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1" r:id="rId4"/>
    <p:sldId id="262"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29"/>
    <p:restoredTop sz="94615"/>
  </p:normalViewPr>
  <p:slideViewPr>
    <p:cSldViewPr snapToGrid="0" snapToObjects="1">
      <p:cViewPr varScale="1">
        <p:scale>
          <a:sx n="46" d="100"/>
          <a:sy n="46" d="100"/>
        </p:scale>
        <p:origin x="200" y="1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0413-35DA-EB48-AEF0-540FAB74CB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E36447C-CBC9-0C4A-BE65-33BA8ED7B9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F380091-D987-CF46-9B27-14BAD181B984}"/>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CCF09154-C26B-8B4A-8EF0-90B8B73B1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57A13-1B7D-9445-81A2-5472CCF930C2}"/>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179059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0871-EC2E-E748-8758-C32492F33D8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BF6D590-D0AA-1642-93F9-4E852D75E3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E35A41-1E16-B149-B602-0DFFE8C6C599}"/>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32B0A2CE-E123-2640-9DA2-4991604A6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AC0C9-F926-1846-A210-174A65116190}"/>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398252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2A3F8-2CD8-A648-800C-4604437D65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A72612-C917-5C42-A02F-B15D73D937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6996A5-977B-614A-9014-8F32AF2EF362}"/>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FC20A5A0-1DAF-A34C-96B8-8BA405FB3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B549D-00E7-124D-B790-4A797A6A9017}"/>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3729526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B2B86-D310-754A-A4B0-051AC768D10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115848-28F1-314D-BBAA-CC17963E9D1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7FAA50-F803-7541-93EA-D29E1646106D}"/>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E88A361C-1866-E243-BFB8-B94214ABB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75F4E-912A-624D-9510-6C5EB7E63334}"/>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215630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BAD3-2F98-944C-83F1-DCA08C60E3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64AAF59-3FF2-7D40-8B9A-5A9AE54047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70FAA8-9F97-E84E-BB6B-0B6F06707001}"/>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E1BAF615-4F48-CF45-BCC5-C2E1549A5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6EC68-1C75-5643-90A0-F4AF95F2F761}"/>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46951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D6CD-8424-2B47-B080-EBDC3274CD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3BA35B-2EAF-714D-934A-B18A4D41D9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8E534C-6E42-C042-8A25-7D8FD90F24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8647BBC-2A77-8545-A025-2B02159BA5A6}"/>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6" name="Footer Placeholder 5">
            <a:extLst>
              <a:ext uri="{FF2B5EF4-FFF2-40B4-BE49-F238E27FC236}">
                <a16:creationId xmlns:a16="http://schemas.microsoft.com/office/drawing/2014/main" id="{B3FDF6D6-1412-6241-8D57-B3B1754216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0F9A8-A39B-7C4F-8D0D-9E5F25B1D4B8}"/>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93330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0308-D571-644F-B012-D3108CC2C09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2BFDD6-617E-CE41-95A7-21347C96D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F5A0D97-5108-564B-AA8C-8B0ED1C3070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7E47BC3-E426-034E-A39E-52A3DC8D1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823351C-638D-CD4F-AEBD-B603C9F448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3D5A9D-6D0A-1843-BFF1-391D5869F947}"/>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8" name="Footer Placeholder 7">
            <a:extLst>
              <a:ext uri="{FF2B5EF4-FFF2-40B4-BE49-F238E27FC236}">
                <a16:creationId xmlns:a16="http://schemas.microsoft.com/office/drawing/2014/main" id="{952C7B01-68F1-5048-B98E-480991AD9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30F101-26F0-CA4D-8DAF-C4631C09203E}"/>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333658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3FEE-F317-7748-9D68-966A3AEE60B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DD82C2D-FAD8-A742-934E-017D5E0E0D0A}"/>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4" name="Footer Placeholder 3">
            <a:extLst>
              <a:ext uri="{FF2B5EF4-FFF2-40B4-BE49-F238E27FC236}">
                <a16:creationId xmlns:a16="http://schemas.microsoft.com/office/drawing/2014/main" id="{4158FF37-E1AF-C042-9103-11395E79E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23E06F-60BF-B740-91B4-10CAE0739081}"/>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3876462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BFE8F-82F7-9941-9D21-5F570864DAF2}"/>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3" name="Footer Placeholder 2">
            <a:extLst>
              <a:ext uri="{FF2B5EF4-FFF2-40B4-BE49-F238E27FC236}">
                <a16:creationId xmlns:a16="http://schemas.microsoft.com/office/drawing/2014/main" id="{8CCDF779-7FD2-B244-9E0E-9DD68DB87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EBA6A-6E56-C74D-8756-1BB7F0BC6DC0}"/>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306239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7C97-4E64-6746-BAE1-C500C5DA20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878DFD-3C08-FC4E-9258-D07B6D5AE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E4E99F0-3631-0042-9BCA-F8A30A1D3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CF00DD7-E415-E54B-958B-DB2255514B69}"/>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6" name="Footer Placeholder 5">
            <a:extLst>
              <a:ext uri="{FF2B5EF4-FFF2-40B4-BE49-F238E27FC236}">
                <a16:creationId xmlns:a16="http://schemas.microsoft.com/office/drawing/2014/main" id="{C7FAFD56-11CD-2B4E-8123-8345C63D9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7D26B-5E4B-4B4F-A10A-E55D8987BE7B}"/>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58195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8578-0639-854F-AD1C-3A8E0EBCDDB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046492F-DE24-0E4F-AE7F-DFC7E2BC4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1618B0-DED8-564F-92F6-CC2B775C5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0350DA-8635-CC4C-8CE7-366FC80D28AF}"/>
              </a:ext>
            </a:extLst>
          </p:cNvPr>
          <p:cNvSpPr>
            <a:spLocks noGrp="1"/>
          </p:cNvSpPr>
          <p:nvPr>
            <p:ph type="dt" sz="half" idx="10"/>
          </p:nvPr>
        </p:nvSpPr>
        <p:spPr/>
        <p:txBody>
          <a:bodyPr/>
          <a:lstStyle/>
          <a:p>
            <a:fld id="{6438F80E-61BB-3748-9506-B8C0D5390D56}" type="datetimeFigureOut">
              <a:rPr lang="en-US" smtClean="0"/>
              <a:t>2/21/20</a:t>
            </a:fld>
            <a:endParaRPr lang="en-US"/>
          </a:p>
        </p:txBody>
      </p:sp>
      <p:sp>
        <p:nvSpPr>
          <p:cNvPr id="6" name="Footer Placeholder 5">
            <a:extLst>
              <a:ext uri="{FF2B5EF4-FFF2-40B4-BE49-F238E27FC236}">
                <a16:creationId xmlns:a16="http://schemas.microsoft.com/office/drawing/2014/main" id="{F01859E8-D49B-B443-90E1-192B16FEA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AC684-4341-1A49-BFD3-F0B60210ABFE}"/>
              </a:ext>
            </a:extLst>
          </p:cNvPr>
          <p:cNvSpPr>
            <a:spLocks noGrp="1"/>
          </p:cNvSpPr>
          <p:nvPr>
            <p:ph type="sldNum" sz="quarter" idx="12"/>
          </p:nvPr>
        </p:nvSpPr>
        <p:spPr/>
        <p:txBody>
          <a:bodyPr/>
          <a:lstStyle/>
          <a:p>
            <a:fld id="{AC5213D1-E00A-4442-8A0A-DEC3F95FC6DB}" type="slidenum">
              <a:rPr lang="en-US" smtClean="0"/>
              <a:t>‹#›</a:t>
            </a:fld>
            <a:endParaRPr lang="en-US"/>
          </a:p>
        </p:txBody>
      </p:sp>
    </p:spTree>
    <p:extLst>
      <p:ext uri="{BB962C8B-B14F-4D97-AF65-F5344CB8AC3E}">
        <p14:creationId xmlns:p14="http://schemas.microsoft.com/office/powerpoint/2010/main" val="138294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B22D40-6FF5-CA4C-84E2-3A80E4FA18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31D8F95-A8F2-5446-891B-3F6BC857A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B5AA01-6945-5F4A-AEB0-ACF06AA88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8F80E-61BB-3748-9506-B8C0D5390D56}" type="datetimeFigureOut">
              <a:rPr lang="en-US" smtClean="0"/>
              <a:t>2/21/20</a:t>
            </a:fld>
            <a:endParaRPr lang="en-US"/>
          </a:p>
        </p:txBody>
      </p:sp>
      <p:sp>
        <p:nvSpPr>
          <p:cNvPr id="5" name="Footer Placeholder 4">
            <a:extLst>
              <a:ext uri="{FF2B5EF4-FFF2-40B4-BE49-F238E27FC236}">
                <a16:creationId xmlns:a16="http://schemas.microsoft.com/office/drawing/2014/main" id="{582C4997-1A86-2842-8F4C-9C1C1700F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CC2592-3CE7-E04D-8283-15E15BC31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213D1-E00A-4442-8A0A-DEC3F95FC6DB}" type="slidenum">
              <a:rPr lang="en-US" smtClean="0"/>
              <a:t>‹#›</a:t>
            </a:fld>
            <a:endParaRPr lang="en-US"/>
          </a:p>
        </p:txBody>
      </p:sp>
    </p:spTree>
    <p:extLst>
      <p:ext uri="{BB962C8B-B14F-4D97-AF65-F5344CB8AC3E}">
        <p14:creationId xmlns:p14="http://schemas.microsoft.com/office/powerpoint/2010/main" val="96743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1A5C-0C2B-D045-8B59-4CE57E40961E}"/>
              </a:ext>
            </a:extLst>
          </p:cNvPr>
          <p:cNvSpPr>
            <a:spLocks noGrp="1"/>
          </p:cNvSpPr>
          <p:nvPr>
            <p:ph type="title"/>
          </p:nvPr>
        </p:nvSpPr>
        <p:spPr>
          <a:solidFill>
            <a:schemeClr val="accent1">
              <a:lumMod val="40000"/>
              <a:lumOff val="60000"/>
            </a:schemeClr>
          </a:solidFill>
        </p:spPr>
        <p:txBody>
          <a:bodyPr>
            <a:normAutofit/>
          </a:bodyPr>
          <a:lstStyle/>
          <a:p>
            <a:r>
              <a:rPr lang="en-US" sz="2700" dirty="0">
                <a:latin typeface="Times New Roman" panose="02020603050405020304" pitchFamily="18" charset="0"/>
                <a:cs typeface="Times New Roman" panose="02020603050405020304" pitchFamily="18" charset="0"/>
              </a:rPr>
              <a:t>Problem Statement: Braille Learning Device For The Visually Impaired.</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Team Name: Digi-Vision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Team Leader Name: Sahil </a:t>
            </a:r>
            <a:r>
              <a:rPr lang="en-US" sz="2700" dirty="0" err="1">
                <a:latin typeface="Times New Roman" panose="02020603050405020304" pitchFamily="18" charset="0"/>
                <a:cs typeface="Times New Roman" panose="02020603050405020304" pitchFamily="18" charset="0"/>
              </a:rPr>
              <a:t>Sirajali</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Kazi</a:t>
            </a:r>
            <a:endParaRPr lang="en-US" dirty="0"/>
          </a:p>
        </p:txBody>
      </p:sp>
      <p:sp>
        <p:nvSpPr>
          <p:cNvPr id="3" name="Content Placeholder 2">
            <a:extLst>
              <a:ext uri="{FF2B5EF4-FFF2-40B4-BE49-F238E27FC236}">
                <a16:creationId xmlns:a16="http://schemas.microsoft.com/office/drawing/2014/main" id="{0CE8643B-C117-674F-ACA8-351A0F5A29DA}"/>
              </a:ext>
            </a:extLst>
          </p:cNvPr>
          <p:cNvSpPr>
            <a:spLocks noGrp="1"/>
          </p:cNvSpPr>
          <p:nvPr>
            <p:ph sz="half" idx="1"/>
          </p:nvPr>
        </p:nvSpPr>
        <p:spPr>
          <a:xfrm>
            <a:off x="838200" y="1825624"/>
            <a:ext cx="5181600" cy="4829175"/>
          </a:xfrm>
        </p:spPr>
        <p:txBody>
          <a:bodyPr>
            <a:noAutofit/>
          </a:bodyPr>
          <a:lstStyle/>
          <a:p>
            <a:pPr algn="just"/>
            <a:r>
              <a:rPr lang="en-US" sz="1800" b="1" dirty="0">
                <a:latin typeface="Times New Roman" panose="02020603050405020304" pitchFamily="18" charset="0"/>
                <a:cs typeface="Times New Roman" panose="02020603050405020304" pitchFamily="18" charset="0"/>
              </a:rPr>
              <a:t>The Idea Proposed Is To Develop </a:t>
            </a:r>
            <a:r>
              <a:rPr lang="en-IN" sz="1800" b="1" dirty="0">
                <a:latin typeface="Times New Roman" panose="02020603050405020304" pitchFamily="18" charset="0"/>
                <a:cs typeface="Times New Roman" panose="02020603050405020304" pitchFamily="18" charset="0"/>
              </a:rPr>
              <a:t>An Intuitive And Compact Device That Helps The Visually Impaired Learn Braille.</a:t>
            </a:r>
          </a:p>
          <a:p>
            <a:pPr algn="just"/>
            <a:r>
              <a:rPr lang="en-IN" sz="1800" dirty="0">
                <a:latin typeface="Times New Roman" panose="02020603050405020304" pitchFamily="18" charset="0"/>
                <a:cs typeface="Times New Roman" panose="02020603050405020304" pitchFamily="18" charset="0"/>
              </a:rPr>
              <a:t>Just like anyone, being educated and literate is essential to the well being of people who are visually impaired. Education gives the visually impaired the opportunity to thrive, contribute to society, and have a successful career. Literacy in the Braille system is so crucial to the employment of the visually impaired that 80 percent of the visually impaired who are employed can read Braille. </a:t>
            </a:r>
          </a:p>
          <a:p>
            <a:pPr algn="just"/>
            <a:r>
              <a:rPr lang="en-IN" sz="1800" dirty="0">
                <a:latin typeface="Times New Roman" panose="02020603050405020304" pitchFamily="18" charset="0"/>
                <a:cs typeface="Times New Roman" panose="02020603050405020304" pitchFamily="18" charset="0"/>
              </a:rPr>
              <a:t>However, in recent years, the Braille literacy rates has been on the decline. Today, less than 10 percent of the visually impaired children can read Braille, where as the number was about 50 percent in 1950. The consequences? Over 70 percent of visually impaired adults are unemployed. </a:t>
            </a:r>
            <a:r>
              <a:rPr lang="en-IN" sz="1800" dirty="0" err="1">
                <a:latin typeface="Times New Roman" panose="02020603050405020304" pitchFamily="18" charset="0"/>
                <a:cs typeface="Times New Roman" panose="02020603050405020304" pitchFamily="18" charset="0"/>
              </a:rPr>
              <a:t>Source:Internet</a:t>
            </a:r>
            <a:r>
              <a:rPr lang="en-IN" sz="18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D9C53F38-849A-5140-8190-1B6CC44A07DA}"/>
              </a:ext>
            </a:extLst>
          </p:cNvPr>
          <p:cNvSpPr>
            <a:spLocks noGrp="1"/>
          </p:cNvSpPr>
          <p:nvPr>
            <p:ph sz="half" idx="2"/>
          </p:nvPr>
        </p:nvSpPr>
        <p:spPr>
          <a:xfrm>
            <a:off x="6172200" y="1825625"/>
            <a:ext cx="5181600" cy="4829174"/>
          </a:xfrm>
        </p:spPr>
        <p:txBody>
          <a:bodyPr>
            <a:normAutofit fontScale="92500" lnSpcReduction="10000"/>
          </a:bodyPr>
          <a:lstStyle/>
          <a:p>
            <a:pPr algn="just"/>
            <a:r>
              <a:rPr lang="en-IN" sz="1800" dirty="0">
                <a:latin typeface="Times New Roman" panose="02020603050405020304" pitchFamily="18" charset="0"/>
                <a:cs typeface="Times New Roman" panose="02020603050405020304" pitchFamily="18" charset="0"/>
              </a:rPr>
              <a:t>One reason for this trend is the lack of access to a Braille education. There are far fewer Braille teachers and schools in India compared to the number of visually impaired students.</a:t>
            </a:r>
          </a:p>
          <a:p>
            <a:pPr algn="just"/>
            <a:r>
              <a:rPr lang="en-IN" sz="1800" dirty="0">
                <a:latin typeface="Times New Roman" panose="02020603050405020304" pitchFamily="18" charset="0"/>
                <a:cs typeface="Times New Roman" panose="02020603050405020304" pitchFamily="18" charset="0"/>
              </a:rPr>
              <a:t>One survey suggests, “It is estimated that at least 200,000 children in India have severe visual impairment or blindness and approximately   15,000 are in schools for the blind. Although this represents a small percentage of the estimated 5 million blind in India, it is significant in terms of 'blind-years’ .”</a:t>
            </a:r>
          </a:p>
          <a:p>
            <a:pPr algn="just"/>
            <a:r>
              <a:rPr lang="en-IN" sz="1800" b="1" dirty="0">
                <a:latin typeface="Times New Roman" panose="02020603050405020304" pitchFamily="18" charset="0"/>
                <a:cs typeface="Times New Roman" panose="02020603050405020304" pitchFamily="18" charset="0"/>
              </a:rPr>
              <a:t>The vision of our low cost embedded HID Device</a:t>
            </a:r>
            <a:r>
              <a:rPr lang="en-US" sz="1800" b="1" dirty="0">
                <a:latin typeface="Times New Roman" panose="02020603050405020304" pitchFamily="18" charset="0"/>
                <a:cs typeface="Times New Roman" panose="02020603050405020304" pitchFamily="18" charset="0"/>
              </a:rPr>
              <a:t> is to take full advantage of computer application and text-to-speech technology to aid the braille education at learners pace from anywhere in the world.</a:t>
            </a:r>
          </a:p>
          <a:p>
            <a:pPr algn="just"/>
            <a:r>
              <a:rPr lang="en-US" sz="1800" b="1" dirty="0">
                <a:latin typeface="Times New Roman" panose="02020603050405020304" pitchFamily="18" charset="0"/>
                <a:cs typeface="Times New Roman" panose="02020603050405020304" pitchFamily="18" charset="0"/>
              </a:rPr>
              <a:t>The device will produce audio instructions and output to users mechanical input, and will be capable of producing mechanical output for voice input.</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A595-0F84-0A43-B825-204C8A462FA9}"/>
              </a:ext>
            </a:extLst>
          </p:cNvPr>
          <p:cNvSpPr>
            <a:spLocks noGrp="1"/>
          </p:cNvSpPr>
          <p:nvPr>
            <p:ph type="title"/>
          </p:nvPr>
        </p:nvSpPr>
        <p:spPr>
          <a:xfrm>
            <a:off x="839788" y="365125"/>
            <a:ext cx="10515600" cy="688975"/>
          </a:xfrm>
          <a:solidFill>
            <a:schemeClr val="accent1">
              <a:lumMod val="40000"/>
              <a:lumOff val="60000"/>
            </a:schemeClr>
          </a:solidFill>
        </p:spPr>
        <p:txBody>
          <a:bodyPr>
            <a:normAutofit fontScale="90000"/>
          </a:bodyPr>
          <a:lstStyle/>
          <a:p>
            <a:pPr algn="ctr"/>
            <a:r>
              <a:rPr lang="en-US" dirty="0"/>
              <a:t>IDEA DETAILS </a:t>
            </a:r>
          </a:p>
        </p:txBody>
      </p:sp>
      <p:sp>
        <p:nvSpPr>
          <p:cNvPr id="4" name="Content Placeholder 3">
            <a:extLst>
              <a:ext uri="{FF2B5EF4-FFF2-40B4-BE49-F238E27FC236}">
                <a16:creationId xmlns:a16="http://schemas.microsoft.com/office/drawing/2014/main" id="{A74AE438-0320-1F49-8789-4BFCBBB8B86A}"/>
              </a:ext>
            </a:extLst>
          </p:cNvPr>
          <p:cNvSpPr>
            <a:spLocks noGrp="1"/>
          </p:cNvSpPr>
          <p:nvPr>
            <p:ph sz="half" idx="2"/>
          </p:nvPr>
        </p:nvSpPr>
        <p:spPr>
          <a:xfrm>
            <a:off x="839788" y="1407695"/>
            <a:ext cx="5157787" cy="4781968"/>
          </a:xfrm>
        </p:spPr>
        <p:txBody>
          <a:bodyPr>
            <a:normAutofit/>
          </a:bodyPr>
          <a:lstStyle/>
          <a:p>
            <a:r>
              <a:rPr lang="en-IN" sz="1800" dirty="0">
                <a:latin typeface="Times New Roman" panose="02020603050405020304" pitchFamily="18" charset="0"/>
                <a:cs typeface="Times New Roman" panose="02020603050405020304" pitchFamily="18" charset="0"/>
              </a:rPr>
              <a:t>Ultra-portable HID (human interface device) that serves 2 purposes: allows the visually impaired to learn and practice the Braille system independently, and makes it easy for the visually impaired to navigate and type on a computer.</a:t>
            </a:r>
          </a:p>
          <a:p>
            <a:r>
              <a:rPr lang="en-IN" sz="1900" dirty="0">
                <a:latin typeface="Times New Roman" panose="02020603050405020304" pitchFamily="18" charset="0"/>
                <a:cs typeface="Times New Roman" panose="02020603050405020304" pitchFamily="18" charset="0"/>
              </a:rPr>
              <a:t>Traditionally, a Braille instructor is needed to confirm that the word or letter that the student wrote is correct. With Our Device, the student will get immediate audio feedback on what Braille letter or word they just wrote, which makes it perfect for when the student is practicing Braille at home, or doesn't have access to a Braille instructor.</a:t>
            </a:r>
          </a:p>
          <a:p>
            <a:r>
              <a:rPr lang="en-IN" sz="1900" dirty="0">
                <a:latin typeface="Times New Roman" panose="02020603050405020304" pitchFamily="18" charset="0"/>
                <a:cs typeface="Times New Roman" panose="02020603050405020304" pitchFamily="18" charset="0"/>
              </a:rPr>
              <a:t>Low Cost Device Prototyping Cost Around INR 6000/- which can be further reduced to INR 2000/- without compromising the performance.</a:t>
            </a:r>
            <a:endParaRPr lang="en-US" sz="19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9667B4D-E28B-A440-90BC-8FDB44BC01C2}"/>
              </a:ext>
            </a:extLst>
          </p:cNvPr>
          <p:cNvSpPr>
            <a:spLocks noGrp="1"/>
          </p:cNvSpPr>
          <p:nvPr>
            <p:ph type="body" sz="quarter" idx="3"/>
          </p:nvPr>
        </p:nvSpPr>
        <p:spPr>
          <a:xfrm>
            <a:off x="12759907" y="1916112"/>
            <a:ext cx="2104942" cy="353595"/>
          </a:xfrm>
        </p:spPr>
        <p:txBody>
          <a:bodyPr>
            <a:normAutofit fontScale="92500" lnSpcReduction="20000"/>
          </a:bodyPr>
          <a:lstStyle/>
          <a:p>
            <a:pPr algn="ctr"/>
            <a:endParaRPr lang="en-US" dirty="0"/>
          </a:p>
        </p:txBody>
      </p:sp>
      <p:sp>
        <p:nvSpPr>
          <p:cNvPr id="6" name="Content Placeholder 5">
            <a:extLst>
              <a:ext uri="{FF2B5EF4-FFF2-40B4-BE49-F238E27FC236}">
                <a16:creationId xmlns:a16="http://schemas.microsoft.com/office/drawing/2014/main" id="{598DA0F1-253D-1C41-A4E4-C39AF167B486}"/>
              </a:ext>
            </a:extLst>
          </p:cNvPr>
          <p:cNvSpPr>
            <a:spLocks noGrp="1"/>
          </p:cNvSpPr>
          <p:nvPr>
            <p:ph sz="quarter" idx="4"/>
          </p:nvPr>
        </p:nvSpPr>
        <p:spPr>
          <a:xfrm>
            <a:off x="6172200" y="1407695"/>
            <a:ext cx="5183188" cy="4781968"/>
          </a:xfrm>
        </p:spPr>
        <p:txBody>
          <a:bodyPr>
            <a:normAutofit/>
          </a:bodyPr>
          <a:lstStyle/>
          <a:p>
            <a:r>
              <a:rPr lang="en-IN" sz="1800" dirty="0">
                <a:latin typeface="Times New Roman" panose="02020603050405020304" pitchFamily="18" charset="0"/>
                <a:cs typeface="Times New Roman" panose="02020603050405020304" pitchFamily="18" charset="0"/>
              </a:rPr>
              <a:t>For the visually impaired that are familiar with Braille but have no experience with computers, there is a steep learning curve before they can use a keyboard or a traditional Braille writer. With Digi-Vision they can start typing right away, not to mention it's a far more compact than a standard keyboard, and have an additional scrolling/reading knob.</a:t>
            </a:r>
          </a:p>
          <a:p>
            <a:r>
              <a:rPr lang="en-IN" sz="1800" dirty="0">
                <a:latin typeface="Times New Roman" panose="02020603050405020304" pitchFamily="18" charset="0"/>
                <a:cs typeface="Times New Roman" panose="02020603050405020304" pitchFamily="18" charset="0"/>
              </a:rPr>
              <a:t>Two way functioning, the device can take mechanical input by pressing keys and produce audio output, similarly voice input can produce mechanical vibration on individual keys.</a:t>
            </a:r>
          </a:p>
          <a:p>
            <a:r>
              <a:rPr lang="en-IN" sz="1800" dirty="0">
                <a:latin typeface="Times New Roman" panose="02020603050405020304" pitchFamily="18" charset="0"/>
                <a:cs typeface="Times New Roman" panose="02020603050405020304" pitchFamily="18" charset="0"/>
              </a:rPr>
              <a:t>Rechargeable and works on very low power around 5-8W.</a:t>
            </a:r>
          </a:p>
          <a:p>
            <a:r>
              <a:rPr lang="en-US" sz="1800" dirty="0">
                <a:latin typeface="Times New Roman" panose="02020603050405020304" pitchFamily="18" charset="0"/>
                <a:cs typeface="Times New Roman" panose="02020603050405020304" pitchFamily="18" charset="0"/>
              </a:rPr>
              <a:t>Will come with a learning application, where the user will have access to digital braille courses.</a:t>
            </a:r>
          </a:p>
        </p:txBody>
      </p:sp>
      <p:sp>
        <p:nvSpPr>
          <p:cNvPr id="7" name="Text Placeholder 6">
            <a:extLst>
              <a:ext uri="{FF2B5EF4-FFF2-40B4-BE49-F238E27FC236}">
                <a16:creationId xmlns:a16="http://schemas.microsoft.com/office/drawing/2014/main" id="{33167F92-EEBB-1544-BEC6-97467730A21D}"/>
              </a:ext>
            </a:extLst>
          </p:cNvPr>
          <p:cNvSpPr>
            <a:spLocks noGrp="1"/>
          </p:cNvSpPr>
          <p:nvPr>
            <p:ph type="body" idx="1"/>
          </p:nvPr>
        </p:nvSpPr>
        <p:spPr>
          <a:xfrm>
            <a:off x="13909674" y="985837"/>
            <a:ext cx="5375275" cy="930275"/>
          </a:xfrm>
        </p:spPr>
        <p:txBody>
          <a:bodyPr>
            <a:normAutofit fontScale="92500" lnSpcReduction="20000"/>
          </a:bodyPr>
          <a:lstStyle/>
          <a:p>
            <a:endParaRPr lang="en-US" dirty="0"/>
          </a:p>
        </p:txBody>
      </p:sp>
    </p:spTree>
    <p:extLst>
      <p:ext uri="{BB962C8B-B14F-4D97-AF65-F5344CB8AC3E}">
        <p14:creationId xmlns:p14="http://schemas.microsoft.com/office/powerpoint/2010/main" val="82342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EB595-6BC2-0741-BD15-93FEA207C1BF}"/>
              </a:ext>
            </a:extLst>
          </p:cNvPr>
          <p:cNvSpPr txBox="1"/>
          <p:nvPr/>
        </p:nvSpPr>
        <p:spPr>
          <a:xfrm>
            <a:off x="0" y="271462"/>
            <a:ext cx="12191999" cy="461665"/>
          </a:xfrm>
          <a:prstGeom prst="rect">
            <a:avLst/>
          </a:prstGeom>
          <a:solidFill>
            <a:schemeClr val="accent1">
              <a:lumMod val="40000"/>
              <a:lumOff val="60000"/>
            </a:schemeClr>
          </a:solidFill>
        </p:spPr>
        <p:txBody>
          <a:bodyPr wrap="square" rtlCol="0">
            <a:spAutoFit/>
          </a:bodyPr>
          <a:lstStyle/>
          <a:p>
            <a:pPr algn="ctr"/>
            <a:r>
              <a:rPr lang="en-US" sz="2400" dirty="0"/>
              <a:t>BLOCK DIAGRAM</a:t>
            </a:r>
          </a:p>
        </p:txBody>
      </p:sp>
      <p:sp>
        <p:nvSpPr>
          <p:cNvPr id="4" name="TextBox 3">
            <a:extLst>
              <a:ext uri="{FF2B5EF4-FFF2-40B4-BE49-F238E27FC236}">
                <a16:creationId xmlns:a16="http://schemas.microsoft.com/office/drawing/2014/main" id="{26F24370-7F90-1945-9001-644E1B471117}"/>
              </a:ext>
            </a:extLst>
          </p:cNvPr>
          <p:cNvSpPr txBox="1"/>
          <p:nvPr/>
        </p:nvSpPr>
        <p:spPr>
          <a:xfrm>
            <a:off x="5402540" y="6488668"/>
            <a:ext cx="237566" cy="369332"/>
          </a:xfrm>
          <a:prstGeom prst="rect">
            <a:avLst/>
          </a:prstGeom>
          <a:noFill/>
        </p:spPr>
        <p:txBody>
          <a:bodyPr wrap="none" rtlCol="0">
            <a:spAutoFit/>
          </a:bodyPr>
          <a:lstStyle/>
          <a:p>
            <a:r>
              <a:rPr lang="en-US" dirty="0"/>
              <a:t> </a:t>
            </a:r>
          </a:p>
        </p:txBody>
      </p:sp>
      <p:sp>
        <p:nvSpPr>
          <p:cNvPr id="7" name="Rectangle 6">
            <a:extLst>
              <a:ext uri="{FF2B5EF4-FFF2-40B4-BE49-F238E27FC236}">
                <a16:creationId xmlns:a16="http://schemas.microsoft.com/office/drawing/2014/main" id="{A11C90A3-62C7-2344-815C-6A7D2B61D42D}"/>
              </a:ext>
            </a:extLst>
          </p:cNvPr>
          <p:cNvSpPr/>
          <p:nvPr/>
        </p:nvSpPr>
        <p:spPr>
          <a:xfrm>
            <a:off x="2736369" y="1635544"/>
            <a:ext cx="1552074" cy="2658979"/>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RASPBERRY PI ZERO W</a:t>
            </a:r>
          </a:p>
        </p:txBody>
      </p:sp>
      <p:sp>
        <p:nvSpPr>
          <p:cNvPr id="8" name="Rectangle 7">
            <a:extLst>
              <a:ext uri="{FF2B5EF4-FFF2-40B4-BE49-F238E27FC236}">
                <a16:creationId xmlns:a16="http://schemas.microsoft.com/office/drawing/2014/main" id="{95D12B5E-E9F7-0D4D-9D49-1ABDB354A11D}"/>
              </a:ext>
            </a:extLst>
          </p:cNvPr>
          <p:cNvSpPr/>
          <p:nvPr/>
        </p:nvSpPr>
        <p:spPr>
          <a:xfrm>
            <a:off x="329692" y="1635544"/>
            <a:ext cx="1552074"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KEYSWITCHES</a:t>
            </a:r>
          </a:p>
        </p:txBody>
      </p:sp>
      <p:sp>
        <p:nvSpPr>
          <p:cNvPr id="9" name="Rectangle 8">
            <a:extLst>
              <a:ext uri="{FF2B5EF4-FFF2-40B4-BE49-F238E27FC236}">
                <a16:creationId xmlns:a16="http://schemas.microsoft.com/office/drawing/2014/main" id="{6F6D69F6-571C-DC4D-9340-B9942B4FE767}"/>
              </a:ext>
            </a:extLst>
          </p:cNvPr>
          <p:cNvSpPr/>
          <p:nvPr/>
        </p:nvSpPr>
        <p:spPr>
          <a:xfrm>
            <a:off x="329692" y="2599493"/>
            <a:ext cx="1552074"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ROTARY ENCODER</a:t>
            </a:r>
          </a:p>
        </p:txBody>
      </p:sp>
      <p:sp>
        <p:nvSpPr>
          <p:cNvPr id="10" name="Rectangle 9">
            <a:extLst>
              <a:ext uri="{FF2B5EF4-FFF2-40B4-BE49-F238E27FC236}">
                <a16:creationId xmlns:a16="http://schemas.microsoft.com/office/drawing/2014/main" id="{B1EFE758-7A9A-EA4F-AD68-4FFB20B84A38}"/>
              </a:ext>
            </a:extLst>
          </p:cNvPr>
          <p:cNvSpPr/>
          <p:nvPr/>
        </p:nvSpPr>
        <p:spPr>
          <a:xfrm>
            <a:off x="329692" y="3572628"/>
            <a:ext cx="1558089"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MICROPHONE</a:t>
            </a:r>
          </a:p>
        </p:txBody>
      </p:sp>
      <p:sp>
        <p:nvSpPr>
          <p:cNvPr id="11" name="Rectangle 10">
            <a:extLst>
              <a:ext uri="{FF2B5EF4-FFF2-40B4-BE49-F238E27FC236}">
                <a16:creationId xmlns:a16="http://schemas.microsoft.com/office/drawing/2014/main" id="{7337623B-1E44-D14C-AD6A-AB0972A58E8C}"/>
              </a:ext>
            </a:extLst>
          </p:cNvPr>
          <p:cNvSpPr/>
          <p:nvPr/>
        </p:nvSpPr>
        <p:spPr>
          <a:xfrm>
            <a:off x="5007972" y="1635543"/>
            <a:ext cx="3317708"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LED</a:t>
            </a:r>
          </a:p>
        </p:txBody>
      </p:sp>
      <p:sp>
        <p:nvSpPr>
          <p:cNvPr id="12" name="Rectangle 11">
            <a:extLst>
              <a:ext uri="{FF2B5EF4-FFF2-40B4-BE49-F238E27FC236}">
                <a16:creationId xmlns:a16="http://schemas.microsoft.com/office/drawing/2014/main" id="{4A1A2C82-9E89-3C4C-88C4-005AA2DEE12D}"/>
              </a:ext>
            </a:extLst>
          </p:cNvPr>
          <p:cNvSpPr/>
          <p:nvPr/>
        </p:nvSpPr>
        <p:spPr>
          <a:xfrm>
            <a:off x="5025016" y="2599492"/>
            <a:ext cx="3317708"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SPEAKER</a:t>
            </a:r>
          </a:p>
        </p:txBody>
      </p:sp>
      <p:sp>
        <p:nvSpPr>
          <p:cNvPr id="13" name="Rectangle 12">
            <a:extLst>
              <a:ext uri="{FF2B5EF4-FFF2-40B4-BE49-F238E27FC236}">
                <a16:creationId xmlns:a16="http://schemas.microsoft.com/office/drawing/2014/main" id="{0E5D9E86-1815-EA4E-87A4-BB8714829A9E}"/>
              </a:ext>
            </a:extLst>
          </p:cNvPr>
          <p:cNvSpPr/>
          <p:nvPr/>
        </p:nvSpPr>
        <p:spPr>
          <a:xfrm>
            <a:off x="5007972" y="3572628"/>
            <a:ext cx="3334752" cy="721895"/>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USB CABLE TO HOST COMPUTER</a:t>
            </a:r>
          </a:p>
        </p:txBody>
      </p:sp>
      <p:cxnSp>
        <p:nvCxnSpPr>
          <p:cNvPr id="15" name="Straight Arrow Connector 14">
            <a:extLst>
              <a:ext uri="{FF2B5EF4-FFF2-40B4-BE49-F238E27FC236}">
                <a16:creationId xmlns:a16="http://schemas.microsoft.com/office/drawing/2014/main" id="{212285D8-A3F3-FA44-9366-9D85985D128B}"/>
              </a:ext>
            </a:extLst>
          </p:cNvPr>
          <p:cNvCxnSpPr>
            <a:cxnSpLocks/>
            <a:stCxn id="8" idx="3"/>
          </p:cNvCxnSpPr>
          <p:nvPr/>
        </p:nvCxnSpPr>
        <p:spPr>
          <a:xfrm flipV="1">
            <a:off x="1881766" y="1991899"/>
            <a:ext cx="848588" cy="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D2B559-5F62-D44D-8693-13D1CDBD0694}"/>
              </a:ext>
            </a:extLst>
          </p:cNvPr>
          <p:cNvCxnSpPr>
            <a:cxnSpLocks/>
          </p:cNvCxnSpPr>
          <p:nvPr/>
        </p:nvCxnSpPr>
        <p:spPr>
          <a:xfrm flipV="1">
            <a:off x="1881766" y="2987751"/>
            <a:ext cx="848588" cy="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C9FBA8-1ABF-6B44-AFC6-043032D6A86F}"/>
              </a:ext>
            </a:extLst>
          </p:cNvPr>
          <p:cNvCxnSpPr>
            <a:cxnSpLocks/>
          </p:cNvCxnSpPr>
          <p:nvPr/>
        </p:nvCxnSpPr>
        <p:spPr>
          <a:xfrm flipV="1">
            <a:off x="1881766" y="3897079"/>
            <a:ext cx="848588" cy="4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2CA6B04-2B06-3849-8895-44E871DE7E6C}"/>
              </a:ext>
            </a:extLst>
          </p:cNvPr>
          <p:cNvCxnSpPr>
            <a:cxnSpLocks/>
            <a:endCxn id="11" idx="1"/>
          </p:cNvCxnSpPr>
          <p:nvPr/>
        </p:nvCxnSpPr>
        <p:spPr>
          <a:xfrm>
            <a:off x="4282428" y="1989602"/>
            <a:ext cx="725544" cy="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093C16E-9911-CE47-8070-F7E89BB9BD33}"/>
              </a:ext>
            </a:extLst>
          </p:cNvPr>
          <p:cNvCxnSpPr>
            <a:cxnSpLocks/>
          </p:cNvCxnSpPr>
          <p:nvPr/>
        </p:nvCxnSpPr>
        <p:spPr>
          <a:xfrm>
            <a:off x="4299472" y="2984306"/>
            <a:ext cx="725544" cy="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2045B1-3F93-FE4F-9F0F-FE4A3E54B5A3}"/>
              </a:ext>
            </a:extLst>
          </p:cNvPr>
          <p:cNvCxnSpPr>
            <a:cxnSpLocks/>
          </p:cNvCxnSpPr>
          <p:nvPr/>
        </p:nvCxnSpPr>
        <p:spPr>
          <a:xfrm>
            <a:off x="4307674" y="3897079"/>
            <a:ext cx="725544" cy="6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3A4E79-AEFF-3747-8FA1-0B2208352E61}"/>
              </a:ext>
            </a:extLst>
          </p:cNvPr>
          <p:cNvSpPr txBox="1"/>
          <p:nvPr/>
        </p:nvSpPr>
        <p:spPr>
          <a:xfrm>
            <a:off x="2521904" y="5288005"/>
            <a:ext cx="2397516" cy="369332"/>
          </a:xfrm>
          <a:prstGeom prst="rect">
            <a:avLst/>
          </a:prstGeom>
          <a:noFill/>
        </p:spPr>
        <p:txBody>
          <a:bodyPr wrap="none" rtlCol="0">
            <a:spAutoFit/>
          </a:bodyPr>
          <a:lstStyle/>
          <a:p>
            <a:r>
              <a:rPr lang="en-US" dirty="0"/>
              <a:t>Digi-Vision Architecture</a:t>
            </a:r>
          </a:p>
        </p:txBody>
      </p:sp>
      <p:sp>
        <p:nvSpPr>
          <p:cNvPr id="24" name="TextBox 23">
            <a:extLst>
              <a:ext uri="{FF2B5EF4-FFF2-40B4-BE49-F238E27FC236}">
                <a16:creationId xmlns:a16="http://schemas.microsoft.com/office/drawing/2014/main" id="{E5BD5C87-B7C1-0448-B23C-992B3194E198}"/>
              </a:ext>
            </a:extLst>
          </p:cNvPr>
          <p:cNvSpPr txBox="1"/>
          <p:nvPr/>
        </p:nvSpPr>
        <p:spPr>
          <a:xfrm>
            <a:off x="8858199" y="1306441"/>
            <a:ext cx="1769780" cy="369332"/>
          </a:xfrm>
          <a:prstGeom prst="rect">
            <a:avLst/>
          </a:prstGeom>
          <a:solidFill>
            <a:schemeClr val="accent1">
              <a:lumMod val="60000"/>
              <a:lumOff val="40000"/>
            </a:schemeClr>
          </a:solidFill>
        </p:spPr>
        <p:txBody>
          <a:bodyPr wrap="none" rtlCol="0">
            <a:spAutoFit/>
          </a:bodyPr>
          <a:lstStyle/>
          <a:p>
            <a:r>
              <a:rPr lang="en-US" dirty="0"/>
              <a:t>Technology stack</a:t>
            </a:r>
          </a:p>
        </p:txBody>
      </p:sp>
      <p:sp>
        <p:nvSpPr>
          <p:cNvPr id="25" name="TextBox 24">
            <a:extLst>
              <a:ext uri="{FF2B5EF4-FFF2-40B4-BE49-F238E27FC236}">
                <a16:creationId xmlns:a16="http://schemas.microsoft.com/office/drawing/2014/main" id="{96E49C09-3C98-7944-B7FC-38CA0E766B19}"/>
              </a:ext>
            </a:extLst>
          </p:cNvPr>
          <p:cNvSpPr txBox="1"/>
          <p:nvPr/>
        </p:nvSpPr>
        <p:spPr>
          <a:xfrm>
            <a:off x="8858199" y="1783545"/>
            <a:ext cx="2560316" cy="369332"/>
          </a:xfrm>
          <a:prstGeom prst="rect">
            <a:avLst/>
          </a:prstGeom>
          <a:noFill/>
        </p:spPr>
        <p:txBody>
          <a:bodyPr wrap="none" rtlCol="0">
            <a:spAutoFit/>
          </a:bodyPr>
          <a:lstStyle/>
          <a:p>
            <a:r>
              <a:rPr lang="en-US" dirty="0"/>
              <a:t>1. RASPBERRY PI ZERO W.</a:t>
            </a:r>
          </a:p>
        </p:txBody>
      </p:sp>
      <p:sp>
        <p:nvSpPr>
          <p:cNvPr id="26" name="TextBox 25">
            <a:extLst>
              <a:ext uri="{FF2B5EF4-FFF2-40B4-BE49-F238E27FC236}">
                <a16:creationId xmlns:a16="http://schemas.microsoft.com/office/drawing/2014/main" id="{89E2DBFB-1E12-4F46-8143-72E490674C6A}"/>
              </a:ext>
            </a:extLst>
          </p:cNvPr>
          <p:cNvSpPr txBox="1"/>
          <p:nvPr/>
        </p:nvSpPr>
        <p:spPr>
          <a:xfrm>
            <a:off x="8858199" y="2198089"/>
            <a:ext cx="1137747" cy="369332"/>
          </a:xfrm>
          <a:prstGeom prst="rect">
            <a:avLst/>
          </a:prstGeom>
          <a:noFill/>
        </p:spPr>
        <p:txBody>
          <a:bodyPr wrap="none" rtlCol="0">
            <a:spAutoFit/>
          </a:bodyPr>
          <a:lstStyle/>
          <a:p>
            <a:r>
              <a:rPr lang="en-US" dirty="0"/>
              <a:t>2. Python.</a:t>
            </a:r>
          </a:p>
        </p:txBody>
      </p:sp>
    </p:spTree>
    <p:extLst>
      <p:ext uri="{BB962C8B-B14F-4D97-AF65-F5344CB8AC3E}">
        <p14:creationId xmlns:p14="http://schemas.microsoft.com/office/powerpoint/2010/main" val="160488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EB595-6BC2-0741-BD15-93FEA207C1BF}"/>
              </a:ext>
            </a:extLst>
          </p:cNvPr>
          <p:cNvSpPr txBox="1"/>
          <p:nvPr/>
        </p:nvSpPr>
        <p:spPr>
          <a:xfrm>
            <a:off x="0" y="214312"/>
            <a:ext cx="12191999" cy="461665"/>
          </a:xfrm>
          <a:prstGeom prst="rect">
            <a:avLst/>
          </a:prstGeom>
          <a:solidFill>
            <a:schemeClr val="accent1">
              <a:lumMod val="40000"/>
              <a:lumOff val="60000"/>
            </a:schemeClr>
          </a:solidFill>
        </p:spPr>
        <p:txBody>
          <a:bodyPr wrap="square" rtlCol="0">
            <a:spAutoFit/>
          </a:bodyPr>
          <a:lstStyle/>
          <a:p>
            <a:pPr algn="ctr"/>
            <a:r>
              <a:rPr lang="en-US" sz="2400" dirty="0"/>
              <a:t>PROTOTYPE</a:t>
            </a:r>
          </a:p>
        </p:txBody>
      </p:sp>
      <p:sp>
        <p:nvSpPr>
          <p:cNvPr id="4" name="TextBox 3">
            <a:extLst>
              <a:ext uri="{FF2B5EF4-FFF2-40B4-BE49-F238E27FC236}">
                <a16:creationId xmlns:a16="http://schemas.microsoft.com/office/drawing/2014/main" id="{26F24370-7F90-1945-9001-644E1B471117}"/>
              </a:ext>
            </a:extLst>
          </p:cNvPr>
          <p:cNvSpPr txBox="1"/>
          <p:nvPr/>
        </p:nvSpPr>
        <p:spPr>
          <a:xfrm>
            <a:off x="5402540" y="6488668"/>
            <a:ext cx="237566" cy="369332"/>
          </a:xfrm>
          <a:prstGeom prst="rect">
            <a:avLst/>
          </a:prstGeom>
          <a:noFill/>
        </p:spPr>
        <p:txBody>
          <a:bodyPr wrap="none" rtlCol="0">
            <a:spAutoFit/>
          </a:bodyPr>
          <a:lstStyle/>
          <a:p>
            <a:r>
              <a:rPr lang="en-US" dirty="0"/>
              <a:t> </a:t>
            </a:r>
          </a:p>
        </p:txBody>
      </p:sp>
      <p:sp>
        <p:nvSpPr>
          <p:cNvPr id="5" name="TextBox 4">
            <a:extLst>
              <a:ext uri="{FF2B5EF4-FFF2-40B4-BE49-F238E27FC236}">
                <a16:creationId xmlns:a16="http://schemas.microsoft.com/office/drawing/2014/main" id="{3A92F636-0660-5948-97C3-E3FC299E3FE9}"/>
              </a:ext>
            </a:extLst>
          </p:cNvPr>
          <p:cNvSpPr txBox="1"/>
          <p:nvPr/>
        </p:nvSpPr>
        <p:spPr>
          <a:xfrm>
            <a:off x="4985534" y="5827913"/>
            <a:ext cx="2220929" cy="369332"/>
          </a:xfrm>
          <a:prstGeom prst="rect">
            <a:avLst/>
          </a:prstGeom>
          <a:noFill/>
        </p:spPr>
        <p:txBody>
          <a:bodyPr wrap="none" rtlCol="0">
            <a:spAutoFit/>
          </a:bodyPr>
          <a:lstStyle/>
          <a:p>
            <a:r>
              <a:rPr lang="en-US" dirty="0"/>
              <a:t>Digi-Vision Prototype</a:t>
            </a:r>
          </a:p>
        </p:txBody>
      </p:sp>
      <p:pic>
        <p:nvPicPr>
          <p:cNvPr id="7" name="Picture 6">
            <a:extLst>
              <a:ext uri="{FF2B5EF4-FFF2-40B4-BE49-F238E27FC236}">
                <a16:creationId xmlns:a16="http://schemas.microsoft.com/office/drawing/2014/main" id="{370465A7-6CA4-3546-993F-56E733C4BCD2}"/>
              </a:ext>
            </a:extLst>
          </p:cNvPr>
          <p:cNvPicPr>
            <a:picLocks noChangeAspect="1"/>
          </p:cNvPicPr>
          <p:nvPr/>
        </p:nvPicPr>
        <p:blipFill>
          <a:blip r:embed="rId2"/>
          <a:stretch>
            <a:fillRect/>
          </a:stretch>
        </p:blipFill>
        <p:spPr>
          <a:xfrm>
            <a:off x="3164855" y="1045309"/>
            <a:ext cx="5862288" cy="4491182"/>
          </a:xfrm>
          <a:prstGeom prst="rect">
            <a:avLst/>
          </a:prstGeom>
        </p:spPr>
      </p:pic>
    </p:spTree>
    <p:extLst>
      <p:ext uri="{BB962C8B-B14F-4D97-AF65-F5344CB8AC3E}">
        <p14:creationId xmlns:p14="http://schemas.microsoft.com/office/powerpoint/2010/main" val="401122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EB595-6BC2-0741-BD15-93FEA207C1BF}"/>
              </a:ext>
            </a:extLst>
          </p:cNvPr>
          <p:cNvSpPr txBox="1"/>
          <p:nvPr/>
        </p:nvSpPr>
        <p:spPr>
          <a:xfrm>
            <a:off x="0" y="271462"/>
            <a:ext cx="12191999" cy="461665"/>
          </a:xfrm>
          <a:prstGeom prst="rect">
            <a:avLst/>
          </a:prstGeom>
          <a:solidFill>
            <a:schemeClr val="accent1">
              <a:lumMod val="40000"/>
              <a:lumOff val="60000"/>
            </a:schemeClr>
          </a:solidFill>
        </p:spPr>
        <p:txBody>
          <a:bodyPr wrap="square" rtlCol="0">
            <a:spAutoFit/>
          </a:bodyPr>
          <a:lstStyle/>
          <a:p>
            <a:pPr algn="ctr"/>
            <a:r>
              <a:rPr lang="en-US" sz="2400" dirty="0"/>
              <a:t>HOW IT WORKS</a:t>
            </a:r>
          </a:p>
        </p:txBody>
      </p:sp>
      <p:pic>
        <p:nvPicPr>
          <p:cNvPr id="3" name="Picture 2">
            <a:extLst>
              <a:ext uri="{FF2B5EF4-FFF2-40B4-BE49-F238E27FC236}">
                <a16:creationId xmlns:a16="http://schemas.microsoft.com/office/drawing/2014/main" id="{E6A76F20-68ED-8347-B880-31C4EB073918}"/>
              </a:ext>
            </a:extLst>
          </p:cNvPr>
          <p:cNvPicPr>
            <a:picLocks noChangeAspect="1"/>
          </p:cNvPicPr>
          <p:nvPr/>
        </p:nvPicPr>
        <p:blipFill>
          <a:blip r:embed="rId2"/>
          <a:stretch>
            <a:fillRect/>
          </a:stretch>
        </p:blipFill>
        <p:spPr>
          <a:xfrm>
            <a:off x="2530315" y="851343"/>
            <a:ext cx="7131369" cy="5504488"/>
          </a:xfrm>
          <a:prstGeom prst="rect">
            <a:avLst/>
          </a:prstGeom>
          <a:ln>
            <a:solidFill>
              <a:schemeClr val="accent1">
                <a:lumMod val="40000"/>
                <a:lumOff val="60000"/>
              </a:schemeClr>
            </a:solidFill>
          </a:ln>
        </p:spPr>
      </p:pic>
      <p:sp>
        <p:nvSpPr>
          <p:cNvPr id="4" name="TextBox 3">
            <a:extLst>
              <a:ext uri="{FF2B5EF4-FFF2-40B4-BE49-F238E27FC236}">
                <a16:creationId xmlns:a16="http://schemas.microsoft.com/office/drawing/2014/main" id="{26F24370-7F90-1945-9001-644E1B471117}"/>
              </a:ext>
            </a:extLst>
          </p:cNvPr>
          <p:cNvSpPr txBox="1"/>
          <p:nvPr/>
        </p:nvSpPr>
        <p:spPr>
          <a:xfrm>
            <a:off x="4968831" y="6488668"/>
            <a:ext cx="2254335" cy="369332"/>
          </a:xfrm>
          <a:prstGeom prst="rect">
            <a:avLst/>
          </a:prstGeom>
          <a:noFill/>
        </p:spPr>
        <p:txBody>
          <a:bodyPr wrap="none" rtlCol="0">
            <a:spAutoFit/>
          </a:bodyPr>
          <a:lstStyle/>
          <a:p>
            <a:r>
              <a:rPr lang="en-US" dirty="0"/>
              <a:t>Figure 1: Digi – Vision </a:t>
            </a:r>
          </a:p>
        </p:txBody>
      </p:sp>
    </p:spTree>
    <p:extLst>
      <p:ext uri="{BB962C8B-B14F-4D97-AF65-F5344CB8AC3E}">
        <p14:creationId xmlns:p14="http://schemas.microsoft.com/office/powerpoint/2010/main" val="3923643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444</Words>
  <Application>Microsoft Macintosh PowerPoint</Application>
  <PresentationFormat>Widescreen</PresentationFormat>
  <Paragraphs>34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Problem Statement: Braille Learning Device For The Visually Impaired. Team Name: Digi-Vision  Team Leader Name: Sahil Sirajali Kazi</vt:lpstr>
      <vt:lpstr>IDEA DETAILS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kazi</dc:creator>
  <cp:lastModifiedBy>sahil kazi</cp:lastModifiedBy>
  <cp:revision>11</cp:revision>
  <cp:lastPrinted>2020-02-21T14:27:09Z</cp:lastPrinted>
  <dcterms:created xsi:type="dcterms:W3CDTF">2020-02-21T09:47:52Z</dcterms:created>
  <dcterms:modified xsi:type="dcterms:W3CDTF">2020-02-21T14:28:04Z</dcterms:modified>
</cp:coreProperties>
</file>