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7"/>
  </p:notesMasterIdLst>
  <p:handoutMasterIdLst>
    <p:handoutMasterId r:id="rId8"/>
  </p:handoutMasterIdLst>
  <p:sldIdLst>
    <p:sldId id="397" r:id="rId2"/>
    <p:sldId id="399" r:id="rId3"/>
    <p:sldId id="398" r:id="rId4"/>
    <p:sldId id="400" r:id="rId5"/>
    <p:sldId id="401" r:id="rId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E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88272" autoAdjust="0"/>
  </p:normalViewPr>
  <p:slideViewPr>
    <p:cSldViewPr snapToGrid="0">
      <p:cViewPr varScale="1">
        <p:scale>
          <a:sx n="200" d="100"/>
          <a:sy n="200" d="100"/>
        </p:scale>
        <p:origin x="168" y="26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9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r="2"/>
          <a:stretch/>
        </p:blipFill>
        <p:spPr>
          <a:xfrm>
            <a:off x="4480560" y="4799459"/>
            <a:ext cx="4663440" cy="32420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972001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b="1" noProof="0" dirty="0">
                <a:solidFill>
                  <a:srgbClr val="0065BE"/>
                </a:solidFill>
              </a:defRPr>
            </a:lvl1pPr>
          </a:lstStyle>
          <a:p>
            <a:pPr lvl="0"/>
            <a:r>
              <a:rPr lang="de-DE" noProof="0" dirty="0"/>
              <a:t>Title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7497" y="2498757"/>
            <a:ext cx="8508999" cy="71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37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1400" b="0" baseline="0" noProof="0" dirty="0" smtClean="0">
                <a:solidFill>
                  <a:schemeClr val="tx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  <a:p>
            <a:pPr lvl="0"/>
            <a:r>
              <a:rPr lang="de-DE" noProof="0" dirty="0"/>
              <a:t>Ort, Datum (Schreibweise: 00. Januar 2015)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4"/>
          <a:stretch/>
        </p:blipFill>
        <p:spPr>
          <a:xfrm>
            <a:off x="0" y="4799459"/>
            <a:ext cx="4572000" cy="324202"/>
          </a:xfrm>
          <a:prstGeom prst="rect">
            <a:avLst/>
          </a:prstGeom>
        </p:spPr>
      </p:pic>
      <p:sp>
        <p:nvSpPr>
          <p:cNvPr id="9" name="Textfeld 21"/>
          <p:cNvSpPr txBox="1"/>
          <p:nvPr userDrawn="1"/>
        </p:nvSpPr>
        <p:spPr>
          <a:xfrm>
            <a:off x="3722631" y="4807671"/>
            <a:ext cx="169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UM Neue Helvetica 55 Regular" pitchFamily="34" charset="0"/>
              </a:rPr>
              <a:t>www.lsr.ei.tum.de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19090" y="3939984"/>
            <a:ext cx="4572000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2" marR="0" lvl="0" indent="-342892" algn="l" defTabSz="91437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Institute of Automatic Control Engineering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(Body)"/>
              <a:ea typeface="TUM Neue Helvetica 55 Regular" pitchFamily="34" charset="0"/>
              <a:cs typeface="TUM Neue Helvetica 55 Regular" pitchFamily="34" charset="0"/>
            </a:endParaRPr>
          </a:p>
          <a:p>
            <a:pPr marL="342892" marR="0" lvl="0" indent="-342892" algn="l" defTabSz="91437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(Body)"/>
                <a:ea typeface="TUM Neue Helvetica 55 Regular" pitchFamily="34" charset="0"/>
                <a:cs typeface="TUM Neue Helvetica 55 Regular" pitchFamily="34" charset="0"/>
              </a:rPr>
              <a:t>Technical University of Munich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 (Body)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1" hasCustomPrompt="1"/>
          </p:nvPr>
        </p:nvSpPr>
        <p:spPr>
          <a:xfrm>
            <a:off x="317495" y="2134216"/>
            <a:ext cx="8508999" cy="3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37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1400" b="1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S. </a:t>
            </a:r>
            <a:r>
              <a:rPr lang="de-DE" noProof="0" dirty="0" err="1"/>
              <a:t>tudent</a:t>
            </a:r>
            <a:endParaRPr lang="de-DE" noProof="0" dirty="0"/>
          </a:p>
        </p:txBody>
      </p:sp>
      <p:sp>
        <p:nvSpPr>
          <p:cNvPr id="15" name="Inhaltsplatzhalter 2"/>
          <p:cNvSpPr>
            <a:spLocks noGrp="1"/>
          </p:cNvSpPr>
          <p:nvPr>
            <p:ph idx="12" hasCustomPrompt="1"/>
          </p:nvPr>
        </p:nvSpPr>
        <p:spPr>
          <a:xfrm>
            <a:off x="317498" y="3246750"/>
            <a:ext cx="8508999" cy="3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37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1400" b="0" baseline="0" noProof="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S. </a:t>
            </a:r>
            <a:r>
              <a:rPr lang="de-DE" noProof="0" dirty="0" err="1"/>
              <a:t>upervisor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04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7" y="144018"/>
            <a:ext cx="5183390" cy="324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Beispielfolien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88037" y="685801"/>
            <a:ext cx="8508999" cy="401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0646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608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 hasCustomPrompt="1"/>
          </p:nvPr>
        </p:nvSpPr>
        <p:spPr>
          <a:xfrm>
            <a:off x="292608" y="685800"/>
            <a:ext cx="8508999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472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7" y="146049"/>
            <a:ext cx="5183390" cy="324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9"/>
          <p:cNvSpPr>
            <a:spLocks noGrp="1"/>
          </p:cNvSpPr>
          <p:nvPr>
            <p:ph sz="quarter" idx="18"/>
          </p:nvPr>
        </p:nvSpPr>
        <p:spPr>
          <a:xfrm>
            <a:off x="288036" y="1854201"/>
            <a:ext cx="4217670" cy="2841625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10922" y="1854201"/>
            <a:ext cx="4217670" cy="28416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288036" y="685801"/>
            <a:ext cx="8540556" cy="107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655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288036" y="685801"/>
            <a:ext cx="8540556" cy="263067"/>
          </a:xfrm>
          <a:prstGeom prst="rect">
            <a:avLst/>
          </a:prstGeom>
          <a:solidFill>
            <a:srgbClr val="0065BE"/>
          </a:solidFill>
          <a:ln w="28575">
            <a:solidFill>
              <a:srgbClr val="0065BE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>
                <a:solidFill>
                  <a:schemeClr val="bg1"/>
                </a:solidFill>
              </a:defRPr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Box title</a:t>
            </a:r>
          </a:p>
        </p:txBody>
      </p:sp>
      <p:sp>
        <p:nvSpPr>
          <p:cNvPr id="7" name="Inhaltsplatzhalter 9"/>
          <p:cNvSpPr>
            <a:spLocks noGrp="1"/>
          </p:cNvSpPr>
          <p:nvPr>
            <p:ph sz="quarter" idx="19" hasCustomPrompt="1"/>
          </p:nvPr>
        </p:nvSpPr>
        <p:spPr>
          <a:xfrm>
            <a:off x="288036" y="2752725"/>
            <a:ext cx="8540556" cy="1385888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20"/>
          </p:nvPr>
        </p:nvSpPr>
        <p:spPr>
          <a:xfrm>
            <a:off x="288036" y="948867"/>
            <a:ext cx="8540556" cy="1646695"/>
          </a:xfrm>
          <a:prstGeom prst="rect">
            <a:avLst/>
          </a:prstGeom>
          <a:noFill/>
          <a:ln w="28575">
            <a:solidFill>
              <a:srgbClr val="0065BE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21" hasCustomPrompt="1"/>
          </p:nvPr>
        </p:nvSpPr>
        <p:spPr>
          <a:xfrm>
            <a:off x="301722" y="4261077"/>
            <a:ext cx="8540556" cy="434750"/>
          </a:xfrm>
          <a:prstGeom prst="rect">
            <a:avLst/>
          </a:prstGeom>
          <a:noFill/>
          <a:ln w="28575">
            <a:solidFill>
              <a:srgbClr val="0065BE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Highlight Text</a:t>
            </a:r>
          </a:p>
        </p:txBody>
      </p:sp>
    </p:spTree>
    <p:extLst>
      <p:ext uri="{BB962C8B-B14F-4D97-AF65-F5344CB8AC3E}">
        <p14:creationId xmlns:p14="http://schemas.microsoft.com/office/powerpoint/2010/main" val="30054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88036" y="685799"/>
            <a:ext cx="4217670" cy="4010028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57725" y="685799"/>
            <a:ext cx="4217670" cy="4010028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05025" y="4893411"/>
            <a:ext cx="4933950" cy="224376"/>
          </a:xfrm>
        </p:spPr>
        <p:txBody>
          <a:bodyPr/>
          <a:lstStyle/>
          <a:p>
            <a:pPr>
              <a:defRPr/>
            </a:pPr>
            <a:r>
              <a:rPr lang="de-DE"/>
              <a:t>Beispielfolien</a:t>
            </a:r>
            <a:endParaRPr lang="de-DE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03494" y="4898682"/>
            <a:ext cx="674747" cy="219418"/>
          </a:xfrm>
        </p:spPr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8037" y="144018"/>
            <a:ext cx="5183390" cy="324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0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8036" y="685800"/>
            <a:ext cx="8508999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05025" y="4893411"/>
            <a:ext cx="4933950" cy="224376"/>
          </a:xfrm>
        </p:spPr>
        <p:txBody>
          <a:bodyPr/>
          <a:lstStyle/>
          <a:p>
            <a:pPr>
              <a:defRPr/>
            </a:pPr>
            <a:r>
              <a:rPr lang="de-DE"/>
              <a:t>Beispielfolien</a:t>
            </a:r>
            <a:endParaRPr lang="de-DE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03494" y="4898682"/>
            <a:ext cx="674747" cy="219418"/>
          </a:xfrm>
        </p:spPr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689101"/>
            <a:ext cx="9144000" cy="30067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8037" y="144018"/>
            <a:ext cx="5183390" cy="324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04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8"/>
          </p:nvPr>
        </p:nvSpPr>
        <p:spPr>
          <a:xfrm>
            <a:off x="0" y="685801"/>
            <a:ext cx="9144000" cy="401002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05025" y="4893411"/>
            <a:ext cx="4933950" cy="224376"/>
          </a:xfrm>
        </p:spPr>
        <p:txBody>
          <a:bodyPr/>
          <a:lstStyle/>
          <a:p>
            <a:pPr>
              <a:defRPr/>
            </a:pPr>
            <a:r>
              <a:rPr lang="de-DE"/>
              <a:t>Beispielfolien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03494" y="4898682"/>
            <a:ext cx="674747" cy="219418"/>
          </a:xfrm>
        </p:spPr>
        <p:txBody>
          <a:bodyPr/>
          <a:lstStyle/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37" y="144018"/>
            <a:ext cx="5183390" cy="324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3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9" t="14456" r="2299" b="15034"/>
          <a:stretch/>
        </p:blipFill>
        <p:spPr>
          <a:xfrm>
            <a:off x="8778240" y="4893950"/>
            <a:ext cx="246888" cy="228600"/>
          </a:xfrm>
          <a:prstGeom prst="rect">
            <a:avLst/>
          </a:prstGeom>
        </p:spPr>
      </p:pic>
      <p:pic>
        <p:nvPicPr>
          <p:cNvPr id="14" name="Picture 13" descr="tum_logo_transp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6" y="4893950"/>
            <a:ext cx="437132" cy="2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2"/>
          <p:cNvCxnSpPr/>
          <p:nvPr userDrawn="1"/>
        </p:nvCxnSpPr>
        <p:spPr>
          <a:xfrm flipH="1" flipV="1">
            <a:off x="129606" y="4864102"/>
            <a:ext cx="8895523" cy="63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05025" y="4893411"/>
            <a:ext cx="4933950" cy="224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 (Body)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Beispielfolien</a:t>
            </a: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103494" y="4898682"/>
            <a:ext cx="674747" cy="219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8" name="Title Placeholder 27"/>
          <p:cNvSpPr>
            <a:spLocks noGrp="1" noChangeAspect="1"/>
          </p:cNvSpPr>
          <p:nvPr>
            <p:ph type="title"/>
          </p:nvPr>
        </p:nvSpPr>
        <p:spPr>
          <a:xfrm>
            <a:off x="288037" y="144018"/>
            <a:ext cx="5183390" cy="324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02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2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1" kern="1200">
          <a:solidFill>
            <a:srgbClr val="0065B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378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09" indent="-176209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54" indent="-1841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50" indent="-177796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57" indent="-17620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hkode/covid-dat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66849"/>
            <a:ext cx="3819542" cy="3333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91" y="972001"/>
            <a:ext cx="8508999" cy="820738"/>
          </a:xfrm>
        </p:spPr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the</a:t>
            </a:r>
            <a:r>
              <a:rPr lang="de-DE" dirty="0"/>
              <a:t> Impact </a:t>
            </a:r>
            <a:r>
              <a:rPr lang="de-DE" dirty="0" err="1"/>
              <a:t>of</a:t>
            </a:r>
            <a:r>
              <a:rPr lang="de-DE" dirty="0"/>
              <a:t> Public Traffic on COVID-19 </a:t>
            </a:r>
            <a:r>
              <a:rPr lang="de-DE" dirty="0" err="1"/>
              <a:t>Spread</a:t>
            </a:r>
            <a:r>
              <a:rPr lang="de-DE" dirty="0"/>
              <a:t> Rates in Germany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Final Presentation </a:t>
            </a:r>
            <a:r>
              <a:rPr lang="en-US" dirty="0" err="1"/>
              <a:t>Forschungspraxis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Tobias Krug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Supervisor: M.Sc. </a:t>
            </a:r>
            <a:r>
              <a:rPr lang="en-US" dirty="0" err="1"/>
              <a:t>Yuhong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8845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Involved steps</a:t>
            </a:r>
          </a:p>
          <a:p>
            <a:pPr lvl="1"/>
            <a:r>
              <a:rPr lang="en-US" dirty="0"/>
              <a:t>Identification of suitable data sets for</a:t>
            </a:r>
          </a:p>
          <a:p>
            <a:pPr lvl="2"/>
            <a:r>
              <a:rPr lang="en-US" dirty="0"/>
              <a:t>COVID-19 spread</a:t>
            </a:r>
          </a:p>
          <a:p>
            <a:pPr lvl="2"/>
            <a:r>
              <a:rPr lang="en-US" dirty="0"/>
              <a:t>Public transport and geopolitical landscape</a:t>
            </a:r>
          </a:p>
          <a:p>
            <a:pPr lvl="2"/>
            <a:r>
              <a:rPr lang="en-US" dirty="0"/>
              <a:t>Policy and behavior</a:t>
            </a:r>
          </a:p>
          <a:p>
            <a:pPr lvl="1"/>
            <a:r>
              <a:rPr lang="en-US" dirty="0"/>
              <a:t>Implementation of the networked SEIR model identification and simulation with German data</a:t>
            </a:r>
          </a:p>
          <a:p>
            <a:pPr lvl="1"/>
            <a:r>
              <a:rPr lang="en-US" dirty="0"/>
              <a:t>Analysis of the impact of public traffic on COVID-19 spread </a:t>
            </a:r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SEIR models assume homogeneous spread across an entirety such as a nation. To improve on this, the method of a “networked SEIR model” was proposed by </a:t>
            </a:r>
            <a:r>
              <a:rPr lang="en-US" dirty="0" err="1"/>
              <a:t>Vrabac</a:t>
            </a:r>
            <a:r>
              <a:rPr lang="en-US" dirty="0"/>
              <a:t> et al. [1]</a:t>
            </a:r>
          </a:p>
          <a:p>
            <a:r>
              <a:rPr lang="en-US" dirty="0"/>
              <a:t>The method shall be adapted to German COVID-19 and public traffic information to model the impact of public traffic on spread.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BD98085-B2D0-A342-9198-E1FDA820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31" y="1852944"/>
            <a:ext cx="4622710" cy="8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Networked SEIR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8036" y="3056314"/>
            <a:ext cx="8540556" cy="1082298"/>
          </a:xfrm>
        </p:spPr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A3 adjacency matrix difficult to determine</a:t>
            </a:r>
          </a:p>
          <a:p>
            <a:pPr lvl="1"/>
            <a:r>
              <a:rPr lang="en-US" dirty="0"/>
              <a:t>Scaled adjacency matrices A1, A2, A3 depend on high-quality behavior and policy data</a:t>
            </a:r>
          </a:p>
          <a:p>
            <a:pPr lvl="1"/>
            <a:r>
              <a:rPr lang="en-US" dirty="0"/>
              <a:t>Numerical problems due to normalization (by residents) of pandemic levels occur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20"/>
          </p:nvPr>
        </p:nvSpPr>
        <p:spPr>
          <a:xfrm>
            <a:off x="288036" y="948867"/>
            <a:ext cx="8540556" cy="2032328"/>
          </a:xfrm>
        </p:spPr>
        <p:txBody>
          <a:bodyPr/>
          <a:lstStyle/>
          <a:p>
            <a:r>
              <a:rPr lang="en-US" dirty="0"/>
              <a:t>Discrete</a:t>
            </a:r>
            <a:r>
              <a:rPr lang="en-US"/>
              <a:t>, iterative </a:t>
            </a:r>
            <a:r>
              <a:rPr lang="en-US" dirty="0"/>
              <a:t>compartmental equations: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Automation of data handling is the key!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F24BB9-EEAF-9341-B409-251887B3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1160" y="1384300"/>
            <a:ext cx="5921680" cy="14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Data Processing and Results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Technical Approach and Experimental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64AFA83D-2819-6B48-B335-7582D4025EB9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287338" y="1887860"/>
            <a:ext cx="4217987" cy="277430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8C6DE8F-12B6-AA46-9BC3-7588D8B67F7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88036" y="1854200"/>
            <a:ext cx="4217670" cy="28416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EBFD35-D0C9-8444-A311-C7E4166C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28" y="1092200"/>
            <a:ext cx="1477780" cy="148934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712A363-33A1-0648-9EF7-13B4F404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225" y="960454"/>
            <a:ext cx="2714106" cy="180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082C528-EB44-7540-AB79-3D815C8A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54" y="2895825"/>
            <a:ext cx="2736677" cy="180000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049CB72-B891-4D47-B81C-150023ABB870}"/>
              </a:ext>
            </a:extLst>
          </p:cNvPr>
          <p:cNvCxnSpPr>
            <a:cxnSpLocks/>
          </p:cNvCxnSpPr>
          <p:nvPr/>
        </p:nvCxnSpPr>
        <p:spPr>
          <a:xfrm flipV="1">
            <a:off x="3384550" y="1992908"/>
            <a:ext cx="571500" cy="58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Left: Data sets [2] and processing steps to yield the input data for model identification and simulation</a:t>
            </a:r>
          </a:p>
          <a:p>
            <a:r>
              <a:rPr lang="en-US" dirty="0"/>
              <a:t>Right: Comparison of infectious and removed compartment cases</a:t>
            </a:r>
          </a:p>
        </p:txBody>
      </p:sp>
    </p:spTree>
    <p:extLst>
      <p:ext uri="{BB962C8B-B14F-4D97-AF65-F5344CB8AC3E}">
        <p14:creationId xmlns:p14="http://schemas.microsoft.com/office/powerpoint/2010/main" val="40705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996213"/>
              </p:ext>
            </p:extLst>
          </p:nvPr>
        </p:nvGraphicFramePr>
        <p:xfrm>
          <a:off x="317246" y="760509"/>
          <a:ext cx="8509507" cy="1772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3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[1]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+mn-lt"/>
                        </a:rPr>
                        <a:t>D. </a:t>
                      </a:r>
                      <a:r>
                        <a:rPr lang="de-DE" sz="1200" dirty="0" err="1">
                          <a:latin typeface="+mn-lt"/>
                        </a:rPr>
                        <a:t>Vrabac</a:t>
                      </a:r>
                      <a:r>
                        <a:rPr lang="de-DE" sz="1200" dirty="0">
                          <a:latin typeface="+mn-lt"/>
                        </a:rPr>
                        <a:t>, M. Shang, B. Butler, J. Pham, R. Stern, </a:t>
                      </a:r>
                      <a:r>
                        <a:rPr lang="de-DE" sz="1200" dirty="0" err="1"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latin typeface="+mn-lt"/>
                        </a:rPr>
                        <a:t> P. E. Pare, </a:t>
                      </a:r>
                      <a:r>
                        <a:rPr lang="en-US" sz="1200" noProof="0" dirty="0">
                          <a:latin typeface="+mn-lt"/>
                        </a:rPr>
                        <a:t>“</a:t>
                      </a:r>
                      <a:r>
                        <a:rPr lang="de-DE" sz="1200" dirty="0" err="1">
                          <a:latin typeface="+mn-lt"/>
                        </a:rPr>
                        <a:t>Capturing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the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Effects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of</a:t>
                      </a:r>
                      <a:r>
                        <a:rPr lang="de-DE" sz="1200" dirty="0">
                          <a:latin typeface="+mn-lt"/>
                        </a:rPr>
                        <a:t> Transportation on </a:t>
                      </a:r>
                      <a:r>
                        <a:rPr lang="de-DE" sz="1200" dirty="0" err="1">
                          <a:latin typeface="+mn-lt"/>
                        </a:rPr>
                        <a:t>the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Spread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of</a:t>
                      </a:r>
                      <a:r>
                        <a:rPr lang="de-DE" sz="1200" dirty="0">
                          <a:latin typeface="+mn-lt"/>
                        </a:rPr>
                        <a:t> COVID-19 </a:t>
                      </a:r>
                      <a:r>
                        <a:rPr lang="de-DE" sz="1200" dirty="0" err="1">
                          <a:latin typeface="+mn-lt"/>
                        </a:rPr>
                        <a:t>with</a:t>
                      </a:r>
                      <a:r>
                        <a:rPr lang="de-DE" sz="1200" dirty="0">
                          <a:latin typeface="+mn-lt"/>
                        </a:rPr>
                        <a:t> a </a:t>
                      </a:r>
                      <a:r>
                        <a:rPr lang="de-DE" sz="1200" dirty="0" err="1">
                          <a:latin typeface="+mn-lt"/>
                        </a:rPr>
                        <a:t>Networked</a:t>
                      </a:r>
                      <a:r>
                        <a:rPr lang="de-DE" sz="1200" dirty="0">
                          <a:latin typeface="+mn-lt"/>
                        </a:rPr>
                        <a:t> SEIR Model“, 2020.</a:t>
                      </a: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[2]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+mn-lt"/>
                        </a:rPr>
                        <a:t>T. Krug, Public </a:t>
                      </a:r>
                      <a:r>
                        <a:rPr lang="de-DE" sz="1200" dirty="0" err="1">
                          <a:latin typeface="+mn-lt"/>
                        </a:rPr>
                        <a:t>git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repository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with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data</a:t>
                      </a:r>
                      <a:r>
                        <a:rPr lang="de-DE" sz="1200" dirty="0"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latin typeface="+mn-lt"/>
                        </a:rPr>
                        <a:t>sets</a:t>
                      </a:r>
                      <a:r>
                        <a:rPr lang="de-DE" sz="1200" dirty="0">
                          <a:latin typeface="+mn-lt"/>
                        </a:rPr>
                        <a:t>, </a:t>
                      </a:r>
                      <a:r>
                        <a:rPr lang="de-DE" sz="1200" dirty="0">
                          <a:latin typeface="+mn-lt"/>
                          <a:hlinkClick r:id="rId2"/>
                        </a:rPr>
                        <a:t>https://github.com/hashkode/covid-data</a:t>
                      </a:r>
                      <a:r>
                        <a:rPr lang="de-DE" sz="1200" dirty="0">
                          <a:latin typeface="+mn-lt"/>
                        </a:rPr>
                        <a:t>, 2021.</a:t>
                      </a: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35457"/>
      </p:ext>
    </p:extLst>
  </p:cSld>
  <p:clrMapOvr>
    <a:masterClrMapping/>
  </p:clrMapOvr>
</p:sld>
</file>

<file path=ppt/theme/theme1.xml><?xml version="1.0" encoding="utf-8"?>
<a:theme xmlns:a="http://schemas.openxmlformats.org/drawingml/2006/main" name="lsr_slides_layou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302</Words>
  <Application>Microsoft Macintosh PowerPoint</Application>
  <PresentationFormat>Bildschirmpräsentation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Arial (Body)</vt:lpstr>
      <vt:lpstr>Calibri</vt:lpstr>
      <vt:lpstr>Courier New</vt:lpstr>
      <vt:lpstr>Symbol</vt:lpstr>
      <vt:lpstr>TUM Neue Helvetica 55 Regular</vt:lpstr>
      <vt:lpstr>Wingdings</vt:lpstr>
      <vt:lpstr>lsr_slides_layout</vt:lpstr>
      <vt:lpstr>Modeling the Impact of Public Traffic on COVID-19 Spread Rates in Germany</vt:lpstr>
      <vt:lpstr>Motivation</vt:lpstr>
      <vt:lpstr>Problem Formulation</vt:lpstr>
      <vt:lpstr>Data Processing and Results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Gabler</dc:creator>
  <cp:lastModifiedBy>Tobias Krug</cp:lastModifiedBy>
  <cp:revision>39</cp:revision>
  <cp:lastPrinted>2015-07-30T14:04:45Z</cp:lastPrinted>
  <dcterms:created xsi:type="dcterms:W3CDTF">2019-07-17T13:44:19Z</dcterms:created>
  <dcterms:modified xsi:type="dcterms:W3CDTF">2021-09-22T08:52:15Z</dcterms:modified>
</cp:coreProperties>
</file>