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530" r:id="rId5"/>
    <p:sldId id="531" r:id="rId6"/>
    <p:sldId id="533" r:id="rId7"/>
    <p:sldId id="534" r:id="rId8"/>
    <p:sldId id="547" r:id="rId9"/>
    <p:sldId id="535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43" r:id="rId22"/>
    <p:sldId id="5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meet22" TargetMode="External"/><Relationship Id="rId2" Type="http://schemas.openxmlformats.org/officeDocument/2006/relationships/hyperlink" Target="https://www.linkedin.com/in/hashmeet-kaur-0128b91a0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-i-motion.com/lessons/customer-orders-analysi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1856096"/>
            <a:ext cx="9921240" cy="1801504"/>
          </a:xfrm>
        </p:spPr>
        <p:txBody>
          <a:bodyPr/>
          <a:lstStyle/>
          <a:p>
            <a:r>
              <a:rPr lang="en-US" sz="4400" dirty="0"/>
              <a:t>SQL CASE STUDY </a:t>
            </a:r>
            <a:br>
              <a:rPr lang="en-US" dirty="0"/>
            </a:br>
            <a:r>
              <a:rPr lang="en-US" sz="6600" dirty="0"/>
              <a:t>TINY SHOP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Hashmeet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Kaur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BD5C9-81DE-18BB-C408-1A8A6D9AE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2"/>
          <a:stretch/>
        </p:blipFill>
        <p:spPr>
          <a:xfrm>
            <a:off x="10236776" y="5668867"/>
            <a:ext cx="1856095" cy="10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9" y="274353"/>
            <a:ext cx="9004588" cy="530865"/>
          </a:xfrm>
        </p:spPr>
        <p:txBody>
          <a:bodyPr/>
          <a:lstStyle/>
          <a:p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What’s the total revenue per product?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C5D65-2E72-7E37-AD7C-0A2DB6FA0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45261" b="11623"/>
          <a:stretch/>
        </p:blipFill>
        <p:spPr>
          <a:xfrm>
            <a:off x="1624083" y="805218"/>
            <a:ext cx="8361594" cy="588218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29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9" y="274354"/>
            <a:ext cx="9018236" cy="476274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day with the highest revenue.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E1B6C-CB85-2129-B2BE-D478580AE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85" r="61716" b="37905"/>
          <a:stretch/>
        </p:blipFill>
        <p:spPr>
          <a:xfrm>
            <a:off x="1746912" y="902149"/>
            <a:ext cx="8248874" cy="508921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1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11392946" cy="530865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first order (by date) for each customer.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3D2D3-5947-24DC-C274-FD23D7AE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85" r="50000" b="12619"/>
          <a:stretch/>
        </p:blipFill>
        <p:spPr>
          <a:xfrm>
            <a:off x="2006221" y="805218"/>
            <a:ext cx="7765576" cy="587633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93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11365651" cy="667343"/>
          </a:xfrm>
        </p:spPr>
        <p:txBody>
          <a:bodyPr/>
          <a:lstStyle/>
          <a:p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top 3 customers who have ordered the most distinct products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56F4B-B8BC-7EA7-87E3-0C50D051B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4" r="45373" b="34121"/>
          <a:stretch/>
        </p:blipFill>
        <p:spPr>
          <a:xfrm>
            <a:off x="915512" y="1265829"/>
            <a:ext cx="10360975" cy="486201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4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10944245" cy="640047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Which product has been the least in terms of quantity?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4F381-19E3-2027-2643-011EDCEF3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3" r="51306" b="13215"/>
          <a:stretch/>
        </p:blipFill>
        <p:spPr>
          <a:xfrm>
            <a:off x="1924333" y="914400"/>
            <a:ext cx="7492621" cy="573573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871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9" y="274353"/>
            <a:ext cx="7626164" cy="421683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 is the median order total?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8B43F-F4E9-38DA-0466-A33851F16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4" r="56791" b="26954"/>
          <a:stretch/>
        </p:blipFill>
        <p:spPr>
          <a:xfrm>
            <a:off x="1692322" y="955342"/>
            <a:ext cx="7847463" cy="538750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81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03" y="136478"/>
            <a:ext cx="10909082" cy="1023582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For each order, determine if it was ‘Expensive’ (total over 300), ‘Affordable’ (total over 100), or ‘Cheap’.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1DF27-18E7-8FEE-7838-BB0D055FE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84" r="36642" b="11025"/>
          <a:stretch/>
        </p:blipFill>
        <p:spPr>
          <a:xfrm>
            <a:off x="1501255" y="1160060"/>
            <a:ext cx="8980226" cy="548967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89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10847036" cy="667343"/>
          </a:xfrm>
        </p:spPr>
        <p:txBody>
          <a:bodyPr/>
          <a:lstStyle/>
          <a:p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customers who have ordered the product with the highest price.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52F18-6082-6526-A148-A83C73C2F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761" b="16999"/>
          <a:stretch/>
        </p:blipFill>
        <p:spPr>
          <a:xfrm>
            <a:off x="628735" y="1228298"/>
            <a:ext cx="11050814" cy="507696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35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026" y="1091821"/>
            <a:ext cx="3029803" cy="559558"/>
          </a:xfrm>
        </p:spPr>
        <p:txBody>
          <a:bodyPr/>
          <a:lstStyle/>
          <a:p>
            <a:r>
              <a:rPr lang="en-US" sz="4000" b="1" u="sng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026" y="1946347"/>
            <a:ext cx="8861948" cy="3643292"/>
          </a:xfrm>
        </p:spPr>
        <p:txBody>
          <a:bodyPr/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Product M shows the highest price item.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John Doe, Jane Smith, and Bob </a:t>
            </a:r>
            <a:r>
              <a:rPr lang="en-US" sz="2400" b="1" dirty="0" err="1">
                <a:solidFill>
                  <a:srgbClr val="FFFF00"/>
                </a:solidFill>
              </a:rPr>
              <a:t>Jhonson</a:t>
            </a:r>
            <a:r>
              <a:rPr lang="en-US" sz="2400" b="1" dirty="0">
                <a:solidFill>
                  <a:srgbClr val="FFFF00"/>
                </a:solidFill>
              </a:rPr>
              <a:t> are the customers who have made the maximum orders overall, and distinct orders. 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Highest Revenue made in the shop was on 16 May 2023.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The median order total with overall sales is $140 that help us to find out the transactions made by the shop.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Ivy Jones, and Sophia Thomas are the customers who have ordered products with highest price. 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1994" y="3590862"/>
            <a:ext cx="3261815" cy="176056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Segoe UI Light" panose="020B0502040204020203" pitchFamily="34" charset="0"/>
              </a:rPr>
              <a:t>Hashmeet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Segoe UI Light" panose="020B0502040204020203" pitchFamily="34" charset="0"/>
              </a:rPr>
              <a:t> Kaur​</a:t>
            </a:r>
          </a:p>
          <a:p>
            <a:pPr algn="l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Segoe UI Light" panose="020B0502040204020203" pitchFamily="34" charset="0"/>
              </a:rPr>
              <a:t>hashmeetk.hk@gmail.com 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Hashmeet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(HK) Kaur | LinkedIn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hashmeet22 (HASHMEET KAUR) (github.com)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 Diagram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 Insights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270" y="1091820"/>
            <a:ext cx="7735824" cy="6484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549" y="1740225"/>
            <a:ext cx="8898340" cy="402595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This challenge is introduced by Data In Motion, to analyze and derive insights of Tiny Shop Sales data, with the help of SQL Queries and get exposed to following areas : 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Basic Aggregations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CASE WHEN Statements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Window Functions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Joins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 Time Functions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CTEs</a:t>
            </a:r>
          </a:p>
          <a:p>
            <a:pPr algn="l">
              <a:buClr>
                <a:schemeClr val="tx2">
                  <a:lumMod val="75000"/>
                </a:schemeClr>
              </a:buClr>
              <a:buSzPct val="100000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l">
              <a:buClr>
                <a:schemeClr val="tx2">
                  <a:lumMod val="75000"/>
                </a:schemeClr>
              </a:buClr>
              <a:buSzPct val="100000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dataset link : </a:t>
            </a:r>
            <a:r>
              <a:rPr 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Case Study 1: Tiny Shop Sales – Data in Motion (d-i-motion.com)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81" y="119281"/>
            <a:ext cx="4126174" cy="758952"/>
          </a:xfrm>
        </p:spPr>
        <p:txBody>
          <a:bodyPr/>
          <a:lstStyle/>
          <a:p>
            <a:r>
              <a:rPr lang="en-US" u="sng" dirty="0"/>
              <a:t>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4EC76-0CE1-EB49-636C-71DF0FC86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39597" r="56678" b="28461"/>
          <a:stretch/>
        </p:blipFill>
        <p:spPr>
          <a:xfrm>
            <a:off x="814316" y="2156346"/>
            <a:ext cx="6121501" cy="417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B8845-962B-4FEC-5380-41712A967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51" t="39598" r="67873" b="28546"/>
          <a:stretch/>
        </p:blipFill>
        <p:spPr>
          <a:xfrm>
            <a:off x="8011238" y="2115408"/>
            <a:ext cx="2882406" cy="349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B688E-F3FC-018D-99EA-8B799938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2" t="62494" r="68209" b="30936"/>
          <a:stretch/>
        </p:blipFill>
        <p:spPr>
          <a:xfrm>
            <a:off x="8024886" y="5609227"/>
            <a:ext cx="2882406" cy="726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01FD9-1892-C695-CD95-AEE63B8D2179}"/>
              </a:ext>
            </a:extLst>
          </p:cNvPr>
          <p:cNvSpPr txBox="1"/>
          <p:nvPr/>
        </p:nvSpPr>
        <p:spPr>
          <a:xfrm>
            <a:off x="982639" y="1282890"/>
            <a:ext cx="326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Arial Rounded MT Bold" panose="020F0704030504030204" pitchFamily="34" charset="0"/>
              </a:rPr>
              <a:t>CUSTOMERS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5E920-690E-8BC8-749A-849BBDC9A5D9}"/>
              </a:ext>
            </a:extLst>
          </p:cNvPr>
          <p:cNvSpPr txBox="1"/>
          <p:nvPr/>
        </p:nvSpPr>
        <p:spPr>
          <a:xfrm>
            <a:off x="8024886" y="1282889"/>
            <a:ext cx="25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Arial Rounded MT Bold" panose="020F0704030504030204" pitchFamily="34" charset="0"/>
              </a:rPr>
              <a:t>ORDERS TABLE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C01FD9-1892-C695-CD95-AEE63B8D2179}"/>
              </a:ext>
            </a:extLst>
          </p:cNvPr>
          <p:cNvSpPr txBox="1"/>
          <p:nvPr/>
        </p:nvSpPr>
        <p:spPr>
          <a:xfrm>
            <a:off x="435024" y="0"/>
            <a:ext cx="34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Arial Rounded MT Bold" panose="020F0704030504030204" pitchFamily="34" charset="0"/>
              </a:rPr>
              <a:t>ORDER ITEMS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5E920-690E-8BC8-749A-849BBDC9A5D9}"/>
              </a:ext>
            </a:extLst>
          </p:cNvPr>
          <p:cNvSpPr txBox="1"/>
          <p:nvPr/>
        </p:nvSpPr>
        <p:spPr>
          <a:xfrm>
            <a:off x="7861113" y="2358"/>
            <a:ext cx="30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Arial Rounded MT Bold" panose="020F0704030504030204" pitchFamily="34" charset="0"/>
              </a:rPr>
              <a:t>PRODUCTS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C26A9-9B27-0AF3-88CC-0491D03D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9" t="40194" r="68799" b="28348"/>
          <a:stretch/>
        </p:blipFill>
        <p:spPr>
          <a:xfrm>
            <a:off x="893929" y="464023"/>
            <a:ext cx="2422477" cy="2715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3F27F-830C-632C-6735-9D9988C3F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99" t="42584" r="68768" b="28745"/>
          <a:stretch/>
        </p:blipFill>
        <p:spPr>
          <a:xfrm>
            <a:off x="893929" y="3152632"/>
            <a:ext cx="2422477" cy="2483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DE270-266D-2599-F1C5-EF3EB3FCB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99" t="58114" r="68768" b="28746"/>
          <a:stretch/>
        </p:blipFill>
        <p:spPr>
          <a:xfrm>
            <a:off x="893929" y="5619601"/>
            <a:ext cx="2422477" cy="1231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F35E37-B05A-B373-16DD-7206C930C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63" t="40194" r="68251" b="28945"/>
          <a:stretch/>
        </p:blipFill>
        <p:spPr>
          <a:xfrm>
            <a:off x="7525034" y="716509"/>
            <a:ext cx="3921852" cy="47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ACDCEC-9284-52DC-7294-210AC4FB7A85}"/>
              </a:ext>
            </a:extLst>
          </p:cNvPr>
          <p:cNvSpPr txBox="1">
            <a:spLocks/>
          </p:cNvSpPr>
          <p:nvPr/>
        </p:nvSpPr>
        <p:spPr>
          <a:xfrm>
            <a:off x="118281" y="119281"/>
            <a:ext cx="4126174" cy="758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ER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B296A4-2D5D-3252-C2C0-55FA49068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7" t="22873" r="28358" b="28946"/>
          <a:stretch/>
        </p:blipFill>
        <p:spPr>
          <a:xfrm>
            <a:off x="1353403" y="1069302"/>
            <a:ext cx="9155373" cy="494885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E101-FB07-8B83-C6D4-284DFEAB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99"/>
            <a:ext cx="6282520" cy="758952"/>
          </a:xfrm>
        </p:spPr>
        <p:txBody>
          <a:bodyPr/>
          <a:lstStyle/>
          <a:p>
            <a:r>
              <a:rPr lang="en-US" u="sng" dirty="0"/>
              <a:t>FINDING</a:t>
            </a:r>
            <a:r>
              <a:rPr lang="en-US" dirty="0"/>
              <a:t> </a:t>
            </a:r>
            <a:r>
              <a:rPr lang="en-US" u="sng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43A-FAD7-B6E0-01CE-C7CD65E34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70" y="910578"/>
            <a:ext cx="11892659" cy="5831415"/>
          </a:xfrm>
        </p:spPr>
        <p:txBody>
          <a:bodyPr/>
          <a:lstStyle/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Which product has the highest price? Only return a single row.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Which customer has made the most orders?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What’s the total revenue per product?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day with the highest revenue.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first order (by date) for each customer.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top 3 customers who have ordered the most distinct products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the top 3 customers who have ordered the most distinct products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 is the median order total?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For each order, determine if it was ‘Expensive’ (total over 300), ‘Affordable’ (total over 100), or ‘Cheap’.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customers who have ordered the product with the highest price.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9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9741567" cy="790171"/>
          </a:xfrm>
        </p:spPr>
        <p:txBody>
          <a:bodyPr/>
          <a:lstStyle/>
          <a:p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Which product has the highest price?    Only return a single row.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8BC13-06C0-3FAE-6361-8798A1D7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46" r="39888" b="32330"/>
          <a:stretch/>
        </p:blipFill>
        <p:spPr>
          <a:xfrm>
            <a:off x="873456" y="1431616"/>
            <a:ext cx="10660577" cy="398654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2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07BA-B839-5641-946C-F172B76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274353"/>
            <a:ext cx="10041818" cy="503569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Which customer has made the most orders?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88C66-1B25-F3C6-23B9-E2B912546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7" r="54105" b="19786"/>
          <a:stretch/>
        </p:blipFill>
        <p:spPr>
          <a:xfrm>
            <a:off x="1937983" y="1037231"/>
            <a:ext cx="8284190" cy="540451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95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294</TotalTime>
  <Words>473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Courier New</vt:lpstr>
      <vt:lpstr>Segoe UI</vt:lpstr>
      <vt:lpstr>Segoe UI Light</vt:lpstr>
      <vt:lpstr>Times New Roman</vt:lpstr>
      <vt:lpstr>Tw Cen MT</vt:lpstr>
      <vt:lpstr>Wingdings</vt:lpstr>
      <vt:lpstr>Office Theme</vt:lpstr>
      <vt:lpstr>SQL CASE STUDY  TINY SHOP SALES</vt:lpstr>
      <vt:lpstr>CONTENTS</vt:lpstr>
      <vt:lpstr>INTRODUCTION</vt:lpstr>
      <vt:lpstr>DATASETS</vt:lpstr>
      <vt:lpstr>PowerPoint Presentation</vt:lpstr>
      <vt:lpstr>PowerPoint Presentation</vt:lpstr>
      <vt:lpstr>FINDING INSIGHTS</vt:lpstr>
      <vt:lpstr>1) Which product has the highest price?    Only return a single row.</vt:lpstr>
      <vt:lpstr>2)Which customer has made the most orders?</vt:lpstr>
      <vt:lpstr>3) What’s the total revenue per product?</vt:lpstr>
      <vt:lpstr>4) Find the day with the highest revenue.</vt:lpstr>
      <vt:lpstr>5) Find the first order (by date) for each customer.</vt:lpstr>
      <vt:lpstr>6) Find the top 3 customers who have ordered the most distinct products</vt:lpstr>
      <vt:lpstr>7) Which product has been the least in terms of quantity?</vt:lpstr>
      <vt:lpstr>8) What is the median order total?</vt:lpstr>
      <vt:lpstr>9) For each order, determine if it was ‘Expensive’ (total over 300), ‘Affordable’ (total over 100), or ‘Cheap’.</vt:lpstr>
      <vt:lpstr>10) Find customers who have ordered the product with the highest price.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 TINY SHOP SALES</dc:title>
  <dc:creator>Administrator</dc:creator>
  <cp:lastModifiedBy>Administrator</cp:lastModifiedBy>
  <cp:revision>6</cp:revision>
  <dcterms:created xsi:type="dcterms:W3CDTF">2023-06-23T18:45:08Z</dcterms:created>
  <dcterms:modified xsi:type="dcterms:W3CDTF">2023-06-24T15:57:08Z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