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63" r:id="rId3"/>
    <p:sldId id="264" r:id="rId4"/>
    <p:sldId id="265" r:id="rId5"/>
    <p:sldId id="266" r:id="rId6"/>
    <p:sldId id="260" r:id="rId7"/>
    <p:sldId id="261" r:id="rId8"/>
    <p:sldId id="268" r:id="rId9"/>
    <p:sldId id="270" r:id="rId10"/>
    <p:sldId id="271" r:id="rId11"/>
    <p:sldId id="269" r:id="rId12"/>
    <p:sldId id="267" r:id="rId13"/>
  </p:sldIdLst>
  <p:sldSz cx="9144000" cy="5143500" type="screen16x9"/>
  <p:notesSz cx="6858000" cy="9144000"/>
  <p:embeddedFontLst>
    <p:embeddedFont>
      <p:font typeface="Congenial SemiBold" panose="02000503040000020004" pitchFamily="2" charset="0"/>
      <p:bold r:id="rId15"/>
      <p:boldItalic r:id="rId16"/>
    </p:embeddedFont>
    <p:embeddedFont>
      <p:font typeface="Lato" panose="020F0502020204030203" pitchFamily="34" charset="0"/>
      <p:regular r:id="rId17"/>
      <p:bold r:id="rId18"/>
    </p:embeddedFont>
    <p:embeddedFont>
      <p:font typeface="Maven Pro" panose="020B0604020202020204" charset="0"/>
      <p:regular r:id="rId19"/>
      <p:bold r:id="rId20"/>
    </p:embeddedFont>
    <p:embeddedFont>
      <p:font typeface="Nunito" pitchFamily="2" charset="0"/>
      <p:regular r:id="rId21"/>
      <p:bold r:id="rId22"/>
      <p:italic r:id="rId23"/>
      <p:boldItalic r:id="rId24"/>
    </p:embeddedFont>
    <p:embeddedFont>
      <p:font typeface="Oswald" panose="00000500000000000000" pitchFamily="2" charset="0"/>
      <p:regular r:id="rId25"/>
      <p:bold r:id="rId26"/>
    </p:embeddedFont>
    <p:embeddedFont>
      <p:font typeface="Oswald Light" panose="00000400000000000000" pitchFamily="2" charset="0"/>
      <p:regular r:id="rId27"/>
      <p:bold r:id="rId28"/>
    </p:embeddedFon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
      <p:font typeface="Roboto Thin"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1c3ed58134_1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1c3ed58134_1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1c3ed58134_1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1c3ed58134_1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714375" y="567929"/>
            <a:ext cx="7715250" cy="860822"/>
          </a:xfrm>
          <a:prstGeom prst="rect">
            <a:avLst/>
          </a:prstGeom>
          <a:noFill/>
          <a:ln>
            <a:noFill/>
          </a:ln>
        </p:spPr>
        <p:txBody>
          <a:bodyPr spcFirstLastPara="1" wrap="square" lIns="68575" tIns="34275" rIns="68575" bIns="34275" anchor="b" anchorCtr="0">
            <a:normAutofit/>
          </a:bodyPr>
          <a:lstStyle>
            <a:lvl1pPr lvl="0" algn="l">
              <a:lnSpc>
                <a:spcPct val="12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275" name="Google Shape;275;p13"/>
          <p:cNvSpPr txBox="1">
            <a:spLocks noGrp="1"/>
          </p:cNvSpPr>
          <p:nvPr>
            <p:ph type="body" idx="1"/>
          </p:nvPr>
        </p:nvSpPr>
        <p:spPr>
          <a:xfrm>
            <a:off x="714375" y="1714498"/>
            <a:ext cx="7715250" cy="2918224"/>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Clr>
                <a:schemeClr val="dk1"/>
              </a:buClr>
              <a:buSzPts val="1400"/>
              <a:buChar char="●"/>
              <a:defRPr sz="1100"/>
            </a:lvl1pPr>
            <a:lvl2pPr marL="914400" lvl="1" indent="-317500" algn="l">
              <a:lnSpc>
                <a:spcPct val="120000"/>
              </a:lnSpc>
              <a:spcBef>
                <a:spcPts val="1200"/>
              </a:spcBef>
              <a:spcAft>
                <a:spcPts val="0"/>
              </a:spcAft>
              <a:buClr>
                <a:schemeClr val="dk1"/>
              </a:buClr>
              <a:buSzPts val="1400"/>
              <a:buChar char="○"/>
              <a:defRPr sz="1100"/>
            </a:lvl2pPr>
            <a:lvl3pPr marL="1371600" lvl="2" indent="-317500" algn="l">
              <a:lnSpc>
                <a:spcPct val="120000"/>
              </a:lnSpc>
              <a:spcBef>
                <a:spcPts val="1200"/>
              </a:spcBef>
              <a:spcAft>
                <a:spcPts val="0"/>
              </a:spcAft>
              <a:buClr>
                <a:schemeClr val="dk1"/>
              </a:buClr>
              <a:buSzPts val="1400"/>
              <a:buChar char="■"/>
              <a:defRPr sz="1100"/>
            </a:lvl3pPr>
            <a:lvl4pPr marL="1828800" lvl="3" indent="-317500" algn="l">
              <a:lnSpc>
                <a:spcPct val="120000"/>
              </a:lnSpc>
              <a:spcBef>
                <a:spcPts val="1200"/>
              </a:spcBef>
              <a:spcAft>
                <a:spcPts val="0"/>
              </a:spcAft>
              <a:buClr>
                <a:schemeClr val="dk1"/>
              </a:buClr>
              <a:buSzPts val="1400"/>
              <a:buChar char="●"/>
              <a:defRPr sz="1100"/>
            </a:lvl4pPr>
            <a:lvl5pPr marL="2286000" lvl="4" indent="-317500" algn="l">
              <a:lnSpc>
                <a:spcPct val="120000"/>
              </a:lnSpc>
              <a:spcBef>
                <a:spcPts val="1200"/>
              </a:spcBef>
              <a:spcAft>
                <a:spcPts val="0"/>
              </a:spcAft>
              <a:buClr>
                <a:schemeClr val="dk1"/>
              </a:buClr>
              <a:buSzPts val="1400"/>
              <a:buChar char="○"/>
              <a:defRPr sz="1100"/>
            </a:lvl5pPr>
            <a:lvl6pPr marL="2743200" lvl="5" indent="-317500" algn="l">
              <a:lnSpc>
                <a:spcPct val="90000"/>
              </a:lnSpc>
              <a:spcBef>
                <a:spcPts val="1200"/>
              </a:spcBef>
              <a:spcAft>
                <a:spcPts val="0"/>
              </a:spcAft>
              <a:buClr>
                <a:schemeClr val="dk1"/>
              </a:buClr>
              <a:buSzPts val="1400"/>
              <a:buChar char="■"/>
              <a:defRPr sz="1100"/>
            </a:lvl6pPr>
            <a:lvl7pPr marL="3200400" lvl="6" indent="-317500" algn="l">
              <a:lnSpc>
                <a:spcPct val="90000"/>
              </a:lnSpc>
              <a:spcBef>
                <a:spcPts val="1200"/>
              </a:spcBef>
              <a:spcAft>
                <a:spcPts val="0"/>
              </a:spcAft>
              <a:buClr>
                <a:schemeClr val="dk1"/>
              </a:buClr>
              <a:buSzPts val="1400"/>
              <a:buChar char="●"/>
              <a:defRPr sz="1100"/>
            </a:lvl7pPr>
            <a:lvl8pPr marL="3657600" lvl="7" indent="-317500" algn="l">
              <a:lnSpc>
                <a:spcPct val="90000"/>
              </a:lnSpc>
              <a:spcBef>
                <a:spcPts val="1200"/>
              </a:spcBef>
              <a:spcAft>
                <a:spcPts val="0"/>
              </a:spcAft>
              <a:buClr>
                <a:schemeClr val="dk1"/>
              </a:buClr>
              <a:buSzPts val="1400"/>
              <a:buChar char="○"/>
              <a:defRPr sz="1100"/>
            </a:lvl8pPr>
            <a:lvl9pPr marL="4114800" lvl="8" indent="-317500" algn="l">
              <a:lnSpc>
                <a:spcPct val="90000"/>
              </a:lnSpc>
              <a:spcBef>
                <a:spcPts val="1200"/>
              </a:spcBef>
              <a:spcAft>
                <a:spcPts val="1200"/>
              </a:spcAft>
              <a:buClr>
                <a:schemeClr val="dk1"/>
              </a:buClr>
              <a:buSzPts val="1400"/>
              <a:buChar char="■"/>
              <a:defRPr sz="1100"/>
            </a:lvl9pPr>
          </a:lstStyle>
          <a:p>
            <a:endParaRPr/>
          </a:p>
        </p:txBody>
      </p:sp>
      <p:sp>
        <p:nvSpPr>
          <p:cNvPr id="276" name="Google Shape;276;p13"/>
          <p:cNvSpPr txBox="1">
            <a:spLocks noGrp="1"/>
          </p:cNvSpPr>
          <p:nvPr>
            <p:ph type="dt" idx="10"/>
          </p:nvPr>
        </p:nvSpPr>
        <p:spPr>
          <a:xfrm rot="5400000">
            <a:off x="7926065" y="3567187"/>
            <a:ext cx="185723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277" name="Google Shape;277;p13"/>
          <p:cNvSpPr txBox="1">
            <a:spLocks noGrp="1"/>
          </p:cNvSpPr>
          <p:nvPr>
            <p:ph type="ftr" idx="11"/>
          </p:nvPr>
        </p:nvSpPr>
        <p:spPr>
          <a:xfrm rot="5400000">
            <a:off x="7942139" y="1318544"/>
            <a:ext cx="1825081"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278" name="Google Shape;278;p13"/>
          <p:cNvSpPr txBox="1">
            <a:spLocks noGrp="1"/>
          </p:cNvSpPr>
          <p:nvPr>
            <p:ph type="sldNum" idx="12"/>
          </p:nvPr>
        </p:nvSpPr>
        <p:spPr>
          <a:xfrm>
            <a:off x="8654657" y="2434828"/>
            <a:ext cx="400049" cy="273844"/>
          </a:xfrm>
          <a:prstGeom prst="rect">
            <a:avLst/>
          </a:prstGeom>
          <a:noFill/>
          <a:ln>
            <a:noFill/>
          </a:ln>
        </p:spPr>
        <p:txBody>
          <a:bodyPr spcFirstLastPara="1" wrap="square" lIns="68575" tIns="34275" rIns="68575" bIns="34275" anchor="ctr" anchorCtr="0">
            <a:normAutofit/>
          </a:bodyPr>
          <a:lstStyle>
            <a:lvl1pPr marL="0" lvl="0" indent="0" algn="ctr">
              <a:spcBef>
                <a:spcPts val="0"/>
              </a:spcBef>
              <a:buNone/>
              <a:defRPr sz="1100"/>
            </a:lvl1pPr>
            <a:lvl2pPr marL="0" lvl="1" indent="0" algn="ctr">
              <a:spcBef>
                <a:spcPts val="0"/>
              </a:spcBef>
              <a:buNone/>
              <a:defRPr sz="1100"/>
            </a:lvl2pPr>
            <a:lvl3pPr marL="0" lvl="2" indent="0" algn="ctr">
              <a:spcBef>
                <a:spcPts val="0"/>
              </a:spcBef>
              <a:buNone/>
              <a:defRPr sz="1100"/>
            </a:lvl3pPr>
            <a:lvl4pPr marL="0" lvl="3" indent="0" algn="ctr">
              <a:spcBef>
                <a:spcPts val="0"/>
              </a:spcBef>
              <a:buNone/>
              <a:defRPr sz="1100"/>
            </a:lvl4pPr>
            <a:lvl5pPr marL="0" lvl="4" indent="0" algn="ctr">
              <a:spcBef>
                <a:spcPts val="0"/>
              </a:spcBef>
              <a:buNone/>
              <a:defRPr sz="1100"/>
            </a:lvl5pPr>
            <a:lvl6pPr marL="0" lvl="5" indent="0" algn="ctr">
              <a:spcBef>
                <a:spcPts val="0"/>
              </a:spcBef>
              <a:buNone/>
              <a:defRPr sz="1100"/>
            </a:lvl6pPr>
            <a:lvl7pPr marL="0" lvl="6" indent="0" algn="ctr">
              <a:spcBef>
                <a:spcPts val="0"/>
              </a:spcBef>
              <a:buNone/>
              <a:defRPr sz="1100"/>
            </a:lvl7pPr>
            <a:lvl8pPr marL="0" lvl="7" indent="0" algn="ctr">
              <a:spcBef>
                <a:spcPts val="0"/>
              </a:spcBef>
              <a:buNone/>
              <a:defRPr sz="1100"/>
            </a:lvl8pPr>
            <a:lvl9pPr marL="0" lvl="8" indent="0" algn="ctr">
              <a:spcBef>
                <a:spcPts val="0"/>
              </a:spcBef>
              <a:buNone/>
              <a:defRPr sz="1100"/>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en/electrical-tower-rusty-old-114061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US ELECTRIC GRID OUTAGES </a:t>
            </a:r>
            <a:endParaRPr/>
          </a:p>
        </p:txBody>
      </p:sp>
      <p:sp>
        <p:nvSpPr>
          <p:cNvPr id="284" name="Google Shape;284;p14"/>
          <p:cNvSpPr txBox="1">
            <a:spLocks noGrp="1"/>
          </p:cNvSpPr>
          <p:nvPr>
            <p:ph type="subTitle" idx="1"/>
          </p:nvPr>
        </p:nvSpPr>
        <p:spPr>
          <a:xfrm>
            <a:off x="963700" y="31264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JAN 2002-JULY 2023</a:t>
            </a:r>
            <a:endParaRPr/>
          </a:p>
          <a:p>
            <a:pPr marL="0" lvl="0" indent="0" algn="l" rtl="0">
              <a:spcBef>
                <a:spcPts val="0"/>
              </a:spcBef>
              <a:spcAft>
                <a:spcPts val="0"/>
              </a:spcAft>
              <a:buNone/>
            </a:pPr>
            <a:endParaRPr/>
          </a:p>
        </p:txBody>
      </p:sp>
      <p:pic>
        <p:nvPicPr>
          <p:cNvPr id="3" name="Picture 2" descr="A power line tower with wires&#10;&#10;Description automatically generated">
            <a:extLst>
              <a:ext uri="{FF2B5EF4-FFF2-40B4-BE49-F238E27FC236}">
                <a16:creationId xmlns:a16="http://schemas.microsoft.com/office/drawing/2014/main" id="{0D3FD91D-36E9-015C-DF0D-D522C15B9A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82309" y="275064"/>
            <a:ext cx="2897991" cy="386398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02772-D99C-C132-7D22-2D1D7EC69F30}"/>
              </a:ext>
            </a:extLst>
          </p:cNvPr>
          <p:cNvPicPr>
            <a:picLocks noChangeAspect="1"/>
          </p:cNvPicPr>
          <p:nvPr/>
        </p:nvPicPr>
        <p:blipFill>
          <a:blip r:embed="rId2"/>
          <a:srcRect l="9508" t="39490" r="62459" b="40546"/>
          <a:stretch/>
        </p:blipFill>
        <p:spPr>
          <a:xfrm>
            <a:off x="322288" y="172385"/>
            <a:ext cx="3972393" cy="1514008"/>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59A47A7B-2783-9E60-617D-EA084A159C38}"/>
              </a:ext>
            </a:extLst>
          </p:cNvPr>
          <p:cNvPicPr>
            <a:picLocks noChangeAspect="1"/>
          </p:cNvPicPr>
          <p:nvPr/>
        </p:nvPicPr>
        <p:blipFill>
          <a:blip r:embed="rId2"/>
          <a:srcRect l="39426" t="39344" r="28688" b="40109"/>
          <a:stretch/>
        </p:blipFill>
        <p:spPr>
          <a:xfrm>
            <a:off x="4572000" y="172386"/>
            <a:ext cx="4176943" cy="1514008"/>
          </a:xfrm>
          <a:prstGeom prst="rect">
            <a:avLst/>
          </a:prstGeom>
          <a:ln>
            <a:solidFill>
              <a:schemeClr val="bg2">
                <a:lumMod val="50000"/>
              </a:schemeClr>
            </a:solidFill>
          </a:ln>
        </p:spPr>
      </p:pic>
      <p:pic>
        <p:nvPicPr>
          <p:cNvPr id="8" name="Picture 7">
            <a:extLst>
              <a:ext uri="{FF2B5EF4-FFF2-40B4-BE49-F238E27FC236}">
                <a16:creationId xmlns:a16="http://schemas.microsoft.com/office/drawing/2014/main" id="{3C622A70-7901-9742-5B85-37AE72948917}"/>
              </a:ext>
            </a:extLst>
          </p:cNvPr>
          <p:cNvPicPr>
            <a:picLocks noChangeAspect="1"/>
          </p:cNvPicPr>
          <p:nvPr/>
        </p:nvPicPr>
        <p:blipFill>
          <a:blip r:embed="rId3"/>
          <a:srcRect l="9016" t="64699" r="58361" b="14463"/>
          <a:stretch/>
        </p:blipFill>
        <p:spPr>
          <a:xfrm>
            <a:off x="322288" y="1873770"/>
            <a:ext cx="4005204" cy="1439056"/>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A91B7ACF-4C2C-5FB6-BFF4-97C9F340FD95}"/>
              </a:ext>
            </a:extLst>
          </p:cNvPr>
          <p:cNvPicPr>
            <a:picLocks noChangeAspect="1"/>
          </p:cNvPicPr>
          <p:nvPr/>
        </p:nvPicPr>
        <p:blipFill>
          <a:blip r:embed="rId4"/>
          <a:srcRect l="50820" t="64408" r="28361" b="13734"/>
          <a:stretch/>
        </p:blipFill>
        <p:spPr>
          <a:xfrm>
            <a:off x="4571999" y="1873770"/>
            <a:ext cx="2405921" cy="1420819"/>
          </a:xfrm>
          <a:prstGeom prst="rect">
            <a:avLst/>
          </a:prstGeom>
          <a:ln>
            <a:solidFill>
              <a:schemeClr val="bg2">
                <a:lumMod val="50000"/>
              </a:schemeClr>
            </a:solidFill>
          </a:ln>
        </p:spPr>
      </p:pic>
      <p:pic>
        <p:nvPicPr>
          <p:cNvPr id="12" name="Picture 11">
            <a:extLst>
              <a:ext uri="{FF2B5EF4-FFF2-40B4-BE49-F238E27FC236}">
                <a16:creationId xmlns:a16="http://schemas.microsoft.com/office/drawing/2014/main" id="{BF8B933A-9EE4-8EEE-97EE-DEA2114C5B1D}"/>
              </a:ext>
            </a:extLst>
          </p:cNvPr>
          <p:cNvPicPr>
            <a:picLocks noChangeAspect="1"/>
          </p:cNvPicPr>
          <p:nvPr/>
        </p:nvPicPr>
        <p:blipFill>
          <a:blip r:embed="rId4"/>
          <a:srcRect l="51066" t="40801" r="29016" b="38943"/>
          <a:stretch/>
        </p:blipFill>
        <p:spPr>
          <a:xfrm>
            <a:off x="322288" y="3500202"/>
            <a:ext cx="2593299" cy="1483409"/>
          </a:xfrm>
          <a:prstGeom prst="rect">
            <a:avLst/>
          </a:prstGeom>
          <a:ln>
            <a:solidFill>
              <a:schemeClr val="bg2">
                <a:lumMod val="50000"/>
              </a:schemeClr>
            </a:solidFill>
          </a:ln>
        </p:spPr>
      </p:pic>
      <p:pic>
        <p:nvPicPr>
          <p:cNvPr id="14" name="Picture 13">
            <a:extLst>
              <a:ext uri="{FF2B5EF4-FFF2-40B4-BE49-F238E27FC236}">
                <a16:creationId xmlns:a16="http://schemas.microsoft.com/office/drawing/2014/main" id="{BF59E640-44C7-1607-06B3-E9978BEE26E8}"/>
              </a:ext>
            </a:extLst>
          </p:cNvPr>
          <p:cNvPicPr>
            <a:picLocks noChangeAspect="1"/>
          </p:cNvPicPr>
          <p:nvPr/>
        </p:nvPicPr>
        <p:blipFill>
          <a:blip r:embed="rId5"/>
          <a:srcRect l="39344" t="51148" r="28361" b="32787"/>
          <a:stretch/>
        </p:blipFill>
        <p:spPr>
          <a:xfrm>
            <a:off x="3477714" y="3500202"/>
            <a:ext cx="4724086" cy="1470912"/>
          </a:xfrm>
          <a:prstGeom prst="rect">
            <a:avLst/>
          </a:prstGeom>
          <a:ln>
            <a:solidFill>
              <a:schemeClr val="bg2">
                <a:lumMod val="50000"/>
              </a:schemeClr>
            </a:solidFill>
          </a:ln>
        </p:spPr>
      </p:pic>
    </p:spTree>
    <p:extLst>
      <p:ext uri="{BB962C8B-B14F-4D97-AF65-F5344CB8AC3E}">
        <p14:creationId xmlns:p14="http://schemas.microsoft.com/office/powerpoint/2010/main" val="199821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E26E-AB70-21A2-C1EC-81820C6D4CFC}"/>
              </a:ext>
            </a:extLst>
          </p:cNvPr>
          <p:cNvSpPr>
            <a:spLocks noGrp="1"/>
          </p:cNvSpPr>
          <p:nvPr>
            <p:ph type="title"/>
          </p:nvPr>
        </p:nvSpPr>
        <p:spPr>
          <a:xfrm>
            <a:off x="3357566" y="62343"/>
            <a:ext cx="2293725" cy="477303"/>
          </a:xfrm>
        </p:spPr>
        <p:txBody>
          <a:bodyPr>
            <a:normAutofit fontScale="90000"/>
          </a:bodyPr>
          <a:lstStyle/>
          <a:p>
            <a:r>
              <a:rPr lang="en-CA" dirty="0"/>
              <a:t>Dashboard</a:t>
            </a:r>
          </a:p>
        </p:txBody>
      </p:sp>
      <p:pic>
        <p:nvPicPr>
          <p:cNvPr id="4" name="Picture 3">
            <a:extLst>
              <a:ext uri="{FF2B5EF4-FFF2-40B4-BE49-F238E27FC236}">
                <a16:creationId xmlns:a16="http://schemas.microsoft.com/office/drawing/2014/main" id="{07CFA905-EC11-746F-A837-4D795F7D7B9E}"/>
              </a:ext>
            </a:extLst>
          </p:cNvPr>
          <p:cNvPicPr>
            <a:picLocks noChangeAspect="1"/>
          </p:cNvPicPr>
          <p:nvPr/>
        </p:nvPicPr>
        <p:blipFill>
          <a:blip r:embed="rId2"/>
          <a:srcRect l="13607" t="18361" r="17541" b="12714"/>
          <a:stretch/>
        </p:blipFill>
        <p:spPr>
          <a:xfrm>
            <a:off x="532150" y="682053"/>
            <a:ext cx="8079699" cy="4287187"/>
          </a:xfrm>
          <a:prstGeom prst="rect">
            <a:avLst/>
          </a:prstGeom>
        </p:spPr>
      </p:pic>
    </p:spTree>
    <p:extLst>
      <p:ext uri="{BB962C8B-B14F-4D97-AF65-F5344CB8AC3E}">
        <p14:creationId xmlns:p14="http://schemas.microsoft.com/office/powerpoint/2010/main" val="117902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457F-0D6B-243A-4C02-15803E46C4A8}"/>
              </a:ext>
            </a:extLst>
          </p:cNvPr>
          <p:cNvSpPr>
            <a:spLocks noGrp="1"/>
          </p:cNvSpPr>
          <p:nvPr>
            <p:ph type="title"/>
          </p:nvPr>
        </p:nvSpPr>
        <p:spPr>
          <a:xfrm>
            <a:off x="3204117" y="192862"/>
            <a:ext cx="2811818" cy="632329"/>
          </a:xfrm>
          <a:solidFill>
            <a:schemeClr val="accent2">
              <a:lumMod val="40000"/>
              <a:lumOff val="60000"/>
            </a:schemeClr>
          </a:solidFill>
          <a:ln w="28575"/>
        </p:spPr>
        <p:txBody>
          <a:bodyPr>
            <a:noAutofit/>
          </a:bodyPr>
          <a:lstStyle/>
          <a:p>
            <a:pPr>
              <a:lnSpc>
                <a:spcPct val="90000"/>
              </a:lnSpc>
            </a:pPr>
            <a:r>
              <a:rPr lang="en-CA" sz="2300" dirty="0">
                <a:solidFill>
                  <a:schemeClr val="bg2">
                    <a:lumMod val="50000"/>
                  </a:schemeClr>
                </a:solidFill>
              </a:rPr>
              <a:t>Recommendations</a:t>
            </a:r>
            <a:r>
              <a:rPr lang="en-CA" sz="2300" dirty="0"/>
              <a:t> </a:t>
            </a:r>
            <a:endParaRPr lang="en-CA" sz="2300" dirty="0">
              <a:solidFill>
                <a:schemeClr val="bg2"/>
              </a:solidFill>
            </a:endParaRPr>
          </a:p>
        </p:txBody>
      </p:sp>
      <p:sp>
        <p:nvSpPr>
          <p:cNvPr id="4" name="Rectangle 3">
            <a:extLst>
              <a:ext uri="{FF2B5EF4-FFF2-40B4-BE49-F238E27FC236}">
                <a16:creationId xmlns:a16="http://schemas.microsoft.com/office/drawing/2014/main" id="{FB111EF4-412F-A282-2E08-0222FEA6D4D4}"/>
              </a:ext>
            </a:extLst>
          </p:cNvPr>
          <p:cNvSpPr/>
          <p:nvPr/>
        </p:nvSpPr>
        <p:spPr>
          <a:xfrm>
            <a:off x="208156" y="1241502"/>
            <a:ext cx="1932879" cy="35312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B2566025-256D-A321-C34C-B72BCEB583A0}"/>
              </a:ext>
            </a:extLst>
          </p:cNvPr>
          <p:cNvSpPr/>
          <p:nvPr/>
        </p:nvSpPr>
        <p:spPr>
          <a:xfrm>
            <a:off x="2468136" y="1241035"/>
            <a:ext cx="1873405" cy="35312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AA65EE27-37E9-251A-D9FE-7112CA1E3C21}"/>
              </a:ext>
            </a:extLst>
          </p:cNvPr>
          <p:cNvSpPr/>
          <p:nvPr/>
        </p:nvSpPr>
        <p:spPr>
          <a:xfrm>
            <a:off x="4787590" y="1241034"/>
            <a:ext cx="1873405" cy="35312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4C9F58C-0253-A762-6A47-AD03BB8F5082}"/>
              </a:ext>
            </a:extLst>
          </p:cNvPr>
          <p:cNvSpPr/>
          <p:nvPr/>
        </p:nvSpPr>
        <p:spPr>
          <a:xfrm>
            <a:off x="6988096" y="1241035"/>
            <a:ext cx="1873405" cy="353121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descr="Gauge with solid fill">
            <a:extLst>
              <a:ext uri="{FF2B5EF4-FFF2-40B4-BE49-F238E27FC236}">
                <a16:creationId xmlns:a16="http://schemas.microsoft.com/office/drawing/2014/main" id="{099D80E5-000B-E609-425F-900CC2991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598" y="1162980"/>
            <a:ext cx="914400" cy="914400"/>
          </a:xfrm>
          <a:prstGeom prst="rect">
            <a:avLst/>
          </a:prstGeom>
        </p:spPr>
      </p:pic>
      <p:pic>
        <p:nvPicPr>
          <p:cNvPr id="11" name="Graphic 10" descr="Stopwatch 75% with solid fill">
            <a:extLst>
              <a:ext uri="{FF2B5EF4-FFF2-40B4-BE49-F238E27FC236}">
                <a16:creationId xmlns:a16="http://schemas.microsoft.com/office/drawing/2014/main" id="{DB388C2F-8C5F-9592-EF9F-93CF656E36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28047" y="1204721"/>
            <a:ext cx="872659" cy="872659"/>
          </a:xfrm>
          <a:prstGeom prst="rect">
            <a:avLst/>
          </a:prstGeom>
        </p:spPr>
      </p:pic>
      <p:pic>
        <p:nvPicPr>
          <p:cNvPr id="13" name="Graphic 12" descr="Customer review with solid fill">
            <a:extLst>
              <a:ext uri="{FF2B5EF4-FFF2-40B4-BE49-F238E27FC236}">
                <a16:creationId xmlns:a16="http://schemas.microsoft.com/office/drawing/2014/main" id="{E94CA009-7F86-2497-8466-A5D2CAABE7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7092" y="1241034"/>
            <a:ext cx="914400" cy="721581"/>
          </a:xfrm>
          <a:prstGeom prst="rect">
            <a:avLst/>
          </a:prstGeom>
        </p:spPr>
      </p:pic>
      <p:pic>
        <p:nvPicPr>
          <p:cNvPr id="15" name="Graphic 14" descr="Electric Tower with solid fill">
            <a:extLst>
              <a:ext uri="{FF2B5EF4-FFF2-40B4-BE49-F238E27FC236}">
                <a16:creationId xmlns:a16="http://schemas.microsoft.com/office/drawing/2014/main" id="{ACCEFC4A-88A1-F9EA-C9A3-F8FCCC4E60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0487" y="1262872"/>
            <a:ext cx="914400" cy="699743"/>
          </a:xfrm>
          <a:prstGeom prst="rect">
            <a:avLst/>
          </a:prstGeom>
        </p:spPr>
      </p:pic>
      <p:sp>
        <p:nvSpPr>
          <p:cNvPr id="16" name="TextBox 15">
            <a:extLst>
              <a:ext uri="{FF2B5EF4-FFF2-40B4-BE49-F238E27FC236}">
                <a16:creationId xmlns:a16="http://schemas.microsoft.com/office/drawing/2014/main" id="{0B0F538A-99F4-C7A2-68BD-EC6F9524208D}"/>
              </a:ext>
            </a:extLst>
          </p:cNvPr>
          <p:cNvSpPr txBox="1"/>
          <p:nvPr/>
        </p:nvSpPr>
        <p:spPr>
          <a:xfrm>
            <a:off x="282500" y="2077380"/>
            <a:ext cx="1739588" cy="2529303"/>
          </a:xfrm>
          <a:prstGeom prst="rect">
            <a:avLst/>
          </a:prstGeom>
          <a:noFill/>
        </p:spPr>
        <p:txBody>
          <a:bodyPr wrap="square" rtlCol="0">
            <a:spAutoFit/>
          </a:bodyPr>
          <a:lstStyle/>
          <a:p>
            <a:pPr algn="ctr"/>
            <a:r>
              <a:rPr lang="en-CA" sz="1200" b="1" dirty="0"/>
              <a:t>Enhanced Grid Stability</a:t>
            </a:r>
          </a:p>
          <a:p>
            <a:endParaRPr lang="en-CA" sz="1200" dirty="0"/>
          </a:p>
          <a:p>
            <a:pPr marL="171450" indent="-171450">
              <a:buFont typeface="Wingdings" panose="05000000000000000000" pitchFamily="2" charset="2"/>
              <a:buChar char="q"/>
            </a:pPr>
            <a:r>
              <a:rPr lang="en-US" sz="1200" dirty="0"/>
              <a:t>Invest in weather-resistant infrastructure.</a:t>
            </a:r>
          </a:p>
          <a:p>
            <a:pPr marL="171450" indent="-171450">
              <a:buFont typeface="Wingdings" panose="05000000000000000000" pitchFamily="2" charset="2"/>
              <a:buChar char="q"/>
            </a:pPr>
            <a:r>
              <a:rPr lang="en-US" sz="1200" dirty="0"/>
              <a:t>Implement predictive maintenance for equipment.</a:t>
            </a:r>
          </a:p>
          <a:p>
            <a:pPr marL="171450" indent="-171450">
              <a:buFont typeface="Wingdings" panose="05000000000000000000" pitchFamily="2" charset="2"/>
              <a:buChar char="q"/>
            </a:pPr>
            <a:r>
              <a:rPr lang="en-US" sz="1200" dirty="0"/>
              <a:t>Diversify power sources with renewable energy</a:t>
            </a:r>
            <a:endParaRPr lang="en-CA" sz="1200" dirty="0"/>
          </a:p>
        </p:txBody>
      </p:sp>
      <p:sp>
        <p:nvSpPr>
          <p:cNvPr id="17" name="TextBox 16">
            <a:extLst>
              <a:ext uri="{FF2B5EF4-FFF2-40B4-BE49-F238E27FC236}">
                <a16:creationId xmlns:a16="http://schemas.microsoft.com/office/drawing/2014/main" id="{36BD425C-E078-747A-B997-36DD5713C151}"/>
              </a:ext>
            </a:extLst>
          </p:cNvPr>
          <p:cNvSpPr txBox="1"/>
          <p:nvPr/>
        </p:nvSpPr>
        <p:spPr>
          <a:xfrm>
            <a:off x="2557346" y="2222342"/>
            <a:ext cx="1732156" cy="2492990"/>
          </a:xfrm>
          <a:prstGeom prst="rect">
            <a:avLst/>
          </a:prstGeom>
          <a:noFill/>
        </p:spPr>
        <p:txBody>
          <a:bodyPr wrap="square" rtlCol="0">
            <a:spAutoFit/>
          </a:bodyPr>
          <a:lstStyle/>
          <a:p>
            <a:pPr algn="ctr"/>
            <a:r>
              <a:rPr lang="en-CA" sz="1200" b="1" dirty="0"/>
              <a:t>Reduce Outage Durations</a:t>
            </a:r>
          </a:p>
          <a:p>
            <a:endParaRPr lang="en-CA" sz="1200" dirty="0"/>
          </a:p>
          <a:p>
            <a:pPr marL="171450" indent="-171450">
              <a:buFont typeface="Wingdings" panose="05000000000000000000" pitchFamily="2" charset="2"/>
              <a:buChar char="q"/>
            </a:pPr>
            <a:r>
              <a:rPr lang="en-US" sz="1200" dirty="0"/>
              <a:t>Use real-time monitoring and advanced sensors. </a:t>
            </a:r>
          </a:p>
          <a:p>
            <a:pPr marL="171450" indent="-171450">
              <a:buFont typeface="Wingdings" panose="05000000000000000000" pitchFamily="2" charset="2"/>
              <a:buChar char="q"/>
            </a:pPr>
            <a:r>
              <a:rPr lang="en-US" sz="1200" dirty="0"/>
              <a:t>Strengthen and equip quick response teams. </a:t>
            </a:r>
          </a:p>
          <a:p>
            <a:pPr marL="171450" indent="-171450">
              <a:buFont typeface="Wingdings" panose="05000000000000000000" pitchFamily="2" charset="2"/>
              <a:buChar char="q"/>
            </a:pPr>
            <a:r>
              <a:rPr lang="en-US" sz="1200" dirty="0"/>
              <a:t>Automate restoration processes with self-healing grids</a:t>
            </a:r>
            <a:endParaRPr lang="en-CA" sz="1200" dirty="0"/>
          </a:p>
        </p:txBody>
      </p:sp>
      <p:sp>
        <p:nvSpPr>
          <p:cNvPr id="18" name="TextBox 17">
            <a:extLst>
              <a:ext uri="{FF2B5EF4-FFF2-40B4-BE49-F238E27FC236}">
                <a16:creationId xmlns:a16="http://schemas.microsoft.com/office/drawing/2014/main" id="{EF5BE2B3-F070-FD83-52E4-6FE30AB310F8}"/>
              </a:ext>
            </a:extLst>
          </p:cNvPr>
          <p:cNvSpPr txBox="1"/>
          <p:nvPr/>
        </p:nvSpPr>
        <p:spPr>
          <a:xfrm>
            <a:off x="4821043" y="1865776"/>
            <a:ext cx="1763751" cy="2862322"/>
          </a:xfrm>
          <a:prstGeom prst="rect">
            <a:avLst/>
          </a:prstGeom>
          <a:noFill/>
        </p:spPr>
        <p:txBody>
          <a:bodyPr wrap="square" rtlCol="0">
            <a:spAutoFit/>
          </a:bodyPr>
          <a:lstStyle/>
          <a:p>
            <a:pPr algn="ctr"/>
            <a:r>
              <a:rPr lang="en-CA" sz="1200" b="1" dirty="0"/>
              <a:t>Improve  Customer Communication</a:t>
            </a:r>
          </a:p>
          <a:p>
            <a:endParaRPr lang="en-CA" sz="1200" dirty="0"/>
          </a:p>
          <a:p>
            <a:pPr marL="285750" indent="-285750">
              <a:buFont typeface="Wingdings" panose="05000000000000000000" pitchFamily="2" charset="2"/>
              <a:buChar char="q"/>
            </a:pPr>
            <a:r>
              <a:rPr lang="en-US" sz="1200" dirty="0"/>
              <a:t>Implement proactive, real-time outage notifications. </a:t>
            </a:r>
          </a:p>
          <a:p>
            <a:pPr marL="285750" indent="-285750">
              <a:buFont typeface="Wingdings" panose="05000000000000000000" pitchFamily="2" charset="2"/>
              <a:buChar char="q"/>
            </a:pPr>
            <a:r>
              <a:rPr lang="en-US" sz="1200" dirty="0"/>
              <a:t>Provide transparent outage information via online platforms. </a:t>
            </a:r>
          </a:p>
          <a:p>
            <a:pPr marL="285750" indent="-285750">
              <a:buFont typeface="Wingdings" panose="05000000000000000000" pitchFamily="2" charset="2"/>
              <a:buChar char="q"/>
            </a:pPr>
            <a:r>
              <a:rPr lang="en-US" sz="1200" dirty="0"/>
              <a:t>Offer safeguard warnings for high- risk weather events.</a:t>
            </a:r>
            <a:endParaRPr lang="en-CA" sz="1200" dirty="0"/>
          </a:p>
        </p:txBody>
      </p:sp>
      <p:sp>
        <p:nvSpPr>
          <p:cNvPr id="19" name="TextBox 18">
            <a:extLst>
              <a:ext uri="{FF2B5EF4-FFF2-40B4-BE49-F238E27FC236}">
                <a16:creationId xmlns:a16="http://schemas.microsoft.com/office/drawing/2014/main" id="{B849C811-9C62-868F-9BF0-028AF5189E1D}"/>
              </a:ext>
            </a:extLst>
          </p:cNvPr>
          <p:cNvSpPr txBox="1"/>
          <p:nvPr/>
        </p:nvSpPr>
        <p:spPr>
          <a:xfrm>
            <a:off x="7136778" y="1962615"/>
            <a:ext cx="1620646" cy="1938992"/>
          </a:xfrm>
          <a:prstGeom prst="rect">
            <a:avLst/>
          </a:prstGeom>
          <a:noFill/>
        </p:spPr>
        <p:txBody>
          <a:bodyPr wrap="square" rtlCol="0">
            <a:spAutoFit/>
          </a:bodyPr>
          <a:lstStyle/>
          <a:p>
            <a:pPr algn="ctr"/>
            <a:r>
              <a:rPr lang="en-CA" sz="1200" b="1" dirty="0"/>
              <a:t>Optimize Capacity Planning</a:t>
            </a:r>
          </a:p>
          <a:p>
            <a:endParaRPr lang="en-CA" sz="1200" dirty="0"/>
          </a:p>
          <a:p>
            <a:pPr marL="171450" indent="-171450">
              <a:buFont typeface="Wingdings" panose="05000000000000000000" pitchFamily="2" charset="2"/>
              <a:buChar char="q"/>
            </a:pPr>
            <a:r>
              <a:rPr lang="en-US" sz="1200" dirty="0"/>
              <a:t>Analyze demand fluctuations for better load management.</a:t>
            </a:r>
          </a:p>
          <a:p>
            <a:pPr marL="171450" indent="-171450">
              <a:buFont typeface="Wingdings" panose="05000000000000000000" pitchFamily="2" charset="2"/>
              <a:buChar char="q"/>
            </a:pPr>
            <a:r>
              <a:rPr lang="en-US" sz="1200" dirty="0"/>
              <a:t>Upgrade aging infrastructure in high-outage areas.</a:t>
            </a:r>
            <a:endParaRPr lang="en-CA" sz="1200" dirty="0"/>
          </a:p>
        </p:txBody>
      </p:sp>
    </p:spTree>
    <p:extLst>
      <p:ext uri="{BB962C8B-B14F-4D97-AF65-F5344CB8AC3E}">
        <p14:creationId xmlns:p14="http://schemas.microsoft.com/office/powerpoint/2010/main" val="115079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2421-E738-8D44-06BE-A3D318336561}"/>
              </a:ext>
            </a:extLst>
          </p:cNvPr>
          <p:cNvSpPr>
            <a:spLocks noGrp="1"/>
          </p:cNvSpPr>
          <p:nvPr>
            <p:ph type="title"/>
          </p:nvPr>
        </p:nvSpPr>
        <p:spPr>
          <a:xfrm>
            <a:off x="2834640" y="224085"/>
            <a:ext cx="3627119" cy="606495"/>
          </a:xfrm>
          <a:solidFill>
            <a:schemeClr val="bg2">
              <a:lumMod val="40000"/>
              <a:lumOff val="60000"/>
            </a:schemeClr>
          </a:solidFill>
          <a:ln>
            <a:solidFill>
              <a:schemeClr val="tx1">
                <a:lumMod val="60000"/>
                <a:lumOff val="40000"/>
              </a:schemeClr>
            </a:solidFill>
          </a:ln>
        </p:spPr>
        <p:txBody>
          <a:bodyPr wrap="square" anchor="ctr">
            <a:normAutofit fontScale="90000"/>
          </a:bodyPr>
          <a:lstStyle/>
          <a:p>
            <a:pPr>
              <a:lnSpc>
                <a:spcPct val="90000"/>
              </a:lnSpc>
            </a:pPr>
            <a:r>
              <a:rPr lang="en-CA" sz="3200" dirty="0">
                <a:solidFill>
                  <a:schemeClr val="bg2"/>
                </a:solidFill>
              </a:rPr>
              <a:t>Project Overview</a:t>
            </a:r>
          </a:p>
        </p:txBody>
      </p:sp>
      <p:sp>
        <p:nvSpPr>
          <p:cNvPr id="8" name="Text Placeholder 2">
            <a:extLst>
              <a:ext uri="{FF2B5EF4-FFF2-40B4-BE49-F238E27FC236}">
                <a16:creationId xmlns:a16="http://schemas.microsoft.com/office/drawing/2014/main" id="{548ADB11-8AC8-82C1-8E8E-0481386D2A6F}"/>
              </a:ext>
            </a:extLst>
          </p:cNvPr>
          <p:cNvSpPr>
            <a:spLocks noGrp="1"/>
          </p:cNvSpPr>
          <p:nvPr>
            <p:ph type="body" idx="1"/>
          </p:nvPr>
        </p:nvSpPr>
        <p:spPr>
          <a:xfrm>
            <a:off x="862361" y="1828800"/>
            <a:ext cx="7419278" cy="1992352"/>
          </a:xfrm>
          <a:solidFill>
            <a:schemeClr val="bg1">
              <a:lumMod val="95000"/>
            </a:schemeClr>
          </a:solidFill>
        </p:spPr>
        <p:txBody>
          <a:bodyPr>
            <a:normAutofit/>
          </a:bodyPr>
          <a:lstStyle/>
          <a:p>
            <a:pPr marL="146050" indent="0">
              <a:buNone/>
            </a:pPr>
            <a:r>
              <a:rPr lang="en-US" sz="1600" dirty="0">
                <a:solidFill>
                  <a:schemeClr val="bg2"/>
                </a:solidFill>
                <a:latin typeface="Congenial SemiBold" panose="020F0502020204030204" pitchFamily="2" charset="0"/>
              </a:rPr>
              <a:t>The dataset includes electric outage incidents in the U.S. power grid from January 2002 to July 2023, collected via Form DOE-417, with details on event times, locations, demand loss, and affected populations. </a:t>
            </a:r>
          </a:p>
          <a:p>
            <a:pPr marL="146050" indent="0">
              <a:buNone/>
            </a:pPr>
            <a:r>
              <a:rPr lang="en-US" sz="1600" dirty="0">
                <a:solidFill>
                  <a:schemeClr val="bg2"/>
                </a:solidFill>
                <a:latin typeface="Congenial SemiBold" panose="020F0502020204030204" pitchFamily="2" charset="0"/>
              </a:rPr>
              <a:t>The objective is to clean the data and create a Power BI dashboard that visualizes trends and key insights over 21 years of outage data, including summaries of events and impacts</a:t>
            </a:r>
          </a:p>
        </p:txBody>
      </p:sp>
    </p:spTree>
    <p:extLst>
      <p:ext uri="{BB962C8B-B14F-4D97-AF65-F5344CB8AC3E}">
        <p14:creationId xmlns:p14="http://schemas.microsoft.com/office/powerpoint/2010/main" val="16636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74A1-8B6D-41ED-F921-D89B94E88294}"/>
              </a:ext>
            </a:extLst>
          </p:cNvPr>
          <p:cNvSpPr>
            <a:spLocks noGrp="1"/>
          </p:cNvSpPr>
          <p:nvPr>
            <p:ph type="title"/>
          </p:nvPr>
        </p:nvSpPr>
        <p:spPr>
          <a:xfrm>
            <a:off x="2979532" y="219512"/>
            <a:ext cx="3294887" cy="557987"/>
          </a:xfrm>
          <a:solidFill>
            <a:schemeClr val="accent4">
              <a:lumMod val="40000"/>
              <a:lumOff val="60000"/>
            </a:schemeClr>
          </a:solidFill>
          <a:ln w="19050"/>
        </p:spPr>
        <p:txBody>
          <a:bodyPr>
            <a:normAutofit fontScale="90000"/>
          </a:bodyPr>
          <a:lstStyle/>
          <a:p>
            <a:pPr>
              <a:lnSpc>
                <a:spcPct val="90000"/>
              </a:lnSpc>
            </a:pPr>
            <a:r>
              <a:rPr lang="en-CA" sz="2900" dirty="0">
                <a:solidFill>
                  <a:schemeClr val="bg2"/>
                </a:solidFill>
              </a:rPr>
              <a:t>Project Objective</a:t>
            </a:r>
          </a:p>
        </p:txBody>
      </p:sp>
      <p:sp>
        <p:nvSpPr>
          <p:cNvPr id="3" name="Text Placeholder 2">
            <a:extLst>
              <a:ext uri="{FF2B5EF4-FFF2-40B4-BE49-F238E27FC236}">
                <a16:creationId xmlns:a16="http://schemas.microsoft.com/office/drawing/2014/main" id="{D29DEB4F-630E-C3C4-FCBF-5576D12A2DF4}"/>
              </a:ext>
            </a:extLst>
          </p:cNvPr>
          <p:cNvSpPr>
            <a:spLocks noGrp="1"/>
          </p:cNvSpPr>
          <p:nvPr>
            <p:ph type="body" idx="1"/>
          </p:nvPr>
        </p:nvSpPr>
        <p:spPr>
          <a:xfrm>
            <a:off x="990600" y="1287780"/>
            <a:ext cx="7734299" cy="2880360"/>
          </a:xfrm>
        </p:spPr>
        <p:txBody>
          <a:bodyPr>
            <a:normAutofit/>
          </a:bodyPr>
          <a:lstStyle/>
          <a:p>
            <a:pPr marL="146050" indent="0" algn="l">
              <a:buNone/>
            </a:pPr>
            <a:r>
              <a:rPr lang="en-US" dirty="0"/>
              <a:t>The goal of this project is to analyze event-level power outage data from 2002 to 2023 and provide insights to the U.S. Department of Energy (DOE).</a:t>
            </a:r>
          </a:p>
          <a:p>
            <a:pPr marL="146050" indent="0" algn="l">
              <a:buNone/>
            </a:pPr>
            <a:endParaRPr lang="en-US" dirty="0"/>
          </a:p>
          <a:p>
            <a:pPr marL="146050" indent="0" algn="l">
              <a:buNone/>
            </a:pPr>
            <a:r>
              <a:rPr lang="en-US" dirty="0"/>
              <a:t>By consolidating, cleaning, and visualizing the data using Power BI, the project aims to uncover patterns and trends in electricity outages, quantify their impacts on affected communities, identify potential weak points in the U.S. power grid, and also propose recommended solutions to help them in making data driven decisions. </a:t>
            </a:r>
          </a:p>
          <a:p>
            <a:pPr marL="146050" indent="0" algn="l">
              <a:buNone/>
            </a:pPr>
            <a:endParaRPr lang="en-US" dirty="0"/>
          </a:p>
          <a:p>
            <a:pPr marL="146050" indent="0" algn="l">
              <a:buNone/>
            </a:pPr>
            <a:r>
              <a:rPr lang="en-US" dirty="0"/>
              <a:t>Based on insights, actionable recommendations will be made to enhance grid performance, reduce outage durations, and improve communication strategies with affected customers during outages.</a:t>
            </a:r>
            <a:endParaRPr lang="en-CA" dirty="0"/>
          </a:p>
        </p:txBody>
      </p:sp>
      <p:pic>
        <p:nvPicPr>
          <p:cNvPr id="5" name="Graphic 4" descr="Bullseye with solid fill">
            <a:extLst>
              <a:ext uri="{FF2B5EF4-FFF2-40B4-BE49-F238E27FC236}">
                <a16:creationId xmlns:a16="http://schemas.microsoft.com/office/drawing/2014/main" id="{A8C6C37F-C807-94EB-9AEF-B4A8A71E23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181" y="1287780"/>
            <a:ext cx="750570" cy="750570"/>
          </a:xfrm>
          <a:prstGeom prst="rect">
            <a:avLst/>
          </a:prstGeom>
        </p:spPr>
      </p:pic>
      <p:pic>
        <p:nvPicPr>
          <p:cNvPr id="7" name="Graphic 6" descr="Bar graph with upward trend with solid fill">
            <a:extLst>
              <a:ext uri="{FF2B5EF4-FFF2-40B4-BE49-F238E27FC236}">
                <a16:creationId xmlns:a16="http://schemas.microsoft.com/office/drawing/2014/main" id="{0EAF89DF-A75D-B7FD-B17F-1BAB6C0747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181" y="2112692"/>
            <a:ext cx="750570" cy="750570"/>
          </a:xfrm>
          <a:prstGeom prst="rect">
            <a:avLst/>
          </a:prstGeom>
        </p:spPr>
      </p:pic>
      <p:pic>
        <p:nvPicPr>
          <p:cNvPr id="9" name="Graphic 8" descr="Research with solid fill">
            <a:extLst>
              <a:ext uri="{FF2B5EF4-FFF2-40B4-BE49-F238E27FC236}">
                <a16:creationId xmlns:a16="http://schemas.microsoft.com/office/drawing/2014/main" id="{210F8211-34A9-21F5-C4C0-F83938FD39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0556" y="3089818"/>
            <a:ext cx="814039" cy="814039"/>
          </a:xfrm>
          <a:prstGeom prst="rect">
            <a:avLst/>
          </a:prstGeom>
        </p:spPr>
      </p:pic>
    </p:spTree>
    <p:extLst>
      <p:ext uri="{BB962C8B-B14F-4D97-AF65-F5344CB8AC3E}">
        <p14:creationId xmlns:p14="http://schemas.microsoft.com/office/powerpoint/2010/main" val="418970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933A-9556-D494-18E3-BA047878EE75}"/>
              </a:ext>
            </a:extLst>
          </p:cNvPr>
          <p:cNvSpPr>
            <a:spLocks noGrp="1"/>
          </p:cNvSpPr>
          <p:nvPr>
            <p:ph type="title"/>
          </p:nvPr>
        </p:nvSpPr>
        <p:spPr>
          <a:xfrm>
            <a:off x="3026925" y="220981"/>
            <a:ext cx="2977636" cy="510539"/>
          </a:xfrm>
          <a:solidFill>
            <a:schemeClr val="accent2">
              <a:lumMod val="40000"/>
              <a:lumOff val="60000"/>
            </a:schemeClr>
          </a:solidFill>
          <a:ln w="28575"/>
        </p:spPr>
        <p:txBody>
          <a:bodyPr>
            <a:normAutofit fontScale="90000"/>
          </a:bodyPr>
          <a:lstStyle/>
          <a:p>
            <a:pPr>
              <a:lnSpc>
                <a:spcPct val="90000"/>
              </a:lnSpc>
            </a:pPr>
            <a:r>
              <a:rPr lang="en-CA" sz="2600" dirty="0">
                <a:solidFill>
                  <a:schemeClr val="bg2"/>
                </a:solidFill>
              </a:rPr>
              <a:t>Problem Analysis</a:t>
            </a:r>
          </a:p>
        </p:txBody>
      </p:sp>
      <p:sp>
        <p:nvSpPr>
          <p:cNvPr id="4" name="Rectangle: Rounded Corners 3">
            <a:extLst>
              <a:ext uri="{FF2B5EF4-FFF2-40B4-BE49-F238E27FC236}">
                <a16:creationId xmlns:a16="http://schemas.microsoft.com/office/drawing/2014/main" id="{2AB79E38-DFE6-61A9-E3CD-52B39BCAD92C}"/>
              </a:ext>
            </a:extLst>
          </p:cNvPr>
          <p:cNvSpPr/>
          <p:nvPr/>
        </p:nvSpPr>
        <p:spPr>
          <a:xfrm>
            <a:off x="275063" y="936701"/>
            <a:ext cx="2378927" cy="2765503"/>
          </a:xfrm>
          <a:prstGeom prst="roundRect">
            <a:avLst/>
          </a:prstGeom>
          <a:solidFill>
            <a:schemeClr val="tx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76173BF-ADD7-6EE6-AB1C-DC750BB16BD0}"/>
              </a:ext>
            </a:extLst>
          </p:cNvPr>
          <p:cNvSpPr/>
          <p:nvPr/>
        </p:nvSpPr>
        <p:spPr>
          <a:xfrm>
            <a:off x="3083182" y="936701"/>
            <a:ext cx="2440389" cy="2765502"/>
          </a:xfrm>
          <a:prstGeom prst="roundRect">
            <a:avLst/>
          </a:prstGeom>
          <a:solidFill>
            <a:schemeClr val="tx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E6EC3E33-5023-5655-E69B-65E909D3981D}"/>
              </a:ext>
            </a:extLst>
          </p:cNvPr>
          <p:cNvSpPr/>
          <p:nvPr/>
        </p:nvSpPr>
        <p:spPr>
          <a:xfrm>
            <a:off x="6004561" y="936701"/>
            <a:ext cx="2440389" cy="2765502"/>
          </a:xfrm>
          <a:prstGeom prst="roundRect">
            <a:avLst/>
          </a:prstGeom>
          <a:solidFill>
            <a:schemeClr val="tx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82857AC9-FB93-3F4A-93FB-0BB83D59F2DB}"/>
              </a:ext>
            </a:extLst>
          </p:cNvPr>
          <p:cNvSpPr txBox="1"/>
          <p:nvPr/>
        </p:nvSpPr>
        <p:spPr>
          <a:xfrm>
            <a:off x="468351" y="1167161"/>
            <a:ext cx="1984917" cy="2185214"/>
          </a:xfrm>
          <a:prstGeom prst="rect">
            <a:avLst/>
          </a:prstGeom>
          <a:noFill/>
        </p:spPr>
        <p:txBody>
          <a:bodyPr wrap="square" rtlCol="0">
            <a:spAutoFit/>
          </a:bodyPr>
          <a:lstStyle/>
          <a:p>
            <a:pPr algn="ctr"/>
            <a:r>
              <a:rPr lang="en-CA" sz="1800" b="1" u="sng" dirty="0">
                <a:latin typeface="Times New Roman" panose="02020603050405020304" pitchFamily="18" charset="0"/>
                <a:cs typeface="Times New Roman" panose="02020603050405020304" pitchFamily="18" charset="0"/>
              </a:rPr>
              <a:t>Aging Infrastructure</a:t>
            </a:r>
          </a:p>
          <a:p>
            <a:endParaRPr lang="en-CA" sz="1800" dirty="0">
              <a:latin typeface="Times New Roman" panose="02020603050405020304" pitchFamily="18" charset="0"/>
              <a:cs typeface="Times New Roman" panose="02020603050405020304" pitchFamily="18" charset="0"/>
            </a:endParaRPr>
          </a:p>
          <a:p>
            <a:r>
              <a:rPr lang="en-US" sz="1600" dirty="0">
                <a:solidFill>
                  <a:schemeClr val="bg2">
                    <a:lumMod val="50000"/>
                  </a:schemeClr>
                </a:solidFill>
                <a:latin typeface="Times New Roman" panose="02020603050405020304" pitchFamily="18" charset="0"/>
                <a:cs typeface="Times New Roman" panose="02020603050405020304" pitchFamily="18" charset="0"/>
              </a:rPr>
              <a:t>Components over 50 years old, prone to failure, and costly to repair.</a:t>
            </a:r>
          </a:p>
          <a:p>
            <a:endParaRPr lang="en-CA"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D9CE52F-368F-83DB-091B-AEF29ADE3012}"/>
              </a:ext>
            </a:extLst>
          </p:cNvPr>
          <p:cNvSpPr txBox="1"/>
          <p:nvPr/>
        </p:nvSpPr>
        <p:spPr>
          <a:xfrm>
            <a:off x="3367668" y="1048215"/>
            <a:ext cx="1910576" cy="2062103"/>
          </a:xfrm>
          <a:prstGeom prst="rect">
            <a:avLst/>
          </a:prstGeom>
          <a:noFill/>
        </p:spPr>
        <p:txBody>
          <a:bodyPr wrap="square" rtlCol="0">
            <a:spAutoFit/>
          </a:bodyPr>
          <a:lstStyle/>
          <a:p>
            <a:pPr algn="ctr"/>
            <a:r>
              <a:rPr lang="en-CA" sz="1800" b="1" u="sng" dirty="0">
                <a:latin typeface="Times New Roman" panose="02020603050405020304" pitchFamily="18" charset="0"/>
                <a:cs typeface="Times New Roman" panose="02020603050405020304" pitchFamily="18" charset="0"/>
              </a:rPr>
              <a:t>Extreme Weather Events</a:t>
            </a:r>
          </a:p>
          <a:p>
            <a:endParaRPr lang="en-CA" dirty="0"/>
          </a:p>
          <a:p>
            <a:r>
              <a:rPr lang="en-US" sz="1600" dirty="0">
                <a:solidFill>
                  <a:schemeClr val="bg2">
                    <a:lumMod val="50000"/>
                  </a:schemeClr>
                </a:solidFill>
                <a:latin typeface="Times New Roman" panose="02020603050405020304" pitchFamily="18" charset="0"/>
                <a:cs typeface="Times New Roman" panose="02020603050405020304" pitchFamily="18" charset="0"/>
              </a:rPr>
              <a:t>Climate change intensifies hurricanes, wildfires, and ice storms.</a:t>
            </a:r>
          </a:p>
          <a:p>
            <a:endParaRPr lang="en-CA" dirty="0"/>
          </a:p>
        </p:txBody>
      </p:sp>
      <p:sp>
        <p:nvSpPr>
          <p:cNvPr id="9" name="TextBox 8">
            <a:extLst>
              <a:ext uri="{FF2B5EF4-FFF2-40B4-BE49-F238E27FC236}">
                <a16:creationId xmlns:a16="http://schemas.microsoft.com/office/drawing/2014/main" id="{5EB825CC-B157-55D8-2CB6-E6BDAD136F7B}"/>
              </a:ext>
            </a:extLst>
          </p:cNvPr>
          <p:cNvSpPr txBox="1"/>
          <p:nvPr/>
        </p:nvSpPr>
        <p:spPr>
          <a:xfrm>
            <a:off x="6252117" y="1167161"/>
            <a:ext cx="2111298" cy="2277547"/>
          </a:xfrm>
          <a:prstGeom prst="rect">
            <a:avLst/>
          </a:prstGeom>
          <a:noFill/>
        </p:spPr>
        <p:txBody>
          <a:bodyPr wrap="square" rtlCol="0">
            <a:spAutoFit/>
          </a:bodyPr>
          <a:lstStyle/>
          <a:p>
            <a:r>
              <a:rPr lang="en-CA" sz="1800" b="1" u="sng" dirty="0">
                <a:latin typeface="Times New Roman" panose="02020603050405020304" pitchFamily="18" charset="0"/>
                <a:cs typeface="Times New Roman" panose="02020603050405020304" pitchFamily="18" charset="0"/>
              </a:rPr>
              <a:t>Poor </a:t>
            </a:r>
            <a:r>
              <a:rPr lang="en-GB" sz="1800" b="1" u="sng" dirty="0">
                <a:latin typeface="Times New Roman" panose="02020603050405020304" pitchFamily="18" charset="0"/>
                <a:cs typeface="Times New Roman" panose="02020603050405020304" pitchFamily="18" charset="0"/>
              </a:rPr>
              <a:t>Maintenance </a:t>
            </a:r>
            <a:r>
              <a:rPr lang="en-CA" sz="1800" b="1" u="sng" dirty="0">
                <a:latin typeface="Times New Roman" panose="02020603050405020304" pitchFamily="18" charset="0"/>
                <a:cs typeface="Times New Roman" panose="02020603050405020304" pitchFamily="18" charset="0"/>
              </a:rPr>
              <a:t>and Investment</a:t>
            </a:r>
          </a:p>
          <a:p>
            <a:endParaRPr lang="en-CA" dirty="0"/>
          </a:p>
          <a:p>
            <a:r>
              <a:rPr lang="en-US" sz="1600" dirty="0">
                <a:solidFill>
                  <a:schemeClr val="bg2">
                    <a:lumMod val="50000"/>
                  </a:schemeClr>
                </a:solidFill>
                <a:latin typeface="Times New Roman" panose="02020603050405020304" pitchFamily="18" charset="0"/>
                <a:cs typeface="Times New Roman" panose="02020603050405020304" pitchFamily="18" charset="0"/>
              </a:rPr>
              <a:t>Budget constraints lead to reactive maintenance and delayed upgrades.</a:t>
            </a:r>
          </a:p>
          <a:p>
            <a:endParaRPr lang="en-CA" dirty="0"/>
          </a:p>
          <a:p>
            <a:endParaRPr lang="en-CA" dirty="0"/>
          </a:p>
        </p:txBody>
      </p:sp>
    </p:spTree>
    <p:extLst>
      <p:ext uri="{BB962C8B-B14F-4D97-AF65-F5344CB8AC3E}">
        <p14:creationId xmlns:p14="http://schemas.microsoft.com/office/powerpoint/2010/main" val="147420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BFC55-F9C5-D46E-8802-0CAC04DFA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DC350-B284-54CC-7E9F-BD6FAD169CA3}"/>
              </a:ext>
            </a:extLst>
          </p:cNvPr>
          <p:cNvSpPr>
            <a:spLocks noGrp="1"/>
          </p:cNvSpPr>
          <p:nvPr>
            <p:ph type="title"/>
          </p:nvPr>
        </p:nvSpPr>
        <p:spPr>
          <a:xfrm>
            <a:off x="3026925" y="220981"/>
            <a:ext cx="2977636" cy="510539"/>
          </a:xfrm>
          <a:solidFill>
            <a:schemeClr val="accent2">
              <a:lumMod val="40000"/>
              <a:lumOff val="60000"/>
            </a:schemeClr>
          </a:solidFill>
          <a:ln w="19050"/>
        </p:spPr>
        <p:txBody>
          <a:bodyPr>
            <a:normAutofit fontScale="90000"/>
          </a:bodyPr>
          <a:lstStyle/>
          <a:p>
            <a:pPr>
              <a:lnSpc>
                <a:spcPct val="90000"/>
              </a:lnSpc>
            </a:pPr>
            <a:r>
              <a:rPr lang="en-CA" sz="2600" dirty="0">
                <a:solidFill>
                  <a:schemeClr val="bg2"/>
                </a:solidFill>
              </a:rPr>
              <a:t>Implications</a:t>
            </a:r>
          </a:p>
        </p:txBody>
      </p:sp>
      <p:sp>
        <p:nvSpPr>
          <p:cNvPr id="4" name="Rectangle: Rounded Corners 3">
            <a:extLst>
              <a:ext uri="{FF2B5EF4-FFF2-40B4-BE49-F238E27FC236}">
                <a16:creationId xmlns:a16="http://schemas.microsoft.com/office/drawing/2014/main" id="{BB37268D-FAD0-D768-FAB6-3F9351D3C2A7}"/>
              </a:ext>
            </a:extLst>
          </p:cNvPr>
          <p:cNvSpPr/>
          <p:nvPr/>
        </p:nvSpPr>
        <p:spPr>
          <a:xfrm>
            <a:off x="275063" y="936701"/>
            <a:ext cx="2378927" cy="2765503"/>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986CDF32-B5F9-D9BB-3F86-5C26A6B648B6}"/>
              </a:ext>
            </a:extLst>
          </p:cNvPr>
          <p:cNvSpPr/>
          <p:nvPr/>
        </p:nvSpPr>
        <p:spPr>
          <a:xfrm>
            <a:off x="3083182" y="936701"/>
            <a:ext cx="2440389" cy="276550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A08B3DB-BC00-09C0-7F4D-4AB7A6EAAB8D}"/>
              </a:ext>
            </a:extLst>
          </p:cNvPr>
          <p:cNvSpPr/>
          <p:nvPr/>
        </p:nvSpPr>
        <p:spPr>
          <a:xfrm>
            <a:off x="6004561" y="936701"/>
            <a:ext cx="2440389" cy="276550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FAC484A-6BED-4077-74D0-E4202EB3DD82}"/>
              </a:ext>
            </a:extLst>
          </p:cNvPr>
          <p:cNvSpPr txBox="1"/>
          <p:nvPr/>
        </p:nvSpPr>
        <p:spPr>
          <a:xfrm>
            <a:off x="468351" y="1167161"/>
            <a:ext cx="1984917" cy="1908215"/>
          </a:xfrm>
          <a:prstGeom prst="rect">
            <a:avLst/>
          </a:prstGeom>
          <a:noFill/>
        </p:spPr>
        <p:txBody>
          <a:bodyPr wrap="square" rtlCol="0">
            <a:spAutoFit/>
          </a:bodyPr>
          <a:lstStyle/>
          <a:p>
            <a:pPr algn="ctr"/>
            <a:r>
              <a:rPr lang="en-CA" sz="1800" b="1" u="sng" dirty="0">
                <a:latin typeface="Times New Roman" panose="02020603050405020304" pitchFamily="18" charset="0"/>
                <a:cs typeface="Times New Roman" panose="02020603050405020304" pitchFamily="18" charset="0"/>
              </a:rPr>
              <a:t>System Overload</a:t>
            </a:r>
          </a:p>
          <a:p>
            <a:endParaRPr lang="en-CA" sz="1800" dirty="0">
              <a:latin typeface="Times New Roman" panose="02020603050405020304" pitchFamily="18" charset="0"/>
              <a:cs typeface="Times New Roman" panose="02020603050405020304" pitchFamily="18" charset="0"/>
            </a:endParaRPr>
          </a:p>
          <a:p>
            <a:pPr marL="0" lvl="0" indent="0">
              <a:buFont typeface="Arial"/>
              <a:buNone/>
            </a:pPr>
            <a:r>
              <a:rPr lang="en-US" sz="1600" dirty="0">
                <a:solidFill>
                  <a:schemeClr val="bg2">
                    <a:lumMod val="50000"/>
                  </a:schemeClr>
                </a:solidFill>
                <a:latin typeface="Times New Roman" panose="02020603050405020304" pitchFamily="18" charset="0"/>
                <a:cs typeface="Times New Roman" panose="02020603050405020304" pitchFamily="18" charset="0"/>
              </a:rPr>
              <a:t>High demand during heat waves or cold snaps overwhelms the grid.</a:t>
            </a:r>
          </a:p>
          <a:p>
            <a:endParaRPr lang="en-CA"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F3359ED-DF8B-3CCF-331C-C8F48C493A0F}"/>
              </a:ext>
            </a:extLst>
          </p:cNvPr>
          <p:cNvSpPr txBox="1"/>
          <p:nvPr/>
        </p:nvSpPr>
        <p:spPr>
          <a:xfrm>
            <a:off x="3373987" y="1028661"/>
            <a:ext cx="1910576" cy="2554545"/>
          </a:xfrm>
          <a:prstGeom prst="rect">
            <a:avLst/>
          </a:prstGeom>
          <a:noFill/>
        </p:spPr>
        <p:txBody>
          <a:bodyPr wrap="square" rtlCol="0">
            <a:spAutoFit/>
          </a:bodyPr>
          <a:lstStyle/>
          <a:p>
            <a:pPr algn="ctr"/>
            <a:r>
              <a:rPr lang="en-CA" sz="1800" b="1" u="sng" dirty="0">
                <a:latin typeface="Times New Roman" panose="02020603050405020304" pitchFamily="18" charset="0"/>
                <a:cs typeface="Times New Roman" panose="02020603050405020304" pitchFamily="18" charset="0"/>
              </a:rPr>
              <a:t>Regulatory Pressure</a:t>
            </a:r>
          </a:p>
          <a:p>
            <a:endParaRPr lang="en-CA" dirty="0"/>
          </a:p>
          <a:p>
            <a:r>
              <a:rPr lang="en-US" sz="1600" dirty="0">
                <a:solidFill>
                  <a:schemeClr val="bg2">
                    <a:lumMod val="50000"/>
                  </a:schemeClr>
                </a:solidFill>
                <a:latin typeface="Times New Roman" panose="02020603050405020304" pitchFamily="18" charset="0"/>
                <a:cs typeface="Times New Roman" panose="02020603050405020304" pitchFamily="18" charset="0"/>
              </a:rPr>
              <a:t>Government and energy regulators face scrutiny for inadequate grid preparedness and management.</a:t>
            </a:r>
          </a:p>
          <a:p>
            <a:endParaRPr lang="en-CA" dirty="0"/>
          </a:p>
        </p:txBody>
      </p:sp>
      <p:sp>
        <p:nvSpPr>
          <p:cNvPr id="9" name="TextBox 8">
            <a:extLst>
              <a:ext uri="{FF2B5EF4-FFF2-40B4-BE49-F238E27FC236}">
                <a16:creationId xmlns:a16="http://schemas.microsoft.com/office/drawing/2014/main" id="{E7FC6367-8D5B-70E5-5306-2308DBA2723D}"/>
              </a:ext>
            </a:extLst>
          </p:cNvPr>
          <p:cNvSpPr txBox="1"/>
          <p:nvPr/>
        </p:nvSpPr>
        <p:spPr>
          <a:xfrm>
            <a:off x="6207272" y="1028661"/>
            <a:ext cx="2237678" cy="2769989"/>
          </a:xfrm>
          <a:prstGeom prst="rect">
            <a:avLst/>
          </a:prstGeom>
          <a:noFill/>
        </p:spPr>
        <p:txBody>
          <a:bodyPr wrap="square" rtlCol="0">
            <a:spAutoFit/>
          </a:bodyPr>
          <a:lstStyle/>
          <a:p>
            <a:r>
              <a:rPr lang="en-CA" sz="1800" b="1" u="sng" dirty="0">
                <a:latin typeface="Times New Roman" panose="02020603050405020304" pitchFamily="18" charset="0"/>
                <a:cs typeface="Times New Roman" panose="02020603050405020304" pitchFamily="18" charset="0"/>
              </a:rPr>
              <a:t>Operational Impacts</a:t>
            </a:r>
          </a:p>
          <a:p>
            <a:endParaRPr lang="en-CA" dirty="0"/>
          </a:p>
          <a:p>
            <a:r>
              <a:rPr lang="en-GB" sz="1600" dirty="0">
                <a:solidFill>
                  <a:schemeClr val="bg2">
                    <a:lumMod val="50000"/>
                  </a:schemeClr>
                </a:solidFill>
                <a:latin typeface="Times New Roman" panose="02020603050405020304" pitchFamily="18" charset="0"/>
                <a:cs typeface="Times New Roman" panose="02020603050405020304" pitchFamily="18" charset="0"/>
              </a:rPr>
              <a:t>Disruptions to households and critical sectors (manufacturing, transport, healthcare).Increased complexity in restoring power after widespread disruptions.</a:t>
            </a:r>
            <a:endParaRPr lang="en-CA" sz="1600" dirty="0">
              <a:solidFill>
                <a:schemeClr val="bg2">
                  <a:lumMod val="50000"/>
                </a:schemeClr>
              </a:solidFill>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28241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2405375" y="179025"/>
            <a:ext cx="4021500" cy="520800"/>
          </a:xfrm>
          <a:prstGeom prst="rect">
            <a:avLst/>
          </a:prstGeom>
        </p:spPr>
        <p:txBody>
          <a:bodyPr spcFirstLastPara="1" wrap="square" lIns="91425" tIns="91425" rIns="91425" bIns="91425" anchor="ctr" anchorCtr="0">
            <a:noAutofit/>
          </a:bodyPr>
          <a:lstStyle/>
          <a:p>
            <a:pPr marL="0" lvl="0" indent="0" algn="ctr" rtl="0">
              <a:lnSpc>
                <a:spcPct val="120000"/>
              </a:lnSpc>
              <a:spcBef>
                <a:spcPts val="0"/>
              </a:spcBef>
              <a:spcAft>
                <a:spcPts val="0"/>
              </a:spcAft>
              <a:buClr>
                <a:schemeClr val="dk1"/>
              </a:buClr>
              <a:buSzPts val="2100"/>
              <a:buFont typeface="Oswald"/>
              <a:buNone/>
            </a:pPr>
            <a:r>
              <a:rPr lang="en-GB" sz="2800"/>
              <a:t>STAKEHOLDERS</a:t>
            </a:r>
            <a:endParaRPr sz="9700">
              <a:latin typeface="Times New Roman"/>
              <a:ea typeface="Times New Roman"/>
              <a:cs typeface="Times New Roman"/>
              <a:sym typeface="Times New Roman"/>
            </a:endParaRPr>
          </a:p>
        </p:txBody>
      </p:sp>
      <p:grpSp>
        <p:nvGrpSpPr>
          <p:cNvPr id="323" name="Google Shape;323;p18"/>
          <p:cNvGrpSpPr/>
          <p:nvPr/>
        </p:nvGrpSpPr>
        <p:grpSpPr>
          <a:xfrm>
            <a:off x="2730017" y="1333716"/>
            <a:ext cx="3363375" cy="2919288"/>
            <a:chOff x="2902488" y="902232"/>
            <a:chExt cx="3339000" cy="3339000"/>
          </a:xfrm>
        </p:grpSpPr>
        <p:sp>
          <p:nvSpPr>
            <p:cNvPr id="324" name="Google Shape;324;p18"/>
            <p:cNvSpPr/>
            <p:nvPr/>
          </p:nvSpPr>
          <p:spPr>
            <a:xfrm rot="-5400000">
              <a:off x="2902488" y="902232"/>
              <a:ext cx="3339000" cy="3339000"/>
            </a:xfrm>
            <a:prstGeom prst="ellipse">
              <a:avLst/>
            </a:prstGeom>
            <a:noFill/>
            <a:ln w="19050" cap="flat" cmpd="sng">
              <a:solidFill>
                <a:srgbClr val="1D7E7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5" name="Google Shape;325;p18"/>
            <p:cNvSpPr/>
            <p:nvPr/>
          </p:nvSpPr>
          <p:spPr>
            <a:xfrm>
              <a:off x="3123738" y="1123632"/>
              <a:ext cx="2896500" cy="2896200"/>
            </a:xfrm>
            <a:prstGeom prst="pie">
              <a:avLst>
                <a:gd name="adj1" fmla="val 21577108"/>
                <a:gd name="adj2" fmla="val 16214886"/>
              </a:avLst>
            </a:prstGeom>
            <a:solidFill>
              <a:srgbClr val="83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grpSp>
        <p:nvGrpSpPr>
          <p:cNvPr id="326" name="Google Shape;326;p18"/>
          <p:cNvGrpSpPr/>
          <p:nvPr/>
        </p:nvGrpSpPr>
        <p:grpSpPr>
          <a:xfrm>
            <a:off x="3497126" y="1999539"/>
            <a:ext cx="1829156" cy="1587641"/>
            <a:chOff x="3664038" y="1663782"/>
            <a:chExt cx="1815900" cy="1815900"/>
          </a:xfrm>
        </p:grpSpPr>
        <p:sp>
          <p:nvSpPr>
            <p:cNvPr id="327" name="Google Shape;327;p18"/>
            <p:cNvSpPr/>
            <p:nvPr/>
          </p:nvSpPr>
          <p:spPr>
            <a:xfrm>
              <a:off x="3664038" y="1663782"/>
              <a:ext cx="1815900" cy="1815900"/>
            </a:xfrm>
            <a:prstGeom prst="ellipse">
              <a:avLst/>
            </a:prstGeom>
            <a:solidFill>
              <a:srgbClr val="1B786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8" name="Google Shape;328;p18"/>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000"/>
                <a:buFont typeface="Oswald Light"/>
                <a:buNone/>
              </a:pPr>
              <a:r>
                <a:rPr lang="en-GB" sz="1600">
                  <a:solidFill>
                    <a:schemeClr val="lt1"/>
                  </a:solidFill>
                  <a:latin typeface="Oswald Light"/>
                  <a:ea typeface="Oswald Light"/>
                  <a:cs typeface="Oswald Light"/>
                  <a:sym typeface="Oswald Light"/>
                </a:rPr>
                <a:t>Residential Consumers</a:t>
              </a:r>
              <a:endParaRPr sz="1600">
                <a:solidFill>
                  <a:schemeClr val="lt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1300" b="1">
                <a:solidFill>
                  <a:srgbClr val="FFFFFF"/>
                </a:solidFill>
                <a:latin typeface="Roboto"/>
                <a:ea typeface="Roboto"/>
                <a:cs typeface="Roboto"/>
                <a:sym typeface="Roboto"/>
              </a:endParaRPr>
            </a:p>
          </p:txBody>
        </p:sp>
      </p:grpSp>
      <p:grpSp>
        <p:nvGrpSpPr>
          <p:cNvPr id="329" name="Google Shape;329;p18"/>
          <p:cNvGrpSpPr/>
          <p:nvPr/>
        </p:nvGrpSpPr>
        <p:grpSpPr>
          <a:xfrm>
            <a:off x="3877932" y="934698"/>
            <a:ext cx="1076401" cy="934277"/>
            <a:chOff x="2859873" y="853971"/>
            <a:chExt cx="1068600" cy="1068600"/>
          </a:xfrm>
        </p:grpSpPr>
        <p:sp>
          <p:nvSpPr>
            <p:cNvPr id="330" name="Google Shape;330;p18"/>
            <p:cNvSpPr/>
            <p:nvPr/>
          </p:nvSpPr>
          <p:spPr>
            <a:xfrm>
              <a:off x="2859873" y="853971"/>
              <a:ext cx="1068600" cy="1068600"/>
            </a:xfrm>
            <a:prstGeom prst="ellipse">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31" name="Google Shape;331;p18"/>
            <p:cNvSpPr txBox="1"/>
            <p:nvPr/>
          </p:nvSpPr>
          <p:spPr>
            <a:xfrm>
              <a:off x="3012800" y="1022197"/>
              <a:ext cx="762600" cy="8097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000"/>
                <a:buFont typeface="Oswald Light"/>
                <a:buNone/>
              </a:pPr>
              <a:r>
                <a:rPr lang="en-GB" sz="1200" dirty="0">
                  <a:solidFill>
                    <a:schemeClr val="lt1"/>
                  </a:solidFill>
                  <a:latin typeface="Oswald Light"/>
                  <a:ea typeface="Oswald Light"/>
                  <a:cs typeface="Oswald Light"/>
                  <a:sym typeface="Oswald Light"/>
                </a:rPr>
                <a:t>Utility Companies</a:t>
              </a:r>
              <a:endParaRPr sz="1200" dirty="0">
                <a:solidFill>
                  <a:schemeClr val="lt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1000" dirty="0">
                <a:solidFill>
                  <a:srgbClr val="FFFFFF"/>
                </a:solidFill>
                <a:latin typeface="Roboto"/>
                <a:ea typeface="Roboto"/>
                <a:cs typeface="Roboto"/>
                <a:sym typeface="Roboto"/>
              </a:endParaRPr>
            </a:p>
          </p:txBody>
        </p:sp>
      </p:grpSp>
      <p:grpSp>
        <p:nvGrpSpPr>
          <p:cNvPr id="332" name="Google Shape;332;p18"/>
          <p:cNvGrpSpPr/>
          <p:nvPr/>
        </p:nvGrpSpPr>
        <p:grpSpPr>
          <a:xfrm>
            <a:off x="3867992" y="3721556"/>
            <a:ext cx="1227073" cy="934277"/>
            <a:chOff x="5214448" y="3234278"/>
            <a:chExt cx="1068600" cy="1068600"/>
          </a:xfrm>
        </p:grpSpPr>
        <p:sp>
          <p:nvSpPr>
            <p:cNvPr id="333" name="Google Shape;333;p18"/>
            <p:cNvSpPr/>
            <p:nvPr/>
          </p:nvSpPr>
          <p:spPr>
            <a:xfrm>
              <a:off x="5214448" y="3234278"/>
              <a:ext cx="1068600" cy="1068600"/>
            </a:xfrm>
            <a:prstGeom prst="ellipse">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34" name="Google Shape;334;p18"/>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a:solidFill>
                    <a:schemeClr val="lt1"/>
                  </a:solidFill>
                  <a:latin typeface="Oswald Light"/>
                  <a:ea typeface="Oswald Light"/>
                  <a:cs typeface="Oswald Light"/>
                  <a:sym typeface="Oswald Light"/>
                </a:rPr>
                <a:t>Investors</a:t>
              </a:r>
              <a:r>
                <a:rPr lang="en-GB" sz="1000">
                  <a:solidFill>
                    <a:schemeClr val="dk1"/>
                  </a:solidFill>
                  <a:latin typeface="Oswald Light"/>
                  <a:ea typeface="Oswald Light"/>
                  <a:cs typeface="Oswald Light"/>
                  <a:sym typeface="Oswald Light"/>
                </a:rPr>
                <a:t> </a:t>
              </a:r>
              <a:r>
                <a:rPr lang="en-GB" sz="1200">
                  <a:solidFill>
                    <a:schemeClr val="lt1"/>
                  </a:solidFill>
                  <a:latin typeface="Oswald Light"/>
                  <a:ea typeface="Oswald Light"/>
                  <a:cs typeface="Oswald Light"/>
                  <a:sym typeface="Oswald Light"/>
                </a:rPr>
                <a:t>and</a:t>
              </a:r>
              <a:r>
                <a:rPr lang="en-GB" sz="1000">
                  <a:solidFill>
                    <a:schemeClr val="dk1"/>
                  </a:solidFill>
                  <a:latin typeface="Oswald Light"/>
                  <a:ea typeface="Oswald Light"/>
                  <a:cs typeface="Oswald Light"/>
                  <a:sym typeface="Oswald Light"/>
                </a:rPr>
                <a:t> </a:t>
              </a:r>
              <a:r>
                <a:rPr lang="en-GB" sz="1200">
                  <a:solidFill>
                    <a:schemeClr val="lt1"/>
                  </a:solidFill>
                  <a:latin typeface="Oswald Light"/>
                  <a:ea typeface="Oswald Light"/>
                  <a:cs typeface="Oswald Light"/>
                  <a:sym typeface="Oswald Light"/>
                </a:rPr>
                <a:t>shareholders</a:t>
              </a:r>
              <a:endParaRPr sz="100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700">
                <a:solidFill>
                  <a:srgbClr val="FFFFFF"/>
                </a:solidFill>
                <a:latin typeface="Roboto"/>
                <a:ea typeface="Roboto"/>
                <a:cs typeface="Roboto"/>
                <a:sym typeface="Roboto"/>
              </a:endParaRPr>
            </a:p>
          </p:txBody>
        </p:sp>
      </p:grpSp>
      <p:grpSp>
        <p:nvGrpSpPr>
          <p:cNvPr id="335" name="Google Shape;335;p18"/>
          <p:cNvGrpSpPr/>
          <p:nvPr/>
        </p:nvGrpSpPr>
        <p:grpSpPr>
          <a:xfrm>
            <a:off x="2270190" y="2329406"/>
            <a:ext cx="1227073" cy="934277"/>
            <a:chOff x="5214448" y="3234278"/>
            <a:chExt cx="1068600" cy="1068600"/>
          </a:xfrm>
        </p:grpSpPr>
        <p:sp>
          <p:nvSpPr>
            <p:cNvPr id="336" name="Google Shape;336;p18"/>
            <p:cNvSpPr/>
            <p:nvPr/>
          </p:nvSpPr>
          <p:spPr>
            <a:xfrm>
              <a:off x="5214448" y="3234278"/>
              <a:ext cx="1068600" cy="1068600"/>
            </a:xfrm>
            <a:prstGeom prst="ellipse">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37" name="Google Shape;337;p18"/>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000"/>
                <a:buFont typeface="Oswald Light"/>
                <a:buNone/>
              </a:pPr>
              <a:r>
                <a:rPr lang="en-GB" sz="1200">
                  <a:solidFill>
                    <a:schemeClr val="lt1"/>
                  </a:solidFill>
                  <a:latin typeface="Oswald Light"/>
                  <a:ea typeface="Oswald Light"/>
                  <a:cs typeface="Oswald Light"/>
                  <a:sym typeface="Oswald Light"/>
                </a:rPr>
                <a:t>Commercial Industrial Consumers</a:t>
              </a:r>
              <a:endParaRPr sz="1200">
                <a:solidFill>
                  <a:schemeClr val="lt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700">
                <a:solidFill>
                  <a:srgbClr val="FFFFFF"/>
                </a:solidFill>
                <a:latin typeface="Roboto"/>
                <a:ea typeface="Roboto"/>
                <a:cs typeface="Roboto"/>
                <a:sym typeface="Roboto"/>
              </a:endParaRPr>
            </a:p>
          </p:txBody>
        </p:sp>
      </p:grpSp>
      <p:grpSp>
        <p:nvGrpSpPr>
          <p:cNvPr id="338" name="Google Shape;338;p18"/>
          <p:cNvGrpSpPr/>
          <p:nvPr/>
        </p:nvGrpSpPr>
        <p:grpSpPr>
          <a:xfrm>
            <a:off x="5478884" y="2329407"/>
            <a:ext cx="1076401" cy="934277"/>
            <a:chOff x="5214448" y="3234278"/>
            <a:chExt cx="1068600" cy="1068600"/>
          </a:xfrm>
        </p:grpSpPr>
        <p:sp>
          <p:nvSpPr>
            <p:cNvPr id="339" name="Google Shape;339;p18"/>
            <p:cNvSpPr/>
            <p:nvPr/>
          </p:nvSpPr>
          <p:spPr>
            <a:xfrm>
              <a:off x="5214448" y="3234278"/>
              <a:ext cx="1068600" cy="1068600"/>
            </a:xfrm>
            <a:prstGeom prst="ellipse">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40" name="Google Shape;340;p18"/>
            <p:cNvSpPr txBox="1"/>
            <p:nvPr/>
          </p:nvSpPr>
          <p:spPr>
            <a:xfrm>
              <a:off x="5354755" y="3588521"/>
              <a:ext cx="775220" cy="54628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dirty="0">
                  <a:solidFill>
                    <a:schemeClr val="lt1"/>
                  </a:solidFill>
                  <a:latin typeface="Oswald Light"/>
                  <a:ea typeface="Oswald Light"/>
                  <a:cs typeface="Oswald Light"/>
                  <a:sym typeface="Oswald Light"/>
                </a:rPr>
                <a:t>Regulatory Agencies (e.g., FERC, NERC</a:t>
              </a:r>
              <a:r>
                <a:rPr lang="en-GB" sz="1000" dirty="0">
                  <a:solidFill>
                    <a:schemeClr val="dk1"/>
                  </a:solidFill>
                  <a:latin typeface="Oswald Light"/>
                  <a:ea typeface="Oswald Light"/>
                  <a:cs typeface="Oswald Light"/>
                  <a:sym typeface="Oswald Light"/>
                </a:rPr>
                <a:t>)</a:t>
              </a:r>
              <a:endParaRPr sz="1000" dirty="0">
                <a:solidFill>
                  <a:schemeClr val="dk1"/>
                </a:solidFill>
                <a:latin typeface="Oswald Light"/>
                <a:ea typeface="Oswald Light"/>
                <a:cs typeface="Oswald Light"/>
                <a:sym typeface="Oswald Light"/>
              </a:endParaRPr>
            </a:p>
            <a:p>
              <a:pPr marL="0" lvl="0" indent="0" algn="ctr" rtl="0">
                <a:lnSpc>
                  <a:spcPct val="115000"/>
                </a:lnSpc>
                <a:spcBef>
                  <a:spcPts val="0"/>
                </a:spcBef>
                <a:spcAft>
                  <a:spcPts val="0"/>
                </a:spcAft>
                <a:buNone/>
              </a:pPr>
              <a:endParaRPr sz="700" dirty="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ctrTitle"/>
          </p:nvPr>
        </p:nvSpPr>
        <p:spPr>
          <a:xfrm>
            <a:off x="3702571" y="94419"/>
            <a:ext cx="1485548" cy="471585"/>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a:t>KPI</a:t>
            </a:r>
            <a:endParaRPr dirty="0"/>
          </a:p>
        </p:txBody>
      </p:sp>
      <p:grpSp>
        <p:nvGrpSpPr>
          <p:cNvPr id="346" name="Google Shape;346;p19"/>
          <p:cNvGrpSpPr/>
          <p:nvPr/>
        </p:nvGrpSpPr>
        <p:grpSpPr>
          <a:xfrm>
            <a:off x="295080" y="742013"/>
            <a:ext cx="8553851" cy="4013127"/>
            <a:chOff x="534203" y="1134579"/>
            <a:chExt cx="7810309" cy="2540646"/>
          </a:xfrm>
        </p:grpSpPr>
        <p:grpSp>
          <p:nvGrpSpPr>
            <p:cNvPr id="347" name="Google Shape;347;p19"/>
            <p:cNvGrpSpPr/>
            <p:nvPr/>
          </p:nvGrpSpPr>
          <p:grpSpPr>
            <a:xfrm>
              <a:off x="534203" y="2416277"/>
              <a:ext cx="7810309" cy="629472"/>
              <a:chOff x="1593000" y="2322568"/>
              <a:chExt cx="5957975" cy="643500"/>
            </a:xfrm>
          </p:grpSpPr>
          <p:sp>
            <p:nvSpPr>
              <p:cNvPr id="348" name="Google Shape;348;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49" name="Google Shape;349;p19"/>
              <p:cNvSpPr/>
              <p:nvPr/>
            </p:nvSpPr>
            <p:spPr>
              <a:xfrm flipH="1">
                <a:off x="2283025" y="2322575"/>
                <a:ext cx="1844400" cy="6426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50" name="Google Shape;350;p19"/>
              <p:cNvSpPr/>
              <p:nvPr/>
            </p:nvSpPr>
            <p:spPr>
              <a:xfrm rot="-5400000">
                <a:off x="3501574" y="1934671"/>
                <a:ext cx="643356" cy="1419149"/>
              </a:xfrm>
              <a:prstGeom prst="flowChartOffpageConnector">
                <a:avLst/>
              </a:prstGeom>
              <a:solidFill>
                <a:srgbClr val="A7291E"/>
              </a:solidFill>
              <a:ln>
                <a:noFill/>
              </a:ln>
            </p:spPr>
            <p:txBody>
              <a:bodyPr spcFirstLastPara="1" wrap="square" lIns="91425" tIns="91425" rIns="91425" bIns="91425" anchor="ctr" anchorCtr="0">
                <a:noAutofit/>
              </a:bodyPr>
              <a:lstStyle/>
              <a:p>
                <a:endParaRPr sz="1700"/>
              </a:p>
            </p:txBody>
          </p:sp>
          <p:sp>
            <p:nvSpPr>
              <p:cNvPr id="351" name="Google Shape;351;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dirty="0">
                    <a:solidFill>
                      <a:srgbClr val="FFFFFF"/>
                    </a:solidFill>
                    <a:latin typeface="Roboto Medium"/>
                    <a:ea typeface="Roboto Medium"/>
                    <a:cs typeface="Roboto Medium"/>
                    <a:sym typeface="Roboto Medium"/>
                  </a:rPr>
                  <a:t>NERC Region Analysis</a:t>
                </a:r>
                <a:endParaRPr sz="1300" dirty="0">
                  <a:solidFill>
                    <a:srgbClr val="FFFFFF"/>
                  </a:solidFill>
                  <a:latin typeface="Roboto"/>
                  <a:ea typeface="Roboto"/>
                  <a:cs typeface="Roboto"/>
                  <a:sym typeface="Roboto"/>
                </a:endParaRPr>
              </a:p>
            </p:txBody>
          </p:sp>
          <p:sp>
            <p:nvSpPr>
              <p:cNvPr id="352" name="Google Shape;352;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54" name="Google Shape;354;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Customer affected in NERC Region</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Demand loss in NERC Region</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Events and Maximum days in NERC Region</a:t>
                </a:r>
                <a:endParaRPr sz="1100" dirty="0">
                  <a:solidFill>
                    <a:srgbClr val="A7291E"/>
                  </a:solidFill>
                  <a:latin typeface="Roboto"/>
                  <a:ea typeface="Roboto"/>
                  <a:cs typeface="Roboto"/>
                  <a:sym typeface="Roboto"/>
                </a:endParaRPr>
              </a:p>
            </p:txBody>
          </p:sp>
          <p:sp>
            <p:nvSpPr>
              <p:cNvPr id="353" name="Google Shape;353;p19"/>
              <p:cNvSpPr/>
              <p:nvPr/>
            </p:nvSpPr>
            <p:spPr>
              <a:xfrm>
                <a:off x="1593000" y="2322575"/>
                <a:ext cx="690000" cy="642600"/>
              </a:xfrm>
              <a:prstGeom prst="rect">
                <a:avLst/>
              </a:prstGeom>
              <a:solidFill>
                <a:srgbClr val="BE2F22"/>
              </a:solidFill>
              <a:ln>
                <a:solidFill>
                  <a:schemeClr val="bg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dirty="0">
                    <a:solidFill>
                      <a:srgbClr val="FFFFFF"/>
                    </a:solidFill>
                    <a:latin typeface="Roboto Thin"/>
                    <a:ea typeface="Roboto Thin"/>
                    <a:cs typeface="Roboto Thin"/>
                    <a:sym typeface="Roboto Thin"/>
                  </a:rPr>
                  <a:t>03</a:t>
                </a:r>
                <a:endParaRPr sz="2900" dirty="0">
                  <a:solidFill>
                    <a:srgbClr val="FFFFFF"/>
                  </a:solidFill>
                  <a:latin typeface="Roboto Thin"/>
                  <a:ea typeface="Roboto Thin"/>
                  <a:cs typeface="Roboto Thin"/>
                  <a:sym typeface="Roboto Thin"/>
                </a:endParaRPr>
              </a:p>
            </p:txBody>
          </p:sp>
        </p:grpSp>
        <p:grpSp>
          <p:nvGrpSpPr>
            <p:cNvPr id="355" name="Google Shape;355;p19"/>
            <p:cNvGrpSpPr/>
            <p:nvPr/>
          </p:nvGrpSpPr>
          <p:grpSpPr>
            <a:xfrm>
              <a:off x="534203" y="1775433"/>
              <a:ext cx="7810309" cy="629472"/>
              <a:chOff x="1593000" y="2322568"/>
              <a:chExt cx="5957975" cy="643500"/>
            </a:xfrm>
          </p:grpSpPr>
          <p:sp>
            <p:nvSpPr>
              <p:cNvPr id="356" name="Google Shape;356;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p>
            </p:txBody>
          </p:sp>
          <p:sp>
            <p:nvSpPr>
              <p:cNvPr id="357" name="Google Shape;357;p19"/>
              <p:cNvSpPr/>
              <p:nvPr/>
            </p:nvSpPr>
            <p:spPr>
              <a:xfrm flipH="1">
                <a:off x="2283025" y="2322575"/>
                <a:ext cx="1844400" cy="6426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58" name="Google Shape;358;p19"/>
              <p:cNvSpPr/>
              <p:nvPr/>
            </p:nvSpPr>
            <p:spPr>
              <a:xfrm rot="-5400000">
                <a:off x="3501574" y="1934671"/>
                <a:ext cx="643356" cy="1419149"/>
              </a:xfrm>
              <a:prstGeom prst="flowChartOffpageConnector">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59" name="Google Shape;359;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dirty="0">
                    <a:solidFill>
                      <a:srgbClr val="FFFFFF"/>
                    </a:solidFill>
                    <a:latin typeface="Roboto Medium"/>
                    <a:ea typeface="Roboto Medium"/>
                    <a:cs typeface="Roboto Medium"/>
                    <a:sym typeface="Roboto Medium"/>
                  </a:rPr>
                  <a:t>Event Types</a:t>
                </a:r>
                <a:endParaRPr sz="1300" dirty="0">
                  <a:solidFill>
                    <a:srgbClr val="FFFFFF"/>
                  </a:solidFill>
                  <a:latin typeface="Roboto"/>
                  <a:ea typeface="Roboto"/>
                  <a:cs typeface="Roboto"/>
                  <a:sym typeface="Roboto"/>
                </a:endParaRPr>
              </a:p>
            </p:txBody>
          </p:sp>
          <p:sp>
            <p:nvSpPr>
              <p:cNvPr id="360" name="Google Shape;360;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62" name="Google Shape;362;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Events by Season</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Seasonal Event type analysis</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Impact of event types on customers</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Demand Loss by event type</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Average Duration by Event type</a:t>
                </a:r>
                <a:endParaRPr sz="1100" dirty="0">
                  <a:solidFill>
                    <a:srgbClr val="A7291E"/>
                  </a:solidFill>
                  <a:latin typeface="Roboto"/>
                  <a:ea typeface="Roboto"/>
                  <a:cs typeface="Roboto"/>
                  <a:sym typeface="Roboto"/>
                </a:endParaRPr>
              </a:p>
            </p:txBody>
          </p:sp>
          <p:sp>
            <p:nvSpPr>
              <p:cNvPr id="361" name="Google Shape;361;p19"/>
              <p:cNvSpPr/>
              <p:nvPr/>
            </p:nvSpPr>
            <p:spPr>
              <a:xfrm>
                <a:off x="1593000" y="2322575"/>
                <a:ext cx="690000" cy="642600"/>
              </a:xfrm>
              <a:prstGeom prst="rect">
                <a:avLst/>
              </a:prstGeom>
              <a:solidFill>
                <a:srgbClr val="BE2F22"/>
              </a:solidFill>
              <a:ln>
                <a:solidFill>
                  <a:schemeClr val="bg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dirty="0">
                    <a:solidFill>
                      <a:srgbClr val="FFFFFF"/>
                    </a:solidFill>
                    <a:latin typeface="Roboto Thin"/>
                    <a:ea typeface="Roboto Thin"/>
                    <a:cs typeface="Roboto Thin"/>
                    <a:sym typeface="Roboto Thin"/>
                  </a:rPr>
                  <a:t>02</a:t>
                </a:r>
                <a:endParaRPr sz="2900" dirty="0">
                  <a:solidFill>
                    <a:srgbClr val="FFFFFF"/>
                  </a:solidFill>
                  <a:latin typeface="Roboto Thin"/>
                  <a:ea typeface="Roboto Thin"/>
                  <a:cs typeface="Roboto Thin"/>
                  <a:sym typeface="Roboto Thin"/>
                </a:endParaRPr>
              </a:p>
            </p:txBody>
          </p:sp>
        </p:grpSp>
        <p:grpSp>
          <p:nvGrpSpPr>
            <p:cNvPr id="363" name="Google Shape;363;p19"/>
            <p:cNvGrpSpPr/>
            <p:nvPr/>
          </p:nvGrpSpPr>
          <p:grpSpPr>
            <a:xfrm>
              <a:off x="534203" y="1134579"/>
              <a:ext cx="7810309" cy="629472"/>
              <a:chOff x="1593000" y="2322568"/>
              <a:chExt cx="5957975" cy="643500"/>
            </a:xfrm>
          </p:grpSpPr>
          <p:sp>
            <p:nvSpPr>
              <p:cNvPr id="364" name="Google Shape;364;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65" name="Google Shape;365;p19"/>
              <p:cNvSpPr/>
              <p:nvPr/>
            </p:nvSpPr>
            <p:spPr>
              <a:xfrm flipH="1">
                <a:off x="2283025" y="2322575"/>
                <a:ext cx="1844400" cy="6426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66" name="Google Shape;366;p19"/>
              <p:cNvSpPr/>
              <p:nvPr/>
            </p:nvSpPr>
            <p:spPr>
              <a:xfrm rot="-5400000">
                <a:off x="3501574" y="1934671"/>
                <a:ext cx="643356" cy="1419149"/>
              </a:xfrm>
              <a:prstGeom prst="flowChartOffpageConnector">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67" name="Google Shape;367;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a:lnSpc>
                    <a:spcPct val="115000"/>
                  </a:lnSpc>
                </a:pPr>
                <a:r>
                  <a:rPr lang="en-US" sz="1300" dirty="0">
                    <a:solidFill>
                      <a:srgbClr val="FFFFFF"/>
                    </a:solidFill>
                    <a:latin typeface="Roboto Medium"/>
                    <a:ea typeface="Roboto Medium"/>
                    <a:cs typeface="Roboto Medium"/>
                  </a:rPr>
                  <a:t>Overall Analysis</a:t>
                </a:r>
                <a:endParaRPr sz="1300" dirty="0">
                  <a:solidFill>
                    <a:srgbClr val="FFFFFF"/>
                  </a:solidFill>
                  <a:latin typeface="Roboto Medium"/>
                  <a:ea typeface="Roboto Medium"/>
                  <a:cs typeface="Roboto Medium"/>
                  <a:sym typeface="Roboto"/>
                </a:endParaRPr>
              </a:p>
            </p:txBody>
          </p:sp>
          <p:sp>
            <p:nvSpPr>
              <p:cNvPr id="368" name="Google Shape;368;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69" name="Google Shape;369;p19"/>
              <p:cNvSpPr/>
              <p:nvPr/>
            </p:nvSpPr>
            <p:spPr>
              <a:xfrm>
                <a:off x="1593000" y="2322575"/>
                <a:ext cx="690000" cy="642600"/>
              </a:xfrm>
              <a:prstGeom prst="rect">
                <a:avLst/>
              </a:prstGeom>
              <a:solidFill>
                <a:srgbClr val="BE2F22"/>
              </a:solidFill>
              <a:ln>
                <a:solidFill>
                  <a:schemeClr val="bg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dirty="0">
                    <a:solidFill>
                      <a:srgbClr val="FFFFFF"/>
                    </a:solidFill>
                    <a:latin typeface="Roboto Thin"/>
                    <a:ea typeface="Roboto Thin"/>
                    <a:cs typeface="Roboto Thin"/>
                    <a:sym typeface="Roboto Thin"/>
                  </a:rPr>
                  <a:t>01</a:t>
                </a:r>
                <a:endParaRPr sz="2900" dirty="0">
                  <a:solidFill>
                    <a:srgbClr val="FFFFFF"/>
                  </a:solidFill>
                  <a:latin typeface="Roboto Thin"/>
                  <a:ea typeface="Roboto Thin"/>
                  <a:cs typeface="Roboto Thin"/>
                  <a:sym typeface="Roboto Thin"/>
                </a:endParaRPr>
              </a:p>
            </p:txBody>
          </p:sp>
          <p:sp>
            <p:nvSpPr>
              <p:cNvPr id="370" name="Google Shape;370;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Number of outages</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Demand Loss</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Number of Customers Affected</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Duration Days</a:t>
                </a:r>
                <a:endParaRPr sz="1100" dirty="0">
                  <a:solidFill>
                    <a:srgbClr val="A7291E"/>
                  </a:solidFill>
                  <a:latin typeface="Roboto"/>
                  <a:ea typeface="Roboto"/>
                  <a:cs typeface="Roboto"/>
                  <a:sym typeface="Roboto"/>
                </a:endParaRPr>
              </a:p>
            </p:txBody>
          </p:sp>
        </p:grpSp>
        <p:grpSp>
          <p:nvGrpSpPr>
            <p:cNvPr id="371" name="Google Shape;371;p19"/>
            <p:cNvGrpSpPr/>
            <p:nvPr/>
          </p:nvGrpSpPr>
          <p:grpSpPr>
            <a:xfrm>
              <a:off x="534203" y="3044577"/>
              <a:ext cx="7810309" cy="630648"/>
              <a:chOff x="1593000" y="2321366"/>
              <a:chExt cx="5957975" cy="644702"/>
            </a:xfrm>
          </p:grpSpPr>
          <p:sp>
            <p:nvSpPr>
              <p:cNvPr id="372" name="Google Shape;372;p1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73" name="Google Shape;373;p19"/>
              <p:cNvSpPr/>
              <p:nvPr/>
            </p:nvSpPr>
            <p:spPr>
              <a:xfrm flipH="1">
                <a:off x="2283025" y="2322575"/>
                <a:ext cx="1844400" cy="6426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74" name="Google Shape;374;p19"/>
              <p:cNvSpPr/>
              <p:nvPr/>
            </p:nvSpPr>
            <p:spPr>
              <a:xfrm rot="16200000">
                <a:off x="3501574" y="1933469"/>
                <a:ext cx="643356" cy="1419149"/>
              </a:xfrm>
              <a:prstGeom prst="flowChartOffpageConnector">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dirty="0"/>
              </a:p>
            </p:txBody>
          </p:sp>
          <p:sp>
            <p:nvSpPr>
              <p:cNvPr id="375" name="Google Shape;375;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00" dirty="0">
                    <a:solidFill>
                      <a:srgbClr val="FFFFFF"/>
                    </a:solidFill>
                    <a:latin typeface="Roboto Medium"/>
                    <a:ea typeface="Roboto Medium"/>
                    <a:cs typeface="Roboto Medium"/>
                    <a:sym typeface="Roboto Medium"/>
                  </a:rPr>
                  <a:t>Trend Analysis</a:t>
                </a:r>
                <a:endParaRPr sz="1300" dirty="0">
                  <a:solidFill>
                    <a:srgbClr val="FFFFFF"/>
                  </a:solidFill>
                  <a:latin typeface="Roboto"/>
                  <a:ea typeface="Roboto"/>
                  <a:cs typeface="Roboto"/>
                  <a:sym typeface="Roboto"/>
                </a:endParaRPr>
              </a:p>
            </p:txBody>
          </p:sp>
          <p:sp>
            <p:nvSpPr>
              <p:cNvPr id="376" name="Google Shape;376;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378" name="Google Shape;378;p19"/>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Customers affected by year</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Total Demand loss by year</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Average of Duration by year</a:t>
                </a:r>
              </a:p>
              <a:p>
                <a:pPr marL="457200" lvl="0" indent="-298450" algn="l" rtl="0">
                  <a:lnSpc>
                    <a:spcPct val="115000"/>
                  </a:lnSpc>
                  <a:spcBef>
                    <a:spcPts val="0"/>
                  </a:spcBef>
                  <a:spcAft>
                    <a:spcPts val="0"/>
                  </a:spcAft>
                  <a:buClr>
                    <a:srgbClr val="A7291E"/>
                  </a:buClr>
                  <a:buSzPts val="1100"/>
                  <a:buFont typeface="Roboto"/>
                  <a:buChar char="●"/>
                </a:pPr>
                <a:r>
                  <a:rPr lang="en-CA" sz="1100" dirty="0">
                    <a:solidFill>
                      <a:srgbClr val="A7291E"/>
                    </a:solidFill>
                    <a:latin typeface="Roboto"/>
                    <a:ea typeface="Roboto"/>
                    <a:cs typeface="Roboto"/>
                    <a:sym typeface="Roboto"/>
                  </a:rPr>
                  <a:t>Events and number of NERC region by Month and Quarter</a:t>
                </a:r>
                <a:endParaRPr sz="1100" dirty="0">
                  <a:solidFill>
                    <a:srgbClr val="A7291E"/>
                  </a:solidFill>
                  <a:latin typeface="Roboto"/>
                  <a:ea typeface="Roboto"/>
                  <a:cs typeface="Roboto"/>
                  <a:sym typeface="Roboto"/>
                </a:endParaRPr>
              </a:p>
            </p:txBody>
          </p:sp>
          <p:sp>
            <p:nvSpPr>
              <p:cNvPr id="377" name="Google Shape;377;p19"/>
              <p:cNvSpPr/>
              <p:nvPr/>
            </p:nvSpPr>
            <p:spPr>
              <a:xfrm>
                <a:off x="1593000" y="2322575"/>
                <a:ext cx="690000" cy="642600"/>
              </a:xfrm>
              <a:prstGeom prst="rect">
                <a:avLst/>
              </a:prstGeom>
              <a:solidFill>
                <a:srgbClr val="BE2F22"/>
              </a:solidFill>
              <a:ln>
                <a:solidFill>
                  <a:schemeClr val="bg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dirty="0">
                    <a:solidFill>
                      <a:srgbClr val="FFFFFF"/>
                    </a:solidFill>
                    <a:latin typeface="Roboto Thin"/>
                    <a:ea typeface="Roboto Thin"/>
                    <a:cs typeface="Roboto Thin"/>
                    <a:sym typeface="Roboto Thin"/>
                  </a:rPr>
                  <a:t>04</a:t>
                </a:r>
                <a:endParaRPr sz="2900" dirty="0">
                  <a:solidFill>
                    <a:srgbClr val="FFFFFF"/>
                  </a:solidFill>
                  <a:latin typeface="Roboto Thin"/>
                  <a:ea typeface="Roboto Thin"/>
                  <a:cs typeface="Roboto Thin"/>
                  <a:sym typeface="Roboto Thin"/>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DDF0-5DD7-FCA5-8120-71F1A104751C}"/>
              </a:ext>
            </a:extLst>
          </p:cNvPr>
          <p:cNvSpPr>
            <a:spLocks noGrp="1"/>
          </p:cNvSpPr>
          <p:nvPr>
            <p:ph type="title"/>
          </p:nvPr>
        </p:nvSpPr>
        <p:spPr>
          <a:xfrm>
            <a:off x="2816351" y="134430"/>
            <a:ext cx="3257346" cy="445433"/>
          </a:xfrm>
        </p:spPr>
        <p:txBody>
          <a:bodyPr>
            <a:normAutofit fontScale="90000"/>
          </a:bodyPr>
          <a:lstStyle/>
          <a:p>
            <a:pPr algn="ctr"/>
            <a:r>
              <a:rPr lang="en-CA" dirty="0"/>
              <a:t>Data Cleaning</a:t>
            </a:r>
          </a:p>
        </p:txBody>
      </p:sp>
      <p:sp>
        <p:nvSpPr>
          <p:cNvPr id="3" name="Rectangle 2">
            <a:extLst>
              <a:ext uri="{FF2B5EF4-FFF2-40B4-BE49-F238E27FC236}">
                <a16:creationId xmlns:a16="http://schemas.microsoft.com/office/drawing/2014/main" id="{C2E3F216-F11F-85FC-86DA-D76F5FE64B76}"/>
              </a:ext>
            </a:extLst>
          </p:cNvPr>
          <p:cNvSpPr/>
          <p:nvPr/>
        </p:nvSpPr>
        <p:spPr>
          <a:xfrm>
            <a:off x="275063" y="676507"/>
            <a:ext cx="3665035" cy="150169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3C7BFA78-C4EA-462B-FB44-76FC7935A53F}"/>
              </a:ext>
            </a:extLst>
          </p:cNvPr>
          <p:cNvSpPr txBox="1"/>
          <p:nvPr/>
        </p:nvSpPr>
        <p:spPr>
          <a:xfrm>
            <a:off x="356839" y="862361"/>
            <a:ext cx="3523785" cy="1107996"/>
          </a:xfrm>
          <a:prstGeom prst="rect">
            <a:avLst/>
          </a:prstGeom>
          <a:noFill/>
        </p:spPr>
        <p:txBody>
          <a:bodyPr wrap="square" rtlCol="0">
            <a:spAutoFit/>
          </a:bodyPr>
          <a:lstStyle/>
          <a:p>
            <a:pPr algn="ctr"/>
            <a:r>
              <a:rPr lang="en-CA" sz="1100" b="1" u="sng" dirty="0">
                <a:solidFill>
                  <a:schemeClr val="bg2">
                    <a:lumMod val="50000"/>
                  </a:schemeClr>
                </a:solidFill>
              </a:rPr>
              <a:t>Rows Cleanup</a:t>
            </a:r>
          </a:p>
          <a:p>
            <a:endParaRPr lang="en-CA" sz="1100" dirty="0">
              <a:solidFill>
                <a:schemeClr val="bg2">
                  <a:lumMod val="50000"/>
                </a:schemeClr>
              </a:solidFill>
            </a:endParaRPr>
          </a:p>
          <a:p>
            <a:pPr marL="285750" indent="-285750">
              <a:buFont typeface="Wingdings" panose="05000000000000000000" pitchFamily="2" charset="2"/>
              <a:buChar char="v"/>
            </a:pPr>
            <a:r>
              <a:rPr lang="en-US" sz="1100" dirty="0">
                <a:solidFill>
                  <a:schemeClr val="bg2">
                    <a:lumMod val="50000"/>
                  </a:schemeClr>
                </a:solidFill>
              </a:rPr>
              <a:t>Remove empty rows.</a:t>
            </a:r>
          </a:p>
          <a:p>
            <a:pPr marL="285750" indent="-285750">
              <a:buFont typeface="Wingdings" panose="05000000000000000000" pitchFamily="2" charset="2"/>
              <a:buChar char="v"/>
            </a:pPr>
            <a:r>
              <a:rPr lang="en-US" sz="1100" dirty="0">
                <a:solidFill>
                  <a:schemeClr val="bg2">
                    <a:lumMod val="50000"/>
                  </a:schemeClr>
                </a:solidFill>
              </a:rPr>
              <a:t>Remove unnecessary rows (e.g., "null" values). </a:t>
            </a:r>
          </a:p>
          <a:p>
            <a:pPr marL="285750" indent="-285750">
              <a:buFont typeface="Wingdings" panose="05000000000000000000" pitchFamily="2" charset="2"/>
              <a:buChar char="v"/>
            </a:pPr>
            <a:r>
              <a:rPr lang="en-US" sz="1100" dirty="0">
                <a:solidFill>
                  <a:schemeClr val="bg2">
                    <a:lumMod val="50000"/>
                  </a:schemeClr>
                </a:solidFill>
              </a:rPr>
              <a:t>Promote proper rows to headers. </a:t>
            </a:r>
          </a:p>
          <a:p>
            <a:pPr marL="285750" indent="-285750">
              <a:buFont typeface="Wingdings" panose="05000000000000000000" pitchFamily="2" charset="2"/>
              <a:buChar char="v"/>
            </a:pPr>
            <a:r>
              <a:rPr lang="en-US" sz="1100" dirty="0">
                <a:solidFill>
                  <a:schemeClr val="bg2">
                    <a:lumMod val="50000"/>
                  </a:schemeClr>
                </a:solidFill>
              </a:rPr>
              <a:t>Replace values with standardized terms.</a:t>
            </a:r>
            <a:endParaRPr lang="en-CA" sz="1100" dirty="0">
              <a:solidFill>
                <a:schemeClr val="bg2">
                  <a:lumMod val="50000"/>
                </a:schemeClr>
              </a:solidFill>
            </a:endParaRPr>
          </a:p>
        </p:txBody>
      </p:sp>
      <p:sp>
        <p:nvSpPr>
          <p:cNvPr id="5" name="Rectangle 4">
            <a:extLst>
              <a:ext uri="{FF2B5EF4-FFF2-40B4-BE49-F238E27FC236}">
                <a16:creationId xmlns:a16="http://schemas.microsoft.com/office/drawing/2014/main" id="{8696A4F6-16FC-E0F7-0E33-F2D4EA75A89F}"/>
              </a:ext>
            </a:extLst>
          </p:cNvPr>
          <p:cNvSpPr/>
          <p:nvPr/>
        </p:nvSpPr>
        <p:spPr>
          <a:xfrm>
            <a:off x="275063" y="2319146"/>
            <a:ext cx="3665035" cy="268992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C0E284E8-8EEB-C755-C447-8E4E6B11DB2B}"/>
              </a:ext>
            </a:extLst>
          </p:cNvPr>
          <p:cNvSpPr txBox="1"/>
          <p:nvPr/>
        </p:nvSpPr>
        <p:spPr>
          <a:xfrm>
            <a:off x="356839" y="2497873"/>
            <a:ext cx="3523785" cy="2292935"/>
          </a:xfrm>
          <a:prstGeom prst="rect">
            <a:avLst/>
          </a:prstGeom>
          <a:noFill/>
        </p:spPr>
        <p:txBody>
          <a:bodyPr wrap="square" rtlCol="0">
            <a:spAutoFit/>
          </a:bodyPr>
          <a:lstStyle/>
          <a:p>
            <a:pPr algn="ctr"/>
            <a:r>
              <a:rPr lang="en-CA" sz="1100" b="1" u="sng" dirty="0"/>
              <a:t>Columns Cleanup</a:t>
            </a:r>
          </a:p>
          <a:p>
            <a:endParaRPr lang="en-CA" sz="1100" dirty="0"/>
          </a:p>
          <a:p>
            <a:pPr marL="171450" indent="-171450">
              <a:buFont typeface="Wingdings" panose="05000000000000000000" pitchFamily="2" charset="2"/>
              <a:buChar char="v"/>
            </a:pPr>
            <a:r>
              <a:rPr lang="en-US" sz="1100" dirty="0"/>
              <a:t>Filter Columns &amp; Replace Values </a:t>
            </a:r>
          </a:p>
          <a:p>
            <a:pPr marL="171450" indent="-171450">
              <a:buFont typeface="Wingdings" panose="05000000000000000000" pitchFamily="2" charset="2"/>
              <a:buChar char="v"/>
            </a:pPr>
            <a:r>
              <a:rPr lang="en-US" sz="1100" dirty="0"/>
              <a:t>Exclude blank values in key columns (e.g., NERC Region, Date, Time Event Began). </a:t>
            </a:r>
          </a:p>
          <a:p>
            <a:pPr marL="171450" indent="-171450">
              <a:buFont typeface="Wingdings" panose="05000000000000000000" pitchFamily="2" charset="2"/>
              <a:buChar char="v"/>
            </a:pPr>
            <a:r>
              <a:rPr lang="en-US" sz="1100" dirty="0"/>
              <a:t>Extract month and year from the date columns. </a:t>
            </a:r>
          </a:p>
          <a:p>
            <a:pPr marL="171450" indent="-171450">
              <a:buFont typeface="Wingdings" panose="05000000000000000000" pitchFamily="2" charset="2"/>
              <a:buChar char="v"/>
            </a:pPr>
            <a:r>
              <a:rPr lang="en-US" sz="1100" dirty="0"/>
              <a:t>Rename columns for clarity and consistency. </a:t>
            </a:r>
          </a:p>
          <a:p>
            <a:pPr marL="171450" indent="-171450">
              <a:buFont typeface="Wingdings" panose="05000000000000000000" pitchFamily="2" charset="2"/>
              <a:buChar char="v"/>
            </a:pPr>
            <a:r>
              <a:rPr lang="en-US" sz="1100" dirty="0"/>
              <a:t>Remove unnecessary columns. </a:t>
            </a:r>
          </a:p>
          <a:p>
            <a:pPr marL="171450" indent="-171450">
              <a:buFont typeface="Wingdings" panose="05000000000000000000" pitchFamily="2" charset="2"/>
              <a:buChar char="v"/>
            </a:pPr>
            <a:r>
              <a:rPr lang="en-US" sz="1100" dirty="0"/>
              <a:t>Handling errors with "null" in relevant columns. </a:t>
            </a:r>
          </a:p>
          <a:p>
            <a:pPr marL="171450" indent="-171450">
              <a:buFont typeface="Wingdings" panose="05000000000000000000" pitchFamily="2" charset="2"/>
              <a:buChar char="v"/>
            </a:pPr>
            <a:r>
              <a:rPr lang="en-US" sz="1100" dirty="0"/>
              <a:t>Apply unique transformations for each year (2002-2023). </a:t>
            </a:r>
          </a:p>
          <a:p>
            <a:pPr marL="171450" indent="-171450">
              <a:buFont typeface="Wingdings" panose="05000000000000000000" pitchFamily="2" charset="2"/>
              <a:buChar char="v"/>
            </a:pPr>
            <a:r>
              <a:rPr lang="en-US" sz="1100" dirty="0"/>
              <a:t>Split datetime columns by delimiters to date and time columns.</a:t>
            </a:r>
            <a:endParaRPr lang="en-CA" sz="1100" dirty="0"/>
          </a:p>
        </p:txBody>
      </p:sp>
      <p:sp>
        <p:nvSpPr>
          <p:cNvPr id="7" name="Rectangle 6">
            <a:extLst>
              <a:ext uri="{FF2B5EF4-FFF2-40B4-BE49-F238E27FC236}">
                <a16:creationId xmlns:a16="http://schemas.microsoft.com/office/drawing/2014/main" id="{76DE8349-4871-3CC5-3B6B-FB98D3891B5F}"/>
              </a:ext>
            </a:extLst>
          </p:cNvPr>
          <p:cNvSpPr/>
          <p:nvPr/>
        </p:nvSpPr>
        <p:spPr>
          <a:xfrm>
            <a:off x="5122126" y="676507"/>
            <a:ext cx="3665035" cy="427463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DDBEB59-01F1-880D-56D2-70A6669E1680}"/>
              </a:ext>
            </a:extLst>
          </p:cNvPr>
          <p:cNvSpPr txBox="1"/>
          <p:nvPr/>
        </p:nvSpPr>
        <p:spPr>
          <a:xfrm>
            <a:off x="5196468" y="862361"/>
            <a:ext cx="3516350" cy="3647152"/>
          </a:xfrm>
          <a:prstGeom prst="rect">
            <a:avLst/>
          </a:prstGeom>
          <a:noFill/>
        </p:spPr>
        <p:txBody>
          <a:bodyPr wrap="square" rtlCol="0">
            <a:spAutoFit/>
          </a:bodyPr>
          <a:lstStyle/>
          <a:p>
            <a:pPr algn="ctr"/>
            <a:r>
              <a:rPr lang="en-CA" sz="1100" b="1" u="sng" dirty="0"/>
              <a:t>Post-Appending Cleaning Steps</a:t>
            </a:r>
          </a:p>
          <a:p>
            <a:endParaRPr lang="en-CA" sz="1100" dirty="0"/>
          </a:p>
          <a:p>
            <a:pPr marL="171450" indent="-171450">
              <a:buFont typeface="Wingdings" panose="05000000000000000000" pitchFamily="2" charset="2"/>
              <a:buChar char="v"/>
            </a:pPr>
            <a:r>
              <a:rPr lang="en-US" sz="1100" dirty="0"/>
              <a:t>Update data types for columns such as Date and Time (Event Began, Restoration). </a:t>
            </a:r>
          </a:p>
          <a:p>
            <a:pPr marL="171450" indent="-171450">
              <a:buFont typeface="Wingdings" panose="05000000000000000000" pitchFamily="2" charset="2"/>
              <a:buChar char="v"/>
            </a:pPr>
            <a:r>
              <a:rPr lang="en-US" sz="1100" dirty="0"/>
              <a:t>Use conditional "IF else" logic for cleaning key columns (e.g., Date, Time, Customers Affected and Demand Loss). </a:t>
            </a:r>
          </a:p>
          <a:p>
            <a:pPr marL="171450" indent="-171450">
              <a:buFont typeface="Wingdings" panose="05000000000000000000" pitchFamily="2" charset="2"/>
              <a:buChar char="v"/>
            </a:pPr>
            <a:r>
              <a:rPr lang="en-US" sz="1100" dirty="0"/>
              <a:t>Categorize event types. </a:t>
            </a:r>
          </a:p>
          <a:p>
            <a:pPr marL="171450" indent="-171450">
              <a:buFont typeface="Wingdings" panose="05000000000000000000" pitchFamily="2" charset="2"/>
              <a:buChar char="v"/>
            </a:pPr>
            <a:r>
              <a:rPr lang="en-US" sz="1100" dirty="0"/>
              <a:t>Extract text before delimiter in Demand Loss. </a:t>
            </a:r>
          </a:p>
          <a:p>
            <a:pPr marL="171450" indent="-171450">
              <a:buFont typeface="Wingdings" panose="05000000000000000000" pitchFamily="2" charset="2"/>
              <a:buChar char="v"/>
            </a:pPr>
            <a:r>
              <a:rPr lang="en-US" sz="1100" dirty="0"/>
              <a:t>Ensure correct data types for all fields. • Categorize alert criteria. </a:t>
            </a:r>
          </a:p>
          <a:p>
            <a:pPr marL="171450" indent="-171450">
              <a:buFont typeface="Wingdings" panose="05000000000000000000" pitchFamily="2" charset="2"/>
              <a:buChar char="v"/>
            </a:pPr>
            <a:r>
              <a:rPr lang="en-US" sz="1100" dirty="0"/>
              <a:t>Calculate duration column in days. </a:t>
            </a:r>
          </a:p>
          <a:p>
            <a:pPr marL="171450" indent="-171450">
              <a:buFont typeface="Wingdings" panose="05000000000000000000" pitchFamily="2" charset="2"/>
              <a:buChar char="v"/>
            </a:pPr>
            <a:r>
              <a:rPr lang="en-US" sz="1100" dirty="0"/>
              <a:t>Filter out invalid or negative values in event duration columns (12 Events). Replace invalid data in all columns. Remove duplicate rows or values </a:t>
            </a:r>
          </a:p>
          <a:p>
            <a:pPr marL="171450" indent="-171450">
              <a:buFont typeface="Wingdings" panose="05000000000000000000" pitchFamily="2" charset="2"/>
              <a:buChar char="v"/>
            </a:pPr>
            <a:r>
              <a:rPr lang="en-US" sz="1100" dirty="0"/>
              <a:t>Add custom columns for calculating durations in hours. </a:t>
            </a:r>
          </a:p>
          <a:p>
            <a:pPr marL="171450" indent="-171450">
              <a:buFont typeface="Wingdings" panose="05000000000000000000" pitchFamily="2" charset="2"/>
              <a:buChar char="v"/>
            </a:pPr>
            <a:r>
              <a:rPr lang="en-US" sz="1100" dirty="0"/>
              <a:t>Trim and clean NERC Region based on the latest standards. </a:t>
            </a:r>
          </a:p>
          <a:p>
            <a:pPr marL="171450" indent="-171450">
              <a:buFont typeface="Wingdings" panose="05000000000000000000" pitchFamily="2" charset="2"/>
              <a:buChar char="v"/>
            </a:pPr>
            <a:r>
              <a:rPr lang="en-US" sz="1100" dirty="0"/>
              <a:t>Remove unused or obsolete columns (e.g., old NERC Region, Event Type, Alert Criteria).</a:t>
            </a:r>
            <a:endParaRPr lang="en-CA" sz="1100" dirty="0"/>
          </a:p>
        </p:txBody>
      </p:sp>
      <p:pic>
        <p:nvPicPr>
          <p:cNvPr id="10" name="Graphic 9" descr="Head with gears with solid fill">
            <a:extLst>
              <a:ext uri="{FF2B5EF4-FFF2-40B4-BE49-F238E27FC236}">
                <a16:creationId xmlns:a16="http://schemas.microsoft.com/office/drawing/2014/main" id="{664E8A36-46B6-215B-EA2F-8D0B4E5842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5851" y="1684984"/>
            <a:ext cx="1387527" cy="1387527"/>
          </a:xfrm>
          <a:prstGeom prst="rect">
            <a:avLst/>
          </a:prstGeom>
        </p:spPr>
      </p:pic>
    </p:spTree>
    <p:extLst>
      <p:ext uri="{BB962C8B-B14F-4D97-AF65-F5344CB8AC3E}">
        <p14:creationId xmlns:p14="http://schemas.microsoft.com/office/powerpoint/2010/main" val="233959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F05D-8A63-1DE7-B542-C452BAE609F9}"/>
              </a:ext>
            </a:extLst>
          </p:cNvPr>
          <p:cNvSpPr>
            <a:spLocks noGrp="1"/>
          </p:cNvSpPr>
          <p:nvPr>
            <p:ph type="title"/>
          </p:nvPr>
        </p:nvSpPr>
        <p:spPr>
          <a:xfrm>
            <a:off x="2023214" y="99817"/>
            <a:ext cx="5276996" cy="604719"/>
          </a:xfrm>
        </p:spPr>
        <p:txBody>
          <a:bodyPr>
            <a:normAutofit fontScale="90000"/>
          </a:bodyPr>
          <a:lstStyle/>
          <a:p>
            <a:r>
              <a:rPr lang="en-CA" dirty="0"/>
              <a:t>Exploratory Data Analysis</a:t>
            </a:r>
          </a:p>
        </p:txBody>
      </p:sp>
      <p:sp>
        <p:nvSpPr>
          <p:cNvPr id="3" name="Rectangle: Rounded Corners 2">
            <a:extLst>
              <a:ext uri="{FF2B5EF4-FFF2-40B4-BE49-F238E27FC236}">
                <a16:creationId xmlns:a16="http://schemas.microsoft.com/office/drawing/2014/main" id="{104B2E88-062C-06C1-A76F-6EE75C64C3D8}"/>
              </a:ext>
            </a:extLst>
          </p:cNvPr>
          <p:cNvSpPr/>
          <p:nvPr/>
        </p:nvSpPr>
        <p:spPr>
          <a:xfrm>
            <a:off x="1056806" y="1071797"/>
            <a:ext cx="7172793" cy="357515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v"/>
            </a:pPr>
            <a:r>
              <a:rPr lang="en-US" b="1" i="0" dirty="0">
                <a:solidFill>
                  <a:srgbClr val="002060"/>
                </a:solidFill>
                <a:effectLst/>
                <a:latin typeface="Lato" panose="020F0502020204030203" pitchFamily="34" charset="0"/>
              </a:rPr>
              <a:t> Total events:</a:t>
            </a:r>
            <a:r>
              <a:rPr lang="en-US" b="0" i="0" dirty="0">
                <a:solidFill>
                  <a:srgbClr val="002060"/>
                </a:solidFill>
                <a:effectLst/>
                <a:latin typeface="Lato" panose="020F0502020204030203" pitchFamily="34" charset="0"/>
              </a:rPr>
              <a:t> 3949 The total number of events that occurred in the power grid from 2002 to 2023.</a:t>
            </a:r>
          </a:p>
          <a:p>
            <a:pPr marL="285750" indent="-285750" algn="l">
              <a:buFont typeface="Wingdings" panose="05000000000000000000" pitchFamily="2" charset="2"/>
              <a:buChar char="v"/>
            </a:pPr>
            <a:r>
              <a:rPr lang="en-US" b="1" i="0" dirty="0">
                <a:solidFill>
                  <a:srgbClr val="002060"/>
                </a:solidFill>
                <a:effectLst/>
                <a:latin typeface="Lato" panose="020F0502020204030203" pitchFamily="34" charset="0"/>
              </a:rPr>
              <a:t>Total demand loss:</a:t>
            </a:r>
            <a:r>
              <a:rPr lang="en-US" b="0" i="0" dirty="0">
                <a:solidFill>
                  <a:srgbClr val="002060"/>
                </a:solidFill>
                <a:effectLst/>
                <a:latin typeface="Lato" panose="020F0502020204030203" pitchFamily="34" charset="0"/>
              </a:rPr>
              <a:t> 1,186K The total amount of demand that was lost due to events.</a:t>
            </a:r>
          </a:p>
          <a:p>
            <a:pPr marL="285750" indent="-285750" algn="l">
              <a:buFont typeface="Wingdings" panose="05000000000000000000" pitchFamily="2" charset="2"/>
              <a:buChar char="v"/>
            </a:pPr>
            <a:r>
              <a:rPr lang="en-US" b="1" i="0" dirty="0">
                <a:solidFill>
                  <a:srgbClr val="002060"/>
                </a:solidFill>
                <a:effectLst/>
                <a:latin typeface="Lato" panose="020F0502020204030203" pitchFamily="34" charset="0"/>
              </a:rPr>
              <a:t>Total people affected:</a:t>
            </a:r>
            <a:r>
              <a:rPr lang="en-US" b="0" i="0" dirty="0">
                <a:solidFill>
                  <a:srgbClr val="002060"/>
                </a:solidFill>
                <a:effectLst/>
                <a:latin typeface="Lato" panose="020F0502020204030203" pitchFamily="34" charset="0"/>
              </a:rPr>
              <a:t> 361M The total number of people who were affected by events.</a:t>
            </a:r>
          </a:p>
          <a:p>
            <a:pPr marL="285750" indent="-285750" algn="l">
              <a:buFont typeface="Wingdings" panose="05000000000000000000" pitchFamily="2" charset="2"/>
              <a:buChar char="v"/>
            </a:pPr>
            <a:r>
              <a:rPr lang="en-US" b="0" i="0" dirty="0">
                <a:solidFill>
                  <a:srgbClr val="002060"/>
                </a:solidFill>
                <a:effectLst/>
                <a:latin typeface="Lato" panose="020F0502020204030203" pitchFamily="34" charset="0"/>
              </a:rPr>
              <a:t>The WECC region had the most events, with 1.11K events occurring between 2002 and 2023. This represents 40.3% of all events. </a:t>
            </a:r>
          </a:p>
          <a:p>
            <a:pPr marL="285750" indent="-285750" algn="l">
              <a:buFont typeface="Wingdings" panose="05000000000000000000" pitchFamily="2" charset="2"/>
              <a:buChar char="v"/>
            </a:pPr>
            <a:r>
              <a:rPr lang="en-US" b="0" i="0" dirty="0">
                <a:solidFill>
                  <a:srgbClr val="002060"/>
                </a:solidFill>
                <a:effectLst/>
                <a:latin typeface="Lato" panose="020F0502020204030203" pitchFamily="34" charset="0"/>
              </a:rPr>
              <a:t>Severe weather is the leading impact on customers, accounting for 61.27% of all customers affected. This includes events such as hurricanes, tornadoes, floods, and wildfires. These events can cause widespread damage to infrastructure, leading to outages.</a:t>
            </a:r>
          </a:p>
          <a:p>
            <a:pPr marL="285750" indent="-285750" algn="l">
              <a:buFont typeface="Wingdings" panose="05000000000000000000" pitchFamily="2" charset="2"/>
              <a:buChar char="v"/>
            </a:pPr>
            <a:r>
              <a:rPr lang="en-US" b="0" i="0" dirty="0">
                <a:solidFill>
                  <a:srgbClr val="002060"/>
                </a:solidFill>
                <a:effectLst/>
                <a:latin typeface="Lato" panose="020F0502020204030203" pitchFamily="34" charset="0"/>
              </a:rPr>
              <a:t>Severe weather also causes the most demand loss, accounting for 0.29M of all demand loss. This is because severe weather can cause outages at large generating facilities, leading to a loss of supply.</a:t>
            </a:r>
          </a:p>
        </p:txBody>
      </p:sp>
    </p:spTree>
    <p:extLst>
      <p:ext uri="{BB962C8B-B14F-4D97-AF65-F5344CB8AC3E}">
        <p14:creationId xmlns:p14="http://schemas.microsoft.com/office/powerpoint/2010/main" val="350941190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927</Words>
  <Application>Microsoft Office PowerPoint</Application>
  <PresentationFormat>On-screen Show (16:9)</PresentationFormat>
  <Paragraphs>119</Paragraphs>
  <Slides>12</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Congenial SemiBold</vt:lpstr>
      <vt:lpstr>Roboto Thin</vt:lpstr>
      <vt:lpstr>Oswald</vt:lpstr>
      <vt:lpstr>Wingdings</vt:lpstr>
      <vt:lpstr>Times New Roman</vt:lpstr>
      <vt:lpstr>Nunito</vt:lpstr>
      <vt:lpstr>Lato</vt:lpstr>
      <vt:lpstr>Maven Pro</vt:lpstr>
      <vt:lpstr>Roboto Medium</vt:lpstr>
      <vt:lpstr>Arial</vt:lpstr>
      <vt:lpstr>Roboto</vt:lpstr>
      <vt:lpstr>Oswald Light</vt:lpstr>
      <vt:lpstr>Momentum</vt:lpstr>
      <vt:lpstr>US ELECTRIC GRID OUTAGES </vt:lpstr>
      <vt:lpstr>Project Overview</vt:lpstr>
      <vt:lpstr>Project Objective</vt:lpstr>
      <vt:lpstr>Problem Analysis</vt:lpstr>
      <vt:lpstr>Implications</vt:lpstr>
      <vt:lpstr>STAKEHOLDERS</vt:lpstr>
      <vt:lpstr>KPI</vt:lpstr>
      <vt:lpstr>Data Cleaning</vt:lpstr>
      <vt:lpstr>Exploratory Data Analysis</vt:lpstr>
      <vt:lpstr>PowerPoint Presentation</vt:lpstr>
      <vt:lpstr>Dashboard</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Hashmeet kaur</dc:creator>
  <cp:lastModifiedBy>Hashmeet kaur</cp:lastModifiedBy>
  <cp:revision>2</cp:revision>
  <dcterms:modified xsi:type="dcterms:W3CDTF">2024-12-05T20:23:38Z</dcterms:modified>
</cp:coreProperties>
</file>