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Algerian" panose="04020705040A02060702" pitchFamily="82" charset="0"/>
      <p:regular r:id="rId14"/>
    </p:embeddedFont>
    <p:embeddedFont>
      <p:font typeface="Clear Sans Regular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B49"/>
    <a:srgbClr val="A100FF"/>
    <a:srgbClr val="883C84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>
        <p:scale>
          <a:sx n="33" d="100"/>
          <a:sy n="33" d="100"/>
        </p:scale>
        <p:origin x="148" y="220"/>
      </p:cViewPr>
      <p:guideLst>
        <p:guide orient="horz" pos="2184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ech%20notes\Data%20analyst%20portfolio\DA%20Project\Accenture%20Internship%20Project\Cleaned%20Data\Top%205%20Popular%20Content%20Categor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ech%20notes\Data%20analyst%20portfolio\DA%20Project\Accenture%20Internship%20Project\Cleaned%20Data\Top%205%20Popular%20Content%20Categor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 5 Popular Content Category.csv]top5 conent!PivotTable6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spc="0" baseline="0">
                <a:solidFill>
                  <a:srgbClr val="461B49"/>
                </a:solidFill>
                <a:latin typeface="+mn-lt"/>
                <a:ea typeface="+mn-ea"/>
                <a:cs typeface="+mn-cs"/>
              </a:defRPr>
            </a:pPr>
            <a:r>
              <a:rPr lang="en-US" sz="4000">
                <a:solidFill>
                  <a:srgbClr val="461B49"/>
                </a:solidFill>
              </a:rPr>
              <a:t>TOP 5 Popular Content Category </a:t>
            </a:r>
          </a:p>
        </c:rich>
      </c:tx>
      <c:layout>
        <c:manualLayout>
          <c:xMode val="edge"/>
          <c:yMode val="edge"/>
          <c:x val="0.29857832100353809"/>
          <c:y val="4.881289849453846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spc="0" baseline="0">
              <a:solidFill>
                <a:srgbClr val="461B4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408469827838135"/>
          <c:y val="7.658528261873454E-2"/>
          <c:w val="0.84259443815178148"/>
          <c:h val="0.89211627866035237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'top5 conent'!$F$4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'top5 conent'!$E$5:$E$9</c:f>
              <c:strCache>
                <c:ptCount val="5"/>
                <c:pt idx="0">
                  <c:v>Animal</c:v>
                </c:pt>
                <c:pt idx="1">
                  <c:v>Food</c:v>
                </c:pt>
                <c:pt idx="2">
                  <c:v>Healthy Eating</c:v>
                </c:pt>
                <c:pt idx="3">
                  <c:v>Science</c:v>
                </c:pt>
                <c:pt idx="4">
                  <c:v>Technology</c:v>
                </c:pt>
              </c:strCache>
            </c:strRef>
          </c:cat>
          <c:val>
            <c:numRef>
              <c:f>'top5 conent'!$F$5:$F$9</c:f>
              <c:numCache>
                <c:formatCode>0.00%</c:formatCode>
                <c:ptCount val="5"/>
                <c:pt idx="0">
                  <c:v>0.21385454524707453</c:v>
                </c:pt>
                <c:pt idx="1">
                  <c:v>0.19020830599471675</c:v>
                </c:pt>
                <c:pt idx="2">
                  <c:v>0.19780511322466351</c:v>
                </c:pt>
                <c:pt idx="3">
                  <c:v>0.20302274763081171</c:v>
                </c:pt>
                <c:pt idx="4">
                  <c:v>0.19510928790273349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1E-4680-A08B-D9C3CC77A4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48296959"/>
        <c:axId val="1848297439"/>
        <c:axId val="0"/>
      </c:bar3DChart>
      <c:catAx>
        <c:axId val="18482969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8297439"/>
        <c:crosses val="autoZero"/>
        <c:auto val="1"/>
        <c:lblAlgn val="ctr"/>
        <c:lblOffset val="100"/>
        <c:noMultiLvlLbl val="0"/>
      </c:catAx>
      <c:valAx>
        <c:axId val="18482974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829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 5 Popular Content Category.csv]top5 conent!PivotTable6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000"/>
              <a:t>Percent</a:t>
            </a:r>
            <a:r>
              <a:rPr lang="en-IN" sz="4000" baseline="0"/>
              <a:t> Share of top 5 content</a:t>
            </a:r>
            <a:endParaRPr lang="en-IN" sz="4000"/>
          </a:p>
        </c:rich>
      </c:tx>
      <c:layout>
        <c:manualLayout>
          <c:xMode val="edge"/>
          <c:yMode val="edge"/>
          <c:x val="0.21725000000000003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670048686662258"/>
          <c:y val="0.17374999999999999"/>
          <c:w val="0.78565101881348798"/>
          <c:h val="0.82625000000000004"/>
        </c:manualLayout>
      </c:layout>
      <c:pie3DChart>
        <c:varyColors val="1"/>
        <c:ser>
          <c:idx val="0"/>
          <c:order val="0"/>
          <c:tx>
            <c:strRef>
              <c:f>'top5 conent'!$F$4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F55A-42C9-9866-52FEF1216E7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F55A-42C9-9866-52FEF1216E7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F55A-42C9-9866-52FEF1216E7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F55A-42C9-9866-52FEF1216E7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F55A-42C9-9866-52FEF1216E7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'top5 conent'!$E$5:$E$9</c:f>
              <c:strCache>
                <c:ptCount val="5"/>
                <c:pt idx="0">
                  <c:v>Animal</c:v>
                </c:pt>
                <c:pt idx="1">
                  <c:v>Food</c:v>
                </c:pt>
                <c:pt idx="2">
                  <c:v>Healthy Eating</c:v>
                </c:pt>
                <c:pt idx="3">
                  <c:v>Science</c:v>
                </c:pt>
                <c:pt idx="4">
                  <c:v>Technology</c:v>
                </c:pt>
              </c:strCache>
            </c:strRef>
          </c:cat>
          <c:val>
            <c:numRef>
              <c:f>'top5 conent'!$F$5:$F$9</c:f>
              <c:numCache>
                <c:formatCode>0.00%</c:formatCode>
                <c:ptCount val="5"/>
                <c:pt idx="0">
                  <c:v>0.21385454524707453</c:v>
                </c:pt>
                <c:pt idx="1">
                  <c:v>0.19020830599471675</c:v>
                </c:pt>
                <c:pt idx="2">
                  <c:v>0.19780511322466351</c:v>
                </c:pt>
                <c:pt idx="3">
                  <c:v>0.20302274763081171</c:v>
                </c:pt>
                <c:pt idx="4">
                  <c:v>0.19510928790273349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55A-42C9-9866-52FEF1216E7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1402252843394575"/>
          <c:y val="7.4431321084864402E-2"/>
          <c:w val="0.78597747156605413"/>
          <c:h val="0.126738845144356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[Analysis]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77754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5738A65-EEBC-6A9A-1D6C-E54CD75A583F}"/>
              </a:ext>
            </a:extLst>
          </p:cNvPr>
          <p:cNvSpPr/>
          <p:nvPr/>
        </p:nvSpPr>
        <p:spPr>
          <a:xfrm>
            <a:off x="11055729" y="266700"/>
            <a:ext cx="6248400" cy="921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1"/>
                </a:solidFill>
              </a:rPr>
              <a:t>Animal, Food and Science Technology are most popular category. People must enjoy watching.</a:t>
            </a:r>
          </a:p>
          <a:p>
            <a:endParaRPr lang="en-IN" sz="2800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r>
              <a:rPr lang="en-IN" sz="3600" dirty="0">
                <a:solidFill>
                  <a:schemeClr val="tx1"/>
                </a:solidFill>
                <a:latin typeface="Algerian" panose="04020705040A02060702" pitchFamily="82" charset="0"/>
              </a:rPr>
              <a:t>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Your most of the audience belong to Sci-tech, animal and healthy food so you should not compromise with these content.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You get more then average dislike on your top 5 category, work with genuine healthy brand.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Content of science and technology should be related to artificial intelligence</a:t>
            </a:r>
            <a:r>
              <a:rPr lang="en-IN" sz="28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987004" y="1409489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sz="2400" dirty="0"/>
              <a:t>                                               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756490" y="1593141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A7599A-3BB7-0A97-7568-83E7C2110D25}"/>
              </a:ext>
            </a:extLst>
          </p:cNvPr>
          <p:cNvSpPr/>
          <p:nvPr/>
        </p:nvSpPr>
        <p:spPr>
          <a:xfrm>
            <a:off x="8243648" y="1409489"/>
            <a:ext cx="9348772" cy="6288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461B49"/>
                </a:solidFill>
              </a:rPr>
              <a:t>understand Client business and business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461B49"/>
                </a:solidFill>
              </a:rPr>
              <a:t>Requirement of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461B49"/>
                </a:solidFill>
              </a:rPr>
              <a:t>Big Data Audit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461B49"/>
                </a:solidFill>
              </a:rPr>
              <a:t>IPO Recommendation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461B49"/>
                </a:solidFill>
              </a:rPr>
              <a:t>Content Category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461B49"/>
                </a:solidFill>
              </a:rPr>
              <a:t>Team created according to requirement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461B49"/>
                </a:solidFill>
              </a:rPr>
              <a:t>FALCON – Analytics Team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461B49"/>
                </a:solidFill>
              </a:rPr>
              <a:t>Gather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461B49"/>
                </a:solidFill>
              </a:rPr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461B49"/>
                </a:solidFill>
              </a:rPr>
              <a:t>Data Modelling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413277" y="-155275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12846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312462" y="2309404"/>
            <a:ext cx="578686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E7713-8D36-5A54-04BF-460539EC7083}"/>
              </a:ext>
            </a:extLst>
          </p:cNvPr>
          <p:cNvSpPr/>
          <p:nvPr/>
        </p:nvSpPr>
        <p:spPr>
          <a:xfrm>
            <a:off x="3325166" y="5341251"/>
            <a:ext cx="5851964" cy="1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/>
              <a:t>Find top 5 popular content category?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732D59-897F-B4AA-2351-E95617DD1D39}"/>
              </a:ext>
            </a:extLst>
          </p:cNvPr>
          <p:cNvSpPr/>
          <p:nvPr/>
        </p:nvSpPr>
        <p:spPr>
          <a:xfrm>
            <a:off x="13948884" y="1050857"/>
            <a:ext cx="4034316" cy="1814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rgbClr val="461B49"/>
                </a:solidFill>
              </a:rPr>
              <a:t>Andrew Fleming</a:t>
            </a:r>
          </a:p>
          <a:p>
            <a:pPr algn="ctr"/>
            <a:r>
              <a:rPr lang="en-IN" dirty="0">
                <a:solidFill>
                  <a:srgbClr val="461B49"/>
                </a:solidFill>
              </a:rPr>
              <a:t>(Chief Technical Architect)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72048F-9D4A-DD6D-1773-CDD1E5F22666}"/>
              </a:ext>
            </a:extLst>
          </p:cNvPr>
          <p:cNvSpPr/>
          <p:nvPr/>
        </p:nvSpPr>
        <p:spPr>
          <a:xfrm>
            <a:off x="14276077" y="4572000"/>
            <a:ext cx="35052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rgbClr val="461B49"/>
                </a:solidFill>
              </a:rPr>
              <a:t>Marcus Rampton</a:t>
            </a:r>
          </a:p>
          <a:p>
            <a:pPr algn="ctr"/>
            <a:r>
              <a:rPr lang="en-IN" dirty="0">
                <a:solidFill>
                  <a:srgbClr val="461B49"/>
                </a:solidFill>
              </a:rPr>
              <a:t>(Senior Principle)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A6ED30-EABC-07C1-28BC-5F615B33ED68}"/>
              </a:ext>
            </a:extLst>
          </p:cNvPr>
          <p:cNvSpPr/>
          <p:nvPr/>
        </p:nvSpPr>
        <p:spPr>
          <a:xfrm>
            <a:off x="14256199" y="7433707"/>
            <a:ext cx="3505200" cy="1476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rgbClr val="461B49"/>
                </a:solidFill>
              </a:rPr>
              <a:t>Moghees Hashmi</a:t>
            </a:r>
          </a:p>
          <a:p>
            <a:pPr algn="ctr"/>
            <a:r>
              <a:rPr lang="en-IN" dirty="0">
                <a:solidFill>
                  <a:srgbClr val="461B49"/>
                </a:solidFill>
              </a:rPr>
              <a:t>(Data Analyst)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93F626-7BA8-E6CD-5E2B-6BE075FAE4CD}"/>
              </a:ext>
            </a:extLst>
          </p:cNvPr>
          <p:cNvSpPr/>
          <p:nvPr/>
        </p:nvSpPr>
        <p:spPr>
          <a:xfrm>
            <a:off x="3860431" y="1334506"/>
            <a:ext cx="8229600" cy="988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dirty="0"/>
              <a:t>Identify Problem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523EC6-68BD-8853-FFD6-5D50416ADC59}"/>
              </a:ext>
            </a:extLst>
          </p:cNvPr>
          <p:cNvSpPr/>
          <p:nvPr/>
        </p:nvSpPr>
        <p:spPr>
          <a:xfrm>
            <a:off x="11386399" y="7856097"/>
            <a:ext cx="6245307" cy="988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4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CD0799-E196-8C04-3E4A-EA43F6370AE8}"/>
              </a:ext>
            </a:extLst>
          </p:cNvPr>
          <p:cNvSpPr/>
          <p:nvPr/>
        </p:nvSpPr>
        <p:spPr>
          <a:xfrm>
            <a:off x="9403489" y="6059198"/>
            <a:ext cx="8229600" cy="988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4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9F7E89-FAFF-412A-2F32-C676C7388BA2}"/>
              </a:ext>
            </a:extLst>
          </p:cNvPr>
          <p:cNvSpPr/>
          <p:nvPr/>
        </p:nvSpPr>
        <p:spPr>
          <a:xfrm>
            <a:off x="7611245" y="4492547"/>
            <a:ext cx="8229600" cy="988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dirty="0"/>
              <a:t>Data Cleaning &amp; Data Modelling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5A89C57-C2B8-BC9D-2975-E649428167E5}"/>
              </a:ext>
            </a:extLst>
          </p:cNvPr>
          <p:cNvSpPr/>
          <p:nvPr/>
        </p:nvSpPr>
        <p:spPr>
          <a:xfrm>
            <a:off x="5832972" y="2856045"/>
            <a:ext cx="8229600" cy="988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dirty="0"/>
              <a:t>Relatable Data Gathering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DBD879-F1B4-CB0E-9F44-F97F648E3C8B}"/>
              </a:ext>
            </a:extLst>
          </p:cNvPr>
          <p:cNvSpPr txBox="1"/>
          <p:nvPr/>
        </p:nvSpPr>
        <p:spPr>
          <a:xfrm>
            <a:off x="9544741" y="6158126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lt1"/>
                </a:solidFill>
              </a:rPr>
              <a:t>Analysis on Clean 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FFA0D2-026B-36FA-B950-DB305B27190E}"/>
              </a:ext>
            </a:extLst>
          </p:cNvPr>
          <p:cNvSpPr txBox="1"/>
          <p:nvPr/>
        </p:nvSpPr>
        <p:spPr>
          <a:xfrm>
            <a:off x="11209623" y="7861736"/>
            <a:ext cx="93328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lt1"/>
                </a:solidFill>
              </a:rPr>
              <a:t>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3BBBC1D-C44C-8880-A246-FC54CA76E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500719"/>
              </p:ext>
            </p:extLst>
          </p:nvPr>
        </p:nvGraphicFramePr>
        <p:xfrm>
          <a:off x="0" y="190499"/>
          <a:ext cx="18287999" cy="7171560"/>
        </p:xfrm>
        <a:graphic>
          <a:graphicData uri="http://schemas.openxmlformats.org/drawingml/2006/table">
            <a:tbl>
              <a:tblPr/>
              <a:tblGrid>
                <a:gridCol w="2656227">
                  <a:extLst>
                    <a:ext uri="{9D8B030D-6E8A-4147-A177-3AD203B41FA5}">
                      <a16:colId xmlns:a16="http://schemas.microsoft.com/office/drawing/2014/main" val="3252328747"/>
                    </a:ext>
                  </a:extLst>
                </a:gridCol>
                <a:gridCol w="2491682">
                  <a:extLst>
                    <a:ext uri="{9D8B030D-6E8A-4147-A177-3AD203B41FA5}">
                      <a16:colId xmlns:a16="http://schemas.microsoft.com/office/drawing/2014/main" val="3111142173"/>
                    </a:ext>
                  </a:extLst>
                </a:gridCol>
                <a:gridCol w="893244">
                  <a:extLst>
                    <a:ext uri="{9D8B030D-6E8A-4147-A177-3AD203B41FA5}">
                      <a16:colId xmlns:a16="http://schemas.microsoft.com/office/drawing/2014/main" val="3778950303"/>
                    </a:ext>
                  </a:extLst>
                </a:gridCol>
                <a:gridCol w="869737">
                  <a:extLst>
                    <a:ext uri="{9D8B030D-6E8A-4147-A177-3AD203B41FA5}">
                      <a16:colId xmlns:a16="http://schemas.microsoft.com/office/drawing/2014/main" val="3694117830"/>
                    </a:ext>
                  </a:extLst>
                </a:gridCol>
                <a:gridCol w="799217">
                  <a:extLst>
                    <a:ext uri="{9D8B030D-6E8A-4147-A177-3AD203B41FA5}">
                      <a16:colId xmlns:a16="http://schemas.microsoft.com/office/drawing/2014/main" val="2856046881"/>
                    </a:ext>
                  </a:extLst>
                </a:gridCol>
                <a:gridCol w="611167">
                  <a:extLst>
                    <a:ext uri="{9D8B030D-6E8A-4147-A177-3AD203B41FA5}">
                      <a16:colId xmlns:a16="http://schemas.microsoft.com/office/drawing/2014/main" val="4098017108"/>
                    </a:ext>
                  </a:extLst>
                </a:gridCol>
                <a:gridCol w="705194">
                  <a:extLst>
                    <a:ext uri="{9D8B030D-6E8A-4147-A177-3AD203B41FA5}">
                      <a16:colId xmlns:a16="http://schemas.microsoft.com/office/drawing/2014/main" val="3265090818"/>
                    </a:ext>
                  </a:extLst>
                </a:gridCol>
                <a:gridCol w="1269347">
                  <a:extLst>
                    <a:ext uri="{9D8B030D-6E8A-4147-A177-3AD203B41FA5}">
                      <a16:colId xmlns:a16="http://schemas.microsoft.com/office/drawing/2014/main" val="2776784422"/>
                    </a:ext>
                  </a:extLst>
                </a:gridCol>
                <a:gridCol w="1222333">
                  <a:extLst>
                    <a:ext uri="{9D8B030D-6E8A-4147-A177-3AD203B41FA5}">
                      <a16:colId xmlns:a16="http://schemas.microsoft.com/office/drawing/2014/main" val="4077066896"/>
                    </a:ext>
                  </a:extLst>
                </a:gridCol>
                <a:gridCol w="1081295">
                  <a:extLst>
                    <a:ext uri="{9D8B030D-6E8A-4147-A177-3AD203B41FA5}">
                      <a16:colId xmlns:a16="http://schemas.microsoft.com/office/drawing/2014/main" val="378812299"/>
                    </a:ext>
                  </a:extLst>
                </a:gridCol>
                <a:gridCol w="493636">
                  <a:extLst>
                    <a:ext uri="{9D8B030D-6E8A-4147-A177-3AD203B41FA5}">
                      <a16:colId xmlns:a16="http://schemas.microsoft.com/office/drawing/2014/main" val="4104371629"/>
                    </a:ext>
                  </a:extLst>
                </a:gridCol>
                <a:gridCol w="564154">
                  <a:extLst>
                    <a:ext uri="{9D8B030D-6E8A-4147-A177-3AD203B41FA5}">
                      <a16:colId xmlns:a16="http://schemas.microsoft.com/office/drawing/2014/main" val="2143162030"/>
                    </a:ext>
                  </a:extLst>
                </a:gridCol>
                <a:gridCol w="963764">
                  <a:extLst>
                    <a:ext uri="{9D8B030D-6E8A-4147-A177-3AD203B41FA5}">
                      <a16:colId xmlns:a16="http://schemas.microsoft.com/office/drawing/2014/main" val="2400335077"/>
                    </a:ext>
                  </a:extLst>
                </a:gridCol>
                <a:gridCol w="822724">
                  <a:extLst>
                    <a:ext uri="{9D8B030D-6E8A-4147-A177-3AD203B41FA5}">
                      <a16:colId xmlns:a16="http://schemas.microsoft.com/office/drawing/2014/main" val="3185758070"/>
                    </a:ext>
                  </a:extLst>
                </a:gridCol>
                <a:gridCol w="1222333">
                  <a:extLst>
                    <a:ext uri="{9D8B030D-6E8A-4147-A177-3AD203B41FA5}">
                      <a16:colId xmlns:a16="http://schemas.microsoft.com/office/drawing/2014/main" val="4238313007"/>
                    </a:ext>
                  </a:extLst>
                </a:gridCol>
                <a:gridCol w="658181">
                  <a:extLst>
                    <a:ext uri="{9D8B030D-6E8A-4147-A177-3AD203B41FA5}">
                      <a16:colId xmlns:a16="http://schemas.microsoft.com/office/drawing/2014/main" val="3945108376"/>
                    </a:ext>
                  </a:extLst>
                </a:gridCol>
                <a:gridCol w="963764">
                  <a:extLst>
                    <a:ext uri="{9D8B030D-6E8A-4147-A177-3AD203B41FA5}">
                      <a16:colId xmlns:a16="http://schemas.microsoft.com/office/drawing/2014/main" val="3632480103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Count of Reaction Type 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Reaction Type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162617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Content Category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adore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cherish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disgust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dislike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hate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indifferent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interested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intrigued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love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peeking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scared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 love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want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worried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267907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Animals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645856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cooking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62467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culture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819231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dogs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3342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115755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fitness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409507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407552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 eating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0554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speaking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347179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science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687421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soccer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943204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Studying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2905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867526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tennis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793843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607063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veganism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289" marR="5289" marT="52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428169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754C8D2-7FD4-640F-5E28-01A8D15B718D}"/>
              </a:ext>
            </a:extLst>
          </p:cNvPr>
          <p:cNvSpPr/>
          <p:nvPr/>
        </p:nvSpPr>
        <p:spPr>
          <a:xfrm>
            <a:off x="2438400" y="8171339"/>
            <a:ext cx="123444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Reaction Count by Category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06DDDC2D-8AA1-1346-3033-67A82DBF0B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582924"/>
              </p:ext>
            </p:extLst>
          </p:nvPr>
        </p:nvGraphicFramePr>
        <p:xfrm>
          <a:off x="3279329" y="1685671"/>
          <a:ext cx="14379125" cy="7805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8A0AC818-1A28-D462-E857-ED27CF923B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826479"/>
              </p:ext>
            </p:extLst>
          </p:nvPr>
        </p:nvGraphicFramePr>
        <p:xfrm>
          <a:off x="2386482" y="923617"/>
          <a:ext cx="15422505" cy="8304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528</Words>
  <Application>Microsoft Office PowerPoint</Application>
  <PresentationFormat>Custom</PresentationFormat>
  <Paragraphs>380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Graphik Regular</vt:lpstr>
      <vt:lpstr>Arial</vt:lpstr>
      <vt:lpstr>Clear Sans Regular Bold</vt:lpstr>
      <vt:lpstr>Calibri</vt:lpstr>
      <vt:lpstr>Algerian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Moghees Hashmi</cp:lastModifiedBy>
  <cp:revision>10</cp:revision>
  <dcterms:created xsi:type="dcterms:W3CDTF">2006-08-16T00:00:00Z</dcterms:created>
  <dcterms:modified xsi:type="dcterms:W3CDTF">2024-03-31T04:49:33Z</dcterms:modified>
  <dc:identifier>DAEhDyfaYKE</dc:identifier>
</cp:coreProperties>
</file>