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35"/>
  </p:notesMasterIdLst>
  <p:sldIdLst>
    <p:sldId id="256" r:id="rId2"/>
    <p:sldId id="257" r:id="rId3"/>
    <p:sldId id="258" r:id="rId4"/>
    <p:sldId id="259" r:id="rId5"/>
    <p:sldId id="303" r:id="rId6"/>
    <p:sldId id="260" r:id="rId7"/>
    <p:sldId id="261" r:id="rId8"/>
    <p:sldId id="262" r:id="rId9"/>
    <p:sldId id="290" r:id="rId10"/>
    <p:sldId id="305" r:id="rId11"/>
    <p:sldId id="264" r:id="rId12"/>
    <p:sldId id="295" r:id="rId13"/>
    <p:sldId id="278" r:id="rId14"/>
    <p:sldId id="308" r:id="rId15"/>
    <p:sldId id="296" r:id="rId16"/>
    <p:sldId id="297" r:id="rId17"/>
    <p:sldId id="298" r:id="rId18"/>
    <p:sldId id="299" r:id="rId19"/>
    <p:sldId id="300" r:id="rId20"/>
    <p:sldId id="306" r:id="rId21"/>
    <p:sldId id="307" r:id="rId22"/>
    <p:sldId id="265" r:id="rId23"/>
    <p:sldId id="279" r:id="rId24"/>
    <p:sldId id="304" r:id="rId25"/>
    <p:sldId id="266" r:id="rId26"/>
    <p:sldId id="287" r:id="rId27"/>
    <p:sldId id="291" r:id="rId28"/>
    <p:sldId id="292" r:id="rId29"/>
    <p:sldId id="302" r:id="rId30"/>
    <p:sldId id="288" r:id="rId31"/>
    <p:sldId id="285" r:id="rId32"/>
    <p:sldId id="286" r:id="rId33"/>
    <p:sldId id="289" r:id="rId34"/>
  </p:sldIdLst>
  <p:sldSz cx="9144000" cy="6858000" type="screen4x3"/>
  <p:notesSz cx="7559675" cy="106918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93" autoAdjust="0"/>
  </p:normalViewPr>
  <p:slideViewPr>
    <p:cSldViewPr>
      <p:cViewPr varScale="1">
        <p:scale>
          <a:sx n="86" d="100"/>
          <a:sy n="86" d="100"/>
        </p:scale>
        <p:origin x="-23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0F68BC9-334D-4CF1-B479-78BC8D2F3EB9}" type="datetimeFigureOut">
              <a:rPr lang="sv-SE" smtClean="0"/>
              <a:t>2015-03-24</a:t>
            </a:fld>
            <a:endParaRPr lang="sv-SE"/>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0DCB1E7-3E11-4D06-A0E4-A5F1398AAC91}" type="slidenum">
              <a:rPr lang="sv-SE" smtClean="0"/>
              <a:t>‹#›</a:t>
            </a:fld>
            <a:endParaRPr lang="sv-SE"/>
          </a:p>
        </p:txBody>
      </p:sp>
    </p:spTree>
    <p:extLst>
      <p:ext uri="{BB962C8B-B14F-4D97-AF65-F5344CB8AC3E}">
        <p14:creationId xmlns:p14="http://schemas.microsoft.com/office/powerpoint/2010/main" val="374297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WOW: Way of Working</a:t>
            </a: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4</a:t>
            </a:fld>
            <a:endParaRPr lang="sv-SE"/>
          </a:p>
        </p:txBody>
      </p:sp>
    </p:spTree>
    <p:extLst>
      <p:ext uri="{BB962C8B-B14F-4D97-AF65-F5344CB8AC3E}">
        <p14:creationId xmlns:p14="http://schemas.microsoft.com/office/powerpoint/2010/main" val="224796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17</a:t>
            </a:fld>
            <a:endParaRPr lang="sv-SE"/>
          </a:p>
        </p:txBody>
      </p:sp>
    </p:spTree>
    <p:extLst>
      <p:ext uri="{BB962C8B-B14F-4D97-AF65-F5344CB8AC3E}">
        <p14:creationId xmlns:p14="http://schemas.microsoft.com/office/powerpoint/2010/main" val="267174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18</a:t>
            </a:fld>
            <a:endParaRPr lang="sv-SE"/>
          </a:p>
        </p:txBody>
      </p:sp>
    </p:spTree>
    <p:extLst>
      <p:ext uri="{BB962C8B-B14F-4D97-AF65-F5344CB8AC3E}">
        <p14:creationId xmlns:p14="http://schemas.microsoft.com/office/powerpoint/2010/main" val="267174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sv-SE" dirty="0" smtClean="0"/>
              <a:t>Amending is used for submitting a new patchset for an existing change that received reviews.</a:t>
            </a:r>
          </a:p>
          <a:p>
            <a:pPr marL="0" indent="0">
              <a:buFontTx/>
              <a:buNone/>
            </a:pPr>
            <a:endParaRPr lang="sv-SE" dirty="0" smtClean="0"/>
          </a:p>
          <a:p>
            <a:pPr marL="0" indent="0">
              <a:buFontTx/>
              <a:buNone/>
            </a:pPr>
            <a:r>
              <a:rPr lang="sv-SE" dirty="0" smtClean="0"/>
              <a:t>OPNFV uses git review so git push is not applicable to OPNFV.</a:t>
            </a:r>
          </a:p>
          <a:p>
            <a:pPr marL="0" indent="0">
              <a:buFontTx/>
              <a:buNone/>
            </a:pPr>
            <a:endParaRPr lang="sv-SE" dirty="0" smtClean="0"/>
          </a:p>
          <a:p>
            <a:pPr marL="0" indent="0">
              <a:buFontTx/>
              <a:buNone/>
            </a:pPr>
            <a:r>
              <a:rPr lang="sv-SE" b="1" dirty="0" smtClean="0"/>
              <a:t>commit message guidelines</a:t>
            </a:r>
          </a:p>
          <a:p>
            <a:pPr marL="0" indent="0">
              <a:buFontTx/>
              <a:buNone/>
            </a:pPr>
            <a:endParaRPr lang="sv-SE" b="1" dirty="0" smtClean="0"/>
          </a:p>
          <a:p>
            <a:pPr marL="171450" indent="-171450">
              <a:buFont typeface="Arial" panose="020B0604020202020204" pitchFamily="34" charset="0"/>
              <a:buChar char="•"/>
            </a:pPr>
            <a:r>
              <a:rPr lang="en-US" dirty="0" smtClean="0"/>
              <a:t>Provide a brief description of the change in the first line.</a:t>
            </a:r>
          </a:p>
          <a:p>
            <a:pPr marL="171450" indent="-171450">
              <a:buFont typeface="Arial" panose="020B0604020202020204" pitchFamily="34" charset="0"/>
              <a:buChar char="•"/>
            </a:pPr>
            <a:r>
              <a:rPr lang="en-US" dirty="0" smtClean="0"/>
              <a:t>Insert a single blank line after the first line.</a:t>
            </a:r>
          </a:p>
          <a:p>
            <a:pPr marL="171450" indent="-171450">
              <a:buFont typeface="Arial" panose="020B0604020202020204" pitchFamily="34" charset="0"/>
              <a:buChar char="•"/>
            </a:pPr>
            <a:r>
              <a:rPr lang="en-US" dirty="0" smtClean="0"/>
              <a:t>Provide a detailed description of the change in the following lines. Use breaking paragraphs where needed.</a:t>
            </a:r>
          </a:p>
          <a:p>
            <a:pPr marL="171450" indent="-171450">
              <a:buFont typeface="Arial" panose="020B0604020202020204" pitchFamily="34" charset="0"/>
              <a:buChar char="•"/>
            </a:pPr>
            <a:r>
              <a:rPr lang="en-US" dirty="0" smtClean="0"/>
              <a:t>The first line should be limited to 50 characters; should be written in present tense; and should not end with a period.</a:t>
            </a:r>
          </a:p>
          <a:p>
            <a:pPr marL="171450" indent="-171450">
              <a:buFont typeface="Arial" panose="020B0604020202020204" pitchFamily="34" charset="0"/>
              <a:buChar char="•"/>
            </a:pPr>
            <a:r>
              <a:rPr lang="en-US" dirty="0" smtClean="0"/>
              <a:t>Subsequent lines should be wrapped at 72 characters.</a:t>
            </a:r>
          </a:p>
          <a:p>
            <a:pPr marL="171450" indent="-171450">
              <a:buFont typeface="Arial" panose="020B0604020202020204" pitchFamily="34" charset="0"/>
              <a:buChar char="•"/>
            </a:pPr>
            <a:r>
              <a:rPr lang="sv-SE" b="0" dirty="0" smtClean="0"/>
              <a:t>Use present tense.</a:t>
            </a:r>
          </a:p>
          <a:p>
            <a:pPr marL="171450" indent="-171450">
              <a:buFont typeface="Arial" panose="020B0604020202020204" pitchFamily="34" charset="0"/>
              <a:buChar char="•"/>
            </a:pPr>
            <a:r>
              <a:rPr lang="sv-SE" b="0" dirty="0" smtClean="0"/>
              <a:t>Add Jira issue</a:t>
            </a:r>
            <a:r>
              <a:rPr lang="sv-SE" b="0" baseline="0" dirty="0" smtClean="0"/>
              <a:t> no. (format JIRA: XYZ-12345)</a:t>
            </a:r>
            <a:endParaRPr lang="sv-SE" b="0" dirty="0" smtClean="0"/>
          </a:p>
        </p:txBody>
      </p:sp>
      <p:sp>
        <p:nvSpPr>
          <p:cNvPr id="4" name="Slide Number Placeholder 3"/>
          <p:cNvSpPr>
            <a:spLocks noGrp="1"/>
          </p:cNvSpPr>
          <p:nvPr>
            <p:ph type="sldNum" sz="quarter" idx="10"/>
          </p:nvPr>
        </p:nvSpPr>
        <p:spPr/>
        <p:txBody>
          <a:bodyPr/>
          <a:lstStyle/>
          <a:p>
            <a:fld id="{10DCB1E7-3E11-4D06-A0E4-A5F1398AAC91}" type="slidenum">
              <a:rPr lang="sv-SE" smtClean="0"/>
              <a:t>19</a:t>
            </a:fld>
            <a:endParaRPr lang="sv-SE"/>
          </a:p>
        </p:txBody>
      </p:sp>
    </p:spTree>
    <p:extLst>
      <p:ext uri="{BB962C8B-B14F-4D97-AF65-F5344CB8AC3E}">
        <p14:creationId xmlns:p14="http://schemas.microsoft.com/office/powerpoint/2010/main" val="2671749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21</a:t>
            </a:fld>
            <a:endParaRPr lang="sv-SE"/>
          </a:p>
        </p:txBody>
      </p:sp>
    </p:spTree>
    <p:extLst>
      <p:ext uri="{BB962C8B-B14F-4D97-AF65-F5344CB8AC3E}">
        <p14:creationId xmlns:p14="http://schemas.microsoft.com/office/powerpoint/2010/main" val="267174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git clone is the first thing to do when starting to work on a project.</a:t>
            </a:r>
          </a:p>
          <a:p>
            <a:r>
              <a:rPr lang="sv-SE" dirty="0" smtClean="0"/>
              <a:t>If you already cloned</a:t>
            </a:r>
            <a:r>
              <a:rPr lang="sv-SE" baseline="0" dirty="0" smtClean="0"/>
              <a:t> repo(s) you want to work with, git pull should be enough.</a:t>
            </a:r>
            <a:endParaRPr lang="sv-SE" dirty="0" smtClean="0"/>
          </a:p>
          <a:p>
            <a:endParaRPr lang="sv-SE" dirty="0" smtClean="0"/>
          </a:p>
          <a:p>
            <a:r>
              <a:rPr lang="sv-SE" dirty="0" smtClean="0"/>
              <a:t>Many details are neglected</a:t>
            </a:r>
            <a:r>
              <a:rPr lang="sv-SE" baseline="0" dirty="0" smtClean="0"/>
              <a:t> in this flow. See below for all the steps.</a:t>
            </a:r>
          </a:p>
          <a:p>
            <a:endParaRPr lang="sv-SE" baseline="0" dirty="0" smtClean="0"/>
          </a:p>
          <a:p>
            <a:r>
              <a:rPr lang="en-US" b="1" dirty="0" smtClean="0"/>
              <a:t>Commit Flow</a:t>
            </a:r>
            <a:r>
              <a:rPr lang="en-US" dirty="0" smtClean="0"/>
              <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Steps 1 to 6 are needed once.</a:t>
            </a:r>
          </a:p>
          <a:p>
            <a:endParaRPr lang="en-US" dirty="0" smtClean="0"/>
          </a:p>
          <a:p>
            <a:pPr marL="228600" indent="-228600">
              <a:buFont typeface="+mj-lt"/>
              <a:buAutoNum type="arabicPeriod"/>
            </a:pPr>
            <a:r>
              <a:rPr lang="en-US" dirty="0" smtClean="0"/>
              <a:t>Registration</a:t>
            </a:r>
          </a:p>
          <a:p>
            <a:pPr marL="685800" lvl="1" indent="-228600">
              <a:buFont typeface="+mj-lt"/>
              <a:buAutoNum type="arabicPeriod"/>
            </a:pPr>
            <a:r>
              <a:rPr lang="en-US" dirty="0" smtClean="0"/>
              <a:t>Create LF ID (No Special Characters in username for </a:t>
            </a:r>
            <a:r>
              <a:rPr lang="en-US" dirty="0" err="1" smtClean="0"/>
              <a:t>Gerrit</a:t>
            </a:r>
            <a:r>
              <a:rPr lang="en-US" dirty="0" smtClean="0"/>
              <a:t> </a:t>
            </a:r>
            <a:r>
              <a:rPr lang="en-US" dirty="0" err="1" smtClean="0"/>
              <a:t>compatability</a:t>
            </a:r>
            <a:r>
              <a:rPr lang="en-US" dirty="0" smtClean="0"/>
              <a:t>, Please use company email)</a:t>
            </a:r>
          </a:p>
          <a:p>
            <a:pPr marL="685800" lvl="1" indent="-228600">
              <a:buFont typeface="+mj-lt"/>
              <a:buAutoNum type="arabicPeriod"/>
            </a:pPr>
            <a:r>
              <a:rPr lang="en-US" dirty="0" smtClean="0"/>
              <a:t>Email C  from your company email with name of project(s) you would like to contribute to</a:t>
            </a:r>
          </a:p>
          <a:p>
            <a:pPr marL="228600" indent="-228600">
              <a:buFont typeface="+mj-lt"/>
              <a:buAutoNum type="arabicPeriod"/>
            </a:pPr>
            <a:r>
              <a:rPr lang="en-US" dirty="0" smtClean="0"/>
              <a:t>Sign in to </a:t>
            </a:r>
            <a:r>
              <a:rPr lang="en-US" dirty="0" err="1" smtClean="0"/>
              <a:t>gerrit</a:t>
            </a:r>
            <a:r>
              <a:rPr lang="en-US" dirty="0" smtClean="0"/>
              <a:t> using LF credentials and add your keys  </a:t>
            </a:r>
          </a:p>
          <a:p>
            <a:pPr marL="228600" indent="-228600">
              <a:buFont typeface="+mj-lt"/>
              <a:buAutoNum type="arabicPeriod"/>
            </a:pPr>
            <a:r>
              <a:rPr lang="en-US" dirty="0" smtClean="0"/>
              <a:t>Sign the agreement</a:t>
            </a:r>
          </a:p>
          <a:p>
            <a:pPr marL="228600" indent="-228600">
              <a:buFont typeface="+mj-lt"/>
              <a:buAutoNum type="arabicPeriod"/>
            </a:pPr>
            <a:r>
              <a:rPr lang="en-US" dirty="0" smtClean="0"/>
              <a:t>Set up </a:t>
            </a:r>
            <a:r>
              <a:rPr lang="en-US" dirty="0" err="1" smtClean="0"/>
              <a:t>git</a:t>
            </a:r>
            <a:endParaRPr lang="en-US" dirty="0" smtClean="0"/>
          </a:p>
          <a:p>
            <a:pPr marL="228600" indent="-228600">
              <a:buFont typeface="+mj-lt"/>
              <a:buAutoNum type="arabicPeriod"/>
            </a:pPr>
            <a:r>
              <a:rPr lang="en-US" dirty="0" smtClean="0"/>
              <a:t>Clone the repo(s) you might want/need to work with (and set up hooks if they're not set up while cloning the repo)</a:t>
            </a:r>
          </a:p>
          <a:p>
            <a:pPr marL="228600" indent="-228600">
              <a:buFont typeface="+mj-lt"/>
              <a:buAutoNum type="arabicPeriod"/>
            </a:pPr>
            <a:r>
              <a:rPr lang="en-US" dirty="0" smtClean="0"/>
              <a:t>Install </a:t>
            </a:r>
            <a:r>
              <a:rPr lang="en-US" dirty="0" err="1" smtClean="0"/>
              <a:t>git</a:t>
            </a:r>
            <a:r>
              <a:rPr lang="en-US" dirty="0" smtClean="0"/>
              <a:t> review</a:t>
            </a:r>
          </a:p>
          <a:p>
            <a:pPr marL="228600" indent="-228600">
              <a:buFont typeface="+mj-lt"/>
              <a:buAutoNum type="arabicPeriod"/>
            </a:pPr>
            <a:r>
              <a:rPr lang="en-US" dirty="0" smtClean="0"/>
              <a:t>Configure </a:t>
            </a:r>
            <a:r>
              <a:rPr lang="en-US" dirty="0" err="1" smtClean="0"/>
              <a:t>git</a:t>
            </a:r>
            <a:r>
              <a:rPr lang="en-US" dirty="0" smtClean="0"/>
              <a:t> review for each repo you cloned</a:t>
            </a:r>
          </a:p>
          <a:p>
            <a:pPr marL="228600" indent="-228600">
              <a:buFont typeface="+mj-lt"/>
              <a:buAutoNum type="arabicPeriod"/>
            </a:pPr>
            <a:r>
              <a:rPr lang="en-US" dirty="0" smtClean="0"/>
              <a:t>Sign in to </a:t>
            </a:r>
            <a:r>
              <a:rPr lang="en-US" dirty="0" err="1" smtClean="0"/>
              <a:t>Jira</a:t>
            </a:r>
            <a:r>
              <a:rPr lang="en-US" dirty="0" smtClean="0"/>
              <a:t> using LF credentials</a:t>
            </a:r>
          </a:p>
          <a:p>
            <a:pPr marL="685800" lvl="1" indent="-228600">
              <a:buFont typeface="+mj-lt"/>
              <a:buAutoNum type="arabicPeriod"/>
            </a:pPr>
            <a:r>
              <a:rPr lang="en-US" dirty="0" smtClean="0"/>
              <a:t>Assign yourself to a story from </a:t>
            </a:r>
            <a:r>
              <a:rPr lang="en-US" dirty="0" err="1" smtClean="0"/>
              <a:t>Jira</a:t>
            </a:r>
            <a:r>
              <a:rPr lang="en-US" dirty="0" smtClean="0"/>
              <a:t> or create a new story </a:t>
            </a:r>
          </a:p>
          <a:p>
            <a:pPr marL="685800" lvl="1" indent="-228600">
              <a:buFont typeface="+mj-lt"/>
              <a:buAutoNum type="arabicPeriod"/>
            </a:pPr>
            <a:r>
              <a:rPr lang="en-US" dirty="0" smtClean="0"/>
              <a:t>[Interactive Option] An Issue of type "Story" Called onboarding_$</a:t>
            </a:r>
            <a:r>
              <a:rPr lang="en-US" dirty="0" err="1" smtClean="0"/>
              <a:t>yourname</a:t>
            </a:r>
            <a:endParaRPr lang="en-US" dirty="0" smtClean="0"/>
          </a:p>
          <a:p>
            <a:pPr marL="1143000" lvl="2" indent="-228600">
              <a:buFont typeface="+mj-lt"/>
              <a:buAutoNum type="arabicPeriod"/>
            </a:pPr>
            <a:r>
              <a:rPr lang="en-US" dirty="0" smtClean="0"/>
              <a:t>If you think the story you're working on requires multiple </a:t>
            </a:r>
            <a:r>
              <a:rPr lang="en-US" dirty="0" err="1" smtClean="0"/>
              <a:t>patchsets</a:t>
            </a:r>
            <a:r>
              <a:rPr lang="en-US" dirty="0" smtClean="0"/>
              <a:t>, create subtasks per </a:t>
            </a:r>
            <a:r>
              <a:rPr lang="en-US" dirty="0" err="1" smtClean="0"/>
              <a:t>patchset</a:t>
            </a:r>
            <a:r>
              <a:rPr lang="en-US" dirty="0" smtClean="0"/>
              <a:t> and put subtask ID in commit message as listed in step 12.1. </a:t>
            </a:r>
          </a:p>
          <a:p>
            <a:pPr marL="1143000" lvl="2" indent="-228600">
              <a:buFont typeface="+mj-lt"/>
              <a:buAutoNum type="arabicPeriod"/>
            </a:pPr>
            <a:r>
              <a:rPr lang="en-US" dirty="0" smtClean="0"/>
              <a:t>[Interactive Option] Create Subtask: Add $</a:t>
            </a:r>
            <a:r>
              <a:rPr lang="en-US" dirty="0" err="1" smtClean="0"/>
              <a:t>yourname</a:t>
            </a:r>
            <a:r>
              <a:rPr lang="en-US" dirty="0" smtClean="0"/>
              <a:t> and a few goals to </a:t>
            </a:r>
            <a:r>
              <a:rPr lang="en-US" dirty="0" err="1" smtClean="0"/>
              <a:t>your_repo</a:t>
            </a:r>
            <a:r>
              <a:rPr lang="en-US" dirty="0" smtClean="0"/>
              <a:t>/Onboard.txt (better name?)</a:t>
            </a:r>
          </a:p>
          <a:p>
            <a:pPr marL="228600" indent="-228600">
              <a:buFont typeface="+mj-lt"/>
              <a:buAutoNum type="arabicPeriod"/>
            </a:pPr>
            <a:r>
              <a:rPr lang="en-US" dirty="0" smtClean="0"/>
              <a:t>Set story to "In Progress"</a:t>
            </a:r>
          </a:p>
          <a:p>
            <a:pPr marL="228600" indent="-228600">
              <a:buFont typeface="+mj-lt"/>
              <a:buAutoNum type="arabicPeriod"/>
            </a:pPr>
            <a:r>
              <a:rPr lang="en-US" dirty="0" smtClean="0"/>
              <a:t>Pull latest changes</a:t>
            </a:r>
          </a:p>
          <a:p>
            <a:pPr marL="228600" indent="-228600">
              <a:buFont typeface="+mj-lt"/>
              <a:buAutoNum type="arabicPeriod"/>
            </a:pPr>
            <a:r>
              <a:rPr lang="en-US" dirty="0" smtClean="0"/>
              <a:t>Do your work in </a:t>
            </a:r>
            <a:r>
              <a:rPr lang="en-US" dirty="0" err="1" smtClean="0"/>
              <a:t>git</a:t>
            </a:r>
            <a:r>
              <a:rPr lang="en-US" dirty="0" smtClean="0"/>
              <a:t> and commit</a:t>
            </a:r>
          </a:p>
          <a:p>
            <a:pPr marL="685800" lvl="1" indent="-228600">
              <a:buFont typeface="+mj-lt"/>
              <a:buAutoNum type="arabicPeriod"/>
            </a:pPr>
            <a:r>
              <a:rPr lang="en-US" dirty="0" smtClean="0"/>
              <a:t>Don't forget to add JIRA ID, this must either be the ID of a story or subtask you created/assigned yourself on step 8.1.1.</a:t>
            </a:r>
          </a:p>
          <a:p>
            <a:pPr marL="685800" lvl="1" indent="-228600">
              <a:buFont typeface="+mj-lt"/>
              <a:buAutoNum type="arabicPeriod"/>
            </a:pPr>
            <a:r>
              <a:rPr lang="en-US" dirty="0" smtClean="0"/>
              <a:t>Do not add Epic IDs into commits or they will get -2 from reviewers</a:t>
            </a:r>
          </a:p>
          <a:p>
            <a:pPr marL="685800" lvl="1" indent="-228600">
              <a:buFont typeface="+mj-lt"/>
              <a:buAutoNum type="arabicPeriod"/>
            </a:pPr>
            <a:r>
              <a:rPr lang="en-US" dirty="0" smtClean="0"/>
              <a:t>[Interactive Option] Add your name and a few goals you have for your project to Onboard.txt</a:t>
            </a:r>
          </a:p>
          <a:p>
            <a:pPr marL="228600" indent="-228600">
              <a:buFont typeface="+mj-lt"/>
              <a:buAutoNum type="arabicPeriod"/>
            </a:pPr>
            <a:r>
              <a:rPr lang="en-US" dirty="0" err="1" smtClean="0"/>
              <a:t>git</a:t>
            </a:r>
            <a:r>
              <a:rPr lang="en-US" dirty="0" smtClean="0"/>
              <a:t>-review (opnfv-helpdesk@rt.linuxfoundation.org must have responded to your request for this step to work, ping </a:t>
            </a:r>
            <a:r>
              <a:rPr lang="en-US" dirty="0" err="1" smtClean="0"/>
              <a:t>aricg</a:t>
            </a:r>
            <a:r>
              <a:rPr lang="en-US" dirty="0" smtClean="0"/>
              <a:t> on </a:t>
            </a:r>
            <a:r>
              <a:rPr lang="en-US" dirty="0" err="1" smtClean="0"/>
              <a:t>freenode</a:t>
            </a:r>
            <a:r>
              <a:rPr lang="en-US" dirty="0" smtClean="0"/>
              <a:t> to expedite)</a:t>
            </a:r>
          </a:p>
          <a:p>
            <a:pPr marL="228600" indent="-228600">
              <a:buFont typeface="+mj-lt"/>
              <a:buAutoNum type="arabicPeriod"/>
            </a:pPr>
            <a:r>
              <a:rPr lang="en-US" dirty="0" smtClean="0"/>
              <a:t>Login to </a:t>
            </a:r>
            <a:r>
              <a:rPr lang="en-US" dirty="0" err="1" smtClean="0"/>
              <a:t>Gerrit</a:t>
            </a:r>
            <a:r>
              <a:rPr lang="en-US" dirty="0" smtClean="0"/>
              <a:t> and find your change</a:t>
            </a:r>
          </a:p>
          <a:p>
            <a:pPr marL="228600" indent="-228600">
              <a:buFont typeface="+mj-lt"/>
              <a:buAutoNum type="arabicPeriod"/>
            </a:pPr>
            <a:r>
              <a:rPr lang="en-US" dirty="0" smtClean="0"/>
              <a:t>Add reviewers</a:t>
            </a:r>
          </a:p>
          <a:p>
            <a:pPr marL="228600" indent="-228600">
              <a:buFont typeface="+mj-lt"/>
              <a:buAutoNum type="arabicPeriod"/>
            </a:pPr>
            <a:r>
              <a:rPr lang="en-US" dirty="0" smtClean="0"/>
              <a:t>Wait for Jenkins commit gate verification</a:t>
            </a:r>
          </a:p>
          <a:p>
            <a:pPr marL="685800" lvl="1" indent="-228600">
              <a:buFont typeface="+mj-lt"/>
              <a:buAutoNum type="arabicPeriod"/>
            </a:pPr>
            <a:r>
              <a:rPr lang="en-US" dirty="0" smtClean="0"/>
              <a:t>If it fails, navigate to Jenkins and check the console log</a:t>
            </a:r>
          </a:p>
          <a:p>
            <a:pPr marL="1143000" lvl="2" indent="-228600">
              <a:buFont typeface="+mj-lt"/>
              <a:buAutoNum type="arabicPeriod"/>
            </a:pPr>
            <a:r>
              <a:rPr lang="en-US" dirty="0" smtClean="0"/>
              <a:t>If the failure is because of the commit itself, go back to step 11 and fix the problem</a:t>
            </a:r>
          </a:p>
          <a:p>
            <a:pPr marL="1143000" lvl="2" indent="-228600">
              <a:buFont typeface="+mj-lt"/>
              <a:buAutoNum type="arabicPeriod"/>
            </a:pPr>
            <a:r>
              <a:rPr lang="en-US" dirty="0" smtClean="0"/>
              <a:t>If the failure is due to issues with the CI FW/environment, add a new comment to your </a:t>
            </a:r>
            <a:r>
              <a:rPr lang="en-US" dirty="0" err="1" smtClean="0"/>
              <a:t>patchset</a:t>
            </a:r>
            <a:r>
              <a:rPr lang="en-US" dirty="0" smtClean="0"/>
              <a:t> on </a:t>
            </a:r>
            <a:r>
              <a:rPr lang="en-US" dirty="0" err="1" smtClean="0"/>
              <a:t>Gerrit</a:t>
            </a:r>
            <a:r>
              <a:rPr lang="en-US" dirty="0" smtClean="0"/>
              <a:t> with either one of the keywords "recheck" or "</a:t>
            </a:r>
            <a:r>
              <a:rPr lang="en-US" dirty="0" err="1" smtClean="0"/>
              <a:t>reverify</a:t>
            </a:r>
            <a:r>
              <a:rPr lang="en-US" dirty="0" smtClean="0"/>
              <a:t>" to retrigger the verification.</a:t>
            </a:r>
          </a:p>
          <a:p>
            <a:pPr marL="685800" lvl="1" indent="-228600">
              <a:buFont typeface="+mj-lt"/>
              <a:buAutoNum type="arabicPeriod"/>
            </a:pPr>
            <a:r>
              <a:rPr lang="en-US" dirty="0" smtClean="0"/>
              <a:t>If it passes, wait for reviews</a:t>
            </a:r>
          </a:p>
          <a:p>
            <a:pPr marL="228600" indent="-228600">
              <a:buFont typeface="+mj-lt"/>
              <a:buAutoNum type="arabicPeriod"/>
            </a:pPr>
            <a:r>
              <a:rPr lang="en-US" dirty="0" smtClean="0"/>
              <a:t>Go back to Step 11 if reviewers request corrections/updates and amend your commit</a:t>
            </a:r>
          </a:p>
          <a:p>
            <a:pPr marL="228600" indent="-228600">
              <a:buFont typeface="+mj-lt"/>
              <a:buAutoNum type="arabicPeriod"/>
            </a:pPr>
            <a:r>
              <a:rPr lang="en-US" dirty="0" smtClean="0"/>
              <a:t>Submit your change for merge when you get review +2/verified</a:t>
            </a:r>
          </a:p>
          <a:p>
            <a:pPr marL="228600" indent="-228600">
              <a:buFont typeface="+mj-lt"/>
              <a:buAutoNum type="arabicPeriod"/>
            </a:pPr>
            <a:r>
              <a:rPr lang="en-US" dirty="0" smtClean="0"/>
              <a:t>Set the corresponding story in </a:t>
            </a:r>
            <a:r>
              <a:rPr lang="en-US" dirty="0" err="1" smtClean="0"/>
              <a:t>Jira</a:t>
            </a:r>
            <a:r>
              <a:rPr lang="en-US" dirty="0" smtClean="0"/>
              <a:t> to "Resolved" and then "Closed". (</a:t>
            </a:r>
            <a:r>
              <a:rPr lang="en-US" dirty="0" err="1" smtClean="0"/>
              <a:t>Jira</a:t>
            </a:r>
            <a:r>
              <a:rPr lang="en-US" dirty="0" smtClean="0"/>
              <a:t>-its plugin will do this automatically once its fully setup)</a:t>
            </a:r>
          </a:p>
          <a:p>
            <a:pPr marL="0" indent="0">
              <a:buFont typeface="+mj-lt"/>
              <a:buNone/>
            </a:pPr>
            <a:endParaRPr lang="en-US" dirty="0" smtClean="0"/>
          </a:p>
          <a:p>
            <a:pPr marL="0" indent="0">
              <a:buFont typeface="+mj-lt"/>
              <a:buNone/>
            </a:pPr>
            <a:r>
              <a:rPr lang="en-US" b="1" dirty="0" smtClean="0"/>
              <a:t>Reviewer Flow</a:t>
            </a:r>
          </a:p>
          <a:p>
            <a:endParaRPr lang="en-US" dirty="0" smtClean="0"/>
          </a:p>
          <a:p>
            <a:r>
              <a:rPr lang="en-US" b="1" dirty="0" smtClean="0">
                <a:solidFill>
                  <a:srgbClr val="FF0000"/>
                </a:solidFill>
              </a:rPr>
              <a:t>Please be constructive with your reviews/comments and provide reasons clearly if you -1/-2d.</a:t>
            </a:r>
            <a:r>
              <a:rPr lang="en-US" dirty="0" smtClean="0">
                <a:solidFill>
                  <a:srgbClr val="FF0000"/>
                </a:solidFill>
              </a:rPr>
              <a:t/>
            </a:r>
            <a:br>
              <a:rPr lang="en-US" dirty="0" smtClean="0">
                <a:solidFill>
                  <a:srgbClr val="FF0000"/>
                </a:solidFill>
              </a:rPr>
            </a:br>
            <a:endParaRPr lang="en-US" dirty="0" smtClean="0">
              <a:solidFill>
                <a:srgbClr val="FF0000"/>
              </a:solidFill>
            </a:endParaRPr>
          </a:p>
          <a:p>
            <a:pPr marL="228600" indent="-228600">
              <a:buFont typeface="+mj-lt"/>
              <a:buAutoNum type="arabicPeriod"/>
            </a:pPr>
            <a:r>
              <a:rPr lang="en-US" dirty="0" smtClean="0"/>
              <a:t>Find the commit you want to review by logging into </a:t>
            </a:r>
            <a:r>
              <a:rPr lang="en-US" dirty="0" err="1" smtClean="0"/>
              <a:t>Gerrit</a:t>
            </a:r>
            <a:r>
              <a:rPr lang="en-US" dirty="0" smtClean="0"/>
              <a:t> either using the link from the mail you received from </a:t>
            </a:r>
            <a:r>
              <a:rPr lang="en-US" dirty="0" err="1" smtClean="0"/>
              <a:t>Gerrit</a:t>
            </a:r>
            <a:r>
              <a:rPr lang="en-US" dirty="0" smtClean="0"/>
              <a:t> or by going to </a:t>
            </a:r>
            <a:r>
              <a:rPr lang="en-US" dirty="0" err="1" smtClean="0"/>
              <a:t>Gerrit</a:t>
            </a:r>
            <a:r>
              <a:rPr lang="en-US" dirty="0" smtClean="0"/>
              <a:t> directly.</a:t>
            </a:r>
          </a:p>
          <a:p>
            <a:pPr marL="685800" lvl="1" indent="-228600">
              <a:buFont typeface="+mj-lt"/>
              <a:buAutoNum type="arabicPeriod"/>
            </a:pPr>
            <a:r>
              <a:rPr lang="en-US" dirty="0" smtClean="0"/>
              <a:t>If the commit gate tests have not been completed yet, please wait for their completion before starting with your review.</a:t>
            </a:r>
          </a:p>
          <a:p>
            <a:pPr marL="228600" indent="-228600">
              <a:buFont typeface="+mj-lt"/>
              <a:buAutoNum type="arabicPeriod"/>
            </a:pPr>
            <a:r>
              <a:rPr lang="en-US" dirty="0" smtClean="0"/>
              <a:t>Checkout the </a:t>
            </a:r>
            <a:r>
              <a:rPr lang="en-US" dirty="0" err="1" smtClean="0"/>
              <a:t>patchset</a:t>
            </a:r>
            <a:r>
              <a:rPr lang="en-US" dirty="0" smtClean="0"/>
              <a:t> if you want to try yourself in your environment by copying the link from the page.</a:t>
            </a:r>
          </a:p>
          <a:p>
            <a:pPr marL="228600" indent="-228600">
              <a:buFont typeface="+mj-lt"/>
              <a:buAutoNum type="arabicPeriod"/>
            </a:pPr>
            <a:r>
              <a:rPr lang="en-US" dirty="0" smtClean="0"/>
              <a:t>If you think the commit is good to go and</a:t>
            </a:r>
          </a:p>
          <a:p>
            <a:pPr marL="685800" lvl="1" indent="-228600">
              <a:buFont typeface="+mj-lt"/>
              <a:buAutoNum type="arabicPeriod"/>
            </a:pPr>
            <a:r>
              <a:rPr lang="en-US" dirty="0" smtClean="0"/>
              <a:t>if you are the first reviewer, give +1.</a:t>
            </a:r>
          </a:p>
          <a:p>
            <a:pPr marL="685800" lvl="1" indent="-228600">
              <a:buFont typeface="+mj-lt"/>
              <a:buAutoNum type="arabicPeriod"/>
            </a:pPr>
            <a:r>
              <a:rPr lang="en-US" dirty="0" smtClean="0"/>
              <a:t>If there is one or more +1(s) before and if you are a committer in the project, give +2.</a:t>
            </a:r>
          </a:p>
          <a:p>
            <a:pPr marL="228600" indent="-228600">
              <a:buFont typeface="+mj-lt"/>
              <a:buAutoNum type="arabicPeriod"/>
            </a:pPr>
            <a:r>
              <a:rPr lang="en-US" dirty="0" smtClean="0"/>
              <a:t>If you think the commit is not good</a:t>
            </a:r>
          </a:p>
          <a:p>
            <a:pPr marL="685800" lvl="1" indent="-228600">
              <a:buFont typeface="+mj-lt"/>
              <a:buAutoNum type="arabicPeriod"/>
            </a:pPr>
            <a:r>
              <a:rPr lang="en-US" dirty="0" smtClean="0"/>
              <a:t>Give -1 if it needs small changes such as not having a good commit message or code requires cosmetic changes.</a:t>
            </a:r>
          </a:p>
          <a:p>
            <a:pPr marL="685800" lvl="1" indent="-228600">
              <a:buFont typeface="+mj-lt"/>
              <a:buAutoNum type="arabicPeriod"/>
            </a:pPr>
            <a:r>
              <a:rPr lang="en-US" dirty="0" smtClean="0"/>
              <a:t>Give -2 if you think it is buggy, could break stuff, or it has reference to an Epic on JIRA and so on.</a:t>
            </a:r>
          </a:p>
          <a:p>
            <a:pPr marL="685800" lvl="1" indent="-228600">
              <a:buFont typeface="+mj-lt"/>
              <a:buAutoNum type="arabicPeriod"/>
            </a:pPr>
            <a:r>
              <a:rPr lang="en-US" dirty="0" smtClean="0"/>
              <a:t>Please note that -2 is blocker. The code can't get merged until the person(s) who -2d the commit amends their vote.</a:t>
            </a:r>
          </a:p>
          <a:p>
            <a:pPr marL="0" indent="0">
              <a:buFont typeface="+mj-lt"/>
              <a:buNone/>
            </a:pPr>
            <a:endParaRPr lang="en-US" b="1" dirty="0" smtClean="0"/>
          </a:p>
          <a:p>
            <a:r>
              <a:rPr lang="sv-SE" b="1" dirty="0" smtClean="0"/>
              <a:t>Workflow to Update Jenkins Jobs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workflow is almost same as Basic Developer Workflow except the context. One must have knowledge regarding Jenkins Job Builder in order to do updates.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Please send request</a:t>
            </a:r>
            <a:r>
              <a:rPr lang="en-US" baseline="0" dirty="0" smtClean="0"/>
              <a:t> to Octopus Team if you want a separate session to be organized.</a:t>
            </a:r>
            <a:endParaRPr lang="en-US" dirty="0" smtClean="0"/>
          </a:p>
          <a:p>
            <a:endParaRPr lang="sv-SE" b="1" dirty="0"/>
          </a:p>
        </p:txBody>
      </p:sp>
      <p:sp>
        <p:nvSpPr>
          <p:cNvPr id="4" name="Slide Number Placeholder 3"/>
          <p:cNvSpPr>
            <a:spLocks noGrp="1"/>
          </p:cNvSpPr>
          <p:nvPr>
            <p:ph type="sldNum" sz="quarter" idx="10"/>
          </p:nvPr>
        </p:nvSpPr>
        <p:spPr/>
        <p:txBody>
          <a:bodyPr/>
          <a:lstStyle/>
          <a:p>
            <a:fld id="{10DCB1E7-3E11-4D06-A0E4-A5F1398AAC91}" type="slidenum">
              <a:rPr lang="sv-SE" smtClean="0"/>
              <a:t>31</a:t>
            </a:fld>
            <a:endParaRPr lang="sv-SE"/>
          </a:p>
        </p:txBody>
      </p:sp>
    </p:spTree>
    <p:extLst>
      <p:ext uri="{BB962C8B-B14F-4D97-AF65-F5344CB8AC3E}">
        <p14:creationId xmlns:p14="http://schemas.microsoft.com/office/powerpoint/2010/main" val="139079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https://</a:t>
            </a:r>
            <a:r>
              <a:rPr lang="en-US" dirty="0" err="1" smtClean="0"/>
              <a:t>wiki.opnfv.org</a:t>
            </a:r>
            <a:r>
              <a:rPr lang="en-US" dirty="0" smtClean="0"/>
              <a:t>/developer</a:t>
            </a:r>
          </a:p>
          <a:p>
            <a:endParaRPr lang="en-US" dirty="0" smtClean="0"/>
          </a:p>
          <a:p>
            <a:r>
              <a:rPr lang="en-US" dirty="0" smtClean="0"/>
              <a:t>https://</a:t>
            </a:r>
            <a:r>
              <a:rPr lang="en-US" dirty="0" err="1" smtClean="0"/>
              <a:t>wiki.opnfv.org</a:t>
            </a:r>
            <a:r>
              <a:rPr lang="en-US" dirty="0" smtClean="0"/>
              <a:t>/developer/</a:t>
            </a:r>
            <a:r>
              <a:rPr lang="en-US" dirty="0" err="1" smtClean="0"/>
              <a:t>projects_abc</a:t>
            </a:r>
            <a:endParaRPr lang="en-US" dirty="0" smtClean="0"/>
          </a:p>
          <a:p>
            <a:endParaRPr lang="en-US" dirty="0" smtClean="0"/>
          </a:p>
          <a:p>
            <a:r>
              <a:rPr lang="en-US" dirty="0" smtClean="0"/>
              <a:t>https://</a:t>
            </a:r>
            <a:r>
              <a:rPr lang="en-US" dirty="0" err="1" smtClean="0"/>
              <a:t>wiki.opnfv.org</a:t>
            </a:r>
            <a:r>
              <a:rPr lang="en-US" dirty="0" smtClean="0"/>
              <a:t>/developer/</a:t>
            </a:r>
            <a:r>
              <a:rPr lang="en-US" smtClean="0"/>
              <a:t>getting_started</a:t>
            </a:r>
            <a:endParaRPr lang="en-US" dirty="0"/>
          </a:p>
        </p:txBody>
      </p:sp>
      <p:sp>
        <p:nvSpPr>
          <p:cNvPr id="4" name="Slide Number Placeholder 3"/>
          <p:cNvSpPr>
            <a:spLocks noGrp="1"/>
          </p:cNvSpPr>
          <p:nvPr>
            <p:ph type="sldNum" sz="quarter" idx="10"/>
          </p:nvPr>
        </p:nvSpPr>
        <p:spPr/>
        <p:txBody>
          <a:bodyPr/>
          <a:lstStyle/>
          <a:p>
            <a:fld id="{10DCB1E7-3E11-4D06-A0E4-A5F1398AAC91}" type="slidenum">
              <a:rPr lang="sv-SE" smtClean="0"/>
              <a:t>5</a:t>
            </a:fld>
            <a:endParaRPr lang="sv-SE"/>
          </a:p>
        </p:txBody>
      </p:sp>
    </p:spTree>
    <p:extLst>
      <p:ext uri="{BB962C8B-B14F-4D97-AF65-F5344CB8AC3E}">
        <p14:creationId xmlns:p14="http://schemas.microsoft.com/office/powerpoint/2010/main" val="420608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Jira and creating backlog will improve overall visibility of issues/work that</a:t>
            </a:r>
            <a:r>
              <a:rPr lang="sv-SE" baseline="0" dirty="0" smtClean="0"/>
              <a:t> is left to do.</a:t>
            </a:r>
          </a:p>
          <a:p>
            <a:r>
              <a:rPr lang="sv-SE" baseline="0" dirty="0" smtClean="0"/>
              <a:t>This will also make inter-project dependencies more visible.</a:t>
            </a:r>
          </a:p>
          <a:p>
            <a:endParaRPr lang="sv-SE" baseline="0" dirty="0" smtClean="0"/>
          </a:p>
          <a:p>
            <a:r>
              <a:rPr lang="sv-SE" baseline="0" dirty="0" smtClean="0"/>
              <a:t>Jira is a highly configurable tool. What is described in this and following slides reflects the default setup.</a:t>
            </a: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7</a:t>
            </a:fld>
            <a:endParaRPr lang="sv-SE"/>
          </a:p>
        </p:txBody>
      </p:sp>
    </p:spTree>
    <p:extLst>
      <p:ext uri="{BB962C8B-B14F-4D97-AF65-F5344CB8AC3E}">
        <p14:creationId xmlns:p14="http://schemas.microsoft.com/office/powerpoint/2010/main" val="50737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smtClean="0"/>
              <a:t>Main Issue Types</a:t>
            </a:r>
            <a:r>
              <a:rPr lang="sv-SE" b="1" baseline="0" dirty="0" smtClean="0"/>
              <a:t> in </a:t>
            </a:r>
            <a:r>
              <a:rPr lang="sv-SE" b="1" dirty="0" smtClean="0"/>
              <a:t>Jira</a:t>
            </a:r>
            <a:r>
              <a:rPr lang="sv-SE" b="1" baseline="0" dirty="0" smtClean="0"/>
              <a:t> </a:t>
            </a:r>
            <a:endParaRPr lang="sv-SE" b="1" dirty="0" smtClean="0"/>
          </a:p>
          <a:p>
            <a:r>
              <a:rPr lang="sv-SE" dirty="0" smtClean="0"/>
              <a:t>Epic: Epics</a:t>
            </a:r>
            <a:r>
              <a:rPr lang="sv-SE" baseline="0" dirty="0" smtClean="0"/>
              <a:t> simply are large user stories. Completion of an Epic can span to multiple sprints. Epics can also be used for grouping related stories together.</a:t>
            </a:r>
          </a:p>
          <a:p>
            <a:r>
              <a:rPr lang="sv-SE" baseline="0" dirty="0" smtClean="0"/>
              <a:t>Story: Stories are main work items in Jira and expressed using non-technical words. They are written from ”user” point of view and the usual format is</a:t>
            </a:r>
          </a:p>
          <a:p>
            <a:r>
              <a:rPr lang="sv-SE" baseline="0" dirty="0" smtClean="0"/>
              <a:t>	As a ..., I want ... so that I can ...</a:t>
            </a:r>
          </a:p>
          <a:p>
            <a:r>
              <a:rPr lang="sv-SE" baseline="0" dirty="0" smtClean="0"/>
              <a:t>	As an OPNFV community member, I want Fuel build automated so that I can easily execute the build.</a:t>
            </a:r>
          </a:p>
          <a:p>
            <a:r>
              <a:rPr lang="sv-SE" baseline="0" dirty="0" smtClean="0"/>
              <a:t>Estimation and prioritization are done based on stories.</a:t>
            </a:r>
          </a:p>
          <a:p>
            <a:r>
              <a:rPr lang="sv-SE" baseline="0" dirty="0" smtClean="0"/>
              <a:t>Subtasks: Work unit contained in a user story. User stories can be divided 0 or more subtasks and work can be done.</a:t>
            </a:r>
          </a:p>
          <a:p>
            <a:r>
              <a:rPr lang="sv-SE" baseline="0" dirty="0" smtClean="0"/>
              <a:t>Bug: Bug implements a fix.</a:t>
            </a:r>
          </a:p>
          <a:p>
            <a:endParaRPr lang="sv-SE" b="1" baseline="0" dirty="0" smtClean="0"/>
          </a:p>
          <a:p>
            <a:r>
              <a:rPr lang="sv-SE" b="1" baseline="0" dirty="0" smtClean="0"/>
              <a:t>Issue Linking</a:t>
            </a:r>
          </a:p>
          <a:p>
            <a:r>
              <a:rPr lang="sv-SE" b="0" baseline="0" dirty="0" smtClean="0"/>
              <a:t>Dependencies between different issue on Jira can be made visible by linking related issues together. For example for CI to build something, it needs an input from BGS.</a:t>
            </a:r>
          </a:p>
          <a:p>
            <a:r>
              <a:rPr lang="sv-SE" b="0" baseline="0" dirty="0" smtClean="0"/>
              <a:t>The stories can be created in this way.</a:t>
            </a:r>
          </a:p>
          <a:p>
            <a:endParaRPr lang="sv-SE" b="0" baseline="0" dirty="0" smtClean="0"/>
          </a:p>
          <a:p>
            <a:r>
              <a:rPr lang="sv-SE" b="0" baseline="0" dirty="0" smtClean="0"/>
              <a:t>”CI Fuel Daily Build” depends on ”BGS Fuel Build Automation”</a:t>
            </a:r>
          </a:p>
          <a:p>
            <a:endParaRPr lang="sv-SE" b="0" baseline="0" dirty="0" smtClean="0"/>
          </a:p>
          <a:p>
            <a:r>
              <a:rPr lang="sv-SE" b="0" baseline="0" dirty="0" smtClean="0"/>
              <a:t>Blocks/Blocked by can also be used for higlighting similar dependencies. </a:t>
            </a:r>
          </a:p>
          <a:p>
            <a:endParaRPr lang="sv-SE" b="0" baseline="0" dirty="0" smtClean="0"/>
          </a:p>
          <a:p>
            <a:r>
              <a:rPr lang="sv-SE" b="1" baseline="0" dirty="0" smtClean="0"/>
              <a:t>Labeling</a:t>
            </a:r>
          </a:p>
          <a:p>
            <a:r>
              <a:rPr lang="sv-SE" b="0" baseline="0" dirty="0" smtClean="0"/>
              <a:t>Issues can be labelled in order to mark them for specific reasons. Labels can indicate milestones, features, and so on and can be used for creating custom Jira queries or easily finding all the issues related to ”something”.</a:t>
            </a:r>
            <a:endParaRPr lang="sv-SE" b="0" dirty="0"/>
          </a:p>
        </p:txBody>
      </p:sp>
      <p:sp>
        <p:nvSpPr>
          <p:cNvPr id="4" name="Slide Number Placeholder 3"/>
          <p:cNvSpPr>
            <a:spLocks noGrp="1"/>
          </p:cNvSpPr>
          <p:nvPr>
            <p:ph type="sldNum" sz="quarter" idx="10"/>
          </p:nvPr>
        </p:nvSpPr>
        <p:spPr/>
        <p:txBody>
          <a:bodyPr/>
          <a:lstStyle/>
          <a:p>
            <a:fld id="{10DCB1E7-3E11-4D06-A0E4-A5F1398AAC91}" type="slidenum">
              <a:rPr lang="sv-SE" smtClean="0"/>
              <a:t>8</a:t>
            </a:fld>
            <a:endParaRPr lang="sv-SE"/>
          </a:p>
        </p:txBody>
      </p:sp>
    </p:spTree>
    <p:extLst>
      <p:ext uri="{BB962C8B-B14F-4D97-AF65-F5344CB8AC3E}">
        <p14:creationId xmlns:p14="http://schemas.microsoft.com/office/powerpoint/2010/main" val="428290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9</a:t>
            </a:fld>
            <a:endParaRPr lang="sv-SE"/>
          </a:p>
        </p:txBody>
      </p:sp>
    </p:spTree>
    <p:extLst>
      <p:ext uri="{BB962C8B-B14F-4D97-AF65-F5344CB8AC3E}">
        <p14:creationId xmlns:p14="http://schemas.microsoft.com/office/powerpoint/2010/main" val="428290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Highlight git clone in the slide</a:t>
            </a:r>
          </a:p>
          <a:p>
            <a:endParaRPr lang="sv-SE" dirty="0" smtClean="0"/>
          </a:p>
          <a:p>
            <a:r>
              <a:rPr lang="sv-SE" dirty="0" smtClean="0"/>
              <a:t>git clone is the first thing to do when starting to work on a project.</a:t>
            </a:r>
          </a:p>
          <a:p>
            <a:r>
              <a:rPr lang="sv-SE" dirty="0" smtClean="0"/>
              <a:t>If you already cloned</a:t>
            </a:r>
            <a:r>
              <a:rPr lang="sv-SE" baseline="0" dirty="0" smtClean="0"/>
              <a:t> repo(s) you want to work with, git pull should be enough.</a:t>
            </a:r>
            <a:endParaRPr lang="sv-SE" dirty="0" smtClean="0"/>
          </a:p>
          <a:p>
            <a:endParaRPr lang="sv-SE" dirty="0" smtClean="0"/>
          </a:p>
          <a:p>
            <a:r>
              <a:rPr lang="sv-SE" dirty="0" smtClean="0"/>
              <a:t>Many details are neglected</a:t>
            </a:r>
            <a:r>
              <a:rPr lang="sv-SE" baseline="0" dirty="0" smtClean="0"/>
              <a:t> in this flow. See below for all the steps.</a:t>
            </a:r>
          </a:p>
          <a:p>
            <a:endParaRPr lang="sv-SE" baseline="0" dirty="0" smtClean="0"/>
          </a:p>
          <a:p>
            <a:r>
              <a:rPr lang="en-US" b="1" dirty="0" smtClean="0"/>
              <a:t>Commit Flow</a:t>
            </a:r>
            <a:r>
              <a:rPr lang="en-US" dirty="0" smtClean="0"/>
              <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Steps 1 to 6 are needed once.</a:t>
            </a:r>
          </a:p>
          <a:p>
            <a:endParaRPr lang="en-US" dirty="0" smtClean="0"/>
          </a:p>
          <a:p>
            <a:pPr marL="228600" indent="-228600">
              <a:buFont typeface="+mj-lt"/>
              <a:buAutoNum type="arabicPeriod"/>
            </a:pPr>
            <a:r>
              <a:rPr lang="en-US" dirty="0" smtClean="0"/>
              <a:t>Registration</a:t>
            </a:r>
          </a:p>
          <a:p>
            <a:pPr marL="685800" lvl="1" indent="-228600">
              <a:buFont typeface="+mj-lt"/>
              <a:buAutoNum type="arabicPeriod"/>
            </a:pPr>
            <a:r>
              <a:rPr lang="en-US" dirty="0" smtClean="0"/>
              <a:t>Create LF ID (No Special Characters in username for </a:t>
            </a:r>
            <a:r>
              <a:rPr lang="en-US" dirty="0" err="1" smtClean="0"/>
              <a:t>Gerrit</a:t>
            </a:r>
            <a:r>
              <a:rPr lang="en-US" dirty="0" smtClean="0"/>
              <a:t> </a:t>
            </a:r>
            <a:r>
              <a:rPr lang="en-US" dirty="0" err="1" smtClean="0"/>
              <a:t>compatability</a:t>
            </a:r>
            <a:r>
              <a:rPr lang="en-US" dirty="0" smtClean="0"/>
              <a:t>, Please use company email)</a:t>
            </a:r>
          </a:p>
          <a:p>
            <a:pPr marL="685800" lvl="1" indent="-228600">
              <a:buFont typeface="+mj-lt"/>
              <a:buAutoNum type="arabicPeriod"/>
            </a:pPr>
            <a:r>
              <a:rPr lang="en-US" dirty="0" smtClean="0"/>
              <a:t>Email C  from your company email with name of project(s) you would like to contribute to</a:t>
            </a:r>
          </a:p>
          <a:p>
            <a:pPr marL="228600" indent="-228600">
              <a:buFont typeface="+mj-lt"/>
              <a:buAutoNum type="arabicPeriod"/>
            </a:pPr>
            <a:r>
              <a:rPr lang="en-US" dirty="0" smtClean="0"/>
              <a:t>Sign in to </a:t>
            </a:r>
            <a:r>
              <a:rPr lang="en-US" dirty="0" err="1" smtClean="0"/>
              <a:t>gerrit</a:t>
            </a:r>
            <a:r>
              <a:rPr lang="en-US" dirty="0" smtClean="0"/>
              <a:t> using LF credentials and add your keys  </a:t>
            </a:r>
          </a:p>
          <a:p>
            <a:pPr marL="228600" indent="-228600">
              <a:buFont typeface="+mj-lt"/>
              <a:buAutoNum type="arabicPeriod"/>
            </a:pPr>
            <a:r>
              <a:rPr lang="en-US" dirty="0" smtClean="0"/>
              <a:t>Sign the agreement</a:t>
            </a:r>
          </a:p>
          <a:p>
            <a:pPr marL="228600" indent="-228600">
              <a:buFont typeface="+mj-lt"/>
              <a:buAutoNum type="arabicPeriod"/>
            </a:pPr>
            <a:r>
              <a:rPr lang="en-US" dirty="0" smtClean="0"/>
              <a:t>Set up </a:t>
            </a:r>
            <a:r>
              <a:rPr lang="en-US" dirty="0" err="1" smtClean="0"/>
              <a:t>git</a:t>
            </a:r>
            <a:endParaRPr lang="en-US" dirty="0" smtClean="0"/>
          </a:p>
          <a:p>
            <a:pPr marL="228600" indent="-228600">
              <a:buFont typeface="+mj-lt"/>
              <a:buAutoNum type="arabicPeriod"/>
            </a:pPr>
            <a:r>
              <a:rPr lang="en-US" dirty="0" smtClean="0"/>
              <a:t>Clone the repo(s) you might want/need to work with (and set up hooks if they're not set up while cloning the repo)</a:t>
            </a:r>
          </a:p>
          <a:p>
            <a:pPr marL="228600" indent="-228600">
              <a:buFont typeface="+mj-lt"/>
              <a:buAutoNum type="arabicPeriod"/>
            </a:pPr>
            <a:r>
              <a:rPr lang="en-US" dirty="0" smtClean="0"/>
              <a:t>Install </a:t>
            </a:r>
            <a:r>
              <a:rPr lang="en-US" dirty="0" err="1" smtClean="0"/>
              <a:t>git</a:t>
            </a:r>
            <a:r>
              <a:rPr lang="en-US" dirty="0" smtClean="0"/>
              <a:t> review</a:t>
            </a:r>
          </a:p>
          <a:p>
            <a:pPr marL="228600" indent="-228600">
              <a:buFont typeface="+mj-lt"/>
              <a:buAutoNum type="arabicPeriod"/>
            </a:pPr>
            <a:r>
              <a:rPr lang="en-US" dirty="0" smtClean="0"/>
              <a:t>Configure </a:t>
            </a:r>
            <a:r>
              <a:rPr lang="en-US" dirty="0" err="1" smtClean="0"/>
              <a:t>git</a:t>
            </a:r>
            <a:r>
              <a:rPr lang="en-US" dirty="0" smtClean="0"/>
              <a:t> review for each repo you cloned</a:t>
            </a:r>
          </a:p>
          <a:p>
            <a:pPr marL="228600" indent="-228600">
              <a:buFont typeface="+mj-lt"/>
              <a:buAutoNum type="arabicPeriod"/>
            </a:pPr>
            <a:r>
              <a:rPr lang="en-US" dirty="0" smtClean="0"/>
              <a:t>Sign in to </a:t>
            </a:r>
            <a:r>
              <a:rPr lang="en-US" dirty="0" err="1" smtClean="0"/>
              <a:t>Jira</a:t>
            </a:r>
            <a:r>
              <a:rPr lang="en-US" dirty="0" smtClean="0"/>
              <a:t> using LF credentials</a:t>
            </a:r>
          </a:p>
          <a:p>
            <a:pPr marL="685800" lvl="1" indent="-228600">
              <a:buFont typeface="+mj-lt"/>
              <a:buAutoNum type="arabicPeriod"/>
            </a:pPr>
            <a:r>
              <a:rPr lang="en-US" dirty="0" smtClean="0"/>
              <a:t>Assign yourself to a story from </a:t>
            </a:r>
            <a:r>
              <a:rPr lang="en-US" dirty="0" err="1" smtClean="0"/>
              <a:t>Jira</a:t>
            </a:r>
            <a:r>
              <a:rPr lang="en-US" dirty="0" smtClean="0"/>
              <a:t> or create a new story </a:t>
            </a:r>
          </a:p>
          <a:p>
            <a:pPr marL="685800" lvl="1" indent="-228600">
              <a:buFont typeface="+mj-lt"/>
              <a:buAutoNum type="arabicPeriod"/>
            </a:pPr>
            <a:r>
              <a:rPr lang="en-US" dirty="0" smtClean="0"/>
              <a:t>[Interactive Option] An Issue of type "Story" Called onboarding_$</a:t>
            </a:r>
            <a:r>
              <a:rPr lang="en-US" dirty="0" err="1" smtClean="0"/>
              <a:t>yourname</a:t>
            </a:r>
            <a:endParaRPr lang="en-US" dirty="0" smtClean="0"/>
          </a:p>
          <a:p>
            <a:pPr marL="1143000" lvl="2" indent="-228600">
              <a:buFont typeface="+mj-lt"/>
              <a:buAutoNum type="arabicPeriod"/>
            </a:pPr>
            <a:r>
              <a:rPr lang="en-US" dirty="0" smtClean="0"/>
              <a:t>If you think the story you're working on requires multiple </a:t>
            </a:r>
            <a:r>
              <a:rPr lang="en-US" dirty="0" err="1" smtClean="0"/>
              <a:t>patchsets</a:t>
            </a:r>
            <a:r>
              <a:rPr lang="en-US" dirty="0" smtClean="0"/>
              <a:t>, create subtasks per </a:t>
            </a:r>
            <a:r>
              <a:rPr lang="en-US" dirty="0" err="1" smtClean="0"/>
              <a:t>patchset</a:t>
            </a:r>
            <a:r>
              <a:rPr lang="en-US" dirty="0" smtClean="0"/>
              <a:t> and put subtask ID in commit message as listed in step 12.1. </a:t>
            </a:r>
          </a:p>
          <a:p>
            <a:pPr marL="1143000" lvl="2" indent="-228600">
              <a:buFont typeface="+mj-lt"/>
              <a:buAutoNum type="arabicPeriod"/>
            </a:pPr>
            <a:r>
              <a:rPr lang="en-US" dirty="0" smtClean="0"/>
              <a:t>[Interactive Option] Create Subtask: Add $</a:t>
            </a:r>
            <a:r>
              <a:rPr lang="en-US" dirty="0" err="1" smtClean="0"/>
              <a:t>yourname</a:t>
            </a:r>
            <a:r>
              <a:rPr lang="en-US" dirty="0" smtClean="0"/>
              <a:t> and a few goals to </a:t>
            </a:r>
            <a:r>
              <a:rPr lang="en-US" dirty="0" err="1" smtClean="0"/>
              <a:t>your_repo</a:t>
            </a:r>
            <a:r>
              <a:rPr lang="en-US" dirty="0" smtClean="0"/>
              <a:t>/Onboard.txt (better name?)</a:t>
            </a:r>
          </a:p>
          <a:p>
            <a:pPr marL="228600" indent="-228600">
              <a:buFont typeface="+mj-lt"/>
              <a:buAutoNum type="arabicPeriod"/>
            </a:pPr>
            <a:r>
              <a:rPr lang="en-US" dirty="0" smtClean="0"/>
              <a:t>Set story to "In Progress"</a:t>
            </a:r>
          </a:p>
          <a:p>
            <a:pPr marL="228600" indent="-228600">
              <a:buFont typeface="+mj-lt"/>
              <a:buAutoNum type="arabicPeriod"/>
            </a:pPr>
            <a:r>
              <a:rPr lang="en-US" dirty="0" smtClean="0"/>
              <a:t>Pull latest changes</a:t>
            </a:r>
          </a:p>
          <a:p>
            <a:pPr marL="228600" indent="-228600">
              <a:buFont typeface="+mj-lt"/>
              <a:buAutoNum type="arabicPeriod"/>
            </a:pPr>
            <a:r>
              <a:rPr lang="en-US" dirty="0" smtClean="0"/>
              <a:t>Do your work in </a:t>
            </a:r>
            <a:r>
              <a:rPr lang="en-US" dirty="0" err="1" smtClean="0"/>
              <a:t>git</a:t>
            </a:r>
            <a:r>
              <a:rPr lang="en-US" dirty="0" smtClean="0"/>
              <a:t> and commit</a:t>
            </a:r>
          </a:p>
          <a:p>
            <a:pPr marL="685800" lvl="1" indent="-228600">
              <a:buFont typeface="+mj-lt"/>
              <a:buAutoNum type="arabicPeriod"/>
            </a:pPr>
            <a:r>
              <a:rPr lang="en-US" dirty="0" smtClean="0"/>
              <a:t>Don't forget to add JIRA ID, this must either be the ID of a story or subtask you created/assigned yourself on step 8.1.1.</a:t>
            </a:r>
          </a:p>
          <a:p>
            <a:pPr marL="685800" lvl="1" indent="-228600">
              <a:buFont typeface="+mj-lt"/>
              <a:buAutoNum type="arabicPeriod"/>
            </a:pPr>
            <a:r>
              <a:rPr lang="en-US" dirty="0" smtClean="0"/>
              <a:t>Do not add Epic IDs into commits or they will get -2 from reviewers</a:t>
            </a:r>
          </a:p>
          <a:p>
            <a:pPr marL="685800" lvl="1" indent="-228600">
              <a:buFont typeface="+mj-lt"/>
              <a:buAutoNum type="arabicPeriod"/>
            </a:pPr>
            <a:r>
              <a:rPr lang="en-US" dirty="0" smtClean="0"/>
              <a:t>[Interactive Option] Add your name and a few goals you have for your project to Onboard.txt</a:t>
            </a:r>
          </a:p>
          <a:p>
            <a:pPr marL="228600" indent="-228600">
              <a:buFont typeface="+mj-lt"/>
              <a:buAutoNum type="arabicPeriod"/>
            </a:pPr>
            <a:r>
              <a:rPr lang="en-US" dirty="0" err="1" smtClean="0"/>
              <a:t>git</a:t>
            </a:r>
            <a:r>
              <a:rPr lang="en-US" dirty="0" smtClean="0"/>
              <a:t>-review (opnfv-helpdesk@rt.linuxfoundation.org must have responded to your request for this step to work, ping </a:t>
            </a:r>
            <a:r>
              <a:rPr lang="en-US" dirty="0" err="1" smtClean="0"/>
              <a:t>aricg</a:t>
            </a:r>
            <a:r>
              <a:rPr lang="en-US" dirty="0" smtClean="0"/>
              <a:t> on </a:t>
            </a:r>
            <a:r>
              <a:rPr lang="en-US" dirty="0" err="1" smtClean="0"/>
              <a:t>freenode</a:t>
            </a:r>
            <a:r>
              <a:rPr lang="en-US" dirty="0" smtClean="0"/>
              <a:t> to expedite)</a:t>
            </a:r>
          </a:p>
          <a:p>
            <a:pPr marL="228600" indent="-228600">
              <a:buFont typeface="+mj-lt"/>
              <a:buAutoNum type="arabicPeriod"/>
            </a:pPr>
            <a:r>
              <a:rPr lang="en-US" dirty="0" smtClean="0"/>
              <a:t>Login to </a:t>
            </a:r>
            <a:r>
              <a:rPr lang="en-US" dirty="0" err="1" smtClean="0"/>
              <a:t>Gerrit</a:t>
            </a:r>
            <a:r>
              <a:rPr lang="en-US" dirty="0" smtClean="0"/>
              <a:t> and find your change</a:t>
            </a:r>
          </a:p>
          <a:p>
            <a:pPr marL="228600" indent="-228600">
              <a:buFont typeface="+mj-lt"/>
              <a:buAutoNum type="arabicPeriod"/>
            </a:pPr>
            <a:r>
              <a:rPr lang="en-US" dirty="0" smtClean="0"/>
              <a:t>Add reviewers</a:t>
            </a:r>
          </a:p>
          <a:p>
            <a:pPr marL="228600" indent="-228600">
              <a:buFont typeface="+mj-lt"/>
              <a:buAutoNum type="arabicPeriod"/>
            </a:pPr>
            <a:r>
              <a:rPr lang="en-US" dirty="0" smtClean="0"/>
              <a:t>Wait for Jenkins commit gate verification</a:t>
            </a:r>
          </a:p>
          <a:p>
            <a:pPr marL="685800" lvl="1" indent="-228600">
              <a:buFont typeface="+mj-lt"/>
              <a:buAutoNum type="arabicPeriod"/>
            </a:pPr>
            <a:r>
              <a:rPr lang="en-US" dirty="0" smtClean="0"/>
              <a:t>If it fails, navigate to Jenkins and check the console log</a:t>
            </a:r>
          </a:p>
          <a:p>
            <a:pPr marL="1143000" lvl="2" indent="-228600">
              <a:buFont typeface="+mj-lt"/>
              <a:buAutoNum type="arabicPeriod"/>
            </a:pPr>
            <a:r>
              <a:rPr lang="en-US" dirty="0" smtClean="0"/>
              <a:t>If the failure is because of the commit itself, go back to step 11 and fix the problem</a:t>
            </a:r>
          </a:p>
          <a:p>
            <a:pPr marL="1143000" lvl="2" indent="-228600">
              <a:buFont typeface="+mj-lt"/>
              <a:buAutoNum type="arabicPeriod"/>
            </a:pPr>
            <a:r>
              <a:rPr lang="en-US" dirty="0" smtClean="0"/>
              <a:t>If the failure is due to issues with the CI FW/environment, add a new comment to your </a:t>
            </a:r>
            <a:r>
              <a:rPr lang="en-US" dirty="0" err="1" smtClean="0"/>
              <a:t>patchset</a:t>
            </a:r>
            <a:r>
              <a:rPr lang="en-US" dirty="0" smtClean="0"/>
              <a:t> on </a:t>
            </a:r>
            <a:r>
              <a:rPr lang="en-US" dirty="0" err="1" smtClean="0"/>
              <a:t>Gerrit</a:t>
            </a:r>
            <a:r>
              <a:rPr lang="en-US" dirty="0" smtClean="0"/>
              <a:t> with either one of the keywords "recheck" or "</a:t>
            </a:r>
            <a:r>
              <a:rPr lang="en-US" dirty="0" err="1" smtClean="0"/>
              <a:t>reverify</a:t>
            </a:r>
            <a:r>
              <a:rPr lang="en-US" dirty="0" smtClean="0"/>
              <a:t>" to retrigger the verification.</a:t>
            </a:r>
          </a:p>
          <a:p>
            <a:pPr marL="685800" lvl="1" indent="-228600">
              <a:buFont typeface="+mj-lt"/>
              <a:buAutoNum type="arabicPeriod"/>
            </a:pPr>
            <a:r>
              <a:rPr lang="en-US" dirty="0" smtClean="0"/>
              <a:t>If it passes, wait for reviews</a:t>
            </a:r>
          </a:p>
          <a:p>
            <a:pPr marL="228600" indent="-228600">
              <a:buFont typeface="+mj-lt"/>
              <a:buAutoNum type="arabicPeriod"/>
            </a:pPr>
            <a:r>
              <a:rPr lang="en-US" dirty="0" smtClean="0"/>
              <a:t>Go back to Step 11 if reviewers request corrections/updates and amend your commit</a:t>
            </a:r>
          </a:p>
          <a:p>
            <a:pPr marL="228600" indent="-228600">
              <a:buFont typeface="+mj-lt"/>
              <a:buAutoNum type="arabicPeriod"/>
            </a:pPr>
            <a:r>
              <a:rPr lang="en-US" dirty="0" smtClean="0"/>
              <a:t>Submit your change for merge when you get review +2/verified</a:t>
            </a:r>
          </a:p>
          <a:p>
            <a:pPr marL="228600" indent="-228600">
              <a:buFont typeface="+mj-lt"/>
              <a:buAutoNum type="arabicPeriod"/>
            </a:pPr>
            <a:r>
              <a:rPr lang="en-US" dirty="0" smtClean="0"/>
              <a:t>Set the corresponding story in </a:t>
            </a:r>
            <a:r>
              <a:rPr lang="en-US" dirty="0" err="1" smtClean="0"/>
              <a:t>Jira</a:t>
            </a:r>
            <a:r>
              <a:rPr lang="en-US" dirty="0" smtClean="0"/>
              <a:t> to "Resolved" and then "Closed". (</a:t>
            </a:r>
            <a:r>
              <a:rPr lang="en-US" dirty="0" err="1" smtClean="0"/>
              <a:t>Jira</a:t>
            </a:r>
            <a:r>
              <a:rPr lang="en-US" dirty="0" smtClean="0"/>
              <a:t>-its plugin will do this automatically once its fully setup)</a:t>
            </a:r>
          </a:p>
          <a:p>
            <a:pPr marL="0" indent="0">
              <a:buFont typeface="+mj-lt"/>
              <a:buNone/>
            </a:pPr>
            <a:endParaRPr lang="en-US" dirty="0" smtClean="0"/>
          </a:p>
          <a:p>
            <a:pPr marL="0" indent="0">
              <a:buFont typeface="+mj-lt"/>
              <a:buNone/>
            </a:pPr>
            <a:r>
              <a:rPr lang="en-US" b="1" dirty="0" smtClean="0"/>
              <a:t>Reviewer Flow</a:t>
            </a:r>
          </a:p>
          <a:p>
            <a:endParaRPr lang="en-US" dirty="0" smtClean="0"/>
          </a:p>
          <a:p>
            <a:r>
              <a:rPr lang="en-US" b="1" dirty="0" smtClean="0">
                <a:solidFill>
                  <a:srgbClr val="FF0000"/>
                </a:solidFill>
              </a:rPr>
              <a:t>Please be constructive with your reviews/comments and provide reasons clearly if you -1/-2d.</a:t>
            </a:r>
            <a:r>
              <a:rPr lang="en-US" dirty="0" smtClean="0">
                <a:solidFill>
                  <a:srgbClr val="FF0000"/>
                </a:solidFill>
              </a:rPr>
              <a:t/>
            </a:r>
            <a:br>
              <a:rPr lang="en-US" dirty="0" smtClean="0">
                <a:solidFill>
                  <a:srgbClr val="FF0000"/>
                </a:solidFill>
              </a:rPr>
            </a:br>
            <a:endParaRPr lang="en-US" dirty="0" smtClean="0">
              <a:solidFill>
                <a:srgbClr val="FF0000"/>
              </a:solidFill>
            </a:endParaRPr>
          </a:p>
          <a:p>
            <a:pPr marL="228600" indent="-228600">
              <a:buFont typeface="+mj-lt"/>
              <a:buAutoNum type="arabicPeriod"/>
            </a:pPr>
            <a:r>
              <a:rPr lang="en-US" dirty="0" smtClean="0"/>
              <a:t>Find the commit you want to review by logging into </a:t>
            </a:r>
            <a:r>
              <a:rPr lang="en-US" dirty="0" err="1" smtClean="0"/>
              <a:t>Gerrit</a:t>
            </a:r>
            <a:r>
              <a:rPr lang="en-US" dirty="0" smtClean="0"/>
              <a:t> either using the link from the mail you received from </a:t>
            </a:r>
            <a:r>
              <a:rPr lang="en-US" dirty="0" err="1" smtClean="0"/>
              <a:t>Gerrit</a:t>
            </a:r>
            <a:r>
              <a:rPr lang="en-US" dirty="0" smtClean="0"/>
              <a:t> or by going to </a:t>
            </a:r>
            <a:r>
              <a:rPr lang="en-US" dirty="0" err="1" smtClean="0"/>
              <a:t>Gerrit</a:t>
            </a:r>
            <a:r>
              <a:rPr lang="en-US" dirty="0" smtClean="0"/>
              <a:t> directly.</a:t>
            </a:r>
          </a:p>
          <a:p>
            <a:pPr marL="685800" lvl="1" indent="-228600">
              <a:buFont typeface="+mj-lt"/>
              <a:buAutoNum type="arabicPeriod"/>
            </a:pPr>
            <a:r>
              <a:rPr lang="en-US" dirty="0" smtClean="0"/>
              <a:t>If the commit gate tests have not been completed yet, please wait for their completion before starting with your review.</a:t>
            </a:r>
          </a:p>
          <a:p>
            <a:pPr marL="228600" indent="-228600">
              <a:buFont typeface="+mj-lt"/>
              <a:buAutoNum type="arabicPeriod"/>
            </a:pPr>
            <a:r>
              <a:rPr lang="en-US" dirty="0" smtClean="0"/>
              <a:t>Checkout the </a:t>
            </a:r>
            <a:r>
              <a:rPr lang="en-US" dirty="0" err="1" smtClean="0"/>
              <a:t>patchset</a:t>
            </a:r>
            <a:r>
              <a:rPr lang="en-US" dirty="0" smtClean="0"/>
              <a:t> if you want to try yourself in your environment by copying the link from the page.</a:t>
            </a:r>
          </a:p>
          <a:p>
            <a:pPr marL="228600" indent="-228600">
              <a:buFont typeface="+mj-lt"/>
              <a:buAutoNum type="arabicPeriod"/>
            </a:pPr>
            <a:r>
              <a:rPr lang="en-US" dirty="0" smtClean="0"/>
              <a:t>If you think the commit is good to go and</a:t>
            </a:r>
          </a:p>
          <a:p>
            <a:pPr marL="685800" lvl="1" indent="-228600">
              <a:buFont typeface="+mj-lt"/>
              <a:buAutoNum type="arabicPeriod"/>
            </a:pPr>
            <a:r>
              <a:rPr lang="en-US" dirty="0" smtClean="0"/>
              <a:t>if you are the first reviewer, give +1.</a:t>
            </a:r>
          </a:p>
          <a:p>
            <a:pPr marL="685800" lvl="1" indent="-228600">
              <a:buFont typeface="+mj-lt"/>
              <a:buAutoNum type="arabicPeriod"/>
            </a:pPr>
            <a:r>
              <a:rPr lang="en-US" dirty="0" smtClean="0"/>
              <a:t>If there is one or more +1(s) before and if you are a committer in the project, give +2.</a:t>
            </a:r>
          </a:p>
          <a:p>
            <a:pPr marL="228600" indent="-228600">
              <a:buFont typeface="+mj-lt"/>
              <a:buAutoNum type="arabicPeriod"/>
            </a:pPr>
            <a:r>
              <a:rPr lang="en-US" dirty="0" smtClean="0"/>
              <a:t>If you think the commit is not good</a:t>
            </a:r>
          </a:p>
          <a:p>
            <a:pPr marL="685800" lvl="1" indent="-228600">
              <a:buFont typeface="+mj-lt"/>
              <a:buAutoNum type="arabicPeriod"/>
            </a:pPr>
            <a:r>
              <a:rPr lang="en-US" dirty="0" smtClean="0"/>
              <a:t>Give -1 if it needs small changes such as not having a good commit message or code requires cosmetic changes.</a:t>
            </a:r>
          </a:p>
          <a:p>
            <a:pPr marL="685800" lvl="1" indent="-228600">
              <a:buFont typeface="+mj-lt"/>
              <a:buAutoNum type="arabicPeriod"/>
            </a:pPr>
            <a:r>
              <a:rPr lang="en-US" dirty="0" smtClean="0"/>
              <a:t>Give -2 if you think it is buggy, could break stuff, or it has reference to an Epic on JIRA and so on.</a:t>
            </a:r>
          </a:p>
          <a:p>
            <a:pPr marL="685800" lvl="1" indent="-228600">
              <a:buFont typeface="+mj-lt"/>
              <a:buAutoNum type="arabicPeriod"/>
            </a:pPr>
            <a:r>
              <a:rPr lang="en-US" dirty="0" smtClean="0"/>
              <a:t>Please note that -2 is blocker. The code can't get merged until the person(s) who -2d the commit amends their vote.</a:t>
            </a:r>
          </a:p>
          <a:p>
            <a:pPr marL="0" indent="0">
              <a:buFont typeface="+mj-lt"/>
              <a:buNone/>
            </a:pPr>
            <a:endParaRPr lang="en-US" b="1" dirty="0" smtClean="0"/>
          </a:p>
          <a:p>
            <a:r>
              <a:rPr lang="sv-SE" b="1" dirty="0" smtClean="0"/>
              <a:t>Workflow to Update Jenkins Jobs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workflow is almost same as Basic Developer Workflow except the context. One must have knowledge regarding Jenkins Job Builder in order to do updates.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Please send request</a:t>
            </a:r>
            <a:r>
              <a:rPr lang="en-US" baseline="0" dirty="0" smtClean="0"/>
              <a:t> to Octopus Team if you want a separate session to be organized.</a:t>
            </a:r>
            <a:endParaRPr lang="en-US" dirty="0" smtClean="0"/>
          </a:p>
          <a:p>
            <a:endParaRPr lang="sv-SE" b="1" dirty="0"/>
          </a:p>
        </p:txBody>
      </p:sp>
      <p:sp>
        <p:nvSpPr>
          <p:cNvPr id="4" name="Slide Number Placeholder 3"/>
          <p:cNvSpPr>
            <a:spLocks noGrp="1"/>
          </p:cNvSpPr>
          <p:nvPr>
            <p:ph type="sldNum" sz="quarter" idx="10"/>
          </p:nvPr>
        </p:nvSpPr>
        <p:spPr/>
        <p:txBody>
          <a:bodyPr/>
          <a:lstStyle/>
          <a:p>
            <a:fld id="{10DCB1E7-3E11-4D06-A0E4-A5F1398AAC91}" type="slidenum">
              <a:rPr lang="sv-SE" smtClean="0"/>
              <a:t>10</a:t>
            </a:fld>
            <a:endParaRPr lang="sv-SE"/>
          </a:p>
        </p:txBody>
      </p:sp>
    </p:spTree>
    <p:extLst>
      <p:ext uri="{BB962C8B-B14F-4D97-AF65-F5344CB8AC3E}">
        <p14:creationId xmlns:p14="http://schemas.microsoft.com/office/powerpoint/2010/main" val="139079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 + +1 != +2</a:t>
            </a: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13</a:t>
            </a:fld>
            <a:endParaRPr lang="sv-SE"/>
          </a:p>
        </p:txBody>
      </p:sp>
    </p:spTree>
    <p:extLst>
      <p:ext uri="{BB962C8B-B14F-4D97-AF65-F5344CB8AC3E}">
        <p14:creationId xmlns:p14="http://schemas.microsoft.com/office/powerpoint/2010/main" val="3695757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Workflow shown in this</a:t>
            </a:r>
            <a:r>
              <a:rPr lang="sv-SE" baseline="0" dirty="0" smtClean="0"/>
              <a:t> and coming slides are not specific to OPNFV. They are simple Git workflows.</a:t>
            </a: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15</a:t>
            </a:fld>
            <a:endParaRPr lang="sv-SE"/>
          </a:p>
        </p:txBody>
      </p:sp>
    </p:spTree>
    <p:extLst>
      <p:ext uri="{BB962C8B-B14F-4D97-AF65-F5344CB8AC3E}">
        <p14:creationId xmlns:p14="http://schemas.microsoft.com/office/powerpoint/2010/main" val="379624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sv-SE" dirty="0" smtClean="0"/>
              <a:t>Cloning is one time operation - unless you want to have multiple clones of same repo for certain reasons.</a:t>
            </a:r>
            <a:endParaRPr lang="sv-SE" dirty="0"/>
          </a:p>
        </p:txBody>
      </p:sp>
      <p:sp>
        <p:nvSpPr>
          <p:cNvPr id="4" name="Slide Number Placeholder 3"/>
          <p:cNvSpPr>
            <a:spLocks noGrp="1"/>
          </p:cNvSpPr>
          <p:nvPr>
            <p:ph type="sldNum" sz="quarter" idx="10"/>
          </p:nvPr>
        </p:nvSpPr>
        <p:spPr/>
        <p:txBody>
          <a:bodyPr/>
          <a:lstStyle/>
          <a:p>
            <a:fld id="{10DCB1E7-3E11-4D06-A0E4-A5F1398AAC91}" type="slidenum">
              <a:rPr lang="sv-SE" smtClean="0"/>
              <a:t>16</a:t>
            </a:fld>
            <a:endParaRPr lang="sv-SE"/>
          </a:p>
        </p:txBody>
      </p:sp>
    </p:spTree>
    <p:extLst>
      <p:ext uri="{BB962C8B-B14F-4D97-AF65-F5344CB8AC3E}">
        <p14:creationId xmlns:p14="http://schemas.microsoft.com/office/powerpoint/2010/main" val="267174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3D0AC1-4047-4C49-8FD6-AB564CAD45EA}" type="datetimeFigureOut">
              <a:rPr lang="sv-SE" smtClean="0"/>
              <a:t>2015-03-24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DA8607C-7DD1-4D9F-95F0-EA3BC70CFF45}" type="slidenum">
              <a:rPr lang="sv-SE" smtClean="0"/>
              <a:t>‹#›</a:t>
            </a:fld>
            <a:endParaRPr lang="sv-SE"/>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3D0AC1-4047-4C49-8FD6-AB564CAD45EA}" type="datetimeFigureOut">
              <a:rPr lang="sv-SE" smtClean="0"/>
              <a:t>2015-03-24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D0AC1-4047-4C49-8FD6-AB564CAD45EA}" type="datetimeFigureOut">
              <a:rPr lang="sv-SE" smtClean="0"/>
              <a:t>2015-03-24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3D0AC1-4047-4C49-8FD6-AB564CAD45EA}" type="datetimeFigureOut">
              <a:rPr lang="sv-SE" smtClean="0"/>
              <a:t>2015-03-24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D0AC1-4047-4C49-8FD6-AB564CAD45EA}" type="datetimeFigureOut">
              <a:rPr lang="sv-SE" smtClean="0"/>
              <a:t>2015-03-24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DA8607C-7DD1-4D9F-95F0-EA3BC70CFF45}" type="slidenum">
              <a:rPr lang="sv-SE" smtClean="0"/>
              <a:t>‹#›</a:t>
            </a:fld>
            <a:endParaRPr lang="sv-SE"/>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D0AC1-4047-4C49-8FD6-AB564CAD45EA}" type="datetimeFigureOut">
              <a:rPr lang="sv-SE" smtClean="0"/>
              <a:t>2015-03-24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3D0AC1-4047-4C49-8FD6-AB564CAD45EA}" type="datetimeFigureOut">
              <a:rPr lang="sv-SE" smtClean="0"/>
              <a:t>2015-03-24</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DA8607C-7DD1-4D9F-95F0-EA3BC70CFF45}" type="slidenum">
              <a:rPr lang="sv-SE" smtClean="0"/>
              <a:t>‹#›</a:t>
            </a:fld>
            <a:endParaRPr lang="sv-SE"/>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3D0AC1-4047-4C49-8FD6-AB564CAD45EA}" type="datetimeFigureOut">
              <a:rPr lang="sv-SE" smtClean="0"/>
              <a:t>2015-03-24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D0AC1-4047-4C49-8FD6-AB564CAD45EA}" type="datetimeFigureOut">
              <a:rPr lang="sv-SE" smtClean="0"/>
              <a:t>2015-03-24</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D0AC1-4047-4C49-8FD6-AB564CAD45EA}" type="datetimeFigureOut">
              <a:rPr lang="sv-SE" smtClean="0"/>
              <a:t>2015-03-24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DA8607C-7DD1-4D9F-95F0-EA3BC70CFF45}" type="slidenum">
              <a:rPr lang="sv-SE" smtClean="0"/>
              <a:t>‹#›</a:t>
            </a:fld>
            <a:endParaRPr lang="sv-SE"/>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D0AC1-4047-4C49-8FD6-AB564CAD45EA}" type="datetimeFigureOut">
              <a:rPr lang="sv-SE" smtClean="0"/>
              <a:t>2015-03-24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DA8607C-7DD1-4D9F-95F0-EA3BC70CFF45}" type="slidenum">
              <a:rPr lang="sv-SE" smtClean="0"/>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A3D0AC1-4047-4C49-8FD6-AB564CAD45EA}" type="datetimeFigureOut">
              <a:rPr lang="sv-SE" smtClean="0"/>
              <a:t>2015-03-24</a:t>
            </a:fld>
            <a:endParaRPr lang="sv-SE"/>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sv-SE"/>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DA8607C-7DD1-4D9F-95F0-EA3BC70CFF45}" type="slidenum">
              <a:rPr lang="sv-SE" smtClean="0"/>
              <a:t>‹#›</a:t>
            </a:fld>
            <a:endParaRPr lang="sv-SE"/>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docs.openstack.org/infra/manual/developer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gerrit-documentation.storage.googleapis.com/Documentation/2.11/index.html#_tutorial"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gerrit.opnfv.org/gerrit/#/settings/" TargetMode="External"/><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gerrit.opnfv.org/gerrit/#/admin/projects/" TargetMode="External"/><Relationship Id="rId5" Type="http://schemas.openxmlformats.org/officeDocument/2006/relationships/hyperlink" Target="https://gerrit.opnfv.org/gerrit/#/settings/projects" TargetMode="External"/><Relationship Id="rId4" Type="http://schemas.openxmlformats.org/officeDocument/2006/relationships/hyperlink" Target="https://gerrit.opnfv.org/gerrit/#/settings/ssh-key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git-scm.com/book/en/v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s://gerrit-documentation.storage.googleapis.com/Documentation/2.11/index.html#_tutoria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iki.jenkins-ci.org/display/JENKINS/Meet+Jenkin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ci.openstack.org/jenkins-job-builder/"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gerrit.opnfv.org/gerrit/gitweb?p=releng.git"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docs.openstack.org/developer/swift/" TargetMode="External"/><Relationship Id="rId2" Type="http://schemas.openxmlformats.org/officeDocument/2006/relationships/hyperlink" Target="https://gerrit-documentation.storage.googleapis.com/Documentation/2.11/index.html#_tutorial"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okuwiki.org/dokuwiki"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therpad.org/"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hyperlink" Target="https://wiki.opnfv.org/developer/getting_started?&amp;#mailing_list" TargetMode="External"/><Relationship Id="rId2" Type="http://schemas.openxmlformats.org/officeDocument/2006/relationships/hyperlink" Target="http://web.mit.edu/lists/mailman/"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iki.opnfv.org/meetings/meetbo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docs.openstack.org/infra/manual/developers.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gerrit.opnfv.org/gerrit/#/settings/ssh-keys" TargetMode="External"/><Relationship Id="rId5" Type="http://schemas.openxmlformats.org/officeDocument/2006/relationships/hyperlink" Target="https://wiki.opnfv.org/developer/getting_started" TargetMode="External"/><Relationship Id="rId4" Type="http://schemas.openxmlformats.org/officeDocument/2006/relationships/hyperlink" Target="https://www.opnfv.org/developers/tool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onfluence.atlassian.com/display/JIRA/JIRA+Documentat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85800" y="1752480"/>
            <a:ext cx="7918648" cy="182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4800" b="1" strike="noStrike" dirty="0">
                <a:solidFill>
                  <a:srgbClr val="464646"/>
                </a:solidFill>
                <a:latin typeface="Lucida Sans Unicode"/>
                <a:ea typeface="DejaVu Sans"/>
              </a:rPr>
              <a:t>OPNFV </a:t>
            </a:r>
            <a:r>
              <a:rPr lang="en-US" sz="4800" b="1" strike="noStrike" dirty="0" smtClean="0">
                <a:solidFill>
                  <a:srgbClr val="464646"/>
                </a:solidFill>
                <a:latin typeface="Lucida Sans Unicode"/>
                <a:ea typeface="DejaVu Sans"/>
              </a:rPr>
              <a:t>DEVELOPER TOOLS</a:t>
            </a:r>
          </a:p>
        </p:txBody>
      </p:sp>
      <p:sp>
        <p:nvSpPr>
          <p:cNvPr id="86" name="CustomShape 2"/>
          <p:cNvSpPr/>
          <p:nvPr/>
        </p:nvSpPr>
        <p:spPr>
          <a:xfrm>
            <a:off x="685800" y="3886200"/>
            <a:ext cx="7771320" cy="1198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r">
              <a:lnSpc>
                <a:spcPct val="100000"/>
              </a:lnSpc>
            </a:pPr>
            <a:endParaRPr dirty="0"/>
          </a:p>
        </p:txBody>
      </p:sp>
      <p:pic>
        <p:nvPicPr>
          <p:cNvPr id="87" name="Picture 2"/>
          <p:cNvPicPr/>
          <p:nvPr/>
        </p:nvPicPr>
        <p:blipFill>
          <a:blip r:embed="rId2"/>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dirty="0" smtClean="0">
                <a:solidFill>
                  <a:srgbClr val="464646"/>
                </a:solidFill>
                <a:latin typeface="Lucida Sans Unicode"/>
                <a:ea typeface="DejaVu Sans"/>
              </a:rPr>
              <a:t>OPNFV Developer Workflow</a:t>
            </a:r>
            <a:endParaRPr dirty="0"/>
          </a:p>
        </p:txBody>
      </p:sp>
      <p:sp>
        <p:nvSpPr>
          <p:cNvPr id="3" name="TextBox 2"/>
          <p:cNvSpPr txBox="1"/>
          <p:nvPr/>
        </p:nvSpPr>
        <p:spPr>
          <a:xfrm>
            <a:off x="3680755" y="6329780"/>
            <a:ext cx="5432449" cy="461665"/>
          </a:xfrm>
          <a:prstGeom prst="rect">
            <a:avLst/>
          </a:prstGeom>
          <a:noFill/>
        </p:spPr>
        <p:txBody>
          <a:bodyPr wrap="none" rtlCol="0">
            <a:spAutoFit/>
          </a:bodyPr>
          <a:lstStyle/>
          <a:p>
            <a:r>
              <a:rPr lang="sv-SE" sz="1200" b="1" i="1" dirty="0" smtClean="0">
                <a:solidFill>
                  <a:srgbClr val="FF0000"/>
                </a:solidFill>
              </a:rPr>
              <a:t>* This is the starting point if you don’t already have a clone of the repo.</a:t>
            </a:r>
            <a:br>
              <a:rPr lang="sv-SE" sz="1200" b="1" i="1" dirty="0" smtClean="0">
                <a:solidFill>
                  <a:srgbClr val="FF0000"/>
                </a:solidFill>
              </a:rPr>
            </a:br>
            <a:r>
              <a:rPr lang="sv-SE" sz="1200" i="1" dirty="0" smtClean="0"/>
              <a:t>Highly influenced by/stolen from </a:t>
            </a:r>
            <a:r>
              <a:rPr lang="sv-SE" sz="1200" i="1" dirty="0" smtClean="0">
                <a:hlinkClick r:id="rId3"/>
              </a:rPr>
              <a:t>OpenStack</a:t>
            </a:r>
            <a:r>
              <a:rPr lang="sv-SE" sz="1200" i="1" dirty="0" smtClean="0"/>
              <a:t> and modified for OPNFV.</a:t>
            </a:r>
          </a:p>
        </p:txBody>
      </p:sp>
      <p:pic>
        <p:nvPicPr>
          <p:cNvPr id="9" name="Picture 2"/>
          <p:cNvPicPr/>
          <p:nvPr/>
        </p:nvPicPr>
        <p:blipFill>
          <a:blip r:embed="rId4"/>
          <a:stretch/>
        </p:blipFill>
        <p:spPr>
          <a:xfrm>
            <a:off x="7467480" y="260648"/>
            <a:ext cx="1506240" cy="684720"/>
          </a:xfrm>
          <a:prstGeom prst="rect">
            <a:avLst/>
          </a:prstGeom>
          <a:ln>
            <a:no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44" y="1090283"/>
            <a:ext cx="8567478" cy="5304196"/>
          </a:xfrm>
          <a:prstGeom prst="rect">
            <a:avLst/>
          </a:prstGeom>
        </p:spPr>
      </p:pic>
    </p:spTree>
    <p:extLst>
      <p:ext uri="{BB962C8B-B14F-4D97-AF65-F5344CB8AC3E}">
        <p14:creationId xmlns:p14="http://schemas.microsoft.com/office/powerpoint/2010/main" val="1126903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3"/>
          <p:cNvPicPr/>
          <p:nvPr/>
        </p:nvPicPr>
        <p:blipFill>
          <a:blip r:embed="rId2"/>
          <a:stretch/>
        </p:blipFill>
        <p:spPr>
          <a:xfrm>
            <a:off x="457200" y="366120"/>
            <a:ext cx="1599120" cy="1115280"/>
          </a:xfrm>
          <a:prstGeom prst="rect">
            <a:avLst/>
          </a:prstGeom>
          <a:ln>
            <a:noFill/>
          </a:ln>
        </p:spPr>
      </p:pic>
      <p:sp>
        <p:nvSpPr>
          <p:cNvPr id="6"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Code review tool.</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open source</a:t>
            </a:r>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created by Google</a:t>
            </a:r>
          </a:p>
          <a:p>
            <a:pPr marL="742950" lvl="1" indent="-285750">
              <a:buSzPct val="45000"/>
              <a:buFont typeface="Wingdings" panose="05000000000000000000" pitchFamily="2" charset="2"/>
              <a:buChar char="Ø"/>
            </a:pPr>
            <a:r>
              <a:rPr lang="en-US" dirty="0">
                <a:solidFill>
                  <a:srgbClr val="000000"/>
                </a:solidFill>
                <a:latin typeface="Lucida Sans Unicode"/>
              </a:rPr>
              <a:t>fork of </a:t>
            </a:r>
            <a:r>
              <a:rPr lang="en-US" dirty="0" err="1" smtClean="0">
                <a:solidFill>
                  <a:srgbClr val="000000"/>
                </a:solidFill>
                <a:latin typeface="Lucida Sans Unicode"/>
              </a:rPr>
              <a:t>Rietveld</a:t>
            </a: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Typical </a:t>
            </a:r>
            <a:r>
              <a:rPr lang="en-US" sz="2200" strike="noStrike" dirty="0" smtClean="0">
                <a:solidFill>
                  <a:srgbClr val="000000"/>
                </a:solidFill>
                <a:latin typeface="Lucida Sans Unicode"/>
                <a:ea typeface="DejaVu Sans"/>
              </a:rPr>
              <a:t>workflow</a:t>
            </a:r>
          </a:p>
          <a:p>
            <a:pPr marL="742950" lvl="1" indent="-285750">
              <a:lnSpc>
                <a:spcPct val="100000"/>
              </a:lnSpc>
              <a:buSzPct val="45000"/>
              <a:buFont typeface="Wingdings" panose="05000000000000000000" pitchFamily="2" charset="2"/>
              <a:buChar char="Ø"/>
            </a:pPr>
            <a:r>
              <a:rPr lang="sv-SE" dirty="0" smtClean="0">
                <a:solidFill>
                  <a:srgbClr val="000000"/>
                </a:solidFill>
                <a:latin typeface="Lucida Sans Unicode"/>
              </a:rPr>
              <a:t>If you are the committer</a:t>
            </a:r>
            <a:endParaRPr lang="sv-SE" dirty="0">
              <a:solidFill>
                <a:srgbClr val="000000"/>
              </a:solidFill>
              <a:latin typeface="Lucida Sans Unicode"/>
            </a:endParaRPr>
          </a:p>
          <a:p>
            <a:pPr marL="1200150" lvl="2" indent="-285750">
              <a:buSzPct val="45000"/>
              <a:buFont typeface="Wingdings" panose="05000000000000000000" pitchFamily="2" charset="2"/>
              <a:buChar char="Ø"/>
            </a:pPr>
            <a:r>
              <a:rPr lang="sv-SE" strike="noStrike" dirty="0" smtClean="0">
                <a:solidFill>
                  <a:srgbClr val="000000"/>
                </a:solidFill>
                <a:latin typeface="Lucida Sans Unicode"/>
                <a:ea typeface="DejaVu Sans"/>
              </a:rPr>
              <a:t>Push your changes to Gerrit</a:t>
            </a:r>
          </a:p>
          <a:p>
            <a:pPr marL="1200150" lvl="2" indent="-285750">
              <a:buSzPct val="45000"/>
              <a:buFont typeface="Wingdings" panose="05000000000000000000" pitchFamily="2" charset="2"/>
              <a:buChar char="Ø"/>
            </a:pPr>
            <a:r>
              <a:rPr lang="sv-SE" dirty="0" smtClean="0">
                <a:solidFill>
                  <a:srgbClr val="000000"/>
                </a:solidFill>
                <a:latin typeface="Lucida Sans Unicode"/>
              </a:rPr>
              <a:t>Add reviewers</a:t>
            </a:r>
          </a:p>
          <a:p>
            <a:pPr marL="1200150" lvl="2" indent="-285750">
              <a:buSzPct val="45000"/>
              <a:buFont typeface="Wingdings" panose="05000000000000000000" pitchFamily="2" charset="2"/>
              <a:buChar char="Ø"/>
            </a:pPr>
            <a:r>
              <a:rPr lang="sv-SE" dirty="0" smtClean="0">
                <a:solidFill>
                  <a:srgbClr val="000000"/>
                </a:solidFill>
                <a:latin typeface="Lucida Sans Unicode"/>
              </a:rPr>
              <a:t>Wait for reviews</a:t>
            </a:r>
          </a:p>
          <a:p>
            <a:pPr lvl="2">
              <a:buSzPct val="45000"/>
            </a:pPr>
            <a:endParaRPr lang="sv-SE" dirty="0" smtClean="0">
              <a:solidFill>
                <a:srgbClr val="000000"/>
              </a:solidFill>
              <a:latin typeface="Lucida Sans Unicode"/>
            </a:endParaRPr>
          </a:p>
          <a:p>
            <a:pPr marL="742950" lvl="1" indent="-285750">
              <a:buSzPct val="45000"/>
              <a:buFont typeface="Wingdings" panose="05000000000000000000" pitchFamily="2" charset="2"/>
              <a:buChar char="Ø"/>
            </a:pPr>
            <a:r>
              <a:rPr lang="sv-SE" dirty="0" smtClean="0">
                <a:solidFill>
                  <a:srgbClr val="000000"/>
                </a:solidFill>
                <a:latin typeface="Lucida Sans Unicode"/>
              </a:rPr>
              <a:t>If you are a reviewer</a:t>
            </a:r>
          </a:p>
          <a:p>
            <a:pPr marL="1200150" lvl="2" indent="-285750">
              <a:buSzPct val="45000"/>
              <a:buFont typeface="Wingdings" panose="05000000000000000000" pitchFamily="2" charset="2"/>
              <a:buChar char="Ø"/>
            </a:pPr>
            <a:r>
              <a:rPr lang="sv-SE" dirty="0" smtClean="0">
                <a:solidFill>
                  <a:srgbClr val="000000"/>
                </a:solidFill>
                <a:latin typeface="Lucida Sans Unicode"/>
              </a:rPr>
              <a:t>Do the review</a:t>
            </a:r>
          </a:p>
          <a:p>
            <a:pPr marL="1200150" lvl="2" indent="-285750">
              <a:buSzPct val="45000"/>
              <a:buFont typeface="Wingdings" panose="05000000000000000000" pitchFamily="2" charset="2"/>
              <a:buChar char="Ø"/>
            </a:pPr>
            <a:r>
              <a:rPr lang="sv-SE" dirty="0" smtClean="0">
                <a:solidFill>
                  <a:srgbClr val="000000"/>
                </a:solidFill>
                <a:latin typeface="Lucida Sans Unicode"/>
              </a:rPr>
              <a:t>Provide feedback and vote</a:t>
            </a:r>
          </a:p>
          <a:p>
            <a:pPr marL="285750" indent="-285750">
              <a:buSzPct val="45000"/>
              <a:buFont typeface="Wingdings" panose="05000000000000000000" pitchFamily="2" charset="2"/>
              <a:buChar char="Ø"/>
            </a:pPr>
            <a:endParaRPr lang="en-US" sz="2200" dirty="0" smtClean="0">
              <a:solidFill>
                <a:srgbClr val="000000"/>
              </a:solidFill>
              <a:latin typeface="Lucida Sans Unicode"/>
            </a:endParaRPr>
          </a:p>
          <a:p>
            <a:pPr marL="285750" indent="-285750">
              <a:buSzPct val="45000"/>
              <a:buFont typeface="Wingdings" panose="05000000000000000000" pitchFamily="2" charset="2"/>
              <a:buChar char="Ø"/>
            </a:pPr>
            <a:r>
              <a:rPr lang="en-US" sz="2200" dirty="0" smtClean="0">
                <a:solidFill>
                  <a:srgbClr val="000000"/>
                </a:solidFill>
                <a:latin typeface="Lucida Sans Unicode"/>
              </a:rPr>
              <a:t>Further reading/references</a:t>
            </a:r>
            <a:endParaRPr lang="en-US" sz="2200" dirty="0">
              <a:solidFill>
                <a:srgbClr val="000000"/>
              </a:solidFill>
              <a:latin typeface="Lucida Sans Unicode"/>
            </a:endParaRPr>
          </a:p>
          <a:p>
            <a:pPr marL="742950" lvl="1" indent="-285750">
              <a:buSzPct val="45000"/>
              <a:buFont typeface="Wingdings" panose="05000000000000000000" pitchFamily="2" charset="2"/>
              <a:buChar char="Ø"/>
            </a:pPr>
            <a:r>
              <a:rPr lang="en-US" dirty="0">
                <a:hlinkClick r:id="rId3"/>
              </a:rPr>
              <a:t>https://</a:t>
            </a:r>
            <a:r>
              <a:rPr lang="en-US" dirty="0" smtClean="0">
                <a:hlinkClick r:id="rId3"/>
              </a:rPr>
              <a:t>gerrit-documentation.storage.googleapis.com/Documentation/2.11/index.html</a:t>
            </a:r>
            <a:endParaRPr dirty="0"/>
          </a:p>
        </p:txBody>
      </p:sp>
      <p:pic>
        <p:nvPicPr>
          <p:cNvPr id="7" name="Picture 2"/>
          <p:cNvPicPr/>
          <p:nvPr/>
        </p:nvPicPr>
        <p:blipFill>
          <a:blip r:embed="rId4"/>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3"/>
          <p:cNvPicPr/>
          <p:nvPr/>
        </p:nvPicPr>
        <p:blipFill>
          <a:blip r:embed="rId2"/>
          <a:stretch/>
        </p:blipFill>
        <p:spPr>
          <a:xfrm>
            <a:off x="457200" y="366120"/>
            <a:ext cx="1599120" cy="1115280"/>
          </a:xfrm>
          <a:prstGeom prst="rect">
            <a:avLst/>
          </a:prstGeom>
          <a:ln>
            <a:noFill/>
          </a:ln>
        </p:spPr>
      </p:pic>
      <p:sp>
        <p:nvSpPr>
          <p:cNvPr id="6" name="CustomShape 1"/>
          <p:cNvSpPr/>
          <p:nvPr/>
        </p:nvSpPr>
        <p:spPr>
          <a:xfrm>
            <a:off x="457200" y="1628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400" dirty="0" smtClean="0">
                <a:latin typeface="Lucida Sans Unicode" panose="020B0602030504020204" pitchFamily="34" charset="0"/>
                <a:cs typeface="Lucida Sans Unicode" panose="020B0602030504020204" pitchFamily="34" charset="0"/>
              </a:rPr>
              <a:t>Configuring Gerrit for first use</a:t>
            </a: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Gerrit username is your LF username. See it from below link.</a:t>
            </a:r>
          </a:p>
          <a:p>
            <a:pPr marL="1257300" lvl="2" indent="-342900">
              <a:buSzPct val="45000"/>
              <a:buFont typeface="Wingdings" panose="05000000000000000000" pitchFamily="2" charset="2"/>
              <a:buChar char="Ø"/>
            </a:pPr>
            <a:r>
              <a:rPr lang="sv-SE" dirty="0" smtClean="0">
                <a:latin typeface="Lucida Sans Unicode" panose="020B0602030504020204" pitchFamily="34" charset="0"/>
                <a:cs typeface="Lucida Sans Unicode" panose="020B0602030504020204" pitchFamily="34" charset="0"/>
                <a:hlinkClick r:id="rId3"/>
              </a:rPr>
              <a:t>https</a:t>
            </a:r>
            <a:r>
              <a:rPr lang="sv-SE" dirty="0">
                <a:latin typeface="Lucida Sans Unicode" panose="020B0602030504020204" pitchFamily="34" charset="0"/>
                <a:cs typeface="Lucida Sans Unicode" panose="020B0602030504020204" pitchFamily="34" charset="0"/>
                <a:hlinkClick r:id="rId3"/>
              </a:rPr>
              <a:t>://gerrit.opnfv.org/gerrit/#/settings</a:t>
            </a:r>
            <a:r>
              <a:rPr lang="sv-SE" dirty="0" smtClean="0">
                <a:latin typeface="Lucida Sans Unicode" panose="020B0602030504020204" pitchFamily="34" charset="0"/>
                <a:cs typeface="Lucida Sans Unicode" panose="020B0602030504020204" pitchFamily="34" charset="0"/>
                <a:hlinkClick r:id="rId3"/>
              </a:rPr>
              <a:t>/</a:t>
            </a:r>
            <a:endParaRPr lang="sv-SE" dirty="0" smtClean="0">
              <a:latin typeface="Lucida Sans Unicode" panose="020B0602030504020204" pitchFamily="34" charset="0"/>
              <a:cs typeface="Lucida Sans Unicode" panose="020B0602030504020204" pitchFamily="34" charset="0"/>
            </a:endParaRP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Add your SSH public keys</a:t>
            </a:r>
          </a:p>
          <a:p>
            <a:pPr marL="1257300" lvl="2" indent="-342900">
              <a:buSzPct val="45000"/>
              <a:buFont typeface="Wingdings" panose="05000000000000000000" pitchFamily="2" charset="2"/>
              <a:buChar char="Ø"/>
            </a:pPr>
            <a:r>
              <a:rPr lang="sv-SE" dirty="0">
                <a:latin typeface="Lucida Sans Unicode" panose="020B0602030504020204" pitchFamily="34" charset="0"/>
                <a:cs typeface="Lucida Sans Unicode" panose="020B0602030504020204" pitchFamily="34" charset="0"/>
                <a:hlinkClick r:id="rId4"/>
              </a:rPr>
              <a:t>https://gerrit.opnfv.org/gerrit/#/</a:t>
            </a:r>
            <a:r>
              <a:rPr lang="sv-SE" dirty="0" smtClean="0">
                <a:latin typeface="Lucida Sans Unicode" panose="020B0602030504020204" pitchFamily="34" charset="0"/>
                <a:cs typeface="Lucida Sans Unicode" panose="020B0602030504020204" pitchFamily="34" charset="0"/>
                <a:hlinkClick r:id="rId4"/>
              </a:rPr>
              <a:t>settings/ssh-keys</a:t>
            </a:r>
            <a:endParaRPr lang="sv-SE" dirty="0" smtClean="0">
              <a:latin typeface="Lucida Sans Unicode" panose="020B0602030504020204" pitchFamily="34" charset="0"/>
              <a:cs typeface="Lucida Sans Unicode" panose="020B0602030504020204" pitchFamily="34" charset="0"/>
            </a:endParaRP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Configure watched projects to get notifications</a:t>
            </a:r>
          </a:p>
          <a:p>
            <a:pPr marL="1257300" lvl="2" indent="-342900">
              <a:buSzPct val="45000"/>
              <a:buFont typeface="Wingdings" panose="05000000000000000000" pitchFamily="2" charset="2"/>
              <a:buChar char="Ø"/>
            </a:pPr>
            <a:r>
              <a:rPr lang="sv-SE" dirty="0">
                <a:latin typeface="Lucida Sans Unicode" panose="020B0602030504020204" pitchFamily="34" charset="0"/>
                <a:cs typeface="Lucida Sans Unicode" panose="020B0602030504020204" pitchFamily="34" charset="0"/>
                <a:hlinkClick r:id="rId5"/>
              </a:rPr>
              <a:t>https://gerrit.opnfv.org/gerrit/#/</a:t>
            </a:r>
            <a:r>
              <a:rPr lang="sv-SE" dirty="0" smtClean="0">
                <a:latin typeface="Lucida Sans Unicode" panose="020B0602030504020204" pitchFamily="34" charset="0"/>
                <a:cs typeface="Lucida Sans Unicode" panose="020B0602030504020204" pitchFamily="34" charset="0"/>
                <a:hlinkClick r:id="rId5"/>
              </a:rPr>
              <a:t>settings/projects</a:t>
            </a:r>
            <a:endParaRPr lang="sv-SE" dirty="0" smtClean="0">
              <a:latin typeface="Lucida Sans Unicode" panose="020B0602030504020204" pitchFamily="34" charset="0"/>
              <a:cs typeface="Lucida Sans Unicode" panose="020B0602030504020204" pitchFamily="34" charset="0"/>
            </a:endParaRPr>
          </a:p>
          <a:p>
            <a:pPr marL="342900" indent="-342900">
              <a:buSzPct val="45000"/>
              <a:buFont typeface="Wingdings" panose="05000000000000000000" pitchFamily="2" charset="2"/>
              <a:buChar char="Ø"/>
            </a:pPr>
            <a:endParaRPr lang="sv-SE" dirty="0">
              <a:latin typeface="Lucida Sans Unicode" panose="020B0602030504020204" pitchFamily="34" charset="0"/>
              <a:cs typeface="Lucida Sans Unicode" panose="020B0602030504020204" pitchFamily="34" charset="0"/>
            </a:endParaRPr>
          </a:p>
          <a:p>
            <a:pPr marL="342900" indent="-342900">
              <a:buSzPct val="45000"/>
              <a:buFont typeface="Wingdings" panose="05000000000000000000" pitchFamily="2" charset="2"/>
              <a:buChar char="Ø"/>
            </a:pPr>
            <a:endParaRPr lang="sv-SE" sz="2400" dirty="0" smtClean="0">
              <a:latin typeface="Lucida Sans Unicode" panose="020B0602030504020204" pitchFamily="34" charset="0"/>
              <a:cs typeface="Lucida Sans Unicode" panose="020B0602030504020204" pitchFamily="34" charset="0"/>
            </a:endParaRPr>
          </a:p>
          <a:p>
            <a:pPr marL="342900" indent="-342900">
              <a:buSzPct val="45000"/>
              <a:buFont typeface="Wingdings" panose="05000000000000000000" pitchFamily="2" charset="2"/>
              <a:buChar char="Ø"/>
            </a:pPr>
            <a:r>
              <a:rPr lang="sv-SE" sz="2400" dirty="0" smtClean="0">
                <a:latin typeface="Lucida Sans Unicode" panose="020B0602030504020204" pitchFamily="34" charset="0"/>
                <a:cs typeface="Lucida Sans Unicode" panose="020B0602030504020204" pitchFamily="34" charset="0"/>
              </a:rPr>
              <a:t>Get the commands to clone the repos</a:t>
            </a: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Go to projects page</a:t>
            </a:r>
          </a:p>
          <a:p>
            <a:pPr marL="1257300" lvl="2" indent="-342900">
              <a:buSzPct val="45000"/>
              <a:buFont typeface="Wingdings" panose="05000000000000000000" pitchFamily="2" charset="2"/>
              <a:buChar char="Ø"/>
            </a:pPr>
            <a:r>
              <a:rPr lang="sv-SE" dirty="0">
                <a:latin typeface="Lucida Sans Unicode" panose="020B0602030504020204" pitchFamily="34" charset="0"/>
                <a:cs typeface="Lucida Sans Unicode" panose="020B0602030504020204" pitchFamily="34" charset="0"/>
                <a:hlinkClick r:id="rId6"/>
              </a:rPr>
              <a:t>https://gerrit.opnfv.org/gerrit/#/admin/projects</a:t>
            </a:r>
            <a:r>
              <a:rPr lang="sv-SE" dirty="0" smtClean="0">
                <a:latin typeface="Lucida Sans Unicode" panose="020B0602030504020204" pitchFamily="34" charset="0"/>
                <a:cs typeface="Lucida Sans Unicode" panose="020B0602030504020204" pitchFamily="34" charset="0"/>
                <a:hlinkClick r:id="rId6"/>
              </a:rPr>
              <a:t>/</a:t>
            </a:r>
            <a:endParaRPr lang="sv-SE" dirty="0" smtClean="0">
              <a:latin typeface="Lucida Sans Unicode" panose="020B0602030504020204" pitchFamily="34" charset="0"/>
              <a:cs typeface="Lucida Sans Unicode" panose="020B0602030504020204" pitchFamily="34" charset="0"/>
            </a:endParaRP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Click the project name</a:t>
            </a: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Click ”clone with commit-msg hook”</a:t>
            </a:r>
          </a:p>
          <a:p>
            <a:pPr marL="800100" lvl="1" indent="-342900">
              <a:buSzPct val="45000"/>
              <a:buFont typeface="Wingdings" panose="05000000000000000000" pitchFamily="2" charset="2"/>
              <a:buChar char="Ø"/>
            </a:pPr>
            <a:r>
              <a:rPr lang="sv-SE" sz="2000" dirty="0" smtClean="0">
                <a:latin typeface="Lucida Sans Unicode" panose="020B0602030504020204" pitchFamily="34" charset="0"/>
                <a:cs typeface="Lucida Sans Unicode" panose="020B0602030504020204" pitchFamily="34" charset="0"/>
              </a:rPr>
              <a:t>Copy the command and execute it on console</a:t>
            </a:r>
            <a:endParaRPr lang="sv-SE" sz="2200" dirty="0" smtClean="0">
              <a:latin typeface="Lucida Sans Unicode" panose="020B0602030504020204" pitchFamily="34" charset="0"/>
              <a:cs typeface="Lucida Sans Unicode" panose="020B0602030504020204" pitchFamily="34" charset="0"/>
            </a:endParaRPr>
          </a:p>
        </p:txBody>
      </p:sp>
      <p:pic>
        <p:nvPicPr>
          <p:cNvPr id="7" name="Picture 2"/>
          <p:cNvPicPr/>
          <p:nvPr/>
        </p:nvPicPr>
        <p:blipFill>
          <a:blip r:embed="rId7"/>
          <a:stretch/>
        </p:blipFill>
        <p:spPr>
          <a:xfrm>
            <a:off x="7467480" y="260648"/>
            <a:ext cx="1506240" cy="684720"/>
          </a:xfrm>
          <a:prstGeom prst="rect">
            <a:avLst/>
          </a:prstGeom>
          <a:ln>
            <a:noFill/>
          </a:ln>
        </p:spPr>
      </p:pic>
    </p:spTree>
    <p:extLst>
      <p:ext uri="{BB962C8B-B14F-4D97-AF65-F5344CB8AC3E}">
        <p14:creationId xmlns:p14="http://schemas.microsoft.com/office/powerpoint/2010/main" val="3516674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Change</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Pushing a commit with a new Change-Id</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Changes could contain multiple patchsets</a:t>
            </a:r>
          </a:p>
          <a:p>
            <a:pPr marL="800100" lvl="1" indent="-342900">
              <a:buSzPct val="45000"/>
              <a:buFont typeface="Wingdings" panose="05000000000000000000" pitchFamily="2" charset="2"/>
              <a:buChar char="Ø"/>
            </a:pPr>
            <a:endParaRPr lang="sv-SE" sz="2200" strike="noStrike" dirty="0" smtClean="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Patchset</a:t>
            </a:r>
            <a:endParaRPr dirty="0"/>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ea typeface="DejaVu Sans"/>
              </a:rPr>
              <a:t>Modify an existing change without pushing a new change</a:t>
            </a:r>
          </a:p>
          <a:p>
            <a:pPr marL="285750" indent="-285750">
              <a:lnSpc>
                <a:spcPct val="100000"/>
              </a:lnSpc>
              <a:buFont typeface="Wingdings" panose="05000000000000000000" pitchFamily="2" charset="2"/>
              <a:buChar char="Ø"/>
            </a:pP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How </a:t>
            </a:r>
            <a:r>
              <a:rPr lang="en-US" sz="2200" strike="noStrike" dirty="0" err="1" smtClean="0">
                <a:solidFill>
                  <a:srgbClr val="000000"/>
                </a:solidFill>
                <a:latin typeface="Lucida Sans Unicode"/>
                <a:ea typeface="DejaVu Sans"/>
              </a:rPr>
              <a:t>Gerrit</a:t>
            </a:r>
            <a:r>
              <a:rPr lang="en-US" sz="2200" strike="noStrike" dirty="0" smtClean="0">
                <a:solidFill>
                  <a:srgbClr val="000000"/>
                </a:solidFill>
                <a:latin typeface="Lucida Sans Unicode"/>
                <a:ea typeface="DejaVu Sans"/>
              </a:rPr>
              <a:t> </a:t>
            </a:r>
            <a:r>
              <a:rPr lang="en-US" sz="2200" dirty="0" smtClean="0">
                <a:solidFill>
                  <a:srgbClr val="000000"/>
                </a:solidFill>
                <a:latin typeface="Lucida Sans Unicode"/>
                <a:ea typeface="DejaVu Sans"/>
              </a:rPr>
              <a:t>knows different </a:t>
            </a:r>
            <a:r>
              <a:rPr lang="en-US" sz="2200" dirty="0" err="1" smtClean="0">
                <a:solidFill>
                  <a:srgbClr val="000000"/>
                </a:solidFill>
                <a:latin typeface="Lucida Sans Unicode"/>
                <a:ea typeface="DejaVu Sans"/>
              </a:rPr>
              <a:t>patchsets</a:t>
            </a:r>
            <a:r>
              <a:rPr lang="en-US" sz="2200" dirty="0" smtClean="0">
                <a:solidFill>
                  <a:srgbClr val="000000"/>
                </a:solidFill>
                <a:latin typeface="Lucida Sans Unicode"/>
                <a:ea typeface="DejaVu Sans"/>
              </a:rPr>
              <a:t> are related</a:t>
            </a:r>
          </a:p>
          <a:p>
            <a:pPr marL="800100" lvl="1" indent="-342900">
              <a:buSzPct val="45000"/>
              <a:buFont typeface="Wingdings" panose="05000000000000000000" pitchFamily="2" charset="2"/>
              <a:buChar char="Ø"/>
            </a:pPr>
            <a:r>
              <a:rPr lang="en-US" strike="noStrike" dirty="0" smtClean="0">
                <a:solidFill>
                  <a:srgbClr val="000000"/>
                </a:solidFill>
                <a:latin typeface="Lucida Sans Unicode"/>
                <a:ea typeface="DejaVu Sans"/>
              </a:rPr>
              <a:t>Change-Id</a:t>
            </a:r>
          </a:p>
          <a:p>
            <a:pPr marL="800100" lvl="1" indent="-342900">
              <a:buSzPct val="45000"/>
              <a:buFont typeface="Wingdings" panose="05000000000000000000" pitchFamily="2" charset="2"/>
              <a:buChar char="Ø"/>
            </a:pPr>
            <a:r>
              <a:rPr lang="en-US" dirty="0" smtClean="0">
                <a:solidFill>
                  <a:srgbClr val="000000"/>
                </a:solidFill>
                <a:latin typeface="Lucida Sans Unicode"/>
              </a:rPr>
              <a:t>Do not add Change-Id or modify existing one manually!</a:t>
            </a:r>
          </a:p>
          <a:p>
            <a:pPr marL="342900" indent="-342900">
              <a:buSzPct val="45000"/>
              <a:buFont typeface="Wingdings" panose="05000000000000000000" pitchFamily="2" charset="2"/>
              <a:buChar char="Ø"/>
            </a:pPr>
            <a:endParaRPr lang="en-US" dirty="0">
              <a:solidFill>
                <a:srgbClr val="000000"/>
              </a:solidFill>
              <a:latin typeface="Lucida Sans Unicode"/>
            </a:endParaRPr>
          </a:p>
          <a:p>
            <a:pPr marL="342900" indent="-342900">
              <a:buSzPct val="45000"/>
              <a:buFont typeface="Wingdings" panose="05000000000000000000" pitchFamily="2" charset="2"/>
              <a:buChar char="Ø"/>
            </a:pPr>
            <a:r>
              <a:rPr lang="en-US" sz="2200" dirty="0" smtClean="0">
                <a:solidFill>
                  <a:srgbClr val="000000"/>
                </a:solidFill>
                <a:latin typeface="Lucida Sans Unicode"/>
              </a:rPr>
              <a:t>Reviewing, commenting, voting</a:t>
            </a:r>
          </a:p>
          <a:p>
            <a:pPr marL="800100" lvl="1" indent="-342900">
              <a:buSzPct val="45000"/>
              <a:buFont typeface="Wingdings" panose="05000000000000000000" pitchFamily="2" charset="2"/>
              <a:buChar char="Ø"/>
            </a:pPr>
            <a:r>
              <a:rPr lang="en-US" dirty="0" smtClean="0">
                <a:solidFill>
                  <a:srgbClr val="000000"/>
                </a:solidFill>
                <a:latin typeface="Lucida Sans Unicode"/>
              </a:rPr>
              <a:t>-2, -1, +1, +2, verified</a:t>
            </a:r>
          </a:p>
          <a:p>
            <a:pPr marL="800100" lvl="1" indent="-342900">
              <a:buSzPct val="45000"/>
              <a:buFont typeface="Wingdings" panose="05000000000000000000" pitchFamily="2" charset="2"/>
              <a:buChar char="Ø"/>
            </a:pPr>
            <a:r>
              <a:rPr lang="en-US" dirty="0" smtClean="0">
                <a:solidFill>
                  <a:srgbClr val="000000"/>
                </a:solidFill>
                <a:latin typeface="Lucida Sans Unicode"/>
              </a:rPr>
              <a:t>-2 is blocker and sticky until the reviewer changes it</a:t>
            </a:r>
          </a:p>
          <a:p>
            <a:pPr marL="800100" lvl="1" indent="-342900">
              <a:buSzPct val="45000"/>
              <a:buFont typeface="Wingdings" panose="05000000000000000000" pitchFamily="2" charset="2"/>
              <a:buChar char="Ø"/>
            </a:pPr>
            <a:r>
              <a:rPr lang="en-US" dirty="0" smtClean="0">
                <a:solidFill>
                  <a:srgbClr val="000000"/>
                </a:solidFill>
                <a:latin typeface="Lucida Sans Unicode"/>
              </a:rPr>
              <a:t>+2 means change could be submitted</a:t>
            </a:r>
            <a:endParaRPr dirty="0"/>
          </a:p>
        </p:txBody>
      </p:sp>
      <p:pic>
        <p:nvPicPr>
          <p:cNvPr id="5" name="Picture 3"/>
          <p:cNvPicPr/>
          <p:nvPr/>
        </p:nvPicPr>
        <p:blipFill>
          <a:blip r:embed="rId3"/>
          <a:stretch/>
        </p:blipFill>
        <p:spPr>
          <a:xfrm>
            <a:off x="457200" y="366120"/>
            <a:ext cx="1599120" cy="1115280"/>
          </a:xfrm>
          <a:prstGeom prst="rect">
            <a:avLst/>
          </a:prstGeom>
          <a:ln>
            <a:noFill/>
          </a:ln>
        </p:spPr>
      </p:pic>
      <p:pic>
        <p:nvPicPr>
          <p:cNvPr id="7" name="Picture 2"/>
          <p:cNvPicPr/>
          <p:nvPr/>
        </p:nvPicPr>
        <p:blipFill>
          <a:blip r:embed="rId4"/>
          <a:stretch/>
        </p:blipFill>
        <p:spPr>
          <a:xfrm>
            <a:off x="7467480" y="260648"/>
            <a:ext cx="1506240" cy="684720"/>
          </a:xfrm>
          <a:prstGeom prst="rect">
            <a:avLst/>
          </a:prstGeom>
          <a:ln>
            <a:noFill/>
          </a:ln>
        </p:spPr>
      </p:pic>
    </p:spTree>
    <p:extLst>
      <p:ext uri="{BB962C8B-B14F-4D97-AF65-F5344CB8AC3E}">
        <p14:creationId xmlns:p14="http://schemas.microsoft.com/office/powerpoint/2010/main" val="16243006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p:nvPr/>
        </p:nvPicPr>
        <p:blipFill>
          <a:blip r:embed="rId2"/>
          <a:stretch/>
        </p:blipFill>
        <p:spPr>
          <a:xfrm>
            <a:off x="457200" y="366120"/>
            <a:ext cx="1599120" cy="1115280"/>
          </a:xfrm>
          <a:prstGeom prst="rect">
            <a:avLst/>
          </a:prstGeom>
          <a:ln>
            <a:noFill/>
          </a:ln>
        </p:spPr>
      </p:pic>
      <p:pic>
        <p:nvPicPr>
          <p:cNvPr id="3" name="Picture 2"/>
          <p:cNvPicPr/>
          <p:nvPr/>
        </p:nvPicPr>
        <p:blipFill>
          <a:blip r:embed="rId3"/>
          <a:stretch/>
        </p:blipFill>
        <p:spPr>
          <a:xfrm>
            <a:off x="7467480" y="260648"/>
            <a:ext cx="1506240" cy="684720"/>
          </a:xfrm>
          <a:prstGeom prst="rect">
            <a:avLst/>
          </a:prstGeom>
          <a:ln>
            <a:noFill/>
          </a:ln>
        </p:spPr>
      </p:pic>
      <p:sp>
        <p:nvSpPr>
          <p:cNvPr id="4" name="Title 1"/>
          <p:cNvSpPr txBox="1">
            <a:spLocks/>
          </p:cNvSpPr>
          <p:nvPr/>
        </p:nvSpPr>
        <p:spPr>
          <a:xfrm>
            <a:off x="2391071" y="476672"/>
            <a:ext cx="5160419" cy="792088"/>
          </a:xfrm>
          <a:prstGeom prst="rect">
            <a:avLst/>
          </a:prstGeom>
        </p:spPr>
        <p:txBody>
          <a:bodyP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3200" dirty="0" smtClean="0"/>
              <a:t>Review/Merge Etiquette</a:t>
            </a:r>
            <a:endParaRPr lang="en-US" sz="3200" dirty="0"/>
          </a:p>
        </p:txBody>
      </p:sp>
      <p:sp>
        <p:nvSpPr>
          <p:cNvPr id="5" name="Content Placeholder 2"/>
          <p:cNvSpPr txBox="1">
            <a:spLocks/>
          </p:cNvSpPr>
          <p:nvPr/>
        </p:nvSpPr>
        <p:spPr>
          <a:xfrm>
            <a:off x="457200" y="1600200"/>
            <a:ext cx="8229600" cy="4876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Wingdings" panose="05000000000000000000" pitchFamily="2" charset="2"/>
              <a:buChar char="Ø"/>
            </a:pPr>
            <a:r>
              <a:rPr lang="en-US" sz="2000" dirty="0" smtClean="0">
                <a:latin typeface="Lucida Sans Unicode" panose="020B0602030504020204" pitchFamily="34" charset="0"/>
                <a:cs typeface="Lucida Sans Unicode" panose="020B0602030504020204" pitchFamily="34" charset="0"/>
              </a:rPr>
              <a:t>A real review must have happened (ensure quality</a:t>
            </a:r>
            <a:r>
              <a:rPr lang="en-US" sz="2000" dirty="0" smtClean="0">
                <a:latin typeface="Lucida Sans Unicode" panose="020B0602030504020204" pitchFamily="34" charset="0"/>
                <a:cs typeface="Lucida Sans Unicode" panose="020B0602030504020204" pitchFamily="34" charset="0"/>
              </a:rPr>
              <a:t>)</a:t>
            </a:r>
            <a:endParaRPr lang="en-US" sz="2000" dirty="0" smtClean="0">
              <a:latin typeface="Lucida Sans Unicode" panose="020B0602030504020204" pitchFamily="34" charset="0"/>
              <a:cs typeface="Lucida Sans Unicode" panose="020B0602030504020204" pitchFamily="34" charset="0"/>
            </a:endParaRPr>
          </a:p>
          <a:p>
            <a:pPr>
              <a:buFont typeface="Wingdings" panose="05000000000000000000" pitchFamily="2" charset="2"/>
              <a:buChar char="Ø"/>
            </a:pPr>
            <a:r>
              <a:rPr lang="en-US" sz="2000" dirty="0" smtClean="0">
                <a:latin typeface="Lucida Sans Unicode" panose="020B0602030504020204" pitchFamily="34" charset="0"/>
                <a:cs typeface="Lucida Sans Unicode" panose="020B0602030504020204" pitchFamily="34" charset="0"/>
              </a:rPr>
              <a:t>Keep a patch open for at least 1 business day (interested reviewers might not live in the same time zone as you)</a:t>
            </a:r>
          </a:p>
          <a:p>
            <a:pPr>
              <a:buFont typeface="Wingdings" panose="05000000000000000000" pitchFamily="2" charset="2"/>
              <a:buChar char="Ø"/>
            </a:pPr>
            <a:r>
              <a:rPr lang="en-US" sz="2000" dirty="0" smtClean="0">
                <a:latin typeface="Lucida Sans Unicode" panose="020B0602030504020204" pitchFamily="34" charset="0"/>
                <a:cs typeface="Lucida Sans Unicode" panose="020B0602030504020204" pitchFamily="34" charset="0"/>
              </a:rPr>
              <a:t>If there is no real review in a couple of days - urge the team (your peers) to do a review (email, IRC, phone…)</a:t>
            </a:r>
          </a:p>
          <a:p>
            <a:pPr lvl="1">
              <a:buFont typeface="Wingdings" panose="05000000000000000000" pitchFamily="2" charset="2"/>
              <a:buChar char="Ø"/>
            </a:pPr>
            <a:r>
              <a:rPr lang="en-US" sz="1800" dirty="0" smtClean="0">
                <a:latin typeface="Lucida Sans Unicode" panose="020B0602030504020204" pitchFamily="34" charset="0"/>
                <a:cs typeface="Lucida Sans Unicode" panose="020B0602030504020204" pitchFamily="34" charset="0"/>
              </a:rPr>
              <a:t>Note that everyone can perform a review</a:t>
            </a:r>
          </a:p>
          <a:p>
            <a:pPr>
              <a:buFont typeface="Wingdings" panose="05000000000000000000" pitchFamily="2" charset="2"/>
              <a:buChar char="Ø"/>
            </a:pPr>
            <a:r>
              <a:rPr lang="en-US" sz="2000" dirty="0" smtClean="0">
                <a:latin typeface="Lucida Sans Unicode" panose="020B0602030504020204" pitchFamily="34" charset="0"/>
                <a:cs typeface="Lucida Sans Unicode" panose="020B0602030504020204" pitchFamily="34" charset="0"/>
              </a:rPr>
              <a:t>“+2” as gateway of last resort (assuming you are a committer and very confident about your patch and the patch resolves a key issue/removes a key barrier)</a:t>
            </a:r>
          </a:p>
          <a:p>
            <a:pPr>
              <a:buFont typeface="Wingdings" panose="05000000000000000000" pitchFamily="2" charset="2"/>
              <a:buChar char="Ø"/>
            </a:pPr>
            <a:r>
              <a:rPr lang="en-US" sz="2000" dirty="0" smtClean="0">
                <a:latin typeface="Lucida Sans Unicode" panose="020B0602030504020204" pitchFamily="34" charset="0"/>
                <a:cs typeface="Lucida Sans Unicode" panose="020B0602030504020204" pitchFamily="34" charset="0"/>
              </a:rPr>
              <a:t>Once sufficient reviews are done and issues are resolved, allow the author (in case he is a committer) to merge/submit (assume that the author knows his code the best); an experienced committer of the project is an obvious alternate  </a:t>
            </a:r>
          </a:p>
          <a:p>
            <a:endParaRPr lang="en-US" sz="2000" dirty="0"/>
          </a:p>
        </p:txBody>
      </p:sp>
    </p:spTree>
    <p:extLst>
      <p:ext uri="{BB962C8B-B14F-4D97-AF65-F5344CB8AC3E}">
        <p14:creationId xmlns:p14="http://schemas.microsoft.com/office/powerpoint/2010/main" val="4142638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Distributed version control system</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open source.</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created by Linus Torvalds.</a:t>
            </a:r>
            <a:endParaRPr dirty="0"/>
          </a:p>
          <a:p>
            <a:pPr marL="742950" lvl="1" indent="-285750">
              <a:lnSpc>
                <a:spcPct val="100000"/>
              </a:lnSpc>
              <a:buSzPct val="45000"/>
              <a:buFont typeface="Wingdings" panose="05000000000000000000" pitchFamily="2" charset="2"/>
              <a:buChar char="Ø"/>
            </a:pPr>
            <a:r>
              <a:rPr lang="en-US" dirty="0">
                <a:solidFill>
                  <a:srgbClr val="000000"/>
                </a:solidFill>
                <a:latin typeface="Lucida Sans Unicode"/>
                <a:ea typeface="DejaVu Sans"/>
              </a:rPr>
              <a:t>e</a:t>
            </a:r>
            <a:r>
              <a:rPr lang="en-US" strike="noStrike" dirty="0" smtClean="0">
                <a:solidFill>
                  <a:srgbClr val="000000"/>
                </a:solidFill>
                <a:latin typeface="Lucida Sans Unicode"/>
                <a:ea typeface="DejaVu Sans"/>
              </a:rPr>
              <a:t>asy to learn and fast.</a:t>
            </a:r>
          </a:p>
          <a:p>
            <a:pPr marL="285750" indent="-285750">
              <a:lnSpc>
                <a:spcPct val="100000"/>
              </a:lnSpc>
              <a:buFont typeface="Wingdings" panose="05000000000000000000" pitchFamily="2" charset="2"/>
              <a:buChar char="Ø"/>
            </a:pP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Typical </a:t>
            </a:r>
            <a:r>
              <a:rPr lang="en-US" sz="2200" strike="noStrike" dirty="0" smtClean="0">
                <a:solidFill>
                  <a:srgbClr val="000000"/>
                </a:solidFill>
                <a:latin typeface="Lucida Sans Unicode"/>
                <a:ea typeface="DejaVu Sans"/>
              </a:rPr>
              <a:t>workflow</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Clone the repo</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ea typeface="DejaVu Sans"/>
              </a:rPr>
              <a:t>Do your work</a:t>
            </a:r>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Pull/fetch &amp; rebase/merge</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ea typeface="DejaVu Sans"/>
              </a:rPr>
              <a:t>Add &amp; commit</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ea typeface="DejaVu Sans"/>
              </a:rPr>
              <a:t>Amend</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ea typeface="DejaVu Sans"/>
              </a:rPr>
              <a:t>Push</a:t>
            </a:r>
          </a:p>
          <a:p>
            <a:pPr marL="742950" lvl="1" indent="-285750">
              <a:lnSpc>
                <a:spcPct val="100000"/>
              </a:lnSpc>
              <a:buSzPct val="45000"/>
              <a:buFont typeface="Wingdings" panose="05000000000000000000" pitchFamily="2" charset="2"/>
              <a:buChar char="Ø"/>
            </a:pPr>
            <a:endParaRPr lang="en-US" strike="noStrike" dirty="0">
              <a:solidFill>
                <a:srgbClr val="000000"/>
              </a:solidFill>
              <a:latin typeface="Lucida Sans Unicode"/>
              <a:ea typeface="DejaVu Sans"/>
            </a:endParaRPr>
          </a:p>
          <a:p>
            <a:pPr marL="285750" indent="-285750">
              <a:buSzPct val="45000"/>
              <a:buFont typeface="Wingdings" panose="05000000000000000000" pitchFamily="2" charset="2"/>
              <a:buChar char="Ø"/>
            </a:pPr>
            <a:r>
              <a:rPr lang="en-US" sz="2200" dirty="0">
                <a:solidFill>
                  <a:srgbClr val="000000"/>
                </a:solidFill>
                <a:latin typeface="Lucida Sans Unicode"/>
              </a:rPr>
              <a:t>Further </a:t>
            </a:r>
            <a:r>
              <a:rPr lang="en-US" sz="2200" dirty="0" smtClean="0">
                <a:solidFill>
                  <a:srgbClr val="000000"/>
                </a:solidFill>
                <a:latin typeface="Lucida Sans Unicode"/>
              </a:rPr>
              <a:t>reading</a:t>
            </a:r>
            <a:r>
              <a:rPr lang="en-US" sz="2200" dirty="0">
                <a:solidFill>
                  <a:srgbClr val="000000"/>
                </a:solidFill>
                <a:latin typeface="Lucida Sans Unicode"/>
              </a:rPr>
              <a:t>/references</a:t>
            </a:r>
          </a:p>
          <a:p>
            <a:pPr marL="742950" lvl="1" indent="-285750">
              <a:buSzPct val="45000"/>
              <a:buFont typeface="Wingdings" panose="05000000000000000000" pitchFamily="2" charset="2"/>
              <a:buChar char="Ø"/>
            </a:pPr>
            <a:r>
              <a:rPr lang="en-US" dirty="0">
                <a:hlinkClick r:id="rId4"/>
              </a:rPr>
              <a:t>http://</a:t>
            </a:r>
            <a:r>
              <a:rPr lang="en-US" dirty="0" smtClean="0">
                <a:hlinkClick r:id="rId4"/>
              </a:rPr>
              <a:t>git-scm.com/book/en/v2</a:t>
            </a:r>
            <a:endParaRPr lang="en-US" dirty="0" smtClean="0"/>
          </a:p>
        </p:txBody>
      </p:sp>
      <p:pic>
        <p:nvPicPr>
          <p:cNvPr id="7" name="Picture 2"/>
          <p:cNvPicPr/>
          <p:nvPr/>
        </p:nvPicPr>
        <p:blipFill>
          <a:blip r:embed="rId5"/>
          <a:stretch/>
        </p:blipFill>
        <p:spPr>
          <a:xfrm>
            <a:off x="7467480" y="260648"/>
            <a:ext cx="1506240" cy="684720"/>
          </a:xfrm>
          <a:prstGeom prst="rect">
            <a:avLst/>
          </a:prstGeom>
          <a:ln>
            <a:noFill/>
          </a:ln>
        </p:spPr>
      </p:pic>
    </p:spTree>
    <p:extLst>
      <p:ext uri="{BB962C8B-B14F-4D97-AF65-F5344CB8AC3E}">
        <p14:creationId xmlns:p14="http://schemas.microsoft.com/office/powerpoint/2010/main" val="2190923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363272" cy="47559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Getting ready to work</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clone a repository from remote</a:t>
            </a:r>
          </a:p>
          <a:p>
            <a:pPr marL="1257300" lvl="2" indent="-342900">
              <a:buSzPct val="45000"/>
              <a:buFont typeface="Wingdings" panose="05000000000000000000" pitchFamily="2" charset="2"/>
              <a:buChar char="Ø"/>
            </a:pPr>
            <a:r>
              <a:rPr lang="sv-SE" sz="1600" dirty="0" smtClean="0">
                <a:solidFill>
                  <a:srgbClr val="000000"/>
                </a:solidFill>
                <a:latin typeface="Lucida Sans Unicode"/>
                <a:ea typeface="DejaVu Sans"/>
              </a:rPr>
              <a:t>use Gerrit to copy needed commands for repo you want to work with</a:t>
            </a:r>
          </a:p>
          <a:p>
            <a:pPr marL="800100" lvl="1" indent="-342900">
              <a:buSzPct val="45000"/>
              <a:buFont typeface="Wingdings" panose="05000000000000000000" pitchFamily="2" charset="2"/>
              <a:buChar char="Ø"/>
            </a:pPr>
            <a:r>
              <a:rPr lang="en-US" dirty="0">
                <a:solidFill>
                  <a:srgbClr val="000000"/>
                </a:solidFill>
                <a:latin typeface="Lucida Sans Unicode"/>
              </a:rPr>
              <a:t>everyone keeps full history of repo -&gt; possible to work offline</a:t>
            </a:r>
            <a:r>
              <a:rPr lang="en-US" dirty="0" smtClean="0">
                <a:solidFill>
                  <a:srgbClr val="000000"/>
                </a:solidFill>
                <a:latin typeface="Lucida Sans Unicode"/>
              </a:rPr>
              <a:t>.</a:t>
            </a:r>
            <a:endParaRPr lang="sv-SE" dirty="0" smtClean="0">
              <a:solidFill>
                <a:srgbClr val="000000"/>
              </a:solidFill>
              <a:latin typeface="Lucida Sans Unicode"/>
              <a:ea typeface="DejaVu Sans"/>
            </a:endParaRPr>
          </a:p>
          <a:p>
            <a:pPr marL="800100" lvl="1" indent="-342900">
              <a:buSzPct val="45000"/>
              <a:buFont typeface="Wingdings" panose="05000000000000000000" pitchFamily="2" charset="2"/>
              <a:buChar char="Ø"/>
            </a:pPr>
            <a:endParaRPr lang="sv-SE" dirty="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What is ”remote”</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git doesn’t have central server like subversion</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aliases for all the repositories that are remote to you</a:t>
            </a:r>
          </a:p>
          <a:p>
            <a:pPr lvl="1">
              <a:buSzPct val="45000"/>
            </a:pPr>
            <a:endParaRPr lang="sv-SE" strike="noStrike" dirty="0">
              <a:solidFill>
                <a:srgbClr val="000000"/>
              </a:solidFill>
              <a:latin typeface="Lucida Sans Unicode"/>
              <a:ea typeface="DejaVu Sans"/>
            </a:endParaRPr>
          </a:p>
          <a:p>
            <a:pPr marL="342900" indent="-342900">
              <a:buSzPct val="45000"/>
              <a:buFont typeface="Wingdings" panose="05000000000000000000" pitchFamily="2" charset="2"/>
              <a:buChar char="Ø"/>
            </a:pPr>
            <a:r>
              <a:rPr lang="sv-SE" sz="2200" dirty="0" smtClean="0">
                <a:solidFill>
                  <a:srgbClr val="000000"/>
                </a:solidFill>
                <a:latin typeface="Lucida Sans Unicode"/>
                <a:ea typeface="DejaVu Sans"/>
              </a:rPr>
              <a:t>What is ”clone”</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copy of remote repository</a:t>
            </a:r>
          </a:p>
          <a:p>
            <a:pPr marL="342900" indent="-342900">
              <a:buSzPct val="45000"/>
              <a:buFont typeface="Wingdings" panose="05000000000000000000" pitchFamily="2" charset="2"/>
              <a:buChar char="Ø"/>
            </a:pPr>
            <a:endParaRPr lang="sv-SE" sz="2200" dirty="0">
              <a:solidFill>
                <a:srgbClr val="000000"/>
              </a:solidFill>
              <a:latin typeface="Lucida Sans Unicode"/>
              <a:ea typeface="DejaVu Sans"/>
            </a:endParaRPr>
          </a:p>
          <a:p>
            <a:pPr marL="342900" indent="-342900">
              <a:buSzPct val="45000"/>
              <a:buFont typeface="Wingdings" panose="05000000000000000000" pitchFamily="2" charset="2"/>
              <a:buChar char="Ø"/>
            </a:pPr>
            <a:r>
              <a:rPr lang="sv-SE" sz="2200" dirty="0" smtClean="0">
                <a:solidFill>
                  <a:srgbClr val="000000"/>
                </a:solidFill>
                <a:latin typeface="Lucida Sans Unicode"/>
                <a:ea typeface="DejaVu Sans"/>
              </a:rPr>
              <a:t>How to see what remotes you have</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git remote –v</a:t>
            </a:r>
          </a:p>
          <a:p>
            <a:pPr marL="800100" lvl="1" indent="-342900">
              <a:buSzPct val="45000"/>
              <a:buFont typeface="Wingdings" panose="05000000000000000000" pitchFamily="2" charset="2"/>
              <a:buChar char="Ø"/>
            </a:pPr>
            <a:endParaRPr lang="sv-SE" dirty="0" smtClean="0">
              <a:solidFill>
                <a:srgbClr val="000000"/>
              </a:solidFill>
              <a:latin typeface="Lucida Sans Unicode"/>
              <a:ea typeface="DejaVu Sans"/>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What is ”origin”</a:t>
            </a:r>
            <a:endParaRPr lang="sv-SE" sz="2200" dirty="0">
              <a:solidFill>
                <a:srgbClr val="000000"/>
              </a:solidFill>
              <a:latin typeface="Lucida Sans Unicode"/>
            </a:endParaRPr>
          </a:p>
          <a:p>
            <a:pPr marL="800100" lvl="1" indent="-342900">
              <a:buSzPct val="45000"/>
              <a:buFont typeface="Wingdings" panose="05000000000000000000" pitchFamily="2" charset="2"/>
              <a:buChar char="Ø"/>
            </a:pPr>
            <a:r>
              <a:rPr lang="sv-SE" dirty="0" smtClean="0">
                <a:solidFill>
                  <a:srgbClr val="000000"/>
                </a:solidFill>
                <a:latin typeface="Lucida Sans Unicode"/>
              </a:rPr>
              <a:t>alias for original repository where you got your clone – set by git</a:t>
            </a:r>
          </a:p>
        </p:txBody>
      </p:sp>
      <p:pic>
        <p:nvPicPr>
          <p:cNvPr id="6" name="Picture 2"/>
          <p:cNvPicPr/>
          <p:nvPr/>
        </p:nvPicPr>
        <p:blipFill>
          <a:blip r:embed="rId4"/>
          <a:stretch/>
        </p:blipFill>
        <p:spPr>
          <a:xfrm>
            <a:off x="7467480" y="260648"/>
            <a:ext cx="1506240" cy="684720"/>
          </a:xfrm>
          <a:prstGeom prst="rect">
            <a:avLst/>
          </a:prstGeom>
          <a:ln>
            <a:noFill/>
          </a:ln>
        </p:spPr>
      </p:pic>
    </p:spTree>
    <p:extLst>
      <p:ext uri="{BB962C8B-B14F-4D97-AF65-F5344CB8AC3E}">
        <p14:creationId xmlns:p14="http://schemas.microsoft.com/office/powerpoint/2010/main" val="15817018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228520" cy="33157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Start working</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changing the state of files</a:t>
            </a:r>
          </a:p>
          <a:p>
            <a:pPr marL="1257300" lvl="2" indent="-342900">
              <a:buSzPct val="45000"/>
              <a:buFont typeface="Wingdings" panose="05000000000000000000" pitchFamily="2" charset="2"/>
              <a:buChar char="Ø"/>
            </a:pPr>
            <a:r>
              <a:rPr lang="sv-SE" sz="1600" dirty="0" smtClean="0">
                <a:solidFill>
                  <a:srgbClr val="000000"/>
                </a:solidFill>
                <a:latin typeface="Lucida Sans Unicode"/>
                <a:ea typeface="DejaVu Sans"/>
              </a:rPr>
              <a:t>modify existing files</a:t>
            </a:r>
          </a:p>
          <a:p>
            <a:pPr marL="1257300" lvl="2" indent="-342900">
              <a:buSzPct val="45000"/>
              <a:buFont typeface="Wingdings" panose="05000000000000000000" pitchFamily="2" charset="2"/>
              <a:buChar char="Ø"/>
            </a:pPr>
            <a:r>
              <a:rPr lang="sv-SE" sz="1600" dirty="0" smtClean="0">
                <a:solidFill>
                  <a:srgbClr val="000000"/>
                </a:solidFill>
                <a:latin typeface="Lucida Sans Unicode"/>
                <a:ea typeface="DejaVu Sans"/>
              </a:rPr>
              <a:t>add new files</a:t>
            </a:r>
          </a:p>
          <a:p>
            <a:pPr marL="1257300" lvl="2" indent="-342900">
              <a:buSzPct val="45000"/>
              <a:buFont typeface="Wingdings" panose="05000000000000000000" pitchFamily="2" charset="2"/>
              <a:buChar char="Ø"/>
            </a:pPr>
            <a:r>
              <a:rPr lang="sv-SE" sz="1600" dirty="0" smtClean="0">
                <a:solidFill>
                  <a:srgbClr val="000000"/>
                </a:solidFill>
                <a:latin typeface="Lucida Sans Unicode"/>
                <a:ea typeface="DejaVu Sans"/>
              </a:rPr>
              <a:t>remove existing files</a:t>
            </a:r>
            <a:endParaRPr lang="sv-SE" sz="1600" dirty="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endParaRPr lang="sv-SE" sz="2200" dirty="0" smtClean="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File states in git repository</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tracked: files that were in last snapshot – git tracks changes on them</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untracked: everything else – git doesn’t track them until you want otherwise</a:t>
            </a:r>
          </a:p>
          <a:p>
            <a:pPr marL="800100" lvl="1" indent="-342900">
              <a:buSzPct val="45000"/>
              <a:buFont typeface="Wingdings" panose="05000000000000000000" pitchFamily="2" charset="2"/>
              <a:buChar char="Ø"/>
            </a:pPr>
            <a:endParaRPr lang="sv-SE" sz="2200" strike="noStrike" dirty="0" smtClean="0">
              <a:solidFill>
                <a:srgbClr val="000000"/>
              </a:solidFill>
              <a:latin typeface="Lucida Sans Unicode"/>
              <a:ea typeface="DejaVu Sans"/>
            </a:endParaRPr>
          </a:p>
        </p:txBody>
      </p:sp>
      <p:pic>
        <p:nvPicPr>
          <p:cNvPr id="1026" name="Picture 2" descr="The lifecycle of the status of your fi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4664804"/>
            <a:ext cx="4986228" cy="2058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p:nvPr/>
        </p:nvPicPr>
        <p:blipFill>
          <a:blip r:embed="rId5"/>
          <a:stretch/>
        </p:blipFill>
        <p:spPr>
          <a:xfrm>
            <a:off x="7467480" y="260648"/>
            <a:ext cx="1506240" cy="684720"/>
          </a:xfrm>
          <a:prstGeom prst="rect">
            <a:avLst/>
          </a:prstGeom>
          <a:ln>
            <a:noFill/>
          </a:ln>
        </p:spPr>
      </p:pic>
    </p:spTree>
    <p:extLst>
      <p:ext uri="{BB962C8B-B14F-4D97-AF65-F5344CB8AC3E}">
        <p14:creationId xmlns:p14="http://schemas.microsoft.com/office/powerpoint/2010/main" val="24802415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228520" cy="5115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When you are done with your work</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Look what changes you have done</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Stage your changes</a:t>
            </a:r>
          </a:p>
          <a:p>
            <a:pPr lvl="1">
              <a:buSzPct val="45000"/>
            </a:pPr>
            <a:endParaRPr lang="sv-SE" dirty="0" smtClean="0">
              <a:solidFill>
                <a:srgbClr val="000000"/>
              </a:solidFill>
              <a:latin typeface="Lucida Sans Unicode"/>
              <a:ea typeface="DejaVu Sans"/>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How to see what changes I made</a:t>
            </a:r>
          </a:p>
          <a:p>
            <a:pPr marL="800100" lvl="1" indent="-342900">
              <a:buSzPct val="45000"/>
              <a:buFont typeface="Wingdings" panose="05000000000000000000" pitchFamily="2" charset="2"/>
              <a:buChar char="Ø"/>
            </a:pPr>
            <a:r>
              <a:rPr lang="sv-SE" dirty="0" smtClean="0">
                <a:solidFill>
                  <a:srgbClr val="000000"/>
                </a:solidFill>
                <a:latin typeface="Lucida Sans Unicode"/>
              </a:rPr>
              <a:t>git status</a:t>
            </a:r>
          </a:p>
          <a:p>
            <a:pPr marL="800100" lvl="1" indent="-342900">
              <a:buSzPct val="45000"/>
              <a:buFont typeface="Wingdings" panose="05000000000000000000" pitchFamily="2" charset="2"/>
              <a:buChar char="Ø"/>
            </a:pPr>
            <a:endParaRPr lang="sv-SE" sz="2200" dirty="0" smtClean="0">
              <a:solidFill>
                <a:srgbClr val="000000"/>
              </a:solidFill>
              <a:latin typeface="Lucida Sans Unicode"/>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What is ”staging”</a:t>
            </a:r>
            <a:endParaRPr lang="sv-SE" dirty="0" smtClean="0">
              <a:solidFill>
                <a:srgbClr val="000000"/>
              </a:solidFill>
              <a:latin typeface="Lucida Sans Unicode"/>
              <a:ea typeface="DejaVu Sans"/>
            </a:endParaRP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prepare the conditions for committing your changes.</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git add &lt;path to file&gt;</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git add –A = git add . &amp;&amp; git add –u</a:t>
            </a:r>
          </a:p>
          <a:p>
            <a:pPr marL="1257300" lvl="2" indent="-342900">
              <a:buSzPct val="45000"/>
              <a:buFont typeface="Wingdings" panose="05000000000000000000" pitchFamily="2" charset="2"/>
              <a:buChar char="Ø"/>
            </a:pPr>
            <a:r>
              <a:rPr lang="sv-SE" dirty="0" smtClean="0">
                <a:solidFill>
                  <a:srgbClr val="000000"/>
                </a:solidFill>
                <a:latin typeface="Lucida Sans Unicode"/>
                <a:ea typeface="DejaVu Sans"/>
              </a:rPr>
              <a:t>git add –A -&gt; </a:t>
            </a:r>
            <a:r>
              <a:rPr lang="sv-SE" dirty="0">
                <a:solidFill>
                  <a:srgbClr val="000000"/>
                </a:solidFill>
                <a:latin typeface="Lucida Sans Unicode"/>
              </a:rPr>
              <a:t>stage </a:t>
            </a:r>
            <a:r>
              <a:rPr lang="sv-SE" dirty="0" smtClean="0">
                <a:solidFill>
                  <a:srgbClr val="000000"/>
                </a:solidFill>
                <a:latin typeface="Lucida Sans Unicode"/>
              </a:rPr>
              <a:t>all</a:t>
            </a:r>
            <a:endParaRPr lang="sv-SE" dirty="0" smtClean="0">
              <a:solidFill>
                <a:srgbClr val="000000"/>
              </a:solidFill>
              <a:latin typeface="Lucida Sans Unicode"/>
              <a:ea typeface="DejaVu Sans"/>
            </a:endParaRPr>
          </a:p>
          <a:p>
            <a:pPr marL="1257300" lvl="2" indent="-342900">
              <a:buSzPct val="45000"/>
              <a:buFont typeface="Wingdings" panose="05000000000000000000" pitchFamily="2" charset="2"/>
              <a:buChar char="Ø"/>
            </a:pPr>
            <a:r>
              <a:rPr lang="sv-SE" dirty="0">
                <a:solidFill>
                  <a:srgbClr val="000000"/>
                </a:solidFill>
                <a:latin typeface="Lucida Sans Unicode"/>
              </a:rPr>
              <a:t>git add </a:t>
            </a:r>
            <a:r>
              <a:rPr lang="sv-SE" dirty="0" smtClean="0">
                <a:solidFill>
                  <a:srgbClr val="000000"/>
                </a:solidFill>
                <a:latin typeface="Lucida Sans Unicode"/>
              </a:rPr>
              <a:t>. -&gt; </a:t>
            </a:r>
            <a:r>
              <a:rPr lang="sv-SE" strike="noStrike" dirty="0" smtClean="0">
                <a:solidFill>
                  <a:srgbClr val="000000"/>
                </a:solidFill>
                <a:latin typeface="Lucida Sans Unicode"/>
                <a:ea typeface="DejaVu Sans"/>
              </a:rPr>
              <a:t>stage new and modified but not deleted</a:t>
            </a:r>
          </a:p>
          <a:p>
            <a:pPr marL="1257300" lvl="2" indent="-342900">
              <a:buSzPct val="45000"/>
              <a:buFont typeface="Wingdings" panose="05000000000000000000" pitchFamily="2" charset="2"/>
              <a:buChar char="Ø"/>
            </a:pPr>
            <a:r>
              <a:rPr lang="sv-SE" dirty="0" smtClean="0">
                <a:solidFill>
                  <a:srgbClr val="000000"/>
                </a:solidFill>
                <a:latin typeface="Lucida Sans Unicode"/>
                <a:ea typeface="DejaVu Sans"/>
              </a:rPr>
              <a:t>git add –u -&gt; stage modified and deleted</a:t>
            </a:r>
          </a:p>
          <a:p>
            <a:pPr marL="342900" indent="-342900">
              <a:buSzPct val="45000"/>
              <a:buFont typeface="Wingdings" panose="05000000000000000000" pitchFamily="2" charset="2"/>
              <a:buChar char="Ø"/>
            </a:pPr>
            <a:endParaRPr lang="sv-SE" strike="noStrike" dirty="0" smtClean="0">
              <a:solidFill>
                <a:srgbClr val="000000"/>
              </a:solidFill>
              <a:latin typeface="Lucida Sans Unicode"/>
              <a:ea typeface="DejaVu Sans"/>
            </a:endParaRPr>
          </a:p>
        </p:txBody>
      </p:sp>
      <p:pic>
        <p:nvPicPr>
          <p:cNvPr id="6" name="Picture 2"/>
          <p:cNvPicPr/>
          <p:nvPr/>
        </p:nvPicPr>
        <p:blipFill>
          <a:blip r:embed="rId4"/>
          <a:stretch/>
        </p:blipFill>
        <p:spPr>
          <a:xfrm>
            <a:off x="7467480" y="260648"/>
            <a:ext cx="1506240" cy="684720"/>
          </a:xfrm>
          <a:prstGeom prst="rect">
            <a:avLst/>
          </a:prstGeom>
          <a:ln>
            <a:noFill/>
          </a:ln>
        </p:spPr>
      </p:pic>
    </p:spTree>
    <p:extLst>
      <p:ext uri="{BB962C8B-B14F-4D97-AF65-F5344CB8AC3E}">
        <p14:creationId xmlns:p14="http://schemas.microsoft.com/office/powerpoint/2010/main" val="17999924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228520" cy="51159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Commit your changes</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git commit</a:t>
            </a:r>
          </a:p>
          <a:p>
            <a:pPr marL="342900" indent="-342900">
              <a:lnSpc>
                <a:spcPct val="100000"/>
              </a:lnSpc>
              <a:buSzPct val="45000"/>
              <a:buFont typeface="Wingdings" panose="05000000000000000000" pitchFamily="2" charset="2"/>
              <a:buChar char="Ø"/>
            </a:pPr>
            <a:endParaRPr lang="sv-SE" sz="2200" dirty="0" smtClean="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ea typeface="DejaVu Sans"/>
              </a:rPr>
              <a:t>So you think you are good to go, but wait, there is this whitespace here</a:t>
            </a:r>
          </a:p>
          <a:p>
            <a:pPr marL="800100" lvl="1" indent="-342900">
              <a:buSzPct val="45000"/>
              <a:buFont typeface="Wingdings" panose="05000000000000000000" pitchFamily="2" charset="2"/>
              <a:buChar char="Ø"/>
            </a:pPr>
            <a:r>
              <a:rPr lang="sv-SE" dirty="0" smtClean="0">
                <a:solidFill>
                  <a:srgbClr val="000000"/>
                </a:solidFill>
                <a:latin typeface="Lucida Sans Unicode"/>
              </a:rPr>
              <a:t>Amend your commit then</a:t>
            </a:r>
          </a:p>
          <a:p>
            <a:pPr marL="800100" lvl="1" indent="-342900">
              <a:buSzPct val="45000"/>
              <a:buFont typeface="Wingdings" panose="05000000000000000000" pitchFamily="2" charset="2"/>
              <a:buChar char="Ø"/>
            </a:pPr>
            <a:r>
              <a:rPr lang="sv-SE" dirty="0" smtClean="0">
                <a:solidFill>
                  <a:srgbClr val="000000"/>
                </a:solidFill>
                <a:latin typeface="Lucida Sans Unicode"/>
              </a:rPr>
              <a:t>git commit --amend</a:t>
            </a:r>
          </a:p>
          <a:p>
            <a:pPr marL="800100" lvl="1" indent="-342900">
              <a:buSzPct val="45000"/>
              <a:buFont typeface="Wingdings" panose="05000000000000000000" pitchFamily="2" charset="2"/>
              <a:buChar char="Ø"/>
            </a:pPr>
            <a:endParaRPr lang="sv-SE" sz="2200" dirty="0" smtClean="0">
              <a:solidFill>
                <a:srgbClr val="000000"/>
              </a:solidFill>
              <a:latin typeface="Lucida Sans Unicode"/>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Make sure to pull latest changes from remote and rebase your changes on top of it</a:t>
            </a:r>
          </a:p>
          <a:p>
            <a:pPr marL="800100" lvl="1" indent="-342900">
              <a:buSzPct val="45000"/>
              <a:buFont typeface="Wingdings" panose="05000000000000000000" pitchFamily="2" charset="2"/>
              <a:buChar char="Ø"/>
            </a:pPr>
            <a:r>
              <a:rPr lang="sv-SE" dirty="0" smtClean="0">
                <a:solidFill>
                  <a:srgbClr val="000000"/>
                </a:solidFill>
                <a:latin typeface="Lucida Sans Unicode"/>
              </a:rPr>
              <a:t>git pull --rebase</a:t>
            </a:r>
          </a:p>
          <a:p>
            <a:pPr lvl="1">
              <a:buSzPct val="45000"/>
            </a:pPr>
            <a:endParaRPr lang="sv-SE" dirty="0" smtClean="0">
              <a:solidFill>
                <a:srgbClr val="000000"/>
              </a:solidFill>
              <a:latin typeface="Lucida Sans Unicode"/>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Share your work with others by pushing to origin</a:t>
            </a:r>
            <a:endParaRPr lang="sv-SE" dirty="0" smtClean="0">
              <a:solidFill>
                <a:srgbClr val="000000"/>
              </a:solidFill>
              <a:latin typeface="Lucida Sans Unicode"/>
              <a:ea typeface="DejaVu Sans"/>
            </a:endParaRP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git review</a:t>
            </a:r>
          </a:p>
        </p:txBody>
      </p:sp>
      <p:pic>
        <p:nvPicPr>
          <p:cNvPr id="6" name="Picture 2"/>
          <p:cNvPicPr/>
          <p:nvPr/>
        </p:nvPicPr>
        <p:blipFill>
          <a:blip r:embed="rId4"/>
          <a:stretch/>
        </p:blipFill>
        <p:spPr>
          <a:xfrm>
            <a:off x="7467480" y="260648"/>
            <a:ext cx="1506240" cy="684720"/>
          </a:xfrm>
          <a:prstGeom prst="rect">
            <a:avLst/>
          </a:prstGeom>
          <a:ln>
            <a:noFill/>
          </a:ln>
        </p:spPr>
      </p:pic>
    </p:spTree>
    <p:extLst>
      <p:ext uri="{BB962C8B-B14F-4D97-AF65-F5344CB8AC3E}">
        <p14:creationId xmlns:p14="http://schemas.microsoft.com/office/powerpoint/2010/main" val="18231077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1481400"/>
            <a:ext cx="8579296"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marL="457200" indent="-457200">
              <a:lnSpc>
                <a:spcPct val="100000"/>
              </a:lnSpc>
              <a:buSzPct val="45000"/>
              <a:buFont typeface="Wingdings" panose="05000000000000000000" pitchFamily="2" charset="2"/>
              <a:buChar char="Ø"/>
            </a:pPr>
            <a:endParaRPr lang="en-US" sz="2700" strike="noStrike" dirty="0" smtClean="0">
              <a:solidFill>
                <a:srgbClr val="000000"/>
              </a:solidFill>
              <a:latin typeface="Lucida Sans Unicode"/>
              <a:ea typeface="DejaVu Sans"/>
            </a:endParaRPr>
          </a:p>
          <a:p>
            <a:pPr marL="457200" indent="-457200">
              <a:lnSpc>
                <a:spcPct val="100000"/>
              </a:lnSpc>
              <a:buSzPct val="45000"/>
              <a:buFont typeface="Wingdings" panose="05000000000000000000" pitchFamily="2" charset="2"/>
              <a:buChar char="Ø"/>
            </a:pPr>
            <a:r>
              <a:rPr lang="en-US" sz="2700" strike="noStrike" dirty="0" smtClean="0">
                <a:solidFill>
                  <a:srgbClr val="000000"/>
                </a:solidFill>
                <a:latin typeface="Lucida Sans Unicode"/>
                <a:ea typeface="DejaVu Sans"/>
              </a:rPr>
              <a:t>Setting </a:t>
            </a:r>
            <a:r>
              <a:rPr lang="en-US" sz="2700" strike="noStrike" dirty="0">
                <a:solidFill>
                  <a:srgbClr val="000000"/>
                </a:solidFill>
                <a:latin typeface="Lucida Sans Unicode"/>
                <a:ea typeface="DejaVu Sans"/>
              </a:rPr>
              <a:t>the Context</a:t>
            </a:r>
            <a:endParaRPr dirty="0"/>
          </a:p>
          <a:p>
            <a:pPr marL="457200" indent="-457200">
              <a:lnSpc>
                <a:spcPct val="100000"/>
              </a:lnSpc>
              <a:buSzPct val="45000"/>
              <a:buFont typeface="Wingdings" panose="05000000000000000000" pitchFamily="2" charset="2"/>
              <a:buChar char="Ø"/>
            </a:pPr>
            <a:r>
              <a:rPr lang="en-US" sz="2700" strike="noStrike" dirty="0">
                <a:solidFill>
                  <a:srgbClr val="000000"/>
                </a:solidFill>
                <a:latin typeface="Lucida Sans Unicode"/>
                <a:ea typeface="DejaVu Sans"/>
              </a:rPr>
              <a:t>What </a:t>
            </a:r>
            <a:r>
              <a:rPr lang="en-US" sz="2700" strike="noStrike" dirty="0" smtClean="0">
                <a:solidFill>
                  <a:srgbClr val="000000"/>
                </a:solidFill>
                <a:latin typeface="Lucida Sans Unicode"/>
                <a:ea typeface="DejaVu Sans"/>
              </a:rPr>
              <a:t>we </a:t>
            </a:r>
            <a:r>
              <a:rPr lang="en-US" sz="2700" strike="noStrike" dirty="0">
                <a:solidFill>
                  <a:srgbClr val="000000"/>
                </a:solidFill>
                <a:latin typeface="Lucida Sans Unicode"/>
                <a:ea typeface="DejaVu Sans"/>
              </a:rPr>
              <a:t>expect from </a:t>
            </a:r>
            <a:r>
              <a:rPr lang="en-US" sz="2700" strike="noStrike" dirty="0" smtClean="0">
                <a:solidFill>
                  <a:srgbClr val="000000"/>
                </a:solidFill>
                <a:latin typeface="Lucida Sans Unicode"/>
                <a:ea typeface="DejaVu Sans"/>
              </a:rPr>
              <a:t>you</a:t>
            </a:r>
          </a:p>
          <a:p>
            <a:pPr marL="457200" indent="-457200">
              <a:lnSpc>
                <a:spcPct val="100000"/>
              </a:lnSpc>
              <a:buSzPct val="45000"/>
              <a:buFont typeface="Wingdings" panose="05000000000000000000" pitchFamily="2" charset="2"/>
              <a:buChar char="Ø"/>
            </a:pPr>
            <a:r>
              <a:rPr lang="en-US" sz="2700" dirty="0" smtClean="0">
                <a:solidFill>
                  <a:srgbClr val="000000"/>
                </a:solidFill>
                <a:latin typeface="Lucida Sans Unicode"/>
              </a:rPr>
              <a:t>Part I – </a:t>
            </a:r>
            <a:r>
              <a:rPr lang="en-US" sz="2700" strike="noStrike" dirty="0" smtClean="0">
                <a:solidFill>
                  <a:srgbClr val="000000"/>
                </a:solidFill>
                <a:latin typeface="Lucida Sans Unicode"/>
                <a:ea typeface="DejaVu Sans"/>
              </a:rPr>
              <a:t>OPNFV Developer Tools </a:t>
            </a:r>
            <a:r>
              <a:rPr lang="en-US" sz="2700" strike="noStrike" dirty="0">
                <a:solidFill>
                  <a:srgbClr val="000000"/>
                </a:solidFill>
                <a:latin typeface="Lucida Sans Unicode"/>
                <a:ea typeface="DejaVu Sans"/>
              </a:rPr>
              <a:t>at a </a:t>
            </a:r>
            <a:r>
              <a:rPr lang="en-US" sz="2700" strike="noStrike" dirty="0" smtClean="0">
                <a:solidFill>
                  <a:srgbClr val="000000"/>
                </a:solidFill>
                <a:latin typeface="Lucida Sans Unicode"/>
                <a:ea typeface="DejaVu Sans"/>
              </a:rPr>
              <a:t>Glance</a:t>
            </a:r>
          </a:p>
          <a:p>
            <a:pPr marL="457200" indent="-457200">
              <a:buSzPct val="45000"/>
              <a:buFont typeface="Wingdings" panose="05000000000000000000" pitchFamily="2" charset="2"/>
              <a:buChar char="Ø"/>
            </a:pPr>
            <a:r>
              <a:rPr lang="en-US" sz="2700" dirty="0" smtClean="0">
                <a:solidFill>
                  <a:srgbClr val="000000"/>
                </a:solidFill>
                <a:latin typeface="Lucida Sans Unicode"/>
              </a:rPr>
              <a:t>Part II - </a:t>
            </a:r>
            <a:r>
              <a:rPr lang="en-US" sz="2700" strike="noStrike" dirty="0" smtClean="0">
                <a:solidFill>
                  <a:srgbClr val="000000"/>
                </a:solidFill>
                <a:latin typeface="Lucida Sans Unicode"/>
                <a:ea typeface="DejaVu Sans"/>
              </a:rPr>
              <a:t>OPNFV Developer Workflow Quick Look</a:t>
            </a:r>
            <a:endParaRPr sz="2700" dirty="0"/>
          </a:p>
          <a:p>
            <a:pPr marL="457200" indent="-457200">
              <a:lnSpc>
                <a:spcPct val="100000"/>
              </a:lnSpc>
              <a:buSzPct val="45000"/>
              <a:buFont typeface="Wingdings" panose="05000000000000000000" pitchFamily="2" charset="2"/>
              <a:buChar char="Ø"/>
            </a:pPr>
            <a:r>
              <a:rPr lang="en-US" sz="2700" strike="noStrike" dirty="0" smtClean="0">
                <a:solidFill>
                  <a:srgbClr val="000000"/>
                </a:solidFill>
                <a:latin typeface="Lucida Sans Unicode"/>
                <a:ea typeface="DejaVu Sans"/>
              </a:rPr>
              <a:t>Part III - Hands </a:t>
            </a:r>
            <a:r>
              <a:rPr lang="en-US" sz="2700" strike="noStrike" dirty="0">
                <a:solidFill>
                  <a:srgbClr val="000000"/>
                </a:solidFill>
                <a:latin typeface="Lucida Sans Unicode"/>
                <a:ea typeface="DejaVu Sans"/>
              </a:rPr>
              <a:t>on</a:t>
            </a:r>
            <a:endParaRPr dirty="0"/>
          </a:p>
        </p:txBody>
      </p:sp>
      <p:sp>
        <p:nvSpPr>
          <p:cNvPr id="89"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a:solidFill>
                  <a:srgbClr val="464646"/>
                </a:solidFill>
                <a:latin typeface="Lucida Sans Unicode"/>
                <a:ea typeface="DejaVu Sans"/>
              </a:rPr>
              <a:t>Agenda</a:t>
            </a:r>
            <a:endParaRPr/>
          </a:p>
        </p:txBody>
      </p:sp>
      <p:pic>
        <p:nvPicPr>
          <p:cNvPr id="5" name="Picture 2"/>
          <p:cNvPicPr/>
          <p:nvPr/>
        </p:nvPicPr>
        <p:blipFill>
          <a:blip r:embed="rId2"/>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071" y="278160"/>
            <a:ext cx="5160419" cy="990600"/>
          </a:xfrm>
        </p:spPr>
        <p:txBody>
          <a:bodyPr>
            <a:noAutofit/>
          </a:bodyPr>
          <a:lstStyle/>
          <a:p>
            <a:r>
              <a:rPr lang="en-US" sz="3200" dirty="0"/>
              <a:t>Commit </a:t>
            </a:r>
            <a:r>
              <a:rPr lang="en-US" sz="3200" dirty="0" smtClean="0"/>
              <a:t>Message Etiquette</a:t>
            </a:r>
            <a:endParaRPr lang="en-US" sz="3200" dirty="0"/>
          </a:p>
        </p:txBody>
      </p:sp>
      <p:sp>
        <p:nvSpPr>
          <p:cNvPr id="3" name="Content Placeholder 2"/>
          <p:cNvSpPr>
            <a:spLocks noGrp="1"/>
          </p:cNvSpPr>
          <p:nvPr>
            <p:ph idx="1"/>
          </p:nvPr>
        </p:nvSpPr>
        <p:spPr>
          <a:xfrm>
            <a:off x="457200" y="4005064"/>
            <a:ext cx="8435280" cy="2471936"/>
          </a:xfrm>
        </p:spPr>
        <p:txBody>
          <a:bodyPr>
            <a:normAutofit fontScale="77500" lnSpcReduction="20000"/>
          </a:bodyPr>
          <a:lstStyle/>
          <a:p>
            <a:pPr marL="0" indent="0">
              <a:buNone/>
            </a:pPr>
            <a:r>
              <a:rPr lang="en-US" sz="2000" b="1" dirty="0" smtClean="0">
                <a:latin typeface="Lucida Sans Unicode" panose="020B0602030504020204" pitchFamily="34" charset="0"/>
                <a:cs typeface="Lucida Sans Unicode" panose="020B0602030504020204" pitchFamily="34" charset="0"/>
              </a:rPr>
              <a:t>Commit message:</a:t>
            </a:r>
          </a:p>
          <a:p>
            <a:pPr marL="171450" indent="-171450"/>
            <a:r>
              <a:rPr lang="en-US" sz="2000" dirty="0" smtClean="0">
                <a:latin typeface="Lucida Sans Unicode" panose="020B0602030504020204" pitchFamily="34" charset="0"/>
                <a:cs typeface="Lucida Sans Unicode" panose="020B0602030504020204" pitchFamily="34" charset="0"/>
              </a:rPr>
              <a:t>Provide </a:t>
            </a:r>
            <a:r>
              <a:rPr lang="en-US" sz="2000" dirty="0">
                <a:latin typeface="Lucida Sans Unicode" panose="020B0602030504020204" pitchFamily="34" charset="0"/>
                <a:cs typeface="Lucida Sans Unicode" panose="020B0602030504020204" pitchFamily="34" charset="0"/>
              </a:rPr>
              <a:t>a brief description of the change in the first line.</a:t>
            </a:r>
          </a:p>
          <a:p>
            <a:pPr marL="171450" indent="-171450"/>
            <a:r>
              <a:rPr lang="en-US" sz="2000" dirty="0">
                <a:latin typeface="Lucida Sans Unicode" panose="020B0602030504020204" pitchFamily="34" charset="0"/>
                <a:cs typeface="Lucida Sans Unicode" panose="020B0602030504020204" pitchFamily="34" charset="0"/>
              </a:rPr>
              <a:t>Insert a single blank line after the first line.</a:t>
            </a:r>
          </a:p>
          <a:p>
            <a:pPr marL="171450" indent="-171450"/>
            <a:r>
              <a:rPr lang="en-US" sz="2000" dirty="0">
                <a:latin typeface="Lucida Sans Unicode" panose="020B0602030504020204" pitchFamily="34" charset="0"/>
                <a:cs typeface="Lucida Sans Unicode" panose="020B0602030504020204" pitchFamily="34" charset="0"/>
              </a:rPr>
              <a:t>Provide a detailed description of the change in the following lines. Use breaking paragraphs where needed.</a:t>
            </a:r>
          </a:p>
          <a:p>
            <a:pPr marL="171450" indent="-171450"/>
            <a:r>
              <a:rPr lang="en-US" sz="2000" dirty="0">
                <a:latin typeface="Lucida Sans Unicode" panose="020B0602030504020204" pitchFamily="34" charset="0"/>
                <a:cs typeface="Lucida Sans Unicode" panose="020B0602030504020204" pitchFamily="34" charset="0"/>
              </a:rPr>
              <a:t>The first line should be limited to 50 characters; should be written in present tense; and should not end with a period.</a:t>
            </a:r>
          </a:p>
          <a:p>
            <a:pPr marL="171450" indent="-171450"/>
            <a:r>
              <a:rPr lang="en-US" sz="2000" dirty="0">
                <a:latin typeface="Lucida Sans Unicode" panose="020B0602030504020204" pitchFamily="34" charset="0"/>
                <a:cs typeface="Lucida Sans Unicode" panose="020B0602030504020204" pitchFamily="34" charset="0"/>
              </a:rPr>
              <a:t>Subsequent lines should be wrapped at 72 characters.</a:t>
            </a:r>
          </a:p>
          <a:p>
            <a:pPr marL="171450" indent="-171450"/>
            <a:r>
              <a:rPr lang="sv-SE" sz="2000" dirty="0">
                <a:latin typeface="Lucida Sans Unicode" panose="020B0602030504020204" pitchFamily="34" charset="0"/>
                <a:cs typeface="Lucida Sans Unicode" panose="020B0602030504020204" pitchFamily="34" charset="0"/>
              </a:rPr>
              <a:t>Use present tense.</a:t>
            </a:r>
          </a:p>
          <a:p>
            <a:pPr marL="171450" indent="-171450"/>
            <a:r>
              <a:rPr lang="sv-SE" sz="2000" dirty="0">
                <a:latin typeface="Lucida Sans Unicode" panose="020B0602030504020204" pitchFamily="34" charset="0"/>
                <a:cs typeface="Lucida Sans Unicode" panose="020B0602030504020204" pitchFamily="34" charset="0"/>
              </a:rPr>
              <a:t>Add Jira issue no. (format JIRA: XYZ-12345)</a:t>
            </a:r>
          </a:p>
          <a:p>
            <a:endParaRPr lang="en-US" sz="2000" dirty="0"/>
          </a:p>
        </p:txBody>
      </p:sp>
      <p:sp>
        <p:nvSpPr>
          <p:cNvPr id="4" name="TextBox 3"/>
          <p:cNvSpPr txBox="1"/>
          <p:nvPr/>
        </p:nvSpPr>
        <p:spPr>
          <a:xfrm>
            <a:off x="2224457" y="2097288"/>
            <a:ext cx="4896544" cy="1869743"/>
          </a:xfrm>
          <a:prstGeom prst="rect">
            <a:avLst/>
          </a:prstGeom>
          <a:noFill/>
        </p:spPr>
        <p:txBody>
          <a:bodyPr wrap="square" rtlCol="0">
            <a:spAutoFit/>
          </a:bodyPr>
          <a:lstStyle/>
          <a:p>
            <a:r>
              <a:rPr lang="en-US" sz="1050" dirty="0" smtClean="0">
                <a:latin typeface="Courier New" panose="02070309020205020404" pitchFamily="49" charset="0"/>
                <a:cs typeface="Courier New" panose="02070309020205020404" pitchFamily="49" charset="0"/>
              </a:rPr>
              <a:t>Adds </a:t>
            </a:r>
            <a:r>
              <a:rPr lang="en-US" sz="1050" dirty="0">
                <a:latin typeface="Courier New" panose="02070309020205020404" pitchFamily="49" charset="0"/>
                <a:cs typeface="Courier New" panose="02070309020205020404" pitchFamily="49" charset="0"/>
              </a:rPr>
              <a:t>the new base for common puppet </a:t>
            </a:r>
            <a:r>
              <a:rPr lang="en-US" sz="1050" dirty="0" smtClean="0">
                <a:latin typeface="Courier New" panose="02070309020205020404" pitchFamily="49" charset="0"/>
                <a:cs typeface="Courier New" panose="02070309020205020404" pitchFamily="49" charset="0"/>
              </a:rPr>
              <a:t>modules</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Intent of this commit is to be a common place where we can contain </a:t>
            </a:r>
            <a:r>
              <a:rPr lang="en-US" sz="1050" dirty="0" smtClean="0">
                <a:latin typeface="Courier New" panose="02070309020205020404" pitchFamily="49" charset="0"/>
                <a:cs typeface="Courier New" panose="02070309020205020404" pitchFamily="49" charset="0"/>
              </a:rPr>
              <a:t>a common </a:t>
            </a:r>
            <a:r>
              <a:rPr lang="en-US" sz="1050" dirty="0">
                <a:latin typeface="Courier New" panose="02070309020205020404" pitchFamily="49" charset="0"/>
                <a:cs typeface="Courier New" panose="02070309020205020404" pitchFamily="49" charset="0"/>
              </a:rPr>
              <a:t>set of puppet modules that installers should leverage </a:t>
            </a:r>
            <a:r>
              <a:rPr lang="en-US" sz="1050" dirty="0" smtClean="0">
                <a:latin typeface="Courier New" panose="02070309020205020404" pitchFamily="49" charset="0"/>
                <a:cs typeface="Courier New" panose="02070309020205020404" pitchFamily="49" charset="0"/>
              </a:rPr>
              <a:t>when installing/configuring </a:t>
            </a:r>
            <a:r>
              <a:rPr lang="en-US" sz="1050" dirty="0">
                <a:latin typeface="Courier New" panose="02070309020205020404" pitchFamily="49" charset="0"/>
                <a:cs typeface="Courier New" panose="02070309020205020404" pitchFamily="49" charset="0"/>
              </a:rPr>
              <a:t>OPNFV target system.</a:t>
            </a:r>
          </a:p>
          <a:p>
            <a:endParaRPr lang="en-US" sz="1050" dirty="0" smtClean="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JIRA: </a:t>
            </a:r>
            <a:r>
              <a:rPr lang="en-US" sz="1050" dirty="0" smtClean="0">
                <a:latin typeface="Courier New" panose="02070309020205020404" pitchFamily="49" charset="0"/>
                <a:cs typeface="Courier New" panose="02070309020205020404" pitchFamily="49" charset="0"/>
              </a:rPr>
              <a:t>BGS-23</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Change-Id: I3a694b05a35a6e6025489b74c7bb38256dd84f12</a:t>
            </a:r>
          </a:p>
          <a:p>
            <a:r>
              <a:rPr lang="en-US" sz="1050" dirty="0">
                <a:latin typeface="Courier New" panose="02070309020205020404" pitchFamily="49" charset="0"/>
                <a:cs typeface="Courier New" panose="02070309020205020404" pitchFamily="49" charset="0"/>
              </a:rPr>
              <a:t>Signed-off-by: Tim </a:t>
            </a:r>
            <a:r>
              <a:rPr lang="en-US" sz="1050" dirty="0" err="1">
                <a:latin typeface="Courier New" panose="02070309020205020404" pitchFamily="49" charset="0"/>
                <a:cs typeface="Courier New" panose="02070309020205020404" pitchFamily="49" charset="0"/>
              </a:rPr>
              <a:t>Rozet</a:t>
            </a:r>
            <a:r>
              <a:rPr lang="en-US" sz="1050" dirty="0">
                <a:latin typeface="Courier New" panose="02070309020205020404" pitchFamily="49" charset="0"/>
                <a:cs typeface="Courier New" panose="02070309020205020404" pitchFamily="49" charset="0"/>
              </a:rPr>
              <a:t> &lt;trozet@redhat.com&gt;</a:t>
            </a:r>
          </a:p>
        </p:txBody>
      </p:sp>
      <p:pic>
        <p:nvPicPr>
          <p:cNvPr id="8" name="Picture 2"/>
          <p:cNvPicPr/>
          <p:nvPr/>
        </p:nvPicPr>
        <p:blipFill>
          <a:blip r:embed="rId2"/>
          <a:stretch/>
        </p:blipFill>
        <p:spPr>
          <a:xfrm>
            <a:off x="453600" y="437760"/>
            <a:ext cx="1813320" cy="754920"/>
          </a:xfrm>
          <a:prstGeom prst="rect">
            <a:avLst/>
          </a:prstGeom>
          <a:ln>
            <a:noFill/>
          </a:ln>
        </p:spPr>
      </p:pic>
      <p:pic>
        <p:nvPicPr>
          <p:cNvPr id="9" name="Picture 2"/>
          <p:cNvPicPr/>
          <p:nvPr/>
        </p:nvPicPr>
        <p:blipFill>
          <a:blip r:embed="rId3"/>
          <a:stretch/>
        </p:blipFill>
        <p:spPr>
          <a:xfrm>
            <a:off x="7467480" y="260648"/>
            <a:ext cx="1506240" cy="684720"/>
          </a:xfrm>
          <a:prstGeom prst="rect">
            <a:avLst/>
          </a:prstGeom>
          <a:ln>
            <a:noFill/>
          </a:ln>
        </p:spPr>
      </p:pic>
      <p:cxnSp>
        <p:nvCxnSpPr>
          <p:cNvPr id="11" name="Straight Arrow Connector 10"/>
          <p:cNvCxnSpPr/>
          <p:nvPr/>
        </p:nvCxnSpPr>
        <p:spPr>
          <a:xfrm>
            <a:off x="4816745" y="1790456"/>
            <a:ext cx="0" cy="306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8153" y="1459184"/>
            <a:ext cx="1468672" cy="307777"/>
          </a:xfrm>
          <a:prstGeom prst="rect">
            <a:avLst/>
          </a:prstGeom>
          <a:noFill/>
        </p:spPr>
        <p:txBody>
          <a:bodyPr wrap="none" rtlCol="0">
            <a:spAutoFit/>
          </a:bodyPr>
          <a:lstStyle/>
          <a:p>
            <a:r>
              <a:rPr lang="en-US" sz="1400" i="1" dirty="0" smtClean="0"/>
              <a:t>Brief description</a:t>
            </a:r>
            <a:endParaRPr lang="en-US" sz="1400" i="1" dirty="0"/>
          </a:p>
        </p:txBody>
      </p:sp>
      <p:sp>
        <p:nvSpPr>
          <p:cNvPr id="13" name="TextBox 12"/>
          <p:cNvSpPr txBox="1"/>
          <p:nvPr/>
        </p:nvSpPr>
        <p:spPr>
          <a:xfrm>
            <a:off x="697818" y="3091840"/>
            <a:ext cx="1277914" cy="307777"/>
          </a:xfrm>
          <a:prstGeom prst="rect">
            <a:avLst/>
          </a:prstGeom>
          <a:noFill/>
        </p:spPr>
        <p:txBody>
          <a:bodyPr wrap="none" rtlCol="0">
            <a:spAutoFit/>
          </a:bodyPr>
          <a:lstStyle/>
          <a:p>
            <a:r>
              <a:rPr lang="en-US" sz="1400" i="1" dirty="0" smtClean="0"/>
              <a:t>Jira reference</a:t>
            </a:r>
            <a:endParaRPr lang="en-US" sz="1400" i="1" dirty="0"/>
          </a:p>
        </p:txBody>
      </p:sp>
      <p:cxnSp>
        <p:nvCxnSpPr>
          <p:cNvPr id="15" name="Straight Connector 14"/>
          <p:cNvCxnSpPr/>
          <p:nvPr/>
        </p:nvCxnSpPr>
        <p:spPr>
          <a:xfrm>
            <a:off x="2339752" y="3643865"/>
            <a:ext cx="519380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91260" y="3836046"/>
            <a:ext cx="2284600" cy="307777"/>
          </a:xfrm>
          <a:prstGeom prst="rect">
            <a:avLst/>
          </a:prstGeom>
          <a:noFill/>
        </p:spPr>
        <p:txBody>
          <a:bodyPr wrap="none" rtlCol="0">
            <a:spAutoFit/>
          </a:bodyPr>
          <a:lstStyle/>
          <a:p>
            <a:r>
              <a:rPr lang="en-US" sz="1400" i="1" dirty="0" smtClean="0"/>
              <a:t>Example commit message</a:t>
            </a:r>
            <a:endParaRPr lang="en-US" sz="1400" i="1" dirty="0"/>
          </a:p>
        </p:txBody>
      </p:sp>
      <p:sp>
        <p:nvSpPr>
          <p:cNvPr id="19" name="TextBox 18"/>
          <p:cNvSpPr txBox="1"/>
          <p:nvPr/>
        </p:nvSpPr>
        <p:spPr>
          <a:xfrm>
            <a:off x="1046310" y="2227735"/>
            <a:ext cx="962123" cy="307777"/>
          </a:xfrm>
          <a:prstGeom prst="rect">
            <a:avLst/>
          </a:prstGeom>
          <a:noFill/>
        </p:spPr>
        <p:txBody>
          <a:bodyPr wrap="none" rtlCol="0">
            <a:spAutoFit/>
          </a:bodyPr>
          <a:lstStyle/>
          <a:p>
            <a:pPr algn="r"/>
            <a:r>
              <a:rPr lang="en-US" sz="1400" i="1" dirty="0" smtClean="0"/>
              <a:t>Blank line</a:t>
            </a:r>
            <a:endParaRPr lang="en-US" sz="1400" i="1" dirty="0"/>
          </a:p>
        </p:txBody>
      </p:sp>
      <p:cxnSp>
        <p:nvCxnSpPr>
          <p:cNvPr id="20" name="Straight Arrow Connector 19"/>
          <p:cNvCxnSpPr/>
          <p:nvPr/>
        </p:nvCxnSpPr>
        <p:spPr>
          <a:xfrm>
            <a:off x="2008433" y="2381624"/>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75732" y="3347592"/>
            <a:ext cx="2487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08433" y="278092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08433" y="350100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3528" y="3443811"/>
            <a:ext cx="1717137" cy="523220"/>
          </a:xfrm>
          <a:prstGeom prst="rect">
            <a:avLst/>
          </a:prstGeom>
          <a:noFill/>
        </p:spPr>
        <p:txBody>
          <a:bodyPr wrap="none" rtlCol="0">
            <a:spAutoFit/>
          </a:bodyPr>
          <a:lstStyle/>
          <a:p>
            <a:pPr algn="r"/>
            <a:r>
              <a:rPr lang="en-US" sz="1400" i="1" dirty="0" smtClean="0"/>
              <a:t>Sign-off with name</a:t>
            </a:r>
            <a:br>
              <a:rPr lang="en-US" sz="1400" i="1" dirty="0" smtClean="0"/>
            </a:br>
            <a:r>
              <a:rPr lang="en-US" sz="1400" i="1" dirty="0" smtClean="0"/>
              <a:t>and email</a:t>
            </a:r>
            <a:endParaRPr lang="en-US" sz="1400" i="1" dirty="0"/>
          </a:p>
        </p:txBody>
      </p:sp>
      <p:sp>
        <p:nvSpPr>
          <p:cNvPr id="26" name="TextBox 25"/>
          <p:cNvSpPr txBox="1"/>
          <p:nvPr/>
        </p:nvSpPr>
        <p:spPr>
          <a:xfrm>
            <a:off x="251221" y="2627039"/>
            <a:ext cx="1757212" cy="307777"/>
          </a:xfrm>
          <a:prstGeom prst="rect">
            <a:avLst/>
          </a:prstGeom>
          <a:noFill/>
        </p:spPr>
        <p:txBody>
          <a:bodyPr wrap="none" rtlCol="0">
            <a:spAutoFit/>
          </a:bodyPr>
          <a:lstStyle/>
          <a:p>
            <a:pPr algn="r"/>
            <a:r>
              <a:rPr lang="en-US" sz="1400" i="1" dirty="0" smtClean="0"/>
              <a:t>Detailed description</a:t>
            </a:r>
            <a:endParaRPr lang="en-US" sz="1400" i="1" dirty="0"/>
          </a:p>
        </p:txBody>
      </p:sp>
      <p:sp>
        <p:nvSpPr>
          <p:cNvPr id="29" name="TextBox 28"/>
          <p:cNvSpPr txBox="1"/>
          <p:nvPr/>
        </p:nvSpPr>
        <p:spPr>
          <a:xfrm>
            <a:off x="313738" y="1796560"/>
            <a:ext cx="1694695" cy="307777"/>
          </a:xfrm>
          <a:prstGeom prst="rect">
            <a:avLst/>
          </a:prstGeom>
          <a:noFill/>
        </p:spPr>
        <p:txBody>
          <a:bodyPr wrap="none" rtlCol="0">
            <a:spAutoFit/>
          </a:bodyPr>
          <a:lstStyle/>
          <a:p>
            <a:pPr algn="r"/>
            <a:r>
              <a:rPr lang="en-US" sz="1400" i="1" dirty="0" smtClean="0"/>
              <a:t>Title: 50 chars max</a:t>
            </a:r>
            <a:endParaRPr lang="en-US" sz="1400" i="1" dirty="0"/>
          </a:p>
        </p:txBody>
      </p:sp>
      <p:cxnSp>
        <p:nvCxnSpPr>
          <p:cNvPr id="30" name="Straight Arrow Connector 29"/>
          <p:cNvCxnSpPr/>
          <p:nvPr/>
        </p:nvCxnSpPr>
        <p:spPr>
          <a:xfrm>
            <a:off x="2008433" y="1950449"/>
            <a:ext cx="258487" cy="15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942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p:cNvPicPr/>
          <p:nvPr/>
        </p:nvPicPr>
        <p:blipFill>
          <a:blip r:embed="rId3"/>
          <a:stretch/>
        </p:blipFill>
        <p:spPr>
          <a:xfrm>
            <a:off x="453600" y="437760"/>
            <a:ext cx="1813320" cy="754920"/>
          </a:xfrm>
          <a:prstGeom prst="rect">
            <a:avLst/>
          </a:prstGeom>
          <a:ln>
            <a:noFill/>
          </a:ln>
        </p:spPr>
      </p:pic>
      <p:sp>
        <p:nvSpPr>
          <p:cNvPr id="5"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Other frequently used commands/terms</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fetch</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merge</a:t>
            </a:r>
          </a:p>
          <a:p>
            <a:pPr marL="800100" lvl="1" indent="-342900">
              <a:buSzPct val="45000"/>
              <a:buFont typeface="Wingdings" panose="05000000000000000000" pitchFamily="2" charset="2"/>
              <a:buChar char="Ø"/>
            </a:pPr>
            <a:r>
              <a:rPr lang="sv-SE" dirty="0">
                <a:solidFill>
                  <a:srgbClr val="000000"/>
                </a:solidFill>
                <a:latin typeface="Lucida Sans Unicode"/>
              </a:rPr>
              <a:t>log</a:t>
            </a:r>
          </a:p>
          <a:p>
            <a:pPr marL="800100" lvl="1" indent="-342900">
              <a:buSzPct val="45000"/>
              <a:buFont typeface="Wingdings" panose="05000000000000000000" pitchFamily="2" charset="2"/>
              <a:buChar char="Ø"/>
            </a:pPr>
            <a:r>
              <a:rPr lang="sv-SE" dirty="0" smtClean="0">
                <a:solidFill>
                  <a:srgbClr val="000000"/>
                </a:solidFill>
                <a:latin typeface="Lucida Sans Unicode"/>
              </a:rPr>
              <a:t>stash</a:t>
            </a:r>
          </a:p>
          <a:p>
            <a:pPr marL="800100" lvl="1" indent="-342900">
              <a:buSzPct val="45000"/>
              <a:buFont typeface="Wingdings" panose="05000000000000000000" pitchFamily="2" charset="2"/>
              <a:buChar char="Ø"/>
            </a:pPr>
            <a:r>
              <a:rPr lang="sv-SE" dirty="0" smtClean="0">
                <a:solidFill>
                  <a:srgbClr val="000000"/>
                </a:solidFill>
                <a:latin typeface="Lucida Sans Unicode"/>
              </a:rPr>
              <a:t>squash</a:t>
            </a:r>
            <a:endParaRPr lang="sv-SE" dirty="0">
              <a:solidFill>
                <a:srgbClr val="000000"/>
              </a:solidFill>
              <a:latin typeface="Lucida Sans Unicode"/>
            </a:endParaRPr>
          </a:p>
          <a:p>
            <a:pPr marL="800100" lvl="1" indent="-342900">
              <a:buSzPct val="45000"/>
              <a:buFont typeface="Wingdings" panose="05000000000000000000" pitchFamily="2" charset="2"/>
              <a:buChar char="Ø"/>
            </a:pPr>
            <a:r>
              <a:rPr lang="sv-SE" dirty="0" smtClean="0">
                <a:solidFill>
                  <a:srgbClr val="000000"/>
                </a:solidFill>
                <a:latin typeface="Lucida Sans Unicode"/>
              </a:rPr>
              <a:t>branch</a:t>
            </a:r>
            <a:endParaRPr lang="sv-SE" dirty="0">
              <a:solidFill>
                <a:srgbClr val="000000"/>
              </a:solidFill>
              <a:latin typeface="Lucida Sans Unicode"/>
            </a:endParaRPr>
          </a:p>
          <a:p>
            <a:pPr marL="800100" lvl="1" indent="-342900">
              <a:buSzPct val="45000"/>
              <a:buFont typeface="Wingdings" panose="05000000000000000000" pitchFamily="2" charset="2"/>
              <a:buChar char="Ø"/>
            </a:pPr>
            <a:r>
              <a:rPr lang="sv-SE" dirty="0" smtClean="0">
                <a:solidFill>
                  <a:srgbClr val="000000"/>
                </a:solidFill>
                <a:latin typeface="Lucida Sans Unicode"/>
              </a:rPr>
              <a:t>tag</a:t>
            </a:r>
          </a:p>
          <a:p>
            <a:pPr marL="800100" lvl="1" indent="-342900">
              <a:buSzPct val="45000"/>
              <a:buFont typeface="Wingdings" panose="05000000000000000000" pitchFamily="2" charset="2"/>
              <a:buChar char="Ø"/>
            </a:pPr>
            <a:r>
              <a:rPr lang="sv-SE" dirty="0" smtClean="0">
                <a:solidFill>
                  <a:srgbClr val="000000"/>
                </a:solidFill>
                <a:latin typeface="Lucida Sans Unicode"/>
              </a:rPr>
              <a:t>diff</a:t>
            </a:r>
          </a:p>
          <a:p>
            <a:pPr marL="800100" lvl="1" indent="-342900">
              <a:buSzPct val="45000"/>
              <a:buFont typeface="Wingdings" panose="05000000000000000000" pitchFamily="2" charset="2"/>
              <a:buChar char="Ø"/>
            </a:pPr>
            <a:r>
              <a:rPr lang="sv-SE" dirty="0">
                <a:solidFill>
                  <a:srgbClr val="000000"/>
                </a:solidFill>
                <a:latin typeface="Lucida Sans Unicode"/>
              </a:rPr>
              <a:t>s</a:t>
            </a:r>
            <a:r>
              <a:rPr lang="sv-SE" dirty="0" smtClean="0">
                <a:solidFill>
                  <a:srgbClr val="000000"/>
                </a:solidFill>
                <a:latin typeface="Lucida Sans Unicode"/>
              </a:rPr>
              <a:t>tripspace   (remove trailing whitespaces etc.)</a:t>
            </a:r>
          </a:p>
          <a:p>
            <a:pPr marL="800100" lvl="1" indent="-342900">
              <a:buSzPct val="45000"/>
              <a:buFont typeface="Wingdings" panose="05000000000000000000" pitchFamily="2" charset="2"/>
              <a:buChar char="Ø"/>
            </a:pPr>
            <a:r>
              <a:rPr lang="sv-SE" dirty="0" smtClean="0">
                <a:solidFill>
                  <a:srgbClr val="000000"/>
                </a:solidFill>
                <a:latin typeface="Lucida Sans Unicode"/>
              </a:rPr>
              <a:t>diff --check  (check for obvious things to fix prior to commit)</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a:t>
            </a:r>
          </a:p>
          <a:p>
            <a:pPr marL="800100" lvl="1" indent="-342900">
              <a:buSzPct val="45000"/>
              <a:buFont typeface="Wingdings" panose="05000000000000000000" pitchFamily="2" charset="2"/>
              <a:buChar char="Ø"/>
            </a:pPr>
            <a:endParaRPr lang="sv-SE" sz="2200" strike="noStrike" dirty="0" smtClean="0">
              <a:solidFill>
                <a:srgbClr val="000000"/>
              </a:solidFill>
              <a:latin typeface="Lucida Sans Unicode"/>
              <a:ea typeface="DejaVu Sans"/>
            </a:endParaRPr>
          </a:p>
          <a:p>
            <a:pPr marL="342900" indent="-342900">
              <a:buSzPct val="45000"/>
              <a:buFont typeface="Wingdings" panose="05000000000000000000" pitchFamily="2" charset="2"/>
              <a:buChar char="Ø"/>
            </a:pPr>
            <a:r>
              <a:rPr lang="sv-SE" sz="2200" strike="noStrike" dirty="0" smtClean="0">
                <a:solidFill>
                  <a:srgbClr val="000000"/>
                </a:solidFill>
                <a:latin typeface="Lucida Sans Unicode"/>
                <a:ea typeface="DejaVu Sans"/>
              </a:rPr>
              <a:t>Get help</a:t>
            </a:r>
          </a:p>
          <a:p>
            <a:pPr marL="800100" lvl="1" indent="-342900">
              <a:buSzPct val="45000"/>
              <a:buFont typeface="Wingdings" panose="05000000000000000000" pitchFamily="2" charset="2"/>
              <a:buChar char="Ø"/>
            </a:pPr>
            <a:r>
              <a:rPr lang="sv-SE" strike="noStrike" dirty="0" smtClean="0">
                <a:solidFill>
                  <a:srgbClr val="000000"/>
                </a:solidFill>
                <a:latin typeface="Lucida Sans Unicode"/>
                <a:ea typeface="DejaVu Sans"/>
              </a:rPr>
              <a:t>git &lt;command&gt; --help</a:t>
            </a:r>
          </a:p>
        </p:txBody>
      </p:sp>
      <p:pic>
        <p:nvPicPr>
          <p:cNvPr id="6" name="Picture 2"/>
          <p:cNvPicPr/>
          <p:nvPr/>
        </p:nvPicPr>
        <p:blipFill>
          <a:blip r:embed="rId4"/>
          <a:stretch/>
        </p:blipFill>
        <p:spPr>
          <a:xfrm>
            <a:off x="7467480" y="260648"/>
            <a:ext cx="1506240" cy="684720"/>
          </a:xfrm>
          <a:prstGeom prst="rect">
            <a:avLst/>
          </a:prstGeom>
          <a:ln>
            <a:noFill/>
          </a:ln>
        </p:spPr>
      </p:pic>
    </p:spTree>
    <p:extLst>
      <p:ext uri="{BB962C8B-B14F-4D97-AF65-F5344CB8AC3E}">
        <p14:creationId xmlns:p14="http://schemas.microsoft.com/office/powerpoint/2010/main" val="34556601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sp>
      <p:pic>
        <p:nvPicPr>
          <p:cNvPr id="115" name="Picture 6"/>
          <p:cNvPicPr/>
          <p:nvPr/>
        </p:nvPicPr>
        <p:blipFill>
          <a:blip r:embed="rId2"/>
          <a:stretch/>
        </p:blipFill>
        <p:spPr>
          <a:xfrm>
            <a:off x="457200" y="434520"/>
            <a:ext cx="2349720" cy="754920"/>
          </a:xfrm>
          <a:prstGeom prst="rect">
            <a:avLst/>
          </a:prstGeom>
          <a:ln>
            <a:noFill/>
          </a:ln>
        </p:spPr>
      </p:pic>
      <p:sp>
        <p:nvSpPr>
          <p:cNvPr id="6" name="CustomShape 1"/>
          <p:cNvSpPr/>
          <p:nvPr/>
        </p:nvSpPr>
        <p:spPr>
          <a:xfrm>
            <a:off x="609600" y="1633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Continuous Integration Tool</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open source</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created by </a:t>
            </a:r>
            <a:r>
              <a:rPr lang="en-US" strike="noStrike" dirty="0" err="1" smtClean="0">
                <a:solidFill>
                  <a:srgbClr val="000000"/>
                </a:solidFill>
                <a:latin typeface="Lucida Sans Unicode"/>
                <a:ea typeface="DejaVu Sans"/>
              </a:rPr>
              <a:t>Kohsuke</a:t>
            </a:r>
            <a:r>
              <a:rPr lang="en-US" strike="noStrike" dirty="0" smtClean="0">
                <a:solidFill>
                  <a:srgbClr val="000000"/>
                </a:solidFill>
                <a:latin typeface="Lucida Sans Unicode"/>
                <a:ea typeface="DejaVu Sans"/>
              </a:rPr>
              <a:t> Kawaguchi</a:t>
            </a:r>
            <a:endParaRPr dirty="0"/>
          </a:p>
          <a:p>
            <a:pPr marL="742950" lvl="1" indent="-285750">
              <a:lnSpc>
                <a:spcPct val="100000"/>
              </a:lnSpc>
              <a:buSzPct val="45000"/>
              <a:buFont typeface="Wingdings" panose="05000000000000000000" pitchFamily="2" charset="2"/>
              <a:buChar char="Ø"/>
            </a:pPr>
            <a:r>
              <a:rPr lang="sv-SE" strike="noStrike" dirty="0" smtClean="0">
                <a:solidFill>
                  <a:srgbClr val="000000"/>
                </a:solidFill>
                <a:latin typeface="Lucida Sans Unicode"/>
                <a:ea typeface="DejaVu Sans"/>
              </a:rPr>
              <a:t>fork of Hudson</a:t>
            </a:r>
            <a:endParaRPr dirty="0"/>
          </a:p>
          <a:p>
            <a:pPr marL="285750" indent="-285750">
              <a:lnSpc>
                <a:spcPct val="100000"/>
              </a:lnSpc>
              <a:buFont typeface="Wingdings" panose="05000000000000000000" pitchFamily="2" charset="2"/>
              <a:buChar char="Ø"/>
            </a:pP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Typical </a:t>
            </a:r>
            <a:r>
              <a:rPr lang="en-US" sz="2200" strike="noStrike" dirty="0" smtClean="0">
                <a:solidFill>
                  <a:srgbClr val="000000"/>
                </a:solidFill>
                <a:latin typeface="Lucida Sans Unicode"/>
                <a:ea typeface="DejaVu Sans"/>
              </a:rPr>
              <a:t>workflow</a:t>
            </a:r>
            <a:endParaRPr dirty="0"/>
          </a:p>
          <a:p>
            <a:pPr marL="742950" lvl="1" indent="-285750">
              <a:lnSpc>
                <a:spcPct val="100000"/>
              </a:lnSpc>
              <a:buSzPct val="45000"/>
              <a:buFont typeface="Wingdings" panose="05000000000000000000" pitchFamily="2" charset="2"/>
              <a:buChar char="Ø"/>
            </a:pPr>
            <a:r>
              <a:rPr lang="sv-SE" strike="noStrike" dirty="0" smtClean="0">
                <a:solidFill>
                  <a:srgbClr val="000000"/>
                </a:solidFill>
                <a:latin typeface="Lucida Sans Unicode"/>
                <a:ea typeface="DejaVu Sans"/>
              </a:rPr>
              <a:t>Create jobs</a:t>
            </a:r>
          </a:p>
          <a:p>
            <a:pPr marL="742950" lvl="1" indent="-285750">
              <a:lnSpc>
                <a:spcPct val="100000"/>
              </a:lnSpc>
              <a:buSzPct val="45000"/>
              <a:buFont typeface="Wingdings" panose="05000000000000000000" pitchFamily="2" charset="2"/>
              <a:buChar char="Ø"/>
            </a:pPr>
            <a:r>
              <a:rPr lang="sv-SE" dirty="0" smtClean="0">
                <a:solidFill>
                  <a:srgbClr val="000000"/>
                </a:solidFill>
                <a:latin typeface="Lucida Sans Unicode"/>
              </a:rPr>
              <a:t>Enable triggers</a:t>
            </a:r>
          </a:p>
          <a:p>
            <a:pPr marL="742950" lvl="1" indent="-285750">
              <a:lnSpc>
                <a:spcPct val="100000"/>
              </a:lnSpc>
              <a:buSzPct val="45000"/>
              <a:buFont typeface="Wingdings" panose="05000000000000000000" pitchFamily="2" charset="2"/>
              <a:buChar char="Ø"/>
            </a:pPr>
            <a:r>
              <a:rPr lang="sv-SE" dirty="0" smtClean="0">
                <a:solidFill>
                  <a:srgbClr val="000000"/>
                </a:solidFill>
                <a:latin typeface="Lucida Sans Unicode"/>
              </a:rPr>
              <a:t>Let the job run</a:t>
            </a:r>
          </a:p>
          <a:p>
            <a:pPr marL="742950" lvl="1" indent="-285750">
              <a:lnSpc>
                <a:spcPct val="100000"/>
              </a:lnSpc>
              <a:buSzPct val="45000"/>
              <a:buFont typeface="Wingdings" panose="05000000000000000000" pitchFamily="2" charset="2"/>
              <a:buChar char="Ø"/>
            </a:pPr>
            <a:r>
              <a:rPr lang="sv-SE" dirty="0" smtClean="0">
                <a:solidFill>
                  <a:srgbClr val="000000"/>
                </a:solidFill>
                <a:latin typeface="Lucida Sans Unicode"/>
              </a:rPr>
              <a:t>Check the console log</a:t>
            </a:r>
          </a:p>
          <a:p>
            <a:pPr marL="742950" lvl="1" indent="-285750">
              <a:buSzPct val="45000"/>
              <a:buFont typeface="Wingdings" panose="05000000000000000000" pitchFamily="2" charset="2"/>
              <a:buChar char="Ø"/>
            </a:pPr>
            <a:endParaRPr lang="en-US" dirty="0" smtClean="0">
              <a:solidFill>
                <a:srgbClr val="000000"/>
              </a:solidFill>
              <a:latin typeface="Lucida Sans Unicode"/>
            </a:endParaRPr>
          </a:p>
          <a:p>
            <a:pPr marL="285750" indent="-285750">
              <a:buSzPct val="45000"/>
              <a:buFont typeface="Wingdings" panose="05000000000000000000" pitchFamily="2" charset="2"/>
              <a:buChar char="Ø"/>
            </a:pPr>
            <a:r>
              <a:rPr lang="sv-SE" sz="2200" dirty="0" smtClean="0">
                <a:solidFill>
                  <a:srgbClr val="000000"/>
                </a:solidFill>
                <a:latin typeface="Lucida Sans Unicode"/>
              </a:rPr>
              <a:t>Further reading</a:t>
            </a:r>
            <a:r>
              <a:rPr lang="en-US" sz="2200" dirty="0">
                <a:solidFill>
                  <a:srgbClr val="000000"/>
                </a:solidFill>
                <a:latin typeface="Lucida Sans Unicode"/>
              </a:rPr>
              <a:t>/references</a:t>
            </a:r>
            <a:endParaRPr lang="sv-SE" sz="2200" dirty="0">
              <a:solidFill>
                <a:srgbClr val="000000"/>
              </a:solidFill>
              <a:latin typeface="Lucida Sans Unicode"/>
              <a:hlinkClick r:id="rId3"/>
            </a:endParaRPr>
          </a:p>
          <a:p>
            <a:pPr marL="742950" lvl="1" indent="-285750">
              <a:buSzPct val="45000"/>
              <a:buFont typeface="Wingdings" panose="05000000000000000000" pitchFamily="2" charset="2"/>
              <a:buChar char="Ø"/>
            </a:pPr>
            <a:r>
              <a:rPr lang="sv-SE" dirty="0">
                <a:hlinkClick r:id="rId4"/>
              </a:rPr>
              <a:t>https://</a:t>
            </a:r>
            <a:r>
              <a:rPr lang="sv-SE" dirty="0" smtClean="0">
                <a:hlinkClick r:id="rId4"/>
              </a:rPr>
              <a:t>wiki.jenkins-ci.org/display/JENKINS/Meet+Jenkins</a:t>
            </a:r>
            <a:endParaRPr lang="sv-SE" dirty="0" smtClean="0"/>
          </a:p>
          <a:p>
            <a:pPr marL="742950" lvl="1" indent="-285750">
              <a:buSzPct val="45000"/>
              <a:buFont typeface="Wingdings" panose="05000000000000000000" pitchFamily="2" charset="2"/>
              <a:buChar char="Ø"/>
            </a:pPr>
            <a:endParaRPr dirty="0"/>
          </a:p>
        </p:txBody>
      </p:sp>
      <p:pic>
        <p:nvPicPr>
          <p:cNvPr id="7" name="Picture 2"/>
          <p:cNvPicPr/>
          <p:nvPr/>
        </p:nvPicPr>
        <p:blipFill>
          <a:blip r:embed="rId5"/>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sp>
      <p:pic>
        <p:nvPicPr>
          <p:cNvPr id="115" name="Picture 6"/>
          <p:cNvPicPr/>
          <p:nvPr/>
        </p:nvPicPr>
        <p:blipFill>
          <a:blip r:embed="rId2"/>
          <a:stretch/>
        </p:blipFill>
        <p:spPr>
          <a:xfrm>
            <a:off x="457200" y="434520"/>
            <a:ext cx="2349720" cy="754920"/>
          </a:xfrm>
          <a:prstGeom prst="rect">
            <a:avLst/>
          </a:prstGeom>
          <a:ln>
            <a:noFill/>
          </a:ln>
        </p:spPr>
      </p:pic>
      <p:sp>
        <p:nvSpPr>
          <p:cNvPr id="6" name="CustomShape 1"/>
          <p:cNvSpPr/>
          <p:nvPr/>
        </p:nvSpPr>
        <p:spPr>
          <a:xfrm>
            <a:off x="609600" y="1633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endParaRPr lang="sv-SE" sz="2200" strike="noStrike" dirty="0" smtClean="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Jobs/Projects</a:t>
            </a:r>
          </a:p>
          <a:p>
            <a:pPr marL="800100" lvl="1" indent="-342900">
              <a:buSzPct val="45000"/>
              <a:buFont typeface="Wingdings" panose="05000000000000000000" pitchFamily="2" charset="2"/>
              <a:buChar char="Ø"/>
            </a:pPr>
            <a:r>
              <a:rPr lang="sv-SE" dirty="0" smtClean="0">
                <a:solidFill>
                  <a:srgbClr val="000000"/>
                </a:solidFill>
                <a:latin typeface="Lucida Sans Unicode"/>
                <a:ea typeface="DejaVu Sans"/>
              </a:rPr>
              <a:t>runnable tasks that are controlled/monitored by Jenkins</a:t>
            </a:r>
            <a:endParaRPr lang="sv-SE" sz="2200" dirty="0" smtClean="0">
              <a:solidFill>
                <a:srgbClr val="000000"/>
              </a:solidFill>
              <a:latin typeface="Lucida Sans Unicode"/>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rPr>
              <a:t>Build</a:t>
            </a:r>
          </a:p>
          <a:p>
            <a:pPr marL="800100" lvl="1" indent="-342900">
              <a:buSzPct val="45000"/>
              <a:buFont typeface="Wingdings" panose="05000000000000000000" pitchFamily="2" charset="2"/>
              <a:buChar char="Ø"/>
            </a:pPr>
            <a:r>
              <a:rPr lang="sv-SE" dirty="0" smtClean="0">
                <a:solidFill>
                  <a:srgbClr val="000000"/>
                </a:solidFill>
                <a:latin typeface="Lucida Sans Unicode"/>
              </a:rPr>
              <a:t>result of one run of a project</a:t>
            </a:r>
          </a:p>
          <a:p>
            <a:pPr marL="342900" indent="-342900">
              <a:buSzPct val="45000"/>
              <a:buFont typeface="Wingdings" panose="05000000000000000000" pitchFamily="2" charset="2"/>
              <a:buChar char="Ø"/>
            </a:pPr>
            <a:r>
              <a:rPr lang="sv-SE" sz="2200" dirty="0" smtClean="0">
                <a:solidFill>
                  <a:srgbClr val="000000"/>
                </a:solidFill>
                <a:latin typeface="Lucida Sans Unicode"/>
              </a:rPr>
              <a:t>Build Results</a:t>
            </a:r>
          </a:p>
          <a:p>
            <a:pPr marL="800100" lvl="1" indent="-342900">
              <a:buSzPct val="45000"/>
              <a:buFont typeface="Wingdings" panose="05000000000000000000" pitchFamily="2" charset="2"/>
              <a:buChar char="Ø"/>
            </a:pPr>
            <a:r>
              <a:rPr lang="sv-SE" dirty="0" smtClean="0">
                <a:solidFill>
                  <a:srgbClr val="000000"/>
                </a:solidFill>
                <a:latin typeface="Lucida Sans Unicode"/>
              </a:rPr>
              <a:t>successful, </a:t>
            </a:r>
            <a:r>
              <a:rPr lang="sv-SE" dirty="0">
                <a:solidFill>
                  <a:srgbClr val="000000"/>
                </a:solidFill>
                <a:latin typeface="Lucida Sans Unicode"/>
              </a:rPr>
              <a:t>stable, </a:t>
            </a:r>
            <a:r>
              <a:rPr lang="sv-SE" dirty="0" smtClean="0">
                <a:solidFill>
                  <a:srgbClr val="000000"/>
                </a:solidFill>
                <a:latin typeface="Lucida Sans Unicode"/>
              </a:rPr>
              <a:t>unstable, broken/failed, completed</a:t>
            </a:r>
            <a:endParaRPr lang="sv-SE" sz="2200" dirty="0">
              <a:solidFill>
                <a:srgbClr val="000000"/>
              </a:solidFill>
              <a:latin typeface="Lucida Sans Unicode"/>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rPr>
              <a:t>Master</a:t>
            </a:r>
          </a:p>
          <a:p>
            <a:pPr marL="800100" lvl="1" indent="-342900">
              <a:buSzPct val="45000"/>
              <a:buFont typeface="Wingdings" panose="05000000000000000000" pitchFamily="2" charset="2"/>
              <a:buChar char="Ø"/>
            </a:pPr>
            <a:r>
              <a:rPr lang="sv-SE" dirty="0" smtClean="0">
                <a:solidFill>
                  <a:srgbClr val="000000"/>
                </a:solidFill>
                <a:latin typeface="Lucida Sans Unicode"/>
              </a:rPr>
              <a:t>Basic installation of Jenkins - where the Jenkins is deployed</a:t>
            </a:r>
            <a:endParaRPr lang="sv-SE" sz="2200" dirty="0" smtClean="0">
              <a:solidFill>
                <a:srgbClr val="000000"/>
              </a:solidFill>
              <a:latin typeface="Lucida Sans Unicode"/>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rPr>
              <a:t>Slave</a:t>
            </a:r>
          </a:p>
          <a:p>
            <a:pPr marL="800100" lvl="1" indent="-342900">
              <a:buSzPct val="45000"/>
              <a:buFont typeface="Wingdings" panose="05000000000000000000" pitchFamily="2" charset="2"/>
              <a:buChar char="Ø"/>
            </a:pPr>
            <a:r>
              <a:rPr lang="sv-SE" dirty="0" smtClean="0">
                <a:solidFill>
                  <a:srgbClr val="000000"/>
                </a:solidFill>
                <a:latin typeface="Lucida Sans Unicode"/>
              </a:rPr>
              <a:t>computers to build projects on</a:t>
            </a:r>
            <a:endParaRPr lang="sv-SE" sz="2200" dirty="0">
              <a:solidFill>
                <a:srgbClr val="000000"/>
              </a:solidFill>
              <a:latin typeface="Lucida Sans Unicode"/>
            </a:endParaRPr>
          </a:p>
          <a:p>
            <a:pPr marL="342900" indent="-342900">
              <a:lnSpc>
                <a:spcPct val="100000"/>
              </a:lnSpc>
              <a:buSzPct val="45000"/>
              <a:buFont typeface="Wingdings" panose="05000000000000000000" pitchFamily="2" charset="2"/>
              <a:buChar char="Ø"/>
            </a:pPr>
            <a:r>
              <a:rPr lang="sv-SE" sz="2200" dirty="0" smtClean="0">
                <a:solidFill>
                  <a:srgbClr val="000000"/>
                </a:solidFill>
                <a:latin typeface="Lucida Sans Unicode"/>
              </a:rPr>
              <a:t>Trigger</a:t>
            </a:r>
          </a:p>
          <a:p>
            <a:pPr marL="800100" lvl="1" indent="-342900">
              <a:buSzPct val="45000"/>
              <a:buFont typeface="Wingdings" panose="05000000000000000000" pitchFamily="2" charset="2"/>
              <a:buChar char="Ø"/>
            </a:pPr>
            <a:r>
              <a:rPr lang="sv-SE" dirty="0" smtClean="0">
                <a:solidFill>
                  <a:srgbClr val="000000"/>
                </a:solidFill>
                <a:latin typeface="Lucida Sans Unicode"/>
              </a:rPr>
              <a:t>when and on what conditions a job should be triggered</a:t>
            </a:r>
            <a:endParaRPr dirty="0"/>
          </a:p>
        </p:txBody>
      </p:sp>
      <p:pic>
        <p:nvPicPr>
          <p:cNvPr id="7" name="Picture 2"/>
          <p:cNvPicPr/>
          <p:nvPr/>
        </p:nvPicPr>
        <p:blipFill>
          <a:blip r:embed="rId3"/>
          <a:stretch/>
        </p:blipFill>
        <p:spPr>
          <a:xfrm>
            <a:off x="7467480" y="260648"/>
            <a:ext cx="1506240" cy="684720"/>
          </a:xfrm>
          <a:prstGeom prst="rect">
            <a:avLst/>
          </a:prstGeom>
          <a:ln>
            <a:noFill/>
          </a:ln>
        </p:spPr>
      </p:pic>
    </p:spTree>
    <p:extLst>
      <p:ext uri="{BB962C8B-B14F-4D97-AF65-F5344CB8AC3E}">
        <p14:creationId xmlns:p14="http://schemas.microsoft.com/office/powerpoint/2010/main" val="32459119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sp>
      <p:pic>
        <p:nvPicPr>
          <p:cNvPr id="115" name="Picture 6"/>
          <p:cNvPicPr/>
          <p:nvPr/>
        </p:nvPicPr>
        <p:blipFill>
          <a:blip r:embed="rId2"/>
          <a:stretch/>
        </p:blipFill>
        <p:spPr>
          <a:xfrm>
            <a:off x="457200" y="434520"/>
            <a:ext cx="2349720" cy="754920"/>
          </a:xfrm>
          <a:prstGeom prst="rect">
            <a:avLst/>
          </a:prstGeom>
          <a:ln>
            <a:noFill/>
          </a:ln>
        </p:spPr>
      </p:pic>
      <p:sp>
        <p:nvSpPr>
          <p:cNvPr id="6" name="CustomShape 1"/>
          <p:cNvSpPr/>
          <p:nvPr/>
        </p:nvSpPr>
        <p:spPr>
          <a:xfrm>
            <a:off x="609600" y="1633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sv-SE" sz="2200" strike="noStrike" dirty="0" smtClean="0">
                <a:solidFill>
                  <a:srgbClr val="000000"/>
                </a:solidFill>
                <a:latin typeface="Lucida Sans Unicode"/>
                <a:ea typeface="DejaVu Sans"/>
              </a:rPr>
              <a:t>OPNFV uses Jenkins Job Builder to create/configure jobs.</a:t>
            </a:r>
          </a:p>
          <a:p>
            <a:pPr marL="800100" lvl="1" indent="-342900">
              <a:buSzPct val="45000"/>
              <a:buFont typeface="Wingdings" panose="05000000000000000000" pitchFamily="2" charset="2"/>
              <a:buChar char="Ø"/>
            </a:pPr>
            <a:r>
              <a:rPr lang="sv-SE" dirty="0" smtClean="0">
                <a:solidFill>
                  <a:srgbClr val="000000"/>
                </a:solidFill>
                <a:latin typeface="Lucida Sans Unicode"/>
              </a:rPr>
              <a:t>You don’t need to login to Jenkins in order to modify jobs.</a:t>
            </a:r>
          </a:p>
          <a:p>
            <a:pPr marL="800100" lvl="1" indent="-342900">
              <a:buSzPct val="45000"/>
              <a:buFont typeface="Wingdings" panose="05000000000000000000" pitchFamily="2" charset="2"/>
              <a:buChar char="Ø"/>
            </a:pPr>
            <a:endParaRPr lang="sv-SE" dirty="0">
              <a:solidFill>
                <a:srgbClr val="000000"/>
              </a:solidFill>
              <a:latin typeface="Lucida Sans Unicode"/>
            </a:endParaRPr>
          </a:p>
          <a:p>
            <a:pPr marL="800100" lvl="1" indent="-342900">
              <a:buSzPct val="45000"/>
              <a:buFont typeface="Wingdings" panose="05000000000000000000" pitchFamily="2" charset="2"/>
              <a:buChar char="Ø"/>
            </a:pPr>
            <a:endParaRPr lang="sv-SE" dirty="0" smtClean="0">
              <a:solidFill>
                <a:srgbClr val="000000"/>
              </a:solidFill>
              <a:latin typeface="Lucida Sans Unicode"/>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Read more about Jenkins Job Builder from</a:t>
            </a:r>
          </a:p>
          <a:p>
            <a:pPr marL="800100" lvl="1" indent="-342900">
              <a:buSzPct val="45000"/>
              <a:buFont typeface="Wingdings" panose="05000000000000000000" pitchFamily="2" charset="2"/>
              <a:buChar char="Ø"/>
            </a:pPr>
            <a:r>
              <a:rPr lang="sv-SE" sz="2000" dirty="0">
                <a:solidFill>
                  <a:srgbClr val="000000"/>
                </a:solidFill>
                <a:latin typeface="Lucida Sans Unicode"/>
                <a:hlinkClick r:id="rId3"/>
              </a:rPr>
              <a:t>http://</a:t>
            </a:r>
            <a:r>
              <a:rPr lang="sv-SE" sz="2000" dirty="0" smtClean="0">
                <a:solidFill>
                  <a:srgbClr val="000000"/>
                </a:solidFill>
                <a:latin typeface="Lucida Sans Unicode"/>
                <a:hlinkClick r:id="rId3"/>
              </a:rPr>
              <a:t>ci.openstack.org/jenkins-job-builder/</a:t>
            </a:r>
            <a:endParaRPr lang="sv-SE" sz="2000" dirty="0" smtClean="0">
              <a:solidFill>
                <a:srgbClr val="000000"/>
              </a:solidFill>
              <a:latin typeface="Lucida Sans Unicode"/>
            </a:endParaRPr>
          </a:p>
          <a:p>
            <a:pPr marL="800100" lvl="1" indent="-342900">
              <a:buSzPct val="45000"/>
              <a:buFont typeface="Wingdings" panose="05000000000000000000" pitchFamily="2" charset="2"/>
              <a:buChar char="Ø"/>
            </a:pPr>
            <a:endParaRPr lang="sv-SE" sz="2200" dirty="0">
              <a:solidFill>
                <a:srgbClr val="000000"/>
              </a:solidFill>
              <a:latin typeface="Lucida Sans Unicode"/>
            </a:endParaRPr>
          </a:p>
          <a:p>
            <a:pPr marL="342900" indent="-342900">
              <a:buSzPct val="45000"/>
              <a:buFont typeface="Wingdings" panose="05000000000000000000" pitchFamily="2" charset="2"/>
              <a:buChar char="Ø"/>
            </a:pPr>
            <a:r>
              <a:rPr lang="sv-SE" sz="2200" dirty="0" smtClean="0">
                <a:solidFill>
                  <a:srgbClr val="000000"/>
                </a:solidFill>
                <a:latin typeface="Lucida Sans Unicode"/>
              </a:rPr>
              <a:t>Take a look at existing OPNFV Jenkins Jobs from OPNFV Gerrit.</a:t>
            </a:r>
          </a:p>
          <a:p>
            <a:pPr marL="800100" lvl="1" indent="-342900">
              <a:buSzPct val="45000"/>
              <a:buFont typeface="Wingdings" panose="05000000000000000000" pitchFamily="2" charset="2"/>
              <a:buChar char="Ø"/>
            </a:pPr>
            <a:r>
              <a:rPr lang="sv-SE" sz="2000" dirty="0">
                <a:solidFill>
                  <a:srgbClr val="000000"/>
                </a:solidFill>
                <a:latin typeface="Lucida Sans Unicode"/>
                <a:hlinkClick r:id="rId4"/>
              </a:rPr>
              <a:t>https://</a:t>
            </a:r>
            <a:r>
              <a:rPr lang="sv-SE" sz="2000" dirty="0" smtClean="0">
                <a:solidFill>
                  <a:srgbClr val="000000"/>
                </a:solidFill>
                <a:latin typeface="Lucida Sans Unicode"/>
                <a:hlinkClick r:id="rId4"/>
              </a:rPr>
              <a:t>gerrit.opnfv.org/gerrit/gitweb?p=releng.git</a:t>
            </a:r>
            <a:endParaRPr lang="sv-SE" sz="2000" dirty="0" smtClean="0">
              <a:solidFill>
                <a:srgbClr val="000000"/>
              </a:solidFill>
              <a:latin typeface="Lucida Sans Unicode"/>
            </a:endParaRPr>
          </a:p>
          <a:p>
            <a:pPr marL="800100" lvl="1" indent="-342900">
              <a:buSzPct val="45000"/>
              <a:buFont typeface="Wingdings" panose="05000000000000000000" pitchFamily="2" charset="2"/>
              <a:buChar char="Ø"/>
            </a:pPr>
            <a:endParaRPr lang="sv-SE" sz="2200" dirty="0" smtClean="0">
              <a:solidFill>
                <a:srgbClr val="000000"/>
              </a:solidFill>
              <a:latin typeface="Lucida Sans Unicode"/>
            </a:endParaRPr>
          </a:p>
          <a:p>
            <a:pPr marL="342900" indent="-342900">
              <a:buSzPct val="45000"/>
              <a:buFont typeface="Wingdings" panose="05000000000000000000" pitchFamily="2" charset="2"/>
              <a:buChar char="Ø"/>
            </a:pPr>
            <a:endParaRPr dirty="0"/>
          </a:p>
        </p:txBody>
      </p:sp>
      <p:pic>
        <p:nvPicPr>
          <p:cNvPr id="7" name="Picture 2"/>
          <p:cNvPicPr/>
          <p:nvPr/>
        </p:nvPicPr>
        <p:blipFill>
          <a:blip r:embed="rId5"/>
          <a:stretch/>
        </p:blipFill>
        <p:spPr>
          <a:xfrm>
            <a:off x="7467480" y="260648"/>
            <a:ext cx="1506240" cy="684720"/>
          </a:xfrm>
          <a:prstGeom prst="rect">
            <a:avLst/>
          </a:prstGeom>
          <a:ln>
            <a:noFill/>
          </a:ln>
        </p:spPr>
      </p:pic>
    </p:spTree>
    <p:extLst>
      <p:ext uri="{BB962C8B-B14F-4D97-AF65-F5344CB8AC3E}">
        <p14:creationId xmlns:p14="http://schemas.microsoft.com/office/powerpoint/2010/main" val="33071782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sp>
      <p:sp>
        <p:nvSpPr>
          <p:cNvPr id="6" name="CustomShape 1"/>
          <p:cNvSpPr/>
          <p:nvPr/>
        </p:nvSpPr>
        <p:spPr>
          <a:xfrm>
            <a:off x="609600" y="1633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General purpose storage service</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provided </a:t>
            </a:r>
            <a:r>
              <a:rPr lang="en-US" strike="noStrike" dirty="0">
                <a:solidFill>
                  <a:srgbClr val="000000"/>
                </a:solidFill>
                <a:latin typeface="Lucida Sans Unicode"/>
                <a:ea typeface="DejaVu Sans"/>
              </a:rPr>
              <a:t>by </a:t>
            </a:r>
            <a:r>
              <a:rPr lang="en-US" strike="noStrike" dirty="0" smtClean="0">
                <a:solidFill>
                  <a:srgbClr val="000000"/>
                </a:solidFill>
                <a:latin typeface="Lucida Sans Unicode"/>
                <a:ea typeface="DejaVu Sans"/>
              </a:rPr>
              <a:t>Google</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rPr>
              <a:t>used as artifact repository</a:t>
            </a: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Typical </a:t>
            </a:r>
            <a:r>
              <a:rPr lang="en-US" sz="2200" strike="noStrike" dirty="0" smtClean="0">
                <a:solidFill>
                  <a:srgbClr val="000000"/>
                </a:solidFill>
                <a:latin typeface="Lucida Sans Unicode"/>
                <a:ea typeface="DejaVu Sans"/>
              </a:rPr>
              <a:t>workflow</a:t>
            </a:r>
            <a:endParaRPr dirty="0"/>
          </a:p>
          <a:p>
            <a:pPr marL="742950" lvl="1" indent="-285750">
              <a:lnSpc>
                <a:spcPct val="100000"/>
              </a:lnSpc>
              <a:buSzPct val="45000"/>
              <a:buFont typeface="Wingdings" panose="05000000000000000000" pitchFamily="2" charset="2"/>
              <a:buChar char="Ø"/>
            </a:pPr>
            <a:r>
              <a:rPr lang="sv-SE" strike="noStrike" dirty="0" smtClean="0">
                <a:solidFill>
                  <a:srgbClr val="000000"/>
                </a:solidFill>
                <a:latin typeface="Lucida Sans Unicode"/>
                <a:ea typeface="DejaVu Sans"/>
              </a:rPr>
              <a:t>Upload artifacts</a:t>
            </a:r>
          </a:p>
          <a:p>
            <a:pPr marL="742950" lvl="1" indent="-285750">
              <a:lnSpc>
                <a:spcPct val="100000"/>
              </a:lnSpc>
              <a:buSzPct val="45000"/>
              <a:buFont typeface="Wingdings" panose="05000000000000000000" pitchFamily="2" charset="2"/>
              <a:buChar char="Ø"/>
            </a:pPr>
            <a:r>
              <a:rPr lang="sv-SE" dirty="0" smtClean="0">
                <a:solidFill>
                  <a:srgbClr val="000000"/>
                </a:solidFill>
                <a:latin typeface="Lucida Sans Unicode"/>
              </a:rPr>
              <a:t>Download artifacts</a:t>
            </a:r>
          </a:p>
          <a:p>
            <a:pPr marL="742950" lvl="1" indent="-285750">
              <a:lnSpc>
                <a:spcPct val="100000"/>
              </a:lnSpc>
              <a:buSzPct val="45000"/>
              <a:buFont typeface="Wingdings" panose="05000000000000000000" pitchFamily="2" charset="2"/>
              <a:buChar char="Ø"/>
            </a:pPr>
            <a:endParaRPr lang="sv-SE" dirty="0">
              <a:solidFill>
                <a:srgbClr val="000000"/>
              </a:solidFill>
              <a:latin typeface="Lucida Sans Unicode"/>
            </a:endParaRPr>
          </a:p>
          <a:p>
            <a:pPr marL="285750" indent="-285750">
              <a:buSzPct val="45000"/>
              <a:buFont typeface="Wingdings" panose="05000000000000000000" pitchFamily="2" charset="2"/>
              <a:buChar char="Ø"/>
            </a:pPr>
            <a:r>
              <a:rPr lang="sv-SE" sz="2200" dirty="0">
                <a:solidFill>
                  <a:srgbClr val="000000"/>
                </a:solidFill>
                <a:latin typeface="Lucida Sans Unicode"/>
              </a:rPr>
              <a:t>Further </a:t>
            </a:r>
            <a:r>
              <a:rPr lang="sv-SE" sz="2200" dirty="0" smtClean="0">
                <a:solidFill>
                  <a:srgbClr val="000000"/>
                </a:solidFill>
                <a:latin typeface="Lucida Sans Unicode"/>
              </a:rPr>
              <a:t>reading</a:t>
            </a:r>
            <a:r>
              <a:rPr lang="en-US" sz="2200" dirty="0">
                <a:solidFill>
                  <a:srgbClr val="000000"/>
                </a:solidFill>
                <a:latin typeface="Lucida Sans Unicode"/>
              </a:rPr>
              <a:t>/references</a:t>
            </a:r>
            <a:endParaRPr lang="sv-SE" sz="2200" dirty="0">
              <a:solidFill>
                <a:srgbClr val="000000"/>
              </a:solidFill>
              <a:latin typeface="Lucida Sans Unicode"/>
              <a:hlinkClick r:id="rId2"/>
            </a:endParaRPr>
          </a:p>
          <a:p>
            <a:pPr marL="742950" lvl="1" indent="-285750">
              <a:lnSpc>
                <a:spcPct val="100000"/>
              </a:lnSpc>
              <a:buSzPct val="45000"/>
              <a:buFont typeface="Wingdings" panose="05000000000000000000" pitchFamily="2" charset="2"/>
              <a:buChar char="Ø"/>
            </a:pPr>
            <a:r>
              <a:rPr lang="sv-SE" dirty="0">
                <a:hlinkClick r:id="rId3"/>
              </a:rPr>
              <a:t>https://</a:t>
            </a:r>
            <a:r>
              <a:rPr lang="sv-SE" dirty="0" smtClean="0">
                <a:hlinkClick r:id="rId3"/>
              </a:rPr>
              <a:t>cloud.google.com/storage/docs/overview</a:t>
            </a:r>
            <a:endParaRPr lang="sv-SE" dirty="0" smtClean="0"/>
          </a:p>
        </p:txBody>
      </p:sp>
      <p:pic>
        <p:nvPicPr>
          <p:cNvPr id="7" name="Picture 2"/>
          <p:cNvPicPr/>
          <p:nvPr/>
        </p:nvPicPr>
        <p:blipFill>
          <a:blip r:embed="rId4"/>
          <a:stretch/>
        </p:blipFill>
        <p:spPr>
          <a:xfrm>
            <a:off x="7467480" y="260648"/>
            <a:ext cx="1506240" cy="684720"/>
          </a:xfrm>
          <a:prstGeom prst="rect">
            <a:avLst/>
          </a:prstGeom>
          <a:ln>
            <a:noFill/>
          </a:ln>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5" y="373754"/>
            <a:ext cx="3240360" cy="114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lvl="0" indent="-457200">
              <a:buSzPct val="45000"/>
              <a:buFont typeface="Wingdings" panose="05000000000000000000" pitchFamily="2" charset="2"/>
              <a:buChar char="Ø"/>
            </a:pPr>
            <a:r>
              <a:rPr lang="sv-SE" sz="2200" dirty="0">
                <a:solidFill>
                  <a:srgbClr val="000000"/>
                </a:solidFill>
                <a:latin typeface="Lucida Sans Unicode"/>
                <a:ea typeface="DejaVu Sans"/>
              </a:rPr>
              <a:t>A wiki application to support documentation needs </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Open source</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Can upload images &amp; files</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Supports many plug-ins</a:t>
            </a:r>
          </a:p>
          <a:p>
            <a:pPr marL="457200" lvl="0" indent="-457200">
              <a:buSzPct val="45000"/>
              <a:buFont typeface="Wingdings" panose="05000000000000000000" pitchFamily="2" charset="2"/>
              <a:buChar char="Ø"/>
            </a:pPr>
            <a:endParaRPr lang="sv-SE" sz="2000" dirty="0" smtClean="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smtClean="0">
                <a:solidFill>
                  <a:srgbClr val="000000"/>
                </a:solidFill>
                <a:latin typeface="Lucida Sans Unicode"/>
                <a:ea typeface="DejaVu Sans"/>
              </a:rPr>
              <a:t>In </a:t>
            </a:r>
            <a:r>
              <a:rPr lang="sv-SE" sz="2200" dirty="0">
                <a:solidFill>
                  <a:srgbClr val="000000"/>
                </a:solidFill>
                <a:latin typeface="Lucida Sans Unicode"/>
                <a:ea typeface="DejaVu Sans"/>
              </a:rPr>
              <a:t>order to edit contents on wiki.opnfv.org, you need to have a Linux Foundation Account</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Can create an account @identity.linuxfoundation.org </a:t>
            </a:r>
          </a:p>
          <a:p>
            <a:pPr marL="457200" lvl="0" indent="-457200">
              <a:buSzPct val="45000"/>
              <a:buFont typeface="Wingdings" panose="05000000000000000000" pitchFamily="2" charset="2"/>
              <a:buChar char="Ø"/>
            </a:pPr>
            <a:endParaRPr lang="sv-SE" sz="2000" dirty="0" smtClean="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smtClean="0">
                <a:solidFill>
                  <a:srgbClr val="000000"/>
                </a:solidFill>
                <a:latin typeface="Lucida Sans Unicode"/>
                <a:ea typeface="DejaVu Sans"/>
              </a:rPr>
              <a:t>Content </a:t>
            </a:r>
            <a:r>
              <a:rPr lang="sv-SE" sz="2200" dirty="0">
                <a:solidFill>
                  <a:srgbClr val="000000"/>
                </a:solidFill>
                <a:latin typeface="Lucida Sans Unicode"/>
                <a:ea typeface="DejaVu Sans"/>
              </a:rPr>
              <a:t>only as good as the level of  community participation</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Please help keep contents up-to-date! </a:t>
            </a:r>
            <a:endParaRPr lang="sv-SE" dirty="0" smtClean="0">
              <a:solidFill>
                <a:srgbClr val="000000"/>
              </a:solidFill>
              <a:latin typeface="Lucida Sans Unicode"/>
              <a:ea typeface="DejaVu Sans"/>
            </a:endParaRPr>
          </a:p>
          <a:p>
            <a:pPr marL="914400" lvl="1" indent="-457200">
              <a:buSzPct val="45000"/>
              <a:buFont typeface="Wingdings" panose="05000000000000000000" pitchFamily="2" charset="2"/>
              <a:buChar char="Ø"/>
            </a:pPr>
            <a:endParaRPr lang="sv-SE" sz="2000" dirty="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a:solidFill>
                  <a:srgbClr val="000000"/>
                </a:solidFill>
                <a:latin typeface="Lucida Sans Unicode"/>
                <a:ea typeface="DejaVu Sans"/>
              </a:rPr>
              <a:t>Further reading/references</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hlinkClick r:id="rId2"/>
              </a:rPr>
              <a:t>https://www.dokuwiki.org/dokuwiki</a:t>
            </a:r>
            <a:r>
              <a:rPr lang="sv-SE" dirty="0" smtClean="0">
                <a:solidFill>
                  <a:srgbClr val="000000"/>
                </a:solidFill>
                <a:latin typeface="Lucida Sans Unicode"/>
                <a:ea typeface="DejaVu Sans"/>
                <a:hlinkClick r:id="rId2"/>
              </a:rPr>
              <a:t>#</a:t>
            </a:r>
            <a:endParaRPr lang="sv-SE" dirty="0">
              <a:solidFill>
                <a:srgbClr val="000000"/>
              </a:solidFill>
              <a:latin typeface="Lucida Sans Unicode"/>
              <a:ea typeface="DejaVu Sans"/>
            </a:endParaRPr>
          </a:p>
          <a:p>
            <a:pPr marL="285750" indent="-285750">
              <a:lnSpc>
                <a:spcPct val="100000"/>
              </a:lnSpc>
              <a:buSzPct val="45000"/>
              <a:buFont typeface="Wingdings" panose="05000000000000000000" pitchFamily="2" charset="2"/>
              <a:buChar char="Ø"/>
            </a:pPr>
            <a:endParaRPr sz="1600" dirty="0" smtClean="0"/>
          </a:p>
        </p:txBody>
      </p:sp>
      <p:sp>
        <p:nvSpPr>
          <p:cNvPr id="98"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dirty="0" smtClean="0">
                <a:solidFill>
                  <a:srgbClr val="464646"/>
                </a:solidFill>
                <a:latin typeface="Lucida Sans Unicode"/>
              </a:rPr>
              <a:t>        </a:t>
            </a:r>
            <a:r>
              <a:rPr lang="en-US" sz="4100" b="1" dirty="0" err="1" smtClean="0">
                <a:solidFill>
                  <a:srgbClr val="464646"/>
                </a:solidFill>
                <a:latin typeface="Lucida Sans Unicode"/>
              </a:rPr>
              <a:t>DokuWiki</a:t>
            </a:r>
            <a:endParaRPr dirty="0"/>
          </a:p>
        </p:txBody>
      </p:sp>
      <p:pic>
        <p:nvPicPr>
          <p:cNvPr id="5" name="Picture 2"/>
          <p:cNvPicPr/>
          <p:nvPr/>
        </p:nvPicPr>
        <p:blipFill>
          <a:blip r:embed="rId3"/>
          <a:stretch/>
        </p:blipFill>
        <p:spPr>
          <a:xfrm>
            <a:off x="7467480" y="260648"/>
            <a:ext cx="1506240" cy="684720"/>
          </a:xfrm>
          <a:prstGeom prst="rect">
            <a:avLst/>
          </a:prstGeom>
          <a:ln>
            <a:noFill/>
          </a:ln>
        </p:spPr>
      </p:pic>
      <p:pic>
        <p:nvPicPr>
          <p:cNvPr id="7" name="Picture 6"/>
          <p:cNvPicPr>
            <a:picLocks noChangeAspect="1"/>
          </p:cNvPicPr>
          <p:nvPr/>
        </p:nvPicPr>
        <p:blipFill>
          <a:blip r:embed="rId4"/>
          <a:stretch>
            <a:fillRect/>
          </a:stretch>
        </p:blipFill>
        <p:spPr>
          <a:xfrm>
            <a:off x="766550" y="408485"/>
            <a:ext cx="812800" cy="812800"/>
          </a:xfrm>
          <a:prstGeom prst="rect">
            <a:avLst/>
          </a:prstGeom>
        </p:spPr>
      </p:pic>
    </p:spTree>
    <p:extLst>
      <p:ext uri="{BB962C8B-B14F-4D97-AF65-F5344CB8AC3E}">
        <p14:creationId xmlns:p14="http://schemas.microsoft.com/office/powerpoint/2010/main" val="37094089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lvl="0" indent="-457200">
              <a:buSzPct val="45000"/>
              <a:buFont typeface="Wingdings" panose="05000000000000000000" pitchFamily="2" charset="2"/>
              <a:buChar char="Ø"/>
            </a:pPr>
            <a:endParaRPr lang="sv-SE" sz="2200" dirty="0" smtClean="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smtClean="0">
                <a:solidFill>
                  <a:srgbClr val="000000"/>
                </a:solidFill>
                <a:latin typeface="Lucida Sans Unicode"/>
                <a:ea typeface="DejaVu Sans"/>
              </a:rPr>
              <a:t>Web-based </a:t>
            </a:r>
            <a:r>
              <a:rPr lang="sv-SE" sz="2200" dirty="0">
                <a:solidFill>
                  <a:srgbClr val="000000"/>
                </a:solidFill>
                <a:latin typeface="Lucida Sans Unicode"/>
                <a:ea typeface="DejaVu Sans"/>
              </a:rPr>
              <a:t>collaborative real-time editor</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Open </a:t>
            </a:r>
            <a:r>
              <a:rPr lang="sv-SE" dirty="0" smtClean="0">
                <a:solidFill>
                  <a:srgbClr val="000000"/>
                </a:solidFill>
                <a:latin typeface="Lucida Sans Unicode"/>
                <a:ea typeface="DejaVu Sans"/>
              </a:rPr>
              <a:t>source</a:t>
            </a:r>
          </a:p>
          <a:p>
            <a:pPr lvl="1">
              <a:buSzPct val="45000"/>
            </a:pPr>
            <a:endParaRPr lang="sv-SE" dirty="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a:solidFill>
                  <a:srgbClr val="000000"/>
                </a:solidFill>
                <a:latin typeface="Lucida Sans Unicode"/>
                <a:ea typeface="DejaVu Sans"/>
              </a:rPr>
              <a:t>Typical workflow</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Anyone can start/create a new Pad</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Share the link with team members</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rPr>
              <a:t>Anyone can </a:t>
            </a:r>
            <a:r>
              <a:rPr lang="sv-SE" dirty="0" smtClean="0">
                <a:solidFill>
                  <a:srgbClr val="000000"/>
                </a:solidFill>
                <a:latin typeface="Lucida Sans Unicode"/>
                <a:ea typeface="DejaVu Sans"/>
              </a:rPr>
              <a:t>update/contribute</a:t>
            </a:r>
          </a:p>
          <a:p>
            <a:pPr lvl="1">
              <a:buSzPct val="45000"/>
            </a:pPr>
            <a:endParaRPr lang="sv-SE" dirty="0">
              <a:solidFill>
                <a:srgbClr val="000000"/>
              </a:solidFill>
              <a:latin typeface="Lucida Sans Unicode"/>
              <a:ea typeface="DejaVu Sans"/>
            </a:endParaRPr>
          </a:p>
          <a:p>
            <a:pPr marL="457200" lvl="0" indent="-457200">
              <a:buSzPct val="45000"/>
              <a:buFont typeface="Wingdings" panose="05000000000000000000" pitchFamily="2" charset="2"/>
              <a:buChar char="Ø"/>
            </a:pPr>
            <a:r>
              <a:rPr lang="sv-SE" sz="2200" dirty="0">
                <a:solidFill>
                  <a:srgbClr val="000000"/>
                </a:solidFill>
                <a:latin typeface="Lucida Sans Unicode"/>
                <a:ea typeface="DejaVu Sans"/>
              </a:rPr>
              <a:t>Further reading/references</a:t>
            </a:r>
          </a:p>
          <a:p>
            <a:pPr marL="914400" lvl="1" indent="-457200">
              <a:buSzPct val="45000"/>
              <a:buFont typeface="Wingdings" panose="05000000000000000000" pitchFamily="2" charset="2"/>
              <a:buChar char="Ø"/>
            </a:pPr>
            <a:r>
              <a:rPr lang="sv-SE" dirty="0">
                <a:solidFill>
                  <a:srgbClr val="000000"/>
                </a:solidFill>
                <a:latin typeface="Lucida Sans Unicode"/>
                <a:ea typeface="DejaVu Sans"/>
                <a:hlinkClick r:id="rId2"/>
              </a:rPr>
              <a:t>http://etherpad.org/</a:t>
            </a:r>
            <a:endParaRPr lang="sv-SE" dirty="0">
              <a:solidFill>
                <a:srgbClr val="000000"/>
              </a:solidFill>
              <a:latin typeface="Lucida Sans Unicode"/>
              <a:ea typeface="DejaVu Sans"/>
            </a:endParaRPr>
          </a:p>
          <a:p>
            <a:pPr marL="285750" indent="-285750">
              <a:lnSpc>
                <a:spcPct val="100000"/>
              </a:lnSpc>
              <a:buSzPct val="45000"/>
              <a:buFont typeface="Wingdings" panose="05000000000000000000" pitchFamily="2" charset="2"/>
              <a:buChar char="Ø"/>
            </a:pPr>
            <a:endParaRPr sz="1600" dirty="0" smtClean="0"/>
          </a:p>
        </p:txBody>
      </p:sp>
      <p:pic>
        <p:nvPicPr>
          <p:cNvPr id="5" name="Picture 2"/>
          <p:cNvPicPr/>
          <p:nvPr/>
        </p:nvPicPr>
        <p:blipFill>
          <a:blip r:embed="rId3"/>
          <a:stretch/>
        </p:blipFill>
        <p:spPr>
          <a:xfrm>
            <a:off x="7467480" y="260648"/>
            <a:ext cx="1506240" cy="684720"/>
          </a:xfrm>
          <a:prstGeom prst="rect">
            <a:avLst/>
          </a:prstGeom>
          <a:ln>
            <a:noFill/>
          </a:ln>
        </p:spPr>
      </p:pic>
      <p:pic>
        <p:nvPicPr>
          <p:cNvPr id="6" name="Picture 5" descr="Screen Shot 2015-03-15 at 10.00.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404664"/>
            <a:ext cx="1955800" cy="850900"/>
          </a:xfrm>
          <a:prstGeom prst="rect">
            <a:avLst/>
          </a:prstGeom>
        </p:spPr>
      </p:pic>
    </p:spTree>
    <p:extLst>
      <p:ext uri="{BB962C8B-B14F-4D97-AF65-F5344CB8AC3E}">
        <p14:creationId xmlns:p14="http://schemas.microsoft.com/office/powerpoint/2010/main" val="12247263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lvl="0" indent="-457200">
              <a:buSzPct val="45000"/>
              <a:buFont typeface="Wingdings" panose="05000000000000000000" pitchFamily="2" charset="2"/>
              <a:buChar char="Ø"/>
            </a:pPr>
            <a:r>
              <a:rPr lang="en-US" sz="2200" dirty="0">
                <a:solidFill>
                  <a:srgbClr val="000000"/>
                </a:solidFill>
                <a:latin typeface="Lucida Sans Unicode"/>
                <a:ea typeface="DejaVu Sans"/>
              </a:rPr>
              <a:t>Web-based list management system</a:t>
            </a:r>
          </a:p>
          <a:p>
            <a:pPr marL="914400" lvl="1" indent="-457200">
              <a:buSzPct val="45000"/>
              <a:buFont typeface="Wingdings" panose="05000000000000000000" pitchFamily="2" charset="2"/>
              <a:buChar char="Ø"/>
            </a:pPr>
            <a:r>
              <a:rPr lang="en-US" dirty="0">
                <a:solidFill>
                  <a:srgbClr val="000000"/>
                </a:solidFill>
                <a:latin typeface="Lucida Sans Unicode"/>
                <a:ea typeface="DejaVu Sans"/>
              </a:rPr>
              <a:t>Developed by </a:t>
            </a:r>
            <a:r>
              <a:rPr lang="en-US" dirty="0" smtClean="0">
                <a:solidFill>
                  <a:srgbClr val="000000"/>
                </a:solidFill>
                <a:latin typeface="Lucida Sans Unicode"/>
                <a:ea typeface="DejaVu Sans"/>
              </a:rPr>
              <a:t>MIT</a:t>
            </a:r>
          </a:p>
          <a:p>
            <a:pPr marL="914400" lvl="1" indent="-457200">
              <a:buSzPct val="45000"/>
              <a:buFont typeface="Wingdings" panose="05000000000000000000" pitchFamily="2" charset="2"/>
              <a:buChar char="Ø"/>
            </a:pPr>
            <a:endParaRPr lang="en-US" sz="2200" dirty="0">
              <a:solidFill>
                <a:srgbClr val="000000"/>
              </a:solidFill>
              <a:latin typeface="Lucida Sans Unicode"/>
              <a:ea typeface="DejaVu Sans"/>
            </a:endParaRPr>
          </a:p>
          <a:p>
            <a:pPr marL="457200" lvl="0" indent="-457200">
              <a:buSzPct val="45000"/>
              <a:buFont typeface="Wingdings" panose="05000000000000000000" pitchFamily="2" charset="2"/>
              <a:buChar char="Ø"/>
            </a:pPr>
            <a:r>
              <a:rPr lang="en-US" sz="2200" dirty="0">
                <a:solidFill>
                  <a:srgbClr val="000000"/>
                </a:solidFill>
                <a:latin typeface="Lucida Sans Unicode"/>
                <a:ea typeface="DejaVu Sans"/>
              </a:rPr>
              <a:t>Further reading/references</a:t>
            </a:r>
          </a:p>
          <a:p>
            <a:pPr marL="914400" lvl="1" indent="-457200">
              <a:buSzPct val="45000"/>
              <a:buFont typeface="Wingdings" panose="05000000000000000000" pitchFamily="2" charset="2"/>
              <a:buChar char="Ø"/>
            </a:pPr>
            <a:r>
              <a:rPr lang="en-US" dirty="0">
                <a:solidFill>
                  <a:srgbClr val="000000"/>
                </a:solidFill>
                <a:latin typeface="Lucida Sans Unicode"/>
                <a:ea typeface="DejaVu Sans"/>
                <a:hlinkClick r:id="rId2"/>
              </a:rPr>
              <a:t>http://web.mit.edu/lists/mailman/</a:t>
            </a:r>
            <a:r>
              <a:rPr lang="en-US" dirty="0">
                <a:solidFill>
                  <a:srgbClr val="000000"/>
                </a:solidFill>
                <a:latin typeface="Lucida Sans Unicode"/>
                <a:ea typeface="DejaVu Sans"/>
              </a:rPr>
              <a:t> </a:t>
            </a:r>
          </a:p>
          <a:p>
            <a:pPr marL="457200" lvl="0" indent="-457200">
              <a:buSzPct val="45000"/>
              <a:buFont typeface="Wingdings" panose="05000000000000000000" pitchFamily="2" charset="2"/>
              <a:buChar char="Ø"/>
            </a:pPr>
            <a:endParaRPr lang="en-US" sz="2200" dirty="0" smtClean="0">
              <a:solidFill>
                <a:srgbClr val="000000"/>
              </a:solidFill>
              <a:latin typeface="Lucida Sans Unicode"/>
              <a:ea typeface="DejaVu Sans"/>
            </a:endParaRPr>
          </a:p>
          <a:p>
            <a:pPr marL="457200" lvl="0" indent="-457200">
              <a:buSzPct val="45000"/>
              <a:buFont typeface="Wingdings" panose="05000000000000000000" pitchFamily="2" charset="2"/>
              <a:buChar char="Ø"/>
            </a:pPr>
            <a:r>
              <a:rPr lang="en-US" sz="2200" dirty="0" smtClean="0">
                <a:solidFill>
                  <a:srgbClr val="000000"/>
                </a:solidFill>
                <a:latin typeface="Lucida Sans Unicode"/>
                <a:ea typeface="DejaVu Sans"/>
              </a:rPr>
              <a:t>OPNFV</a:t>
            </a:r>
            <a:r>
              <a:rPr lang="en-US" sz="2200" dirty="0">
                <a:solidFill>
                  <a:srgbClr val="000000"/>
                </a:solidFill>
                <a:latin typeface="Lucida Sans Unicode"/>
                <a:ea typeface="DejaVu Sans"/>
              </a:rPr>
              <a:t>’ technical mailing lists are open to anyone to join.  More information on OPNFV’ technical mailing lists are available </a:t>
            </a:r>
            <a:r>
              <a:rPr lang="en-US" sz="2200" dirty="0" smtClean="0">
                <a:solidFill>
                  <a:srgbClr val="000000"/>
                </a:solidFill>
                <a:latin typeface="Lucida Sans Unicode"/>
                <a:ea typeface="DejaVu Sans"/>
              </a:rPr>
              <a:t>at</a:t>
            </a:r>
          </a:p>
          <a:p>
            <a:pPr marL="914400" lvl="1" indent="-457200">
              <a:buSzPct val="45000"/>
              <a:buFont typeface="Wingdings" panose="05000000000000000000" pitchFamily="2" charset="2"/>
              <a:buChar char="Ø"/>
            </a:pPr>
            <a:r>
              <a:rPr lang="en-US" sz="1700" dirty="0" smtClean="0">
                <a:solidFill>
                  <a:srgbClr val="000000"/>
                </a:solidFill>
                <a:latin typeface="Lucida Sans Unicode"/>
                <a:ea typeface="DejaVu Sans"/>
                <a:hlinkClick r:id="rId3"/>
              </a:rPr>
              <a:t>https</a:t>
            </a:r>
            <a:r>
              <a:rPr lang="en-US" sz="1700" dirty="0">
                <a:solidFill>
                  <a:srgbClr val="000000"/>
                </a:solidFill>
                <a:latin typeface="Lucida Sans Unicode"/>
                <a:ea typeface="DejaVu Sans"/>
                <a:hlinkClick r:id="rId3"/>
              </a:rPr>
              <a:t>://wiki.opnfv.org/developer/getting_started?&amp;#mailing_list</a:t>
            </a:r>
            <a:r>
              <a:rPr lang="en-US" sz="1700" dirty="0">
                <a:solidFill>
                  <a:srgbClr val="000000"/>
                </a:solidFill>
                <a:latin typeface="Lucida Sans Unicode"/>
                <a:ea typeface="DejaVu Sans"/>
              </a:rPr>
              <a:t> </a:t>
            </a:r>
          </a:p>
        </p:txBody>
      </p:sp>
      <p:pic>
        <p:nvPicPr>
          <p:cNvPr id="5" name="Picture 2"/>
          <p:cNvPicPr/>
          <p:nvPr/>
        </p:nvPicPr>
        <p:blipFill>
          <a:blip r:embed="rId4"/>
          <a:stretch/>
        </p:blipFill>
        <p:spPr>
          <a:xfrm>
            <a:off x="7467480" y="260648"/>
            <a:ext cx="1506240" cy="684720"/>
          </a:xfrm>
          <a:prstGeom prst="rect">
            <a:avLst/>
          </a:prstGeom>
          <a:ln>
            <a:noFill/>
          </a:ln>
        </p:spPr>
      </p:pic>
      <p:pic>
        <p:nvPicPr>
          <p:cNvPr id="7" name="Picture 6"/>
          <p:cNvPicPr>
            <a:picLocks noChangeAspect="1"/>
          </p:cNvPicPr>
          <p:nvPr/>
        </p:nvPicPr>
        <p:blipFill>
          <a:blip r:embed="rId5"/>
          <a:stretch>
            <a:fillRect/>
          </a:stretch>
        </p:blipFill>
        <p:spPr>
          <a:xfrm>
            <a:off x="539552" y="430500"/>
            <a:ext cx="2702593" cy="694244"/>
          </a:xfrm>
          <a:prstGeom prst="rect">
            <a:avLst/>
          </a:prstGeom>
        </p:spPr>
      </p:pic>
    </p:spTree>
    <p:extLst>
      <p:ext uri="{BB962C8B-B14F-4D97-AF65-F5344CB8AC3E}">
        <p14:creationId xmlns:p14="http://schemas.microsoft.com/office/powerpoint/2010/main" val="30544257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lvl="0" indent="-457200">
              <a:buSzPct val="45000"/>
              <a:buFont typeface="Wingdings" panose="05000000000000000000" pitchFamily="2" charset="2"/>
              <a:buChar char="Ø"/>
            </a:pPr>
            <a:endParaRPr lang="en-US" sz="2200" dirty="0" smtClean="0">
              <a:solidFill>
                <a:srgbClr val="000000"/>
              </a:solidFill>
              <a:latin typeface="Lucida Sans Unicode"/>
              <a:ea typeface="DejaVu Sans"/>
            </a:endParaRPr>
          </a:p>
          <a:p>
            <a:pPr marL="457200" lvl="0" indent="-457200">
              <a:buSzPct val="45000"/>
              <a:buFont typeface="Wingdings" panose="05000000000000000000" pitchFamily="2" charset="2"/>
              <a:buChar char="Ø"/>
            </a:pPr>
            <a:r>
              <a:rPr lang="en-US" sz="2200" dirty="0" smtClean="0">
                <a:solidFill>
                  <a:srgbClr val="000000"/>
                </a:solidFill>
                <a:latin typeface="Lucida Sans Unicode"/>
                <a:ea typeface="DejaVu Sans"/>
              </a:rPr>
              <a:t>OPNFV uses </a:t>
            </a:r>
            <a:r>
              <a:rPr lang="en-US" sz="2200" dirty="0" err="1" smtClean="0">
                <a:solidFill>
                  <a:srgbClr val="000000"/>
                </a:solidFill>
                <a:latin typeface="Lucida Sans Unicode"/>
                <a:ea typeface="DejaVu Sans"/>
              </a:rPr>
              <a:t>MeetBot</a:t>
            </a:r>
            <a:r>
              <a:rPr lang="en-US" sz="2200" dirty="0" smtClean="0">
                <a:solidFill>
                  <a:srgbClr val="000000"/>
                </a:solidFill>
                <a:latin typeface="Lucida Sans Unicode"/>
                <a:ea typeface="DejaVu Sans"/>
              </a:rPr>
              <a:t> to create and manage meeting minutes on IRC.</a:t>
            </a:r>
            <a:endParaRPr lang="en-US" dirty="0" smtClean="0">
              <a:solidFill>
                <a:srgbClr val="000000"/>
              </a:solidFill>
              <a:latin typeface="Lucida Sans Unicode"/>
              <a:ea typeface="DejaVu Sans"/>
            </a:endParaRPr>
          </a:p>
          <a:p>
            <a:pPr marL="914400" lvl="1" indent="-457200">
              <a:buSzPct val="45000"/>
              <a:buFont typeface="Wingdings" panose="05000000000000000000" pitchFamily="2" charset="2"/>
              <a:buChar char="Ø"/>
            </a:pPr>
            <a:endParaRPr lang="en-US" sz="2200" dirty="0">
              <a:solidFill>
                <a:srgbClr val="000000"/>
              </a:solidFill>
              <a:latin typeface="Lucida Sans Unicode"/>
              <a:ea typeface="DejaVu Sans"/>
            </a:endParaRPr>
          </a:p>
          <a:p>
            <a:pPr marL="457200" lvl="0" indent="-457200">
              <a:buSzPct val="45000"/>
              <a:buFont typeface="Wingdings" panose="05000000000000000000" pitchFamily="2" charset="2"/>
              <a:buChar char="Ø"/>
            </a:pPr>
            <a:r>
              <a:rPr lang="en-US" sz="2200" dirty="0" smtClean="0">
                <a:solidFill>
                  <a:srgbClr val="000000"/>
                </a:solidFill>
                <a:latin typeface="Lucida Sans Unicode"/>
                <a:ea typeface="DejaVu Sans"/>
              </a:rPr>
              <a:t>See the details from</a:t>
            </a:r>
            <a:endParaRPr lang="en-US" sz="2200" dirty="0">
              <a:solidFill>
                <a:srgbClr val="000000"/>
              </a:solidFill>
              <a:latin typeface="Lucida Sans Unicode"/>
              <a:ea typeface="DejaVu Sans"/>
            </a:endParaRPr>
          </a:p>
          <a:p>
            <a:pPr marL="914400" lvl="1" indent="-457200">
              <a:buSzPct val="45000"/>
              <a:buFont typeface="Wingdings" panose="05000000000000000000" pitchFamily="2" charset="2"/>
              <a:buChar char="Ø"/>
            </a:pPr>
            <a:r>
              <a:rPr lang="en-US" sz="2000" dirty="0">
                <a:solidFill>
                  <a:srgbClr val="000000"/>
                </a:solidFill>
                <a:latin typeface="Lucida Sans Unicode"/>
                <a:ea typeface="DejaVu Sans"/>
                <a:hlinkClick r:id="rId2"/>
              </a:rPr>
              <a:t>https://</a:t>
            </a:r>
            <a:r>
              <a:rPr lang="en-US" sz="2000" dirty="0" smtClean="0">
                <a:solidFill>
                  <a:srgbClr val="000000"/>
                </a:solidFill>
                <a:latin typeface="Lucida Sans Unicode"/>
                <a:ea typeface="DejaVu Sans"/>
                <a:hlinkClick r:id="rId2"/>
              </a:rPr>
              <a:t>wiki.opnfv.org/meetings/meetbot</a:t>
            </a:r>
            <a:endParaRPr lang="en-US" sz="2000" dirty="0" smtClean="0">
              <a:solidFill>
                <a:srgbClr val="000000"/>
              </a:solidFill>
              <a:latin typeface="Lucida Sans Unicode"/>
              <a:ea typeface="DejaVu Sans"/>
            </a:endParaRPr>
          </a:p>
          <a:p>
            <a:pPr marL="914400" lvl="1" indent="-457200">
              <a:buSzPct val="45000"/>
              <a:buFont typeface="Wingdings" panose="05000000000000000000" pitchFamily="2" charset="2"/>
              <a:buChar char="Ø"/>
            </a:pPr>
            <a:endParaRPr lang="en-US" sz="2200" dirty="0" smtClean="0">
              <a:solidFill>
                <a:srgbClr val="000000"/>
              </a:solidFill>
              <a:latin typeface="Lucida Sans Unicode"/>
              <a:ea typeface="DejaVu Sans"/>
            </a:endParaRPr>
          </a:p>
        </p:txBody>
      </p:sp>
      <p:pic>
        <p:nvPicPr>
          <p:cNvPr id="5" name="Picture 2"/>
          <p:cNvPicPr/>
          <p:nvPr/>
        </p:nvPicPr>
        <p:blipFill>
          <a:blip r:embed="rId3"/>
          <a:stretch/>
        </p:blipFill>
        <p:spPr>
          <a:xfrm>
            <a:off x="7467480" y="260648"/>
            <a:ext cx="1506240" cy="684720"/>
          </a:xfrm>
          <a:prstGeom prst="rect">
            <a:avLst/>
          </a:prstGeom>
          <a:ln>
            <a:noFill/>
          </a:ln>
        </p:spPr>
      </p:pic>
      <p:sp>
        <p:nvSpPr>
          <p:cNvPr id="6"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dirty="0" err="1" smtClean="0">
                <a:solidFill>
                  <a:srgbClr val="464646"/>
                </a:solidFill>
                <a:latin typeface="Lucida Sans Unicode"/>
              </a:rPr>
              <a:t>MeetBot</a:t>
            </a:r>
            <a:endParaRPr dirty="0"/>
          </a:p>
        </p:txBody>
      </p:sp>
    </p:spTree>
    <p:extLst>
      <p:ext uri="{BB962C8B-B14F-4D97-AF65-F5344CB8AC3E}">
        <p14:creationId xmlns:p14="http://schemas.microsoft.com/office/powerpoint/2010/main" val="3414701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45000"/>
              <a:buFont typeface="Wingdings" panose="05000000000000000000" pitchFamily="2" charset="2"/>
              <a:buChar char="Ø"/>
            </a:pPr>
            <a:endParaRPr dirty="0">
              <a:latin typeface="Lucida Sans Unicode" panose="020B0602030504020204" pitchFamily="34" charset="0"/>
              <a:cs typeface="Lucida Sans Unicode" panose="020B0602030504020204" pitchFamily="34" charset="0"/>
            </a:endParaRPr>
          </a:p>
          <a:p>
            <a:pPr marL="285750" indent="-285750">
              <a:lnSpc>
                <a:spcPct val="100000"/>
              </a:lnSpc>
              <a:buSzPct val="45000"/>
              <a:buFont typeface="Wingdings" panose="05000000000000000000" pitchFamily="2" charset="2"/>
              <a:buChar char="Ø"/>
            </a:pPr>
            <a:endParaRPr dirty="0">
              <a:latin typeface="Lucida Sans Unicode" panose="020B0602030504020204" pitchFamily="34" charset="0"/>
              <a:cs typeface="Lucida Sans Unicode" panose="020B0602030504020204" pitchFamily="34" charset="0"/>
            </a:endParaRPr>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panose="020B0602030504020204" pitchFamily="34" charset="0"/>
                <a:ea typeface="DejaVu Sans"/>
                <a:cs typeface="Lucida Sans Unicode" panose="020B0602030504020204" pitchFamily="34" charset="0"/>
              </a:rPr>
              <a:t>This presentation is about</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Which </a:t>
            </a:r>
            <a:r>
              <a:rPr lang="en-US" strike="noStrike" dirty="0" smtClean="0">
                <a:solidFill>
                  <a:srgbClr val="000000"/>
                </a:solidFill>
                <a:latin typeface="Lucida Sans Unicode" panose="020B0602030504020204" pitchFamily="34" charset="0"/>
                <a:ea typeface="DejaVu Sans"/>
                <a:cs typeface="Lucida Sans Unicode" panose="020B0602030504020204" pitchFamily="34" charset="0"/>
              </a:rPr>
              <a:t>developer tools </a:t>
            </a: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we have</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panose="020B0602030504020204" pitchFamily="34" charset="0"/>
                <a:ea typeface="DejaVu Sans"/>
                <a:cs typeface="Lucida Sans Unicode" panose="020B0602030504020204" pitchFamily="34" charset="0"/>
              </a:rPr>
              <a:t>Frequently </a:t>
            </a: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used </a:t>
            </a:r>
            <a:r>
              <a:rPr lang="en-US" strike="noStrike" dirty="0" smtClean="0">
                <a:solidFill>
                  <a:srgbClr val="000000"/>
                </a:solidFill>
                <a:latin typeface="Lucida Sans Unicode" panose="020B0602030504020204" pitchFamily="34" charset="0"/>
                <a:ea typeface="DejaVu Sans"/>
                <a:cs typeface="Lucida Sans Unicode" panose="020B0602030504020204" pitchFamily="34" charset="0"/>
              </a:rPr>
              <a:t>terms by tools</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Typical OPNFV developer workflow </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How the tools fit in our workflow</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endParaRPr dirty="0">
              <a:latin typeface="Lucida Sans Unicode" panose="020B0602030504020204" pitchFamily="34" charset="0"/>
              <a:cs typeface="Lucida Sans Unicode" panose="020B0602030504020204" pitchFamily="34" charset="0"/>
            </a:endParaRPr>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panose="020B0602030504020204" pitchFamily="34" charset="0"/>
                <a:ea typeface="DejaVu Sans"/>
                <a:cs typeface="Lucida Sans Unicode" panose="020B0602030504020204" pitchFamily="34" charset="0"/>
              </a:rPr>
              <a:t>This presentation </a:t>
            </a:r>
            <a:r>
              <a:rPr lang="en-US" sz="2200" strike="noStrike" dirty="0" smtClean="0">
                <a:solidFill>
                  <a:srgbClr val="000000"/>
                </a:solidFill>
                <a:latin typeface="Lucida Sans Unicode" panose="020B0602030504020204" pitchFamily="34" charset="0"/>
                <a:ea typeface="DejaVu Sans"/>
                <a:cs typeface="Lucida Sans Unicode" panose="020B0602030504020204" pitchFamily="34" charset="0"/>
              </a:rPr>
              <a:t>will not </a:t>
            </a:r>
            <a:r>
              <a:rPr lang="en-US" sz="2200" strike="noStrike" dirty="0">
                <a:solidFill>
                  <a:srgbClr val="000000"/>
                </a:solidFill>
                <a:latin typeface="Lucida Sans Unicode" panose="020B0602030504020204" pitchFamily="34" charset="0"/>
                <a:ea typeface="DejaVu Sans"/>
                <a:cs typeface="Lucida Sans Unicode" panose="020B0602030504020204" pitchFamily="34" charset="0"/>
              </a:rPr>
              <a:t>talk about</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Technical details of the tools</a:t>
            </a:r>
            <a:endParaRPr dirty="0">
              <a:latin typeface="Lucida Sans Unicode" panose="020B0602030504020204" pitchFamily="34" charset="0"/>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panose="020B0602030504020204" pitchFamily="34" charset="0"/>
                <a:ea typeface="DejaVu Sans"/>
                <a:cs typeface="Lucida Sans Unicode" panose="020B0602030504020204" pitchFamily="34" charset="0"/>
              </a:rPr>
              <a:t>Relations with/workflow towards upstream </a:t>
            </a:r>
            <a:r>
              <a:rPr lang="en-US" strike="noStrike" dirty="0" smtClean="0">
                <a:solidFill>
                  <a:srgbClr val="000000"/>
                </a:solidFill>
                <a:latin typeface="Lucida Sans Unicode" panose="020B0602030504020204" pitchFamily="34" charset="0"/>
                <a:ea typeface="DejaVu Sans"/>
                <a:cs typeface="Lucida Sans Unicode" panose="020B0602030504020204" pitchFamily="34" charset="0"/>
              </a:rPr>
              <a:t>projects</a:t>
            </a:r>
          </a:p>
          <a:p>
            <a:pPr marL="742950" lvl="1" indent="-285750">
              <a:lnSpc>
                <a:spcPct val="100000"/>
              </a:lnSpc>
              <a:buSzPct val="45000"/>
              <a:buFont typeface="Wingdings" panose="05000000000000000000" pitchFamily="2" charset="2"/>
              <a:buChar char="Ø"/>
            </a:pPr>
            <a:endParaRPr lang="en-US" dirty="0">
              <a:solidFill>
                <a:srgbClr val="000000"/>
              </a:solidFill>
              <a:latin typeface="Lucida Sans Unicode" panose="020B0602030504020204" pitchFamily="34" charset="0"/>
              <a:ea typeface="DejaVu Sans"/>
              <a:cs typeface="Lucida Sans Unicode" panose="020B0602030504020204" pitchFamily="34" charset="0"/>
            </a:endParaRPr>
          </a:p>
          <a:p>
            <a:pPr marL="342900" indent="-342900">
              <a:lnSpc>
                <a:spcPct val="100000"/>
              </a:lnSpc>
              <a:buSzPct val="45000"/>
              <a:buFont typeface="Wingdings" panose="05000000000000000000" pitchFamily="2" charset="2"/>
              <a:buChar char="Ø"/>
            </a:pPr>
            <a:r>
              <a:rPr lang="en-US" sz="2200" dirty="0">
                <a:solidFill>
                  <a:srgbClr val="000000"/>
                </a:solidFill>
                <a:latin typeface="Lucida Sans Unicode" panose="020B0602030504020204" pitchFamily="34" charset="0"/>
                <a:ea typeface="DejaVu Sans"/>
                <a:cs typeface="Lucida Sans Unicode" panose="020B0602030504020204" pitchFamily="34" charset="0"/>
              </a:rPr>
              <a:t>By following this presentation you will</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panose="020B0602030504020204" pitchFamily="34" charset="0"/>
                <a:ea typeface="DejaVu Sans"/>
                <a:cs typeface="Lucida Sans Unicode" panose="020B0602030504020204" pitchFamily="34" charset="0"/>
              </a:rPr>
              <a:t>Learn </a:t>
            </a:r>
            <a:r>
              <a:rPr lang="en-US" dirty="0">
                <a:solidFill>
                  <a:srgbClr val="000000"/>
                </a:solidFill>
                <a:latin typeface="Lucida Sans Unicode" panose="020B0602030504020204" pitchFamily="34" charset="0"/>
                <a:ea typeface="DejaVu Sans"/>
                <a:cs typeface="Lucida Sans Unicode" panose="020B0602030504020204" pitchFamily="34" charset="0"/>
              </a:rPr>
              <a:t>how to use the OPNFV Tool Set to work on </a:t>
            </a:r>
            <a:r>
              <a:rPr lang="en-US" dirty="0" smtClean="0">
                <a:solidFill>
                  <a:srgbClr val="000000"/>
                </a:solidFill>
                <a:latin typeface="Lucida Sans Unicode" panose="020B0602030504020204" pitchFamily="34" charset="0"/>
                <a:ea typeface="DejaVu Sans"/>
                <a:cs typeface="Lucida Sans Unicode" panose="020B0602030504020204" pitchFamily="34" charset="0"/>
              </a:rPr>
              <a:t>projects</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panose="020B0602030504020204" pitchFamily="34" charset="0"/>
                <a:ea typeface="DejaVu Sans"/>
                <a:cs typeface="Lucida Sans Unicode" panose="020B0602030504020204" pitchFamily="34" charset="0"/>
              </a:rPr>
              <a:t>Be able to follow the developer workflow while working with OPNFV projects</a:t>
            </a:r>
            <a:endParaRPr lang="en-US" dirty="0">
              <a:solidFill>
                <a:srgbClr val="000000"/>
              </a:solidFill>
              <a:latin typeface="Lucida Sans Unicode" panose="020B0602030504020204" pitchFamily="34" charset="0"/>
              <a:ea typeface="DejaVu Sans"/>
              <a:cs typeface="Lucida Sans Unicode" panose="020B0602030504020204" pitchFamily="34" charset="0"/>
            </a:endParaRPr>
          </a:p>
          <a:p>
            <a:pPr marL="742950" lvl="1" indent="-285750">
              <a:lnSpc>
                <a:spcPct val="100000"/>
              </a:lnSpc>
              <a:buSzPct val="45000"/>
              <a:buFont typeface="Wingdings" panose="05000000000000000000" pitchFamily="2" charset="2"/>
              <a:buChar char="Ø"/>
            </a:pPr>
            <a:endParaRPr lang="en-US" strike="noStrike" dirty="0" smtClean="0">
              <a:solidFill>
                <a:srgbClr val="000000"/>
              </a:solidFill>
              <a:latin typeface="Lucida Sans Unicode" panose="020B0602030504020204" pitchFamily="34" charset="0"/>
              <a:ea typeface="DejaVu Sans"/>
              <a:cs typeface="Lucida Sans Unicode" panose="020B0602030504020204" pitchFamily="34" charset="0"/>
            </a:endParaRPr>
          </a:p>
        </p:txBody>
      </p:sp>
      <p:sp>
        <p:nvSpPr>
          <p:cNvPr id="92"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a:solidFill>
                  <a:srgbClr val="464646"/>
                </a:solidFill>
                <a:latin typeface="Lucida Sans Unicode"/>
                <a:ea typeface="DejaVu Sans"/>
              </a:rPr>
              <a:t>Setting the Context</a:t>
            </a:r>
            <a:endParaRPr/>
          </a:p>
        </p:txBody>
      </p:sp>
      <p:pic>
        <p:nvPicPr>
          <p:cNvPr id="5" name="Picture 2"/>
          <p:cNvPicPr/>
          <p:nvPr/>
        </p:nvPicPr>
        <p:blipFill>
          <a:blip r:embed="rId2"/>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dirty="0"/>
          </a:p>
        </p:txBody>
      </p:sp>
      <p:sp>
        <p:nvSpPr>
          <p:cNvPr id="6" name="TextBox 5"/>
          <p:cNvSpPr txBox="1"/>
          <p:nvPr/>
        </p:nvSpPr>
        <p:spPr>
          <a:xfrm>
            <a:off x="3059705" y="2276872"/>
            <a:ext cx="3172663" cy="2031325"/>
          </a:xfrm>
          <a:prstGeom prst="rect">
            <a:avLst/>
          </a:prstGeom>
          <a:noFill/>
        </p:spPr>
        <p:txBody>
          <a:bodyPr wrap="none" rtlCol="0">
            <a:spAutoFit/>
          </a:bodyPr>
          <a:lstStyle/>
          <a:p>
            <a:pPr algn="ctr"/>
            <a:r>
              <a:rPr lang="sv-SE" sz="4200" dirty="0" smtClean="0">
                <a:latin typeface="Lucida Sans Unicode" panose="020B0602030504020204" pitchFamily="34" charset="0"/>
                <a:cs typeface="Lucida Sans Unicode" panose="020B0602030504020204" pitchFamily="34" charset="0"/>
              </a:rPr>
              <a:t>Questions</a:t>
            </a:r>
            <a:br>
              <a:rPr lang="sv-SE" sz="4200" dirty="0" smtClean="0">
                <a:latin typeface="Lucida Sans Unicode" panose="020B0602030504020204" pitchFamily="34" charset="0"/>
                <a:cs typeface="Lucida Sans Unicode" panose="020B0602030504020204" pitchFamily="34" charset="0"/>
              </a:rPr>
            </a:br>
            <a:r>
              <a:rPr lang="sv-SE" sz="4200" dirty="0" smtClean="0">
                <a:latin typeface="Lucida Sans Unicode" panose="020B0602030504020204" pitchFamily="34" charset="0"/>
                <a:cs typeface="Lucida Sans Unicode" panose="020B0602030504020204" pitchFamily="34" charset="0"/>
              </a:rPr>
              <a:t>&amp; </a:t>
            </a:r>
          </a:p>
          <a:p>
            <a:pPr algn="ctr"/>
            <a:r>
              <a:rPr lang="sv-SE" sz="4200" dirty="0" smtClean="0">
                <a:latin typeface="Lucida Sans Unicode" panose="020B0602030504020204" pitchFamily="34" charset="0"/>
                <a:cs typeface="Lucida Sans Unicode" panose="020B0602030504020204" pitchFamily="34" charset="0"/>
              </a:rPr>
              <a:t>Short Break</a:t>
            </a:r>
            <a:endParaRPr lang="sv-SE" sz="4200" dirty="0">
              <a:latin typeface="Lucida Sans Unicode" panose="020B0602030504020204" pitchFamily="34" charset="0"/>
              <a:cs typeface="Lucida Sans Unicode" panose="020B0602030504020204" pitchFamily="34" charset="0"/>
            </a:endParaRPr>
          </a:p>
        </p:txBody>
      </p:sp>
      <p:pic>
        <p:nvPicPr>
          <p:cNvPr id="9" name="Picture 2"/>
          <p:cNvPicPr/>
          <p:nvPr/>
        </p:nvPicPr>
        <p:blipFill>
          <a:blip r:embed="rId2"/>
          <a:stretch/>
        </p:blipFill>
        <p:spPr>
          <a:xfrm>
            <a:off x="7467480" y="260648"/>
            <a:ext cx="1506240" cy="684720"/>
          </a:xfrm>
          <a:prstGeom prst="rect">
            <a:avLst/>
          </a:prstGeom>
          <a:ln>
            <a:noFill/>
          </a:ln>
        </p:spPr>
      </p:pic>
    </p:spTree>
    <p:extLst>
      <p:ext uri="{BB962C8B-B14F-4D97-AF65-F5344CB8AC3E}">
        <p14:creationId xmlns:p14="http://schemas.microsoft.com/office/powerpoint/2010/main" val="21715196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dirty="0" smtClean="0">
                <a:solidFill>
                  <a:srgbClr val="464646"/>
                </a:solidFill>
                <a:latin typeface="Lucida Sans Unicode"/>
                <a:ea typeface="DejaVu Sans"/>
              </a:rPr>
              <a:t>OPNFV Developer Workflow</a:t>
            </a:r>
            <a:endParaRPr dirty="0"/>
          </a:p>
        </p:txBody>
      </p:sp>
      <p:sp>
        <p:nvSpPr>
          <p:cNvPr id="3" name="TextBox 2"/>
          <p:cNvSpPr txBox="1"/>
          <p:nvPr/>
        </p:nvSpPr>
        <p:spPr>
          <a:xfrm>
            <a:off x="3680755" y="6329780"/>
            <a:ext cx="5432449" cy="461665"/>
          </a:xfrm>
          <a:prstGeom prst="rect">
            <a:avLst/>
          </a:prstGeom>
          <a:noFill/>
        </p:spPr>
        <p:txBody>
          <a:bodyPr wrap="none" rtlCol="0">
            <a:spAutoFit/>
          </a:bodyPr>
          <a:lstStyle/>
          <a:p>
            <a:r>
              <a:rPr lang="sv-SE" sz="1200" b="1" i="1" dirty="0" smtClean="0">
                <a:solidFill>
                  <a:srgbClr val="FF0000"/>
                </a:solidFill>
              </a:rPr>
              <a:t>* This is the starting point if you don’t already have a clone of the repo.</a:t>
            </a:r>
            <a:br>
              <a:rPr lang="sv-SE" sz="1200" b="1" i="1" dirty="0" smtClean="0">
                <a:solidFill>
                  <a:srgbClr val="FF0000"/>
                </a:solidFill>
              </a:rPr>
            </a:br>
            <a:r>
              <a:rPr lang="sv-SE" sz="1200" i="1" dirty="0" smtClean="0"/>
              <a:t>Highly influenced by/stolen from </a:t>
            </a:r>
            <a:r>
              <a:rPr lang="sv-SE" sz="1200" i="1" dirty="0" smtClean="0">
                <a:hlinkClick r:id="rId3"/>
              </a:rPr>
              <a:t>OpenStack</a:t>
            </a:r>
            <a:r>
              <a:rPr lang="sv-SE" sz="1200" i="1" dirty="0" smtClean="0"/>
              <a:t> and modified for OPNFV.</a:t>
            </a:r>
          </a:p>
        </p:txBody>
      </p:sp>
      <p:pic>
        <p:nvPicPr>
          <p:cNvPr id="9" name="Picture 2"/>
          <p:cNvPicPr/>
          <p:nvPr/>
        </p:nvPicPr>
        <p:blipFill>
          <a:blip r:embed="rId4"/>
          <a:stretch/>
        </p:blipFill>
        <p:spPr>
          <a:xfrm>
            <a:off x="7467480" y="260648"/>
            <a:ext cx="1506240" cy="684720"/>
          </a:xfrm>
          <a:prstGeom prst="rect">
            <a:avLst/>
          </a:prstGeom>
          <a:ln>
            <a:no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44" y="1090283"/>
            <a:ext cx="8567478" cy="5304196"/>
          </a:xfrm>
          <a:prstGeom prst="rect">
            <a:avLst/>
          </a:prstGeom>
        </p:spPr>
      </p:pic>
    </p:spTree>
    <p:extLst>
      <p:ext uri="{BB962C8B-B14F-4D97-AF65-F5344CB8AC3E}">
        <p14:creationId xmlns:p14="http://schemas.microsoft.com/office/powerpoint/2010/main" val="34535273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dirty="0"/>
          </a:p>
        </p:txBody>
      </p:sp>
      <p:sp>
        <p:nvSpPr>
          <p:cNvPr id="6" name="TextBox 5"/>
          <p:cNvSpPr txBox="1"/>
          <p:nvPr/>
        </p:nvSpPr>
        <p:spPr>
          <a:xfrm>
            <a:off x="2123728" y="2852936"/>
            <a:ext cx="4790094" cy="738664"/>
          </a:xfrm>
          <a:prstGeom prst="rect">
            <a:avLst/>
          </a:prstGeom>
          <a:noFill/>
        </p:spPr>
        <p:txBody>
          <a:bodyPr wrap="none" rtlCol="0">
            <a:spAutoFit/>
          </a:bodyPr>
          <a:lstStyle/>
          <a:p>
            <a:r>
              <a:rPr lang="sv-SE" sz="4200" dirty="0" smtClean="0">
                <a:latin typeface="Lucida Sans Unicode" panose="020B0602030504020204" pitchFamily="34" charset="0"/>
                <a:cs typeface="Lucida Sans Unicode" panose="020B0602030504020204" pitchFamily="34" charset="0"/>
              </a:rPr>
              <a:t>Hands on Session</a:t>
            </a:r>
            <a:endParaRPr lang="sv-SE" sz="4200" dirty="0">
              <a:latin typeface="Lucida Sans Unicode" panose="020B0602030504020204" pitchFamily="34" charset="0"/>
              <a:cs typeface="Lucida Sans Unicode" panose="020B0602030504020204" pitchFamily="34" charset="0"/>
            </a:endParaRPr>
          </a:p>
        </p:txBody>
      </p:sp>
      <p:pic>
        <p:nvPicPr>
          <p:cNvPr id="9" name="Picture 2"/>
          <p:cNvPicPr/>
          <p:nvPr/>
        </p:nvPicPr>
        <p:blipFill>
          <a:blip r:embed="rId2"/>
          <a:stretch/>
        </p:blipFill>
        <p:spPr>
          <a:xfrm>
            <a:off x="7467480" y="260648"/>
            <a:ext cx="1506240" cy="684720"/>
          </a:xfrm>
          <a:prstGeom prst="rect">
            <a:avLst/>
          </a:prstGeom>
          <a:ln>
            <a:noFill/>
          </a:ln>
        </p:spPr>
      </p:pic>
    </p:spTree>
    <p:extLst>
      <p:ext uri="{BB962C8B-B14F-4D97-AF65-F5344CB8AC3E}">
        <p14:creationId xmlns:p14="http://schemas.microsoft.com/office/powerpoint/2010/main" val="323516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dirty="0"/>
          </a:p>
        </p:txBody>
      </p:sp>
      <p:sp>
        <p:nvSpPr>
          <p:cNvPr id="6" name="TextBox 5"/>
          <p:cNvSpPr txBox="1"/>
          <p:nvPr/>
        </p:nvSpPr>
        <p:spPr>
          <a:xfrm>
            <a:off x="3147031" y="2852936"/>
            <a:ext cx="3094117" cy="738664"/>
          </a:xfrm>
          <a:prstGeom prst="rect">
            <a:avLst/>
          </a:prstGeom>
          <a:noFill/>
        </p:spPr>
        <p:txBody>
          <a:bodyPr wrap="none" rtlCol="0">
            <a:spAutoFit/>
          </a:bodyPr>
          <a:lstStyle/>
          <a:p>
            <a:r>
              <a:rPr lang="sv-SE" sz="4200" dirty="0" smtClean="0">
                <a:latin typeface="Lucida Sans Unicode" panose="020B0602030504020204" pitchFamily="34" charset="0"/>
                <a:cs typeface="Lucida Sans Unicode" panose="020B0602030504020204" pitchFamily="34" charset="0"/>
              </a:rPr>
              <a:t>Thank you!</a:t>
            </a:r>
            <a:endParaRPr lang="sv-SE" sz="4200" dirty="0">
              <a:latin typeface="Lucida Sans Unicode" panose="020B0602030504020204" pitchFamily="34" charset="0"/>
              <a:cs typeface="Lucida Sans Unicode" panose="020B0602030504020204" pitchFamily="34" charset="0"/>
            </a:endParaRPr>
          </a:p>
        </p:txBody>
      </p:sp>
      <p:pic>
        <p:nvPicPr>
          <p:cNvPr id="9" name="Picture 2"/>
          <p:cNvPicPr/>
          <p:nvPr/>
        </p:nvPicPr>
        <p:blipFill>
          <a:blip r:embed="rId2"/>
          <a:stretch/>
        </p:blipFill>
        <p:spPr>
          <a:xfrm>
            <a:off x="7467480" y="260648"/>
            <a:ext cx="1506240" cy="684720"/>
          </a:xfrm>
          <a:prstGeom prst="rect">
            <a:avLst/>
          </a:prstGeom>
          <a:ln>
            <a:noFill/>
          </a:ln>
        </p:spPr>
      </p:pic>
    </p:spTree>
    <p:extLst>
      <p:ext uri="{BB962C8B-B14F-4D97-AF65-F5344CB8AC3E}">
        <p14:creationId xmlns:p14="http://schemas.microsoft.com/office/powerpoint/2010/main" val="19129718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Ask questions...</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even though we can't guarantee we answer </a:t>
            </a:r>
            <a:r>
              <a:rPr lang="en-US" strike="noStrike" dirty="0" smtClean="0">
                <a:solidFill>
                  <a:srgbClr val="000000"/>
                </a:solidFill>
                <a:latin typeface="Lucida Sans Unicode"/>
                <a:ea typeface="DejaVu Sans"/>
              </a:rPr>
              <a:t>all </a:t>
            </a:r>
            <a:r>
              <a:rPr lang="en-US" strike="noStrike" dirty="0">
                <a:solidFill>
                  <a:srgbClr val="000000"/>
                </a:solidFill>
                <a:latin typeface="Lucida Sans Unicode"/>
                <a:ea typeface="DejaVu Sans"/>
              </a:rPr>
              <a:t>of them on the spot – we guarantee to come back with answers though!</a:t>
            </a:r>
            <a:endParaRPr dirty="0"/>
          </a:p>
          <a:p>
            <a:pPr marL="285750" indent="-28575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Give feedback...</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so we can define/adjust the </a:t>
            </a:r>
            <a:r>
              <a:rPr lang="en-US" strike="noStrike" dirty="0" smtClean="0">
                <a:solidFill>
                  <a:srgbClr val="000000"/>
                </a:solidFill>
                <a:latin typeface="Lucida Sans Unicode"/>
                <a:ea typeface="DejaVu Sans"/>
              </a:rPr>
              <a:t>WOW which </a:t>
            </a:r>
            <a:r>
              <a:rPr lang="en-US" strike="noStrike" dirty="0">
                <a:solidFill>
                  <a:srgbClr val="000000"/>
                </a:solidFill>
                <a:latin typeface="Lucida Sans Unicode"/>
                <a:ea typeface="DejaVu Sans"/>
              </a:rPr>
              <a:t>suits us as community and enables the smooth flow rather than becoming a blocker!</a:t>
            </a:r>
            <a:endParaRPr dirty="0"/>
          </a:p>
          <a:p>
            <a:pPr marL="285750" indent="-28575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Don't just watch it like a demo...</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instead, follow the steps and try them on your computer while we are doing hands on.</a:t>
            </a:r>
            <a:endParaRPr dirty="0"/>
          </a:p>
        </p:txBody>
      </p:sp>
      <p:sp>
        <p:nvSpPr>
          <p:cNvPr id="95"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a:solidFill>
                  <a:srgbClr val="464646"/>
                </a:solidFill>
                <a:latin typeface="Lucida Sans Unicode"/>
                <a:ea typeface="DejaVu Sans"/>
              </a:rPr>
              <a:t>What do we expect</a:t>
            </a:r>
            <a:endParaRPr/>
          </a:p>
        </p:txBody>
      </p:sp>
      <p:pic>
        <p:nvPicPr>
          <p:cNvPr id="5" name="Picture 2"/>
          <p:cNvPicPr/>
          <p:nvPr/>
        </p:nvPicPr>
        <p:blipFill>
          <a:blip r:embed="rId3"/>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45000"/>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endParaRPr lang="en-US" sz="2700" strike="noStrike" dirty="0" smtClean="0">
              <a:solidFill>
                <a:srgbClr val="000000"/>
              </a:solidFill>
              <a:latin typeface="Lucida Sans Unicode"/>
              <a:ea typeface="DejaVu Sans"/>
            </a:endParaRPr>
          </a:p>
        </p:txBody>
      </p:sp>
      <p:sp>
        <p:nvSpPr>
          <p:cNvPr id="98"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dirty="0" smtClean="0">
                <a:solidFill>
                  <a:srgbClr val="464646"/>
                </a:solidFill>
                <a:latin typeface="Lucida Sans Unicode"/>
                <a:ea typeface="DejaVu Sans"/>
              </a:rPr>
              <a:t>Prerequisites</a:t>
            </a:r>
            <a:endParaRPr dirty="0"/>
          </a:p>
        </p:txBody>
      </p:sp>
      <p:pic>
        <p:nvPicPr>
          <p:cNvPr id="5" name="Picture 2"/>
          <p:cNvPicPr/>
          <p:nvPr/>
        </p:nvPicPr>
        <p:blipFill>
          <a:blip r:embed="rId3"/>
          <a:stretch/>
        </p:blipFill>
        <p:spPr>
          <a:xfrm>
            <a:off x="7467480" y="260648"/>
            <a:ext cx="1506240" cy="684720"/>
          </a:xfrm>
          <a:prstGeom prst="rect">
            <a:avLst/>
          </a:prstGeom>
          <a:ln>
            <a:noFill/>
          </a:ln>
        </p:spPr>
      </p:pic>
      <p:sp>
        <p:nvSpPr>
          <p:cNvPr id="4" name="TextBox 3"/>
          <p:cNvSpPr txBox="1"/>
          <p:nvPr/>
        </p:nvSpPr>
        <p:spPr>
          <a:xfrm>
            <a:off x="838200" y="1727200"/>
            <a:ext cx="184666" cy="646331"/>
          </a:xfrm>
          <a:prstGeom prst="rect">
            <a:avLst/>
          </a:prstGeom>
          <a:noFill/>
        </p:spPr>
        <p:txBody>
          <a:bodyPr wrap="none" rtlCol="0">
            <a:spAutoFit/>
          </a:bodyPr>
          <a:lstStyle/>
          <a:p>
            <a:endParaRPr lang="en-US" dirty="0" smtClean="0"/>
          </a:p>
          <a:p>
            <a:endParaRPr lang="en-US" dirty="0"/>
          </a:p>
        </p:txBody>
      </p:sp>
      <p:sp>
        <p:nvSpPr>
          <p:cNvPr id="9" name="CustomShape 1"/>
          <p:cNvSpPr/>
          <p:nvPr/>
        </p:nvSpPr>
        <p:spPr>
          <a:xfrm>
            <a:off x="609600" y="16338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buSzPct val="45000"/>
              <a:buFont typeface="Wingdings" panose="05000000000000000000" pitchFamily="2" charset="2"/>
              <a:buChar char="Ø"/>
            </a:pPr>
            <a:r>
              <a:rPr lang="en-US" sz="2400" strike="noStrike" dirty="0" smtClean="0">
                <a:solidFill>
                  <a:srgbClr val="000000"/>
                </a:solidFill>
                <a:latin typeface="Lucida Sans Unicode"/>
                <a:ea typeface="DejaVu Sans"/>
              </a:rPr>
              <a:t>Read about the OPNFV Developer Tools</a:t>
            </a:r>
          </a:p>
          <a:p>
            <a:pPr marL="914400" lvl="1" indent="-457200">
              <a:buSzPct val="45000"/>
              <a:buFont typeface="Wingdings" panose="05000000000000000000" pitchFamily="2" charset="2"/>
              <a:buChar char="Ø"/>
            </a:pPr>
            <a:r>
              <a:rPr lang="en-US" sz="2000" dirty="0">
                <a:hlinkClick r:id="rId4"/>
              </a:rPr>
              <a:t>https://</a:t>
            </a:r>
            <a:r>
              <a:rPr lang="en-US" sz="2000" dirty="0" smtClean="0">
                <a:hlinkClick r:id="rId4"/>
              </a:rPr>
              <a:t>www.opnfv.org/developers/tools</a:t>
            </a:r>
            <a:r>
              <a:rPr lang="en-US" sz="2000" dirty="0" smtClean="0"/>
              <a:t> </a:t>
            </a:r>
          </a:p>
          <a:p>
            <a:pPr marL="914400" lvl="1" indent="-457200">
              <a:buSzPct val="45000"/>
              <a:buFont typeface="Wingdings" panose="05000000000000000000" pitchFamily="2" charset="2"/>
              <a:buChar char="Ø"/>
            </a:pPr>
            <a:endParaRPr lang="en-US" sz="2000" dirty="0" smtClean="0"/>
          </a:p>
          <a:p>
            <a:pPr marL="457200" indent="-457200">
              <a:buSzPct val="45000"/>
              <a:buFont typeface="Wingdings" panose="05000000000000000000" pitchFamily="2" charset="2"/>
              <a:buChar char="Ø"/>
            </a:pPr>
            <a:r>
              <a:rPr lang="en-US" sz="2400" strike="noStrike" dirty="0" smtClean="0">
                <a:solidFill>
                  <a:srgbClr val="000000"/>
                </a:solidFill>
                <a:latin typeface="Lucida Sans Unicode"/>
                <a:ea typeface="DejaVu Sans"/>
              </a:rPr>
              <a:t>Obtain an account from the Linux Foundation</a:t>
            </a:r>
          </a:p>
          <a:p>
            <a:pPr marL="914400" lvl="1" indent="-457200">
              <a:buSzPct val="45000"/>
              <a:buFont typeface="Wingdings" panose="05000000000000000000" pitchFamily="2" charset="2"/>
              <a:buChar char="Ø"/>
            </a:pPr>
            <a:r>
              <a:rPr lang="en-US" sz="2000" dirty="0">
                <a:hlinkClick r:id="rId5"/>
              </a:rPr>
              <a:t>https://</a:t>
            </a:r>
            <a:r>
              <a:rPr lang="en-US" sz="2000" dirty="0" smtClean="0">
                <a:hlinkClick r:id="rId5"/>
              </a:rPr>
              <a:t>wiki.opnfv.org/developer/getting_started</a:t>
            </a:r>
            <a:r>
              <a:rPr lang="en-US" sz="2000" dirty="0" smtClean="0"/>
              <a:t> </a:t>
            </a:r>
          </a:p>
          <a:p>
            <a:pPr marL="914400" lvl="1" indent="-457200">
              <a:buSzPct val="45000"/>
              <a:buFont typeface="Wingdings" panose="05000000000000000000" pitchFamily="2" charset="2"/>
              <a:buChar char="Ø"/>
            </a:pPr>
            <a:endParaRPr lang="en-US" sz="2000" dirty="0" smtClean="0"/>
          </a:p>
          <a:p>
            <a:pPr marL="457200" indent="-457200">
              <a:buSzPct val="45000"/>
              <a:buFont typeface="Wingdings" panose="05000000000000000000" pitchFamily="2" charset="2"/>
              <a:buChar char="Ø"/>
            </a:pPr>
            <a:r>
              <a:rPr lang="en-US" sz="2400" dirty="0" smtClean="0">
                <a:solidFill>
                  <a:srgbClr val="000000"/>
                </a:solidFill>
                <a:latin typeface="Lucida Sans Unicode"/>
                <a:ea typeface="DejaVu Sans"/>
              </a:rPr>
              <a:t>Have access to a computer with a web browser and ability to install software.</a:t>
            </a:r>
          </a:p>
          <a:p>
            <a:pPr marL="457200" indent="-457200">
              <a:buSzPct val="45000"/>
              <a:buFont typeface="Wingdings" panose="05000000000000000000" pitchFamily="2" charset="2"/>
              <a:buChar char="Ø"/>
            </a:pPr>
            <a:endParaRPr lang="en-US" sz="2400" dirty="0" smtClean="0">
              <a:solidFill>
                <a:srgbClr val="000000"/>
              </a:solidFill>
              <a:latin typeface="Lucida Sans Unicode"/>
              <a:ea typeface="DejaVu Sans"/>
            </a:endParaRPr>
          </a:p>
          <a:p>
            <a:pPr marL="457200" indent="-457200">
              <a:buSzPct val="45000"/>
              <a:buFont typeface="Wingdings" panose="05000000000000000000" pitchFamily="2" charset="2"/>
              <a:buChar char="Ø"/>
            </a:pPr>
            <a:r>
              <a:rPr lang="en-US" sz="2400" dirty="0" smtClean="0">
                <a:solidFill>
                  <a:srgbClr val="000000"/>
                </a:solidFill>
                <a:latin typeface="Lucida Sans Unicode"/>
                <a:ea typeface="DejaVu Sans"/>
              </a:rPr>
              <a:t>Install </a:t>
            </a:r>
            <a:r>
              <a:rPr lang="en-US" sz="2400" dirty="0" err="1" smtClean="0">
                <a:solidFill>
                  <a:srgbClr val="000000"/>
                </a:solidFill>
                <a:latin typeface="Lucida Sans Unicode"/>
                <a:ea typeface="DejaVu Sans"/>
              </a:rPr>
              <a:t>Git</a:t>
            </a:r>
            <a:r>
              <a:rPr lang="en-US" sz="2400" dirty="0" smtClean="0">
                <a:solidFill>
                  <a:srgbClr val="000000"/>
                </a:solidFill>
                <a:latin typeface="Lucida Sans Unicode"/>
                <a:ea typeface="DejaVu Sans"/>
              </a:rPr>
              <a:t> client to your computer.</a:t>
            </a:r>
          </a:p>
          <a:p>
            <a:pPr marL="457200" indent="-457200">
              <a:buSzPct val="45000"/>
              <a:buFont typeface="Wingdings" panose="05000000000000000000" pitchFamily="2" charset="2"/>
              <a:buChar char="Ø"/>
            </a:pPr>
            <a:endParaRPr lang="en-US" sz="2400" dirty="0" smtClean="0">
              <a:solidFill>
                <a:srgbClr val="000000"/>
              </a:solidFill>
              <a:latin typeface="Lucida Sans Unicode"/>
              <a:ea typeface="DejaVu Sans"/>
            </a:endParaRPr>
          </a:p>
          <a:p>
            <a:pPr marL="457200" indent="-457200">
              <a:buSzPct val="45000"/>
              <a:buFont typeface="Wingdings" panose="05000000000000000000" pitchFamily="2" charset="2"/>
              <a:buChar char="Ø"/>
            </a:pPr>
            <a:r>
              <a:rPr lang="sv-SE" sz="2400" dirty="0" smtClean="0">
                <a:solidFill>
                  <a:srgbClr val="000000"/>
                </a:solidFill>
                <a:latin typeface="Lucida Sans Unicode"/>
              </a:rPr>
              <a:t>Add your SSH public keys to Gerrit</a:t>
            </a:r>
          </a:p>
          <a:p>
            <a:pPr marL="800100" lvl="1" indent="-342900">
              <a:buSzPct val="45000"/>
              <a:buFont typeface="Wingdings" panose="05000000000000000000" pitchFamily="2" charset="2"/>
              <a:buChar char="Ø"/>
            </a:pPr>
            <a:r>
              <a:rPr lang="sv-SE" sz="2400" dirty="0" smtClean="0">
                <a:hlinkClick r:id="rId6"/>
              </a:rPr>
              <a:t>https</a:t>
            </a:r>
            <a:r>
              <a:rPr lang="sv-SE" sz="2400" dirty="0">
                <a:hlinkClick r:id="rId6"/>
              </a:rPr>
              <a:t>://gerrit.opnfv.org/gerrit/#/settings/ssh-keys</a:t>
            </a:r>
            <a:endParaRPr lang="sv-SE" sz="2400" dirty="0"/>
          </a:p>
          <a:p>
            <a:pPr marL="1371600" lvl="2" indent="-457200">
              <a:buSzPct val="45000"/>
              <a:buFont typeface="Wingdings" panose="05000000000000000000" pitchFamily="2" charset="2"/>
              <a:buChar char="Ø"/>
            </a:pPr>
            <a:endParaRPr lang="sv-SE" sz="2400" dirty="0">
              <a:solidFill>
                <a:srgbClr val="000000"/>
              </a:solidFill>
              <a:latin typeface="Lucida Sans Unicode"/>
            </a:endParaRPr>
          </a:p>
          <a:p>
            <a:pPr marL="1371600" lvl="2" indent="-457200">
              <a:buSzPct val="45000"/>
              <a:buFont typeface="Wingdings" panose="05000000000000000000" pitchFamily="2" charset="2"/>
              <a:buChar char="Ø"/>
            </a:pPr>
            <a:endParaRPr lang="en-US" sz="2400" strike="noStrike" dirty="0" smtClean="0">
              <a:solidFill>
                <a:srgbClr val="000000"/>
              </a:solidFill>
              <a:latin typeface="Lucida Sans Unicode"/>
              <a:ea typeface="DejaVu Sans"/>
            </a:endParaRPr>
          </a:p>
        </p:txBody>
      </p:sp>
    </p:spTree>
    <p:extLst>
      <p:ext uri="{BB962C8B-B14F-4D97-AF65-F5344CB8AC3E}">
        <p14:creationId xmlns:p14="http://schemas.microsoft.com/office/powerpoint/2010/main" val="22220987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nSpc>
                <a:spcPct val="100000"/>
              </a:lnSpc>
              <a:buSzPct val="45000"/>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endParaRPr lang="en-US" sz="2700" strike="noStrike" dirty="0" smtClean="0">
              <a:solidFill>
                <a:srgbClr val="000000"/>
              </a:solidFill>
              <a:latin typeface="Lucida Sans Unicode"/>
              <a:ea typeface="DejaVu Sans"/>
            </a:endParaRPr>
          </a:p>
          <a:p>
            <a:pPr marL="457200" indent="-457200">
              <a:lnSpc>
                <a:spcPct val="100000"/>
              </a:lnSpc>
              <a:buSzPct val="45000"/>
              <a:buFont typeface="Wingdings" panose="05000000000000000000" pitchFamily="2" charset="2"/>
              <a:buChar char="Ø"/>
            </a:pPr>
            <a:r>
              <a:rPr lang="en-US" sz="2700" strike="noStrike" dirty="0" err="1" smtClean="0">
                <a:solidFill>
                  <a:srgbClr val="000000"/>
                </a:solidFill>
                <a:latin typeface="Lucida Sans Unicode"/>
                <a:ea typeface="DejaVu Sans"/>
              </a:rPr>
              <a:t>Jira</a:t>
            </a:r>
            <a:endParaRPr dirty="0"/>
          </a:p>
          <a:p>
            <a:pPr marL="457200" indent="-457200">
              <a:lnSpc>
                <a:spcPct val="100000"/>
              </a:lnSpc>
              <a:buSzPct val="45000"/>
              <a:buFont typeface="Wingdings" panose="05000000000000000000" pitchFamily="2" charset="2"/>
              <a:buChar char="Ø"/>
            </a:pPr>
            <a:r>
              <a:rPr lang="en-US" sz="2700" strike="noStrike" dirty="0" err="1" smtClean="0">
                <a:solidFill>
                  <a:srgbClr val="000000"/>
                </a:solidFill>
                <a:latin typeface="Lucida Sans Unicode"/>
                <a:ea typeface="DejaVu Sans"/>
              </a:rPr>
              <a:t>Gerrit</a:t>
            </a:r>
            <a:endParaRPr lang="en-US" sz="2700" strike="noStrike" dirty="0" smtClean="0">
              <a:solidFill>
                <a:srgbClr val="000000"/>
              </a:solidFill>
              <a:latin typeface="Lucida Sans Unicode"/>
              <a:ea typeface="DejaVu Sans"/>
            </a:endParaRPr>
          </a:p>
          <a:p>
            <a:pPr marL="457200" indent="-457200">
              <a:lnSpc>
                <a:spcPct val="100000"/>
              </a:lnSpc>
              <a:buSzPct val="45000"/>
              <a:buFont typeface="Wingdings" panose="05000000000000000000" pitchFamily="2" charset="2"/>
              <a:buChar char="Ø"/>
            </a:pPr>
            <a:r>
              <a:rPr lang="en-US" sz="2700" strike="noStrike" dirty="0" err="1" smtClean="0">
                <a:solidFill>
                  <a:srgbClr val="000000"/>
                </a:solidFill>
                <a:latin typeface="Lucida Sans Unicode"/>
                <a:ea typeface="DejaVu Sans"/>
              </a:rPr>
              <a:t>Git</a:t>
            </a:r>
            <a:endParaRPr dirty="0"/>
          </a:p>
          <a:p>
            <a:pPr marL="457200" indent="-457200">
              <a:lnSpc>
                <a:spcPct val="100000"/>
              </a:lnSpc>
              <a:buSzPct val="45000"/>
              <a:buFont typeface="Wingdings" panose="05000000000000000000" pitchFamily="2" charset="2"/>
              <a:buChar char="Ø"/>
            </a:pPr>
            <a:r>
              <a:rPr lang="en-US" sz="2700" strike="noStrike" dirty="0" smtClean="0">
                <a:solidFill>
                  <a:srgbClr val="000000"/>
                </a:solidFill>
                <a:latin typeface="Lucida Sans Unicode"/>
                <a:ea typeface="DejaVu Sans"/>
              </a:rPr>
              <a:t>Jenkins</a:t>
            </a:r>
            <a:endParaRPr dirty="0"/>
          </a:p>
          <a:p>
            <a:pPr marL="457200" indent="-457200">
              <a:lnSpc>
                <a:spcPct val="100000"/>
              </a:lnSpc>
              <a:buSzPct val="45000"/>
              <a:buFont typeface="Wingdings" panose="05000000000000000000" pitchFamily="2" charset="2"/>
              <a:buChar char="Ø"/>
            </a:pPr>
            <a:r>
              <a:rPr lang="en-US" sz="2700" strike="noStrike" dirty="0">
                <a:solidFill>
                  <a:srgbClr val="000000"/>
                </a:solidFill>
                <a:latin typeface="Lucida Sans Unicode"/>
                <a:ea typeface="DejaVu Sans"/>
              </a:rPr>
              <a:t>Artifact Repository</a:t>
            </a:r>
            <a:endParaRPr dirty="0"/>
          </a:p>
          <a:p>
            <a:pPr marL="457200" indent="-457200">
              <a:lnSpc>
                <a:spcPct val="100000"/>
              </a:lnSpc>
              <a:buSzPct val="45000"/>
              <a:buFont typeface="Wingdings" panose="05000000000000000000" pitchFamily="2" charset="2"/>
              <a:buChar char="Ø"/>
            </a:pPr>
            <a:r>
              <a:rPr lang="en-US" sz="2700" strike="noStrike" dirty="0" smtClean="0">
                <a:solidFill>
                  <a:srgbClr val="000000"/>
                </a:solidFill>
                <a:latin typeface="Lucida Sans Unicode"/>
                <a:ea typeface="DejaVu Sans"/>
              </a:rPr>
              <a:t>Wiki</a:t>
            </a:r>
          </a:p>
          <a:p>
            <a:pPr marL="457200" indent="-457200">
              <a:lnSpc>
                <a:spcPct val="100000"/>
              </a:lnSpc>
              <a:buSzPct val="45000"/>
              <a:buFont typeface="Wingdings" panose="05000000000000000000" pitchFamily="2" charset="2"/>
              <a:buChar char="Ø"/>
            </a:pPr>
            <a:r>
              <a:rPr lang="en-US" sz="2700" strike="noStrike" dirty="0" err="1" smtClean="0">
                <a:solidFill>
                  <a:srgbClr val="000000"/>
                </a:solidFill>
                <a:latin typeface="Lucida Sans Unicode"/>
                <a:ea typeface="DejaVu Sans"/>
              </a:rPr>
              <a:t>Etherpad</a:t>
            </a:r>
            <a:endParaRPr lang="en-US" sz="2700" strike="noStrike" dirty="0" smtClean="0">
              <a:solidFill>
                <a:srgbClr val="000000"/>
              </a:solidFill>
              <a:latin typeface="Lucida Sans Unicode"/>
              <a:ea typeface="DejaVu Sans"/>
            </a:endParaRPr>
          </a:p>
          <a:p>
            <a:pPr marL="457200" indent="-457200">
              <a:lnSpc>
                <a:spcPct val="100000"/>
              </a:lnSpc>
              <a:buSzPct val="45000"/>
              <a:buFont typeface="Wingdings" panose="05000000000000000000" pitchFamily="2" charset="2"/>
              <a:buChar char="Ø"/>
            </a:pPr>
            <a:r>
              <a:rPr lang="en-US" sz="2700" strike="noStrike" dirty="0" smtClean="0">
                <a:solidFill>
                  <a:srgbClr val="000000"/>
                </a:solidFill>
                <a:latin typeface="Lucida Sans Unicode"/>
                <a:ea typeface="DejaVu Sans"/>
              </a:rPr>
              <a:t>Mailing List</a:t>
            </a:r>
          </a:p>
          <a:p>
            <a:pPr marL="457200" indent="-457200">
              <a:lnSpc>
                <a:spcPct val="100000"/>
              </a:lnSpc>
              <a:buSzPct val="45000"/>
              <a:buFont typeface="Wingdings" panose="05000000000000000000" pitchFamily="2" charset="2"/>
              <a:buChar char="Ø"/>
            </a:pPr>
            <a:r>
              <a:rPr lang="en-US" sz="2700" dirty="0" err="1" smtClean="0">
                <a:solidFill>
                  <a:srgbClr val="000000"/>
                </a:solidFill>
                <a:latin typeface="Lucida Sans Unicode"/>
              </a:rPr>
              <a:t>MeetBot</a:t>
            </a:r>
            <a:endParaRPr dirty="0"/>
          </a:p>
        </p:txBody>
      </p:sp>
      <p:sp>
        <p:nvSpPr>
          <p:cNvPr id="98" name="CustomShape 2"/>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100" b="1" strike="noStrike">
                <a:solidFill>
                  <a:srgbClr val="464646"/>
                </a:solidFill>
                <a:latin typeface="Lucida Sans Unicode"/>
                <a:ea typeface="DejaVu Sans"/>
              </a:rPr>
              <a:t>OPNFV Tools at a Glance</a:t>
            </a:r>
            <a:endParaRPr/>
          </a:p>
        </p:txBody>
      </p:sp>
      <p:pic>
        <p:nvPicPr>
          <p:cNvPr id="5" name="Picture 2"/>
          <p:cNvPicPr/>
          <p:nvPr/>
        </p:nvPicPr>
        <p:blipFill>
          <a:blip r:embed="rId2"/>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Issue tracking </a:t>
            </a:r>
            <a:r>
              <a:rPr lang="en-US" sz="2200" strike="noStrike" dirty="0" smtClean="0">
                <a:solidFill>
                  <a:srgbClr val="000000"/>
                </a:solidFill>
                <a:latin typeface="Lucida Sans Unicode"/>
                <a:ea typeface="DejaVu Sans"/>
              </a:rPr>
              <a:t>tool</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proprietary</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provided by </a:t>
            </a:r>
            <a:r>
              <a:rPr lang="en-US" strike="noStrike" dirty="0" err="1" smtClean="0">
                <a:solidFill>
                  <a:srgbClr val="000000"/>
                </a:solidFill>
                <a:latin typeface="Lucida Sans Unicode"/>
                <a:ea typeface="DejaVu Sans"/>
              </a:rPr>
              <a:t>Atlassian</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has a simple UI and relatively simple usage comparing with other similar </a:t>
            </a:r>
            <a:r>
              <a:rPr lang="en-US" strike="noStrike" dirty="0" smtClean="0">
                <a:solidFill>
                  <a:srgbClr val="000000"/>
                </a:solidFill>
                <a:latin typeface="Lucida Sans Unicode"/>
                <a:ea typeface="DejaVu Sans"/>
              </a:rPr>
              <a:t>tools</a:t>
            </a:r>
            <a:endParaRPr dirty="0"/>
          </a:p>
          <a:p>
            <a:pPr marL="285750" indent="-285750">
              <a:lnSpc>
                <a:spcPct val="100000"/>
              </a:lnSpc>
              <a:buFont typeface="Wingdings" panose="05000000000000000000" pitchFamily="2" charset="2"/>
              <a:buChar char="Ø"/>
            </a:pP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Typical </a:t>
            </a:r>
            <a:r>
              <a:rPr lang="en-US" sz="2200" strike="noStrike" dirty="0" smtClean="0">
                <a:solidFill>
                  <a:srgbClr val="000000"/>
                </a:solidFill>
                <a:latin typeface="Lucida Sans Unicode"/>
                <a:ea typeface="DejaVu Sans"/>
              </a:rPr>
              <a:t>workflow</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Create </a:t>
            </a:r>
            <a:r>
              <a:rPr lang="en-US" strike="noStrike" dirty="0" smtClean="0">
                <a:solidFill>
                  <a:srgbClr val="000000"/>
                </a:solidFill>
                <a:latin typeface="Lucida Sans Unicode"/>
                <a:ea typeface="DejaVu Sans"/>
              </a:rPr>
              <a:t>issue</a:t>
            </a:r>
          </a:p>
          <a:p>
            <a:pPr marL="742950" lvl="1" indent="-285750">
              <a:lnSpc>
                <a:spcPct val="100000"/>
              </a:lnSpc>
              <a:buSzPct val="45000"/>
              <a:buFont typeface="Wingdings" panose="05000000000000000000" pitchFamily="2" charset="2"/>
              <a:buChar char="Ø"/>
            </a:pPr>
            <a:r>
              <a:rPr lang="en-US" dirty="0" smtClean="0">
                <a:solidFill>
                  <a:srgbClr val="000000"/>
                </a:solidFill>
                <a:latin typeface="Lucida Sans Unicode"/>
              </a:rPr>
              <a:t>Prioritize</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Link with other issues if/as relevant</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Assign</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Work</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Resolve</a:t>
            </a:r>
            <a:endParaRPr dirty="0"/>
          </a:p>
          <a:p>
            <a:pPr marL="742950" lvl="1" indent="-285750">
              <a:lnSpc>
                <a:spcPct val="100000"/>
              </a:lnSpc>
              <a:buSzPct val="45000"/>
              <a:buFont typeface="Wingdings" panose="05000000000000000000" pitchFamily="2" charset="2"/>
              <a:buChar char="Ø"/>
            </a:pPr>
            <a:r>
              <a:rPr lang="en-US" strike="noStrike" dirty="0" smtClean="0">
                <a:solidFill>
                  <a:srgbClr val="000000"/>
                </a:solidFill>
                <a:latin typeface="Lucida Sans Unicode"/>
                <a:ea typeface="DejaVu Sans"/>
              </a:rPr>
              <a:t>Close</a:t>
            </a:r>
          </a:p>
          <a:p>
            <a:pPr marL="742950" lvl="1" indent="-285750">
              <a:lnSpc>
                <a:spcPct val="100000"/>
              </a:lnSpc>
              <a:buSzPct val="45000"/>
              <a:buFont typeface="Wingdings" panose="05000000000000000000" pitchFamily="2" charset="2"/>
              <a:buChar char="Ø"/>
            </a:pPr>
            <a:endParaRPr lang="en-US" strike="noStrike" dirty="0" smtClean="0">
              <a:solidFill>
                <a:srgbClr val="000000"/>
              </a:solidFill>
              <a:latin typeface="Lucida Sans Unicode"/>
              <a:ea typeface="DejaVu Sans"/>
            </a:endParaRPr>
          </a:p>
          <a:p>
            <a:pPr marL="285750" indent="-285750">
              <a:buSzPct val="45000"/>
              <a:buFont typeface="Wingdings" panose="05000000000000000000" pitchFamily="2" charset="2"/>
              <a:buChar char="Ø"/>
            </a:pPr>
            <a:r>
              <a:rPr lang="en-US" sz="2200" dirty="0" smtClean="0">
                <a:solidFill>
                  <a:srgbClr val="000000"/>
                </a:solidFill>
                <a:latin typeface="Lucida Sans Unicode"/>
              </a:rPr>
              <a:t>Further reading/references</a:t>
            </a:r>
          </a:p>
          <a:p>
            <a:pPr marL="742950" lvl="1" indent="-285750">
              <a:buSzPct val="45000"/>
              <a:buFont typeface="Wingdings" panose="05000000000000000000" pitchFamily="2" charset="2"/>
              <a:buChar char="Ø"/>
            </a:pPr>
            <a:r>
              <a:rPr lang="sv-SE" dirty="0">
                <a:hlinkClick r:id="rId3"/>
              </a:rPr>
              <a:t>https://</a:t>
            </a:r>
            <a:r>
              <a:rPr lang="sv-SE" dirty="0" smtClean="0">
                <a:hlinkClick r:id="rId3"/>
              </a:rPr>
              <a:t>confluence.atlassian.com/display/JIRA/JIRA+Documentation</a:t>
            </a:r>
            <a:endParaRPr lang="sv-SE" dirty="0" smtClean="0"/>
          </a:p>
        </p:txBody>
      </p:sp>
      <p:pic>
        <p:nvPicPr>
          <p:cNvPr id="102" name="Picture 2"/>
          <p:cNvPicPr/>
          <p:nvPr/>
        </p:nvPicPr>
        <p:blipFill>
          <a:blip r:embed="rId4"/>
          <a:stretch/>
        </p:blipFill>
        <p:spPr>
          <a:xfrm>
            <a:off x="457200" y="358200"/>
            <a:ext cx="1513440" cy="756000"/>
          </a:xfrm>
          <a:prstGeom prst="rect">
            <a:avLst/>
          </a:prstGeom>
          <a:ln>
            <a:noFill/>
          </a:ln>
        </p:spPr>
      </p:pic>
      <p:pic>
        <p:nvPicPr>
          <p:cNvPr id="5" name="Picture 2"/>
          <p:cNvPicPr/>
          <p:nvPr/>
        </p:nvPicPr>
        <p:blipFill>
          <a:blip r:embed="rId5"/>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4814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Issue Types – other types exist!</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Epic</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Story</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Subtask</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Bug</a:t>
            </a:r>
            <a:endParaRPr dirty="0"/>
          </a:p>
          <a:p>
            <a:pPr marL="742950" lvl="1" indent="-28575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Create issues with clear Definition of Done (</a:t>
            </a:r>
            <a:r>
              <a:rPr lang="en-US" sz="2200" strike="noStrike" dirty="0" err="1" smtClean="0">
                <a:solidFill>
                  <a:srgbClr val="000000"/>
                </a:solidFill>
                <a:latin typeface="Lucida Sans Unicode"/>
                <a:ea typeface="DejaVu Sans"/>
              </a:rPr>
              <a:t>DoD</a:t>
            </a:r>
            <a:r>
              <a:rPr lang="en-US" sz="2200" strike="noStrike" dirty="0" smtClean="0">
                <a:solidFill>
                  <a:srgbClr val="000000"/>
                </a:solidFill>
                <a:latin typeface="Lucida Sans Unicode"/>
                <a:ea typeface="DejaVu Sans"/>
              </a:rPr>
              <a:t>).</a:t>
            </a:r>
          </a:p>
          <a:p>
            <a:pPr marL="342900" indent="-342900">
              <a:lnSpc>
                <a:spcPct val="100000"/>
              </a:lnSpc>
              <a:buSzPct val="45000"/>
              <a:buFont typeface="Wingdings" panose="05000000000000000000" pitchFamily="2" charset="2"/>
              <a:buChar char="Ø"/>
            </a:pPr>
            <a:endParaRPr lang="en-US" sz="2200" dirty="0">
              <a:solidFill>
                <a:srgbClr val="000000"/>
              </a:solidFill>
              <a:latin typeface="Lucida Sans Unicode"/>
              <a:ea typeface="DejaVu Sans"/>
            </a:endParaRPr>
          </a:p>
          <a:p>
            <a:pPr marL="342900" indent="-342900">
              <a:lnSpc>
                <a:spcPct val="100000"/>
              </a:lnSpc>
              <a:buSzPct val="45000"/>
              <a:buFont typeface="Wingdings" panose="05000000000000000000" pitchFamily="2" charset="2"/>
              <a:buChar char="Ø"/>
            </a:pPr>
            <a:r>
              <a:rPr lang="en-US" sz="2200" strike="noStrike" dirty="0" smtClean="0">
                <a:solidFill>
                  <a:srgbClr val="000000"/>
                </a:solidFill>
                <a:latin typeface="Lucida Sans Unicode"/>
                <a:ea typeface="DejaVu Sans"/>
              </a:rPr>
              <a:t>Issue </a:t>
            </a:r>
            <a:r>
              <a:rPr lang="en-US" sz="2200" strike="noStrike" dirty="0">
                <a:solidFill>
                  <a:srgbClr val="000000"/>
                </a:solidFill>
                <a:latin typeface="Lucida Sans Unicode"/>
                <a:ea typeface="DejaVu Sans"/>
              </a:rPr>
              <a:t>Linking – other relations exist!</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Blocks/Blocked by</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Depends/Depended on by</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Relates to</a:t>
            </a:r>
            <a:endParaRPr dirty="0"/>
          </a:p>
          <a:p>
            <a:pPr marL="742950" lvl="1" indent="-28575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n-US" sz="2200" strike="noStrike" dirty="0">
                <a:solidFill>
                  <a:srgbClr val="000000"/>
                </a:solidFill>
                <a:latin typeface="Lucida Sans Unicode"/>
                <a:ea typeface="DejaVu Sans"/>
              </a:rPr>
              <a:t>Labeling</a:t>
            </a:r>
            <a:endParaRPr dirty="0"/>
          </a:p>
          <a:p>
            <a:pPr marL="742950" lvl="1" indent="-285750">
              <a:lnSpc>
                <a:spcPct val="100000"/>
              </a:lnSpc>
              <a:buSzPct val="45000"/>
              <a:buFont typeface="Wingdings" panose="05000000000000000000" pitchFamily="2" charset="2"/>
              <a:buChar char="Ø"/>
            </a:pPr>
            <a:r>
              <a:rPr lang="en-US" strike="noStrike" dirty="0">
                <a:solidFill>
                  <a:srgbClr val="000000"/>
                </a:solidFill>
                <a:latin typeface="Lucida Sans Unicode"/>
                <a:ea typeface="DejaVu Sans"/>
              </a:rPr>
              <a:t>Attach labels for marking issues for </a:t>
            </a:r>
            <a:r>
              <a:rPr lang="en-US" strike="noStrike" dirty="0" smtClean="0">
                <a:solidFill>
                  <a:srgbClr val="000000"/>
                </a:solidFill>
                <a:latin typeface="Lucida Sans Unicode"/>
                <a:ea typeface="DejaVu Sans"/>
              </a:rPr>
              <a:t>milestones</a:t>
            </a:r>
            <a:endParaRPr dirty="0"/>
          </a:p>
        </p:txBody>
      </p:sp>
      <p:pic>
        <p:nvPicPr>
          <p:cNvPr id="105" name="Picture 2"/>
          <p:cNvPicPr/>
          <p:nvPr/>
        </p:nvPicPr>
        <p:blipFill>
          <a:blip r:embed="rId3"/>
          <a:stretch/>
        </p:blipFill>
        <p:spPr>
          <a:xfrm>
            <a:off x="457200" y="358200"/>
            <a:ext cx="1513440" cy="756000"/>
          </a:xfrm>
          <a:prstGeom prst="rect">
            <a:avLst/>
          </a:prstGeom>
          <a:ln>
            <a:noFill/>
          </a:ln>
        </p:spPr>
      </p:pic>
      <p:pic>
        <p:nvPicPr>
          <p:cNvPr id="5" name="Picture 2"/>
          <p:cNvPicPr/>
          <p:nvPr/>
        </p:nvPicPr>
        <p:blipFill>
          <a:blip r:embed="rId4"/>
          <a:stretch/>
        </p:blipFill>
        <p:spPr>
          <a:xfrm>
            <a:off x="7467480" y="260648"/>
            <a:ext cx="1506240" cy="68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2"/>
          <p:cNvPicPr/>
          <p:nvPr/>
        </p:nvPicPr>
        <p:blipFill>
          <a:blip r:embed="rId3"/>
          <a:stretch/>
        </p:blipFill>
        <p:spPr>
          <a:xfrm>
            <a:off x="457200" y="358200"/>
            <a:ext cx="1513440" cy="756000"/>
          </a:xfrm>
          <a:prstGeom prst="rect">
            <a:avLst/>
          </a:prstGeom>
          <a:ln>
            <a:noFill/>
          </a:ln>
        </p:spPr>
      </p:pic>
      <p:pic>
        <p:nvPicPr>
          <p:cNvPr id="5" name="Picture 2"/>
          <p:cNvPicPr/>
          <p:nvPr/>
        </p:nvPicPr>
        <p:blipFill>
          <a:blip r:embed="rId4"/>
          <a:stretch/>
        </p:blipFill>
        <p:spPr>
          <a:xfrm>
            <a:off x="7467480" y="260648"/>
            <a:ext cx="1506240" cy="684720"/>
          </a:xfrm>
          <a:prstGeom prst="rect">
            <a:avLst/>
          </a:prstGeom>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1488902"/>
            <a:ext cx="7727954" cy="4985777"/>
          </a:xfrm>
          <a:prstGeom prst="rect">
            <a:avLst/>
          </a:prstGeom>
        </p:spPr>
      </p:pic>
    </p:spTree>
    <p:extLst>
      <p:ext uri="{BB962C8B-B14F-4D97-AF65-F5344CB8AC3E}">
        <p14:creationId xmlns:p14="http://schemas.microsoft.com/office/powerpoint/2010/main" val="18207566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616</TotalTime>
  <Words>2001</Words>
  <Application>Microsoft Office PowerPoint</Application>
  <PresentationFormat>On-screen Show (4:3)</PresentationFormat>
  <Paragraphs>527</Paragraphs>
  <Slides>33</Slides>
  <Notes>14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Commit Message Etiquette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Fatih Degirmenci</dc:creator>
  <cp:lastModifiedBy>Fatih Degirmenci</cp:lastModifiedBy>
  <cp:revision>160</cp:revision>
  <dcterms:modified xsi:type="dcterms:W3CDTF">2015-03-24T12:31:04Z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pdateProcess">
    <vt:lpwstr>End</vt:lpwstr>
  </property>
  <property fmtid="{D5CDD505-2E9C-101B-9397-08002B2CF9AE}" pid="3" name="x">
    <vt:lpwstr>1</vt:lpwstr>
  </property>
  <property fmtid="{D5CDD505-2E9C-101B-9397-08002B2CF9AE}" pid="4" name="Pages">
    <vt:bool>true</vt:bool>
  </property>
  <property fmtid="{D5CDD505-2E9C-101B-9397-08002B2CF9AE}" pid="5" name="SecurityClass">
    <vt:lpwstr>Ericsson Internal</vt:lpwstr>
  </property>
  <property fmtid="{D5CDD505-2E9C-101B-9397-08002B2CF9AE}" pid="6" name="txtConfLabel">
    <vt:lpwstr>Ericsson Internal</vt:lpwstr>
  </property>
</Properties>
</file>