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03" r:id="rId2"/>
    <p:sldId id="330" r:id="rId3"/>
    <p:sldId id="376" r:id="rId4"/>
    <p:sldId id="370" r:id="rId5"/>
    <p:sldId id="371" r:id="rId6"/>
    <p:sldId id="372" r:id="rId7"/>
    <p:sldId id="373" r:id="rId8"/>
    <p:sldId id="374" r:id="rId9"/>
    <p:sldId id="375" r:id="rId10"/>
    <p:sldId id="338" r:id="rId11"/>
    <p:sldId id="377" r:id="rId12"/>
    <p:sldId id="339" r:id="rId13"/>
    <p:sldId id="378" r:id="rId14"/>
    <p:sldId id="343" r:id="rId15"/>
    <p:sldId id="379" r:id="rId16"/>
    <p:sldId id="380" r:id="rId17"/>
    <p:sldId id="365" r:id="rId18"/>
    <p:sldId id="341" r:id="rId19"/>
    <p:sldId id="304" r:id="rId20"/>
    <p:sldId id="306" r:id="rId21"/>
    <p:sldId id="307" r:id="rId22"/>
    <p:sldId id="308" r:id="rId23"/>
    <p:sldId id="309" r:id="rId24"/>
    <p:sldId id="310" r:id="rId25"/>
    <p:sldId id="323" r:id="rId26"/>
    <p:sldId id="324" r:id="rId27"/>
    <p:sldId id="344" r:id="rId28"/>
    <p:sldId id="345" r:id="rId29"/>
    <p:sldId id="328" r:id="rId30"/>
    <p:sldId id="326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66" r:id="rId40"/>
    <p:sldId id="367" r:id="rId41"/>
    <p:sldId id="368" r:id="rId42"/>
    <p:sldId id="355" r:id="rId43"/>
    <p:sldId id="364" r:id="rId44"/>
    <p:sldId id="329" r:id="rId45"/>
    <p:sldId id="356" r:id="rId46"/>
    <p:sldId id="363" r:id="rId47"/>
    <p:sldId id="357" r:id="rId48"/>
    <p:sldId id="358" r:id="rId49"/>
    <p:sldId id="359" r:id="rId50"/>
    <p:sldId id="360" r:id="rId51"/>
    <p:sldId id="361" r:id="rId52"/>
    <p:sldId id="354" r:id="rId53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6600"/>
    <a:srgbClr val="C5C2FE"/>
    <a:srgbClr val="FF3300"/>
    <a:srgbClr val="6600CC"/>
    <a:srgbClr val="CCFFFF"/>
    <a:srgbClr val="FBF5FD"/>
    <a:srgbClr val="FFFFFF"/>
    <a:srgbClr val="F9F3FF"/>
    <a:srgbClr val="FF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91854" autoAdjust="0"/>
  </p:normalViewPr>
  <p:slideViewPr>
    <p:cSldViewPr snapToGrid="0">
      <p:cViewPr varScale="1">
        <p:scale>
          <a:sx n="68" d="100"/>
          <a:sy n="68" d="100"/>
        </p:scale>
        <p:origin x="15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8462E2-8D6D-4EEB-8EA0-0B98A6F6FB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5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40327BC-AC5B-4CD2-85D7-0982AEAE0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4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9421F-7A5C-481F-BA2D-0E1F260C2486}" type="slidenum">
              <a:rPr lang="en-US"/>
              <a:pPr/>
              <a:t>1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8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10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3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11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5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12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40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13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35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1E540-7A65-4D8E-B32C-7889597AAB88}" type="slidenum">
              <a:rPr lang="en-US"/>
              <a:pPr/>
              <a:t>14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61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A34A2-C71B-4DD3-8BA1-600CDBBE84BE}" type="slidenum">
              <a:rPr lang="en-US"/>
              <a:pPr/>
              <a:t>17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0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2E9AE-ACB9-4AB2-A8F3-5824091E4193}" type="slidenum">
              <a:rPr lang="en-US"/>
              <a:pPr/>
              <a:t>18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15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5947F-F4B3-4FEC-8005-879AA0A7F8E8}" type="slidenum">
              <a:rPr lang="en-US"/>
              <a:pPr/>
              <a:t>19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4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E2619-4267-44AF-BEA5-CB4EC4AFA04A}" type="slidenum">
              <a:rPr lang="en-US"/>
              <a:pPr/>
              <a:t>20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7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FE548-0C49-4FBE-8B8F-644EF0F8E024}" type="slidenum">
              <a:rPr lang="en-US"/>
              <a:pPr/>
              <a:t>21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4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9660C-C4EB-4A83-971D-355D351706B2}" type="slidenum">
              <a:rPr lang="en-US"/>
              <a:pPr/>
              <a:t>2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40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D1FED-AD6F-4E09-B44B-812519C1E4B1}" type="slidenum">
              <a:rPr lang="en-US"/>
              <a:pPr/>
              <a:t>22</a:t>
            </a:fld>
            <a:endParaRPr 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69932-2B98-46DF-8724-5439870B9124}" type="slidenum">
              <a:rPr lang="en-US"/>
              <a:pPr/>
              <a:t>23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2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91FAA-5C51-4118-B283-2D690E511732}" type="slidenum">
              <a:rPr lang="en-US"/>
              <a:pPr/>
              <a:t>24</a:t>
            </a:fld>
            <a:endParaRPr lang="en-US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14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55C27-12E3-4AFE-A5CE-2B15A72C844B}" type="slidenum">
              <a:rPr lang="en-US"/>
              <a:pPr/>
              <a:t>25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80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D2C16-8B9B-4ADA-8793-2A4211263B3E}" type="slidenum">
              <a:rPr lang="en-US"/>
              <a:pPr/>
              <a:t>26</a:t>
            </a:fld>
            <a:endParaRPr lang="en-US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38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241BF-0758-43B1-ACEC-E6CE29DF1B1E}" type="slidenum">
              <a:rPr lang="en-US"/>
              <a:pPr/>
              <a:t>27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66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A92A5-9FB5-4AB9-8EFF-35790FAC938D}" type="slidenum">
              <a:rPr lang="en-US"/>
              <a:pPr/>
              <a:t>28</a:t>
            </a:fld>
            <a:endParaRPr lang="en-US"/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1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746CD-8BE1-4336-924C-165C3EF3AD5F}" type="slidenum">
              <a:rPr lang="en-US"/>
              <a:pPr/>
              <a:t>29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85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BF7C-4358-414D-B0F2-72F073D25438}" type="slidenum">
              <a:rPr lang="en-US"/>
              <a:pPr/>
              <a:t>30</a:t>
            </a:fld>
            <a:endParaRPr lang="en-US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28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444D1-384B-478E-AFF3-A406D927763E}" type="slidenum">
              <a:rPr lang="en-US"/>
              <a:pPr/>
              <a:t>31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94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B0119-553C-4C20-953E-66C1D7FB0393}" type="slidenum">
              <a:rPr lang="en-US"/>
              <a:pPr/>
              <a:t>3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91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EFE0A-E34F-4DD9-B403-607DB251A675}" type="slidenum">
              <a:rPr lang="en-US"/>
              <a:pPr/>
              <a:t>32</a:t>
            </a:fld>
            <a:endParaRPr lang="en-US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78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3A9CB-6C82-4B62-8199-6ED6939FD6F9}" type="slidenum">
              <a:rPr lang="en-US"/>
              <a:pPr/>
              <a:t>33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07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9BFD5-2702-4C50-92A9-9EF2EF13FBBA}" type="slidenum">
              <a:rPr lang="en-US"/>
              <a:pPr/>
              <a:t>34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10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72A91-7EA8-4B08-AB8B-76B143E720B0}" type="slidenum">
              <a:rPr lang="en-US"/>
              <a:pPr/>
              <a:t>35</a:t>
            </a:fld>
            <a:endParaRPr lang="en-US"/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348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667AE-3181-4985-8098-5CBF9CB94C8A}" type="slidenum">
              <a:rPr lang="en-US"/>
              <a:pPr/>
              <a:t>36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73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BEF0D-11F1-428C-AB06-88D95B62781C}" type="slidenum">
              <a:rPr lang="en-US"/>
              <a:pPr/>
              <a:t>37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17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39BA4-9456-4E19-8FE0-8EF37A576C96}" type="slidenum">
              <a:rPr lang="en-US"/>
              <a:pPr/>
              <a:t>38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77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29BCC-801C-435F-9115-7DDFC0EF4051}" type="slidenum">
              <a:rPr lang="en-US"/>
              <a:pPr/>
              <a:t>39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85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E3EDA-06C3-470D-8443-E11BDB7D6CA4}" type="slidenum">
              <a:rPr lang="en-US"/>
              <a:pPr/>
              <a:t>40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85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6FECA-C38D-427E-97DC-0B1BE0281D26}" type="slidenum">
              <a:rPr lang="en-US"/>
              <a:pPr/>
              <a:t>41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3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4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91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1713A-231A-4CD6-ACFE-981BF819D549}" type="slidenum">
              <a:rPr lang="en-US"/>
              <a:pPr/>
              <a:t>42</a:t>
            </a:fld>
            <a:endParaRPr lang="en-US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05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8D69F-5522-4252-B5E0-2B7AFCF6BF28}" type="slidenum">
              <a:rPr lang="en-US"/>
              <a:pPr/>
              <a:t>43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1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0C179-36B4-4879-99DD-B4C7CBD30C7B}" type="slidenum">
              <a:rPr lang="en-US"/>
              <a:pPr/>
              <a:t>44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16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B7F6B-1434-42A7-AEA5-568C8F5613ED}" type="slidenum">
              <a:rPr lang="en-US"/>
              <a:pPr/>
              <a:t>45</a:t>
            </a:fld>
            <a:endParaRPr lang="en-US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78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66AE6-5578-4DB7-B80D-C6EAB921D442}" type="slidenum">
              <a:rPr lang="en-US"/>
              <a:pPr/>
              <a:t>46</a:t>
            </a:fld>
            <a:endParaRPr lang="en-US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963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BCC10-B781-48D5-9ABD-0505637273B5}" type="slidenum">
              <a:rPr lang="en-US"/>
              <a:pPr/>
              <a:t>47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533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43728-233D-4EBE-AE7B-41AC2A66CDD9}" type="slidenum">
              <a:rPr lang="en-US"/>
              <a:pPr/>
              <a:t>48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40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B6903-EFA4-480A-8665-E3E79454D529}" type="slidenum">
              <a:rPr lang="en-US"/>
              <a:pPr/>
              <a:t>49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90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2D2CC-27AC-435F-B515-3DF8E39AE099}" type="slidenum">
              <a:rPr lang="en-US"/>
              <a:pPr/>
              <a:t>50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77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47A17-7EDA-412A-91D5-79B9BBB62C22}" type="slidenum">
              <a:rPr lang="en-US"/>
              <a:pPr/>
              <a:t>51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26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5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9D966-9685-43A6-867B-A21140F24ABB}" type="slidenum">
              <a:rPr lang="en-US"/>
              <a:pPr/>
              <a:t>52</a:t>
            </a:fld>
            <a:endParaRPr 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7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6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7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55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8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9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9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0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48B66-44CE-44D3-8EFD-79C702787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F6E39-C4AE-4997-B4EF-0980A07C5C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6B354-5DCE-46AD-AA28-EFCB47A536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98600" y="-381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30EF4E3-3E34-4652-B194-8C94B29FE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3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A60A2-44D9-428E-87B2-AB775A4494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749A3-E98B-4D07-9FAD-8F49C3B89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5CEF3-1165-491E-BEBB-1225B53B84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B197E-42B1-48BB-938D-C9A5E99C3E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CD652-CB2D-4662-9DD0-CD3277BDA0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FD63E-6A3D-4C3E-A770-4FC1188B1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23FAB-AC32-4404-A17D-7B637E54B3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DD224-FF1F-4D98-98FD-21693DA4DC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98600" y="-381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162F536-CF49-4B17-84CC-4049E1F131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892-E6FE-41F2-B011-889D6C75CA75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#12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4450"/>
            <a:ext cx="7480300" cy="1276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Binary Tree Traversals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Using Binary Trees to Evaluate Expressions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Binary Search Trees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Binary Search Tree Operations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9900CC"/>
                </a:solidFill>
              </a:rPr>
              <a:t>Searching for an item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9900CC"/>
                </a:solidFill>
              </a:rPr>
              <a:t>Inserting a new item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9900CC"/>
                </a:solidFill>
              </a:rPr>
              <a:t>Finding the minimum and maximum items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9900CC"/>
                </a:solidFill>
              </a:rPr>
              <a:t>Printing out the items in order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9900CC"/>
                </a:solidFill>
              </a:rPr>
              <a:t>Deleting the whole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10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02" name="Line 4"/>
          <p:cNvSpPr>
            <a:spLocks noChangeShapeType="1"/>
          </p:cNvSpPr>
          <p:nvPr/>
        </p:nvSpPr>
        <p:spPr bwMode="auto">
          <a:xfrm>
            <a:off x="-86140" y="42175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3" name="Line 4"/>
          <p:cNvSpPr>
            <a:spLocks noChangeShapeType="1"/>
          </p:cNvSpPr>
          <p:nvPr/>
        </p:nvSpPr>
        <p:spPr bwMode="auto">
          <a:xfrm>
            <a:off x="218660" y="4770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4" name="Line 4"/>
          <p:cNvSpPr>
            <a:spLocks noChangeShapeType="1"/>
          </p:cNvSpPr>
          <p:nvPr/>
        </p:nvSpPr>
        <p:spPr bwMode="auto">
          <a:xfrm>
            <a:off x="218660" y="54600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05" name="Straight Arrow Connector 104"/>
          <p:cNvCxnSpPr>
            <a:endCxn id="587798" idx="1"/>
          </p:cNvCxnSpPr>
          <p:nvPr/>
        </p:nvCxnSpPr>
        <p:spPr bwMode="auto">
          <a:xfrm flipH="1">
            <a:off x="6846087" y="1806647"/>
            <a:ext cx="568298" cy="571429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Line 4"/>
          <p:cNvSpPr>
            <a:spLocks noChangeShapeType="1"/>
          </p:cNvSpPr>
          <p:nvPr/>
        </p:nvSpPr>
        <p:spPr bwMode="auto">
          <a:xfrm>
            <a:off x="136525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11" name="Group 51"/>
          <p:cNvGrpSpPr>
            <a:grpSpLocks/>
          </p:cNvGrpSpPr>
          <p:nvPr/>
        </p:nvGrpSpPr>
        <p:grpSpPr bwMode="auto">
          <a:xfrm>
            <a:off x="5313846" y="2416175"/>
            <a:ext cx="927100" cy="457200"/>
            <a:chOff x="1240" y="1132"/>
            <a:chExt cx="584" cy="288"/>
          </a:xfrm>
        </p:grpSpPr>
        <p:sp>
          <p:nvSpPr>
            <p:cNvPr id="11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16" name="Line 4"/>
          <p:cNvSpPr>
            <a:spLocks noChangeShapeType="1"/>
          </p:cNvSpPr>
          <p:nvPr/>
        </p:nvSpPr>
        <p:spPr bwMode="auto">
          <a:xfrm>
            <a:off x="405572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7" name="Line 4"/>
          <p:cNvSpPr>
            <a:spLocks noChangeShapeType="1"/>
          </p:cNvSpPr>
          <p:nvPr/>
        </p:nvSpPr>
        <p:spPr bwMode="auto">
          <a:xfrm>
            <a:off x="428073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 bwMode="auto">
          <a:xfrm flipH="1">
            <a:off x="6085233" y="2851286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4"/>
          <p:cNvSpPr>
            <a:spLocks noChangeShapeType="1"/>
          </p:cNvSpPr>
          <p:nvPr/>
        </p:nvSpPr>
        <p:spPr bwMode="auto">
          <a:xfrm>
            <a:off x="428073" y="54961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441325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 bwMode="auto">
          <a:xfrm>
            <a:off x="6808086" y="2873375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Line 4"/>
          <p:cNvSpPr>
            <a:spLocks noChangeShapeType="1"/>
          </p:cNvSpPr>
          <p:nvPr/>
        </p:nvSpPr>
        <p:spPr bwMode="auto">
          <a:xfrm>
            <a:off x="180284" y="61821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8" name="Rectangle 127"/>
          <p:cNvSpPr/>
          <p:nvPr/>
        </p:nvSpPr>
        <p:spPr bwMode="auto">
          <a:xfrm>
            <a:off x="7606880" y="2371450"/>
            <a:ext cx="1502196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3" grpId="1" animBg="1"/>
      <p:bldP spid="104" grpId="0" animBg="1"/>
      <p:bldP spid="108" grpId="0" animBg="1"/>
      <p:bldP spid="109" grpId="0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20" grpId="0" animBg="1"/>
      <p:bldP spid="120" grpId="1" animBg="1"/>
      <p:bldP spid="121" grpId="0"/>
      <p:bldP spid="123" grpId="0" animBg="1"/>
      <p:bldP spid="123" grpId="1" animBg="1"/>
      <p:bldP spid="125" grpId="0" animBg="1"/>
      <p:bldP spid="125" grpId="1" animBg="1"/>
      <p:bldP spid="1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11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04" name="Line 4"/>
          <p:cNvSpPr>
            <a:spLocks noChangeShapeType="1"/>
          </p:cNvSpPr>
          <p:nvPr/>
        </p:nvSpPr>
        <p:spPr bwMode="auto">
          <a:xfrm>
            <a:off x="218660" y="5460033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55" name="Line 4"/>
          <p:cNvSpPr>
            <a:spLocks noChangeShapeType="1"/>
          </p:cNvSpPr>
          <p:nvPr/>
        </p:nvSpPr>
        <p:spPr bwMode="auto">
          <a:xfrm>
            <a:off x="205408" y="59071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56" name="Text Box 85"/>
          <p:cNvSpPr txBox="1">
            <a:spLocks noChangeArrowheads="1"/>
          </p:cNvSpPr>
          <p:nvPr/>
        </p:nvSpPr>
        <p:spPr bwMode="auto">
          <a:xfrm>
            <a:off x="758635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7" name="Line 4"/>
          <p:cNvSpPr>
            <a:spLocks noChangeShapeType="1"/>
          </p:cNvSpPr>
          <p:nvPr/>
        </p:nvSpPr>
        <p:spPr bwMode="auto">
          <a:xfrm>
            <a:off x="192156" y="629809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7805979" y="1846263"/>
            <a:ext cx="539509" cy="525187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136525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62" name="Group 51"/>
          <p:cNvGrpSpPr>
            <a:grpSpLocks/>
          </p:cNvGrpSpPr>
          <p:nvPr/>
        </p:nvGrpSpPr>
        <p:grpSpPr bwMode="auto">
          <a:xfrm>
            <a:off x="7053344" y="2392294"/>
            <a:ext cx="927100" cy="457200"/>
            <a:chOff x="1240" y="1132"/>
            <a:chExt cx="584" cy="288"/>
          </a:xfrm>
        </p:grpSpPr>
        <p:sp>
          <p:nvSpPr>
            <p:cNvPr id="63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405572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6" name="Line 4"/>
          <p:cNvSpPr>
            <a:spLocks noChangeShapeType="1"/>
          </p:cNvSpPr>
          <p:nvPr/>
        </p:nvSpPr>
        <p:spPr bwMode="auto">
          <a:xfrm>
            <a:off x="428073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7824731" y="2827405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428073" y="54961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9" name="Line 4"/>
          <p:cNvSpPr>
            <a:spLocks noChangeShapeType="1"/>
          </p:cNvSpPr>
          <p:nvPr/>
        </p:nvSpPr>
        <p:spPr bwMode="auto">
          <a:xfrm>
            <a:off x="441325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547584" y="2849494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 Box 85"/>
          <p:cNvSpPr txBox="1">
            <a:spLocks noChangeArrowheads="1"/>
          </p:cNvSpPr>
          <p:nvPr/>
        </p:nvSpPr>
        <p:spPr bwMode="auto">
          <a:xfrm>
            <a:off x="7810105" y="5078549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c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019800" y="2371450"/>
            <a:ext cx="1101325" cy="1112387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5" grpId="0" animBg="1"/>
      <p:bldP spid="55" grpId="1" animBg="1"/>
      <p:bldP spid="56" grpId="0"/>
      <p:bldP spid="57" grpId="0" animBg="1"/>
      <p:bldP spid="59" grpId="0" animBg="1"/>
      <p:bldP spid="60" grpId="0" animBg="1"/>
      <p:bldP spid="61" grpId="0" animBg="1"/>
      <p:bldP spid="61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1" grpId="0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12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4"/>
          <p:cNvSpPr>
            <a:spLocks noChangeShapeType="1"/>
          </p:cNvSpPr>
          <p:nvPr/>
        </p:nvSpPr>
        <p:spPr bwMode="auto">
          <a:xfrm>
            <a:off x="-22225" y="42141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4" name="Line 4"/>
          <p:cNvSpPr>
            <a:spLocks noChangeShapeType="1"/>
          </p:cNvSpPr>
          <p:nvPr/>
        </p:nvSpPr>
        <p:spPr bwMode="auto">
          <a:xfrm>
            <a:off x="154056" y="47571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167308" y="544678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 bwMode="auto">
          <a:xfrm flipH="1">
            <a:off x="6852222" y="1806647"/>
            <a:ext cx="568298" cy="571429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/>
              <a:t>void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(Node *cur)</a:t>
            </a:r>
          </a:p>
          <a:p>
            <a:pPr algn="l"/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 if (cur == NULL)  	  // if empty, return…</a:t>
            </a:r>
          </a:p>
          <a:p>
            <a:pPr algn="l"/>
            <a:r>
              <a:rPr lang="en-US" sz="1800" dirty="0" smtClean="0"/>
              <a:t>         return;</a:t>
            </a:r>
          </a:p>
          <a:p>
            <a:pPr algn="l"/>
            <a:endParaRPr lang="en-US" sz="1000" dirty="0" smtClean="0"/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(cur-&gt;left);   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left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 </a:t>
            </a:r>
            <a:r>
              <a:rPr lang="en-US" sz="1800" dirty="0" smtClean="0"/>
              <a:t>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 right);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right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 smtClean="0">
              <a:solidFill>
                <a:schemeClr val="accent2"/>
              </a:solidFill>
            </a:endParaRPr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cur-&gt;value;      // </a:t>
            </a:r>
            <a:r>
              <a:rPr lang="en-US" sz="1800" dirty="0" smtClean="0">
                <a:solidFill>
                  <a:schemeClr val="accent2"/>
                </a:solidFill>
              </a:rPr>
              <a:t>Process the </a:t>
            </a:r>
            <a:r>
              <a:rPr lang="en-US" sz="1800" dirty="0" smtClean="0">
                <a:solidFill>
                  <a:srgbClr val="FF3300"/>
                </a:solidFill>
              </a:rPr>
              <a:t>current</a:t>
            </a:r>
            <a:r>
              <a:rPr lang="en-US" sz="1800" dirty="0" smtClean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142" name="Rectangle 141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7795412" y="2372204"/>
            <a:ext cx="1225521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4" name="Line 4"/>
          <p:cNvSpPr>
            <a:spLocks noChangeShapeType="1"/>
          </p:cNvSpPr>
          <p:nvPr/>
        </p:nvSpPr>
        <p:spPr bwMode="auto">
          <a:xfrm>
            <a:off x="193811" y="38163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45" name="Group 51"/>
          <p:cNvGrpSpPr>
            <a:grpSpLocks/>
          </p:cNvGrpSpPr>
          <p:nvPr/>
        </p:nvGrpSpPr>
        <p:grpSpPr bwMode="auto">
          <a:xfrm>
            <a:off x="5317193" y="2375694"/>
            <a:ext cx="927100" cy="457200"/>
            <a:chOff x="1240" y="1132"/>
            <a:chExt cx="584" cy="288"/>
          </a:xfrm>
        </p:grpSpPr>
        <p:sp>
          <p:nvSpPr>
            <p:cNvPr id="14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48" name="Line 4"/>
          <p:cNvSpPr>
            <a:spLocks noChangeShapeType="1"/>
          </p:cNvSpPr>
          <p:nvPr/>
        </p:nvSpPr>
        <p:spPr bwMode="auto">
          <a:xfrm>
            <a:off x="419100" y="43566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49" name="Line 4"/>
          <p:cNvSpPr>
            <a:spLocks noChangeShapeType="1"/>
          </p:cNvSpPr>
          <p:nvPr/>
        </p:nvSpPr>
        <p:spPr bwMode="auto">
          <a:xfrm>
            <a:off x="400879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50" name="Straight Arrow Connector 149"/>
          <p:cNvCxnSpPr/>
          <p:nvPr/>
        </p:nvCxnSpPr>
        <p:spPr bwMode="auto">
          <a:xfrm flipH="1">
            <a:off x="6071510" y="285413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6794363" y="2876221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Line 4"/>
          <p:cNvSpPr>
            <a:spLocks noChangeShapeType="1"/>
          </p:cNvSpPr>
          <p:nvPr/>
        </p:nvSpPr>
        <p:spPr bwMode="auto">
          <a:xfrm>
            <a:off x="405848" y="54963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3" name="Line 4"/>
          <p:cNvSpPr>
            <a:spLocks noChangeShapeType="1"/>
          </p:cNvSpPr>
          <p:nvPr/>
        </p:nvSpPr>
        <p:spPr bwMode="auto">
          <a:xfrm>
            <a:off x="434007" y="5943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155" name="Line 4"/>
          <p:cNvSpPr>
            <a:spLocks noChangeShapeType="1"/>
          </p:cNvSpPr>
          <p:nvPr/>
        </p:nvSpPr>
        <p:spPr bwMode="auto">
          <a:xfrm>
            <a:off x="167308" y="61953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3" grpId="1" animBg="1"/>
      <p:bldP spid="134" grpId="0" animBg="1"/>
      <p:bldP spid="134" grpId="1" animBg="1"/>
      <p:bldP spid="138" grpId="0" animBg="1"/>
      <p:bldP spid="141" grpId="0" animBg="1"/>
      <p:bldP spid="142" grpId="0" animBg="1"/>
      <p:bldP spid="143" grpId="0" animBg="1"/>
      <p:bldP spid="144" grpId="0" animBg="1"/>
      <p:bldP spid="144" grpId="1" animBg="1"/>
      <p:bldP spid="148" grpId="0" animBg="1"/>
      <p:bldP spid="148" grpId="1" animBg="1"/>
      <p:bldP spid="149" grpId="0" animBg="1"/>
      <p:bldP spid="149" grpId="1" animBg="1"/>
      <p:bldP spid="152" grpId="0" animBg="1"/>
      <p:bldP spid="152" grpId="1" animBg="1"/>
      <p:bldP spid="153" grpId="0" animBg="1"/>
      <p:bldP spid="153" grpId="1" animBg="1"/>
      <p:bldP spid="154" grpId="0"/>
      <p:bldP spid="155" grpId="0" animBg="1"/>
      <p:bldP spid="15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13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167308" y="5446781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56" name="Line 4"/>
          <p:cNvSpPr>
            <a:spLocks noChangeShapeType="1"/>
          </p:cNvSpPr>
          <p:nvPr/>
        </p:nvSpPr>
        <p:spPr bwMode="auto">
          <a:xfrm>
            <a:off x="154056" y="58806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57" name="Straight Arrow Connector 56"/>
          <p:cNvCxnSpPr>
            <a:endCxn id="116" idx="1"/>
          </p:cNvCxnSpPr>
          <p:nvPr/>
        </p:nvCxnSpPr>
        <p:spPr bwMode="auto">
          <a:xfrm>
            <a:off x="7800975" y="1838185"/>
            <a:ext cx="541338" cy="539891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/>
              <a:t>void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(Node *cur)</a:t>
            </a:r>
          </a:p>
          <a:p>
            <a:pPr algn="l"/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 if (cur == NULL)  	  // if empty, return…</a:t>
            </a:r>
          </a:p>
          <a:p>
            <a:pPr algn="l"/>
            <a:r>
              <a:rPr lang="en-US" sz="1800" dirty="0" smtClean="0"/>
              <a:t>         return;</a:t>
            </a:r>
          </a:p>
          <a:p>
            <a:pPr algn="l"/>
            <a:endParaRPr lang="en-US" sz="1000" dirty="0" smtClean="0"/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(cur-&gt;left);   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left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 </a:t>
            </a:r>
            <a:r>
              <a:rPr lang="en-US" sz="1800" dirty="0" smtClean="0"/>
              <a:t>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 right);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right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 smtClean="0">
              <a:solidFill>
                <a:schemeClr val="accent2"/>
              </a:solidFill>
            </a:endParaRPr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cur-&gt;value;      // </a:t>
            </a:r>
            <a:r>
              <a:rPr lang="en-US" sz="1800" dirty="0" smtClean="0">
                <a:solidFill>
                  <a:schemeClr val="accent2"/>
                </a:solidFill>
              </a:rPr>
              <a:t>Process the </a:t>
            </a:r>
            <a:r>
              <a:rPr lang="en-US" sz="1800" dirty="0" smtClean="0">
                <a:solidFill>
                  <a:srgbClr val="FF3300"/>
                </a:solidFill>
              </a:rPr>
              <a:t>current</a:t>
            </a:r>
            <a:r>
              <a:rPr lang="en-US" sz="1800" dirty="0" smtClean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193811" y="38163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1" name="Rectangle 60"/>
          <p:cNvSpPr/>
          <p:nvPr/>
        </p:nvSpPr>
        <p:spPr bwMode="auto">
          <a:xfrm>
            <a:off x="6236044" y="879022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100791" y="2369685"/>
            <a:ext cx="1225521" cy="112557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3" name="Group 51"/>
          <p:cNvGrpSpPr>
            <a:grpSpLocks/>
          </p:cNvGrpSpPr>
          <p:nvPr/>
        </p:nvGrpSpPr>
        <p:grpSpPr bwMode="auto">
          <a:xfrm>
            <a:off x="7062788" y="2403543"/>
            <a:ext cx="927100" cy="457200"/>
            <a:chOff x="1240" y="1132"/>
            <a:chExt cx="584" cy="288"/>
          </a:xfrm>
        </p:grpSpPr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66" name="Line 4"/>
          <p:cNvSpPr>
            <a:spLocks noChangeShapeType="1"/>
          </p:cNvSpPr>
          <p:nvPr/>
        </p:nvSpPr>
        <p:spPr bwMode="auto">
          <a:xfrm>
            <a:off x="419100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7" name="Line 4"/>
          <p:cNvSpPr>
            <a:spLocks noChangeShapeType="1"/>
          </p:cNvSpPr>
          <p:nvPr/>
        </p:nvSpPr>
        <p:spPr bwMode="auto">
          <a:xfrm>
            <a:off x="419100" y="50686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392596" y="5473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>
            <a:off x="7754145" y="2867161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8476998" y="2889250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Line 4"/>
          <p:cNvSpPr>
            <a:spLocks noChangeShapeType="1"/>
          </p:cNvSpPr>
          <p:nvPr/>
        </p:nvSpPr>
        <p:spPr bwMode="auto">
          <a:xfrm>
            <a:off x="432352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2" name="Text Box 85"/>
          <p:cNvSpPr txBox="1">
            <a:spLocks noChangeArrowheads="1"/>
          </p:cNvSpPr>
          <p:nvPr/>
        </p:nvSpPr>
        <p:spPr bwMode="auto">
          <a:xfrm>
            <a:off x="7733836" y="5082208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74" name="Line 4"/>
          <p:cNvSpPr>
            <a:spLocks noChangeShapeType="1"/>
          </p:cNvSpPr>
          <p:nvPr/>
        </p:nvSpPr>
        <p:spPr bwMode="auto">
          <a:xfrm>
            <a:off x="167308" y="62020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5" name="Line 4"/>
          <p:cNvSpPr>
            <a:spLocks noChangeShapeType="1"/>
          </p:cNvSpPr>
          <p:nvPr/>
        </p:nvSpPr>
        <p:spPr bwMode="auto">
          <a:xfrm>
            <a:off x="165652" y="63378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797729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a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77" name="Line 4"/>
          <p:cNvSpPr>
            <a:spLocks noChangeShapeType="1"/>
          </p:cNvSpPr>
          <p:nvPr/>
        </p:nvSpPr>
        <p:spPr bwMode="auto">
          <a:xfrm>
            <a:off x="-38101" y="662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56" grpId="0" animBg="1"/>
      <p:bldP spid="56" grpId="1" animBg="1"/>
      <p:bldP spid="59" grpId="0" animBg="1"/>
      <p:bldP spid="59" grpId="1" animBg="1"/>
      <p:bldP spid="59" grpId="2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1" grpId="0" animBg="1"/>
      <p:bldP spid="71" grpId="1" animBg="1"/>
      <p:bldP spid="72" grpId="0"/>
      <p:bldP spid="74" grpId="0" animBg="1"/>
      <p:bldP spid="74" grpId="1" animBg="1"/>
      <p:bldP spid="75" grpId="0" animBg="1"/>
      <p:bldP spid="75" grpId="1" animBg="1"/>
      <p:bldP spid="76" grpId="0"/>
      <p:bldP spid="77" grpId="0" animBg="1"/>
      <p:bldP spid="7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1BC-E48B-44CA-ADF1-C8B4FEA88220}" type="slidenum">
              <a:rPr lang="en-US"/>
              <a:pPr/>
              <a:t>14</a:t>
            </a:fld>
            <a:endParaRPr 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Level Order Traversal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411163" y="1066800"/>
            <a:ext cx="8520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a </a:t>
            </a:r>
            <a:r>
              <a:rPr lang="en-US" i="1">
                <a:solidFill>
                  <a:srgbClr val="6600CC"/>
                </a:solidFill>
              </a:rPr>
              <a:t>level order traversal </a:t>
            </a:r>
            <a:r>
              <a:rPr lang="en-US"/>
              <a:t>we visit each level’s nodes, from left to right, before visiting nodes in the next level.</a:t>
            </a:r>
          </a:p>
        </p:txBody>
      </p:sp>
      <p:grpSp>
        <p:nvGrpSpPr>
          <p:cNvPr id="592903" name="Group 7"/>
          <p:cNvGrpSpPr>
            <a:grpSpLocks/>
          </p:cNvGrpSpPr>
          <p:nvPr/>
        </p:nvGrpSpPr>
        <p:grpSpPr bwMode="auto">
          <a:xfrm>
            <a:off x="6267450" y="3703638"/>
            <a:ext cx="792163" cy="592137"/>
            <a:chOff x="3511" y="3072"/>
            <a:chExt cx="729" cy="624"/>
          </a:xfrm>
        </p:grpSpPr>
        <p:sp>
          <p:nvSpPr>
            <p:cNvPr id="59290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08" name="Group 12"/>
          <p:cNvGrpSpPr>
            <a:grpSpLocks/>
          </p:cNvGrpSpPr>
          <p:nvPr/>
        </p:nvGrpSpPr>
        <p:grpSpPr bwMode="auto">
          <a:xfrm>
            <a:off x="7216775" y="2697163"/>
            <a:ext cx="792163" cy="592137"/>
            <a:chOff x="3511" y="3072"/>
            <a:chExt cx="729" cy="624"/>
          </a:xfrm>
        </p:grpSpPr>
        <p:sp>
          <p:nvSpPr>
            <p:cNvPr id="59290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13" name="Group 17"/>
          <p:cNvGrpSpPr>
            <a:grpSpLocks/>
          </p:cNvGrpSpPr>
          <p:nvPr/>
        </p:nvGrpSpPr>
        <p:grpSpPr bwMode="auto">
          <a:xfrm>
            <a:off x="7989888" y="3703638"/>
            <a:ext cx="790575" cy="592137"/>
            <a:chOff x="3511" y="3072"/>
            <a:chExt cx="729" cy="624"/>
          </a:xfrm>
        </p:grpSpPr>
        <p:sp>
          <p:nvSpPr>
            <p:cNvPr id="59291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18" name="Line 22"/>
          <p:cNvSpPr>
            <a:spLocks noChangeShapeType="1"/>
          </p:cNvSpPr>
          <p:nvPr/>
        </p:nvSpPr>
        <p:spPr bwMode="auto">
          <a:xfrm flipH="1">
            <a:off x="6742113" y="3171825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9" name="Line 23"/>
          <p:cNvSpPr>
            <a:spLocks noChangeShapeType="1"/>
          </p:cNvSpPr>
          <p:nvPr/>
        </p:nvSpPr>
        <p:spPr bwMode="auto">
          <a:xfrm>
            <a:off x="7800975" y="3170238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20" name="Text Box 24"/>
          <p:cNvSpPr txBox="1">
            <a:spLocks noChangeArrowheads="1"/>
          </p:cNvSpPr>
          <p:nvPr/>
        </p:nvSpPr>
        <p:spPr bwMode="auto">
          <a:xfrm>
            <a:off x="7951788" y="4052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21" name="Text Box 25"/>
          <p:cNvSpPr txBox="1">
            <a:spLocks noChangeArrowheads="1"/>
          </p:cNvSpPr>
          <p:nvPr/>
        </p:nvSpPr>
        <p:spPr bwMode="auto">
          <a:xfrm>
            <a:off x="7162800" y="2716213"/>
            <a:ext cx="687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92922" name="Text Box 26"/>
          <p:cNvSpPr txBox="1">
            <a:spLocks noChangeArrowheads="1"/>
          </p:cNvSpPr>
          <p:nvPr/>
        </p:nvSpPr>
        <p:spPr bwMode="auto">
          <a:xfrm>
            <a:off x="6248400" y="3744913"/>
            <a:ext cx="636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92923" name="Text Box 27"/>
          <p:cNvSpPr txBox="1">
            <a:spLocks noChangeArrowheads="1"/>
          </p:cNvSpPr>
          <p:nvPr/>
        </p:nvSpPr>
        <p:spPr bwMode="auto">
          <a:xfrm>
            <a:off x="7891463" y="3741738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92925" name="Line 29"/>
          <p:cNvSpPr>
            <a:spLocks noChangeShapeType="1"/>
          </p:cNvSpPr>
          <p:nvPr/>
        </p:nvSpPr>
        <p:spPr bwMode="auto">
          <a:xfrm flipH="1">
            <a:off x="5919788" y="41910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2926" name="Group 30"/>
          <p:cNvGrpSpPr>
            <a:grpSpLocks/>
          </p:cNvGrpSpPr>
          <p:nvPr/>
        </p:nvGrpSpPr>
        <p:grpSpPr bwMode="auto">
          <a:xfrm>
            <a:off x="5634038" y="4708525"/>
            <a:ext cx="792162" cy="592138"/>
            <a:chOff x="3511" y="3072"/>
            <a:chExt cx="729" cy="624"/>
          </a:xfrm>
        </p:grpSpPr>
        <p:sp>
          <p:nvSpPr>
            <p:cNvPr id="592927" name="Rectangle 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8" name="Rectangle 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9" name="Rectangle 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0" name="Rectangle 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1" name="Text Box 35"/>
          <p:cNvSpPr txBox="1">
            <a:spLocks noChangeArrowheads="1"/>
          </p:cNvSpPr>
          <p:nvPr/>
        </p:nvSpPr>
        <p:spPr bwMode="auto">
          <a:xfrm>
            <a:off x="5614988" y="47498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“d”</a:t>
            </a:r>
          </a:p>
        </p:txBody>
      </p:sp>
      <p:sp>
        <p:nvSpPr>
          <p:cNvPr id="592932" name="Text Box 36"/>
          <p:cNvSpPr txBox="1">
            <a:spLocks noChangeArrowheads="1"/>
          </p:cNvSpPr>
          <p:nvPr/>
        </p:nvSpPr>
        <p:spPr bwMode="auto">
          <a:xfrm>
            <a:off x="5588000" y="50625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33" name="Text Box 37"/>
          <p:cNvSpPr txBox="1">
            <a:spLocks noChangeArrowheads="1"/>
          </p:cNvSpPr>
          <p:nvPr/>
        </p:nvSpPr>
        <p:spPr bwMode="auto">
          <a:xfrm>
            <a:off x="5964238" y="50768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2934" name="Group 38"/>
          <p:cNvGrpSpPr>
            <a:grpSpLocks/>
          </p:cNvGrpSpPr>
          <p:nvPr/>
        </p:nvGrpSpPr>
        <p:grpSpPr bwMode="auto">
          <a:xfrm>
            <a:off x="7056438" y="4699000"/>
            <a:ext cx="790575" cy="592138"/>
            <a:chOff x="3511" y="3072"/>
            <a:chExt cx="729" cy="624"/>
          </a:xfrm>
        </p:grpSpPr>
        <p:sp>
          <p:nvSpPr>
            <p:cNvPr id="592935" name="Rectangle 3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6" name="Rectangle 4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7" name="Rectangle 4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8" name="Rectangle 4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6867525" y="4165600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0" name="Text Box 44"/>
          <p:cNvSpPr txBox="1">
            <a:spLocks noChangeArrowheads="1"/>
          </p:cNvSpPr>
          <p:nvPr/>
        </p:nvSpPr>
        <p:spPr bwMode="auto">
          <a:xfrm>
            <a:off x="7031038" y="50863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1" name="Text Box 45"/>
          <p:cNvSpPr txBox="1">
            <a:spLocks noChangeArrowheads="1"/>
          </p:cNvSpPr>
          <p:nvPr/>
        </p:nvSpPr>
        <p:spPr bwMode="auto">
          <a:xfrm>
            <a:off x="6958013" y="4737100"/>
            <a:ext cx="763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“e”</a:t>
            </a:r>
          </a:p>
        </p:txBody>
      </p: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7377113" y="5070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8213725" y="2438400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4" name="Text Box 48"/>
          <p:cNvSpPr txBox="1">
            <a:spLocks noChangeArrowheads="1"/>
          </p:cNvSpPr>
          <p:nvPr/>
        </p:nvSpPr>
        <p:spPr bwMode="auto">
          <a:xfrm>
            <a:off x="8315325" y="2590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92945" name="Line 49"/>
          <p:cNvSpPr>
            <a:spLocks noChangeShapeType="1"/>
          </p:cNvSpPr>
          <p:nvPr/>
        </p:nvSpPr>
        <p:spPr bwMode="auto">
          <a:xfrm flipH="1">
            <a:off x="8001000" y="2568575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79" name="Text Box 83"/>
          <p:cNvSpPr txBox="1">
            <a:spLocks noChangeArrowheads="1"/>
          </p:cNvSpPr>
          <p:nvPr/>
        </p:nvSpPr>
        <p:spPr bwMode="auto">
          <a:xfrm>
            <a:off x="495300" y="2133600"/>
            <a:ext cx="320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Here’s the algorithm:</a:t>
            </a:r>
          </a:p>
        </p:txBody>
      </p:sp>
      <p:sp>
        <p:nvSpPr>
          <p:cNvPr id="592980" name="Text Box 84"/>
          <p:cNvSpPr txBox="1">
            <a:spLocks noChangeArrowheads="1"/>
          </p:cNvSpPr>
          <p:nvPr/>
        </p:nvSpPr>
        <p:spPr bwMode="auto">
          <a:xfrm>
            <a:off x="457200" y="2590800"/>
            <a:ext cx="52800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Use a temp pointer variable and a queue of node pointers. 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Insert the root node pointer into the queue.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While the queue is not empty:</a:t>
            </a:r>
          </a:p>
          <a:p>
            <a:pPr lvl="1">
              <a:buFontTx/>
              <a:buAutoNum type="alphaUcPeriod"/>
            </a:pPr>
            <a:r>
              <a:rPr lang="en-US" dirty="0" err="1">
                <a:solidFill>
                  <a:schemeClr val="tx2"/>
                </a:solidFill>
                <a:latin typeface="Comic Sans MS" pitchFamily="66" charset="0"/>
              </a:rPr>
              <a:t>Dequeue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the top node pointer and put it in temp.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Add the node’s children to queue if they are not NULL.</a:t>
            </a:r>
          </a:p>
        </p:txBody>
      </p:sp>
      <p:grpSp>
        <p:nvGrpSpPr>
          <p:cNvPr id="592992" name="Group 96"/>
          <p:cNvGrpSpPr>
            <a:grpSpLocks/>
          </p:cNvGrpSpPr>
          <p:nvPr/>
        </p:nvGrpSpPr>
        <p:grpSpPr bwMode="auto">
          <a:xfrm>
            <a:off x="5865813" y="5943600"/>
            <a:ext cx="3173412" cy="838200"/>
            <a:chOff x="3695" y="3744"/>
            <a:chExt cx="1537" cy="528"/>
          </a:xfrm>
        </p:grpSpPr>
        <p:sp>
          <p:nvSpPr>
            <p:cNvPr id="592984" name="Rectangle 88"/>
            <p:cNvSpPr>
              <a:spLocks noChangeArrowheads="1"/>
            </p:cNvSpPr>
            <p:nvPr/>
          </p:nvSpPr>
          <p:spPr bwMode="auto">
            <a:xfrm>
              <a:off x="37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5" name="Rectangle 89"/>
            <p:cNvSpPr>
              <a:spLocks noChangeArrowheads="1"/>
            </p:cNvSpPr>
            <p:nvPr/>
          </p:nvSpPr>
          <p:spPr bwMode="auto">
            <a:xfrm>
              <a:off x="403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6" name="Rectangle 90"/>
            <p:cNvSpPr>
              <a:spLocks noChangeArrowheads="1"/>
            </p:cNvSpPr>
            <p:nvPr/>
          </p:nvSpPr>
          <p:spPr bwMode="auto">
            <a:xfrm>
              <a:off x="427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7" name="Rectangle 91"/>
            <p:cNvSpPr>
              <a:spLocks noChangeArrowheads="1"/>
            </p:cNvSpPr>
            <p:nvPr/>
          </p:nvSpPr>
          <p:spPr bwMode="auto">
            <a:xfrm>
              <a:off x="451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8" name="Rectangle 92"/>
            <p:cNvSpPr>
              <a:spLocks noChangeArrowheads="1"/>
            </p:cNvSpPr>
            <p:nvPr/>
          </p:nvSpPr>
          <p:spPr bwMode="auto">
            <a:xfrm>
              <a:off x="475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9" name="Rectangle 93"/>
            <p:cNvSpPr>
              <a:spLocks noChangeArrowheads="1"/>
            </p:cNvSpPr>
            <p:nvPr/>
          </p:nvSpPr>
          <p:spPr bwMode="auto">
            <a:xfrm>
              <a:off x="49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90" name="Text Box 94"/>
            <p:cNvSpPr txBox="1">
              <a:spLocks noChangeArrowheads="1"/>
            </p:cNvSpPr>
            <p:nvPr/>
          </p:nvSpPr>
          <p:spPr bwMode="auto">
            <a:xfrm>
              <a:off x="3695" y="3984"/>
              <a:ext cx="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front</a:t>
              </a:r>
            </a:p>
          </p:txBody>
        </p:sp>
        <p:sp>
          <p:nvSpPr>
            <p:cNvPr id="592991" name="Text Box 95"/>
            <p:cNvSpPr txBox="1">
              <a:spLocks noChangeArrowheads="1"/>
            </p:cNvSpPr>
            <p:nvPr/>
          </p:nvSpPr>
          <p:spPr bwMode="auto">
            <a:xfrm>
              <a:off x="4800" y="3984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rear</a:t>
              </a:r>
            </a:p>
          </p:txBody>
        </p:sp>
      </p:grpSp>
      <p:sp>
        <p:nvSpPr>
          <p:cNvPr id="592993" name="Line 97"/>
          <p:cNvSpPr>
            <a:spLocks noChangeShapeType="1"/>
          </p:cNvSpPr>
          <p:nvPr/>
        </p:nvSpPr>
        <p:spPr bwMode="auto">
          <a:xfrm>
            <a:off x="150744" y="281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94" name="Line 98"/>
          <p:cNvSpPr>
            <a:spLocks noChangeShapeType="1"/>
          </p:cNvSpPr>
          <p:nvPr/>
        </p:nvSpPr>
        <p:spPr bwMode="auto">
          <a:xfrm>
            <a:off x="176144" y="3543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95" name="Text Box 99"/>
          <p:cNvSpPr txBox="1">
            <a:spLocks noChangeArrowheads="1"/>
          </p:cNvSpPr>
          <p:nvPr/>
        </p:nvSpPr>
        <p:spPr bwMode="auto">
          <a:xfrm>
            <a:off x="6699250" y="25781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700</a:t>
            </a:r>
          </a:p>
        </p:txBody>
      </p:sp>
      <p:sp>
        <p:nvSpPr>
          <p:cNvPr id="592996" name="Text Box 100"/>
          <p:cNvSpPr txBox="1">
            <a:spLocks noChangeArrowheads="1"/>
          </p:cNvSpPr>
          <p:nvPr/>
        </p:nvSpPr>
        <p:spPr bwMode="auto">
          <a:xfrm>
            <a:off x="5740400" y="35956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720</a:t>
            </a:r>
          </a:p>
        </p:txBody>
      </p:sp>
      <p:sp>
        <p:nvSpPr>
          <p:cNvPr id="592997" name="Text Box 101"/>
          <p:cNvSpPr txBox="1">
            <a:spLocks noChangeArrowheads="1"/>
          </p:cNvSpPr>
          <p:nvPr/>
        </p:nvSpPr>
        <p:spPr bwMode="auto">
          <a:xfrm>
            <a:off x="7461250" y="36068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780</a:t>
            </a:r>
          </a:p>
        </p:txBody>
      </p:sp>
      <p:sp>
        <p:nvSpPr>
          <p:cNvPr id="592998" name="Text Box 102"/>
          <p:cNvSpPr txBox="1">
            <a:spLocks noChangeArrowheads="1"/>
          </p:cNvSpPr>
          <p:nvPr/>
        </p:nvSpPr>
        <p:spPr bwMode="auto">
          <a:xfrm>
            <a:off x="5111750" y="46624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800</a:t>
            </a:r>
          </a:p>
        </p:txBody>
      </p:sp>
      <p:sp>
        <p:nvSpPr>
          <p:cNvPr id="592999" name="Text Box 103"/>
          <p:cNvSpPr txBox="1">
            <a:spLocks noChangeArrowheads="1"/>
          </p:cNvSpPr>
          <p:nvPr/>
        </p:nvSpPr>
        <p:spPr bwMode="auto">
          <a:xfrm>
            <a:off x="6540500" y="46482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760</a:t>
            </a:r>
          </a:p>
        </p:txBody>
      </p:sp>
      <p:grpSp>
        <p:nvGrpSpPr>
          <p:cNvPr id="593002" name="Group 106"/>
          <p:cNvGrpSpPr>
            <a:grpSpLocks/>
          </p:cNvGrpSpPr>
          <p:nvPr/>
        </p:nvGrpSpPr>
        <p:grpSpPr bwMode="auto">
          <a:xfrm>
            <a:off x="7162800" y="3009900"/>
            <a:ext cx="555625" cy="336550"/>
            <a:chOff x="4586" y="1296"/>
            <a:chExt cx="350" cy="212"/>
          </a:xfrm>
        </p:grpSpPr>
        <p:sp>
          <p:nvSpPr>
            <p:cNvPr id="593000" name="Rectangle 104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1" name="Text Box 105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720</a:t>
              </a:r>
            </a:p>
          </p:txBody>
        </p:sp>
      </p:grpSp>
      <p:grpSp>
        <p:nvGrpSpPr>
          <p:cNvPr id="593003" name="Group 107"/>
          <p:cNvGrpSpPr>
            <a:grpSpLocks/>
          </p:cNvGrpSpPr>
          <p:nvPr/>
        </p:nvGrpSpPr>
        <p:grpSpPr bwMode="auto">
          <a:xfrm>
            <a:off x="7531100" y="3022600"/>
            <a:ext cx="555625" cy="336550"/>
            <a:chOff x="4586" y="1296"/>
            <a:chExt cx="350" cy="212"/>
          </a:xfrm>
        </p:grpSpPr>
        <p:sp>
          <p:nvSpPr>
            <p:cNvPr id="593004" name="Rectangle 108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5" name="Text Box 109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780</a:t>
              </a:r>
            </a:p>
          </p:txBody>
        </p:sp>
      </p:grpSp>
      <p:grpSp>
        <p:nvGrpSpPr>
          <p:cNvPr id="593006" name="Group 110"/>
          <p:cNvGrpSpPr>
            <a:grpSpLocks/>
          </p:cNvGrpSpPr>
          <p:nvPr/>
        </p:nvGrpSpPr>
        <p:grpSpPr bwMode="auto">
          <a:xfrm>
            <a:off x="6197600" y="4006850"/>
            <a:ext cx="555625" cy="336550"/>
            <a:chOff x="4586" y="1296"/>
            <a:chExt cx="350" cy="212"/>
          </a:xfrm>
        </p:grpSpPr>
        <p:sp>
          <p:nvSpPr>
            <p:cNvPr id="593007" name="Rectangle 111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8" name="Text Box 112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800</a:t>
              </a:r>
            </a:p>
          </p:txBody>
        </p:sp>
      </p:grpSp>
      <p:grpSp>
        <p:nvGrpSpPr>
          <p:cNvPr id="593009" name="Group 113"/>
          <p:cNvGrpSpPr>
            <a:grpSpLocks/>
          </p:cNvGrpSpPr>
          <p:nvPr/>
        </p:nvGrpSpPr>
        <p:grpSpPr bwMode="auto">
          <a:xfrm>
            <a:off x="6569075" y="4000500"/>
            <a:ext cx="555625" cy="336550"/>
            <a:chOff x="4586" y="1296"/>
            <a:chExt cx="350" cy="212"/>
          </a:xfrm>
        </p:grpSpPr>
        <p:sp>
          <p:nvSpPr>
            <p:cNvPr id="593010" name="Rectangle 114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11" name="Text Box 115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760</a:t>
              </a:r>
            </a:p>
          </p:txBody>
        </p:sp>
      </p:grpSp>
      <p:sp>
        <p:nvSpPr>
          <p:cNvPr id="593012" name="Rectangle 116"/>
          <p:cNvSpPr>
            <a:spLocks noChangeArrowheads="1"/>
          </p:cNvSpPr>
          <p:nvPr/>
        </p:nvSpPr>
        <p:spPr bwMode="auto">
          <a:xfrm>
            <a:off x="8258175" y="2360613"/>
            <a:ext cx="693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700</a:t>
            </a:r>
          </a:p>
        </p:txBody>
      </p:sp>
      <p:sp>
        <p:nvSpPr>
          <p:cNvPr id="593013" name="Rectangle 117"/>
          <p:cNvSpPr>
            <a:spLocks noChangeArrowheads="1"/>
          </p:cNvSpPr>
          <p:nvPr/>
        </p:nvSpPr>
        <p:spPr bwMode="auto">
          <a:xfrm>
            <a:off x="597376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700</a:t>
            </a:r>
          </a:p>
        </p:txBody>
      </p:sp>
      <p:sp>
        <p:nvSpPr>
          <p:cNvPr id="593014" name="Line 118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15" name="Line 119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019" name="Group 123"/>
          <p:cNvGrpSpPr>
            <a:grpSpLocks/>
          </p:cNvGrpSpPr>
          <p:nvPr/>
        </p:nvGrpSpPr>
        <p:grpSpPr bwMode="auto">
          <a:xfrm>
            <a:off x="5132388" y="1924050"/>
            <a:ext cx="1498600" cy="457200"/>
            <a:chOff x="2880" y="1344"/>
            <a:chExt cx="944" cy="288"/>
          </a:xfrm>
        </p:grpSpPr>
        <p:sp>
          <p:nvSpPr>
            <p:cNvPr id="593016" name="Rectangle 120"/>
            <p:cNvSpPr>
              <a:spLocks noChangeArrowheads="1"/>
            </p:cNvSpPr>
            <p:nvPr/>
          </p:nvSpPr>
          <p:spPr bwMode="auto">
            <a:xfrm>
              <a:off x="3394" y="1424"/>
              <a:ext cx="430" cy="16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18" name="Text Box 122"/>
            <p:cNvSpPr txBox="1">
              <a:spLocks noChangeArrowheads="1"/>
            </p:cNvSpPr>
            <p:nvPr/>
          </p:nvSpPr>
          <p:spPr bwMode="auto">
            <a:xfrm>
              <a:off x="2880" y="1344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temp</a:t>
              </a:r>
            </a:p>
          </p:txBody>
        </p:sp>
      </p:grpSp>
      <p:sp>
        <p:nvSpPr>
          <p:cNvPr id="593020" name="Rectangle 124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700</a:t>
            </a:r>
          </a:p>
        </p:txBody>
      </p:sp>
      <p:cxnSp>
        <p:nvCxnSpPr>
          <p:cNvPr id="593021" name="AutoShape 125"/>
          <p:cNvCxnSpPr>
            <a:cxnSpLocks noChangeShapeType="1"/>
          </p:cNvCxnSpPr>
          <p:nvPr/>
        </p:nvCxnSpPr>
        <p:spPr bwMode="auto">
          <a:xfrm rot="16200000" flipH="1">
            <a:off x="6330156" y="2262982"/>
            <a:ext cx="784225" cy="881062"/>
          </a:xfrm>
          <a:prstGeom prst="curvedConnector2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22" name="Line 126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3" name="Text Box 127"/>
          <p:cNvSpPr txBox="1">
            <a:spLocks noChangeArrowheads="1"/>
          </p:cNvSpPr>
          <p:nvPr/>
        </p:nvSpPr>
        <p:spPr bwMode="auto">
          <a:xfrm>
            <a:off x="212725" y="63706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3024" name="Line 128"/>
          <p:cNvSpPr>
            <a:spLocks noChangeShapeType="1"/>
          </p:cNvSpPr>
          <p:nvPr/>
        </p:nvSpPr>
        <p:spPr bwMode="auto">
          <a:xfrm>
            <a:off x="5825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5" name="Oval 129"/>
          <p:cNvSpPr>
            <a:spLocks noChangeArrowheads="1"/>
          </p:cNvSpPr>
          <p:nvPr/>
        </p:nvSpPr>
        <p:spPr bwMode="auto">
          <a:xfrm>
            <a:off x="7086600" y="29718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6" name="Rectangle 130"/>
          <p:cNvSpPr>
            <a:spLocks noChangeArrowheads="1"/>
          </p:cNvSpPr>
          <p:nvPr/>
        </p:nvSpPr>
        <p:spPr bwMode="auto">
          <a:xfrm>
            <a:off x="59944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593027" name="Oval 131"/>
          <p:cNvSpPr>
            <a:spLocks noChangeArrowheads="1"/>
          </p:cNvSpPr>
          <p:nvPr/>
        </p:nvSpPr>
        <p:spPr bwMode="auto">
          <a:xfrm>
            <a:off x="7505700" y="29718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8" name="Rectangle 132"/>
          <p:cNvSpPr>
            <a:spLocks noChangeArrowheads="1"/>
          </p:cNvSpPr>
          <p:nvPr/>
        </p:nvSpPr>
        <p:spPr bwMode="auto">
          <a:xfrm>
            <a:off x="6488113" y="59372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sp>
        <p:nvSpPr>
          <p:cNvPr id="593029" name="Line 133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0" name="Line 134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1" name="Rectangle 135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593032" name="Rectangle 136"/>
          <p:cNvSpPr>
            <a:spLocks noChangeArrowheads="1"/>
          </p:cNvSpPr>
          <p:nvPr/>
        </p:nvSpPr>
        <p:spPr bwMode="auto">
          <a:xfrm>
            <a:off x="598011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cxnSp>
        <p:nvCxnSpPr>
          <p:cNvPr id="593033" name="AutoShape 137"/>
          <p:cNvCxnSpPr>
            <a:cxnSpLocks noChangeShapeType="1"/>
          </p:cNvCxnSpPr>
          <p:nvPr/>
        </p:nvCxnSpPr>
        <p:spPr bwMode="auto">
          <a:xfrm rot="5400000">
            <a:off x="5356225" y="2733675"/>
            <a:ext cx="1436688" cy="541338"/>
          </a:xfrm>
          <a:prstGeom prst="curvedConnector4">
            <a:avLst>
              <a:gd name="adj1" fmla="val 43537"/>
              <a:gd name="adj2" fmla="val 142227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34" name="Line 138"/>
          <p:cNvSpPr>
            <a:spLocks noChangeShapeType="1"/>
          </p:cNvSpPr>
          <p:nvPr/>
        </p:nvSpPr>
        <p:spPr bwMode="auto">
          <a:xfrm>
            <a:off x="569844" y="534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5" name="Text Box 139"/>
          <p:cNvSpPr txBox="1">
            <a:spLocks noChangeArrowheads="1"/>
          </p:cNvSpPr>
          <p:nvPr/>
        </p:nvSpPr>
        <p:spPr bwMode="auto">
          <a:xfrm>
            <a:off x="403225" y="63754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3036" name="Line 140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7" name="Oval 141"/>
          <p:cNvSpPr>
            <a:spLocks noChangeArrowheads="1"/>
          </p:cNvSpPr>
          <p:nvPr/>
        </p:nvSpPr>
        <p:spPr bwMode="auto">
          <a:xfrm>
            <a:off x="6172200" y="39243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8" name="Rectangle 142"/>
          <p:cNvSpPr>
            <a:spLocks noChangeArrowheads="1"/>
          </p:cNvSpPr>
          <p:nvPr/>
        </p:nvSpPr>
        <p:spPr bwMode="auto">
          <a:xfrm>
            <a:off x="64897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39" name="Oval 143"/>
          <p:cNvSpPr>
            <a:spLocks noChangeArrowheads="1"/>
          </p:cNvSpPr>
          <p:nvPr/>
        </p:nvSpPr>
        <p:spPr bwMode="auto">
          <a:xfrm>
            <a:off x="6553200" y="39370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0" name="Rectangle 144"/>
          <p:cNvSpPr>
            <a:spLocks noChangeArrowheads="1"/>
          </p:cNvSpPr>
          <p:nvPr/>
        </p:nvSpPr>
        <p:spPr bwMode="auto">
          <a:xfrm>
            <a:off x="698341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593041" name="Line 145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2" name="Line 146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3" name="Rectangle 147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sp>
        <p:nvSpPr>
          <p:cNvPr id="593044" name="Rectangle 148"/>
          <p:cNvSpPr>
            <a:spLocks noChangeArrowheads="1"/>
          </p:cNvSpPr>
          <p:nvPr/>
        </p:nvSpPr>
        <p:spPr bwMode="auto">
          <a:xfrm>
            <a:off x="5981700" y="594995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45" name="Rectangle 149"/>
          <p:cNvSpPr>
            <a:spLocks noChangeArrowheads="1"/>
          </p:cNvSpPr>
          <p:nvPr/>
        </p:nvSpPr>
        <p:spPr bwMode="auto">
          <a:xfrm>
            <a:off x="6475413" y="59499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cxnSp>
        <p:nvCxnSpPr>
          <p:cNvPr id="593047" name="AutoShape 151"/>
          <p:cNvCxnSpPr>
            <a:cxnSpLocks noChangeShapeType="1"/>
            <a:stCxn id="593043" idx="2"/>
            <a:endCxn id="592923" idx="1"/>
          </p:cNvCxnSpPr>
          <p:nvPr/>
        </p:nvCxnSpPr>
        <p:spPr bwMode="auto">
          <a:xfrm rot="16200000" flipH="1">
            <a:off x="6320632" y="2355056"/>
            <a:ext cx="1531938" cy="1609725"/>
          </a:xfrm>
          <a:prstGeom prst="curvedConnector2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48" name="Line 152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9" name="Text Box 153"/>
          <p:cNvSpPr txBox="1">
            <a:spLocks noChangeArrowheads="1"/>
          </p:cNvSpPr>
          <p:nvPr/>
        </p:nvSpPr>
        <p:spPr bwMode="auto">
          <a:xfrm>
            <a:off x="611188" y="6375400"/>
            <a:ext cx="34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593050" name="Line 154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051" name="Group 155"/>
          <p:cNvGrpSpPr>
            <a:grpSpLocks/>
          </p:cNvGrpSpPr>
          <p:nvPr/>
        </p:nvGrpSpPr>
        <p:grpSpPr bwMode="auto">
          <a:xfrm>
            <a:off x="8353425" y="4648200"/>
            <a:ext cx="790575" cy="592138"/>
            <a:chOff x="3511" y="3072"/>
            <a:chExt cx="729" cy="624"/>
          </a:xfrm>
        </p:grpSpPr>
        <p:sp>
          <p:nvSpPr>
            <p:cNvPr id="593052" name="Rectangle 15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3" name="Rectangle 15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4" name="Rectangle 15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5" name="Rectangle 15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056" name="Line 160"/>
          <p:cNvSpPr>
            <a:spLocks noChangeShapeType="1"/>
          </p:cNvSpPr>
          <p:nvPr/>
        </p:nvSpPr>
        <p:spPr bwMode="auto">
          <a:xfrm>
            <a:off x="8615363" y="4248150"/>
            <a:ext cx="90487" cy="39846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57" name="Text Box 161"/>
          <p:cNvSpPr txBox="1">
            <a:spLocks noChangeArrowheads="1"/>
          </p:cNvSpPr>
          <p:nvPr/>
        </p:nvSpPr>
        <p:spPr bwMode="auto">
          <a:xfrm>
            <a:off x="8328025" y="50355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58" name="Text Box 162"/>
          <p:cNvSpPr txBox="1">
            <a:spLocks noChangeArrowheads="1"/>
          </p:cNvSpPr>
          <p:nvPr/>
        </p:nvSpPr>
        <p:spPr bwMode="auto">
          <a:xfrm>
            <a:off x="8255000" y="4686300"/>
            <a:ext cx="754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“f”</a:t>
            </a:r>
          </a:p>
        </p:txBody>
      </p:sp>
      <p:sp>
        <p:nvSpPr>
          <p:cNvPr id="593059" name="Text Box 163"/>
          <p:cNvSpPr txBox="1">
            <a:spLocks noChangeArrowheads="1"/>
          </p:cNvSpPr>
          <p:nvPr/>
        </p:nvSpPr>
        <p:spPr bwMode="auto">
          <a:xfrm>
            <a:off x="8674100" y="50196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60" name="Text Box 164"/>
          <p:cNvSpPr txBox="1">
            <a:spLocks noChangeArrowheads="1"/>
          </p:cNvSpPr>
          <p:nvPr/>
        </p:nvSpPr>
        <p:spPr bwMode="auto">
          <a:xfrm>
            <a:off x="7850188" y="4597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900</a:t>
            </a:r>
          </a:p>
        </p:txBody>
      </p:sp>
      <p:grpSp>
        <p:nvGrpSpPr>
          <p:cNvPr id="593061" name="Group 165"/>
          <p:cNvGrpSpPr>
            <a:grpSpLocks/>
          </p:cNvGrpSpPr>
          <p:nvPr/>
        </p:nvGrpSpPr>
        <p:grpSpPr bwMode="auto">
          <a:xfrm>
            <a:off x="8308975" y="4019550"/>
            <a:ext cx="555625" cy="336550"/>
            <a:chOff x="4586" y="1296"/>
            <a:chExt cx="350" cy="212"/>
          </a:xfrm>
        </p:grpSpPr>
        <p:sp>
          <p:nvSpPr>
            <p:cNvPr id="593062" name="Rectangle 166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63" name="Text Box 167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900</a:t>
              </a:r>
            </a:p>
          </p:txBody>
        </p:sp>
      </p:grpSp>
      <p:sp>
        <p:nvSpPr>
          <p:cNvPr id="593064" name="Oval 168"/>
          <p:cNvSpPr>
            <a:spLocks noChangeArrowheads="1"/>
          </p:cNvSpPr>
          <p:nvPr/>
        </p:nvSpPr>
        <p:spPr bwMode="auto">
          <a:xfrm>
            <a:off x="7870825" y="395605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5" name="Oval 169"/>
          <p:cNvSpPr>
            <a:spLocks noChangeArrowheads="1"/>
          </p:cNvSpPr>
          <p:nvPr/>
        </p:nvSpPr>
        <p:spPr bwMode="auto">
          <a:xfrm>
            <a:off x="8280400" y="39624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6" name="Rectangle 170"/>
          <p:cNvSpPr>
            <a:spLocks noChangeArrowheads="1"/>
          </p:cNvSpPr>
          <p:nvPr/>
        </p:nvSpPr>
        <p:spPr bwMode="auto">
          <a:xfrm>
            <a:off x="69850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900</a:t>
            </a:r>
          </a:p>
        </p:txBody>
      </p:sp>
      <p:sp>
        <p:nvSpPr>
          <p:cNvPr id="593067" name="Line 171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8" name="Line 172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9" name="Rectangle 173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70" name="Rectangle 174"/>
          <p:cNvSpPr>
            <a:spLocks noChangeArrowheads="1"/>
          </p:cNvSpPr>
          <p:nvPr/>
        </p:nvSpPr>
        <p:spPr bwMode="auto">
          <a:xfrm>
            <a:off x="5970588" y="59499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593071" name="Rectangle 175"/>
          <p:cNvSpPr>
            <a:spLocks noChangeArrowheads="1"/>
          </p:cNvSpPr>
          <p:nvPr/>
        </p:nvSpPr>
        <p:spPr bwMode="auto">
          <a:xfrm>
            <a:off x="6480175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900</a:t>
            </a:r>
          </a:p>
        </p:txBody>
      </p:sp>
      <p:sp>
        <p:nvSpPr>
          <p:cNvPr id="593073" name="Text Box 177"/>
          <p:cNvSpPr txBox="1">
            <a:spLocks noChangeArrowheads="1"/>
          </p:cNvSpPr>
          <p:nvPr/>
        </p:nvSpPr>
        <p:spPr bwMode="auto">
          <a:xfrm>
            <a:off x="5607050" y="4497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93074" name="AutoShape 178"/>
          <p:cNvCxnSpPr>
            <a:cxnSpLocks noChangeShapeType="1"/>
            <a:stCxn id="593069" idx="2"/>
            <a:endCxn id="593073" idx="1"/>
          </p:cNvCxnSpPr>
          <p:nvPr/>
        </p:nvCxnSpPr>
        <p:spPr bwMode="auto">
          <a:xfrm rot="5400000">
            <a:off x="4778375" y="3222625"/>
            <a:ext cx="2332038" cy="674688"/>
          </a:xfrm>
          <a:prstGeom prst="curvedConnector4">
            <a:avLst>
              <a:gd name="adj1" fmla="val 45065"/>
              <a:gd name="adj2" fmla="val 133884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75" name="Line 179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6" name="Text Box 180"/>
          <p:cNvSpPr txBox="1">
            <a:spLocks noChangeArrowheads="1"/>
          </p:cNvSpPr>
          <p:nvPr/>
        </p:nvSpPr>
        <p:spPr bwMode="auto">
          <a:xfrm>
            <a:off x="788988" y="63754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593077" name="Line 181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8" name="Oval 182"/>
          <p:cNvSpPr>
            <a:spLocks noChangeArrowheads="1"/>
          </p:cNvSpPr>
          <p:nvPr/>
        </p:nvSpPr>
        <p:spPr bwMode="auto">
          <a:xfrm>
            <a:off x="5534025" y="49530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9" name="Oval 183"/>
          <p:cNvSpPr>
            <a:spLocks noChangeArrowheads="1"/>
          </p:cNvSpPr>
          <p:nvPr/>
        </p:nvSpPr>
        <p:spPr bwMode="auto">
          <a:xfrm>
            <a:off x="5943600" y="495935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80" name="Line 184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81" name="Text Box 185"/>
          <p:cNvSpPr txBox="1">
            <a:spLocks noChangeArrowheads="1"/>
          </p:cNvSpPr>
          <p:nvPr/>
        </p:nvSpPr>
        <p:spPr bwMode="auto">
          <a:xfrm>
            <a:off x="1230313" y="63849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9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59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59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80" grpId="0" uiExpand="1" build="p" bldLvl="2"/>
      <p:bldP spid="592993" grpId="0" animBg="1"/>
      <p:bldP spid="592993" grpId="1" animBg="1"/>
      <p:bldP spid="592994" grpId="0" animBg="1"/>
      <p:bldP spid="592994" grpId="1" animBg="1"/>
      <p:bldP spid="593013" grpId="0"/>
      <p:bldP spid="593013" grpId="1"/>
      <p:bldP spid="593014" grpId="0" animBg="1"/>
      <p:bldP spid="593014" grpId="1" animBg="1"/>
      <p:bldP spid="593015" grpId="0" animBg="1"/>
      <p:bldP spid="593015" grpId="1" animBg="1"/>
      <p:bldP spid="593020" grpId="0"/>
      <p:bldP spid="593020" grpId="1"/>
      <p:bldP spid="593022" grpId="0" animBg="1"/>
      <p:bldP spid="593022" grpId="1" animBg="1"/>
      <p:bldP spid="593023" grpId="0"/>
      <p:bldP spid="593024" grpId="0" animBg="1"/>
      <p:bldP spid="593024" grpId="1" animBg="1"/>
      <p:bldP spid="593025" grpId="0" animBg="1"/>
      <p:bldP spid="593025" grpId="1" animBg="1"/>
      <p:bldP spid="593026" grpId="0"/>
      <p:bldP spid="593026" grpId="1"/>
      <p:bldP spid="593027" grpId="0" animBg="1"/>
      <p:bldP spid="593027" grpId="1" animBg="1"/>
      <p:bldP spid="593028" grpId="0"/>
      <p:bldP spid="593028" grpId="1"/>
      <p:bldP spid="593029" grpId="0" animBg="1"/>
      <p:bldP spid="593029" grpId="1" animBg="1"/>
      <p:bldP spid="593030" grpId="0" animBg="1"/>
      <p:bldP spid="593030" grpId="1" animBg="1"/>
      <p:bldP spid="593031" grpId="0"/>
      <p:bldP spid="593031" grpId="1"/>
      <p:bldP spid="593032" grpId="0"/>
      <p:bldP spid="593032" grpId="1"/>
      <p:bldP spid="593034" grpId="0" animBg="1"/>
      <p:bldP spid="593034" grpId="1" animBg="1"/>
      <p:bldP spid="593035" grpId="0"/>
      <p:bldP spid="593036" grpId="0" animBg="1"/>
      <p:bldP spid="593036" grpId="1" animBg="1"/>
      <p:bldP spid="593037" grpId="0" animBg="1"/>
      <p:bldP spid="593037" grpId="1" animBg="1"/>
      <p:bldP spid="593038" grpId="0"/>
      <p:bldP spid="593038" grpId="1"/>
      <p:bldP spid="593039" grpId="0" animBg="1"/>
      <p:bldP spid="593039" grpId="1" animBg="1"/>
      <p:bldP spid="593040" grpId="0"/>
      <p:bldP spid="593040" grpId="1"/>
      <p:bldP spid="593041" grpId="0" animBg="1"/>
      <p:bldP spid="593041" grpId="1" animBg="1"/>
      <p:bldP spid="593042" grpId="0" animBg="1"/>
      <p:bldP spid="593042" grpId="1" animBg="1"/>
      <p:bldP spid="593043" grpId="0"/>
      <p:bldP spid="593043" grpId="1"/>
      <p:bldP spid="593044" grpId="0"/>
      <p:bldP spid="593044" grpId="1"/>
      <p:bldP spid="593045" grpId="0"/>
      <p:bldP spid="593045" grpId="1"/>
      <p:bldP spid="593048" grpId="0" animBg="1"/>
      <p:bldP spid="593048" grpId="1" animBg="1"/>
      <p:bldP spid="593049" grpId="0"/>
      <p:bldP spid="593050" grpId="0" animBg="1"/>
      <p:bldP spid="593050" grpId="1" animBg="1"/>
      <p:bldP spid="593064" grpId="0" animBg="1"/>
      <p:bldP spid="593064" grpId="1" animBg="1"/>
      <p:bldP spid="593065" grpId="0" animBg="1"/>
      <p:bldP spid="593065" grpId="1" animBg="1"/>
      <p:bldP spid="593066" grpId="0"/>
      <p:bldP spid="593067" grpId="0" animBg="1"/>
      <p:bldP spid="593067" grpId="1" animBg="1"/>
      <p:bldP spid="593068" grpId="0" animBg="1"/>
      <p:bldP spid="593068" grpId="1" animBg="1"/>
      <p:bldP spid="593069" grpId="0"/>
      <p:bldP spid="593075" grpId="0" animBg="1"/>
      <p:bldP spid="593075" grpId="1" animBg="1"/>
      <p:bldP spid="593076" grpId="0"/>
      <p:bldP spid="593077" grpId="0" animBg="1"/>
      <p:bldP spid="593077" grpId="1" animBg="1"/>
      <p:bldP spid="593078" grpId="0" animBg="1"/>
      <p:bldP spid="593078" grpId="1" animBg="1"/>
      <p:bldP spid="593079" grpId="0" animBg="1"/>
      <p:bldP spid="593079" grpId="1" animBg="1"/>
      <p:bldP spid="593080" grpId="0" animBg="1"/>
      <p:bldP spid="593080" grpId="1" animBg="1"/>
      <p:bldP spid="5930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Traversal Overview, Part 1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7589" y="1479777"/>
            <a:ext cx="4478951" cy="4006623"/>
            <a:chOff x="3552" y="509"/>
            <a:chExt cx="2218" cy="1822"/>
          </a:xfrm>
        </p:grpSpPr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5" name="Rectangle 6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" name="Rectangle 6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" name="Rectangle 6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" name="Rectangle 6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0" name="Group 29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2" name="Rectangle 6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" name="Rectangle 6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" name="Rectangle 6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1" name="Group 30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7" name="Rectangle 5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Rectangle 5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4541" y="729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“a”</a:t>
                </a: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3980" y="1357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“b”</a:t>
                </a: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5000" y="1367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9" name="Line 30"/>
              <p:cNvSpPr>
                <a:spLocks noChangeShapeType="1"/>
              </p:cNvSpPr>
              <p:nvPr/>
            </p:nvSpPr>
            <p:spPr bwMode="auto">
              <a:xfrm flipH="1">
                <a:off x="3644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6" name="Rectangle 5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1" name="Text Box 36"/>
              <p:cNvSpPr txBox="1">
                <a:spLocks noChangeArrowheads="1"/>
              </p:cNvSpPr>
              <p:nvPr/>
            </p:nvSpPr>
            <p:spPr bwMode="auto">
              <a:xfrm>
                <a:off x="3556" y="1994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“d”</a:t>
                </a:r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3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44" name="Group 43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4402" y="1986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48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r>
                <a:rPr lang="en-US"/>
                <a:t>root</a:t>
              </a:r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702696" y="1008384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Pre-order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 bwMode="auto">
          <a:xfrm flipH="1">
            <a:off x="1647895" y="2495458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4" name="Group 73"/>
          <p:cNvGrpSpPr/>
          <p:nvPr/>
        </p:nvGrpSpPr>
        <p:grpSpPr>
          <a:xfrm>
            <a:off x="2244440" y="1764870"/>
            <a:ext cx="436557" cy="325639"/>
            <a:chOff x="208002" y="1141223"/>
            <a:chExt cx="450765" cy="338554"/>
          </a:xfrm>
        </p:grpSpPr>
        <p:sp>
          <p:nvSpPr>
            <p:cNvPr id="73" name="Oval 7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30987" y="117975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604036" y="2353517"/>
            <a:ext cx="436557" cy="325639"/>
            <a:chOff x="208002" y="1141223"/>
            <a:chExt cx="450765" cy="338554"/>
          </a:xfrm>
        </p:grpSpPr>
        <p:sp>
          <p:nvSpPr>
            <p:cNvPr id="76" name="Oval 7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1507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#2</a:t>
              </a:r>
              <a:endParaRPr lang="en-US" sz="12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00525" y="3018929"/>
            <a:ext cx="436557" cy="325639"/>
            <a:chOff x="208002" y="1141223"/>
            <a:chExt cx="450765" cy="338554"/>
          </a:xfrm>
        </p:grpSpPr>
        <p:sp>
          <p:nvSpPr>
            <p:cNvPr id="79" name="Oval 7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#3</a:t>
              </a:r>
              <a:endParaRPr lang="en-US" sz="1200" dirty="0"/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H="1">
            <a:off x="508011" y="4011887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" name="Group 81"/>
          <p:cNvGrpSpPr/>
          <p:nvPr/>
        </p:nvGrpSpPr>
        <p:grpSpPr>
          <a:xfrm>
            <a:off x="439915" y="3920959"/>
            <a:ext cx="436557" cy="325639"/>
            <a:chOff x="208002" y="1141223"/>
            <a:chExt cx="450765" cy="338554"/>
          </a:xfrm>
        </p:grpSpPr>
        <p:sp>
          <p:nvSpPr>
            <p:cNvPr id="83" name="Oval 8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1507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#4</a:t>
              </a:r>
              <a:endParaRPr lang="en-US" sz="12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7901" y="4551074"/>
            <a:ext cx="436557" cy="325639"/>
            <a:chOff x="208002" y="1141223"/>
            <a:chExt cx="450765" cy="338554"/>
          </a:xfrm>
        </p:grpSpPr>
        <p:sp>
          <p:nvSpPr>
            <p:cNvPr id="86" name="Oval 8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#5</a:t>
              </a:r>
              <a:endParaRPr lang="en-US" sz="1200" dirty="0"/>
            </a:p>
          </p:txBody>
        </p:sp>
      </p:grpSp>
      <p:cxnSp>
        <p:nvCxnSpPr>
          <p:cNvPr id="88" name="Straight Arrow Connector 87"/>
          <p:cNvCxnSpPr/>
          <p:nvPr/>
        </p:nvCxnSpPr>
        <p:spPr bwMode="auto">
          <a:xfrm flipV="1">
            <a:off x="949941" y="4107613"/>
            <a:ext cx="511217" cy="45495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1191555" y="4298743"/>
            <a:ext cx="436557" cy="325639"/>
            <a:chOff x="208002" y="1141223"/>
            <a:chExt cx="450765" cy="338554"/>
          </a:xfrm>
        </p:grpSpPr>
        <p:sp>
          <p:nvSpPr>
            <p:cNvPr id="92" name="Oval 91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#8</a:t>
              </a:r>
              <a:endParaRPr lang="en-US" sz="1200" dirty="0"/>
            </a:p>
          </p:txBody>
        </p:sp>
      </p:grpSp>
      <p:cxnSp>
        <p:nvCxnSpPr>
          <p:cNvPr id="94" name="Straight Arrow Connector 93"/>
          <p:cNvCxnSpPr/>
          <p:nvPr/>
        </p:nvCxnSpPr>
        <p:spPr bwMode="auto">
          <a:xfrm>
            <a:off x="1887056" y="4115253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5" name="Group 94"/>
          <p:cNvGrpSpPr/>
          <p:nvPr/>
        </p:nvGrpSpPr>
        <p:grpSpPr>
          <a:xfrm>
            <a:off x="1710617" y="4306421"/>
            <a:ext cx="436557" cy="325639"/>
            <a:chOff x="208002" y="1141223"/>
            <a:chExt cx="450765" cy="338554"/>
          </a:xfrm>
        </p:grpSpPr>
        <p:sp>
          <p:nvSpPr>
            <p:cNvPr id="96" name="Oval 9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#9</a:t>
              </a:r>
              <a:endParaRPr lang="en-US" sz="12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883872" y="4497178"/>
            <a:ext cx="478016" cy="325639"/>
            <a:chOff x="175921" y="1141223"/>
            <a:chExt cx="493573" cy="338554"/>
          </a:xfrm>
        </p:grpSpPr>
        <p:sp>
          <p:nvSpPr>
            <p:cNvPr id="104" name="Oval 10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#10</a:t>
              </a:r>
              <a:endParaRPr lang="en-US" sz="1200" dirty="0"/>
            </a:p>
          </p:txBody>
        </p:sp>
      </p:grpSp>
      <p:cxnSp>
        <p:nvCxnSpPr>
          <p:cNvPr id="106" name="Straight Arrow Connector 105"/>
          <p:cNvCxnSpPr/>
          <p:nvPr/>
        </p:nvCxnSpPr>
        <p:spPr bwMode="auto">
          <a:xfrm flipH="1" flipV="1">
            <a:off x="2209301" y="3907500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8" name="Group 107"/>
          <p:cNvGrpSpPr/>
          <p:nvPr/>
        </p:nvGrpSpPr>
        <p:grpSpPr>
          <a:xfrm>
            <a:off x="2350742" y="3789614"/>
            <a:ext cx="478016" cy="325639"/>
            <a:chOff x="175920" y="1141223"/>
            <a:chExt cx="493573" cy="338554"/>
          </a:xfrm>
        </p:grpSpPr>
        <p:sp>
          <p:nvSpPr>
            <p:cNvPr id="109" name="Oval 10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#13</a:t>
              </a:r>
              <a:endParaRPr lang="en-US" sz="1200" dirty="0"/>
            </a:p>
          </p:txBody>
        </p:sp>
      </p:grpSp>
      <p:cxnSp>
        <p:nvCxnSpPr>
          <p:cNvPr id="111" name="Straight Arrow Connector 110"/>
          <p:cNvCxnSpPr/>
          <p:nvPr/>
        </p:nvCxnSpPr>
        <p:spPr bwMode="auto">
          <a:xfrm flipV="1">
            <a:off x="2118107" y="2741328"/>
            <a:ext cx="445306" cy="4236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" name="Group 111"/>
          <p:cNvGrpSpPr/>
          <p:nvPr/>
        </p:nvGrpSpPr>
        <p:grpSpPr>
          <a:xfrm>
            <a:off x="2202981" y="2972941"/>
            <a:ext cx="478016" cy="325639"/>
            <a:chOff x="175920" y="1141223"/>
            <a:chExt cx="493573" cy="338554"/>
          </a:xfrm>
        </p:grpSpPr>
        <p:sp>
          <p:nvSpPr>
            <p:cNvPr id="113" name="Oval 11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#14</a:t>
              </a:r>
              <a:endParaRPr lang="en-US" sz="1200" dirty="0"/>
            </a:p>
          </p:txBody>
        </p:sp>
      </p:grpSp>
      <p:cxnSp>
        <p:nvCxnSpPr>
          <p:cNvPr id="116" name="Straight Arrow Connector 115"/>
          <p:cNvCxnSpPr/>
          <p:nvPr/>
        </p:nvCxnSpPr>
        <p:spPr bwMode="auto">
          <a:xfrm>
            <a:off x="3107002" y="2734182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7" name="Group 116"/>
          <p:cNvGrpSpPr/>
          <p:nvPr/>
        </p:nvGrpSpPr>
        <p:grpSpPr>
          <a:xfrm>
            <a:off x="2871221" y="2906760"/>
            <a:ext cx="478016" cy="325639"/>
            <a:chOff x="175920" y="1141223"/>
            <a:chExt cx="493573" cy="338554"/>
          </a:xfrm>
        </p:grpSpPr>
        <p:sp>
          <p:nvSpPr>
            <p:cNvPr id="118" name="Oval 11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#15</a:t>
              </a:r>
              <a:endParaRPr lang="en-US" sz="1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104189" y="3122556"/>
            <a:ext cx="478016" cy="325639"/>
            <a:chOff x="175921" y="1141223"/>
            <a:chExt cx="493572" cy="338554"/>
          </a:xfrm>
        </p:grpSpPr>
        <p:sp>
          <p:nvSpPr>
            <p:cNvPr id="121" name="Oval 12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921" y="1179750"/>
              <a:ext cx="493572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#16</a:t>
              </a:r>
              <a:endParaRPr lang="en-US" sz="1200" dirty="0"/>
            </a:p>
          </p:txBody>
        </p:sp>
      </p:grpSp>
      <p:cxnSp>
        <p:nvCxnSpPr>
          <p:cNvPr id="123" name="Straight Arrow Connector 122"/>
          <p:cNvCxnSpPr/>
          <p:nvPr/>
        </p:nvCxnSpPr>
        <p:spPr bwMode="auto">
          <a:xfrm flipH="1" flipV="1">
            <a:off x="3459387" y="2617705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4" name="Group 123"/>
          <p:cNvGrpSpPr/>
          <p:nvPr/>
        </p:nvGrpSpPr>
        <p:grpSpPr>
          <a:xfrm>
            <a:off x="3616629" y="2491515"/>
            <a:ext cx="478016" cy="325639"/>
            <a:chOff x="175920" y="1141223"/>
            <a:chExt cx="493573" cy="338554"/>
          </a:xfrm>
        </p:grpSpPr>
        <p:sp>
          <p:nvSpPr>
            <p:cNvPr id="125" name="Oval 12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#19</a:t>
              </a:r>
              <a:endParaRPr lang="en-US" sz="1200" dirty="0"/>
            </a:p>
          </p:txBody>
        </p:sp>
      </p:grp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4651394" y="1545800"/>
            <a:ext cx="4478951" cy="4006623"/>
            <a:chOff x="3552" y="509"/>
            <a:chExt cx="2218" cy="1822"/>
          </a:xfrm>
        </p:grpSpPr>
        <p:grpSp>
          <p:nvGrpSpPr>
            <p:cNvPr id="128" name="Group 12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132" name="Group 131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168" name="Rectangle 167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9" name="Rectangle 168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0" name="Rectangle 169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1" name="Rectangle 170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3" name="Group 13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164" name="Rectangle 16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5" name="Rectangle 16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6" name="Rectangle 16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7" name="Rectangle 16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4" name="Group 133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160" name="Rectangle 15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1" name="Rectangle 16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2" name="Rectangle 16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3" name="Rectangle 16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35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38" name="Text Box 26"/>
              <p:cNvSpPr txBox="1">
                <a:spLocks noChangeArrowheads="1"/>
              </p:cNvSpPr>
              <p:nvPr/>
            </p:nvSpPr>
            <p:spPr bwMode="auto">
              <a:xfrm>
                <a:off x="4541" y="729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“a”</a:t>
                </a:r>
              </a:p>
            </p:txBody>
          </p:sp>
          <p:sp>
            <p:nvSpPr>
              <p:cNvPr id="139" name="Text Box 27"/>
              <p:cNvSpPr txBox="1">
                <a:spLocks noChangeArrowheads="1"/>
              </p:cNvSpPr>
              <p:nvPr/>
            </p:nvSpPr>
            <p:spPr bwMode="auto">
              <a:xfrm>
                <a:off x="3980" y="1357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“b”</a:t>
                </a:r>
              </a:p>
            </p:txBody>
          </p:sp>
          <p:sp>
            <p:nvSpPr>
              <p:cNvPr id="140" name="Text Box 28"/>
              <p:cNvSpPr txBox="1">
                <a:spLocks noChangeArrowheads="1"/>
              </p:cNvSpPr>
              <p:nvPr/>
            </p:nvSpPr>
            <p:spPr bwMode="auto">
              <a:xfrm>
                <a:off x="5000" y="1367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141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42" name="Line 30"/>
              <p:cNvSpPr>
                <a:spLocks noChangeShapeType="1"/>
              </p:cNvSpPr>
              <p:nvPr/>
            </p:nvSpPr>
            <p:spPr bwMode="auto">
              <a:xfrm flipH="1">
                <a:off x="3644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143" name="Group 142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156" name="Rectangle 155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7" name="Rectangle 156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8" name="Rectangle 157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9" name="Rectangle 158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4" name="Text Box 36"/>
              <p:cNvSpPr txBox="1">
                <a:spLocks noChangeArrowheads="1"/>
              </p:cNvSpPr>
              <p:nvPr/>
            </p:nvSpPr>
            <p:spPr bwMode="auto">
              <a:xfrm>
                <a:off x="3556" y="1994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“d”</a:t>
                </a:r>
              </a:p>
            </p:txBody>
          </p:sp>
          <p:sp>
            <p:nvSpPr>
              <p:cNvPr id="145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46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147" name="Group 146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152" name="Rectangle 15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3" name="Rectangle 15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4" name="Rectangle 15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5" name="Rectangle 15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8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50" name="Text Box 46"/>
              <p:cNvSpPr txBox="1">
                <a:spLocks noChangeArrowheads="1"/>
              </p:cNvSpPr>
              <p:nvPr/>
            </p:nvSpPr>
            <p:spPr bwMode="auto">
              <a:xfrm>
                <a:off x="4402" y="1986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151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0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r>
                <a:rPr lang="en-US"/>
                <a:t>root</a:t>
              </a:r>
            </a:p>
          </p:txBody>
        </p:sp>
        <p:sp>
          <p:nvSpPr>
            <p:cNvPr id="131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6139437" y="107440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In-order</a:t>
            </a:r>
            <a:endParaRPr lang="en-US" dirty="0"/>
          </a:p>
        </p:txBody>
      </p:sp>
      <p:cxnSp>
        <p:nvCxnSpPr>
          <p:cNvPr id="173" name="Straight Arrow Connector 172"/>
          <p:cNvCxnSpPr/>
          <p:nvPr/>
        </p:nvCxnSpPr>
        <p:spPr bwMode="auto">
          <a:xfrm flipH="1">
            <a:off x="6011700" y="2561481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4" name="Group 173"/>
          <p:cNvGrpSpPr/>
          <p:nvPr/>
        </p:nvGrpSpPr>
        <p:grpSpPr>
          <a:xfrm>
            <a:off x="6577174" y="1830893"/>
            <a:ext cx="478016" cy="325639"/>
            <a:chOff x="175920" y="1141223"/>
            <a:chExt cx="493573" cy="338554"/>
          </a:xfrm>
        </p:grpSpPr>
        <p:sp>
          <p:nvSpPr>
            <p:cNvPr id="175" name="Oval 17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#14</a:t>
              </a:r>
              <a:endParaRPr lang="en-US" sz="1200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67841" y="2419540"/>
            <a:ext cx="436557" cy="325639"/>
            <a:chOff x="208002" y="1141223"/>
            <a:chExt cx="450765" cy="338554"/>
          </a:xfrm>
        </p:grpSpPr>
        <p:sp>
          <p:nvSpPr>
            <p:cNvPr id="178" name="Oval 17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24749" y="1179750"/>
              <a:ext cx="395917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</a:t>
              </a:r>
              <a:endParaRPr lang="en-US" sz="12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364330" y="3084952"/>
            <a:ext cx="436557" cy="325639"/>
            <a:chOff x="208002" y="1141223"/>
            <a:chExt cx="450765" cy="338554"/>
          </a:xfrm>
        </p:grpSpPr>
        <p:sp>
          <p:nvSpPr>
            <p:cNvPr id="181" name="Oval 18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#7</a:t>
              </a:r>
              <a:endParaRPr lang="en-US" sz="1200" dirty="0"/>
            </a:p>
          </p:txBody>
        </p:sp>
      </p:grpSp>
      <p:cxnSp>
        <p:nvCxnSpPr>
          <p:cNvPr id="183" name="Straight Arrow Connector 182"/>
          <p:cNvCxnSpPr/>
          <p:nvPr/>
        </p:nvCxnSpPr>
        <p:spPr bwMode="auto">
          <a:xfrm flipH="1">
            <a:off x="4871816" y="4077910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" name="Group 183"/>
          <p:cNvGrpSpPr/>
          <p:nvPr/>
        </p:nvGrpSpPr>
        <p:grpSpPr>
          <a:xfrm>
            <a:off x="4803720" y="3986982"/>
            <a:ext cx="436557" cy="325639"/>
            <a:chOff x="208002" y="1141223"/>
            <a:chExt cx="450765" cy="338554"/>
          </a:xfrm>
        </p:grpSpPr>
        <p:sp>
          <p:nvSpPr>
            <p:cNvPr id="185" name="Oval 18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11507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#2</a:t>
              </a:r>
              <a:endParaRPr lang="en-US" sz="1200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4491706" y="4617097"/>
            <a:ext cx="436557" cy="325639"/>
            <a:chOff x="208002" y="1141223"/>
            <a:chExt cx="450765" cy="338554"/>
          </a:xfrm>
        </p:grpSpPr>
        <p:sp>
          <p:nvSpPr>
            <p:cNvPr id="188" name="Oval 18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11508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#4</a:t>
              </a:r>
              <a:endParaRPr lang="en-US" sz="1200" dirty="0"/>
            </a:p>
          </p:txBody>
        </p:sp>
      </p:grpSp>
      <p:cxnSp>
        <p:nvCxnSpPr>
          <p:cNvPr id="190" name="Straight Arrow Connector 189"/>
          <p:cNvCxnSpPr/>
          <p:nvPr/>
        </p:nvCxnSpPr>
        <p:spPr bwMode="auto">
          <a:xfrm flipV="1">
            <a:off x="5313746" y="4173636"/>
            <a:ext cx="511217" cy="45495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1" name="Group 190"/>
          <p:cNvGrpSpPr/>
          <p:nvPr/>
        </p:nvGrpSpPr>
        <p:grpSpPr>
          <a:xfrm>
            <a:off x="5555360" y="4364766"/>
            <a:ext cx="436557" cy="325639"/>
            <a:chOff x="208002" y="1141223"/>
            <a:chExt cx="450765" cy="338554"/>
          </a:xfrm>
        </p:grpSpPr>
        <p:sp>
          <p:nvSpPr>
            <p:cNvPr id="192" name="Oval 191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#6</a:t>
              </a:r>
              <a:endParaRPr lang="en-US" sz="1200" dirty="0"/>
            </a:p>
          </p:txBody>
        </p:sp>
      </p:grpSp>
      <p:cxnSp>
        <p:nvCxnSpPr>
          <p:cNvPr id="194" name="Straight Arrow Connector 193"/>
          <p:cNvCxnSpPr/>
          <p:nvPr/>
        </p:nvCxnSpPr>
        <p:spPr bwMode="auto">
          <a:xfrm>
            <a:off x="6250861" y="4181276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5" name="Group 194"/>
          <p:cNvGrpSpPr/>
          <p:nvPr/>
        </p:nvGrpSpPr>
        <p:grpSpPr>
          <a:xfrm>
            <a:off x="6074422" y="4372444"/>
            <a:ext cx="436557" cy="325639"/>
            <a:chOff x="208002" y="1141223"/>
            <a:chExt cx="450765" cy="338554"/>
          </a:xfrm>
        </p:grpSpPr>
        <p:sp>
          <p:nvSpPr>
            <p:cNvPr id="196" name="Oval 19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#8</a:t>
              </a:r>
              <a:endParaRPr lang="en-US" sz="12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247677" y="4563201"/>
            <a:ext cx="478016" cy="325639"/>
            <a:chOff x="175921" y="1141223"/>
            <a:chExt cx="493573" cy="338554"/>
          </a:xfrm>
        </p:grpSpPr>
        <p:sp>
          <p:nvSpPr>
            <p:cNvPr id="199" name="Oval 19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#10</a:t>
              </a:r>
              <a:endParaRPr lang="en-US" sz="1200" dirty="0"/>
            </a:p>
          </p:txBody>
        </p:sp>
      </p:grpSp>
      <p:cxnSp>
        <p:nvCxnSpPr>
          <p:cNvPr id="201" name="Straight Arrow Connector 200"/>
          <p:cNvCxnSpPr/>
          <p:nvPr/>
        </p:nvCxnSpPr>
        <p:spPr bwMode="auto">
          <a:xfrm flipH="1" flipV="1">
            <a:off x="6573106" y="3973523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2" name="Group 201"/>
          <p:cNvGrpSpPr/>
          <p:nvPr/>
        </p:nvGrpSpPr>
        <p:grpSpPr>
          <a:xfrm>
            <a:off x="6714547" y="3855637"/>
            <a:ext cx="478016" cy="325639"/>
            <a:chOff x="175920" y="1141223"/>
            <a:chExt cx="493573" cy="338554"/>
          </a:xfrm>
        </p:grpSpPr>
        <p:sp>
          <p:nvSpPr>
            <p:cNvPr id="203" name="Oval 20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#12</a:t>
              </a:r>
              <a:endParaRPr lang="en-US" sz="1200" dirty="0"/>
            </a:p>
          </p:txBody>
        </p:sp>
      </p:grpSp>
      <p:cxnSp>
        <p:nvCxnSpPr>
          <p:cNvPr id="205" name="Straight Arrow Connector 204"/>
          <p:cNvCxnSpPr/>
          <p:nvPr/>
        </p:nvCxnSpPr>
        <p:spPr bwMode="auto">
          <a:xfrm flipV="1">
            <a:off x="6481912" y="2807351"/>
            <a:ext cx="445306" cy="4236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6" name="Group 205"/>
          <p:cNvGrpSpPr/>
          <p:nvPr/>
        </p:nvGrpSpPr>
        <p:grpSpPr>
          <a:xfrm>
            <a:off x="6566787" y="3038964"/>
            <a:ext cx="478016" cy="325639"/>
            <a:chOff x="175921" y="1141223"/>
            <a:chExt cx="493573" cy="338554"/>
          </a:xfrm>
        </p:grpSpPr>
        <p:sp>
          <p:nvSpPr>
            <p:cNvPr id="207" name="Oval 206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#13</a:t>
              </a:r>
              <a:endParaRPr lang="en-US" sz="1200" dirty="0"/>
            </a:p>
          </p:txBody>
        </p:sp>
      </p:grpSp>
      <p:cxnSp>
        <p:nvCxnSpPr>
          <p:cNvPr id="209" name="Straight Arrow Connector 208"/>
          <p:cNvCxnSpPr/>
          <p:nvPr/>
        </p:nvCxnSpPr>
        <p:spPr bwMode="auto">
          <a:xfrm>
            <a:off x="7470807" y="2800205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0" name="Group 209"/>
          <p:cNvGrpSpPr/>
          <p:nvPr/>
        </p:nvGrpSpPr>
        <p:grpSpPr>
          <a:xfrm>
            <a:off x="7235026" y="2972783"/>
            <a:ext cx="478016" cy="325639"/>
            <a:chOff x="175920" y="1141223"/>
            <a:chExt cx="493573" cy="338554"/>
          </a:xfrm>
        </p:grpSpPr>
        <p:sp>
          <p:nvSpPr>
            <p:cNvPr id="211" name="Oval 21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#15</a:t>
              </a:r>
              <a:endParaRPr lang="en-US" sz="12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8467993" y="3188579"/>
            <a:ext cx="478016" cy="325639"/>
            <a:chOff x="175920" y="1141223"/>
            <a:chExt cx="493573" cy="338554"/>
          </a:xfrm>
        </p:grpSpPr>
        <p:sp>
          <p:nvSpPr>
            <p:cNvPr id="214" name="Oval 21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#17</a:t>
              </a:r>
              <a:endParaRPr lang="en-US" sz="1200" dirty="0"/>
            </a:p>
          </p:txBody>
        </p:sp>
      </p:grpSp>
      <p:cxnSp>
        <p:nvCxnSpPr>
          <p:cNvPr id="216" name="Straight Arrow Connector 215"/>
          <p:cNvCxnSpPr/>
          <p:nvPr/>
        </p:nvCxnSpPr>
        <p:spPr bwMode="auto">
          <a:xfrm flipH="1" flipV="1">
            <a:off x="7823192" y="2683728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7" name="Group 216"/>
          <p:cNvGrpSpPr/>
          <p:nvPr/>
        </p:nvGrpSpPr>
        <p:grpSpPr>
          <a:xfrm>
            <a:off x="7980434" y="2557538"/>
            <a:ext cx="478016" cy="325639"/>
            <a:chOff x="175920" y="1141223"/>
            <a:chExt cx="493573" cy="338554"/>
          </a:xfrm>
        </p:grpSpPr>
        <p:sp>
          <p:nvSpPr>
            <p:cNvPr id="218" name="Oval 21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#19</a:t>
              </a:r>
              <a:endParaRPr lang="en-US" sz="12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92159" y="5482599"/>
            <a:ext cx="436557" cy="325639"/>
            <a:chOff x="208002" y="1141223"/>
            <a:chExt cx="450765" cy="338554"/>
          </a:xfrm>
        </p:grpSpPr>
        <p:sp>
          <p:nvSpPr>
            <p:cNvPr id="225" name="Oval 22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#6</a:t>
              </a:r>
              <a:endParaRPr lang="en-US" sz="1200" dirty="0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870759" y="5480526"/>
            <a:ext cx="436557" cy="325639"/>
            <a:chOff x="208002" y="1141223"/>
            <a:chExt cx="450765" cy="338554"/>
          </a:xfrm>
        </p:grpSpPr>
        <p:sp>
          <p:nvSpPr>
            <p:cNvPr id="228" name="Oval 22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#7</a:t>
              </a:r>
              <a:endParaRPr lang="en-US" sz="1200" dirty="0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2109533" y="5469742"/>
            <a:ext cx="454803" cy="325639"/>
            <a:chOff x="189162" y="1141223"/>
            <a:chExt cx="469605" cy="338554"/>
          </a:xfrm>
        </p:grpSpPr>
        <p:sp>
          <p:nvSpPr>
            <p:cNvPr id="231" name="Oval 23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89162" y="1179750"/>
              <a:ext cx="46709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#11</a:t>
              </a:r>
              <a:endParaRPr lang="en-US" sz="1200" dirty="0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2675309" y="5467669"/>
            <a:ext cx="478016" cy="325639"/>
            <a:chOff x="175921" y="1141223"/>
            <a:chExt cx="493573" cy="338554"/>
          </a:xfrm>
        </p:grpSpPr>
        <p:sp>
          <p:nvSpPr>
            <p:cNvPr id="234" name="Oval 23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#12</a:t>
              </a:r>
              <a:endParaRPr lang="en-US" sz="1200" dirty="0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3321754" y="4094937"/>
            <a:ext cx="478016" cy="325639"/>
            <a:chOff x="175919" y="1141223"/>
            <a:chExt cx="493573" cy="338554"/>
          </a:xfrm>
        </p:grpSpPr>
        <p:sp>
          <p:nvSpPr>
            <p:cNvPr id="237" name="Oval 236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75919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#17</a:t>
              </a:r>
              <a:endParaRPr lang="en-US" sz="1200" dirty="0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3900355" y="4092864"/>
            <a:ext cx="478016" cy="325639"/>
            <a:chOff x="175921" y="1141223"/>
            <a:chExt cx="493572" cy="338554"/>
          </a:xfrm>
        </p:grpSpPr>
        <p:sp>
          <p:nvSpPr>
            <p:cNvPr id="240" name="Oval 239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75921" y="1179750"/>
              <a:ext cx="493572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#18</a:t>
              </a:r>
              <a:endParaRPr lang="en-US" sz="1200" dirty="0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4652934" y="5558930"/>
            <a:ext cx="436557" cy="325639"/>
            <a:chOff x="208002" y="1141223"/>
            <a:chExt cx="450765" cy="338554"/>
          </a:xfrm>
        </p:grpSpPr>
        <p:sp>
          <p:nvSpPr>
            <p:cNvPr id="243" name="Oval 24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#3</a:t>
              </a:r>
              <a:endParaRPr lang="en-US" sz="1200" dirty="0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5231534" y="5556857"/>
            <a:ext cx="436557" cy="325639"/>
            <a:chOff x="208002" y="1141223"/>
            <a:chExt cx="450765" cy="338554"/>
          </a:xfrm>
        </p:grpSpPr>
        <p:sp>
          <p:nvSpPr>
            <p:cNvPr id="246" name="Oval 24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#5</a:t>
              </a:r>
              <a:endParaRPr lang="en-US" sz="1200" dirty="0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490812" y="5533688"/>
            <a:ext cx="436557" cy="325639"/>
            <a:chOff x="208002" y="1141223"/>
            <a:chExt cx="450765" cy="338554"/>
          </a:xfrm>
        </p:grpSpPr>
        <p:sp>
          <p:nvSpPr>
            <p:cNvPr id="249" name="Oval 24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#9</a:t>
              </a:r>
              <a:endParaRPr lang="en-US" sz="1200" dirty="0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051166" y="5531615"/>
            <a:ext cx="454803" cy="325639"/>
            <a:chOff x="189162" y="1141223"/>
            <a:chExt cx="469605" cy="338554"/>
          </a:xfrm>
        </p:grpSpPr>
        <p:sp>
          <p:nvSpPr>
            <p:cNvPr id="252" name="Oval 251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89162" y="1179750"/>
              <a:ext cx="46709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#11</a:t>
              </a:r>
              <a:endParaRPr lang="en-US" sz="1200" dirty="0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7681456" y="4198165"/>
            <a:ext cx="478016" cy="325639"/>
            <a:chOff x="175920" y="1141223"/>
            <a:chExt cx="493572" cy="338554"/>
          </a:xfrm>
        </p:grpSpPr>
        <p:sp>
          <p:nvSpPr>
            <p:cNvPr id="255" name="Oval 25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5920" y="1179750"/>
              <a:ext cx="493572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#16</a:t>
              </a:r>
              <a:endParaRPr lang="en-US" sz="1200" dirty="0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260056" y="4196092"/>
            <a:ext cx="478016" cy="325639"/>
            <a:chOff x="175920" y="1141223"/>
            <a:chExt cx="493572" cy="338554"/>
          </a:xfrm>
        </p:grpSpPr>
        <p:sp>
          <p:nvSpPr>
            <p:cNvPr id="258" name="Oval 25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75920" y="1179750"/>
              <a:ext cx="493572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#18</a:t>
              </a:r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31040" y="5923480"/>
            <a:ext cx="2417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1. Process current node</a:t>
            </a:r>
          </a:p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2. Traverse left</a:t>
            </a:r>
          </a:p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3. Traverse right</a:t>
            </a:r>
            <a:endParaRPr lang="en-US" sz="1600" dirty="0">
              <a:solidFill>
                <a:srgbClr val="99330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6114512" y="5929301"/>
            <a:ext cx="2449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1. Traverse left</a:t>
            </a:r>
            <a:endParaRPr lang="en-US" sz="1600" dirty="0">
              <a:solidFill>
                <a:srgbClr val="993300"/>
              </a:solidFill>
            </a:endParaRPr>
          </a:p>
          <a:p>
            <a:pPr algn="l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. Process current node</a:t>
            </a:r>
          </a:p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3. Traverse right</a:t>
            </a:r>
            <a:endParaRPr lang="en-US" sz="16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Traversal Overview, Part 2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7589" y="1479777"/>
            <a:ext cx="4478951" cy="4006623"/>
            <a:chOff x="3552" y="509"/>
            <a:chExt cx="2218" cy="1822"/>
          </a:xfrm>
        </p:grpSpPr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5" name="Rectangle 6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" name="Rectangle 6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" name="Rectangle 6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" name="Rectangle 6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0" name="Group 29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2" name="Rectangle 6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" name="Rectangle 6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" name="Rectangle 6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1" name="Group 30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7" name="Rectangle 5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Rectangle 5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4541" y="729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“a”</a:t>
                </a: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3980" y="1357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“b”</a:t>
                </a: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5000" y="1367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9" name="Line 30"/>
              <p:cNvSpPr>
                <a:spLocks noChangeShapeType="1"/>
              </p:cNvSpPr>
              <p:nvPr/>
            </p:nvSpPr>
            <p:spPr bwMode="auto">
              <a:xfrm flipH="1">
                <a:off x="3644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6" name="Rectangle 5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1" name="Text Box 36"/>
              <p:cNvSpPr txBox="1">
                <a:spLocks noChangeArrowheads="1"/>
              </p:cNvSpPr>
              <p:nvPr/>
            </p:nvSpPr>
            <p:spPr bwMode="auto">
              <a:xfrm>
                <a:off x="3556" y="1994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“d”</a:t>
                </a:r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3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44" name="Group 43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4402" y="1986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48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r>
                <a:rPr lang="en-US"/>
                <a:t>root</a:t>
              </a:r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632965" y="1008384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Post-order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 bwMode="auto">
          <a:xfrm flipH="1">
            <a:off x="1647895" y="2495458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4" name="Group 73"/>
          <p:cNvGrpSpPr/>
          <p:nvPr/>
        </p:nvGrpSpPr>
        <p:grpSpPr>
          <a:xfrm>
            <a:off x="2213369" y="1764870"/>
            <a:ext cx="478016" cy="325639"/>
            <a:chOff x="175920" y="1141223"/>
            <a:chExt cx="493573" cy="338554"/>
          </a:xfrm>
        </p:grpSpPr>
        <p:sp>
          <p:nvSpPr>
            <p:cNvPr id="73" name="Oval 7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#19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604036" y="2353517"/>
            <a:ext cx="436557" cy="325639"/>
            <a:chOff x="208002" y="1141223"/>
            <a:chExt cx="450765" cy="338554"/>
          </a:xfrm>
        </p:grpSpPr>
        <p:sp>
          <p:nvSpPr>
            <p:cNvPr id="76" name="Oval 7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4749" y="1179750"/>
              <a:ext cx="395917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</a:t>
              </a:r>
              <a:endParaRPr lang="en-US" sz="12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69454" y="3018929"/>
            <a:ext cx="478016" cy="325639"/>
            <a:chOff x="175920" y="1141223"/>
            <a:chExt cx="493573" cy="338554"/>
          </a:xfrm>
        </p:grpSpPr>
        <p:sp>
          <p:nvSpPr>
            <p:cNvPr id="79" name="Oval 7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#12</a:t>
              </a:r>
              <a:endParaRPr lang="en-US" sz="1200" dirty="0"/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H="1">
            <a:off x="508011" y="4011887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" name="Group 81"/>
          <p:cNvGrpSpPr/>
          <p:nvPr/>
        </p:nvGrpSpPr>
        <p:grpSpPr>
          <a:xfrm>
            <a:off x="439915" y="3920959"/>
            <a:ext cx="436557" cy="325639"/>
            <a:chOff x="208002" y="1141223"/>
            <a:chExt cx="450765" cy="338554"/>
          </a:xfrm>
        </p:grpSpPr>
        <p:sp>
          <p:nvSpPr>
            <p:cNvPr id="83" name="Oval 8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1507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#2</a:t>
              </a:r>
              <a:endParaRPr lang="en-US" sz="12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7901" y="4551074"/>
            <a:ext cx="436557" cy="325639"/>
            <a:chOff x="208002" y="1141223"/>
            <a:chExt cx="450765" cy="338554"/>
          </a:xfrm>
        </p:grpSpPr>
        <p:sp>
          <p:nvSpPr>
            <p:cNvPr id="86" name="Oval 8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#5</a:t>
              </a:r>
              <a:endParaRPr lang="en-US" sz="1200" dirty="0"/>
            </a:p>
          </p:txBody>
        </p:sp>
      </p:grpSp>
      <p:cxnSp>
        <p:nvCxnSpPr>
          <p:cNvPr id="88" name="Straight Arrow Connector 87"/>
          <p:cNvCxnSpPr/>
          <p:nvPr/>
        </p:nvCxnSpPr>
        <p:spPr bwMode="auto">
          <a:xfrm flipV="1">
            <a:off x="949941" y="4107613"/>
            <a:ext cx="511217" cy="45495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1191555" y="4298743"/>
            <a:ext cx="436557" cy="325639"/>
            <a:chOff x="208002" y="1141223"/>
            <a:chExt cx="450765" cy="338554"/>
          </a:xfrm>
        </p:grpSpPr>
        <p:sp>
          <p:nvSpPr>
            <p:cNvPr id="92" name="Oval 91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#6</a:t>
              </a:r>
              <a:endParaRPr lang="en-US" sz="1200" dirty="0"/>
            </a:p>
          </p:txBody>
        </p:sp>
      </p:grpSp>
      <p:cxnSp>
        <p:nvCxnSpPr>
          <p:cNvPr id="94" name="Straight Arrow Connector 93"/>
          <p:cNvCxnSpPr/>
          <p:nvPr/>
        </p:nvCxnSpPr>
        <p:spPr bwMode="auto">
          <a:xfrm>
            <a:off x="1887056" y="4115253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5" name="Group 94"/>
          <p:cNvGrpSpPr/>
          <p:nvPr/>
        </p:nvGrpSpPr>
        <p:grpSpPr>
          <a:xfrm>
            <a:off x="1710617" y="4306421"/>
            <a:ext cx="436557" cy="325639"/>
            <a:chOff x="208002" y="1141223"/>
            <a:chExt cx="450765" cy="338554"/>
          </a:xfrm>
        </p:grpSpPr>
        <p:sp>
          <p:nvSpPr>
            <p:cNvPr id="96" name="Oval 9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#7</a:t>
              </a:r>
              <a:endParaRPr lang="en-US" sz="12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883871" y="4497178"/>
            <a:ext cx="478016" cy="325639"/>
            <a:chOff x="175920" y="1141223"/>
            <a:chExt cx="493573" cy="338554"/>
          </a:xfrm>
        </p:grpSpPr>
        <p:sp>
          <p:nvSpPr>
            <p:cNvPr id="104" name="Oval 10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#10</a:t>
              </a:r>
              <a:endParaRPr lang="en-US" sz="1200" dirty="0"/>
            </a:p>
          </p:txBody>
        </p:sp>
      </p:grpSp>
      <p:cxnSp>
        <p:nvCxnSpPr>
          <p:cNvPr id="106" name="Straight Arrow Connector 105"/>
          <p:cNvCxnSpPr/>
          <p:nvPr/>
        </p:nvCxnSpPr>
        <p:spPr bwMode="auto">
          <a:xfrm flipH="1" flipV="1">
            <a:off x="2209301" y="3907500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8" name="Group 107"/>
          <p:cNvGrpSpPr/>
          <p:nvPr/>
        </p:nvGrpSpPr>
        <p:grpSpPr>
          <a:xfrm>
            <a:off x="2363566" y="3789614"/>
            <a:ext cx="454804" cy="325639"/>
            <a:chOff x="189161" y="1141223"/>
            <a:chExt cx="469606" cy="338554"/>
          </a:xfrm>
        </p:grpSpPr>
        <p:sp>
          <p:nvSpPr>
            <p:cNvPr id="109" name="Oval 10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9161" y="1179750"/>
              <a:ext cx="46709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#11</a:t>
              </a:r>
              <a:endParaRPr lang="en-US" sz="1200" dirty="0"/>
            </a:p>
          </p:txBody>
        </p:sp>
      </p:grpSp>
      <p:cxnSp>
        <p:nvCxnSpPr>
          <p:cNvPr id="111" name="Straight Arrow Connector 110"/>
          <p:cNvCxnSpPr/>
          <p:nvPr/>
        </p:nvCxnSpPr>
        <p:spPr bwMode="auto">
          <a:xfrm flipV="1">
            <a:off x="2118107" y="2741328"/>
            <a:ext cx="445306" cy="4236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" name="Group 111"/>
          <p:cNvGrpSpPr/>
          <p:nvPr/>
        </p:nvGrpSpPr>
        <p:grpSpPr>
          <a:xfrm>
            <a:off x="2202982" y="2972941"/>
            <a:ext cx="478016" cy="325639"/>
            <a:chOff x="175921" y="1141223"/>
            <a:chExt cx="493573" cy="338554"/>
          </a:xfrm>
        </p:grpSpPr>
        <p:sp>
          <p:nvSpPr>
            <p:cNvPr id="113" name="Oval 11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#13</a:t>
              </a:r>
              <a:endParaRPr lang="en-US" sz="1200" dirty="0"/>
            </a:p>
          </p:txBody>
        </p:sp>
      </p:grpSp>
      <p:cxnSp>
        <p:nvCxnSpPr>
          <p:cNvPr id="116" name="Straight Arrow Connector 115"/>
          <p:cNvCxnSpPr/>
          <p:nvPr/>
        </p:nvCxnSpPr>
        <p:spPr bwMode="auto">
          <a:xfrm>
            <a:off x="3107002" y="2734182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7" name="Group 116"/>
          <p:cNvGrpSpPr/>
          <p:nvPr/>
        </p:nvGrpSpPr>
        <p:grpSpPr>
          <a:xfrm>
            <a:off x="2871221" y="2906760"/>
            <a:ext cx="478016" cy="325639"/>
            <a:chOff x="175920" y="1141223"/>
            <a:chExt cx="493573" cy="338554"/>
          </a:xfrm>
        </p:grpSpPr>
        <p:sp>
          <p:nvSpPr>
            <p:cNvPr id="118" name="Oval 11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#14</a:t>
              </a:r>
              <a:endParaRPr lang="en-US" sz="1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104188" y="3122556"/>
            <a:ext cx="478016" cy="325639"/>
            <a:chOff x="175920" y="1141223"/>
            <a:chExt cx="493573" cy="338554"/>
          </a:xfrm>
        </p:grpSpPr>
        <p:sp>
          <p:nvSpPr>
            <p:cNvPr id="121" name="Oval 12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#17</a:t>
              </a:r>
              <a:endParaRPr lang="en-US" sz="1200" dirty="0"/>
            </a:p>
          </p:txBody>
        </p:sp>
      </p:grpSp>
      <p:cxnSp>
        <p:nvCxnSpPr>
          <p:cNvPr id="123" name="Straight Arrow Connector 122"/>
          <p:cNvCxnSpPr/>
          <p:nvPr/>
        </p:nvCxnSpPr>
        <p:spPr bwMode="auto">
          <a:xfrm flipH="1" flipV="1">
            <a:off x="3459387" y="2617705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4" name="Group 123"/>
          <p:cNvGrpSpPr/>
          <p:nvPr/>
        </p:nvGrpSpPr>
        <p:grpSpPr>
          <a:xfrm>
            <a:off x="3616629" y="2491515"/>
            <a:ext cx="478016" cy="325639"/>
            <a:chOff x="175920" y="1141223"/>
            <a:chExt cx="493573" cy="338554"/>
          </a:xfrm>
        </p:grpSpPr>
        <p:sp>
          <p:nvSpPr>
            <p:cNvPr id="125" name="Oval 12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#18</a:t>
              </a:r>
              <a:endParaRPr lang="en-US" sz="1200" dirty="0"/>
            </a:p>
          </p:txBody>
        </p:sp>
      </p:grp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4651394" y="1545800"/>
            <a:ext cx="4478951" cy="4006623"/>
            <a:chOff x="3552" y="509"/>
            <a:chExt cx="2218" cy="1822"/>
          </a:xfrm>
        </p:grpSpPr>
        <p:grpSp>
          <p:nvGrpSpPr>
            <p:cNvPr id="128" name="Group 12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132" name="Group 131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168" name="Rectangle 167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9" name="Rectangle 168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0" name="Rectangle 169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1" name="Rectangle 170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3" name="Group 13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164" name="Rectangle 16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5" name="Rectangle 16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6" name="Rectangle 16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7" name="Rectangle 16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4" name="Group 133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160" name="Rectangle 15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1" name="Rectangle 16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2" name="Rectangle 16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3" name="Rectangle 16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35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38" name="Text Box 26"/>
              <p:cNvSpPr txBox="1">
                <a:spLocks noChangeArrowheads="1"/>
              </p:cNvSpPr>
              <p:nvPr/>
            </p:nvSpPr>
            <p:spPr bwMode="auto">
              <a:xfrm>
                <a:off x="4541" y="729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“a”</a:t>
                </a:r>
              </a:p>
            </p:txBody>
          </p:sp>
          <p:sp>
            <p:nvSpPr>
              <p:cNvPr id="139" name="Text Box 27"/>
              <p:cNvSpPr txBox="1">
                <a:spLocks noChangeArrowheads="1"/>
              </p:cNvSpPr>
              <p:nvPr/>
            </p:nvSpPr>
            <p:spPr bwMode="auto">
              <a:xfrm>
                <a:off x="3980" y="1357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“b”</a:t>
                </a:r>
              </a:p>
            </p:txBody>
          </p:sp>
          <p:sp>
            <p:nvSpPr>
              <p:cNvPr id="140" name="Text Box 28"/>
              <p:cNvSpPr txBox="1">
                <a:spLocks noChangeArrowheads="1"/>
              </p:cNvSpPr>
              <p:nvPr/>
            </p:nvSpPr>
            <p:spPr bwMode="auto">
              <a:xfrm>
                <a:off x="5000" y="1367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141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42" name="Line 30"/>
              <p:cNvSpPr>
                <a:spLocks noChangeShapeType="1"/>
              </p:cNvSpPr>
              <p:nvPr/>
            </p:nvSpPr>
            <p:spPr bwMode="auto">
              <a:xfrm flipH="1">
                <a:off x="3644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143" name="Group 142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156" name="Rectangle 155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7" name="Rectangle 156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8" name="Rectangle 157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9" name="Rectangle 158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4" name="Text Box 36"/>
              <p:cNvSpPr txBox="1">
                <a:spLocks noChangeArrowheads="1"/>
              </p:cNvSpPr>
              <p:nvPr/>
            </p:nvSpPr>
            <p:spPr bwMode="auto">
              <a:xfrm>
                <a:off x="3556" y="1994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“d”</a:t>
                </a:r>
              </a:p>
            </p:txBody>
          </p:sp>
          <p:sp>
            <p:nvSpPr>
              <p:cNvPr id="145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46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147" name="Group 146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152" name="Rectangle 15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3" name="Rectangle 15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4" name="Rectangle 15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5" name="Rectangle 15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8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50" name="Text Box 46"/>
              <p:cNvSpPr txBox="1">
                <a:spLocks noChangeArrowheads="1"/>
              </p:cNvSpPr>
              <p:nvPr/>
            </p:nvSpPr>
            <p:spPr bwMode="auto">
              <a:xfrm>
                <a:off x="4402" y="1986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151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0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r>
                <a:rPr lang="en-US"/>
                <a:t>root</a:t>
              </a:r>
            </a:p>
          </p:txBody>
        </p:sp>
        <p:sp>
          <p:nvSpPr>
            <p:cNvPr id="131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5934253" y="1074407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Level-order</a:t>
            </a:r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6608245" y="1830893"/>
            <a:ext cx="436557" cy="325639"/>
            <a:chOff x="208002" y="1141223"/>
            <a:chExt cx="450765" cy="338554"/>
          </a:xfrm>
        </p:grpSpPr>
        <p:sp>
          <p:nvSpPr>
            <p:cNvPr id="175" name="Oval 17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24748" y="1179750"/>
              <a:ext cx="395917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</a:t>
              </a:r>
              <a:endParaRPr lang="en-US" sz="12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364330" y="3084952"/>
            <a:ext cx="436557" cy="325639"/>
            <a:chOff x="208002" y="1141223"/>
            <a:chExt cx="450765" cy="338554"/>
          </a:xfrm>
        </p:grpSpPr>
        <p:sp>
          <p:nvSpPr>
            <p:cNvPr id="181" name="Oval 18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#2</a:t>
              </a:r>
              <a:endParaRPr lang="en-US" sz="1200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4491706" y="4617097"/>
            <a:ext cx="436557" cy="325639"/>
            <a:chOff x="208002" y="1141223"/>
            <a:chExt cx="450765" cy="338554"/>
          </a:xfrm>
        </p:grpSpPr>
        <p:sp>
          <p:nvSpPr>
            <p:cNvPr id="188" name="Oval 18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#4</a:t>
              </a:r>
              <a:endParaRPr lang="en-US" sz="12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278747" y="4563201"/>
            <a:ext cx="436557" cy="325639"/>
            <a:chOff x="208002" y="1141223"/>
            <a:chExt cx="450765" cy="338554"/>
          </a:xfrm>
        </p:grpSpPr>
        <p:sp>
          <p:nvSpPr>
            <p:cNvPr id="199" name="Oval 19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#5</a:t>
              </a:r>
              <a:endParaRPr lang="en-US" sz="12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8499064" y="3188579"/>
            <a:ext cx="436557" cy="325639"/>
            <a:chOff x="208002" y="1141223"/>
            <a:chExt cx="450765" cy="338554"/>
          </a:xfrm>
        </p:grpSpPr>
        <p:sp>
          <p:nvSpPr>
            <p:cNvPr id="214" name="Oval 21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#3</a:t>
              </a:r>
              <a:endParaRPr lang="en-US" sz="1200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292159" y="5482599"/>
            <a:ext cx="436557" cy="325639"/>
            <a:chOff x="208002" y="1141223"/>
            <a:chExt cx="450765" cy="338554"/>
          </a:xfrm>
        </p:grpSpPr>
        <p:sp>
          <p:nvSpPr>
            <p:cNvPr id="221" name="Oval 22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#3</a:t>
              </a:r>
              <a:endParaRPr lang="en-US" sz="1200" dirty="0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870759" y="5480526"/>
            <a:ext cx="436557" cy="325639"/>
            <a:chOff x="208002" y="1141223"/>
            <a:chExt cx="450765" cy="338554"/>
          </a:xfrm>
        </p:grpSpPr>
        <p:sp>
          <p:nvSpPr>
            <p:cNvPr id="224" name="Oval 22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#4</a:t>
              </a:r>
              <a:endParaRPr lang="en-US" sz="1200" dirty="0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2118063" y="5499520"/>
            <a:ext cx="436557" cy="325639"/>
            <a:chOff x="208002" y="1141223"/>
            <a:chExt cx="450765" cy="338554"/>
          </a:xfrm>
        </p:grpSpPr>
        <p:sp>
          <p:nvSpPr>
            <p:cNvPr id="227" name="Oval 226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#8</a:t>
              </a:r>
              <a:endParaRPr lang="en-US" sz="1200" dirty="0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2696663" y="5497447"/>
            <a:ext cx="436557" cy="325639"/>
            <a:chOff x="208002" y="1141223"/>
            <a:chExt cx="450765" cy="338554"/>
          </a:xfrm>
        </p:grpSpPr>
        <p:sp>
          <p:nvSpPr>
            <p:cNvPr id="230" name="Oval 229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#9</a:t>
              </a:r>
              <a:endParaRPr lang="en-US" sz="1200" dirty="0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266695" y="4054709"/>
            <a:ext cx="478016" cy="325639"/>
            <a:chOff x="175920" y="1141223"/>
            <a:chExt cx="493573" cy="338554"/>
          </a:xfrm>
        </p:grpSpPr>
        <p:sp>
          <p:nvSpPr>
            <p:cNvPr id="233" name="Oval 23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#15</a:t>
              </a:r>
              <a:endParaRPr lang="en-US" sz="1200" dirty="0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845297" y="4052636"/>
            <a:ext cx="478016" cy="325639"/>
            <a:chOff x="175922" y="1141223"/>
            <a:chExt cx="493573" cy="338554"/>
          </a:xfrm>
        </p:grpSpPr>
        <p:sp>
          <p:nvSpPr>
            <p:cNvPr id="236" name="Oval 23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175922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#16</a:t>
              </a:r>
              <a:endParaRPr lang="en-US" sz="1200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1787223" y="5888682"/>
            <a:ext cx="2449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1. </a:t>
            </a:r>
            <a:r>
              <a:rPr lang="en-US" sz="1600" dirty="0">
                <a:solidFill>
                  <a:srgbClr val="993300"/>
                </a:solidFill>
              </a:rPr>
              <a:t>Traverse left</a:t>
            </a:r>
          </a:p>
          <a:p>
            <a:pPr algn="l"/>
            <a:r>
              <a:rPr lang="en-US" sz="1600" dirty="0">
                <a:solidFill>
                  <a:srgbClr val="993300"/>
                </a:solidFill>
              </a:rPr>
              <a:t>2</a:t>
            </a:r>
            <a:r>
              <a:rPr lang="en-US" sz="1600" dirty="0" smtClean="0">
                <a:solidFill>
                  <a:srgbClr val="993300"/>
                </a:solidFill>
              </a:rPr>
              <a:t>. Traverse right</a:t>
            </a:r>
          </a:p>
          <a:p>
            <a:pPr algn="l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3. Process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current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5DED-3380-4D89-9BCB-621F250EC05A}" type="slidenum">
              <a:rPr lang="en-US"/>
              <a:pPr/>
              <a:t>17</a:t>
            </a:fld>
            <a:endParaRPr lang="en-US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of Traversals?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336550" y="1189038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What’re the big-</a:t>
            </a:r>
            <a:r>
              <a:rPr lang="en-US" dirty="0" err="1"/>
              <a:t>ohs</a:t>
            </a:r>
            <a:r>
              <a:rPr lang="en-US" dirty="0"/>
              <a:t> of each of our traversals?</a:t>
            </a:r>
          </a:p>
        </p:txBody>
      </p:sp>
      <p:sp>
        <p:nvSpPr>
          <p:cNvPr id="663558" name="Text Box 6"/>
          <p:cNvSpPr txBox="1">
            <a:spLocks noChangeArrowheads="1"/>
          </p:cNvSpPr>
          <p:nvPr/>
        </p:nvSpPr>
        <p:spPr bwMode="auto">
          <a:xfrm>
            <a:off x="304800" y="2362200"/>
            <a:ext cx="8426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Answer: </a:t>
            </a:r>
            <a:r>
              <a:rPr lang="en-US">
                <a:solidFill>
                  <a:schemeClr val="tx1"/>
                </a:solidFill>
              </a:rPr>
              <a:t>Well, since a traversal </a:t>
            </a:r>
            <a:r>
              <a:rPr lang="en-US" b="1" i="1">
                <a:solidFill>
                  <a:schemeClr val="tx1"/>
                </a:solidFill>
              </a:rPr>
              <a:t>must</a:t>
            </a:r>
            <a:r>
              <a:rPr lang="en-US">
                <a:solidFill>
                  <a:schemeClr val="tx1"/>
                </a:solidFill>
              </a:rPr>
              <a:t> visit each node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       exactly once…</a:t>
            </a:r>
          </a:p>
        </p:txBody>
      </p:sp>
      <p:sp>
        <p:nvSpPr>
          <p:cNvPr id="663559" name="Text Box 7"/>
          <p:cNvSpPr txBox="1">
            <a:spLocks noChangeArrowheads="1"/>
          </p:cNvSpPr>
          <p:nvPr/>
        </p:nvSpPr>
        <p:spPr bwMode="auto">
          <a:xfrm>
            <a:off x="228600" y="3216275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              </a:t>
            </a:r>
            <a:r>
              <a:rPr lang="en-US">
                <a:solidFill>
                  <a:schemeClr val="tx1"/>
                </a:solidFill>
              </a:rPr>
              <a:t>and since there are </a:t>
            </a:r>
            <a:r>
              <a:rPr lang="en-US">
                <a:solidFill>
                  <a:srgbClr val="990000"/>
                </a:solidFill>
              </a:rPr>
              <a:t>n nodes</a:t>
            </a:r>
            <a:r>
              <a:rPr lang="en-US">
                <a:solidFill>
                  <a:schemeClr val="tx1"/>
                </a:solidFill>
              </a:rPr>
              <a:t> in a tree…</a:t>
            </a:r>
          </a:p>
        </p:txBody>
      </p:sp>
      <p:sp>
        <p:nvSpPr>
          <p:cNvPr id="663560" name="Text Box 8"/>
          <p:cNvSpPr txBox="1">
            <a:spLocks noChangeArrowheads="1"/>
          </p:cNvSpPr>
          <p:nvPr/>
        </p:nvSpPr>
        <p:spPr bwMode="auto">
          <a:xfrm>
            <a:off x="260350" y="38100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               </a:t>
            </a:r>
            <a:r>
              <a:rPr lang="en-US" dirty="0">
                <a:solidFill>
                  <a:schemeClr val="tx1"/>
                </a:solidFill>
              </a:rPr>
              <a:t>the big-oh for any of the traversals is…</a:t>
            </a:r>
          </a:p>
        </p:txBody>
      </p:sp>
      <p:sp>
        <p:nvSpPr>
          <p:cNvPr id="663561" name="Text Box 9"/>
          <p:cNvSpPr txBox="1">
            <a:spLocks noChangeArrowheads="1"/>
          </p:cNvSpPr>
          <p:nvPr/>
        </p:nvSpPr>
        <p:spPr bwMode="auto">
          <a:xfrm>
            <a:off x="412750" y="4800600"/>
            <a:ext cx="8426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6000">
                <a:solidFill>
                  <a:schemeClr val="accent2"/>
                </a:solidFill>
              </a:rPr>
              <a:t>O(n)</a:t>
            </a:r>
            <a:endParaRPr lang="en-US" sz="6000">
              <a:solidFill>
                <a:schemeClr val="tx1"/>
              </a:solidFill>
            </a:endParaRPr>
          </a:p>
        </p:txBody>
      </p:sp>
      <p:sp>
        <p:nvSpPr>
          <p:cNvPr id="663562" name="Rectangle 10"/>
          <p:cNvSpPr>
            <a:spLocks noChangeArrowheads="1"/>
          </p:cNvSpPr>
          <p:nvPr/>
        </p:nvSpPr>
        <p:spPr bwMode="auto">
          <a:xfrm>
            <a:off x="228600" y="2209800"/>
            <a:ext cx="83820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8" grpId="0"/>
      <p:bldP spid="663559" grpId="0"/>
      <p:bldP spid="663560" grpId="0"/>
      <p:bldP spid="663561" grpId="0"/>
      <p:bldP spid="6635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4EB-94B4-4AAB-91F9-A8B10A54F28F}" type="slidenum">
              <a:rPr lang="en-US"/>
              <a:pPr/>
              <a:t>18</a:t>
            </a:fld>
            <a:endParaRPr 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 Challenge</a:t>
            </a: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3962400" y="1295400"/>
            <a:ext cx="4941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Challenge: What order will the following nodes be printed out if we use an </a:t>
            </a:r>
            <a:r>
              <a:rPr lang="en-US">
                <a:solidFill>
                  <a:schemeClr val="accent2"/>
                </a:solidFill>
              </a:rPr>
              <a:t>in-order traversal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90855" name="Group 7"/>
          <p:cNvGrpSpPr>
            <a:grpSpLocks/>
          </p:cNvGrpSpPr>
          <p:nvPr/>
        </p:nvGrpSpPr>
        <p:grpSpPr bwMode="auto">
          <a:xfrm>
            <a:off x="4495800" y="2743200"/>
            <a:ext cx="4038600" cy="3886200"/>
            <a:chOff x="2928" y="1728"/>
            <a:chExt cx="2544" cy="2448"/>
          </a:xfrm>
        </p:grpSpPr>
        <p:grpSp>
          <p:nvGrpSpPr>
            <p:cNvPr id="590856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0857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8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9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0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1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0862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3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4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5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6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0867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8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9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70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71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2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3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74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0875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0876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0877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78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0879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0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1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2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83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0884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85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0886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0887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8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9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90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91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2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3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0894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5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98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0899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0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1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2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03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904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0905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06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907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0908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9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0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1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12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0913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14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0915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120650" y="1828800"/>
            <a:ext cx="3689350" cy="4724400"/>
          </a:xfrm>
          <a:noFill/>
          <a:ln/>
        </p:spPr>
        <p:txBody>
          <a:bodyPr/>
          <a:lstStyle/>
          <a:p>
            <a:r>
              <a:rPr lang="en-US" sz="2000"/>
              <a:t>The class will split into left and right teams</a:t>
            </a:r>
          </a:p>
          <a:p>
            <a:r>
              <a:rPr lang="en-US" sz="2000"/>
              <a:t>One student from each team will come up to the board</a:t>
            </a:r>
          </a:p>
          <a:p>
            <a:r>
              <a:rPr lang="en-US" sz="2000"/>
              <a:t>Each student can either 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write one new item</a:t>
            </a:r>
            <a:r>
              <a:rPr lang="en-US" sz="2000"/>
              <a:t> or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fix a single error</a:t>
            </a:r>
            <a:r>
              <a:rPr lang="en-US" sz="2000"/>
              <a:t> in their teammates solution</a:t>
            </a:r>
          </a:p>
          <a:p>
            <a:r>
              <a:rPr lang="en-US" sz="2000"/>
              <a:t>Then the next two people come up, etc.</a:t>
            </a:r>
          </a:p>
          <a:p>
            <a:r>
              <a:rPr lang="en-US" sz="2000"/>
              <a:t>The team that completes their program first wins!</a:t>
            </a:r>
          </a:p>
        </p:txBody>
      </p:sp>
      <p:sp>
        <p:nvSpPr>
          <p:cNvPr id="590916" name="Text Box 68"/>
          <p:cNvSpPr txBox="1">
            <a:spLocks noChangeArrowheads="1"/>
          </p:cNvSpPr>
          <p:nvPr/>
        </p:nvSpPr>
        <p:spPr bwMode="auto">
          <a:xfrm>
            <a:off x="1954213" y="1312863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3A8A-C218-48A6-AC9F-9D69F2B9B56C}" type="slidenum">
              <a:rPr lang="en-US"/>
              <a:pPr/>
              <a:t>19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2964" name="Object 4"/>
          <p:cNvGraphicFramePr>
            <a:graphicFrameLocks noChangeAspect="1"/>
          </p:cNvGraphicFramePr>
          <p:nvPr/>
        </p:nvGraphicFramePr>
        <p:xfrm>
          <a:off x="635000" y="2360613"/>
          <a:ext cx="4062413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2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360613"/>
                        <a:ext cx="4062413" cy="373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5" name="Text Box 5"/>
          <p:cNvSpPr txBox="1">
            <a:spLocks noChangeArrowheads="1"/>
          </p:cNvSpPr>
          <p:nvPr/>
        </p:nvSpPr>
        <p:spPr bwMode="auto">
          <a:xfrm>
            <a:off x="533400" y="1082675"/>
            <a:ext cx="798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represent </a:t>
            </a:r>
            <a:r>
              <a:rPr lang="en-US">
                <a:solidFill>
                  <a:srgbClr val="006666"/>
                </a:solidFill>
              </a:rPr>
              <a:t>arithmetic expressions</a:t>
            </a:r>
            <a:r>
              <a:rPr lang="en-US"/>
              <a:t> using a </a:t>
            </a:r>
            <a:r>
              <a:rPr lang="en-US">
                <a:solidFill>
                  <a:srgbClr val="6600CC"/>
                </a:solidFill>
              </a:rPr>
              <a:t>binary tree</a:t>
            </a:r>
            <a:r>
              <a:rPr lang="en-US"/>
              <a:t>. </a:t>
            </a:r>
          </a:p>
        </p:txBody>
      </p:sp>
      <p:sp>
        <p:nvSpPr>
          <p:cNvPr id="552968" name="Rectangle 8"/>
          <p:cNvSpPr>
            <a:spLocks noChangeArrowheads="1"/>
          </p:cNvSpPr>
          <p:nvPr/>
        </p:nvSpPr>
        <p:spPr bwMode="auto">
          <a:xfrm>
            <a:off x="1143000" y="2970213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2290763" y="34274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2970" name="AutoShape 10"/>
          <p:cNvCxnSpPr>
            <a:cxnSpLocks noChangeShapeType="1"/>
            <a:stCxn id="552968" idx="3"/>
            <a:endCxn id="552969" idx="0"/>
          </p:cNvCxnSpPr>
          <p:nvPr/>
        </p:nvCxnSpPr>
        <p:spPr bwMode="auto">
          <a:xfrm>
            <a:off x="1827213" y="3106738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533400" y="2892425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2972" name="Rectangle 12"/>
          <p:cNvSpPr>
            <a:spLocks noChangeArrowheads="1"/>
          </p:cNvSpPr>
          <p:nvPr/>
        </p:nvSpPr>
        <p:spPr bwMode="auto">
          <a:xfrm>
            <a:off x="1524000" y="2284413"/>
            <a:ext cx="1725613" cy="531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1" name="Text Box 21"/>
          <p:cNvSpPr txBox="1">
            <a:spLocks noChangeArrowheads="1"/>
          </p:cNvSpPr>
          <p:nvPr/>
        </p:nvSpPr>
        <p:spPr bwMode="auto">
          <a:xfrm>
            <a:off x="4718050" y="2133600"/>
            <a:ext cx="4273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For example, the tree on the left represents the expression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006666"/>
                </a:solidFill>
              </a:rPr>
              <a:t> (5+6)*(3-1)</a:t>
            </a:r>
          </a:p>
        </p:txBody>
      </p:sp>
      <p:sp>
        <p:nvSpPr>
          <p:cNvPr id="552982" name="Text Box 22"/>
          <p:cNvSpPr txBox="1">
            <a:spLocks noChangeArrowheads="1"/>
          </p:cNvSpPr>
          <p:nvPr/>
        </p:nvSpPr>
        <p:spPr bwMode="auto">
          <a:xfrm>
            <a:off x="4724400" y="3613150"/>
            <a:ext cx="42735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Once you have an expression in a tree, its easy to evaluate it and get the result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718050" y="5410200"/>
            <a:ext cx="4273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1" grpId="0"/>
      <p:bldP spid="55298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C808-A39D-4511-9094-7607432CCAA0}" type="slidenum">
              <a:rPr lang="en-US"/>
              <a:pPr/>
              <a:t>2</a:t>
            </a:fld>
            <a:endParaRPr 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ourier New" pitchFamily="49" charset="0"/>
              </a:rPr>
              <a:t>Binary Tree Traversals</a:t>
            </a:r>
            <a:r>
              <a:rPr lang="en-US"/>
              <a:t> </a:t>
            </a: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285750" y="962025"/>
            <a:ext cx="832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Courier New" pitchFamily="49" charset="0"/>
              </a:rPr>
              <a:t>When we process all the nodes in a tree, it’s called a traversal. </a:t>
            </a: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825500" y="2227263"/>
            <a:ext cx="76708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There are four common ways to traverse a tree.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	1. Pre-order traversal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	2. In-order traversal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	3. Post-order traversal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          4. Level-order traversal</a:t>
            </a:r>
          </a:p>
        </p:txBody>
      </p:sp>
      <p:sp>
        <p:nvSpPr>
          <p:cNvPr id="579589" name="Text Box 5"/>
          <p:cNvSpPr txBox="1">
            <a:spLocks noChangeArrowheads="1"/>
          </p:cNvSpPr>
          <p:nvPr/>
        </p:nvSpPr>
        <p:spPr bwMode="auto">
          <a:xfrm>
            <a:off x="1725290" y="5486400"/>
            <a:ext cx="5450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Let’s see a pre-order traversal first!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D2-F480-45D4-93E8-8FC111E51B3F}" type="slidenum">
              <a:rPr lang="en-US"/>
              <a:pPr/>
              <a:t>20</a:t>
            </a:fld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5012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62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left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right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5015" name="Rectangle 7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5017" name="AutoShape 9"/>
          <p:cNvCxnSpPr>
            <a:cxnSpLocks noChangeShapeType="1"/>
            <a:stCxn id="555015" idx="3"/>
            <a:endCxn id="555016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5018" name="Text Box 10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5019" name="Rectangle 11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0" name="Text Box 12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5021" name="Text Box 13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5022" name="Group 14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5023" name="Text Box 15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24" name="Line 16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25" name="Line 17"/>
          <p:cNvSpPr>
            <a:spLocks noChangeShapeType="1"/>
          </p:cNvSpPr>
          <p:nvPr/>
        </p:nvSpPr>
        <p:spPr bwMode="auto">
          <a:xfrm>
            <a:off x="215900" y="29432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6" name="Line 18"/>
          <p:cNvSpPr>
            <a:spLocks noChangeShapeType="1"/>
          </p:cNvSpPr>
          <p:nvPr/>
        </p:nvSpPr>
        <p:spPr bwMode="auto">
          <a:xfrm>
            <a:off x="228600" y="374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8" name="Text Box 20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29" name="Group 21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5030" name="Text Box 22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1" name="Line 23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32" name="Rectangle 24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3" name="Line 25"/>
          <p:cNvSpPr>
            <a:spLocks noChangeShapeType="1"/>
          </p:cNvSpPr>
          <p:nvPr/>
        </p:nvSpPr>
        <p:spPr bwMode="auto">
          <a:xfrm>
            <a:off x="368300" y="273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4" name="Line 26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6" name="Rectangle 28"/>
          <p:cNvSpPr>
            <a:spLocks noChangeArrowheads="1"/>
          </p:cNvSpPr>
          <p:nvPr/>
        </p:nvSpPr>
        <p:spPr bwMode="auto">
          <a:xfrm>
            <a:off x="5003800" y="44529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533400" y="22748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37" name="Group 29"/>
          <p:cNvGrpSpPr>
            <a:grpSpLocks/>
          </p:cNvGrpSpPr>
          <p:nvPr/>
        </p:nvGrpSpPr>
        <p:grpSpPr bwMode="auto">
          <a:xfrm rot="-3598280">
            <a:off x="5040312" y="5791201"/>
            <a:ext cx="892175" cy="457200"/>
            <a:chOff x="4022" y="3917"/>
            <a:chExt cx="562" cy="288"/>
          </a:xfrm>
        </p:grpSpPr>
        <p:sp>
          <p:nvSpPr>
            <p:cNvPr id="555038" name="Text Box 3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9" name="Line 3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41" name="Line 33"/>
          <p:cNvSpPr>
            <a:spLocks noChangeShapeType="1"/>
          </p:cNvSpPr>
          <p:nvPr/>
        </p:nvSpPr>
        <p:spPr bwMode="auto">
          <a:xfrm>
            <a:off x="588963" y="24907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42" name="Oval 34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4" grpId="0" build="p" animBg="1"/>
      <p:bldP spid="555025" grpId="0" animBg="1"/>
      <p:bldP spid="555025" grpId="1" animBg="1"/>
      <p:bldP spid="555026" grpId="0" animBg="1"/>
      <p:bldP spid="555028" grpId="0" animBg="1"/>
      <p:bldP spid="555032" grpId="0" animBg="1"/>
      <p:bldP spid="555033" grpId="0" animBg="1"/>
      <p:bldP spid="555033" grpId="1" animBg="1"/>
      <p:bldP spid="555034" grpId="0" animBg="1"/>
      <p:bldP spid="555036" grpId="0" animBg="1"/>
      <p:bldP spid="555035" grpId="0" animBg="1"/>
      <p:bldP spid="555041" grpId="0" animBg="1"/>
      <p:bldP spid="555041" grpId="1" animBg="1"/>
      <p:bldP spid="5550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A3BE-1E8F-41B6-A187-5D101B11AFDD}" type="slidenum">
              <a:rPr lang="en-US"/>
              <a:pPr/>
              <a:t>21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6036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93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6038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6040" name="AutoShape 8"/>
          <p:cNvCxnSpPr>
            <a:cxnSpLocks noChangeShapeType="1"/>
            <a:stCxn id="556038" idx="3"/>
            <a:endCxn id="556039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6042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6044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6045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6046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47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49" name="Line 17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51" name="Group 19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6052" name="Text Box 2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53" name="Line 2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54" name="Rectangle 2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56" name="Line 24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3" name="Oval 31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4" name="Rectangle 32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6066" name="Line 34"/>
          <p:cNvSpPr>
            <a:spLocks noChangeShapeType="1"/>
          </p:cNvSpPr>
          <p:nvPr/>
        </p:nvSpPr>
        <p:spPr bwMode="auto">
          <a:xfrm>
            <a:off x="368300" y="4330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8" name="Rectangle 36"/>
          <p:cNvSpPr>
            <a:spLocks noChangeArrowheads="1"/>
          </p:cNvSpPr>
          <p:nvPr/>
        </p:nvSpPr>
        <p:spPr bwMode="auto">
          <a:xfrm>
            <a:off x="5003800" y="44021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7" name="Text Box 35"/>
          <p:cNvSpPr txBox="1">
            <a:spLocks noChangeArrowheads="1"/>
          </p:cNvSpPr>
          <p:nvPr/>
        </p:nvSpPr>
        <p:spPr bwMode="auto">
          <a:xfrm>
            <a:off x="465138" y="2274888"/>
            <a:ext cx="4640262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69" name="Group 37"/>
          <p:cNvGrpSpPr>
            <a:grpSpLocks/>
          </p:cNvGrpSpPr>
          <p:nvPr/>
        </p:nvGrpSpPr>
        <p:grpSpPr bwMode="auto">
          <a:xfrm rot="-3598280">
            <a:off x="6107112" y="5791201"/>
            <a:ext cx="892175" cy="457200"/>
            <a:chOff x="4022" y="3917"/>
            <a:chExt cx="562" cy="288"/>
          </a:xfrm>
        </p:grpSpPr>
        <p:sp>
          <p:nvSpPr>
            <p:cNvPr id="556070" name="Text Box 38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71" name="Line 39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72" name="Line 40"/>
          <p:cNvSpPr>
            <a:spLocks noChangeShapeType="1"/>
          </p:cNvSpPr>
          <p:nvPr/>
        </p:nvSpPr>
        <p:spPr bwMode="auto">
          <a:xfrm>
            <a:off x="515938" y="24907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73" name="Oval 41"/>
          <p:cNvSpPr>
            <a:spLocks noChangeArrowheads="1"/>
          </p:cNvSpPr>
          <p:nvPr/>
        </p:nvSpPr>
        <p:spPr bwMode="auto">
          <a:xfrm>
            <a:off x="6611938" y="5205413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56" grpId="0" animBg="1"/>
      <p:bldP spid="556063" grpId="0" animBg="1"/>
      <p:bldP spid="556064" grpId="0" animBg="1"/>
      <p:bldP spid="556066" grpId="0" animBg="1"/>
      <p:bldP spid="556068" grpId="0" animBg="1"/>
      <p:bldP spid="556067" grpId="0" animBg="1"/>
      <p:bldP spid="556072" grpId="0" animBg="1"/>
      <p:bldP spid="556072" grpId="1" animBg="1"/>
      <p:bldP spid="5560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B41-C3D7-4189-817C-3423AED727BA}" type="slidenum">
              <a:rPr lang="en-US"/>
              <a:pPr/>
              <a:t>22</a:t>
            </a:fld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7060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13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7064" name="AutoShape 8"/>
          <p:cNvCxnSpPr>
            <a:cxnSpLocks noChangeShapeType="1"/>
            <a:stCxn id="557062" idx="3"/>
            <a:endCxn id="557063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7065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7066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706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7069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7070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1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2" name="Line 16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3" name="Text Box 17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7074" name="Group 18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7075" name="Text Box 19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6" name="Line 20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7" name="Rectangle 21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8" name="Line 22"/>
          <p:cNvSpPr>
            <a:spLocks noChangeShapeType="1"/>
          </p:cNvSpPr>
          <p:nvPr/>
        </p:nvSpPr>
        <p:spPr bwMode="auto">
          <a:xfrm>
            <a:off x="381000" y="43180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80" name="Rectangle 24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7088" name="Oval 32"/>
          <p:cNvSpPr>
            <a:spLocks noChangeArrowheads="1"/>
          </p:cNvSpPr>
          <p:nvPr/>
        </p:nvSpPr>
        <p:spPr bwMode="auto">
          <a:xfrm>
            <a:off x="6611938" y="5205413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89" name="Rectangle 33"/>
          <p:cNvSpPr>
            <a:spLocks noChangeArrowheads="1"/>
          </p:cNvSpPr>
          <p:nvPr/>
        </p:nvSpPr>
        <p:spPr bwMode="auto">
          <a:xfrm>
            <a:off x="850900" y="4198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6</a:t>
            </a:r>
          </a:p>
        </p:txBody>
      </p:sp>
      <p:sp>
        <p:nvSpPr>
          <p:cNvPr id="557090" name="Line 34"/>
          <p:cNvSpPr>
            <a:spLocks noChangeShapeType="1"/>
          </p:cNvSpPr>
          <p:nvPr/>
        </p:nvSpPr>
        <p:spPr bwMode="auto">
          <a:xfrm>
            <a:off x="406400" y="510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91" name="Oval 35"/>
          <p:cNvSpPr>
            <a:spLocks noChangeArrowheads="1"/>
          </p:cNvSpPr>
          <p:nvPr/>
        </p:nvSpPr>
        <p:spPr bwMode="auto">
          <a:xfrm>
            <a:off x="6184900" y="43688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92" name="Text Box 36"/>
          <p:cNvSpPr txBox="1">
            <a:spLocks noChangeArrowheads="1"/>
          </p:cNvSpPr>
          <p:nvPr/>
        </p:nvSpPr>
        <p:spPr bwMode="auto">
          <a:xfrm>
            <a:off x="6308725" y="5913438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5+6 =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78" grpId="0" animBg="1"/>
      <p:bldP spid="557088" grpId="0" animBg="1"/>
      <p:bldP spid="557089" grpId="0" animBg="1" autoUpdateAnimBg="0"/>
      <p:bldP spid="557090" grpId="0" animBg="1"/>
      <p:bldP spid="557090" grpId="1" animBg="1"/>
      <p:bldP spid="557091" grpId="0" animBg="1"/>
      <p:bldP spid="5570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E09-853F-4C58-AE9D-83739A2431AA}" type="slidenum">
              <a:rPr lang="en-US"/>
              <a:pPr/>
              <a:t>23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8084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43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8088" name="AutoShape 8"/>
          <p:cNvCxnSpPr>
            <a:cxnSpLocks noChangeShapeType="1"/>
            <a:stCxn id="558086" idx="3"/>
            <a:endCxn id="558087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8093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8094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095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6" name="Line 16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4" name="Oval 24"/>
          <p:cNvSpPr>
            <a:spLocks noChangeArrowheads="1"/>
          </p:cNvSpPr>
          <p:nvPr/>
        </p:nvSpPr>
        <p:spPr bwMode="auto">
          <a:xfrm>
            <a:off x="7764463" y="4395788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8" name="Text Box 28"/>
          <p:cNvSpPr txBox="1">
            <a:spLocks noChangeArrowheads="1"/>
          </p:cNvSpPr>
          <p:nvPr/>
        </p:nvSpPr>
        <p:spPr bwMode="auto">
          <a:xfrm>
            <a:off x="6308725" y="591343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3-1 = 2</a:t>
            </a:r>
          </a:p>
        </p:txBody>
      </p:sp>
      <p:sp>
        <p:nvSpPr>
          <p:cNvPr id="558109" name="Rectangle 2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8110" name="Line 30"/>
          <p:cNvSpPr>
            <a:spLocks noChangeShapeType="1"/>
          </p:cNvSpPr>
          <p:nvPr/>
        </p:nvSpPr>
        <p:spPr bwMode="auto">
          <a:xfrm>
            <a:off x="238125" y="4532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1" name="Text Box 31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112" name="Rectangle 3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8117" name="Group 37"/>
          <p:cNvGrpSpPr>
            <a:grpSpLocks/>
          </p:cNvGrpSpPr>
          <p:nvPr/>
        </p:nvGrpSpPr>
        <p:grpSpPr bwMode="auto">
          <a:xfrm rot="-2578578">
            <a:off x="8032750" y="3733800"/>
            <a:ext cx="882650" cy="457200"/>
            <a:chOff x="4848" y="2018"/>
            <a:chExt cx="556" cy="288"/>
          </a:xfrm>
        </p:grpSpPr>
        <p:sp>
          <p:nvSpPr>
            <p:cNvPr id="558114" name="Text Box 34"/>
            <p:cNvSpPr txBox="1">
              <a:spLocks noChangeArrowheads="1"/>
            </p:cNvSpPr>
            <p:nvPr/>
          </p:nvSpPr>
          <p:spPr bwMode="auto">
            <a:xfrm>
              <a:off x="4997" y="2018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115" name="Line 35"/>
            <p:cNvSpPr>
              <a:spLocks noChangeShapeType="1"/>
            </p:cNvSpPr>
            <p:nvPr/>
          </p:nvSpPr>
          <p:spPr bwMode="auto">
            <a:xfrm flipH="1">
              <a:off x="4848" y="217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118" name="Line 38"/>
          <p:cNvSpPr>
            <a:spLocks noChangeShapeType="1"/>
          </p:cNvSpPr>
          <p:nvPr/>
        </p:nvSpPr>
        <p:spPr bwMode="auto">
          <a:xfrm>
            <a:off x="368300" y="273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9" name="Line 39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0" name="Rectangle 40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3</a:t>
            </a:r>
          </a:p>
        </p:txBody>
      </p:sp>
      <p:sp>
        <p:nvSpPr>
          <p:cNvPr id="558121" name="Line 41"/>
          <p:cNvSpPr>
            <a:spLocks noChangeShapeType="1"/>
          </p:cNvSpPr>
          <p:nvPr/>
        </p:nvSpPr>
        <p:spPr bwMode="auto">
          <a:xfrm>
            <a:off x="381000" y="4318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2" name="Rectangle 42"/>
          <p:cNvSpPr>
            <a:spLocks noChangeArrowheads="1"/>
          </p:cNvSpPr>
          <p:nvPr/>
        </p:nvSpPr>
        <p:spPr bwMode="auto">
          <a:xfrm>
            <a:off x="876300" y="41862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</a:t>
            </a:r>
          </a:p>
        </p:txBody>
      </p:sp>
      <p:sp>
        <p:nvSpPr>
          <p:cNvPr id="558123" name="Line 43"/>
          <p:cNvSpPr>
            <a:spLocks noChangeShapeType="1"/>
          </p:cNvSpPr>
          <p:nvPr/>
        </p:nvSpPr>
        <p:spPr bwMode="auto">
          <a:xfrm>
            <a:off x="381000" y="510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96" grpId="0" animBg="1"/>
      <p:bldP spid="558104" grpId="0" animBg="1"/>
      <p:bldP spid="558108" grpId="0"/>
      <p:bldP spid="558109" grpId="0" animBg="1" autoUpdateAnimBg="0"/>
      <p:bldP spid="558110" grpId="0" animBg="1"/>
      <p:bldP spid="558111" grpId="0" animBg="1"/>
      <p:bldP spid="558112" grpId="0" animBg="1"/>
      <p:bldP spid="558118" grpId="0" animBg="1"/>
      <p:bldP spid="558118" grpId="1" animBg="1"/>
      <p:bldP spid="558119" grpId="0" animBg="1"/>
      <p:bldP spid="558119" grpId="1" animBg="1"/>
      <p:bldP spid="558120" grpId="0" animBg="1"/>
      <p:bldP spid="558121" grpId="0" animBg="1"/>
      <p:bldP spid="558121" grpId="1" animBg="1"/>
      <p:bldP spid="558122" grpId="0" animBg="1"/>
      <p:bldP spid="558123" grpId="0" animBg="1"/>
      <p:bldP spid="55812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7B5E-1AFE-47CC-A7DB-3CCF5D31B624}" type="slidenum">
              <a:rPr lang="en-US"/>
              <a:pPr/>
              <a:t>24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9108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60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9110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1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9112" name="AutoShape 8"/>
          <p:cNvCxnSpPr>
            <a:cxnSpLocks noChangeShapeType="1"/>
            <a:stCxn id="559110" idx="3"/>
            <a:endCxn id="559111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9113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9114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9116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9117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9118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9119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9120" name="Line 16"/>
          <p:cNvSpPr>
            <a:spLocks noChangeShapeType="1"/>
          </p:cNvSpPr>
          <p:nvPr/>
        </p:nvSpPr>
        <p:spPr bwMode="auto">
          <a:xfrm flipV="1">
            <a:off x="228600" y="45212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22" name="Text Box 18"/>
          <p:cNvSpPr txBox="1">
            <a:spLocks noChangeArrowheads="1"/>
          </p:cNvSpPr>
          <p:nvPr/>
        </p:nvSpPr>
        <p:spPr bwMode="auto">
          <a:xfrm>
            <a:off x="6308725" y="591343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3-1 = 2</a:t>
            </a:r>
          </a:p>
        </p:txBody>
      </p:sp>
      <p:sp>
        <p:nvSpPr>
          <p:cNvPr id="559123" name="Rectangle 1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9136" name="Rectangle 32"/>
          <p:cNvSpPr>
            <a:spLocks noChangeArrowheads="1"/>
          </p:cNvSpPr>
          <p:nvPr/>
        </p:nvSpPr>
        <p:spPr bwMode="auto">
          <a:xfrm>
            <a:off x="698500" y="44275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2</a:t>
            </a:r>
          </a:p>
        </p:txBody>
      </p:sp>
      <p:sp>
        <p:nvSpPr>
          <p:cNvPr id="559137" name="Line 33"/>
          <p:cNvSpPr>
            <a:spLocks noChangeShapeType="1"/>
          </p:cNvSpPr>
          <p:nvPr/>
        </p:nvSpPr>
        <p:spPr bwMode="auto">
          <a:xfrm>
            <a:off x="203200" y="5346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8" name="Oval 34"/>
          <p:cNvSpPr>
            <a:spLocks noChangeArrowheads="1"/>
          </p:cNvSpPr>
          <p:nvPr/>
        </p:nvSpPr>
        <p:spPr bwMode="auto">
          <a:xfrm>
            <a:off x="7010400" y="33782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9" name="Text Box 35"/>
          <p:cNvSpPr txBox="1">
            <a:spLocks noChangeArrowheads="1"/>
          </p:cNvSpPr>
          <p:nvPr/>
        </p:nvSpPr>
        <p:spPr bwMode="auto">
          <a:xfrm>
            <a:off x="6311900" y="5905500"/>
            <a:ext cx="133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11*2=22</a:t>
            </a:r>
          </a:p>
        </p:txBody>
      </p:sp>
      <p:sp>
        <p:nvSpPr>
          <p:cNvPr id="559140" name="Text Box 36"/>
          <p:cNvSpPr txBox="1">
            <a:spLocks noChangeArrowheads="1"/>
          </p:cNvSpPr>
          <p:nvPr/>
        </p:nvSpPr>
        <p:spPr bwMode="auto">
          <a:xfrm>
            <a:off x="822325" y="2179638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The result is </a:t>
            </a:r>
            <a:r>
              <a:rPr lang="en-US">
                <a:solidFill>
                  <a:srgbClr val="6600CC"/>
                </a:solidFill>
              </a:rPr>
              <a:t>22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20" grpId="0" animBg="1"/>
      <p:bldP spid="559122" grpId="0"/>
      <p:bldP spid="559136" grpId="0" animBg="1" autoUpdateAnimBg="0"/>
      <p:bldP spid="559137" grpId="0" animBg="1"/>
      <p:bldP spid="559137" grpId="1" animBg="1"/>
      <p:bldP spid="559138" grpId="0" animBg="1"/>
      <p:bldP spid="55913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FF5C-1ED0-4057-9276-37ACE74C043F}" type="slidenum">
              <a:rPr lang="en-US"/>
              <a:pPr/>
              <a:t>25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7242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sp>
        <p:nvSpPr>
          <p:cNvPr id="572440" name="Text Box 24"/>
          <p:cNvSpPr txBox="1">
            <a:spLocks noChangeArrowheads="1"/>
          </p:cNvSpPr>
          <p:nvPr/>
        </p:nvSpPr>
        <p:spPr bwMode="auto">
          <a:xfrm>
            <a:off x="4970463" y="2789238"/>
            <a:ext cx="4043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 Which other algorithm does this remind you of?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D76-6EA4-4F56-9C0E-82D2A67BE604}" type="slidenum">
              <a:rPr lang="en-US"/>
              <a:pPr/>
              <a:t>26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34950" y="1155700"/>
            <a:ext cx="88534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600">
                <a:solidFill>
                  <a:srgbClr val="6600CC"/>
                </a:solidFill>
              </a:rPr>
              <a:t>Binary Search Trees</a:t>
            </a:r>
            <a:r>
              <a:rPr lang="en-US" sz="2600"/>
              <a:t> are a type of </a:t>
            </a:r>
            <a:r>
              <a:rPr lang="en-US" sz="2600">
                <a:solidFill>
                  <a:srgbClr val="006666"/>
                </a:solidFill>
              </a:rPr>
              <a:t>binary tree</a:t>
            </a:r>
            <a:r>
              <a:rPr lang="en-US" sz="2600"/>
              <a:t> with specific properties that make them very efficient to </a:t>
            </a:r>
            <a:r>
              <a:rPr lang="en-US" sz="2600">
                <a:solidFill>
                  <a:srgbClr val="006666"/>
                </a:solidFill>
              </a:rPr>
              <a:t>search</a:t>
            </a:r>
            <a:r>
              <a:rPr lang="en-US" sz="2600"/>
              <a:t> for a value in the tree. </a:t>
            </a:r>
          </a:p>
        </p:txBody>
      </p:sp>
      <p:sp>
        <p:nvSpPr>
          <p:cNvPr id="573448" name="Text Box 8"/>
          <p:cNvSpPr txBox="1">
            <a:spLocks noChangeArrowheads="1"/>
          </p:cNvSpPr>
          <p:nvPr/>
        </p:nvSpPr>
        <p:spPr bwMode="auto">
          <a:xfrm>
            <a:off x="328613" y="3671888"/>
            <a:ext cx="4038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Like regular Binary Trees, we store and search for </a:t>
            </a:r>
            <a:r>
              <a:rPr lang="en-US">
                <a:solidFill>
                  <a:srgbClr val="6600CC"/>
                </a:solidFill>
              </a:rPr>
              <a:t>values</a:t>
            </a:r>
            <a:r>
              <a:rPr lang="en-US"/>
              <a:t> in Binary Search Trees… </a:t>
            </a:r>
          </a:p>
          <a:p>
            <a:pPr algn="l"/>
            <a:endParaRPr lang="en-US"/>
          </a:p>
          <a:p>
            <a:pPr algn="l"/>
            <a:r>
              <a:rPr lang="en-US"/>
              <a:t>Here’s an example BST…</a:t>
            </a:r>
          </a:p>
        </p:txBody>
      </p:sp>
      <p:grpSp>
        <p:nvGrpSpPr>
          <p:cNvPr id="573522" name="Group 82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73452" name="Group 12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73453" name="Rectangle 1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4" name="Rectangle 1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5" name="Rectangle 1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6" name="Rectangle 1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57" name="Group 17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73458" name="Rectangle 18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9" name="Rectangle 19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0" name="Rectangle 20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1" name="Rectangle 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62" name="Group 22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73463" name="Rectangle 2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4" name="Rectangle 2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5" name="Rectangle 2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6" name="Rectangle 2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67" name="Line 27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8" name="Line 28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9" name="Text Box 29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70" name="Text Box 30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3471" name="Text Box 31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3472" name="Text Box 32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3474" name="Line 34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475" name="Group 35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7347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0" name="Text Box 40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73481" name="Text Box 41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82" name="Text Box 42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3483" name="Group 43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73484" name="Rectangle 4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5" name="Rectangle 4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6" name="Rectangle 4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7" name="Rectangle 4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8" name="Line 48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89" name="Text Box 49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0" name="Text Box 50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73491" name="Text Box 51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2" name="Rectangle 52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3" name="Text Box 53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73494" name="Line 54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04" name="Group 64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73505" name="Rectangle 6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6" name="Rectangle 6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7" name="Rectangle 6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8" name="Rectangle 6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09" name="Line 69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11" name="Text Box 71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73512" name="Text Box 72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13" name="Line 73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14" name="Group 74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73515" name="Rectangle 7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6" name="Rectangle 7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7" name="Rectangle 7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8" name="Rectangle 7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19" name="Text Box 79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73520" name="Text Box 80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21" name="Text Box 81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370-862C-4F12-80BF-B5E0D7B1E62B}" type="slidenum">
              <a:rPr lang="en-US"/>
              <a:pPr/>
              <a:t>27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381000" y="1125538"/>
            <a:ext cx="8029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BST Definition</a:t>
            </a:r>
            <a:r>
              <a:rPr lang="en-US"/>
              <a:t>: A Binary Search Tree is a binary tree with the following two properties:</a:t>
            </a:r>
          </a:p>
        </p:txBody>
      </p:sp>
      <p:grpSp>
        <p:nvGrpSpPr>
          <p:cNvPr id="593927" name="Group 7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93928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3929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0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1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2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3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393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8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393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43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4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5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46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3947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3948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3949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50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3951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2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3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4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55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3956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57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3958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395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63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4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5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3966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7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8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3969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0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3971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2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3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4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75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76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3977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78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9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3980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1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2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3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84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3985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86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3987" name="Text Box 67"/>
          <p:cNvSpPr txBox="1">
            <a:spLocks noChangeArrowheads="1"/>
          </p:cNvSpPr>
          <p:nvPr/>
        </p:nvSpPr>
        <p:spPr bwMode="auto">
          <a:xfrm>
            <a:off x="381000" y="2103438"/>
            <a:ext cx="5253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Given any </a:t>
            </a:r>
            <a:r>
              <a:rPr lang="en-US">
                <a:solidFill>
                  <a:schemeClr val="accent2"/>
                </a:solidFill>
              </a:rPr>
              <a:t>node</a:t>
            </a:r>
            <a:r>
              <a:rPr lang="en-US"/>
              <a:t> in the binary tree, all nodes in its </a:t>
            </a:r>
            <a:r>
              <a:rPr lang="en-US">
                <a:solidFill>
                  <a:srgbClr val="006666"/>
                </a:solidFill>
              </a:rPr>
              <a:t>left sub-tree</a:t>
            </a:r>
            <a:r>
              <a:rPr lang="en-US"/>
              <a:t> must be </a:t>
            </a:r>
            <a:r>
              <a:rPr lang="en-US">
                <a:solidFill>
                  <a:srgbClr val="A50021"/>
                </a:solidFill>
              </a:rPr>
              <a:t>less</a:t>
            </a:r>
            <a:r>
              <a:rPr lang="en-US"/>
              <a:t> than the node’s value.</a:t>
            </a:r>
          </a:p>
        </p:txBody>
      </p:sp>
      <p:sp>
        <p:nvSpPr>
          <p:cNvPr id="593988" name="Text Box 68"/>
          <p:cNvSpPr txBox="1">
            <a:spLocks noChangeArrowheads="1"/>
          </p:cNvSpPr>
          <p:nvPr/>
        </p:nvSpPr>
        <p:spPr bwMode="auto">
          <a:xfrm>
            <a:off x="330200" y="3384550"/>
            <a:ext cx="5253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Given any </a:t>
            </a:r>
            <a:r>
              <a:rPr lang="en-US">
                <a:solidFill>
                  <a:schemeClr val="accent2"/>
                </a:solidFill>
              </a:rPr>
              <a:t>node</a:t>
            </a:r>
            <a:r>
              <a:rPr lang="en-US"/>
              <a:t> in the binary tree, all nodes in its </a:t>
            </a:r>
            <a:r>
              <a:rPr lang="en-US">
                <a:solidFill>
                  <a:srgbClr val="006666"/>
                </a:solidFill>
              </a:rPr>
              <a:t>right sub-tree</a:t>
            </a:r>
            <a:r>
              <a:rPr lang="en-US"/>
              <a:t> must be </a:t>
            </a:r>
            <a:r>
              <a:rPr lang="en-US">
                <a:solidFill>
                  <a:srgbClr val="A50021"/>
                </a:solidFill>
              </a:rPr>
              <a:t>greater</a:t>
            </a:r>
            <a:r>
              <a:rPr lang="en-US"/>
              <a:t> than the node’s value.</a:t>
            </a:r>
          </a:p>
        </p:txBody>
      </p:sp>
      <p:sp>
        <p:nvSpPr>
          <p:cNvPr id="593990" name="Text Box 70"/>
          <p:cNvSpPr txBox="1">
            <a:spLocks noChangeArrowheads="1"/>
          </p:cNvSpPr>
          <p:nvPr/>
        </p:nvSpPr>
        <p:spPr bwMode="auto">
          <a:xfrm>
            <a:off x="658813" y="5224463"/>
            <a:ext cx="3424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Let’s validate that this</a:t>
            </a:r>
            <a:br>
              <a:rPr lang="en-US"/>
            </a:br>
            <a:r>
              <a:rPr lang="en-US"/>
              <a:t>is a valid BST…</a:t>
            </a:r>
          </a:p>
        </p:txBody>
      </p:sp>
      <p:sp>
        <p:nvSpPr>
          <p:cNvPr id="593991" name="Oval 71"/>
          <p:cNvSpPr>
            <a:spLocks noChangeArrowheads="1"/>
          </p:cNvSpPr>
          <p:nvPr/>
        </p:nvSpPr>
        <p:spPr bwMode="auto">
          <a:xfrm>
            <a:off x="6248400" y="2667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2" name="Oval 72"/>
          <p:cNvSpPr>
            <a:spLocks noChangeArrowheads="1"/>
          </p:cNvSpPr>
          <p:nvPr/>
        </p:nvSpPr>
        <p:spPr bwMode="auto">
          <a:xfrm>
            <a:off x="4419600" y="3886200"/>
            <a:ext cx="2779713" cy="2057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5" name="Oval 75"/>
          <p:cNvSpPr>
            <a:spLocks noChangeArrowheads="1"/>
          </p:cNvSpPr>
          <p:nvPr/>
        </p:nvSpPr>
        <p:spPr bwMode="auto">
          <a:xfrm>
            <a:off x="6615113" y="3784600"/>
            <a:ext cx="2224087" cy="299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8" name="Oval 78"/>
          <p:cNvSpPr>
            <a:spLocks noChangeArrowheads="1"/>
          </p:cNvSpPr>
          <p:nvPr/>
        </p:nvSpPr>
        <p:spPr bwMode="auto">
          <a:xfrm>
            <a:off x="5257800" y="3810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9" name="Oval 79"/>
          <p:cNvSpPr>
            <a:spLocks noChangeArrowheads="1"/>
          </p:cNvSpPr>
          <p:nvPr/>
        </p:nvSpPr>
        <p:spPr bwMode="auto">
          <a:xfrm>
            <a:off x="4783138" y="48006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0" name="Oval 80"/>
          <p:cNvSpPr>
            <a:spLocks noChangeArrowheads="1"/>
          </p:cNvSpPr>
          <p:nvPr/>
        </p:nvSpPr>
        <p:spPr bwMode="auto">
          <a:xfrm>
            <a:off x="5811838" y="48133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1" name="Oval 81"/>
          <p:cNvSpPr>
            <a:spLocks noChangeArrowheads="1"/>
          </p:cNvSpPr>
          <p:nvPr/>
        </p:nvSpPr>
        <p:spPr bwMode="auto">
          <a:xfrm>
            <a:off x="7027863" y="37020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3" name="Oval 83"/>
          <p:cNvSpPr>
            <a:spLocks noChangeArrowheads="1"/>
          </p:cNvSpPr>
          <p:nvPr/>
        </p:nvSpPr>
        <p:spPr bwMode="auto">
          <a:xfrm rot="1934063">
            <a:off x="7359650" y="4533900"/>
            <a:ext cx="1109663" cy="2463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4" name="Oval 84"/>
          <p:cNvSpPr>
            <a:spLocks noChangeArrowheads="1"/>
          </p:cNvSpPr>
          <p:nvPr/>
        </p:nvSpPr>
        <p:spPr bwMode="auto">
          <a:xfrm>
            <a:off x="7556500" y="47942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5" name="Oval 85"/>
          <p:cNvSpPr>
            <a:spLocks noChangeArrowheads="1"/>
          </p:cNvSpPr>
          <p:nvPr/>
        </p:nvSpPr>
        <p:spPr bwMode="auto">
          <a:xfrm>
            <a:off x="6934200" y="5848350"/>
            <a:ext cx="1109663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7" grpId="0"/>
      <p:bldP spid="593988" grpId="0"/>
      <p:bldP spid="593990" grpId="0"/>
      <p:bldP spid="593991" grpId="0" animBg="1"/>
      <p:bldP spid="593991" grpId="1" animBg="1"/>
      <p:bldP spid="593992" grpId="0" animBg="1"/>
      <p:bldP spid="593992" grpId="1" animBg="1"/>
      <p:bldP spid="593995" grpId="0" animBg="1"/>
      <p:bldP spid="593995" grpId="1" animBg="1"/>
      <p:bldP spid="593995" grpId="2" animBg="1"/>
      <p:bldP spid="593998" grpId="0" animBg="1"/>
      <p:bldP spid="593998" grpId="1" animBg="1"/>
      <p:bldP spid="593999" grpId="0" animBg="1"/>
      <p:bldP spid="593999" grpId="1" animBg="1"/>
      <p:bldP spid="594000" grpId="0" animBg="1"/>
      <p:bldP spid="594000" grpId="1" animBg="1"/>
      <p:bldP spid="594001" grpId="0" animBg="1"/>
      <p:bldP spid="594001" grpId="1" animBg="1"/>
      <p:bldP spid="594003" grpId="0" animBg="1"/>
      <p:bldP spid="594003" grpId="1" animBg="1"/>
      <p:bldP spid="594004" grpId="0" animBg="1"/>
      <p:bldP spid="594004" grpId="1" animBg="1"/>
      <p:bldP spid="594005" grpId="0" animBg="1"/>
      <p:bldP spid="59400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2366-8F31-4937-856E-6636068CA6B6}" type="slidenum">
              <a:rPr lang="en-US"/>
              <a:pPr/>
              <a:t>28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381000" y="1125538"/>
            <a:ext cx="802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Question</a:t>
            </a:r>
            <a:r>
              <a:rPr lang="en-US">
                <a:solidFill>
                  <a:schemeClr val="accent2"/>
                </a:solidFill>
              </a:rPr>
              <a:t>: Which of the following are valid BSTs?</a:t>
            </a:r>
            <a:endParaRPr lang="en-US"/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3541713" y="2816225"/>
            <a:ext cx="792162" cy="592138"/>
            <a:chOff x="3511" y="3072"/>
            <a:chExt cx="729" cy="624"/>
          </a:xfrm>
        </p:grpSpPr>
        <p:sp>
          <p:nvSpPr>
            <p:cNvPr id="59495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4" name="Group 10"/>
          <p:cNvGrpSpPr>
            <a:grpSpLocks/>
          </p:cNvGrpSpPr>
          <p:nvPr/>
        </p:nvGrpSpPr>
        <p:grpSpPr bwMode="auto">
          <a:xfrm>
            <a:off x="4491038" y="1809750"/>
            <a:ext cx="792162" cy="592138"/>
            <a:chOff x="3511" y="3072"/>
            <a:chExt cx="729" cy="624"/>
          </a:xfrm>
        </p:grpSpPr>
        <p:sp>
          <p:nvSpPr>
            <p:cNvPr id="59495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9" name="Group 15"/>
          <p:cNvGrpSpPr>
            <a:grpSpLocks/>
          </p:cNvGrpSpPr>
          <p:nvPr/>
        </p:nvGrpSpPr>
        <p:grpSpPr bwMode="auto">
          <a:xfrm>
            <a:off x="5264150" y="2816225"/>
            <a:ext cx="790575" cy="592138"/>
            <a:chOff x="3511" y="3072"/>
            <a:chExt cx="729" cy="624"/>
          </a:xfrm>
        </p:grpSpPr>
        <p:sp>
          <p:nvSpPr>
            <p:cNvPr id="59496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64" name="Line 20"/>
          <p:cNvSpPr>
            <a:spLocks noChangeShapeType="1"/>
          </p:cNvSpPr>
          <p:nvPr/>
        </p:nvSpPr>
        <p:spPr bwMode="auto">
          <a:xfrm flipH="1">
            <a:off x="4016375" y="22844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5" name="Line 21"/>
          <p:cNvSpPr>
            <a:spLocks noChangeShapeType="1"/>
          </p:cNvSpPr>
          <p:nvPr/>
        </p:nvSpPr>
        <p:spPr bwMode="auto">
          <a:xfrm>
            <a:off x="5075238" y="2282825"/>
            <a:ext cx="541337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238750" y="3178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67" name="Text Box 23"/>
          <p:cNvSpPr txBox="1">
            <a:spLocks noChangeArrowheads="1"/>
          </p:cNvSpPr>
          <p:nvPr/>
        </p:nvSpPr>
        <p:spPr bwMode="auto">
          <a:xfrm>
            <a:off x="4267200" y="182880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4968" name="Text Box 24"/>
          <p:cNvSpPr txBox="1">
            <a:spLocks noChangeArrowheads="1"/>
          </p:cNvSpPr>
          <p:nvPr/>
        </p:nvSpPr>
        <p:spPr bwMode="auto">
          <a:xfrm>
            <a:off x="3365500" y="2832100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4969" name="Text Box 25"/>
          <p:cNvSpPr txBox="1">
            <a:spLocks noChangeArrowheads="1"/>
          </p:cNvSpPr>
          <p:nvPr/>
        </p:nvSpPr>
        <p:spPr bwMode="auto">
          <a:xfrm>
            <a:off x="4897438" y="28289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94970" name="Line 26"/>
          <p:cNvSpPr>
            <a:spLocks noChangeShapeType="1"/>
          </p:cNvSpPr>
          <p:nvPr/>
        </p:nvSpPr>
        <p:spPr bwMode="auto">
          <a:xfrm flipH="1">
            <a:off x="3563938" y="3303588"/>
            <a:ext cx="284162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971" name="Group 27"/>
          <p:cNvGrpSpPr>
            <a:grpSpLocks/>
          </p:cNvGrpSpPr>
          <p:nvPr/>
        </p:nvGrpSpPr>
        <p:grpSpPr bwMode="auto">
          <a:xfrm>
            <a:off x="2941638" y="3808413"/>
            <a:ext cx="792162" cy="592137"/>
            <a:chOff x="3511" y="3072"/>
            <a:chExt cx="729" cy="624"/>
          </a:xfrm>
        </p:grpSpPr>
        <p:sp>
          <p:nvSpPr>
            <p:cNvPr id="594972" name="Rectangle 2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3" name="Rectangle 2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4" name="Rectangle 3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5" name="Rectangle 3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6" name="Text Box 32"/>
          <p:cNvSpPr txBox="1">
            <a:spLocks noChangeArrowheads="1"/>
          </p:cNvSpPr>
          <p:nvPr/>
        </p:nvSpPr>
        <p:spPr bwMode="auto">
          <a:xfrm>
            <a:off x="2649538" y="3849688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4977" name="Text Box 33"/>
          <p:cNvSpPr txBox="1">
            <a:spLocks noChangeArrowheads="1"/>
          </p:cNvSpPr>
          <p:nvPr/>
        </p:nvSpPr>
        <p:spPr bwMode="auto">
          <a:xfrm>
            <a:off x="2895600" y="41624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3271838" y="41767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4979" name="Group 35"/>
          <p:cNvGrpSpPr>
            <a:grpSpLocks/>
          </p:cNvGrpSpPr>
          <p:nvPr/>
        </p:nvGrpSpPr>
        <p:grpSpPr bwMode="auto">
          <a:xfrm>
            <a:off x="3967163" y="3811588"/>
            <a:ext cx="790575" cy="592137"/>
            <a:chOff x="3511" y="3072"/>
            <a:chExt cx="729" cy="624"/>
          </a:xfrm>
        </p:grpSpPr>
        <p:sp>
          <p:nvSpPr>
            <p:cNvPr id="594980" name="Rectangle 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1" name="Rectangle 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2" name="Rectangle 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3" name="Rectangle 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84" name="Line 40"/>
          <p:cNvSpPr>
            <a:spLocks noChangeShapeType="1"/>
          </p:cNvSpPr>
          <p:nvPr/>
        </p:nvSpPr>
        <p:spPr bwMode="auto">
          <a:xfrm>
            <a:off x="4021138" y="3316288"/>
            <a:ext cx="209550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5" name="Text Box 41"/>
          <p:cNvSpPr txBox="1">
            <a:spLocks noChangeArrowheads="1"/>
          </p:cNvSpPr>
          <p:nvPr/>
        </p:nvSpPr>
        <p:spPr bwMode="auto">
          <a:xfrm>
            <a:off x="3941763" y="4198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665538" y="3849688"/>
            <a:ext cx="1125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4287838" y="41830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21" name="Text Box 77"/>
          <p:cNvSpPr txBox="1">
            <a:spLocks noChangeArrowheads="1"/>
          </p:cNvSpPr>
          <p:nvPr/>
        </p:nvSpPr>
        <p:spPr bwMode="auto">
          <a:xfrm>
            <a:off x="5595938" y="3163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22" name="Group 78"/>
          <p:cNvGrpSpPr>
            <a:grpSpLocks/>
          </p:cNvGrpSpPr>
          <p:nvPr/>
        </p:nvGrpSpPr>
        <p:grpSpPr bwMode="auto">
          <a:xfrm>
            <a:off x="1514475" y="2616200"/>
            <a:ext cx="792163" cy="592138"/>
            <a:chOff x="3511" y="3072"/>
            <a:chExt cx="729" cy="624"/>
          </a:xfrm>
        </p:grpSpPr>
        <p:sp>
          <p:nvSpPr>
            <p:cNvPr id="595023" name="Rectangle 7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4" name="Rectangle 8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5" name="Rectangle 8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6" name="Rectangle 8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27" name="Group 83"/>
          <p:cNvGrpSpPr>
            <a:grpSpLocks/>
          </p:cNvGrpSpPr>
          <p:nvPr/>
        </p:nvGrpSpPr>
        <p:grpSpPr bwMode="auto">
          <a:xfrm>
            <a:off x="2282825" y="1752600"/>
            <a:ext cx="792163" cy="592138"/>
            <a:chOff x="3511" y="3072"/>
            <a:chExt cx="729" cy="624"/>
          </a:xfrm>
        </p:grpSpPr>
        <p:sp>
          <p:nvSpPr>
            <p:cNvPr id="595028" name="Rectangle 8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9" name="Rectangle 8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0" name="Rectangle 8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1" name="Rectangle 8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37" name="Line 93"/>
          <p:cNvSpPr>
            <a:spLocks noChangeShapeType="1"/>
          </p:cNvSpPr>
          <p:nvPr/>
        </p:nvSpPr>
        <p:spPr bwMode="auto">
          <a:xfrm flipH="1">
            <a:off x="2179638" y="2227263"/>
            <a:ext cx="282575" cy="40005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40" name="Text Box 96"/>
          <p:cNvSpPr txBox="1">
            <a:spLocks noChangeArrowheads="1"/>
          </p:cNvSpPr>
          <p:nvPr/>
        </p:nvSpPr>
        <p:spPr bwMode="auto">
          <a:xfrm>
            <a:off x="2019300" y="175895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5041" name="Text Box 97"/>
          <p:cNvSpPr txBox="1">
            <a:spLocks noChangeArrowheads="1"/>
          </p:cNvSpPr>
          <p:nvPr/>
        </p:nvSpPr>
        <p:spPr bwMode="auto">
          <a:xfrm>
            <a:off x="1338263" y="2632075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5043" name="Line 99"/>
          <p:cNvSpPr>
            <a:spLocks noChangeShapeType="1"/>
          </p:cNvSpPr>
          <p:nvPr/>
        </p:nvSpPr>
        <p:spPr bwMode="auto">
          <a:xfrm flipH="1">
            <a:off x="1536700" y="3103563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44" name="Group 100"/>
          <p:cNvGrpSpPr>
            <a:grpSpLocks/>
          </p:cNvGrpSpPr>
          <p:nvPr/>
        </p:nvGrpSpPr>
        <p:grpSpPr bwMode="auto">
          <a:xfrm>
            <a:off x="914400" y="3608388"/>
            <a:ext cx="792163" cy="592137"/>
            <a:chOff x="3511" y="3072"/>
            <a:chExt cx="729" cy="624"/>
          </a:xfrm>
        </p:grpSpPr>
        <p:sp>
          <p:nvSpPr>
            <p:cNvPr id="595045" name="Rectangle 10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6" name="Rectangle 10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7" name="Rectangle 10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8" name="Rectangle 10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49" name="Text Box 105"/>
          <p:cNvSpPr txBox="1">
            <a:spLocks noChangeArrowheads="1"/>
          </p:cNvSpPr>
          <p:nvPr/>
        </p:nvSpPr>
        <p:spPr bwMode="auto">
          <a:xfrm>
            <a:off x="622300" y="3649663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5051" name="Text Box 107"/>
          <p:cNvSpPr txBox="1">
            <a:spLocks noChangeArrowheads="1"/>
          </p:cNvSpPr>
          <p:nvPr/>
        </p:nvSpPr>
        <p:spPr bwMode="auto">
          <a:xfrm>
            <a:off x="1244600" y="3976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2" name="Text Box 118"/>
          <p:cNvSpPr txBox="1">
            <a:spLocks noChangeArrowheads="1"/>
          </p:cNvSpPr>
          <p:nvPr/>
        </p:nvSpPr>
        <p:spPr bwMode="auto">
          <a:xfrm>
            <a:off x="2603500" y="21050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3" name="Line 119"/>
          <p:cNvSpPr>
            <a:spLocks noChangeShapeType="1"/>
          </p:cNvSpPr>
          <p:nvPr/>
        </p:nvSpPr>
        <p:spPr bwMode="auto">
          <a:xfrm flipH="1">
            <a:off x="838200" y="4140200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64" name="Group 120"/>
          <p:cNvGrpSpPr>
            <a:grpSpLocks/>
          </p:cNvGrpSpPr>
          <p:nvPr/>
        </p:nvGrpSpPr>
        <p:grpSpPr bwMode="auto">
          <a:xfrm>
            <a:off x="215900" y="4645025"/>
            <a:ext cx="792163" cy="592138"/>
            <a:chOff x="3511" y="3072"/>
            <a:chExt cx="729" cy="624"/>
          </a:xfrm>
        </p:grpSpPr>
        <p:sp>
          <p:nvSpPr>
            <p:cNvPr id="595065" name="Rectangle 12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6" name="Rectangle 12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7" name="Rectangle 12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8" name="Rectangle 12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69" name="Text Box 125"/>
          <p:cNvSpPr txBox="1">
            <a:spLocks noChangeArrowheads="1"/>
          </p:cNvSpPr>
          <p:nvPr/>
        </p:nvSpPr>
        <p:spPr bwMode="auto">
          <a:xfrm>
            <a:off x="7938" y="4648200"/>
            <a:ext cx="1058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“Alex”</a:t>
            </a:r>
          </a:p>
        </p:txBody>
      </p:sp>
      <p:sp>
        <p:nvSpPr>
          <p:cNvPr id="595070" name="Text Box 126"/>
          <p:cNvSpPr txBox="1">
            <a:spLocks noChangeArrowheads="1"/>
          </p:cNvSpPr>
          <p:nvPr/>
        </p:nvSpPr>
        <p:spPr bwMode="auto">
          <a:xfrm>
            <a:off x="169863" y="49990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1" name="Text Box 127"/>
          <p:cNvSpPr txBox="1">
            <a:spLocks noChangeArrowheads="1"/>
          </p:cNvSpPr>
          <p:nvPr/>
        </p:nvSpPr>
        <p:spPr bwMode="auto">
          <a:xfrm>
            <a:off x="546100" y="5013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2" name="Text Box 128"/>
          <p:cNvSpPr txBox="1">
            <a:spLocks noChangeArrowheads="1"/>
          </p:cNvSpPr>
          <p:nvPr/>
        </p:nvSpPr>
        <p:spPr bwMode="auto">
          <a:xfrm>
            <a:off x="1862138" y="2974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73" name="Group 129"/>
          <p:cNvGrpSpPr>
            <a:grpSpLocks/>
          </p:cNvGrpSpPr>
          <p:nvPr/>
        </p:nvGrpSpPr>
        <p:grpSpPr bwMode="auto">
          <a:xfrm>
            <a:off x="5918200" y="4645025"/>
            <a:ext cx="792163" cy="592138"/>
            <a:chOff x="3511" y="3072"/>
            <a:chExt cx="729" cy="624"/>
          </a:xfrm>
        </p:grpSpPr>
        <p:sp>
          <p:nvSpPr>
            <p:cNvPr id="595074" name="Rectangle 1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5" name="Rectangle 1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6" name="Rectangle 1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7" name="Rectangle 1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78" name="Group 134"/>
          <p:cNvGrpSpPr>
            <a:grpSpLocks/>
          </p:cNvGrpSpPr>
          <p:nvPr/>
        </p:nvGrpSpPr>
        <p:grpSpPr bwMode="auto">
          <a:xfrm>
            <a:off x="6867525" y="3638550"/>
            <a:ext cx="792163" cy="592138"/>
            <a:chOff x="3511" y="3072"/>
            <a:chExt cx="729" cy="624"/>
          </a:xfrm>
        </p:grpSpPr>
        <p:sp>
          <p:nvSpPr>
            <p:cNvPr id="595079" name="Rectangle 13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0" name="Rectangle 13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1" name="Rectangle 13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2" name="Rectangle 13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83" name="Group 139"/>
          <p:cNvGrpSpPr>
            <a:grpSpLocks/>
          </p:cNvGrpSpPr>
          <p:nvPr/>
        </p:nvGrpSpPr>
        <p:grpSpPr bwMode="auto">
          <a:xfrm>
            <a:off x="7640638" y="4645025"/>
            <a:ext cx="790575" cy="592138"/>
            <a:chOff x="3511" y="3072"/>
            <a:chExt cx="729" cy="624"/>
          </a:xfrm>
        </p:grpSpPr>
        <p:sp>
          <p:nvSpPr>
            <p:cNvPr id="595084" name="Rectangle 14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5" name="Rectangle 14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6" name="Rectangle 14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7" name="Rectangle 14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88" name="Line 144"/>
          <p:cNvSpPr>
            <a:spLocks noChangeShapeType="1"/>
          </p:cNvSpPr>
          <p:nvPr/>
        </p:nvSpPr>
        <p:spPr bwMode="auto">
          <a:xfrm flipH="1">
            <a:off x="6392863" y="41132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89" name="Line 145"/>
          <p:cNvSpPr>
            <a:spLocks noChangeShapeType="1"/>
          </p:cNvSpPr>
          <p:nvPr/>
        </p:nvSpPr>
        <p:spPr bwMode="auto">
          <a:xfrm>
            <a:off x="7451725" y="41116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91" name="Text Box 147"/>
          <p:cNvSpPr txBox="1">
            <a:spLocks noChangeArrowheads="1"/>
          </p:cNvSpPr>
          <p:nvPr/>
        </p:nvSpPr>
        <p:spPr bwMode="auto">
          <a:xfrm>
            <a:off x="6553200" y="3657600"/>
            <a:ext cx="1246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“Manny”</a:t>
            </a:r>
          </a:p>
        </p:txBody>
      </p:sp>
      <p:sp>
        <p:nvSpPr>
          <p:cNvPr id="595092" name="Text Box 148"/>
          <p:cNvSpPr txBox="1">
            <a:spLocks noChangeArrowheads="1"/>
          </p:cNvSpPr>
          <p:nvPr/>
        </p:nvSpPr>
        <p:spPr bwMode="auto">
          <a:xfrm>
            <a:off x="5741988" y="4660900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“Amy”</a:t>
            </a:r>
          </a:p>
        </p:txBody>
      </p:sp>
      <p:sp>
        <p:nvSpPr>
          <p:cNvPr id="595093" name="Text Box 149"/>
          <p:cNvSpPr txBox="1">
            <a:spLocks noChangeArrowheads="1"/>
          </p:cNvSpPr>
          <p:nvPr/>
        </p:nvSpPr>
        <p:spPr bwMode="auto">
          <a:xfrm>
            <a:off x="7273925" y="4657725"/>
            <a:ext cx="1125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grpSp>
        <p:nvGrpSpPr>
          <p:cNvPr id="595102" name="Group 158"/>
          <p:cNvGrpSpPr>
            <a:grpSpLocks/>
          </p:cNvGrpSpPr>
          <p:nvPr/>
        </p:nvGrpSpPr>
        <p:grpSpPr bwMode="auto">
          <a:xfrm>
            <a:off x="7324725" y="5640388"/>
            <a:ext cx="790575" cy="592137"/>
            <a:chOff x="3511" y="3072"/>
            <a:chExt cx="729" cy="624"/>
          </a:xfrm>
        </p:grpSpPr>
        <p:sp>
          <p:nvSpPr>
            <p:cNvPr id="595103" name="Rectangle 15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4" name="Rectangle 16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5" name="Rectangle 16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6" name="Rectangle 16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107" name="Line 163"/>
          <p:cNvSpPr>
            <a:spLocks noChangeShapeType="1"/>
          </p:cNvSpPr>
          <p:nvPr/>
        </p:nvSpPr>
        <p:spPr bwMode="auto">
          <a:xfrm flipH="1">
            <a:off x="7588250" y="5145088"/>
            <a:ext cx="161925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08" name="Text Box 164"/>
          <p:cNvSpPr txBox="1">
            <a:spLocks noChangeArrowheads="1"/>
          </p:cNvSpPr>
          <p:nvPr/>
        </p:nvSpPr>
        <p:spPr bwMode="auto">
          <a:xfrm>
            <a:off x="7299325" y="60277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09" name="Text Box 165"/>
          <p:cNvSpPr txBox="1">
            <a:spLocks noChangeArrowheads="1"/>
          </p:cNvSpPr>
          <p:nvPr/>
        </p:nvSpPr>
        <p:spPr bwMode="auto">
          <a:xfrm>
            <a:off x="6934200" y="5653088"/>
            <a:ext cx="134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“Maddy”</a:t>
            </a:r>
          </a:p>
        </p:txBody>
      </p:sp>
      <p:sp>
        <p:nvSpPr>
          <p:cNvPr id="595110" name="Text Box 166"/>
          <p:cNvSpPr txBox="1">
            <a:spLocks noChangeArrowheads="1"/>
          </p:cNvSpPr>
          <p:nvPr/>
        </p:nvSpPr>
        <p:spPr bwMode="auto">
          <a:xfrm>
            <a:off x="7645400" y="60118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1" name="Text Box 167"/>
          <p:cNvSpPr txBox="1">
            <a:spLocks noChangeArrowheads="1"/>
          </p:cNvSpPr>
          <p:nvPr/>
        </p:nvSpPr>
        <p:spPr bwMode="auto">
          <a:xfrm>
            <a:off x="7972425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3" name="Text Box 169"/>
          <p:cNvSpPr txBox="1">
            <a:spLocks noChangeArrowheads="1"/>
          </p:cNvSpPr>
          <p:nvPr/>
        </p:nvSpPr>
        <p:spPr bwMode="auto">
          <a:xfrm>
            <a:off x="5880100" y="5006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4" name="Text Box 170"/>
          <p:cNvSpPr txBox="1">
            <a:spLocks noChangeArrowheads="1"/>
          </p:cNvSpPr>
          <p:nvPr/>
        </p:nvSpPr>
        <p:spPr bwMode="auto">
          <a:xfrm>
            <a:off x="6237288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0A9-574E-420F-8326-2D5BFB7C8C07}" type="slidenum">
              <a:rPr lang="en-US"/>
              <a:pPr/>
              <a:t>29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3" y="-76200"/>
            <a:ext cx="9005887" cy="1143000"/>
          </a:xfrm>
        </p:spPr>
        <p:txBody>
          <a:bodyPr/>
          <a:lstStyle/>
          <a:p>
            <a:r>
              <a:rPr lang="en-US" sz="4000"/>
              <a:t>Operations on a Binary Search Tree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Determine if the binary search tree is </a:t>
            </a:r>
            <a:r>
              <a:rPr lang="en-US" sz="2600" dirty="0">
                <a:solidFill>
                  <a:srgbClr val="006666"/>
                </a:solidFill>
              </a:rPr>
              <a:t>empty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Search</a:t>
            </a:r>
            <a:r>
              <a:rPr lang="en-US" sz="2600" dirty="0"/>
              <a:t> the binary search tree for a </a:t>
            </a:r>
            <a:r>
              <a:rPr lang="en-US" sz="2600" dirty="0" smtClean="0"/>
              <a:t>value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Insert</a:t>
            </a:r>
            <a:r>
              <a:rPr lang="en-US" sz="2600" dirty="0"/>
              <a:t> an item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Delete</a:t>
            </a:r>
            <a:r>
              <a:rPr lang="en-US" sz="2600" dirty="0"/>
              <a:t> an item from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height</a:t>
            </a:r>
            <a:r>
              <a:rPr lang="en-US" sz="2600" dirty="0"/>
              <a:t> of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number</a:t>
            </a:r>
            <a:r>
              <a:rPr lang="en-US" sz="2600" dirty="0"/>
              <a:t> of </a:t>
            </a:r>
            <a:r>
              <a:rPr lang="en-US" sz="2600" dirty="0">
                <a:solidFill>
                  <a:srgbClr val="6600CC"/>
                </a:solidFill>
              </a:rPr>
              <a:t>nodes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6600CC"/>
                </a:solidFill>
              </a:rPr>
              <a:t>leaves</a:t>
            </a:r>
            <a:r>
              <a:rPr lang="en-US" sz="2600" dirty="0"/>
              <a:t>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Traverse</a:t>
            </a:r>
            <a:r>
              <a:rPr lang="en-US" sz="2600" dirty="0"/>
              <a:t>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Free </a:t>
            </a:r>
            <a:r>
              <a:rPr lang="en-US" sz="2600" dirty="0"/>
              <a:t>the memory used by the binary search tree 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687388" y="1084263"/>
            <a:ext cx="5540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1"/>
                </a:solidFill>
              </a:rPr>
              <a:t>Here’s what we can do to a BST: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AF89-EFC9-480E-8CFB-5CEE5DB98DCF}" type="slidenum">
              <a:rPr lang="en-US"/>
              <a:pPr/>
              <a:t>3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Preorder Traversal</a:t>
            </a:r>
          </a:p>
        </p:txBody>
      </p:sp>
      <p:sp>
        <p:nvSpPr>
          <p:cNvPr id="596995" name="Text Box 3"/>
          <p:cNvSpPr txBox="1">
            <a:spLocks noChangeArrowheads="1"/>
          </p:cNvSpPr>
          <p:nvPr/>
        </p:nvSpPr>
        <p:spPr bwMode="auto">
          <a:xfrm>
            <a:off x="282575" y="1182688"/>
            <a:ext cx="544681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Preorder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1. </a:t>
            </a:r>
            <a:r>
              <a:rPr lang="en-US" dirty="0"/>
              <a:t>Process the current node.</a:t>
            </a:r>
          </a:p>
          <a:p>
            <a:pPr algn="l"/>
            <a:r>
              <a:rPr lang="en-US" dirty="0" smtClean="0"/>
              <a:t>      2</a:t>
            </a:r>
            <a:r>
              <a:rPr lang="en-US" dirty="0"/>
              <a:t>. Process the nodes 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left sub-tree</a:t>
            </a:r>
            <a:r>
              <a:rPr lang="en-US" dirty="0"/>
              <a:t>.</a:t>
            </a:r>
          </a:p>
          <a:p>
            <a:pPr algn="l"/>
            <a:r>
              <a:rPr lang="en-US" dirty="0" smtClean="0"/>
              <a:t>      3</a:t>
            </a:r>
            <a:r>
              <a:rPr lang="en-US" dirty="0"/>
              <a:t>. Process the nodes in the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right sub-tree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17525" y="3978275"/>
            <a:ext cx="8426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By “</a:t>
            </a:r>
            <a:r>
              <a:rPr lang="en-US" dirty="0">
                <a:solidFill>
                  <a:srgbClr val="FF3300"/>
                </a:solidFill>
              </a:rPr>
              <a:t>process the current node</a:t>
            </a:r>
            <a:r>
              <a:rPr lang="en-US" dirty="0"/>
              <a:t>” we typically mean one of the following: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881063" y="4864100"/>
            <a:ext cx="80359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6600CC"/>
                </a:solidFill>
              </a:rPr>
              <a:t>Print the current node’s value out.</a:t>
            </a:r>
          </a:p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</a:rPr>
              <a:t>Search the current node to see if its value matches the one you’re searching for.</a:t>
            </a:r>
          </a:p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6600CC"/>
                </a:solidFill>
              </a:rPr>
              <a:t>Add the current node’s value to a total for the tree</a:t>
            </a:r>
          </a:p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</a:rPr>
              <a:t>Etc…</a:t>
            </a:r>
          </a:p>
        </p:txBody>
      </p:sp>
      <p:grpSp>
        <p:nvGrpSpPr>
          <p:cNvPr id="596998" name="Group 6"/>
          <p:cNvGrpSpPr>
            <a:grpSpLocks/>
          </p:cNvGrpSpPr>
          <p:nvPr/>
        </p:nvGrpSpPr>
        <p:grpSpPr bwMode="auto">
          <a:xfrm>
            <a:off x="5638800" y="612775"/>
            <a:ext cx="3521075" cy="2892425"/>
            <a:chOff x="3552" y="509"/>
            <a:chExt cx="2218" cy="1822"/>
          </a:xfrm>
        </p:grpSpPr>
        <p:grpSp>
          <p:nvGrpSpPr>
            <p:cNvPr id="596999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7000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7001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2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3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4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7005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7006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7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8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9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7010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7011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12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13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14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7015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16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17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18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7019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7020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7021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22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7023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7024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25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26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27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7028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7029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30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7031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7032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33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34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35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7036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37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38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7039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7040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041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7042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7043" name="Oval 51"/>
          <p:cNvSpPr>
            <a:spLocks noChangeArrowheads="1"/>
          </p:cNvSpPr>
          <p:nvPr/>
        </p:nvSpPr>
        <p:spPr bwMode="auto">
          <a:xfrm>
            <a:off x="6934200" y="457200"/>
            <a:ext cx="14478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5" name="Oval 53"/>
          <p:cNvSpPr>
            <a:spLocks noChangeArrowheads="1"/>
          </p:cNvSpPr>
          <p:nvPr/>
        </p:nvSpPr>
        <p:spPr bwMode="auto">
          <a:xfrm>
            <a:off x="5257800" y="1524000"/>
            <a:ext cx="2971800" cy="2514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6" name="Oval 54"/>
          <p:cNvSpPr>
            <a:spLocks noChangeArrowheads="1"/>
          </p:cNvSpPr>
          <p:nvPr/>
        </p:nvSpPr>
        <p:spPr bwMode="auto">
          <a:xfrm>
            <a:off x="7620000" y="1676400"/>
            <a:ext cx="14478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8" name="Line 56"/>
          <p:cNvSpPr>
            <a:spLocks noChangeShapeType="1"/>
          </p:cNvSpPr>
          <p:nvPr/>
        </p:nvSpPr>
        <p:spPr bwMode="auto">
          <a:xfrm>
            <a:off x="304800" y="175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9" name="Line 57"/>
          <p:cNvSpPr>
            <a:spLocks noChangeShapeType="1"/>
          </p:cNvSpPr>
          <p:nvPr/>
        </p:nvSpPr>
        <p:spPr bwMode="auto">
          <a:xfrm>
            <a:off x="304800" y="2133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0" name="Line 58"/>
          <p:cNvSpPr>
            <a:spLocks noChangeShapeType="1"/>
          </p:cNvSpPr>
          <p:nvPr/>
        </p:nvSpPr>
        <p:spPr bwMode="auto">
          <a:xfrm>
            <a:off x="304800" y="28527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9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autoUpdateAnimBg="0"/>
      <p:bldP spid="596996" grpId="0"/>
      <p:bldP spid="596997" grpId="0" build="p"/>
      <p:bldP spid="597043" grpId="0" animBg="1"/>
      <p:bldP spid="597043" grpId="1" animBg="1"/>
      <p:bldP spid="597045" grpId="0" animBg="1"/>
      <p:bldP spid="597045" grpId="1" animBg="1"/>
      <p:bldP spid="597046" grpId="0" animBg="1"/>
      <p:bldP spid="597046" grpId="1" animBg="1"/>
      <p:bldP spid="597048" grpId="0" animBg="1"/>
      <p:bldP spid="597048" grpId="1" animBg="1"/>
      <p:bldP spid="597049" grpId="0" animBg="1"/>
      <p:bldP spid="597049" grpId="1" animBg="1"/>
      <p:bldP spid="597050" grpId="0" animBg="1"/>
      <p:bldP spid="597050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601-D08B-45EE-B46D-B107CE93E7FB}" type="slidenum">
              <a:rPr lang="en-US"/>
              <a:pPr/>
              <a:t>30</a:t>
            </a:fld>
            <a:endParaRPr 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469900" y="914400"/>
            <a:ext cx="6981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6666"/>
                </a:solidFill>
              </a:rPr>
              <a:t>value V </a:t>
            </a:r>
            <a:r>
              <a:rPr lang="en-US">
                <a:solidFill>
                  <a:schemeClr val="tx1"/>
                </a:solidFill>
              </a:rPr>
              <a:t>to search for 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Output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rgbClr val="6600CC"/>
                </a:solidFill>
              </a:rPr>
              <a:t>TRUE</a:t>
            </a:r>
            <a:r>
              <a:rPr lang="en-US">
                <a:solidFill>
                  <a:schemeClr val="tx1"/>
                </a:solidFill>
              </a:rPr>
              <a:t> if found, </a:t>
            </a:r>
            <a:r>
              <a:rPr lang="en-US">
                <a:solidFill>
                  <a:srgbClr val="6600CC"/>
                </a:solidFill>
              </a:rPr>
              <a:t>FALSE</a:t>
            </a:r>
            <a:r>
              <a:rPr lang="en-US">
                <a:solidFill>
                  <a:schemeClr val="tx1"/>
                </a:solidFill>
              </a:rPr>
              <a:t> otherwise</a:t>
            </a: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42913" y="1930400"/>
            <a:ext cx="8108950" cy="261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grpSp>
        <p:nvGrpSpPr>
          <p:cNvPr id="575555" name="Group 67"/>
          <p:cNvGrpSpPr>
            <a:grpSpLocks/>
          </p:cNvGrpSpPr>
          <p:nvPr/>
        </p:nvGrpSpPr>
        <p:grpSpPr bwMode="auto">
          <a:xfrm>
            <a:off x="6286500" y="5154613"/>
            <a:ext cx="792163" cy="592137"/>
            <a:chOff x="3511" y="3072"/>
            <a:chExt cx="729" cy="624"/>
          </a:xfrm>
        </p:grpSpPr>
        <p:sp>
          <p:nvSpPr>
            <p:cNvPr id="575556" name="Rectangle 6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7" name="Rectangle 6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8" name="Rectangle 7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9" name="Rectangle 7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0" name="Group 72"/>
          <p:cNvGrpSpPr>
            <a:grpSpLocks/>
          </p:cNvGrpSpPr>
          <p:nvPr/>
        </p:nvGrpSpPr>
        <p:grpSpPr bwMode="auto">
          <a:xfrm>
            <a:off x="7235825" y="4148138"/>
            <a:ext cx="792163" cy="592137"/>
            <a:chOff x="3511" y="3072"/>
            <a:chExt cx="729" cy="624"/>
          </a:xfrm>
        </p:grpSpPr>
        <p:sp>
          <p:nvSpPr>
            <p:cNvPr id="575561" name="Rectangle 7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2" name="Rectangle 7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3" name="Rectangle 7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4" name="Rectangle 7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5" name="Group 77"/>
          <p:cNvGrpSpPr>
            <a:grpSpLocks/>
          </p:cNvGrpSpPr>
          <p:nvPr/>
        </p:nvGrpSpPr>
        <p:grpSpPr bwMode="auto">
          <a:xfrm>
            <a:off x="8008938" y="5154613"/>
            <a:ext cx="790575" cy="592137"/>
            <a:chOff x="3511" y="3072"/>
            <a:chExt cx="729" cy="624"/>
          </a:xfrm>
        </p:grpSpPr>
        <p:sp>
          <p:nvSpPr>
            <p:cNvPr id="575566" name="Rectangle 7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7" name="Rectangle 7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8" name="Rectangle 8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9" name="Rectangle 8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70" name="Line 82"/>
          <p:cNvSpPr>
            <a:spLocks noChangeShapeType="1"/>
          </p:cNvSpPr>
          <p:nvPr/>
        </p:nvSpPr>
        <p:spPr bwMode="auto">
          <a:xfrm flipH="1">
            <a:off x="6761163" y="4622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1" name="Line 83"/>
          <p:cNvSpPr>
            <a:spLocks noChangeShapeType="1"/>
          </p:cNvSpPr>
          <p:nvPr/>
        </p:nvSpPr>
        <p:spPr bwMode="auto">
          <a:xfrm>
            <a:off x="7820025" y="4621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2" name="Text Box 84"/>
          <p:cNvSpPr txBox="1">
            <a:spLocks noChangeArrowheads="1"/>
          </p:cNvSpPr>
          <p:nvPr/>
        </p:nvSpPr>
        <p:spPr bwMode="auto">
          <a:xfrm>
            <a:off x="7983538" y="5516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73" name="Text Box 85"/>
          <p:cNvSpPr txBox="1">
            <a:spLocks noChangeArrowheads="1"/>
          </p:cNvSpPr>
          <p:nvPr/>
        </p:nvSpPr>
        <p:spPr bwMode="auto">
          <a:xfrm>
            <a:off x="7011988" y="4167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75574" name="Text Box 86"/>
          <p:cNvSpPr txBox="1">
            <a:spLocks noChangeArrowheads="1"/>
          </p:cNvSpPr>
          <p:nvPr/>
        </p:nvSpPr>
        <p:spPr bwMode="auto">
          <a:xfrm>
            <a:off x="6110288" y="5170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75575" name="Text Box 87"/>
          <p:cNvSpPr txBox="1">
            <a:spLocks noChangeArrowheads="1"/>
          </p:cNvSpPr>
          <p:nvPr/>
        </p:nvSpPr>
        <p:spPr bwMode="auto">
          <a:xfrm>
            <a:off x="7642225" y="5167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75576" name="Line 88"/>
          <p:cNvSpPr>
            <a:spLocks noChangeShapeType="1"/>
          </p:cNvSpPr>
          <p:nvPr/>
        </p:nvSpPr>
        <p:spPr bwMode="auto">
          <a:xfrm flipH="1">
            <a:off x="6308725" y="5641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5577" name="Group 89"/>
          <p:cNvGrpSpPr>
            <a:grpSpLocks/>
          </p:cNvGrpSpPr>
          <p:nvPr/>
        </p:nvGrpSpPr>
        <p:grpSpPr bwMode="auto">
          <a:xfrm>
            <a:off x="5686425" y="6146800"/>
            <a:ext cx="792163" cy="592138"/>
            <a:chOff x="3511" y="3072"/>
            <a:chExt cx="729" cy="624"/>
          </a:xfrm>
        </p:grpSpPr>
        <p:sp>
          <p:nvSpPr>
            <p:cNvPr id="575578" name="Rectangle 9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79" name="Rectangle 9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0" name="Rectangle 9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1" name="Rectangle 9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2" name="Text Box 94"/>
          <p:cNvSpPr txBox="1">
            <a:spLocks noChangeArrowheads="1"/>
          </p:cNvSpPr>
          <p:nvPr/>
        </p:nvSpPr>
        <p:spPr bwMode="auto">
          <a:xfrm>
            <a:off x="5640388" y="6500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83" name="Text Box 95"/>
          <p:cNvSpPr txBox="1">
            <a:spLocks noChangeArrowheads="1"/>
          </p:cNvSpPr>
          <p:nvPr/>
        </p:nvSpPr>
        <p:spPr bwMode="auto">
          <a:xfrm>
            <a:off x="6016625" y="6515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75584" name="Group 96"/>
          <p:cNvGrpSpPr>
            <a:grpSpLocks/>
          </p:cNvGrpSpPr>
          <p:nvPr/>
        </p:nvGrpSpPr>
        <p:grpSpPr bwMode="auto">
          <a:xfrm>
            <a:off x="6711950" y="6149975"/>
            <a:ext cx="790575" cy="592138"/>
            <a:chOff x="3511" y="3072"/>
            <a:chExt cx="729" cy="624"/>
          </a:xfrm>
        </p:grpSpPr>
        <p:sp>
          <p:nvSpPr>
            <p:cNvPr id="575585" name="Rectangle 9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6" name="Rectangle 9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7" name="Rectangle 9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8" name="Rectangle 10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9" name="Line 101"/>
          <p:cNvSpPr>
            <a:spLocks noChangeShapeType="1"/>
          </p:cNvSpPr>
          <p:nvPr/>
        </p:nvSpPr>
        <p:spPr bwMode="auto">
          <a:xfrm>
            <a:off x="6765925" y="5654675"/>
            <a:ext cx="209550" cy="5064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90" name="Text Box 102"/>
          <p:cNvSpPr txBox="1">
            <a:spLocks noChangeArrowheads="1"/>
          </p:cNvSpPr>
          <p:nvPr/>
        </p:nvSpPr>
        <p:spPr bwMode="auto">
          <a:xfrm>
            <a:off x="6686550" y="6537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1" name="Text Box 103"/>
          <p:cNvSpPr txBox="1">
            <a:spLocks noChangeArrowheads="1"/>
          </p:cNvSpPr>
          <p:nvPr/>
        </p:nvSpPr>
        <p:spPr bwMode="auto">
          <a:xfrm>
            <a:off x="6410325" y="6188075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“Gary”</a:t>
            </a:r>
          </a:p>
        </p:txBody>
      </p:sp>
      <p:sp>
        <p:nvSpPr>
          <p:cNvPr id="575592" name="Text Box 104"/>
          <p:cNvSpPr txBox="1">
            <a:spLocks noChangeArrowheads="1"/>
          </p:cNvSpPr>
          <p:nvPr/>
        </p:nvSpPr>
        <p:spPr bwMode="auto">
          <a:xfrm>
            <a:off x="7032625" y="65214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3" name="Text Box 105"/>
          <p:cNvSpPr txBox="1">
            <a:spLocks noChangeArrowheads="1"/>
          </p:cNvSpPr>
          <p:nvPr/>
        </p:nvSpPr>
        <p:spPr bwMode="auto">
          <a:xfrm>
            <a:off x="8340725" y="5502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4" name="Text Box 106"/>
          <p:cNvSpPr txBox="1">
            <a:spLocks noChangeArrowheads="1"/>
          </p:cNvSpPr>
          <p:nvPr/>
        </p:nvSpPr>
        <p:spPr bwMode="auto">
          <a:xfrm>
            <a:off x="5372100" y="6172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575595" name="Text Box 107"/>
          <p:cNvSpPr txBox="1">
            <a:spLocks noChangeArrowheads="1"/>
          </p:cNvSpPr>
          <p:nvPr/>
        </p:nvSpPr>
        <p:spPr bwMode="auto">
          <a:xfrm>
            <a:off x="73025" y="5951538"/>
            <a:ext cx="258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search for </a:t>
            </a:r>
            <a:r>
              <a:rPr lang="en-US">
                <a:solidFill>
                  <a:srgbClr val="A50021"/>
                </a:solidFill>
              </a:rPr>
              <a:t>Gary</a:t>
            </a:r>
            <a:r>
              <a:rPr lang="en-US"/>
              <a:t>.</a:t>
            </a:r>
          </a:p>
        </p:txBody>
      </p:sp>
      <p:sp>
        <p:nvSpPr>
          <p:cNvPr id="575615" name="Line 127"/>
          <p:cNvSpPr>
            <a:spLocks noChangeShapeType="1"/>
          </p:cNvSpPr>
          <p:nvPr/>
        </p:nvSpPr>
        <p:spPr bwMode="auto">
          <a:xfrm>
            <a:off x="76200" y="2146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6" name="Oval 128"/>
          <p:cNvSpPr>
            <a:spLocks noChangeArrowheads="1"/>
          </p:cNvSpPr>
          <p:nvPr/>
        </p:nvSpPr>
        <p:spPr bwMode="auto">
          <a:xfrm>
            <a:off x="7188200" y="40005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7" name="Line 129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8" name="Line 130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9" name="Text Box 131"/>
          <p:cNvSpPr txBox="1">
            <a:spLocks noChangeArrowheads="1"/>
          </p:cNvSpPr>
          <p:nvPr/>
        </p:nvSpPr>
        <p:spPr bwMode="auto">
          <a:xfrm>
            <a:off x="2346325" y="4922838"/>
            <a:ext cx="243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Larry??</a:t>
            </a:r>
          </a:p>
        </p:txBody>
      </p:sp>
      <p:sp>
        <p:nvSpPr>
          <p:cNvPr id="575620" name="Line 132"/>
          <p:cNvSpPr>
            <a:spLocks noChangeShapeType="1"/>
          </p:cNvSpPr>
          <p:nvPr/>
        </p:nvSpPr>
        <p:spPr bwMode="auto">
          <a:xfrm>
            <a:off x="3175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1" name="Text Box 133"/>
          <p:cNvSpPr txBox="1">
            <a:spLocks noChangeArrowheads="1"/>
          </p:cNvSpPr>
          <p:nvPr/>
        </p:nvSpPr>
        <p:spPr bwMode="auto">
          <a:xfrm>
            <a:off x="2362200" y="4953000"/>
            <a:ext cx="224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Larry??</a:t>
            </a:r>
          </a:p>
        </p:txBody>
      </p:sp>
      <p:sp>
        <p:nvSpPr>
          <p:cNvPr id="575622" name="Line 134"/>
          <p:cNvSpPr>
            <a:spLocks noChangeShapeType="1"/>
          </p:cNvSpPr>
          <p:nvPr/>
        </p:nvSpPr>
        <p:spPr bwMode="auto">
          <a:xfrm>
            <a:off x="6221413" y="2906713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4" name="Oval 136"/>
          <p:cNvSpPr>
            <a:spLocks noChangeArrowheads="1"/>
          </p:cNvSpPr>
          <p:nvPr/>
        </p:nvSpPr>
        <p:spPr bwMode="auto">
          <a:xfrm>
            <a:off x="6210300" y="50292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5" name="Line 137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6" name="Line 138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7" name="Text Box 139"/>
          <p:cNvSpPr txBox="1">
            <a:spLocks noChangeArrowheads="1"/>
          </p:cNvSpPr>
          <p:nvPr/>
        </p:nvSpPr>
        <p:spPr bwMode="auto">
          <a:xfrm>
            <a:off x="2362200" y="4953000"/>
            <a:ext cx="231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Fran??</a:t>
            </a:r>
          </a:p>
        </p:txBody>
      </p:sp>
      <p:sp>
        <p:nvSpPr>
          <p:cNvPr id="575628" name="Line 140"/>
          <p:cNvSpPr>
            <a:spLocks noChangeShapeType="1"/>
          </p:cNvSpPr>
          <p:nvPr/>
        </p:nvSpPr>
        <p:spPr bwMode="auto">
          <a:xfrm>
            <a:off x="3048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9" name="Text Box 141"/>
          <p:cNvSpPr txBox="1">
            <a:spLocks noChangeArrowheads="1"/>
          </p:cNvSpPr>
          <p:nvPr/>
        </p:nvSpPr>
        <p:spPr bwMode="auto">
          <a:xfrm>
            <a:off x="23622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Fran??</a:t>
            </a:r>
          </a:p>
        </p:txBody>
      </p:sp>
      <p:sp>
        <p:nvSpPr>
          <p:cNvPr id="575630" name="Line 142"/>
          <p:cNvSpPr>
            <a:spLocks noChangeShapeType="1"/>
          </p:cNvSpPr>
          <p:nvPr/>
        </p:nvSpPr>
        <p:spPr bwMode="auto">
          <a:xfrm>
            <a:off x="317500" y="374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1" name="Text Box 143"/>
          <p:cNvSpPr txBox="1">
            <a:spLocks noChangeArrowheads="1"/>
          </p:cNvSpPr>
          <p:nvPr/>
        </p:nvSpPr>
        <p:spPr bwMode="auto">
          <a:xfrm>
            <a:off x="24384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&gt; Fran??</a:t>
            </a:r>
          </a:p>
        </p:txBody>
      </p:sp>
      <p:sp>
        <p:nvSpPr>
          <p:cNvPr id="575632" name="Line 144"/>
          <p:cNvSpPr>
            <a:spLocks noChangeShapeType="1"/>
          </p:cNvSpPr>
          <p:nvPr/>
        </p:nvSpPr>
        <p:spPr bwMode="auto">
          <a:xfrm>
            <a:off x="6662738" y="32321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3" name="Oval 145"/>
          <p:cNvSpPr>
            <a:spLocks noChangeArrowheads="1"/>
          </p:cNvSpPr>
          <p:nvPr/>
        </p:nvSpPr>
        <p:spPr bwMode="auto">
          <a:xfrm>
            <a:off x="6642100" y="59944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4" name="Line 146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5" name="Line 147"/>
          <p:cNvSpPr>
            <a:spLocks noChangeShapeType="1"/>
          </p:cNvSpPr>
          <p:nvPr/>
        </p:nvSpPr>
        <p:spPr bwMode="auto">
          <a:xfrm>
            <a:off x="3175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6" name="Text Box 148"/>
          <p:cNvSpPr txBox="1">
            <a:spLocks noChangeArrowheads="1"/>
          </p:cNvSpPr>
          <p:nvPr/>
        </p:nvSpPr>
        <p:spPr bwMode="auto">
          <a:xfrm>
            <a:off x="2438400" y="4953000"/>
            <a:ext cx="233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Gary??</a:t>
            </a:r>
          </a:p>
        </p:txBody>
      </p:sp>
      <p:sp>
        <p:nvSpPr>
          <p:cNvPr id="575637" name="Line 149"/>
          <p:cNvSpPr>
            <a:spLocks noChangeShapeType="1"/>
          </p:cNvSpPr>
          <p:nvPr/>
        </p:nvSpPr>
        <p:spPr bwMode="auto">
          <a:xfrm>
            <a:off x="6891338" y="24955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95" grpId="0"/>
      <p:bldP spid="575615" grpId="0" animBg="1"/>
      <p:bldP spid="575615" grpId="1" animBg="1"/>
      <p:bldP spid="575616" grpId="0" animBg="1"/>
      <p:bldP spid="575616" grpId="1" animBg="1"/>
      <p:bldP spid="575617" grpId="0" animBg="1"/>
      <p:bldP spid="575617" grpId="1" animBg="1"/>
      <p:bldP spid="575618" grpId="0" animBg="1"/>
      <p:bldP spid="575618" grpId="1" animBg="1"/>
      <p:bldP spid="575619" grpId="0"/>
      <p:bldP spid="575619" grpId="1"/>
      <p:bldP spid="575620" grpId="0" animBg="1"/>
      <p:bldP spid="575620" grpId="1" animBg="1"/>
      <p:bldP spid="575621" grpId="0"/>
      <p:bldP spid="575621" grpId="1"/>
      <p:bldP spid="575622" grpId="0" animBg="1"/>
      <p:bldP spid="575622" grpId="1" animBg="1"/>
      <p:bldP spid="575624" grpId="0" animBg="1"/>
      <p:bldP spid="575624" grpId="1" animBg="1"/>
      <p:bldP spid="575625" grpId="0" animBg="1"/>
      <p:bldP spid="575625" grpId="1" animBg="1"/>
      <p:bldP spid="575626" grpId="0" animBg="1"/>
      <p:bldP spid="575626" grpId="1" animBg="1"/>
      <p:bldP spid="575627" grpId="0"/>
      <p:bldP spid="575627" grpId="1"/>
      <p:bldP spid="575628" grpId="0" animBg="1"/>
      <p:bldP spid="575628" grpId="1" animBg="1"/>
      <p:bldP spid="575629" grpId="0"/>
      <p:bldP spid="575629" grpId="1"/>
      <p:bldP spid="575630" grpId="0" animBg="1"/>
      <p:bldP spid="575630" grpId="1" animBg="1"/>
      <p:bldP spid="575631" grpId="0"/>
      <p:bldP spid="575631" grpId="1"/>
      <p:bldP spid="575632" grpId="0" animBg="1"/>
      <p:bldP spid="575632" grpId="1" animBg="1"/>
      <p:bldP spid="575633" grpId="0" animBg="1"/>
      <p:bldP spid="575634" grpId="0" animBg="1"/>
      <p:bldP spid="575634" grpId="1" animBg="1"/>
      <p:bldP spid="575635" grpId="0" animBg="1"/>
      <p:bldP spid="575635" grpId="1" animBg="1"/>
      <p:bldP spid="575636" grpId="0"/>
      <p:bldP spid="575636" grpId="1"/>
      <p:bldP spid="575637" grpId="0" animBg="1"/>
      <p:bldP spid="57563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7BC8-0170-4A41-BE90-9581286339CB}" type="slidenum">
              <a:rPr lang="en-US"/>
              <a:pPr/>
              <a:t>31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228600" y="887413"/>
            <a:ext cx="8108950" cy="261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sp>
        <p:nvSpPr>
          <p:cNvPr id="596013" name="Text Box 45"/>
          <p:cNvSpPr txBox="1">
            <a:spLocks noChangeArrowheads="1"/>
          </p:cNvSpPr>
          <p:nvPr/>
        </p:nvSpPr>
        <p:spPr bwMode="auto">
          <a:xfrm>
            <a:off x="457200" y="4114800"/>
            <a:ext cx="44894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Show how to search for: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Khang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Dale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Sam</a:t>
            </a:r>
          </a:p>
          <a:p>
            <a:pPr>
              <a:buFontTx/>
              <a:buAutoNum type="arabicPeriod"/>
            </a:pP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596037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0E05-C8CD-406D-A95F-B463EEBF728C}" type="slidenum">
              <a:rPr lang="en-US"/>
              <a:pPr/>
              <a:t>32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BST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17525" y="990600"/>
            <a:ext cx="8135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 are two different BST search algorithms in C++, one recursive and one iterative: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184150" y="24971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4981575" y="2133600"/>
            <a:ext cx="4010025" cy="3940175"/>
          </a:xfrm>
          <a:prstGeom prst="rect">
            <a:avLst/>
          </a:prstGeom>
          <a:solidFill>
            <a:srgbClr val="DBFFD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Search(int V,Node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while (ptr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{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if (V == ptr-&gt;value)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  return(true);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ptr-&gt;left;</a:t>
            </a:r>
          </a:p>
          <a:p>
            <a:pPr algn="l"/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latin typeface="Courier New" pitchFamily="49" charset="0"/>
              </a:rPr>
              <a:t>else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ptr-&gt;right;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} 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return(false);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593725" y="6294438"/>
            <a:ext cx="623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Let’s trace through the recursive version…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522-B60D-4D10-8B38-4B27E01C2905}" type="slidenum">
              <a:rPr lang="en-US"/>
              <a:pPr/>
              <a:t>33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8023" name="Group 7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802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28" name="Group 12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802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33" name="Group 17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803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38" name="Line 22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9" name="Line 23"/>
          <p:cNvSpPr>
            <a:spLocks noChangeShapeType="1"/>
          </p:cNvSpPr>
          <p:nvPr/>
        </p:nvSpPr>
        <p:spPr bwMode="auto">
          <a:xfrm>
            <a:off x="7391400" y="2719388"/>
            <a:ext cx="550863" cy="541337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41" name="Text Box 25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8042" name="Text Box 26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8043" name="Text Box 27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8044" name="Line 28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045" name="Group 29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8046" name="Rectangle 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7" name="Rectangle 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8" name="Rectangle 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9" name="Rectangle 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0" name="Text Box 34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51" name="Text Box 35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8052" name="Group 36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8053" name="Rectangle 3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4" name="Rectangle 3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5" name="Rectangle 3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6" name="Rectangle 4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7" name="Line 41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58" name="Text Box 42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0" name="Text Box 44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2" name="Text Box 46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8066" name="Text Box 50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8067" name="Group 51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8068" name="Rectangle 5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69" name="Rectangle 5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0" name="Rectangle 5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1" name="Rectangle 5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72" name="Text Box 56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4" name="Text Box 58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5" name="Text Box 59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8076" name="Text Box 60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8077" name="Line 61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78" name="Text Box 62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80" name="Rectangle 6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1" name="Text Box 6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8082" name="AutoShape 6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83" name="Text Box 6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8084" name="Line 68"/>
          <p:cNvSpPr>
            <a:spLocks noChangeShapeType="1"/>
          </p:cNvSpPr>
          <p:nvPr/>
        </p:nvSpPr>
        <p:spPr bwMode="auto">
          <a:xfrm>
            <a:off x="5078413" y="5962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5" name="Line 6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6" name="Line 70"/>
          <p:cNvSpPr>
            <a:spLocks noChangeShapeType="1"/>
          </p:cNvSpPr>
          <p:nvPr/>
        </p:nvSpPr>
        <p:spPr bwMode="auto">
          <a:xfrm>
            <a:off x="12700" y="37496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7" name="Text Box 7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88" name="Line 72"/>
          <p:cNvSpPr>
            <a:spLocks noChangeShapeType="1"/>
          </p:cNvSpPr>
          <p:nvPr/>
        </p:nvSpPr>
        <p:spPr bwMode="auto">
          <a:xfrm>
            <a:off x="190500" y="4318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9" name="Line 73"/>
          <p:cNvSpPr>
            <a:spLocks noChangeShapeType="1"/>
          </p:cNvSpPr>
          <p:nvPr/>
        </p:nvSpPr>
        <p:spPr bwMode="auto">
          <a:xfrm>
            <a:off x="203200" y="4851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0" name="Text Box 74"/>
          <p:cNvSpPr txBox="1">
            <a:spLocks noChangeArrowheads="1"/>
          </p:cNvSpPr>
          <p:nvPr/>
        </p:nvSpPr>
        <p:spPr bwMode="auto">
          <a:xfrm>
            <a:off x="2041525" y="227965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13??</a:t>
            </a:r>
          </a:p>
        </p:txBody>
      </p:sp>
      <p:sp>
        <p:nvSpPr>
          <p:cNvPr id="598091" name="Line 75"/>
          <p:cNvSpPr>
            <a:spLocks noChangeShapeType="1"/>
          </p:cNvSpPr>
          <p:nvPr/>
        </p:nvSpPr>
        <p:spPr bwMode="auto">
          <a:xfrm>
            <a:off x="215900" y="5397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2" name="Text Box 7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13??</a:t>
            </a:r>
          </a:p>
        </p:txBody>
      </p:sp>
      <p:sp>
        <p:nvSpPr>
          <p:cNvPr id="598093" name="Line 77"/>
          <p:cNvSpPr>
            <a:spLocks noChangeShapeType="1"/>
          </p:cNvSpPr>
          <p:nvPr/>
        </p:nvSpPr>
        <p:spPr bwMode="auto">
          <a:xfrm>
            <a:off x="228600" y="5969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4" name="Line 78"/>
          <p:cNvSpPr>
            <a:spLocks noChangeShapeType="1"/>
          </p:cNvSpPr>
          <p:nvPr/>
        </p:nvSpPr>
        <p:spPr bwMode="auto">
          <a:xfrm>
            <a:off x="482600" y="6248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5" name="Rectangle 7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096" name="Text Box 8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97" name="Line 81"/>
          <p:cNvSpPr>
            <a:spLocks noChangeShapeType="1"/>
          </p:cNvSpPr>
          <p:nvPr/>
        </p:nvSpPr>
        <p:spPr bwMode="auto">
          <a:xfrm>
            <a:off x="50800" y="3213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8" name="Line 82"/>
          <p:cNvSpPr>
            <a:spLocks noChangeShapeType="1"/>
          </p:cNvSpPr>
          <p:nvPr/>
        </p:nvSpPr>
        <p:spPr bwMode="auto">
          <a:xfrm>
            <a:off x="266700" y="3784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9" name="Line 83"/>
          <p:cNvSpPr>
            <a:spLocks noChangeShapeType="1"/>
          </p:cNvSpPr>
          <p:nvPr/>
        </p:nvSpPr>
        <p:spPr bwMode="auto">
          <a:xfrm>
            <a:off x="292100" y="4330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0" name="Text Box 84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17??</a:t>
            </a:r>
          </a:p>
        </p:txBody>
      </p:sp>
      <p:sp>
        <p:nvSpPr>
          <p:cNvPr id="598101" name="Line 85"/>
          <p:cNvSpPr>
            <a:spLocks noChangeShapeType="1"/>
          </p:cNvSpPr>
          <p:nvPr/>
        </p:nvSpPr>
        <p:spPr bwMode="auto">
          <a:xfrm>
            <a:off x="279400" y="486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2" name="Text Box 8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17??</a:t>
            </a:r>
          </a:p>
        </p:txBody>
      </p:sp>
      <p:sp>
        <p:nvSpPr>
          <p:cNvPr id="598103" name="Line 8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4" name="Rectangle 88"/>
          <p:cNvSpPr>
            <a:spLocks noChangeArrowheads="1"/>
          </p:cNvSpPr>
          <p:nvPr/>
        </p:nvSpPr>
        <p:spPr bwMode="auto">
          <a:xfrm>
            <a:off x="533400" y="28194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106" name="Line 90"/>
          <p:cNvSpPr>
            <a:spLocks noChangeShapeType="1"/>
          </p:cNvSpPr>
          <p:nvPr/>
        </p:nvSpPr>
        <p:spPr bwMode="auto">
          <a:xfrm>
            <a:off x="152400" y="299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7" name="Line 91"/>
          <p:cNvSpPr>
            <a:spLocks noChangeShapeType="1"/>
          </p:cNvSpPr>
          <p:nvPr/>
        </p:nvSpPr>
        <p:spPr bwMode="auto">
          <a:xfrm>
            <a:off x="4064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8" name="Line 92"/>
          <p:cNvSpPr>
            <a:spLocks noChangeShapeType="1"/>
          </p:cNvSpPr>
          <p:nvPr/>
        </p:nvSpPr>
        <p:spPr bwMode="auto">
          <a:xfrm>
            <a:off x="419100" y="408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9" name="Text Box 93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14??</a:t>
            </a:r>
          </a:p>
        </p:txBody>
      </p:sp>
      <p:sp>
        <p:nvSpPr>
          <p:cNvPr id="598110" name="Line 94"/>
          <p:cNvSpPr>
            <a:spLocks noChangeShapeType="1"/>
          </p:cNvSpPr>
          <p:nvPr/>
        </p:nvSpPr>
        <p:spPr bwMode="auto">
          <a:xfrm>
            <a:off x="698500" y="4381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18" name="Line 102"/>
          <p:cNvSpPr>
            <a:spLocks noChangeShapeType="1"/>
          </p:cNvSpPr>
          <p:nvPr/>
        </p:nvSpPr>
        <p:spPr bwMode="auto">
          <a:xfrm>
            <a:off x="7378700" y="2705100"/>
            <a:ext cx="541338" cy="5318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4" name="Group 98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8111" name="Rectangle 95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2" name="Rectangle 96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105" name="Text Box 89"/>
          <p:cNvSpPr txBox="1">
            <a:spLocks noChangeArrowheads="1"/>
          </p:cNvSpPr>
          <p:nvPr/>
        </p:nvSpPr>
        <p:spPr bwMode="auto">
          <a:xfrm>
            <a:off x="6311900" y="41783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119" name="Line 103"/>
          <p:cNvSpPr>
            <a:spLocks noChangeShapeType="1"/>
          </p:cNvSpPr>
          <p:nvPr/>
        </p:nvSpPr>
        <p:spPr bwMode="auto">
          <a:xfrm flipH="1">
            <a:off x="7416800" y="3784600"/>
            <a:ext cx="295275" cy="479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7" name="Group 101"/>
          <p:cNvGrpSpPr>
            <a:grpSpLocks/>
          </p:cNvGrpSpPr>
          <p:nvPr/>
        </p:nvGrpSpPr>
        <p:grpSpPr bwMode="auto">
          <a:xfrm>
            <a:off x="6629400" y="2971800"/>
            <a:ext cx="2441575" cy="1981200"/>
            <a:chOff x="4176" y="1872"/>
            <a:chExt cx="1538" cy="1248"/>
          </a:xfrm>
        </p:grpSpPr>
        <p:sp>
          <p:nvSpPr>
            <p:cNvPr id="598115" name="Rectangle 99"/>
            <p:cNvSpPr>
              <a:spLocks noChangeArrowheads="1"/>
            </p:cNvSpPr>
            <p:nvPr/>
          </p:nvSpPr>
          <p:spPr bwMode="auto">
            <a:xfrm>
              <a:off x="4176" y="1872"/>
              <a:ext cx="1384" cy="808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6" name="Rectangle 100"/>
            <p:cNvSpPr>
              <a:spLocks noChangeArrowheads="1"/>
            </p:cNvSpPr>
            <p:nvPr/>
          </p:nvSpPr>
          <p:spPr bwMode="auto">
            <a:xfrm>
              <a:off x="4998" y="2679"/>
              <a:ext cx="716" cy="441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122" name="Group 106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8120" name="Text Box 104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8121" name="Line 105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9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9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9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9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9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84" grpId="0" animBg="1"/>
      <p:bldP spid="598084" grpId="1" animBg="1"/>
      <p:bldP spid="598085" grpId="0" animBg="1"/>
      <p:bldP spid="598086" grpId="0" animBg="1"/>
      <p:bldP spid="598086" grpId="1" animBg="1"/>
      <p:bldP spid="598087" grpId="0"/>
      <p:bldP spid="598088" grpId="0" animBg="1"/>
      <p:bldP spid="598088" grpId="1" animBg="1"/>
      <p:bldP spid="598089" grpId="0" animBg="1"/>
      <p:bldP spid="598089" grpId="1" animBg="1"/>
      <p:bldP spid="598090" grpId="0"/>
      <p:bldP spid="598090" grpId="1"/>
      <p:bldP spid="598091" grpId="0" animBg="1"/>
      <p:bldP spid="598091" grpId="1" animBg="1"/>
      <p:bldP spid="598092" grpId="0"/>
      <p:bldP spid="598092" grpId="1"/>
      <p:bldP spid="598093" grpId="0" animBg="1"/>
      <p:bldP spid="598093" grpId="1" animBg="1"/>
      <p:bldP spid="598094" grpId="0" animBg="1"/>
      <p:bldP spid="598095" grpId="0" animBg="1"/>
      <p:bldP spid="598096" grpId="0"/>
      <p:bldP spid="598097" grpId="0" animBg="1"/>
      <p:bldP spid="598097" grpId="1" animBg="1"/>
      <p:bldP spid="598098" grpId="0" animBg="1"/>
      <p:bldP spid="598098" grpId="1" animBg="1"/>
      <p:bldP spid="598099" grpId="0" animBg="1"/>
      <p:bldP spid="598099" grpId="1" animBg="1"/>
      <p:bldP spid="598100" grpId="0"/>
      <p:bldP spid="598100" grpId="1"/>
      <p:bldP spid="598101" grpId="0" animBg="1"/>
      <p:bldP spid="598101" grpId="1" animBg="1"/>
      <p:bldP spid="598102" grpId="0"/>
      <p:bldP spid="598102" grpId="1"/>
      <p:bldP spid="598103" grpId="0" animBg="1"/>
      <p:bldP spid="598104" grpId="0" animBg="1"/>
      <p:bldP spid="598106" grpId="0" animBg="1"/>
      <p:bldP spid="598106" grpId="1" animBg="1"/>
      <p:bldP spid="598107" grpId="0" animBg="1"/>
      <p:bldP spid="598107" grpId="1" animBg="1"/>
      <p:bldP spid="598108" grpId="0" animBg="1"/>
      <p:bldP spid="598108" grpId="1" animBg="1"/>
      <p:bldP spid="598109" grpId="0"/>
      <p:bldP spid="598109" grpId="1"/>
      <p:bldP spid="598110" grpId="0" animBg="1"/>
      <p:bldP spid="598110" grpId="1" animBg="1"/>
      <p:bldP spid="598118" grpId="0" animBg="1"/>
      <p:bldP spid="598105" grpId="0"/>
      <p:bldP spid="5981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B62D-DA55-4390-9012-5869D8813C86}" type="slidenum">
              <a:rPr lang="en-US"/>
              <a:pPr/>
              <a:t>34</a:t>
            </a:fld>
            <a:endParaRPr 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9045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9046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7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8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9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0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9051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2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3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4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5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9056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7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8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9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60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1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2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9063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9064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9065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066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9067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8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9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0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1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9073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9074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5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6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7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8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9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0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1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9083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9084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5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6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7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88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9091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9092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4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5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9096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7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9099" name="Line 5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101" name="Text Box 6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09" name="Rectangle 6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9110" name="Text Box 7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17" name="Line 7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128" name="Group 88"/>
          <p:cNvGrpSpPr>
            <a:grpSpLocks/>
          </p:cNvGrpSpPr>
          <p:nvPr/>
        </p:nvGrpSpPr>
        <p:grpSpPr bwMode="auto">
          <a:xfrm>
            <a:off x="2027238" y="4940300"/>
            <a:ext cx="2492375" cy="396875"/>
            <a:chOff x="1853" y="3112"/>
            <a:chExt cx="944" cy="250"/>
          </a:xfrm>
        </p:grpSpPr>
        <p:sp>
          <p:nvSpPr>
            <p:cNvPr id="599126" name="Rectangle 8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27" name="Text Box 8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grpSp>
        <p:nvGrpSpPr>
          <p:cNvPr id="599129" name="Group 89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9130" name="Rectangle 90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31" name="Rectangle 91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2" name="Group 9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9133" name="Text Box 9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34" name="Line 9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8" name="Group 9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599139" name="Text Box 99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40" name="Line 100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EA9-F5F7-4D75-8248-76D592A286B4}" type="slidenum">
              <a:rPr lang="en-US"/>
              <a:pPr/>
              <a:t>35</a:t>
            </a:fld>
            <a:endParaRPr lang="en-US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00069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60007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4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60007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9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60008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84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5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6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600087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600088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600089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090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60009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00097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600098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9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0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1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02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03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4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5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600106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600107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600108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9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0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1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12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3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4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600115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600116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7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8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9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600120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0121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smtClean="0">
                <a:latin typeface="Courier New" pitchFamily="49" charset="0"/>
              </a:rPr>
              <a:t> main(void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{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bFnd</a:t>
            </a:r>
            <a:r>
              <a:rPr lang="en-US" sz="1800" b="1" dirty="0">
                <a:latin typeface="Courier New" pitchFamily="49" charset="0"/>
              </a:rPr>
              <a:t>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bFnd</a:t>
            </a:r>
            <a:r>
              <a:rPr lang="en-US" sz="1800" b="1" dirty="0">
                <a:latin typeface="Courier New" pitchFamily="49" charset="0"/>
              </a:rPr>
              <a:t> = Search(14,pRoot);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600124" name="Text Box 60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600127" name="Line 63"/>
          <p:cNvSpPr>
            <a:spLocks noChangeShapeType="1"/>
          </p:cNvSpPr>
          <p:nvPr/>
        </p:nvSpPr>
        <p:spPr bwMode="auto">
          <a:xfrm>
            <a:off x="50800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29" name="Group 65"/>
          <p:cNvGrpSpPr>
            <a:grpSpLocks/>
          </p:cNvGrpSpPr>
          <p:nvPr/>
        </p:nvGrpSpPr>
        <p:grpSpPr bwMode="auto">
          <a:xfrm>
            <a:off x="1905000" y="6016625"/>
            <a:ext cx="2611438" cy="396875"/>
            <a:chOff x="1853" y="3112"/>
            <a:chExt cx="944" cy="250"/>
          </a:xfrm>
        </p:grpSpPr>
        <p:sp>
          <p:nvSpPr>
            <p:cNvPr id="600130" name="Rectangle 6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1" name="Text Box 6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sp>
        <p:nvSpPr>
          <p:cNvPr id="600132" name="Line 68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33" name="Group 69"/>
          <p:cNvGrpSpPr>
            <a:grpSpLocks/>
          </p:cNvGrpSpPr>
          <p:nvPr/>
        </p:nvGrpSpPr>
        <p:grpSpPr bwMode="auto">
          <a:xfrm>
            <a:off x="6494463" y="6019800"/>
            <a:ext cx="2187575" cy="396875"/>
            <a:chOff x="1853" y="3112"/>
            <a:chExt cx="944" cy="250"/>
          </a:xfrm>
        </p:grpSpPr>
        <p:sp>
          <p:nvSpPr>
            <p:cNvPr id="600134" name="Rectangle 70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5" name="Text Box 71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true</a:t>
              </a:r>
            </a:p>
          </p:txBody>
        </p:sp>
      </p:grpSp>
      <p:grpSp>
        <p:nvGrpSpPr>
          <p:cNvPr id="600136" name="Group 7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600137" name="Text Box 7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38" name="Line 7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2" name="Group 7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600140" name="Text Box 76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1" name="Line 77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6" name="Group 82"/>
          <p:cNvGrpSpPr>
            <a:grpSpLocks/>
          </p:cNvGrpSpPr>
          <p:nvPr/>
        </p:nvGrpSpPr>
        <p:grpSpPr bwMode="auto">
          <a:xfrm>
            <a:off x="7397750" y="1627188"/>
            <a:ext cx="755650" cy="533400"/>
            <a:chOff x="4660" y="1025"/>
            <a:chExt cx="476" cy="336"/>
          </a:xfrm>
        </p:grpSpPr>
        <p:sp>
          <p:nvSpPr>
            <p:cNvPr id="600144" name="Text Box 80"/>
            <p:cNvSpPr txBox="1">
              <a:spLocks noChangeArrowheads="1"/>
            </p:cNvSpPr>
            <p:nvPr/>
          </p:nvSpPr>
          <p:spPr bwMode="auto">
            <a:xfrm>
              <a:off x="4697" y="1056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5" name="Line 81"/>
            <p:cNvSpPr>
              <a:spLocks noChangeShapeType="1"/>
            </p:cNvSpPr>
            <p:nvPr/>
          </p:nvSpPr>
          <p:spPr bwMode="auto">
            <a:xfrm flipH="1" flipV="1">
              <a:off x="4660" y="1025"/>
              <a:ext cx="41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1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D5A-4EAB-4EC8-AADB-844418FAA16B}" type="slidenum">
              <a:rPr lang="en-US"/>
              <a:pPr/>
              <a:t>36</a:t>
            </a:fld>
            <a:endParaRPr 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 of BST Search</a:t>
            </a:r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320815" y="974404"/>
            <a:ext cx="42657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 </a:t>
            </a:r>
            <a:r>
              <a:rPr lang="en-US" sz="2000" dirty="0"/>
              <a:t>the average </a:t>
            </a:r>
            <a:r>
              <a:rPr lang="en-US" sz="2000" dirty="0" smtClean="0"/>
              <a:t>BST with </a:t>
            </a:r>
            <a:r>
              <a:rPr lang="en-US" sz="2000" dirty="0" smtClean="0">
                <a:solidFill>
                  <a:srgbClr val="FF3300"/>
                </a:solidFill>
              </a:rPr>
              <a:t>N values</a:t>
            </a:r>
            <a:r>
              <a:rPr lang="en-US" sz="2000" dirty="0" smtClean="0"/>
              <a:t>, </a:t>
            </a:r>
            <a:r>
              <a:rPr lang="en-US" sz="2000" dirty="0"/>
              <a:t>how many </a:t>
            </a:r>
            <a:r>
              <a:rPr lang="en-US" sz="2000" dirty="0" smtClean="0"/>
              <a:t>steps are required to </a:t>
            </a:r>
            <a:r>
              <a:rPr lang="en-US" sz="2000" dirty="0"/>
              <a:t>find our value?</a:t>
            </a:r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167700" y="3114107"/>
            <a:ext cx="457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 </a:t>
            </a:r>
            <a:r>
              <a:rPr lang="en-US" sz="2000" dirty="0"/>
              <a:t>the worst </a:t>
            </a:r>
            <a:r>
              <a:rPr lang="en-US" sz="2000" dirty="0" smtClean="0"/>
              <a:t>case BST with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3300"/>
                </a:solidFill>
              </a:rPr>
              <a:t>N values</a:t>
            </a:r>
            <a:r>
              <a:rPr lang="en-US" sz="2000" dirty="0" smtClean="0"/>
              <a:t>, </a:t>
            </a:r>
            <a:r>
              <a:rPr lang="en-US" sz="2000" dirty="0"/>
              <a:t>how many </a:t>
            </a:r>
            <a:r>
              <a:rPr lang="en-US" sz="2000" dirty="0" smtClean="0"/>
              <a:t>steps are required </a:t>
            </a:r>
            <a:r>
              <a:rPr lang="en-US" sz="2000" dirty="0"/>
              <a:t>find our value?</a:t>
            </a:r>
          </a:p>
        </p:txBody>
      </p:sp>
      <p:sp>
        <p:nvSpPr>
          <p:cNvPr id="601095" name="Text Box 7"/>
          <p:cNvSpPr txBox="1">
            <a:spLocks noChangeArrowheads="1"/>
          </p:cNvSpPr>
          <p:nvPr/>
        </p:nvSpPr>
        <p:spPr bwMode="auto">
          <a:xfrm>
            <a:off x="255252" y="5173925"/>
            <a:ext cx="56121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If </a:t>
            </a:r>
            <a:r>
              <a:rPr lang="en-US" sz="2000" dirty="0"/>
              <a:t>there are 4 billion nodes in </a:t>
            </a:r>
            <a:r>
              <a:rPr lang="en-US" sz="2000" dirty="0" smtClean="0"/>
              <a:t>a BST</a:t>
            </a:r>
            <a:r>
              <a:rPr lang="en-US" sz="2000" dirty="0"/>
              <a:t>, how many steps will it take to perform a search?</a:t>
            </a:r>
          </a:p>
        </p:txBody>
      </p:sp>
      <p:sp>
        <p:nvSpPr>
          <p:cNvPr id="601096" name="Text Box 8"/>
          <p:cNvSpPr txBox="1">
            <a:spLocks noChangeArrowheads="1"/>
          </p:cNvSpPr>
          <p:nvPr/>
        </p:nvSpPr>
        <p:spPr bwMode="auto">
          <a:xfrm>
            <a:off x="6180137" y="5681756"/>
            <a:ext cx="27142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WOW! </a:t>
            </a:r>
            <a:r>
              <a:rPr lang="en-US" dirty="0" smtClean="0">
                <a:solidFill>
                  <a:srgbClr val="006666"/>
                </a:solidFill>
              </a:rPr>
              <a:t/>
            </a:r>
            <a:br>
              <a:rPr lang="en-US" dirty="0" smtClean="0">
                <a:solidFill>
                  <a:srgbClr val="006666"/>
                </a:solidFill>
              </a:rPr>
            </a:br>
            <a:r>
              <a:rPr lang="en-US" dirty="0" smtClean="0">
                <a:solidFill>
                  <a:srgbClr val="006666"/>
                </a:solidFill>
              </a:rPr>
              <a:t>Now that’s </a:t>
            </a:r>
            <a:r>
              <a:rPr lang="en-US" dirty="0">
                <a:solidFill>
                  <a:srgbClr val="6600CC"/>
                </a:solidFill>
              </a:rPr>
              <a:t>PIMP</a:t>
            </a:r>
            <a:r>
              <a:rPr lang="en-US" dirty="0">
                <a:solidFill>
                  <a:srgbClr val="006666"/>
                </a:solidFill>
              </a:rPr>
              <a:t>!</a:t>
            </a:r>
          </a:p>
        </p:txBody>
      </p:sp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07956"/>
            <a:ext cx="42672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875258" y="1066800"/>
            <a:ext cx="3192542" cy="2835275"/>
            <a:chOff x="5914003" y="1066800"/>
            <a:chExt cx="3192542" cy="2835275"/>
          </a:xfrm>
        </p:grpSpPr>
        <p:sp>
          <p:nvSpPr>
            <p:cNvPr id="4" name="Rectangle 3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14003" y="1096878"/>
              <a:ext cx="1096398" cy="1049025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4640580" y="1854041"/>
            <a:ext cx="1159669" cy="1830529"/>
          </a:xfrm>
          <a:prstGeom prst="rect">
            <a:avLst/>
          </a:prstGeom>
          <a:solidFill>
            <a:srgbClr val="F7FFF7">
              <a:alpha val="85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909507" y="2122464"/>
            <a:ext cx="1096398" cy="1364188"/>
            <a:chOff x="5914003" y="1066800"/>
            <a:chExt cx="3192542" cy="283527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14003" y="1096878"/>
              <a:ext cx="1096397" cy="1284400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5800249" y="1908810"/>
            <a:ext cx="372268" cy="403860"/>
          </a:xfrm>
          <a:prstGeom prst="rect">
            <a:avLst/>
          </a:prstGeom>
          <a:solidFill>
            <a:srgbClr val="F7FFF7">
              <a:alpha val="85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5867400" y="1507956"/>
            <a:ext cx="625475" cy="24464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968140" y="2087019"/>
            <a:ext cx="294467" cy="122322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/>
          <p:nvPr/>
        </p:nvGrpSpPr>
        <p:grpSpPr>
          <a:xfrm>
            <a:off x="5638799" y="2532243"/>
            <a:ext cx="664838" cy="857246"/>
            <a:chOff x="8199935" y="1055070"/>
            <a:chExt cx="1935906" cy="1781666"/>
          </a:xfrm>
        </p:grpSpPr>
        <p:sp>
          <p:nvSpPr>
            <p:cNvPr id="34" name="Rectangle 33"/>
            <p:cNvSpPr/>
            <p:nvPr/>
          </p:nvSpPr>
          <p:spPr bwMode="auto">
            <a:xfrm>
              <a:off x="8199935" y="1066800"/>
              <a:ext cx="906606" cy="1769936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9039443" y="1055070"/>
              <a:ext cx="1096398" cy="1284400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 flipH="1">
            <a:off x="5867401" y="2438400"/>
            <a:ext cx="165502" cy="30480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138803" y="2824644"/>
            <a:ext cx="147234" cy="29369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213600" y="1414046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6600CC"/>
                </a:solidFill>
              </a:rPr>
              <a:t>50% eliminated!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1424" y="1489668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CC"/>
                </a:solidFill>
              </a:rPr>
              <a:t>50% eliminated!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99320" y="2245499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CC"/>
                </a:solidFill>
              </a:rPr>
              <a:t>50% eliminated!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5496" y="2789390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CC"/>
                </a:solidFill>
              </a:rPr>
              <a:t>50% eliminated!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27" y="2387110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Right! </a:t>
            </a:r>
            <a:r>
              <a:rPr lang="en-US" dirty="0" smtClean="0">
                <a:solidFill>
                  <a:srgbClr val="FF3300"/>
                </a:solidFill>
              </a:rPr>
              <a:t>log</a:t>
            </a:r>
            <a:r>
              <a:rPr lang="en-US" baseline="-25000" dirty="0" smtClean="0">
                <a:solidFill>
                  <a:srgbClr val="FF3300"/>
                </a:solidFill>
              </a:rPr>
              <a:t>2</a:t>
            </a:r>
            <a:r>
              <a:rPr lang="en-US" dirty="0" smtClean="0">
                <a:solidFill>
                  <a:srgbClr val="FF3300"/>
                </a:solidFill>
              </a:rPr>
              <a:t>(N) steps</a:t>
            </a:r>
            <a:endParaRPr lang="en-US" dirty="0">
              <a:solidFill>
                <a:srgbClr val="FF3300"/>
              </a:solidFill>
            </a:endParaRPr>
          </a:p>
        </p:txBody>
      </p:sp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81" y="3684570"/>
            <a:ext cx="2552002" cy="16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52132" y="4498244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Right! </a:t>
            </a:r>
            <a:r>
              <a:rPr lang="en-US" dirty="0" smtClean="0">
                <a:solidFill>
                  <a:srgbClr val="FF3300"/>
                </a:solidFill>
              </a:rPr>
              <a:t>N steps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8063" y="6183634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3300"/>
                </a:solidFill>
              </a:rPr>
              <a:t>Just 32!</a:t>
            </a:r>
            <a:endParaRPr lang="en-US" sz="32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3" grpId="0"/>
      <p:bldP spid="601094" grpId="0"/>
      <p:bldP spid="601095" grpId="0"/>
      <p:bldP spid="601096" grpId="0"/>
      <p:bldP spid="19" grpId="0" animBg="1"/>
      <p:bldP spid="26" grpId="0" animBg="1"/>
      <p:bldP spid="12" grpId="0"/>
      <p:bldP spid="12" grpId="1"/>
      <p:bldP spid="37" grpId="0"/>
      <p:bldP spid="37" grpId="1"/>
      <p:bldP spid="38" grpId="0"/>
      <p:bldP spid="38" grpId="1"/>
      <p:bldP spid="39" grpId="0"/>
      <p:bldP spid="39" grpId="1"/>
      <p:bldP spid="13" grpId="0"/>
      <p:bldP spid="43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5E4-326D-4E16-870B-FA23FEBE630F}" type="slidenum">
              <a:rPr lang="en-US"/>
              <a:pPr/>
              <a:t>37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2514600"/>
            <a:ext cx="3976687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593725" y="1036638"/>
            <a:ext cx="794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To </a:t>
            </a:r>
            <a:r>
              <a:rPr lang="en-US">
                <a:solidFill>
                  <a:srgbClr val="6600CC"/>
                </a:solidFill>
              </a:rPr>
              <a:t>insert a new node</a:t>
            </a:r>
            <a:r>
              <a:rPr lang="en-US"/>
              <a:t> in our BST, we must place the new node so that the resulting tree is </a:t>
            </a:r>
            <a:r>
              <a:rPr lang="en-US">
                <a:solidFill>
                  <a:srgbClr val="6600CC"/>
                </a:solidFill>
              </a:rPr>
              <a:t>still a valid BST</a:t>
            </a:r>
            <a:r>
              <a:rPr lang="en-US"/>
              <a:t>!</a:t>
            </a:r>
          </a:p>
        </p:txBody>
      </p:sp>
      <p:sp>
        <p:nvSpPr>
          <p:cNvPr id="603143" name="Text Box 7"/>
          <p:cNvSpPr txBox="1">
            <a:spLocks noChangeArrowheads="1"/>
          </p:cNvSpPr>
          <p:nvPr/>
        </p:nvSpPr>
        <p:spPr bwMode="auto">
          <a:xfrm>
            <a:off x="381000" y="2408238"/>
            <a:ext cx="4432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Where would the following new values go?</a:t>
            </a:r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746125" y="332263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Carly</a:t>
            </a:r>
          </a:p>
        </p:txBody>
      </p:sp>
      <p:grpSp>
        <p:nvGrpSpPr>
          <p:cNvPr id="603147" name="Group 11"/>
          <p:cNvGrpSpPr>
            <a:grpSpLocks/>
          </p:cNvGrpSpPr>
          <p:nvPr/>
        </p:nvGrpSpPr>
        <p:grpSpPr bwMode="auto">
          <a:xfrm>
            <a:off x="4813300" y="5083175"/>
            <a:ext cx="869950" cy="782638"/>
            <a:chOff x="3032" y="3202"/>
            <a:chExt cx="548" cy="493"/>
          </a:xfrm>
        </p:grpSpPr>
        <p:sp>
          <p:nvSpPr>
            <p:cNvPr id="603145" name="Text Box 9"/>
            <p:cNvSpPr txBox="1">
              <a:spLocks noChangeArrowheads="1"/>
            </p:cNvSpPr>
            <p:nvPr/>
          </p:nvSpPr>
          <p:spPr bwMode="auto">
            <a:xfrm>
              <a:off x="3032" y="3408"/>
              <a:ext cx="52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Carly</a:t>
              </a:r>
            </a:p>
          </p:txBody>
        </p:sp>
        <p:sp>
          <p:nvSpPr>
            <p:cNvPr id="603146" name="Line 10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749300" y="3721100"/>
            <a:ext cx="69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Ken</a:t>
            </a:r>
          </a:p>
        </p:txBody>
      </p:sp>
      <p:grpSp>
        <p:nvGrpSpPr>
          <p:cNvPr id="603149" name="Group 13"/>
          <p:cNvGrpSpPr>
            <a:grpSpLocks/>
          </p:cNvGrpSpPr>
          <p:nvPr/>
        </p:nvGrpSpPr>
        <p:grpSpPr bwMode="auto">
          <a:xfrm flipH="1">
            <a:off x="6559550" y="4356100"/>
            <a:ext cx="831850" cy="782638"/>
            <a:chOff x="3056" y="3202"/>
            <a:chExt cx="524" cy="493"/>
          </a:xfrm>
        </p:grpSpPr>
        <p:sp>
          <p:nvSpPr>
            <p:cNvPr id="603150" name="Text Box 14"/>
            <p:cNvSpPr txBox="1">
              <a:spLocks noChangeArrowheads="1"/>
            </p:cNvSpPr>
            <p:nvPr/>
          </p:nvSpPr>
          <p:spPr bwMode="auto">
            <a:xfrm>
              <a:off x="3056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  Ken</a:t>
              </a:r>
            </a:p>
          </p:txBody>
        </p:sp>
        <p:sp>
          <p:nvSpPr>
            <p:cNvPr id="603151" name="Line 15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2" name="Text Box 16"/>
          <p:cNvSpPr txBox="1">
            <a:spLocks noChangeArrowheads="1"/>
          </p:cNvSpPr>
          <p:nvPr/>
        </p:nvSpPr>
        <p:spPr bwMode="auto">
          <a:xfrm>
            <a:off x="711200" y="4089400"/>
            <a:ext cx="90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Alice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3454400" y="5080000"/>
            <a:ext cx="869950" cy="782638"/>
            <a:chOff x="3032" y="3202"/>
            <a:chExt cx="548" cy="493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032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Alice</a:t>
              </a:r>
            </a:p>
          </p:txBody>
        </p:sp>
        <p:sp>
          <p:nvSpPr>
            <p:cNvPr id="603155" name="Line 19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Rectangle 20"/>
          <p:cNvSpPr>
            <a:spLocks noChangeArrowheads="1"/>
          </p:cNvSpPr>
          <p:nvPr/>
        </p:nvSpPr>
        <p:spPr bwMode="auto">
          <a:xfrm>
            <a:off x="3048000" y="5094288"/>
            <a:ext cx="2716213" cy="14081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Rectangle 21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0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/>
      <p:bldP spid="603148" grpId="0"/>
      <p:bldP spid="603152" grpId="0"/>
      <p:bldP spid="603156" grpId="0" animBg="1"/>
      <p:bldP spid="6031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E2EC-9924-4E0F-B40A-51C46727C723}" type="slidenum">
              <a:rPr lang="en-US"/>
              <a:pPr/>
              <a:t>38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sp>
        <p:nvSpPr>
          <p:cNvPr id="604179" name="Rectangle 19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0" name="Rectangle 20"/>
          <p:cNvSpPr>
            <a:spLocks noChangeArrowheads="1"/>
          </p:cNvSpPr>
          <p:nvPr/>
        </p:nvSpPr>
        <p:spPr bwMode="auto">
          <a:xfrm>
            <a:off x="152400" y="1349375"/>
            <a:ext cx="9009063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</a:t>
            </a:r>
            <a:r>
              <a:rPr lang="en-US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Point the </a:t>
            </a:r>
            <a:r>
              <a:rPr lang="en-US">
                <a:solidFill>
                  <a:srgbClr val="6600CC"/>
                </a:solidFill>
              </a:rPr>
              <a:t>root pointer</a:t>
            </a:r>
            <a:r>
              <a:rPr lang="en-US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</p:txBody>
      </p:sp>
      <p:sp>
        <p:nvSpPr>
          <p:cNvPr id="604181" name="Rectangle 21"/>
          <p:cNvSpPr>
            <a:spLocks noChangeArrowheads="1"/>
          </p:cNvSpPr>
          <p:nvPr/>
        </p:nvSpPr>
        <p:spPr bwMode="auto">
          <a:xfrm>
            <a:off x="152400" y="838200"/>
            <a:ext cx="698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0000"/>
                </a:solidFill>
              </a:rPr>
              <a:t>value V</a:t>
            </a:r>
            <a:r>
              <a:rPr lang="en-US">
                <a:solidFill>
                  <a:srgbClr val="006666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to insert</a:t>
            </a:r>
          </a:p>
        </p:txBody>
      </p:sp>
      <p:sp>
        <p:nvSpPr>
          <p:cNvPr id="604182" name="Rectangle 22"/>
          <p:cNvSpPr>
            <a:spLocks noChangeArrowheads="1"/>
          </p:cNvSpPr>
          <p:nvPr/>
        </p:nvSpPr>
        <p:spPr bwMode="auto">
          <a:xfrm>
            <a:off x="152400" y="2387600"/>
            <a:ext cx="9009063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While we’re not done…</a:t>
            </a:r>
            <a:endParaRPr lang="en-US">
              <a:solidFill>
                <a:srgbClr val="990000"/>
              </a:solidFill>
            </a:endParaRPr>
          </a:p>
        </p:txBody>
      </p:sp>
      <p:sp>
        <p:nvSpPr>
          <p:cNvPr id="604183" name="Rectangle 23"/>
          <p:cNvSpPr>
            <a:spLocks noChangeArrowheads="1"/>
          </p:cNvSpPr>
          <p:nvPr/>
        </p:nvSpPr>
        <p:spPr bwMode="auto">
          <a:xfrm>
            <a:off x="482600" y="52578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greater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right child, then </a:t>
            </a:r>
            <a:r>
              <a:rPr lang="en-US" sz="2000" dirty="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2000" dirty="0"/>
              <a:t>     </a:t>
            </a:r>
            <a:r>
              <a:rPr lang="en-US" sz="2000" dirty="0">
                <a:solidFill>
                  <a:srgbClr val="990000"/>
                </a:solidFill>
              </a:rPr>
              <a:t>ELSE allocate a new node and put V into </a:t>
            </a:r>
            <a:r>
              <a:rPr lang="en-US" sz="2000" dirty="0" smtClean="0">
                <a:solidFill>
                  <a:srgbClr val="990000"/>
                </a:solidFill>
              </a:rPr>
              <a:t>it,</a:t>
            </a:r>
            <a:endParaRPr lang="en-US" sz="2000" dirty="0">
              <a:solidFill>
                <a:srgbClr val="990000"/>
              </a:solidFill>
            </a:endParaRP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</a:t>
            </a:r>
            <a:r>
              <a:rPr lang="en-US" sz="2000" dirty="0" smtClean="0">
                <a:solidFill>
                  <a:srgbClr val="990000"/>
                </a:solidFill>
              </a:rPr>
              <a:t>         set </a:t>
            </a:r>
            <a:r>
              <a:rPr lang="en-US" sz="2000" dirty="0">
                <a:solidFill>
                  <a:srgbClr val="990000"/>
                </a:solidFill>
              </a:rPr>
              <a:t>current node’s </a:t>
            </a:r>
            <a:r>
              <a:rPr lang="en-US" sz="2000" dirty="0">
                <a:solidFill>
                  <a:srgbClr val="6600CC"/>
                </a:solidFill>
              </a:rPr>
              <a:t>right </a:t>
            </a:r>
            <a:r>
              <a:rPr lang="en-US" sz="2000" dirty="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4186" name="Rectangle 26"/>
          <p:cNvSpPr>
            <a:spLocks noChangeArrowheads="1"/>
          </p:cNvSpPr>
          <p:nvPr/>
        </p:nvSpPr>
        <p:spPr bwMode="auto">
          <a:xfrm>
            <a:off x="304800" y="3352800"/>
            <a:ext cx="900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  If V is </a:t>
            </a:r>
            <a:r>
              <a:rPr lang="en-US" dirty="0">
                <a:solidFill>
                  <a:srgbClr val="6600CC"/>
                </a:solidFill>
              </a:rPr>
              <a:t>equal</a:t>
            </a:r>
            <a:r>
              <a:rPr lang="en-US" dirty="0">
                <a:solidFill>
                  <a:srgbClr val="006666"/>
                </a:solidFill>
              </a:rPr>
              <a:t> to current node’s value, DONE! </a:t>
            </a:r>
            <a:r>
              <a:rPr lang="en-US" sz="1800" dirty="0">
                <a:solidFill>
                  <a:srgbClr val="006666"/>
                </a:solidFill>
              </a:rPr>
              <a:t>(nothing to do...)</a:t>
            </a:r>
          </a:p>
        </p:txBody>
      </p:sp>
      <p:sp>
        <p:nvSpPr>
          <p:cNvPr id="604187" name="Rectangle 27"/>
          <p:cNvSpPr>
            <a:spLocks noChangeArrowheads="1"/>
          </p:cNvSpPr>
          <p:nvPr/>
        </p:nvSpPr>
        <p:spPr bwMode="auto">
          <a:xfrm>
            <a:off x="482600" y="38100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less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left child, then </a:t>
            </a:r>
            <a:r>
              <a:rPr lang="en-US" sz="2000" dirty="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ELSE allocate a new node and put V into </a:t>
            </a:r>
            <a:r>
              <a:rPr lang="en-US" sz="2000" dirty="0" smtClean="0">
                <a:solidFill>
                  <a:srgbClr val="990000"/>
                </a:solidFill>
              </a:rPr>
              <a:t>it, and</a:t>
            </a:r>
            <a:endParaRPr lang="en-US" sz="2000" dirty="0">
              <a:solidFill>
                <a:srgbClr val="990000"/>
              </a:solidFill>
            </a:endParaRPr>
          </a:p>
          <a:p>
            <a:pPr algn="l"/>
            <a:r>
              <a:rPr lang="en-US" sz="2000" dirty="0" smtClean="0">
                <a:solidFill>
                  <a:srgbClr val="990000"/>
                </a:solidFill>
              </a:rPr>
              <a:t>              set </a:t>
            </a:r>
            <a:r>
              <a:rPr lang="en-US" sz="2000" dirty="0">
                <a:solidFill>
                  <a:srgbClr val="990000"/>
                </a:solidFill>
              </a:rPr>
              <a:t>current node’s </a:t>
            </a:r>
            <a:r>
              <a:rPr lang="en-US" sz="2000" dirty="0">
                <a:solidFill>
                  <a:srgbClr val="6600CC"/>
                </a:solidFill>
              </a:rPr>
              <a:t>left</a:t>
            </a:r>
            <a:r>
              <a:rPr lang="en-US" sz="2000" dirty="0">
                <a:solidFill>
                  <a:srgbClr val="990000"/>
                </a:solidFill>
              </a:rPr>
              <a:t> pointer to new node. 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2" grpId="0"/>
      <p:bldP spid="604183" grpId="0"/>
      <p:bldP spid="604186" grpId="0"/>
      <p:bldP spid="60418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B99E-4B21-4E90-86F8-26E598605EE3}" type="slidenum">
              <a:rPr lang="en-US"/>
              <a:pPr/>
              <a:t>39</a:t>
            </a:fld>
            <a:endParaRPr lang="en-US"/>
          </a:p>
        </p:txBody>
      </p:sp>
      <p:sp>
        <p:nvSpPr>
          <p:cNvPr id="66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800"/>
              <a:t>Now the C++ Code!</a:t>
            </a:r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auto">
          <a:xfrm>
            <a:off x="381000" y="1325563"/>
            <a:ext cx="3733800" cy="3116262"/>
          </a:xfrm>
          <a:prstGeom prst="rect">
            <a:avLst/>
          </a:prstGeom>
          <a:solidFill>
            <a:srgbClr val="FFFFD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struct Node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   std::string   value;</a:t>
            </a:r>
          </a:p>
          <a:p>
            <a:pPr algn="l"/>
            <a:r>
              <a:rPr lang="en-US" sz="1800"/>
              <a:t>   Node 	       *left,*right;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665613" name="AutoShape 13"/>
          <p:cNvSpPr>
            <a:spLocks noChangeArrowheads="1"/>
          </p:cNvSpPr>
          <p:nvPr/>
        </p:nvSpPr>
        <p:spPr bwMode="auto">
          <a:xfrm>
            <a:off x="1993900" y="106363"/>
            <a:ext cx="3416300" cy="1219200"/>
          </a:xfrm>
          <a:prstGeom prst="wedgeRoundRectCallout">
            <a:avLst>
              <a:gd name="adj1" fmla="val -66727"/>
              <a:gd name="adj2" fmla="val 57032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Just as with a regular binary tree, we use a node struct to hold our items.</a:t>
            </a:r>
          </a:p>
        </p:txBody>
      </p:sp>
      <p:sp>
        <p:nvSpPr>
          <p:cNvPr id="665608" name="AutoShape 8"/>
          <p:cNvSpPr>
            <a:spLocks noChangeArrowheads="1"/>
          </p:cNvSpPr>
          <p:nvPr/>
        </p:nvSpPr>
        <p:spPr bwMode="auto">
          <a:xfrm>
            <a:off x="2362200" y="563563"/>
            <a:ext cx="4191000" cy="1036637"/>
          </a:xfrm>
          <a:prstGeom prst="wedgeRoundRectCallout">
            <a:avLst>
              <a:gd name="adj1" fmla="val -53181"/>
              <a:gd name="adj2" fmla="val 835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However let’s add a </a:t>
            </a:r>
            <a:r>
              <a:rPr lang="en-US" sz="1900">
                <a:solidFill>
                  <a:schemeClr val="accent2"/>
                </a:solidFill>
              </a:rPr>
              <a:t>constructor</a:t>
            </a:r>
            <a:r>
              <a:rPr lang="en-US" sz="1900"/>
              <a:t> to our Node so we can easily create a new one!</a:t>
            </a:r>
          </a:p>
        </p:txBody>
      </p:sp>
      <p:sp>
        <p:nvSpPr>
          <p:cNvPr id="665614" name="Rectangle 14"/>
          <p:cNvSpPr>
            <a:spLocks noChangeArrowheads="1"/>
          </p:cNvSpPr>
          <p:nvPr/>
        </p:nvSpPr>
        <p:spPr bwMode="auto">
          <a:xfrm>
            <a:off x="508000" y="19050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Node(const std::string &amp;myVal)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{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value = myVal;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left = right = NULL;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}</a:t>
            </a:r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auto">
          <a:xfrm>
            <a:off x="304800" y="762000"/>
            <a:ext cx="4572000" cy="5726113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/>
          </a:p>
          <a:p>
            <a:pPr algn="l"/>
            <a:r>
              <a:rPr lang="en-US" sz="1800"/>
              <a:t>class BinarySearchTree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 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BinarySearchTree()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m_root = NULL;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    void insert(const std::string &amp;value)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…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private: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Node *m_root;</a:t>
            </a:r>
          </a:p>
          <a:p>
            <a:pPr algn="l"/>
            <a:r>
              <a:rPr lang="en-US" sz="1800"/>
              <a:t>};</a:t>
            </a:r>
          </a:p>
          <a:p>
            <a:pPr algn="l">
              <a:spcBef>
                <a:spcPct val="50000"/>
              </a:spcBef>
            </a:pPr>
            <a:endParaRPr lang="en-US" sz="180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665611" name="AutoShape 11"/>
          <p:cNvSpPr>
            <a:spLocks noChangeArrowheads="1"/>
          </p:cNvSpPr>
          <p:nvPr/>
        </p:nvSpPr>
        <p:spPr bwMode="auto">
          <a:xfrm>
            <a:off x="2971800" y="4343400"/>
            <a:ext cx="3581400" cy="1066800"/>
          </a:xfrm>
          <a:prstGeom prst="wedgeRoundRectCallout">
            <a:avLst>
              <a:gd name="adj1" fmla="val -65958"/>
              <a:gd name="adj2" fmla="val 580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Our BST class has a </a:t>
            </a:r>
            <a:r>
              <a:rPr lang="en-US" sz="1900">
                <a:solidFill>
                  <a:srgbClr val="6600CC"/>
                </a:solidFill>
              </a:rPr>
              <a:t>single member variable </a:t>
            </a:r>
            <a:r>
              <a:rPr lang="en-US" sz="1900"/>
              <a:t>– the root pointer to the tree.</a:t>
            </a:r>
          </a:p>
        </p:txBody>
      </p:sp>
      <p:sp>
        <p:nvSpPr>
          <p:cNvPr id="665612" name="AutoShape 12"/>
          <p:cNvSpPr>
            <a:spLocks noChangeArrowheads="1"/>
          </p:cNvSpPr>
          <p:nvPr/>
        </p:nvSpPr>
        <p:spPr bwMode="auto">
          <a:xfrm>
            <a:off x="3124200" y="1371600"/>
            <a:ext cx="4343400" cy="1371600"/>
          </a:xfrm>
          <a:prstGeom prst="wedgeRoundRectCallout">
            <a:avLst>
              <a:gd name="adj1" fmla="val -63157"/>
              <a:gd name="adj2" fmla="val 50694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our constructor initializes that </a:t>
            </a:r>
            <a:r>
              <a:rPr lang="en-US" sz="1900">
                <a:solidFill>
                  <a:srgbClr val="6600CC"/>
                </a:solidFill>
              </a:rPr>
              <a:t>root pointer</a:t>
            </a:r>
            <a:r>
              <a:rPr lang="en-US" sz="1900"/>
              <a:t> to </a:t>
            </a:r>
            <a:r>
              <a:rPr lang="en-US" sz="1900">
                <a:solidFill>
                  <a:srgbClr val="6600CC"/>
                </a:solidFill>
              </a:rPr>
              <a:t>NULL</a:t>
            </a:r>
            <a:r>
              <a:rPr lang="en-US" sz="1900"/>
              <a:t/>
            </a:r>
            <a:br>
              <a:rPr lang="en-US" sz="1900"/>
            </a:br>
            <a:r>
              <a:rPr lang="en-US" sz="1900"/>
              <a:t>when we create a new tree.</a:t>
            </a:r>
          </a:p>
          <a:p>
            <a:r>
              <a:rPr lang="en-US" sz="1900"/>
              <a:t>(This indicates the tree is empty)</a:t>
            </a:r>
          </a:p>
        </p:txBody>
      </p:sp>
      <p:sp>
        <p:nvSpPr>
          <p:cNvPr id="665615" name="AutoShape 15"/>
          <p:cNvSpPr>
            <a:spLocks noChangeArrowheads="1"/>
          </p:cNvSpPr>
          <p:nvPr/>
        </p:nvSpPr>
        <p:spPr bwMode="auto">
          <a:xfrm>
            <a:off x="2870200" y="38100"/>
            <a:ext cx="3581400" cy="838200"/>
          </a:xfrm>
          <a:prstGeom prst="wedgeRoundRectCallout">
            <a:avLst>
              <a:gd name="adj1" fmla="val -46810"/>
              <a:gd name="adj2" fmla="val 87500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here’s our Binary Search Tree class.  </a:t>
            </a:r>
          </a:p>
        </p:txBody>
      </p:sp>
      <p:sp>
        <p:nvSpPr>
          <p:cNvPr id="665617" name="AutoShape 17"/>
          <p:cNvSpPr>
            <a:spLocks noChangeArrowheads="1"/>
          </p:cNvSpPr>
          <p:nvPr/>
        </p:nvSpPr>
        <p:spPr bwMode="auto">
          <a:xfrm>
            <a:off x="3505200" y="2667000"/>
            <a:ext cx="3581400" cy="838200"/>
          </a:xfrm>
          <a:prstGeom prst="wedgeRoundRectCallout">
            <a:avLst>
              <a:gd name="adj1" fmla="val -65958"/>
              <a:gd name="adj2" fmla="val 6022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Now let’s see our complete </a:t>
            </a:r>
            <a:r>
              <a:rPr lang="en-US" sz="1900" dirty="0">
                <a:solidFill>
                  <a:srgbClr val="6600CC"/>
                </a:solidFill>
              </a:rPr>
              <a:t>insertion</a:t>
            </a:r>
            <a:r>
              <a:rPr lang="en-US" sz="1900" dirty="0"/>
              <a:t> function in C++.</a:t>
            </a:r>
          </a:p>
        </p:txBody>
      </p:sp>
      <p:sp>
        <p:nvSpPr>
          <p:cNvPr id="665616" name="Rectangle 16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5618" name="Rectangle 18"/>
          <p:cNvSpPr>
            <a:spLocks noChangeArrowheads="1"/>
          </p:cNvSpPr>
          <p:nvPr/>
        </p:nvSpPr>
        <p:spPr bwMode="auto">
          <a:xfrm>
            <a:off x="457200" y="533400"/>
            <a:ext cx="5105400" cy="609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19" name="AutoShape 19"/>
          <p:cNvSpPr>
            <a:spLocks noChangeArrowheads="1"/>
          </p:cNvSpPr>
          <p:nvPr/>
        </p:nvSpPr>
        <p:spPr bwMode="auto">
          <a:xfrm>
            <a:off x="6934200" y="685800"/>
            <a:ext cx="1981200" cy="2590800"/>
          </a:xfrm>
          <a:prstGeom prst="wedgeRoundRectCallout">
            <a:avLst>
              <a:gd name="adj1" fmla="val -136699"/>
              <a:gd name="adj2" fmla="val -4424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our tree is empty, allocate a new node and point the root pointer to it – then we’re done!</a:t>
            </a:r>
          </a:p>
        </p:txBody>
      </p:sp>
      <p:sp>
        <p:nvSpPr>
          <p:cNvPr id="665620" name="Rectangle 20"/>
          <p:cNvSpPr>
            <a:spLocks noChangeArrowheads="1"/>
          </p:cNvSpPr>
          <p:nvPr/>
        </p:nvSpPr>
        <p:spPr bwMode="auto">
          <a:xfrm>
            <a:off x="457200" y="1168400"/>
            <a:ext cx="5105400" cy="5080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1" name="AutoShape 21"/>
          <p:cNvSpPr>
            <a:spLocks noChangeArrowheads="1"/>
          </p:cNvSpPr>
          <p:nvPr/>
        </p:nvSpPr>
        <p:spPr bwMode="auto">
          <a:xfrm>
            <a:off x="6553200" y="1295400"/>
            <a:ext cx="2362200" cy="2057400"/>
          </a:xfrm>
          <a:prstGeom prst="wedgeRoundRectCallout">
            <a:avLst>
              <a:gd name="adj1" fmla="val -106588"/>
              <a:gd name="adj2" fmla="val -42745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Start traversing down from the root of the tree. </a:t>
            </a:r>
          </a:p>
          <a:p>
            <a:r>
              <a:rPr lang="en-US" sz="1900" dirty="0"/>
              <a:t>for(;;) is the same as an infinite loop.</a:t>
            </a:r>
          </a:p>
        </p:txBody>
      </p:sp>
      <p:sp>
        <p:nvSpPr>
          <p:cNvPr id="665622" name="Rectangle 22"/>
          <p:cNvSpPr>
            <a:spLocks noChangeArrowheads="1"/>
          </p:cNvSpPr>
          <p:nvPr/>
        </p:nvSpPr>
        <p:spPr bwMode="auto">
          <a:xfrm>
            <a:off x="457200" y="18288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3" name="AutoShape 23"/>
          <p:cNvSpPr>
            <a:spLocks noChangeArrowheads="1"/>
          </p:cNvSpPr>
          <p:nvPr/>
        </p:nvSpPr>
        <p:spPr bwMode="auto">
          <a:xfrm>
            <a:off x="6553200" y="18288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our value is already in the tree, then we’re done - just return.</a:t>
            </a:r>
          </a:p>
        </p:txBody>
      </p:sp>
      <p:sp>
        <p:nvSpPr>
          <p:cNvPr id="665624" name="Rectangle 24"/>
          <p:cNvSpPr>
            <a:spLocks noChangeArrowheads="1"/>
          </p:cNvSpPr>
          <p:nvPr/>
        </p:nvSpPr>
        <p:spPr bwMode="auto">
          <a:xfrm>
            <a:off x="457200" y="21336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5" name="AutoShape 25"/>
          <p:cNvSpPr>
            <a:spLocks noChangeArrowheads="1"/>
          </p:cNvSpPr>
          <p:nvPr/>
        </p:nvSpPr>
        <p:spPr bwMode="auto">
          <a:xfrm>
            <a:off x="6553200" y="21336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the value to insert is less than the current node’s value, then go left.</a:t>
            </a:r>
          </a:p>
        </p:txBody>
      </p:sp>
      <p:sp>
        <p:nvSpPr>
          <p:cNvPr id="665626" name="Rectangle 26"/>
          <p:cNvSpPr>
            <a:spLocks noChangeArrowheads="1"/>
          </p:cNvSpPr>
          <p:nvPr/>
        </p:nvSpPr>
        <p:spPr bwMode="auto">
          <a:xfrm>
            <a:off x="457200" y="2514600"/>
            <a:ext cx="5105400" cy="533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7" name="AutoShape 27"/>
          <p:cNvSpPr>
            <a:spLocks noChangeArrowheads="1"/>
          </p:cNvSpPr>
          <p:nvPr/>
        </p:nvSpPr>
        <p:spPr bwMode="auto">
          <a:xfrm>
            <a:off x="6553200" y="2514600"/>
            <a:ext cx="2362200" cy="1828800"/>
          </a:xfrm>
          <a:prstGeom prst="wedgeRoundRectCallout">
            <a:avLst>
              <a:gd name="adj1" fmla="val -106588"/>
              <a:gd name="adj2" fmla="val -43227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there is a node to our left, advance to that node and continue.</a:t>
            </a:r>
          </a:p>
        </p:txBody>
      </p:sp>
      <p:sp>
        <p:nvSpPr>
          <p:cNvPr id="665628" name="Rectangle 28"/>
          <p:cNvSpPr>
            <a:spLocks noChangeArrowheads="1"/>
          </p:cNvSpPr>
          <p:nvPr/>
        </p:nvSpPr>
        <p:spPr bwMode="auto">
          <a:xfrm>
            <a:off x="457200" y="3073400"/>
            <a:ext cx="5105400" cy="1041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9" name="AutoShape 29"/>
          <p:cNvSpPr>
            <a:spLocks noChangeArrowheads="1"/>
          </p:cNvSpPr>
          <p:nvPr/>
        </p:nvSpPr>
        <p:spPr bwMode="auto">
          <a:xfrm>
            <a:off x="6553200" y="3073400"/>
            <a:ext cx="2362200" cy="3022600"/>
          </a:xfrm>
          <a:prstGeom prst="wedgeRoundRectCallout">
            <a:avLst>
              <a:gd name="adj1" fmla="val -106588"/>
              <a:gd name="adj2" fmla="val -45903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Otherwise we’ve found the proper spot for our new value! Add our value as the left child of the current node.</a:t>
            </a:r>
          </a:p>
        </p:txBody>
      </p:sp>
      <p:sp>
        <p:nvSpPr>
          <p:cNvPr id="665630" name="Rectangle 30"/>
          <p:cNvSpPr>
            <a:spLocks noChangeArrowheads="1"/>
          </p:cNvSpPr>
          <p:nvPr/>
        </p:nvSpPr>
        <p:spPr bwMode="auto">
          <a:xfrm>
            <a:off x="457200" y="4330700"/>
            <a:ext cx="5105400" cy="21463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31" name="AutoShape 31"/>
          <p:cNvSpPr>
            <a:spLocks noChangeArrowheads="1"/>
          </p:cNvSpPr>
          <p:nvPr/>
        </p:nvSpPr>
        <p:spPr bwMode="auto">
          <a:xfrm>
            <a:off x="6553200" y="4330700"/>
            <a:ext cx="2362200" cy="2298700"/>
          </a:xfrm>
          <a:prstGeom prst="wedgeRoundRectCallout">
            <a:avLst>
              <a:gd name="adj1" fmla="val -106588"/>
              <a:gd name="adj2" fmla="val -4461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If the value we want to insert is greater than the current node’s value, then traverse/insert to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6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6" grpId="0" animBg="1"/>
      <p:bldP spid="665606" grpId="1" animBg="1"/>
      <p:bldP spid="665613" grpId="0" animBg="1"/>
      <p:bldP spid="665613" grpId="1" animBg="1"/>
      <p:bldP spid="665608" grpId="0" animBg="1"/>
      <p:bldP spid="665608" grpId="1" animBg="1"/>
      <p:bldP spid="665614" grpId="0"/>
      <p:bldP spid="665614" grpId="1"/>
      <p:bldP spid="665605" grpId="1" animBg="1"/>
      <p:bldP spid="665605" grpId="2" animBg="1"/>
      <p:bldP spid="665611" grpId="0" animBg="1"/>
      <p:bldP spid="665611" grpId="1" animBg="1"/>
      <p:bldP spid="665612" grpId="0" animBg="1"/>
      <p:bldP spid="665612" grpId="1" animBg="1"/>
      <p:bldP spid="665615" grpId="0" animBg="1"/>
      <p:bldP spid="665615" grpId="1" animBg="1"/>
      <p:bldP spid="665617" grpId="0" animBg="1"/>
      <p:bldP spid="665617" grpId="1" animBg="1"/>
      <p:bldP spid="665616" grpId="0" animBg="1"/>
      <p:bldP spid="665618" grpId="0" animBg="1"/>
      <p:bldP spid="665618" grpId="1" animBg="1"/>
      <p:bldP spid="665619" grpId="0" animBg="1"/>
      <p:bldP spid="665619" grpId="1" animBg="1"/>
      <p:bldP spid="665620" grpId="0" animBg="1"/>
      <p:bldP spid="665620" grpId="1" animBg="1"/>
      <p:bldP spid="665621" grpId="0" animBg="1"/>
      <p:bldP spid="665621" grpId="1" animBg="1"/>
      <p:bldP spid="665622" grpId="0" animBg="1"/>
      <p:bldP spid="665622" grpId="1" animBg="1"/>
      <p:bldP spid="665623" grpId="0" animBg="1"/>
      <p:bldP spid="665623" grpId="1" animBg="1"/>
      <p:bldP spid="665624" grpId="0" animBg="1"/>
      <p:bldP spid="665624" grpId="1" animBg="1"/>
      <p:bldP spid="665625" grpId="0" animBg="1"/>
      <p:bldP spid="665625" grpId="1" animBg="1"/>
      <p:bldP spid="665626" grpId="0" animBg="1"/>
      <p:bldP spid="665626" grpId="1" animBg="1"/>
      <p:bldP spid="665627" grpId="0" animBg="1"/>
      <p:bldP spid="665627" grpId="1" animBg="1"/>
      <p:bldP spid="665628" grpId="0" animBg="1"/>
      <p:bldP spid="665628" grpId="1" animBg="1"/>
      <p:bldP spid="665629" grpId="0" animBg="1"/>
      <p:bldP spid="665629" grpId="1" animBg="1"/>
      <p:bldP spid="665630" grpId="0" animBg="1"/>
      <p:bldP spid="665630" grpId="1" animBg="1"/>
      <p:bldP spid="665631" grpId="0" animBg="1"/>
      <p:bldP spid="66563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4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sp>
        <p:nvSpPr>
          <p:cNvPr id="599044" name="Line 4"/>
          <p:cNvSpPr>
            <a:spLocks noChangeShapeType="1"/>
          </p:cNvSpPr>
          <p:nvPr/>
        </p:nvSpPr>
        <p:spPr bwMode="auto">
          <a:xfrm>
            <a:off x="6732588" y="52212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55575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36550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cxnSp>
        <p:nvCxnSpPr>
          <p:cNvPr id="139" name="Straight Arrow Connector 138"/>
          <p:cNvCxnSpPr/>
          <p:nvPr/>
        </p:nvCxnSpPr>
        <p:spPr bwMode="auto">
          <a:xfrm flipH="1">
            <a:off x="5997884" y="1915699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14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95" name="Line 4"/>
          <p:cNvSpPr>
            <a:spLocks noChangeShapeType="1"/>
          </p:cNvSpPr>
          <p:nvPr/>
        </p:nvSpPr>
        <p:spPr bwMode="auto">
          <a:xfrm>
            <a:off x="6753454" y="579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6" name="Line 4"/>
          <p:cNvSpPr>
            <a:spLocks noChangeShapeType="1"/>
          </p:cNvSpPr>
          <p:nvPr/>
        </p:nvSpPr>
        <p:spPr bwMode="auto">
          <a:xfrm>
            <a:off x="6783755" y="6172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7" name="Line 4"/>
          <p:cNvSpPr>
            <a:spLocks noChangeShapeType="1"/>
          </p:cNvSpPr>
          <p:nvPr/>
        </p:nvSpPr>
        <p:spPr bwMode="auto">
          <a:xfrm>
            <a:off x="-52042" y="429370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8" name="Line 4"/>
          <p:cNvSpPr>
            <a:spLocks noChangeShapeType="1"/>
          </p:cNvSpPr>
          <p:nvPr/>
        </p:nvSpPr>
        <p:spPr bwMode="auto">
          <a:xfrm>
            <a:off x="178905" y="48469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9" name="Line 4"/>
          <p:cNvSpPr>
            <a:spLocks noChangeShapeType="1"/>
          </p:cNvSpPr>
          <p:nvPr/>
        </p:nvSpPr>
        <p:spPr bwMode="auto">
          <a:xfrm>
            <a:off x="178905" y="554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02" name="Line 4"/>
          <p:cNvSpPr>
            <a:spLocks noChangeShapeType="1"/>
          </p:cNvSpPr>
          <p:nvPr/>
        </p:nvSpPr>
        <p:spPr bwMode="auto">
          <a:xfrm>
            <a:off x="76200" y="39853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299200" y="-76200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01435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07" name="Line 4"/>
          <p:cNvSpPr>
            <a:spLocks noChangeShapeType="1"/>
          </p:cNvSpPr>
          <p:nvPr/>
        </p:nvSpPr>
        <p:spPr bwMode="auto">
          <a:xfrm>
            <a:off x="334618" y="453528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8" name="Line 4"/>
          <p:cNvSpPr>
            <a:spLocks noChangeShapeType="1"/>
          </p:cNvSpPr>
          <p:nvPr/>
        </p:nvSpPr>
        <p:spPr bwMode="auto">
          <a:xfrm>
            <a:off x="334618" y="526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0" name="Rectangle 109"/>
          <p:cNvSpPr/>
          <p:nvPr/>
        </p:nvSpPr>
        <p:spPr bwMode="auto">
          <a:xfrm>
            <a:off x="7772401" y="1421295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Line 4"/>
          <p:cNvSpPr>
            <a:spLocks noChangeShapeType="1"/>
          </p:cNvSpPr>
          <p:nvPr/>
        </p:nvSpPr>
        <p:spPr bwMode="auto">
          <a:xfrm>
            <a:off x="341245" y="5651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>
            <a:off x="470659" y="35814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14" name="Line 4"/>
          <p:cNvSpPr>
            <a:spLocks noChangeShapeType="1"/>
          </p:cNvSpPr>
          <p:nvPr/>
        </p:nvSpPr>
        <p:spPr bwMode="auto">
          <a:xfrm>
            <a:off x="294861" y="37801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15636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12655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7" name="Group 53"/>
          <p:cNvGrpSpPr>
            <a:grpSpLocks/>
          </p:cNvGrpSpPr>
          <p:nvPr/>
        </p:nvGrpSpPr>
        <p:grpSpPr bwMode="auto">
          <a:xfrm>
            <a:off x="4757738" y="2306323"/>
            <a:ext cx="927100" cy="457200"/>
            <a:chOff x="1240" y="1132"/>
            <a:chExt cx="584" cy="288"/>
          </a:xfrm>
        </p:grpSpPr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20" name="Line 4"/>
          <p:cNvSpPr>
            <a:spLocks noChangeShapeType="1"/>
          </p:cNvSpPr>
          <p:nvPr/>
        </p:nvSpPr>
        <p:spPr bwMode="auto">
          <a:xfrm>
            <a:off x="509588" y="43036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Line 4"/>
          <p:cNvSpPr>
            <a:spLocks noChangeShapeType="1"/>
          </p:cNvSpPr>
          <p:nvPr/>
        </p:nvSpPr>
        <p:spPr bwMode="auto">
          <a:xfrm>
            <a:off x="499856" y="5029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509590" y="5413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4" name="Text Box 2"/>
          <p:cNvSpPr txBox="1">
            <a:spLocks noChangeArrowheads="1"/>
          </p:cNvSpPr>
          <p:nvPr/>
        </p:nvSpPr>
        <p:spPr bwMode="auto">
          <a:xfrm>
            <a:off x="663575" y="33464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25" name="Line 4"/>
          <p:cNvSpPr>
            <a:spLocks noChangeShapeType="1"/>
          </p:cNvSpPr>
          <p:nvPr/>
        </p:nvSpPr>
        <p:spPr bwMode="auto">
          <a:xfrm>
            <a:off x="467141" y="354267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22441" y="2188147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7" name="Group 53"/>
          <p:cNvGrpSpPr>
            <a:grpSpLocks/>
          </p:cNvGrpSpPr>
          <p:nvPr/>
        </p:nvGrpSpPr>
        <p:grpSpPr bwMode="auto">
          <a:xfrm>
            <a:off x="2084241" y="2139780"/>
            <a:ext cx="927100" cy="457200"/>
            <a:chOff x="1240" y="1132"/>
            <a:chExt cx="584" cy="288"/>
          </a:xfrm>
        </p:grpSpPr>
        <p:sp>
          <p:nvSpPr>
            <p:cNvPr id="12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31" name="Line 4"/>
          <p:cNvSpPr>
            <a:spLocks noChangeShapeType="1"/>
          </p:cNvSpPr>
          <p:nvPr/>
        </p:nvSpPr>
        <p:spPr bwMode="auto">
          <a:xfrm>
            <a:off x="712374" y="406282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2" name="Line 4"/>
          <p:cNvSpPr>
            <a:spLocks noChangeShapeType="1"/>
          </p:cNvSpPr>
          <p:nvPr/>
        </p:nvSpPr>
        <p:spPr bwMode="auto">
          <a:xfrm>
            <a:off x="1060658" y="43569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 bwMode="auto">
          <a:xfrm flipH="1">
            <a:off x="5536096" y="286375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Rectangle 129"/>
          <p:cNvSpPr/>
          <p:nvPr/>
        </p:nvSpPr>
        <p:spPr bwMode="auto">
          <a:xfrm>
            <a:off x="4355618" y="2425700"/>
            <a:ext cx="2327744" cy="913848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4" grpId="0" animBg="1"/>
      <p:bldP spid="599044" grpId="1" animBg="1"/>
      <p:bldP spid="599099" grpId="0"/>
      <p:bldP spid="599112" grpId="0"/>
      <p:bldP spid="599125" grpId="0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1" grpId="0" animBg="1"/>
      <p:bldP spid="102" grpId="0" animBg="1"/>
      <p:bldP spid="102" grpId="1" animBg="1"/>
      <p:bldP spid="2" grpId="0" animBg="1"/>
      <p:bldP spid="107" grpId="0" animBg="1"/>
      <p:bldP spid="107" grpId="1" animBg="1"/>
      <p:bldP spid="108" grpId="0" animBg="1"/>
      <p:bldP spid="108" grpId="1" animBg="1"/>
      <p:bldP spid="110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6" grpId="0" animBg="1"/>
      <p:bldP spid="120" grpId="0" animBg="1"/>
      <p:bldP spid="120" grpId="1" animBg="1"/>
      <p:bldP spid="121" grpId="0" animBg="1"/>
      <p:bldP spid="121" grpId="1" animBg="1"/>
      <p:bldP spid="123" grpId="0" animBg="1"/>
      <p:bldP spid="124" grpId="0" animBg="1"/>
      <p:bldP spid="125" grpId="0" animBg="1"/>
      <p:bldP spid="125" grpId="1" animBg="1"/>
      <p:bldP spid="3" grpId="0"/>
      <p:bldP spid="131" grpId="0" animBg="1"/>
      <p:bldP spid="131" grpId="1" animBg="1"/>
      <p:bldP spid="132" grpId="0" animBg="1"/>
      <p:bldP spid="132" grpId="1" animBg="1"/>
      <p:bldP spid="1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1AFC-33C8-449D-AF65-8FCC56C755F3}" type="slidenum">
              <a:rPr lang="en-US"/>
              <a:pPr/>
              <a:t>40</a:t>
            </a:fld>
            <a:endParaRPr lang="en-US"/>
          </a:p>
        </p:txBody>
      </p:sp>
      <p:sp>
        <p:nvSpPr>
          <p:cNvPr id="667679" name="Rectangle 31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7681" name="Line 33"/>
          <p:cNvSpPr>
            <a:spLocks noChangeShapeType="1"/>
          </p:cNvSpPr>
          <p:nvPr/>
        </p:nvSpPr>
        <p:spPr bwMode="auto">
          <a:xfrm>
            <a:off x="5181600" y="5029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2" name="Rectangle 34"/>
          <p:cNvSpPr>
            <a:spLocks noChangeArrowheads="1"/>
          </p:cNvSpPr>
          <p:nvPr/>
        </p:nvSpPr>
        <p:spPr bwMode="auto">
          <a:xfrm>
            <a:off x="71104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60960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7035800" y="50800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BF7"/>
                </a:solidFill>
              </a:rPr>
              <a:t>NULL</a:t>
            </a:r>
          </a:p>
        </p:txBody>
      </p:sp>
      <p:sp>
        <p:nvSpPr>
          <p:cNvPr id="667685" name="Line 37"/>
          <p:cNvSpPr>
            <a:spLocks noChangeShapeType="1"/>
          </p:cNvSpPr>
          <p:nvPr/>
        </p:nvSpPr>
        <p:spPr bwMode="auto">
          <a:xfrm>
            <a:off x="5194300" y="5435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6" name="Line 38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7" name="Line 39"/>
          <p:cNvSpPr>
            <a:spLocks noChangeShapeType="1"/>
          </p:cNvSpPr>
          <p:nvPr/>
        </p:nvSpPr>
        <p:spPr bwMode="auto">
          <a:xfrm>
            <a:off x="241300" y="66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8" name="Line 40"/>
          <p:cNvSpPr>
            <a:spLocks noChangeShapeType="1"/>
          </p:cNvSpPr>
          <p:nvPr/>
        </p:nvSpPr>
        <p:spPr bwMode="auto">
          <a:xfrm>
            <a:off x="838200" y="914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7698" name="Group 50"/>
          <p:cNvGrpSpPr>
            <a:grpSpLocks/>
          </p:cNvGrpSpPr>
          <p:nvPr/>
        </p:nvGrpSpPr>
        <p:grpSpPr bwMode="auto">
          <a:xfrm>
            <a:off x="7237413" y="1058863"/>
            <a:ext cx="1106487" cy="612775"/>
            <a:chOff x="4494" y="3780"/>
            <a:chExt cx="697" cy="386"/>
          </a:xfrm>
        </p:grpSpPr>
        <p:grpSp>
          <p:nvGrpSpPr>
            <p:cNvPr id="667699" name="Group 51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7700" name="Rectangle 52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1" name="Rectangle 53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2" name="Rectangle 54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3" name="Rectangle 55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704" name="Text Box 56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5" name="Text Box 57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6" name="Text Box 58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7707" name="Text Box 59"/>
          <p:cNvSpPr txBox="1">
            <a:spLocks noChangeArrowheads="1"/>
          </p:cNvSpPr>
          <p:nvPr/>
        </p:nvSpPr>
        <p:spPr bwMode="auto">
          <a:xfrm>
            <a:off x="7480300" y="107473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9900CC"/>
                </a:solidFill>
              </a:rPr>
              <a:t>“Larry”</a:t>
            </a:r>
          </a:p>
        </p:txBody>
      </p:sp>
      <p:sp>
        <p:nvSpPr>
          <p:cNvPr id="667708" name="Rectangle 60"/>
          <p:cNvSpPr>
            <a:spLocks noChangeArrowheads="1"/>
          </p:cNvSpPr>
          <p:nvPr/>
        </p:nvSpPr>
        <p:spPr bwMode="auto">
          <a:xfrm>
            <a:off x="7504113" y="1431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7709" name="Rectangle 61"/>
          <p:cNvSpPr>
            <a:spLocks noChangeArrowheads="1"/>
          </p:cNvSpPr>
          <p:nvPr/>
        </p:nvSpPr>
        <p:spPr bwMode="auto">
          <a:xfrm>
            <a:off x="7875588" y="1409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cxnSp>
        <p:nvCxnSpPr>
          <p:cNvPr id="667710" name="AutoShape 62"/>
          <p:cNvCxnSpPr>
            <a:cxnSpLocks noChangeShapeType="1"/>
          </p:cNvCxnSpPr>
          <p:nvPr/>
        </p:nvCxnSpPr>
        <p:spPr bwMode="auto">
          <a:xfrm rot="16200000" flipH="1">
            <a:off x="75628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7711" name="Line 63"/>
          <p:cNvSpPr>
            <a:spLocks noChangeShapeType="1"/>
          </p:cNvSpPr>
          <p:nvPr/>
        </p:nvSpPr>
        <p:spPr bwMode="auto">
          <a:xfrm>
            <a:off x="4038600" y="53340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762" name="Line 114"/>
          <p:cNvSpPr>
            <a:spLocks noChangeShapeType="1"/>
          </p:cNvSpPr>
          <p:nvPr/>
        </p:nvSpPr>
        <p:spPr bwMode="auto">
          <a:xfrm>
            <a:off x="5219700" y="5867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667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0" grpId="0" animBg="1"/>
      <p:bldP spid="667681" grpId="0" animBg="1"/>
      <p:bldP spid="667681" grpId="1" animBg="1"/>
      <p:bldP spid="667682" grpId="0" animBg="1"/>
      <p:bldP spid="667683" grpId="0"/>
      <p:bldP spid="667684" grpId="0"/>
      <p:bldP spid="667684" grpId="1"/>
      <p:bldP spid="667685" grpId="0" animBg="1"/>
      <p:bldP spid="667685" grpId="1" animBg="1"/>
      <p:bldP spid="667686" grpId="0" animBg="1"/>
      <p:bldP spid="667686" grpId="1" animBg="1"/>
      <p:bldP spid="667687" grpId="0" animBg="1"/>
      <p:bldP spid="667687" grpId="1" animBg="1"/>
      <p:bldP spid="667688" grpId="0" animBg="1"/>
      <p:bldP spid="667688" grpId="1" animBg="1"/>
      <p:bldP spid="667707" grpId="0"/>
      <p:bldP spid="667708" grpId="0"/>
      <p:bldP spid="667709" grpId="0"/>
      <p:bldP spid="667711" grpId="0" animBg="1"/>
      <p:bldP spid="667711" grpId="1" animBg="1"/>
      <p:bldP spid="66776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9299-7E5D-4002-9F48-DCED7DF06E8B}" type="slidenum">
              <a:rPr lang="en-US"/>
              <a:pPr/>
              <a:t>41</a:t>
            </a:fld>
            <a:endParaRPr lang="en-US"/>
          </a:p>
        </p:txBody>
      </p:sp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9822" name="Rectangle 126"/>
          <p:cNvSpPr>
            <a:spLocks noChangeArrowheads="1"/>
          </p:cNvSpPr>
          <p:nvPr/>
        </p:nvSpPr>
        <p:spPr bwMode="auto">
          <a:xfrm>
            <a:off x="71485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23" name="Text Box 127"/>
          <p:cNvSpPr txBox="1">
            <a:spLocks noChangeArrowheads="1"/>
          </p:cNvSpPr>
          <p:nvPr/>
        </p:nvSpPr>
        <p:spPr bwMode="auto">
          <a:xfrm>
            <a:off x="61341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cxnSp>
        <p:nvCxnSpPr>
          <p:cNvPr id="669825" name="AutoShape 129"/>
          <p:cNvCxnSpPr>
            <a:cxnSpLocks noChangeShapeType="1"/>
          </p:cNvCxnSpPr>
          <p:nvPr/>
        </p:nvCxnSpPr>
        <p:spPr bwMode="auto">
          <a:xfrm rot="16200000" flipH="1">
            <a:off x="76009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9826" name="Group 130"/>
          <p:cNvGrpSpPr>
            <a:grpSpLocks/>
          </p:cNvGrpSpPr>
          <p:nvPr/>
        </p:nvGrpSpPr>
        <p:grpSpPr bwMode="auto">
          <a:xfrm>
            <a:off x="6553200" y="2106613"/>
            <a:ext cx="792163" cy="592137"/>
            <a:chOff x="3511" y="3072"/>
            <a:chExt cx="729" cy="624"/>
          </a:xfrm>
        </p:grpSpPr>
        <p:sp>
          <p:nvSpPr>
            <p:cNvPr id="669827" name="Rectangle 1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8" name="Rectangle 1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9" name="Rectangle 1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0" name="Rectangle 1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1" name="Group 135"/>
          <p:cNvGrpSpPr>
            <a:grpSpLocks/>
          </p:cNvGrpSpPr>
          <p:nvPr/>
        </p:nvGrpSpPr>
        <p:grpSpPr bwMode="auto">
          <a:xfrm>
            <a:off x="7502525" y="1100138"/>
            <a:ext cx="792163" cy="592137"/>
            <a:chOff x="3511" y="3072"/>
            <a:chExt cx="729" cy="624"/>
          </a:xfrm>
        </p:grpSpPr>
        <p:sp>
          <p:nvSpPr>
            <p:cNvPr id="669832" name="Rectangle 1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3" name="Rectangle 1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4" name="Rectangle 1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5" name="Rectangle 1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6" name="Group 140"/>
          <p:cNvGrpSpPr>
            <a:grpSpLocks/>
          </p:cNvGrpSpPr>
          <p:nvPr/>
        </p:nvGrpSpPr>
        <p:grpSpPr bwMode="auto">
          <a:xfrm>
            <a:off x="8275638" y="2106613"/>
            <a:ext cx="790575" cy="592137"/>
            <a:chOff x="3511" y="3072"/>
            <a:chExt cx="729" cy="624"/>
          </a:xfrm>
        </p:grpSpPr>
        <p:sp>
          <p:nvSpPr>
            <p:cNvPr id="669837" name="Rectangle 14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8" name="Rectangle 14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9" name="Rectangle 14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40" name="Rectangle 14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41" name="Line 145"/>
          <p:cNvSpPr>
            <a:spLocks noChangeShapeType="1"/>
          </p:cNvSpPr>
          <p:nvPr/>
        </p:nvSpPr>
        <p:spPr bwMode="auto">
          <a:xfrm flipH="1">
            <a:off x="7027863" y="1574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2" name="Line 146"/>
          <p:cNvSpPr>
            <a:spLocks noChangeShapeType="1"/>
          </p:cNvSpPr>
          <p:nvPr/>
        </p:nvSpPr>
        <p:spPr bwMode="auto">
          <a:xfrm>
            <a:off x="8086725" y="1573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3" name="Text Box 147"/>
          <p:cNvSpPr txBox="1">
            <a:spLocks noChangeArrowheads="1"/>
          </p:cNvSpPr>
          <p:nvPr/>
        </p:nvSpPr>
        <p:spPr bwMode="auto">
          <a:xfrm>
            <a:off x="8250238" y="2468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44" name="Text Box 148"/>
          <p:cNvSpPr txBox="1">
            <a:spLocks noChangeArrowheads="1"/>
          </p:cNvSpPr>
          <p:nvPr/>
        </p:nvSpPr>
        <p:spPr bwMode="auto">
          <a:xfrm>
            <a:off x="7278688" y="1119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“Larry”</a:t>
            </a:r>
          </a:p>
        </p:txBody>
      </p:sp>
      <p:sp>
        <p:nvSpPr>
          <p:cNvPr id="669845" name="Text Box 149"/>
          <p:cNvSpPr txBox="1">
            <a:spLocks noChangeArrowheads="1"/>
          </p:cNvSpPr>
          <p:nvPr/>
        </p:nvSpPr>
        <p:spPr bwMode="auto">
          <a:xfrm>
            <a:off x="6376988" y="2122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“Fran”</a:t>
            </a:r>
          </a:p>
        </p:txBody>
      </p:sp>
      <p:sp>
        <p:nvSpPr>
          <p:cNvPr id="669846" name="Text Box 150"/>
          <p:cNvSpPr txBox="1">
            <a:spLocks noChangeArrowheads="1"/>
          </p:cNvSpPr>
          <p:nvPr/>
        </p:nvSpPr>
        <p:spPr bwMode="auto">
          <a:xfrm>
            <a:off x="7908925" y="2119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“Ronda”</a:t>
            </a:r>
          </a:p>
        </p:txBody>
      </p:sp>
      <p:sp>
        <p:nvSpPr>
          <p:cNvPr id="669847" name="Line 151"/>
          <p:cNvSpPr>
            <a:spLocks noChangeShapeType="1"/>
          </p:cNvSpPr>
          <p:nvPr/>
        </p:nvSpPr>
        <p:spPr bwMode="auto">
          <a:xfrm flipH="1">
            <a:off x="6575425" y="2593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9848" name="Group 152"/>
          <p:cNvGrpSpPr>
            <a:grpSpLocks/>
          </p:cNvGrpSpPr>
          <p:nvPr/>
        </p:nvGrpSpPr>
        <p:grpSpPr bwMode="auto">
          <a:xfrm>
            <a:off x="5953125" y="3098800"/>
            <a:ext cx="792163" cy="592138"/>
            <a:chOff x="3511" y="3072"/>
            <a:chExt cx="729" cy="624"/>
          </a:xfrm>
        </p:grpSpPr>
        <p:sp>
          <p:nvSpPr>
            <p:cNvPr id="669849" name="Rectangle 15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0" name="Rectangle 15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1" name="Rectangle 15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2" name="Rectangle 15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53" name="Text Box 157"/>
          <p:cNvSpPr txBox="1">
            <a:spLocks noChangeArrowheads="1"/>
          </p:cNvSpPr>
          <p:nvPr/>
        </p:nvSpPr>
        <p:spPr bwMode="auto">
          <a:xfrm>
            <a:off x="5907088" y="3452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4" name="Text Box 158"/>
          <p:cNvSpPr txBox="1">
            <a:spLocks noChangeArrowheads="1"/>
          </p:cNvSpPr>
          <p:nvPr/>
        </p:nvSpPr>
        <p:spPr bwMode="auto">
          <a:xfrm>
            <a:off x="6283325" y="3467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5" name="Text Box 159"/>
          <p:cNvSpPr txBox="1">
            <a:spLocks noChangeArrowheads="1"/>
          </p:cNvSpPr>
          <p:nvPr/>
        </p:nvSpPr>
        <p:spPr bwMode="auto">
          <a:xfrm>
            <a:off x="8607425" y="2454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6" name="Text Box 160"/>
          <p:cNvSpPr txBox="1">
            <a:spLocks noChangeArrowheads="1"/>
          </p:cNvSpPr>
          <p:nvPr/>
        </p:nvSpPr>
        <p:spPr bwMode="auto">
          <a:xfrm>
            <a:off x="5638800" y="3124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“Barry”</a:t>
            </a:r>
          </a:p>
        </p:txBody>
      </p:sp>
      <p:grpSp>
        <p:nvGrpSpPr>
          <p:cNvPr id="669858" name="Group 162"/>
          <p:cNvGrpSpPr>
            <a:grpSpLocks/>
          </p:cNvGrpSpPr>
          <p:nvPr/>
        </p:nvGrpSpPr>
        <p:grpSpPr bwMode="auto">
          <a:xfrm>
            <a:off x="7248525" y="3067050"/>
            <a:ext cx="1106488" cy="612775"/>
            <a:chOff x="4494" y="3780"/>
            <a:chExt cx="697" cy="386"/>
          </a:xfrm>
        </p:grpSpPr>
        <p:grpSp>
          <p:nvGrpSpPr>
            <p:cNvPr id="669859" name="Group 163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9860" name="Rectangle 16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1" name="Rectangle 16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2" name="Rectangle 16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3" name="Rectangle 16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9864" name="Text Box 168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5" name="Text Box 169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6" name="Text Box 170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9867" name="Line 171"/>
          <p:cNvSpPr>
            <a:spLocks noChangeShapeType="1"/>
          </p:cNvSpPr>
          <p:nvPr/>
        </p:nvSpPr>
        <p:spPr bwMode="auto">
          <a:xfrm>
            <a:off x="228600" y="63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68" name="Line 172"/>
          <p:cNvSpPr>
            <a:spLocks noChangeShapeType="1"/>
          </p:cNvSpPr>
          <p:nvPr/>
        </p:nvSpPr>
        <p:spPr bwMode="auto">
          <a:xfrm>
            <a:off x="228600" y="123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0" name="Line 174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1" name="Line 175"/>
          <p:cNvSpPr>
            <a:spLocks noChangeShapeType="1"/>
          </p:cNvSpPr>
          <p:nvPr/>
        </p:nvSpPr>
        <p:spPr bwMode="auto">
          <a:xfrm>
            <a:off x="596900" y="193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2" name="Text Box 176"/>
          <p:cNvSpPr txBox="1">
            <a:spLocks noChangeArrowheads="1"/>
          </p:cNvSpPr>
          <p:nvPr/>
        </p:nvSpPr>
        <p:spPr bwMode="auto">
          <a:xfrm>
            <a:off x="1304925" y="1371600"/>
            <a:ext cx="2276475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Larry??</a:t>
            </a:r>
          </a:p>
        </p:txBody>
      </p:sp>
      <p:sp>
        <p:nvSpPr>
          <p:cNvPr id="669873" name="Line 177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4" name="Text Box 178"/>
          <p:cNvSpPr txBox="1">
            <a:spLocks noChangeArrowheads="1"/>
          </p:cNvSpPr>
          <p:nvPr/>
        </p:nvSpPr>
        <p:spPr bwMode="auto">
          <a:xfrm>
            <a:off x="1284288" y="17399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Larry??</a:t>
            </a:r>
          </a:p>
        </p:txBody>
      </p:sp>
      <p:sp>
        <p:nvSpPr>
          <p:cNvPr id="669876" name="Text Box 180"/>
          <p:cNvSpPr txBox="1">
            <a:spLocks noChangeArrowheads="1"/>
          </p:cNvSpPr>
          <p:nvPr/>
        </p:nvSpPr>
        <p:spPr bwMode="auto">
          <a:xfrm>
            <a:off x="1881188" y="38862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&gt; Larry??</a:t>
            </a:r>
          </a:p>
        </p:txBody>
      </p:sp>
      <p:sp>
        <p:nvSpPr>
          <p:cNvPr id="669878" name="Text Box 182"/>
          <p:cNvSpPr txBox="1">
            <a:spLocks noChangeArrowheads="1"/>
          </p:cNvSpPr>
          <p:nvPr/>
        </p:nvSpPr>
        <p:spPr bwMode="auto">
          <a:xfrm>
            <a:off x="8369300" y="15255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3" name="Text Box 187"/>
          <p:cNvSpPr txBox="1">
            <a:spLocks noChangeArrowheads="1"/>
          </p:cNvSpPr>
          <p:nvPr/>
        </p:nvSpPr>
        <p:spPr bwMode="auto">
          <a:xfrm>
            <a:off x="1295400" y="1384300"/>
            <a:ext cx="2349500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Ronda??</a:t>
            </a:r>
          </a:p>
        </p:txBody>
      </p:sp>
      <p:sp>
        <p:nvSpPr>
          <p:cNvPr id="669885" name="Text Box 189"/>
          <p:cNvSpPr txBox="1">
            <a:spLocks noChangeArrowheads="1"/>
          </p:cNvSpPr>
          <p:nvPr/>
        </p:nvSpPr>
        <p:spPr bwMode="auto">
          <a:xfrm>
            <a:off x="1295400" y="1752600"/>
            <a:ext cx="2154238" cy="457200"/>
          </a:xfrm>
          <a:prstGeom prst="rect">
            <a:avLst/>
          </a:prstGeom>
          <a:solidFill>
            <a:srgbClr val="FBF5FD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Ronda??</a:t>
            </a:r>
          </a:p>
        </p:txBody>
      </p:sp>
      <p:sp>
        <p:nvSpPr>
          <p:cNvPr id="669887" name="Text Box 191"/>
          <p:cNvSpPr txBox="1">
            <a:spLocks noChangeArrowheads="1"/>
          </p:cNvSpPr>
          <p:nvPr/>
        </p:nvSpPr>
        <p:spPr bwMode="auto">
          <a:xfrm>
            <a:off x="8050213" y="26924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9" name="Text Box 193"/>
          <p:cNvSpPr txBox="1">
            <a:spLocks noChangeArrowheads="1"/>
          </p:cNvSpPr>
          <p:nvPr/>
        </p:nvSpPr>
        <p:spPr bwMode="auto">
          <a:xfrm>
            <a:off x="7554913" y="3048000"/>
            <a:ext cx="8651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69890" name="Rectangle 194"/>
          <p:cNvSpPr>
            <a:spLocks noChangeArrowheads="1"/>
          </p:cNvSpPr>
          <p:nvPr/>
        </p:nvSpPr>
        <p:spPr bwMode="auto">
          <a:xfrm>
            <a:off x="7515225" y="34401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91" name="Rectangle 195"/>
          <p:cNvSpPr>
            <a:spLocks noChangeArrowheads="1"/>
          </p:cNvSpPr>
          <p:nvPr/>
        </p:nvSpPr>
        <p:spPr bwMode="auto">
          <a:xfrm>
            <a:off x="7886700" y="3417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69893" name="Group 197"/>
          <p:cNvGrpSpPr>
            <a:grpSpLocks/>
          </p:cNvGrpSpPr>
          <p:nvPr/>
        </p:nvGrpSpPr>
        <p:grpSpPr bwMode="auto">
          <a:xfrm>
            <a:off x="8094663" y="2503488"/>
            <a:ext cx="554037" cy="573087"/>
            <a:chOff x="5075" y="1592"/>
            <a:chExt cx="349" cy="361"/>
          </a:xfrm>
        </p:grpSpPr>
        <p:sp>
          <p:nvSpPr>
            <p:cNvPr id="669894" name="Rectangle 198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95" name="Line 199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96" name="Line 200"/>
          <p:cNvSpPr>
            <a:spLocks noChangeShapeType="1"/>
          </p:cNvSpPr>
          <p:nvPr/>
        </p:nvSpPr>
        <p:spPr bwMode="auto">
          <a:xfrm>
            <a:off x="5207000" y="628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7" name="Line 201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8" name="Text Box 202"/>
          <p:cNvSpPr txBox="1">
            <a:spLocks noChangeArrowheads="1"/>
          </p:cNvSpPr>
          <p:nvPr/>
        </p:nvSpPr>
        <p:spPr bwMode="auto">
          <a:xfrm>
            <a:off x="6591300" y="110490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7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cur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69900" name="Line 204"/>
          <p:cNvSpPr>
            <a:spLocks noChangeShapeType="1"/>
          </p:cNvSpPr>
          <p:nvPr/>
        </p:nvSpPr>
        <p:spPr bwMode="auto">
          <a:xfrm>
            <a:off x="635000" y="444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1" name="Line 205"/>
          <p:cNvSpPr>
            <a:spLocks noChangeShapeType="1"/>
          </p:cNvSpPr>
          <p:nvPr/>
        </p:nvSpPr>
        <p:spPr bwMode="auto">
          <a:xfrm>
            <a:off x="990600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2" name="Line 206"/>
          <p:cNvSpPr>
            <a:spLocks noChangeShapeType="1"/>
          </p:cNvSpPr>
          <p:nvPr/>
        </p:nvSpPr>
        <p:spPr bwMode="auto">
          <a:xfrm>
            <a:off x="1384300" y="5118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3" name="Line 207"/>
          <p:cNvSpPr>
            <a:spLocks noChangeShapeType="1"/>
          </p:cNvSpPr>
          <p:nvPr/>
        </p:nvSpPr>
        <p:spPr bwMode="auto">
          <a:xfrm>
            <a:off x="317500" y="6565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4" name="Line 208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5" name="Line 209"/>
          <p:cNvSpPr>
            <a:spLocks noChangeShapeType="1"/>
          </p:cNvSpPr>
          <p:nvPr/>
        </p:nvSpPr>
        <p:spPr bwMode="auto">
          <a:xfrm>
            <a:off x="596900" y="1917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6" name="Line 210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7" name="Line 211"/>
          <p:cNvSpPr>
            <a:spLocks noChangeShapeType="1"/>
          </p:cNvSpPr>
          <p:nvPr/>
        </p:nvSpPr>
        <p:spPr bwMode="auto">
          <a:xfrm>
            <a:off x="914400" y="2667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8" name="Line 212"/>
          <p:cNvSpPr>
            <a:spLocks noChangeShapeType="1"/>
          </p:cNvSpPr>
          <p:nvPr/>
        </p:nvSpPr>
        <p:spPr bwMode="auto">
          <a:xfrm>
            <a:off x="914400" y="3162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9" name="Line 213"/>
          <p:cNvSpPr>
            <a:spLocks noChangeShapeType="1"/>
          </p:cNvSpPr>
          <p:nvPr/>
        </p:nvSpPr>
        <p:spPr bwMode="auto">
          <a:xfrm>
            <a:off x="1282700" y="359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0" name="Line 214"/>
          <p:cNvSpPr>
            <a:spLocks noChangeShapeType="1"/>
          </p:cNvSpPr>
          <p:nvPr/>
        </p:nvSpPr>
        <p:spPr bwMode="auto">
          <a:xfrm>
            <a:off x="1295400" y="383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1" name="Line 215"/>
          <p:cNvSpPr>
            <a:spLocks noChangeShapeType="1"/>
          </p:cNvSpPr>
          <p:nvPr/>
        </p:nvSpPr>
        <p:spPr bwMode="auto">
          <a:xfrm>
            <a:off x="4851400" y="654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4 0.13321 " pathEditMode="relative" ptsTypes="AA">
                                      <p:cBhvr>
                                        <p:cTn id="115" dur="2000" fill="hold"/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66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66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6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6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66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867" grpId="0" animBg="1"/>
      <p:bldP spid="669867" grpId="1" animBg="1"/>
      <p:bldP spid="669868" grpId="0" animBg="1"/>
      <p:bldP spid="669868" grpId="1" animBg="1"/>
      <p:bldP spid="669870" grpId="0" animBg="1"/>
      <p:bldP spid="669870" grpId="1" animBg="1"/>
      <p:bldP spid="669871" grpId="0" animBg="1"/>
      <p:bldP spid="669871" grpId="1" animBg="1"/>
      <p:bldP spid="669872" grpId="0" animBg="1"/>
      <p:bldP spid="669872" grpId="1" animBg="1"/>
      <p:bldP spid="669873" grpId="0" animBg="1"/>
      <p:bldP spid="669873" grpId="1" animBg="1"/>
      <p:bldP spid="669874" grpId="0" animBg="1"/>
      <p:bldP spid="669874" grpId="1" animBg="1"/>
      <p:bldP spid="669876" grpId="0" animBg="1"/>
      <p:bldP spid="669876" grpId="1" animBg="1"/>
      <p:bldP spid="669878" grpId="0"/>
      <p:bldP spid="669878" grpId="1"/>
      <p:bldP spid="669883" grpId="0" animBg="1"/>
      <p:bldP spid="669883" grpId="1" animBg="1"/>
      <p:bldP spid="669885" grpId="0" animBg="1"/>
      <p:bldP spid="669885" grpId="1" animBg="1"/>
      <p:bldP spid="669887" grpId="0"/>
      <p:bldP spid="669887" grpId="1"/>
      <p:bldP spid="669889" grpId="0"/>
      <p:bldP spid="669890" grpId="0"/>
      <p:bldP spid="669891" grpId="0"/>
      <p:bldP spid="669896" grpId="0" animBg="1"/>
      <p:bldP spid="669897" grpId="0" animBg="1"/>
      <p:bldP spid="669897" grpId="1" animBg="1"/>
      <p:bldP spid="669898" grpId="0"/>
      <p:bldP spid="669898" grpId="1"/>
      <p:bldP spid="669900" grpId="0" animBg="1"/>
      <p:bldP spid="669900" grpId="1" animBg="1"/>
      <p:bldP spid="669901" grpId="0" animBg="1"/>
      <p:bldP spid="669901" grpId="1" animBg="1"/>
      <p:bldP spid="669902" grpId="0" animBg="1"/>
      <p:bldP spid="669902" grpId="1" animBg="1"/>
      <p:bldP spid="669903" grpId="0" animBg="1"/>
      <p:bldP spid="669903" grpId="1" animBg="1"/>
      <p:bldP spid="669904" grpId="0" animBg="1"/>
      <p:bldP spid="669904" grpId="1" animBg="1"/>
      <p:bldP spid="669905" grpId="0" animBg="1"/>
      <p:bldP spid="669905" grpId="1" animBg="1"/>
      <p:bldP spid="669906" grpId="0" animBg="1"/>
      <p:bldP spid="669906" grpId="1" animBg="1"/>
      <p:bldP spid="669907" grpId="0" animBg="1"/>
      <p:bldP spid="669907" grpId="1" animBg="1"/>
      <p:bldP spid="669908" grpId="0" animBg="1"/>
      <p:bldP spid="669908" grpId="1" animBg="1"/>
      <p:bldP spid="669909" grpId="0" animBg="1"/>
      <p:bldP spid="669909" grpId="1" animBg="1"/>
      <p:bldP spid="669910" grpId="0" animBg="1"/>
      <p:bldP spid="669910" grpId="1" animBg="1"/>
      <p:bldP spid="669911" grpId="0" animBg="1"/>
      <p:bldP spid="66991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A1-4351-48A6-B4DA-6132B37C1328}" type="slidenum">
              <a:rPr lang="en-US"/>
              <a:pPr/>
              <a:t>42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sp>
        <p:nvSpPr>
          <p:cNvPr id="606282" name="Text Box 74"/>
          <p:cNvSpPr txBox="1">
            <a:spLocks noChangeArrowheads="1"/>
          </p:cNvSpPr>
          <p:nvPr/>
        </p:nvSpPr>
        <p:spPr bwMode="auto">
          <a:xfrm>
            <a:off x="593725" y="1369992"/>
            <a:ext cx="7843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As with BST Search, there is a </a:t>
            </a:r>
            <a:r>
              <a:rPr lang="en-US" dirty="0">
                <a:solidFill>
                  <a:schemeClr val="accent2"/>
                </a:solidFill>
              </a:rPr>
              <a:t>recursive version</a:t>
            </a:r>
            <a:r>
              <a:rPr lang="en-US" dirty="0"/>
              <a:t> of the Insertion algorithm too. Be familiar with it!</a:t>
            </a:r>
          </a:p>
        </p:txBody>
      </p:sp>
      <p:sp>
        <p:nvSpPr>
          <p:cNvPr id="606287" name="Text Box 79"/>
          <p:cNvSpPr txBox="1">
            <a:spLocks noChangeArrowheads="1"/>
          </p:cNvSpPr>
          <p:nvPr/>
        </p:nvSpPr>
        <p:spPr bwMode="auto">
          <a:xfrm>
            <a:off x="517525" y="2570142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Given </a:t>
            </a:r>
            <a:r>
              <a:rPr lang="en-US" dirty="0"/>
              <a:t>a random array of numbers if you insert them one at a time into a BST, what will the BST look like?</a:t>
            </a:r>
          </a:p>
        </p:txBody>
      </p:sp>
      <p:sp>
        <p:nvSpPr>
          <p:cNvPr id="606291" name="Text Box 83"/>
          <p:cNvSpPr txBox="1">
            <a:spLocks noChangeArrowheads="1"/>
          </p:cNvSpPr>
          <p:nvPr/>
        </p:nvSpPr>
        <p:spPr bwMode="auto">
          <a:xfrm>
            <a:off x="517525" y="4217910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Given </a:t>
            </a:r>
            <a:r>
              <a:rPr lang="en-US" dirty="0"/>
              <a:t>a ordered array of numbers if you insert them one at a time into a BST, what will the BST look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87" grpId="0"/>
      <p:bldP spid="60629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1C16-4F39-4BB7-892C-E6F46DF70EAF}" type="slidenum">
              <a:rPr lang="en-US"/>
              <a:pPr/>
              <a:t>43</a:t>
            </a:fld>
            <a:endParaRPr 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Oh of BST Insertion</a:t>
            </a: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14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So, what’s the big-oh of BST Insertion?</a:t>
            </a:r>
            <a:endParaRPr lang="en-US"/>
          </a:p>
        </p:txBody>
      </p:sp>
      <p:sp>
        <p:nvSpPr>
          <p:cNvPr id="661511" name="Text Box 7"/>
          <p:cNvSpPr txBox="1">
            <a:spLocks noChangeArrowheads="1"/>
          </p:cNvSpPr>
          <p:nvPr/>
        </p:nvSpPr>
        <p:spPr bwMode="auto">
          <a:xfrm>
            <a:off x="280988" y="1981200"/>
            <a:ext cx="85407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Right! It’s also 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</a:t>
            </a:r>
          </a:p>
          <a:p>
            <a:endParaRPr lang="en-US">
              <a:solidFill>
                <a:srgbClr val="6600CC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Why? Because we have to first use a binary search to find where to insert our node and binary search is </a:t>
            </a:r>
            <a:r>
              <a:rPr lang="en-US">
                <a:solidFill>
                  <a:srgbClr val="6600CC"/>
                </a:solidFill>
              </a:rPr>
              <a:t>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n).</a:t>
            </a:r>
          </a:p>
          <a:p>
            <a:endParaRPr lang="en-US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Once we’ve found the right spot, we can insert our new node in </a:t>
            </a:r>
            <a:r>
              <a:rPr lang="en-US">
                <a:solidFill>
                  <a:srgbClr val="6600CC"/>
                </a:solidFill>
              </a:rPr>
              <a:t>O(1)</a:t>
            </a:r>
            <a:r>
              <a:rPr lang="en-US">
                <a:solidFill>
                  <a:srgbClr val="006666"/>
                </a:solidFill>
              </a:rPr>
              <a:t> time.</a:t>
            </a:r>
          </a:p>
        </p:txBody>
      </p:sp>
      <p:sp>
        <p:nvSpPr>
          <p:cNvPr id="661512" name="Text Box 8"/>
          <p:cNvSpPr txBox="1">
            <a:spLocks noChangeArrowheads="1"/>
          </p:cNvSpPr>
          <p:nvPr/>
        </p:nvSpPr>
        <p:spPr bwMode="auto">
          <a:xfrm>
            <a:off x="2133600" y="5181600"/>
            <a:ext cx="4764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>
                <a:solidFill>
                  <a:srgbClr val="990000"/>
                </a:solidFill>
              </a:rPr>
              <a:t>Groovy Baby!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1" grpId="0" build="p"/>
      <p:bldP spid="6615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D46-74C1-40E2-B62E-8B1EB1544665}" type="slidenum">
              <a:rPr lang="en-US"/>
              <a:pPr/>
              <a:t>44</a:t>
            </a:fld>
            <a:endParaRPr lang="en-US"/>
          </a:p>
        </p:txBody>
      </p:sp>
      <p:sp>
        <p:nvSpPr>
          <p:cNvPr id="578572" name="Text Box 12"/>
          <p:cNvSpPr txBox="1">
            <a:spLocks noChangeArrowheads="1"/>
          </p:cNvSpPr>
          <p:nvPr/>
        </p:nvSpPr>
        <p:spPr bwMode="auto">
          <a:xfrm>
            <a:off x="542925" y="5937250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big-oh to find the minimum or maximum element?</a:t>
            </a:r>
          </a:p>
        </p:txBody>
      </p:sp>
      <p:grpSp>
        <p:nvGrpSpPr>
          <p:cNvPr id="578623" name="Group 63"/>
          <p:cNvGrpSpPr>
            <a:grpSpLocks/>
          </p:cNvGrpSpPr>
          <p:nvPr/>
        </p:nvGrpSpPr>
        <p:grpSpPr bwMode="auto">
          <a:xfrm>
            <a:off x="2501900" y="2800350"/>
            <a:ext cx="3543300" cy="2611438"/>
            <a:chOff x="1608" y="1764"/>
            <a:chExt cx="2232" cy="1645"/>
          </a:xfrm>
        </p:grpSpPr>
        <p:grpSp>
          <p:nvGrpSpPr>
            <p:cNvPr id="578573" name="Group 13"/>
            <p:cNvGrpSpPr>
              <a:grpSpLocks/>
            </p:cNvGrpSpPr>
            <p:nvPr/>
          </p:nvGrpSpPr>
          <p:grpSpPr bwMode="auto">
            <a:xfrm>
              <a:off x="2184" y="2398"/>
              <a:ext cx="499" cy="373"/>
              <a:chOff x="3511" y="3072"/>
              <a:chExt cx="729" cy="624"/>
            </a:xfrm>
          </p:grpSpPr>
          <p:sp>
            <p:nvSpPr>
              <p:cNvPr id="57857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78" name="Group 18"/>
            <p:cNvGrpSpPr>
              <a:grpSpLocks/>
            </p:cNvGrpSpPr>
            <p:nvPr/>
          </p:nvGrpSpPr>
          <p:grpSpPr bwMode="auto">
            <a:xfrm>
              <a:off x="2782" y="1764"/>
              <a:ext cx="499" cy="373"/>
              <a:chOff x="3511" y="3072"/>
              <a:chExt cx="729" cy="624"/>
            </a:xfrm>
          </p:grpSpPr>
          <p:sp>
            <p:nvSpPr>
              <p:cNvPr id="57857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83" name="Group 23"/>
            <p:cNvGrpSpPr>
              <a:grpSpLocks/>
            </p:cNvGrpSpPr>
            <p:nvPr/>
          </p:nvGrpSpPr>
          <p:grpSpPr bwMode="auto">
            <a:xfrm>
              <a:off x="3269" y="2398"/>
              <a:ext cx="498" cy="373"/>
              <a:chOff x="3511" y="3072"/>
              <a:chExt cx="729" cy="624"/>
            </a:xfrm>
          </p:grpSpPr>
          <p:sp>
            <p:nvSpPr>
              <p:cNvPr id="578584" name="Rectangle 2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5" name="Rectangle 2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6" name="Rectangle 2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7" name="Rectangle 2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588" name="Line 28"/>
            <p:cNvSpPr>
              <a:spLocks noChangeShapeType="1"/>
            </p:cNvSpPr>
            <p:nvPr/>
          </p:nvSpPr>
          <p:spPr bwMode="auto">
            <a:xfrm flipH="1">
              <a:off x="2483" y="2063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89" name="Line 29"/>
            <p:cNvSpPr>
              <a:spLocks noChangeShapeType="1"/>
            </p:cNvSpPr>
            <p:nvPr/>
          </p:nvSpPr>
          <p:spPr bwMode="auto">
            <a:xfrm>
              <a:off x="3150" y="2062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90" name="Text Box 30"/>
            <p:cNvSpPr txBox="1">
              <a:spLocks noChangeArrowheads="1"/>
            </p:cNvSpPr>
            <p:nvPr/>
          </p:nvSpPr>
          <p:spPr bwMode="auto">
            <a:xfrm>
              <a:off x="3253" y="262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591" name="Text Box 31"/>
            <p:cNvSpPr txBox="1">
              <a:spLocks noChangeArrowheads="1"/>
            </p:cNvSpPr>
            <p:nvPr/>
          </p:nvSpPr>
          <p:spPr bwMode="auto">
            <a:xfrm>
              <a:off x="2641" y="1776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2073" y="2408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8593" name="Text Box 33"/>
            <p:cNvSpPr txBox="1">
              <a:spLocks noChangeArrowheads="1"/>
            </p:cNvSpPr>
            <p:nvPr/>
          </p:nvSpPr>
          <p:spPr bwMode="auto">
            <a:xfrm>
              <a:off x="3038" y="2406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8594" name="Line 34"/>
            <p:cNvSpPr>
              <a:spLocks noChangeShapeType="1"/>
            </p:cNvSpPr>
            <p:nvPr/>
          </p:nvSpPr>
          <p:spPr bwMode="auto">
            <a:xfrm flipH="1">
              <a:off x="2198" y="2705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8595" name="Group 35"/>
            <p:cNvGrpSpPr>
              <a:grpSpLocks/>
            </p:cNvGrpSpPr>
            <p:nvPr/>
          </p:nvGrpSpPr>
          <p:grpSpPr bwMode="auto">
            <a:xfrm>
              <a:off x="1806" y="3023"/>
              <a:ext cx="499" cy="373"/>
              <a:chOff x="3511" y="3072"/>
              <a:chExt cx="729" cy="624"/>
            </a:xfrm>
          </p:grpSpPr>
          <p:sp>
            <p:nvSpPr>
              <p:cNvPr id="57859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600" name="Text Box 40"/>
            <p:cNvSpPr txBox="1">
              <a:spLocks noChangeArrowheads="1"/>
            </p:cNvSpPr>
            <p:nvPr/>
          </p:nvSpPr>
          <p:spPr bwMode="auto">
            <a:xfrm>
              <a:off x="1777" y="324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1" name="Text Box 41"/>
            <p:cNvSpPr txBox="1">
              <a:spLocks noChangeArrowheads="1"/>
            </p:cNvSpPr>
            <p:nvPr/>
          </p:nvSpPr>
          <p:spPr bwMode="auto">
            <a:xfrm>
              <a:off x="2014" y="325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2" name="Text Box 42"/>
            <p:cNvSpPr txBox="1">
              <a:spLocks noChangeArrowheads="1"/>
            </p:cNvSpPr>
            <p:nvPr/>
          </p:nvSpPr>
          <p:spPr bwMode="auto">
            <a:xfrm>
              <a:off x="3478" y="2617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3" name="Text Box 43"/>
            <p:cNvSpPr txBox="1">
              <a:spLocks noChangeArrowheads="1"/>
            </p:cNvSpPr>
            <p:nvPr/>
          </p:nvSpPr>
          <p:spPr bwMode="auto">
            <a:xfrm>
              <a:off x="1608" y="3039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“Barry”</a:t>
              </a:r>
            </a:p>
          </p:txBody>
        </p:sp>
        <p:grpSp>
          <p:nvGrpSpPr>
            <p:cNvPr id="578604" name="Group 44"/>
            <p:cNvGrpSpPr>
              <a:grpSpLocks/>
            </p:cNvGrpSpPr>
            <p:nvPr/>
          </p:nvGrpSpPr>
          <p:grpSpPr bwMode="auto">
            <a:xfrm>
              <a:off x="2622" y="3003"/>
              <a:ext cx="697" cy="386"/>
              <a:chOff x="4494" y="3780"/>
              <a:chExt cx="697" cy="386"/>
            </a:xfrm>
          </p:grpSpPr>
          <p:grpSp>
            <p:nvGrpSpPr>
              <p:cNvPr id="578605" name="Group 45"/>
              <p:cNvGrpSpPr>
                <a:grpSpLocks/>
              </p:cNvGrpSpPr>
              <p:nvPr/>
            </p:nvGrpSpPr>
            <p:grpSpPr bwMode="auto">
              <a:xfrm>
                <a:off x="4692" y="3780"/>
                <a:ext cx="499" cy="373"/>
                <a:chOff x="3511" y="3072"/>
                <a:chExt cx="729" cy="624"/>
              </a:xfrm>
            </p:grpSpPr>
            <p:sp>
              <p:nvSpPr>
                <p:cNvPr id="578606" name="Rectangle 4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7" name="Rectangle 4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8" name="Rectangle 4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9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8610" name="Text Box 50"/>
              <p:cNvSpPr txBox="1">
                <a:spLocks noChangeArrowheads="1"/>
              </p:cNvSpPr>
              <p:nvPr/>
            </p:nvSpPr>
            <p:spPr bwMode="auto">
              <a:xfrm>
                <a:off x="4663" y="4003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1" name="Text Box 51"/>
              <p:cNvSpPr txBox="1">
                <a:spLocks noChangeArrowheads="1"/>
              </p:cNvSpPr>
              <p:nvPr/>
            </p:nvSpPr>
            <p:spPr bwMode="auto">
              <a:xfrm>
                <a:off x="4900" y="4012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2" name="Text Box 52"/>
              <p:cNvSpPr txBox="1">
                <a:spLocks noChangeArrowheads="1"/>
              </p:cNvSpPr>
              <p:nvPr/>
            </p:nvSpPr>
            <p:spPr bwMode="auto">
              <a:xfrm>
                <a:off x="4494" y="379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    </a:t>
                </a:r>
              </a:p>
            </p:txBody>
          </p:sp>
        </p:grpSp>
        <p:sp>
          <p:nvSpPr>
            <p:cNvPr id="578617" name="Text Box 57"/>
            <p:cNvSpPr txBox="1">
              <a:spLocks noChangeArrowheads="1"/>
            </p:cNvSpPr>
            <p:nvPr/>
          </p:nvSpPr>
          <p:spPr bwMode="auto">
            <a:xfrm>
              <a:off x="2815" y="2991"/>
              <a:ext cx="54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chemeClr val="tx1"/>
                  </a:solidFill>
                </a:rPr>
                <a:t>“Phil”</a:t>
              </a:r>
            </a:p>
          </p:txBody>
        </p:sp>
        <p:sp>
          <p:nvSpPr>
            <p:cNvPr id="578618" name="Rectangle 58"/>
            <p:cNvSpPr>
              <a:spLocks noChangeArrowheads="1"/>
            </p:cNvSpPr>
            <p:nvPr/>
          </p:nvSpPr>
          <p:spPr bwMode="auto">
            <a:xfrm>
              <a:off x="2790" y="3238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19" name="Rectangle 59"/>
            <p:cNvSpPr>
              <a:spLocks noChangeArrowheads="1"/>
            </p:cNvSpPr>
            <p:nvPr/>
          </p:nvSpPr>
          <p:spPr bwMode="auto">
            <a:xfrm>
              <a:off x="3024" y="3224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3155" y="2648"/>
              <a:ext cx="349" cy="361"/>
              <a:chOff x="5075" y="1592"/>
              <a:chExt cx="349" cy="361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5232" y="1592"/>
                <a:ext cx="192" cy="96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622" name="Line 62"/>
              <p:cNvSpPr>
                <a:spLocks noChangeShapeType="1"/>
              </p:cNvSpPr>
              <p:nvPr/>
            </p:nvSpPr>
            <p:spPr bwMode="auto">
              <a:xfrm flipH="1">
                <a:off x="5075" y="1670"/>
                <a:ext cx="201" cy="283"/>
              </a:xfrm>
              <a:prstGeom prst="line">
                <a:avLst/>
              </a:prstGeom>
              <a:noFill/>
              <a:ln w="5080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404813" y="966788"/>
            <a:ext cx="8793162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How do we find 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values in a BST?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000">
              <a:solidFill>
                <a:schemeClr val="tx1"/>
              </a:solidFill>
            </a:endParaRP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»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78569" name="Text Box 9"/>
          <p:cNvSpPr txBox="1">
            <a:spLocks noChangeArrowheads="1"/>
          </p:cNvSpPr>
          <p:nvPr/>
        </p:nvSpPr>
        <p:spPr bwMode="auto">
          <a:xfrm>
            <a:off x="330200" y="2743200"/>
            <a:ext cx="4267200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GetMin(node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(pRoot-&gt;left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pRoot-&gt;left;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570" name="Text Box 10"/>
          <p:cNvSpPr txBox="1">
            <a:spLocks noChangeArrowheads="1"/>
          </p:cNvSpPr>
          <p:nvPr/>
        </p:nvSpPr>
        <p:spPr bwMode="auto">
          <a:xfrm>
            <a:off x="4633913" y="2743200"/>
            <a:ext cx="4306887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GetMax(node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(pRoot-&gt;right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pRoot-&gt;right;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625" name="Rectangle 65"/>
          <p:cNvSpPr>
            <a:spLocks noChangeArrowheads="1"/>
          </p:cNvSpPr>
          <p:nvPr/>
        </p:nvSpPr>
        <p:spPr bwMode="auto">
          <a:xfrm>
            <a:off x="509588" y="1498600"/>
            <a:ext cx="8335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value is located at the </a:t>
            </a:r>
            <a:r>
              <a:rPr lang="en-US">
                <a:solidFill>
                  <a:schemeClr val="accent2"/>
                </a:solidFill>
              </a:rPr>
              <a:t>left-most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The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 is located at the</a:t>
            </a:r>
            <a:r>
              <a:rPr lang="en-US">
                <a:solidFill>
                  <a:schemeClr val="accent2"/>
                </a:solidFill>
              </a:rPr>
              <a:t> right-most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</p:txBody>
      </p:sp>
      <p:sp>
        <p:nvSpPr>
          <p:cNvPr id="578624" name="Rectangle 64"/>
          <p:cNvSpPr>
            <a:spLocks noChangeArrowheads="1"/>
          </p:cNvSpPr>
          <p:nvPr/>
        </p:nvSpPr>
        <p:spPr bwMode="auto">
          <a:xfrm>
            <a:off x="304800" y="1447800"/>
            <a:ext cx="8610600" cy="10668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2" grpId="0"/>
      <p:bldP spid="578569" grpId="0" animBg="1"/>
      <p:bldP spid="578570" grpId="0" animBg="1"/>
      <p:bldP spid="578625" grpId="0"/>
      <p:bldP spid="5786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64C-DE6A-4644-A58F-84BE02261785}" type="slidenum">
              <a:rPr lang="en-US"/>
              <a:pPr/>
              <a:t>45</a:t>
            </a:fld>
            <a:endParaRPr lang="en-US"/>
          </a:p>
        </p:txBody>
      </p:sp>
      <p:sp>
        <p:nvSpPr>
          <p:cNvPr id="607234" name="Text Box 2"/>
          <p:cNvSpPr txBox="1">
            <a:spLocks noChangeArrowheads="1"/>
          </p:cNvSpPr>
          <p:nvPr/>
        </p:nvSpPr>
        <p:spPr bwMode="auto">
          <a:xfrm>
            <a:off x="530225" y="5394325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Hopefully you’re getting the idea that most tree functions can be done </a:t>
            </a:r>
            <a:r>
              <a:rPr lang="en-US">
                <a:solidFill>
                  <a:schemeClr val="accent2"/>
                </a:solidFill>
              </a:rPr>
              <a:t>recursively</a:t>
            </a:r>
            <a:r>
              <a:rPr lang="en-US"/>
              <a:t>…</a:t>
            </a:r>
          </a:p>
        </p:txBody>
      </p:sp>
      <p:sp>
        <p:nvSpPr>
          <p:cNvPr id="60728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607283" name="Rectangle 51"/>
          <p:cNvSpPr>
            <a:spLocks noChangeArrowheads="1"/>
          </p:cNvSpPr>
          <p:nvPr/>
        </p:nvSpPr>
        <p:spPr bwMode="auto">
          <a:xfrm>
            <a:off x="457200" y="10064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 here are recursive versions for you…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07284" name="Text Box 52"/>
          <p:cNvSpPr txBox="1">
            <a:spLocks noChangeArrowheads="1"/>
          </p:cNvSpPr>
          <p:nvPr/>
        </p:nvSpPr>
        <p:spPr bwMode="auto">
          <a:xfrm>
            <a:off x="177800" y="2057400"/>
            <a:ext cx="431958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(pRoot-&gt;left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(pRoot-&gt;left));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4527550" y="2070100"/>
            <a:ext cx="450373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(pRoot-&gt;right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(pRoot-&gt;right));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47E6-D3A7-416C-9574-325A2AFE8B9E}" type="slidenum">
              <a:rPr lang="en-US"/>
              <a:pPr/>
              <a:t>46</a:t>
            </a:fld>
            <a:endParaRPr lang="en-US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InOrder(Node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  // if empty, return…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InOrder(cur-&gt;left);     // </a:t>
            </a:r>
            <a:r>
              <a:rPr lang="en-US" sz="1800">
                <a:solidFill>
                  <a:schemeClr val="accent2"/>
                </a:solidFill>
              </a:rPr>
              <a:t>Process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800"/>
              <a:t>    cout &lt;&lt; cur-&gt;value;      // </a:t>
            </a:r>
            <a:r>
              <a:rPr lang="en-US" sz="1800">
                <a:solidFill>
                  <a:schemeClr val="accent2"/>
                </a:solidFill>
              </a:rPr>
              <a:t>Process the </a:t>
            </a:r>
            <a:r>
              <a:rPr lang="en-US" sz="1800">
                <a:solidFill>
                  <a:srgbClr val="FF3300"/>
                </a:solidFill>
              </a:rPr>
              <a:t>current</a:t>
            </a:r>
            <a:r>
              <a:rPr lang="en-US" sz="180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 InOrder(cur-&gt; right);  // </a:t>
            </a:r>
            <a:r>
              <a:rPr lang="en-US" sz="1800">
                <a:solidFill>
                  <a:schemeClr val="accent2"/>
                </a:solidFill>
              </a:rPr>
              <a:t>Process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14405" name="Group 5"/>
          <p:cNvGrpSpPr>
            <a:grpSpLocks/>
          </p:cNvGrpSpPr>
          <p:nvPr/>
        </p:nvGrpSpPr>
        <p:grpSpPr bwMode="auto">
          <a:xfrm>
            <a:off x="5549900" y="1114425"/>
            <a:ext cx="3668713" cy="2892425"/>
            <a:chOff x="3506" y="509"/>
            <a:chExt cx="2311" cy="1822"/>
          </a:xfrm>
        </p:grpSpPr>
        <p:grpSp>
          <p:nvGrpSpPr>
            <p:cNvPr id="614406" name="Group 6"/>
            <p:cNvGrpSpPr>
              <a:grpSpLocks/>
            </p:cNvGrpSpPr>
            <p:nvPr/>
          </p:nvGrpSpPr>
          <p:grpSpPr bwMode="auto">
            <a:xfrm>
              <a:off x="3506" y="672"/>
              <a:ext cx="2311" cy="1659"/>
              <a:chOff x="3443" y="693"/>
              <a:chExt cx="2311" cy="1659"/>
            </a:xfrm>
          </p:grpSpPr>
          <p:grpSp>
            <p:nvGrpSpPr>
              <p:cNvPr id="614407" name="Group 7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14408" name="Rectangle 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09" name="Rectangle 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0" name="Rectangle 1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1" name="Rectangle 1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2" name="Group 1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4413" name="Rectangle 1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5" name="Rectangle 1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6" name="Rectangle 1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7" name="Group 17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614418" name="Rectangle 1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0" name="Rectangle 2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1" name="Rectangle 2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22" name="Line 22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3" name="Line 23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4" name="Text Box 24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5" name="Text Box 25"/>
              <p:cNvSpPr txBox="1">
                <a:spLocks noChangeArrowheads="1"/>
              </p:cNvSpPr>
              <p:nvPr/>
            </p:nvSpPr>
            <p:spPr bwMode="auto">
              <a:xfrm>
                <a:off x="4376" y="705"/>
                <a:ext cx="8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“jane”     </a:t>
                </a:r>
              </a:p>
            </p:txBody>
          </p:sp>
          <p:sp>
            <p:nvSpPr>
              <p:cNvPr id="614426" name="Text Box 26"/>
              <p:cNvSpPr txBox="1">
                <a:spLocks noChangeArrowheads="1"/>
              </p:cNvSpPr>
              <p:nvPr/>
            </p:nvSpPr>
            <p:spPr bwMode="auto">
              <a:xfrm>
                <a:off x="3800" y="1353"/>
                <a:ext cx="9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“danny”     </a:t>
                </a:r>
              </a:p>
            </p:txBody>
          </p:sp>
          <p:sp>
            <p:nvSpPr>
              <p:cNvPr id="614427" name="Text Box 27"/>
              <p:cNvSpPr txBox="1">
                <a:spLocks noChangeArrowheads="1"/>
              </p:cNvSpPr>
              <p:nvPr/>
            </p:nvSpPr>
            <p:spPr bwMode="auto">
              <a:xfrm>
                <a:off x="4847" y="1351"/>
                <a:ext cx="9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“waa”      </a:t>
                </a:r>
              </a:p>
            </p:txBody>
          </p:sp>
          <p:sp>
            <p:nvSpPr>
              <p:cNvPr id="614428" name="Text Box 28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9" name="Line 29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4430" name="Group 30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614431" name="Rectangle 3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3" name="Rectangle 3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4" name="Rectangle 3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35" name="Text Box 35"/>
              <p:cNvSpPr txBox="1">
                <a:spLocks noChangeArrowheads="1"/>
              </p:cNvSpPr>
              <p:nvPr/>
            </p:nvSpPr>
            <p:spPr bwMode="auto">
              <a:xfrm>
                <a:off x="3443" y="1986"/>
                <a:ext cx="6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“bill”   </a:t>
                </a:r>
              </a:p>
            </p:txBody>
          </p:sp>
          <p:sp>
            <p:nvSpPr>
              <p:cNvPr id="614436" name="Text Box 36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37" name="Text Box 37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614438" name="Group 38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614439" name="Rectangle 3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1" name="Rectangle 4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2" name="Rectangle 4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43" name="Line 43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44" name="Text Box 44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45" name="Text Box 45"/>
              <p:cNvSpPr txBox="1">
                <a:spLocks noChangeArrowheads="1"/>
              </p:cNvSpPr>
              <p:nvPr/>
            </p:nvSpPr>
            <p:spPr bwMode="auto">
              <a:xfrm>
                <a:off x="4226" y="1978"/>
                <a:ext cx="10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“frank”      </a:t>
                </a:r>
              </a:p>
            </p:txBody>
          </p:sp>
          <p:sp>
            <p:nvSpPr>
              <p:cNvPr id="614446" name="Text Box 46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614447" name="Rectangle 47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48" name="Text Box 48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614449" name="Line 49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50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614451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61445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5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grpSp>
        <p:nvGrpSpPr>
          <p:cNvPr id="614454" name="Group 54"/>
          <p:cNvGrpSpPr>
            <a:grpSpLocks/>
          </p:cNvGrpSpPr>
          <p:nvPr/>
        </p:nvGrpSpPr>
        <p:grpSpPr bwMode="auto">
          <a:xfrm>
            <a:off x="5305425" y="1412875"/>
            <a:ext cx="1890713" cy="1476375"/>
            <a:chOff x="3342" y="890"/>
            <a:chExt cx="1191" cy="930"/>
          </a:xfrm>
        </p:grpSpPr>
        <p:grpSp>
          <p:nvGrpSpPr>
            <p:cNvPr id="614455" name="Group 55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56" name="Line 5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57" name="Text Box 5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58" name="Rectangle 58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59" name="Group 59"/>
          <p:cNvGrpSpPr>
            <a:grpSpLocks/>
          </p:cNvGrpSpPr>
          <p:nvPr/>
        </p:nvGrpSpPr>
        <p:grpSpPr bwMode="auto">
          <a:xfrm>
            <a:off x="4364038" y="2443163"/>
            <a:ext cx="1890712" cy="1476375"/>
            <a:chOff x="3342" y="890"/>
            <a:chExt cx="1191" cy="930"/>
          </a:xfrm>
        </p:grpSpPr>
        <p:grpSp>
          <p:nvGrpSpPr>
            <p:cNvPr id="614460" name="Group 60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61" name="Line 61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2" name="Text Box 62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3" name="Rectangle 63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64" name="Text Box 64"/>
          <p:cNvSpPr txBox="1">
            <a:spLocks noChangeArrowheads="1"/>
          </p:cNvSpPr>
          <p:nvPr/>
        </p:nvSpPr>
        <p:spPr bwMode="auto">
          <a:xfrm>
            <a:off x="7312025" y="5062538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bill</a:t>
            </a:r>
          </a:p>
        </p:txBody>
      </p:sp>
      <p:grpSp>
        <p:nvGrpSpPr>
          <p:cNvPr id="614465" name="Group 65"/>
          <p:cNvGrpSpPr>
            <a:grpSpLocks/>
          </p:cNvGrpSpPr>
          <p:nvPr/>
        </p:nvGrpSpPr>
        <p:grpSpPr bwMode="auto">
          <a:xfrm>
            <a:off x="4114800" y="2438400"/>
            <a:ext cx="2124075" cy="1524000"/>
            <a:chOff x="2592" y="1536"/>
            <a:chExt cx="1338" cy="960"/>
          </a:xfrm>
        </p:grpSpPr>
        <p:grpSp>
          <p:nvGrpSpPr>
            <p:cNvPr id="614466" name="Group 66"/>
            <p:cNvGrpSpPr>
              <a:grpSpLocks/>
            </p:cNvGrpSpPr>
            <p:nvPr/>
          </p:nvGrpSpPr>
          <p:grpSpPr bwMode="auto">
            <a:xfrm>
              <a:off x="3346" y="1536"/>
              <a:ext cx="584" cy="288"/>
              <a:chOff x="1240" y="1132"/>
              <a:chExt cx="584" cy="288"/>
            </a:xfrm>
          </p:grpSpPr>
          <p:sp>
            <p:nvSpPr>
              <p:cNvPr id="614467" name="Line 67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8" name="Text Box 68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9" name="Rectangle 69"/>
            <p:cNvSpPr>
              <a:spLocks noChangeArrowheads="1"/>
            </p:cNvSpPr>
            <p:nvPr/>
          </p:nvSpPr>
          <p:spPr bwMode="auto">
            <a:xfrm>
              <a:off x="2592" y="2208"/>
              <a:ext cx="864" cy="2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70" name="Group 70"/>
          <p:cNvGrpSpPr>
            <a:grpSpLocks/>
          </p:cNvGrpSpPr>
          <p:nvPr/>
        </p:nvGrpSpPr>
        <p:grpSpPr bwMode="auto">
          <a:xfrm>
            <a:off x="5192713" y="2424113"/>
            <a:ext cx="3613150" cy="1573212"/>
            <a:chOff x="3299" y="1010"/>
            <a:chExt cx="2276" cy="991"/>
          </a:xfrm>
        </p:grpSpPr>
        <p:grpSp>
          <p:nvGrpSpPr>
            <p:cNvPr id="614471" name="Group 71"/>
            <p:cNvGrpSpPr>
              <a:grpSpLocks/>
            </p:cNvGrpSpPr>
            <p:nvPr/>
          </p:nvGrpSpPr>
          <p:grpSpPr bwMode="auto">
            <a:xfrm>
              <a:off x="5015" y="1713"/>
              <a:ext cx="560" cy="288"/>
              <a:chOff x="3818" y="404"/>
              <a:chExt cx="560" cy="288"/>
            </a:xfrm>
          </p:grpSpPr>
          <p:sp>
            <p:nvSpPr>
              <p:cNvPr id="614472" name="Line 72"/>
              <p:cNvSpPr>
                <a:spLocks noChangeShapeType="1"/>
              </p:cNvSpPr>
              <p:nvPr/>
            </p:nvSpPr>
            <p:spPr bwMode="auto">
              <a:xfrm>
                <a:off x="3818" y="56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73" name="Text Box 73"/>
              <p:cNvSpPr txBox="1">
                <a:spLocks noChangeArrowheads="1"/>
              </p:cNvSpPr>
              <p:nvPr/>
            </p:nvSpPr>
            <p:spPr bwMode="auto">
              <a:xfrm>
                <a:off x="3971" y="404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74" name="Rectangle 74"/>
            <p:cNvSpPr>
              <a:spLocks noChangeArrowheads="1"/>
            </p:cNvSpPr>
            <p:nvPr/>
          </p:nvSpPr>
          <p:spPr bwMode="auto">
            <a:xfrm>
              <a:off x="3299" y="1010"/>
              <a:ext cx="658" cy="30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75" name="Rectangle 75"/>
          <p:cNvSpPr>
            <a:spLocks noChangeArrowheads="1"/>
          </p:cNvSpPr>
          <p:nvPr/>
        </p:nvSpPr>
        <p:spPr bwMode="auto">
          <a:xfrm>
            <a:off x="7302500" y="5346700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danny</a:t>
            </a:r>
          </a:p>
        </p:txBody>
      </p:sp>
      <p:sp>
        <p:nvSpPr>
          <p:cNvPr id="614476" name="Rectangle 76"/>
          <p:cNvSpPr>
            <a:spLocks noChangeArrowheads="1"/>
          </p:cNvSpPr>
          <p:nvPr/>
        </p:nvSpPr>
        <p:spPr bwMode="auto">
          <a:xfrm>
            <a:off x="7289800" y="567531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frank</a:t>
            </a:r>
          </a:p>
        </p:txBody>
      </p:sp>
      <p:grpSp>
        <p:nvGrpSpPr>
          <p:cNvPr id="614477" name="Group 77"/>
          <p:cNvGrpSpPr>
            <a:grpSpLocks/>
          </p:cNvGrpSpPr>
          <p:nvPr/>
        </p:nvGrpSpPr>
        <p:grpSpPr bwMode="auto">
          <a:xfrm>
            <a:off x="4113213" y="2438400"/>
            <a:ext cx="4792662" cy="1828800"/>
            <a:chOff x="2591" y="1536"/>
            <a:chExt cx="3019" cy="1152"/>
          </a:xfrm>
        </p:grpSpPr>
        <p:grpSp>
          <p:nvGrpSpPr>
            <p:cNvPr id="614478" name="Group 78"/>
            <p:cNvGrpSpPr>
              <a:grpSpLocks/>
            </p:cNvGrpSpPr>
            <p:nvPr/>
          </p:nvGrpSpPr>
          <p:grpSpPr bwMode="auto">
            <a:xfrm>
              <a:off x="2591" y="1536"/>
              <a:ext cx="1338" cy="960"/>
              <a:chOff x="2592" y="1536"/>
              <a:chExt cx="1338" cy="960"/>
            </a:xfrm>
          </p:grpSpPr>
          <p:grpSp>
            <p:nvGrpSpPr>
              <p:cNvPr id="614479" name="Group 79"/>
              <p:cNvGrpSpPr>
                <a:grpSpLocks/>
              </p:cNvGrpSpPr>
              <p:nvPr/>
            </p:nvGrpSpPr>
            <p:grpSpPr bwMode="auto">
              <a:xfrm>
                <a:off x="3346" y="1536"/>
                <a:ext cx="584" cy="288"/>
                <a:chOff x="1240" y="1132"/>
                <a:chExt cx="584" cy="288"/>
              </a:xfrm>
            </p:grpSpPr>
            <p:sp>
              <p:nvSpPr>
                <p:cNvPr id="614480" name="Line 80"/>
                <p:cNvSpPr>
                  <a:spLocks noChangeShapeType="1"/>
                </p:cNvSpPr>
                <p:nvPr/>
              </p:nvSpPr>
              <p:spPr bwMode="auto">
                <a:xfrm>
                  <a:off x="1632" y="129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8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240" y="1132"/>
                  <a:ext cx="40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cur</a:t>
                  </a:r>
                </a:p>
              </p:txBody>
            </p:sp>
          </p:grpSp>
          <p:sp>
            <p:nvSpPr>
              <p:cNvPr id="614482" name="Rectangle 82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483" name="Rectangle 83"/>
            <p:cNvSpPr>
              <a:spLocks noChangeArrowheads="1"/>
            </p:cNvSpPr>
            <p:nvPr/>
          </p:nvSpPr>
          <p:spPr bwMode="auto">
            <a:xfrm>
              <a:off x="4992" y="2208"/>
              <a:ext cx="618" cy="4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84" name="Group 84"/>
          <p:cNvGrpSpPr>
            <a:grpSpLocks/>
          </p:cNvGrpSpPr>
          <p:nvPr/>
        </p:nvGrpSpPr>
        <p:grpSpPr bwMode="auto">
          <a:xfrm>
            <a:off x="4876800" y="1403350"/>
            <a:ext cx="2293938" cy="1524000"/>
            <a:chOff x="3072" y="884"/>
            <a:chExt cx="1445" cy="960"/>
          </a:xfrm>
        </p:grpSpPr>
        <p:grpSp>
          <p:nvGrpSpPr>
            <p:cNvPr id="614485" name="Group 85"/>
            <p:cNvGrpSpPr>
              <a:grpSpLocks/>
            </p:cNvGrpSpPr>
            <p:nvPr/>
          </p:nvGrpSpPr>
          <p:grpSpPr bwMode="auto">
            <a:xfrm>
              <a:off x="3933" y="884"/>
              <a:ext cx="584" cy="288"/>
              <a:chOff x="1240" y="1132"/>
              <a:chExt cx="584" cy="288"/>
            </a:xfrm>
          </p:grpSpPr>
          <p:sp>
            <p:nvSpPr>
              <p:cNvPr id="614486" name="Line 8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87" name="Text Box 8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88" name="Rectangle 88"/>
            <p:cNvSpPr>
              <a:spLocks noChangeArrowheads="1"/>
            </p:cNvSpPr>
            <p:nvPr/>
          </p:nvSpPr>
          <p:spPr bwMode="auto">
            <a:xfrm>
              <a:off x="3072" y="1616"/>
              <a:ext cx="864" cy="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89" name="Rectangle 89"/>
          <p:cNvSpPr>
            <a:spLocks noChangeArrowheads="1"/>
          </p:cNvSpPr>
          <p:nvPr/>
        </p:nvSpPr>
        <p:spPr bwMode="auto">
          <a:xfrm>
            <a:off x="7302500" y="5934075"/>
            <a:ext cx="78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jane</a:t>
            </a:r>
          </a:p>
        </p:txBody>
      </p:sp>
      <p:grpSp>
        <p:nvGrpSpPr>
          <p:cNvPr id="614490" name="Group 90"/>
          <p:cNvGrpSpPr>
            <a:grpSpLocks/>
          </p:cNvGrpSpPr>
          <p:nvPr/>
        </p:nvGrpSpPr>
        <p:grpSpPr bwMode="auto">
          <a:xfrm>
            <a:off x="6186488" y="1341438"/>
            <a:ext cx="1816100" cy="1560512"/>
            <a:chOff x="3897" y="845"/>
            <a:chExt cx="1144" cy="983"/>
          </a:xfrm>
        </p:grpSpPr>
        <p:grpSp>
          <p:nvGrpSpPr>
            <p:cNvPr id="614491" name="Group 91"/>
            <p:cNvGrpSpPr>
              <a:grpSpLocks/>
            </p:cNvGrpSpPr>
            <p:nvPr/>
          </p:nvGrpSpPr>
          <p:grpSpPr bwMode="auto">
            <a:xfrm>
              <a:off x="4457" y="1540"/>
              <a:ext cx="584" cy="288"/>
              <a:chOff x="1240" y="1132"/>
              <a:chExt cx="584" cy="288"/>
            </a:xfrm>
          </p:grpSpPr>
          <p:sp>
            <p:nvSpPr>
              <p:cNvPr id="614492" name="Line 92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3" name="Text Box 93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94" name="Rectangle 94"/>
            <p:cNvSpPr>
              <a:spLocks noChangeArrowheads="1"/>
            </p:cNvSpPr>
            <p:nvPr/>
          </p:nvSpPr>
          <p:spPr bwMode="auto">
            <a:xfrm>
              <a:off x="3897" y="845"/>
              <a:ext cx="621" cy="3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95" name="Rectangle 95"/>
          <p:cNvSpPr>
            <a:spLocks noChangeArrowheads="1"/>
          </p:cNvSpPr>
          <p:nvPr/>
        </p:nvSpPr>
        <p:spPr bwMode="auto">
          <a:xfrm>
            <a:off x="7315200" y="6248400"/>
            <a:ext cx="703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waa</a:t>
            </a:r>
          </a:p>
        </p:txBody>
      </p:sp>
      <p:grpSp>
        <p:nvGrpSpPr>
          <p:cNvPr id="614496" name="Group 96"/>
          <p:cNvGrpSpPr>
            <a:grpSpLocks/>
          </p:cNvGrpSpPr>
          <p:nvPr/>
        </p:nvGrpSpPr>
        <p:grpSpPr bwMode="auto">
          <a:xfrm>
            <a:off x="6246813" y="1403350"/>
            <a:ext cx="1733550" cy="1506538"/>
            <a:chOff x="3935" y="884"/>
            <a:chExt cx="1092" cy="949"/>
          </a:xfrm>
        </p:grpSpPr>
        <p:grpSp>
          <p:nvGrpSpPr>
            <p:cNvPr id="614497" name="Group 97"/>
            <p:cNvGrpSpPr>
              <a:grpSpLocks/>
            </p:cNvGrpSpPr>
            <p:nvPr/>
          </p:nvGrpSpPr>
          <p:grpSpPr bwMode="auto">
            <a:xfrm>
              <a:off x="3935" y="884"/>
              <a:ext cx="584" cy="288"/>
              <a:chOff x="1240" y="1132"/>
              <a:chExt cx="584" cy="288"/>
            </a:xfrm>
          </p:grpSpPr>
          <p:sp>
            <p:nvSpPr>
              <p:cNvPr id="614498" name="Line 98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9" name="Text Box 99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500" name="Rectangle 100"/>
            <p:cNvSpPr>
              <a:spLocks noChangeArrowheads="1"/>
            </p:cNvSpPr>
            <p:nvPr/>
          </p:nvSpPr>
          <p:spPr bwMode="auto">
            <a:xfrm>
              <a:off x="4512" y="1536"/>
              <a:ext cx="515" cy="2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502" name="Rectangle 10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000"/>
              <a:t>Printing a BST In Alphabetical Order</a:t>
            </a:r>
          </a:p>
        </p:txBody>
      </p:sp>
      <p:sp>
        <p:nvSpPr>
          <p:cNvPr id="614503" name="Text Box 103"/>
          <p:cNvSpPr txBox="1">
            <a:spLocks noChangeArrowheads="1"/>
          </p:cNvSpPr>
          <p:nvPr/>
        </p:nvSpPr>
        <p:spPr bwMode="auto">
          <a:xfrm>
            <a:off x="669925" y="1219200"/>
            <a:ext cx="29813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Can anyone guess what algorithm we use to print out a BST </a:t>
            </a:r>
            <a:r>
              <a:rPr lang="en-US">
                <a:solidFill>
                  <a:srgbClr val="990000"/>
                </a:solidFill>
              </a:rPr>
              <a:t>in</a:t>
            </a:r>
            <a:r>
              <a:rPr lang="en-US"/>
              <a:t> alphabetical </a:t>
            </a:r>
            <a:r>
              <a:rPr lang="en-US">
                <a:solidFill>
                  <a:srgbClr val="990000"/>
                </a:solidFill>
              </a:rPr>
              <a:t>order</a:t>
            </a:r>
            <a:r>
              <a:rPr lang="en-US"/>
              <a:t>?</a:t>
            </a:r>
          </a:p>
        </p:txBody>
      </p:sp>
      <p:sp>
        <p:nvSpPr>
          <p:cNvPr id="614504" name="Rectangle 104"/>
          <p:cNvSpPr>
            <a:spLocks noChangeArrowheads="1"/>
          </p:cNvSpPr>
          <p:nvPr/>
        </p:nvSpPr>
        <p:spPr bwMode="auto">
          <a:xfrm>
            <a:off x="0" y="4027488"/>
            <a:ext cx="6627813" cy="279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505" name="Rectangle 105"/>
          <p:cNvSpPr>
            <a:spLocks noChangeArrowheads="1"/>
          </p:cNvSpPr>
          <p:nvPr/>
        </p:nvSpPr>
        <p:spPr bwMode="auto">
          <a:xfrm>
            <a:off x="103188" y="4160838"/>
            <a:ext cx="4779962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printing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4506" name="Text Box 106"/>
          <p:cNvSpPr txBox="1">
            <a:spLocks noChangeArrowheads="1"/>
          </p:cNvSpPr>
          <p:nvPr/>
        </p:nvSpPr>
        <p:spPr bwMode="auto">
          <a:xfrm>
            <a:off x="25400" y="5867400"/>
            <a:ext cx="4926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D7"/>
                </a:solidFill>
              </a:rPr>
              <a:t>Right! O(n) since we have to visit </a:t>
            </a:r>
            <a:br>
              <a:rPr lang="en-US">
                <a:solidFill>
                  <a:srgbClr val="FFFFD7"/>
                </a:solidFill>
              </a:rPr>
            </a:br>
            <a:r>
              <a:rPr lang="en-US">
                <a:solidFill>
                  <a:srgbClr val="FFFFD7"/>
                </a:solidFill>
              </a:rPr>
              <a:t>and print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4" grpId="0" autoUpdateAnimBg="0"/>
      <p:bldP spid="614475" grpId="0" autoUpdateAnimBg="0"/>
      <p:bldP spid="614476" grpId="0" autoUpdateAnimBg="0"/>
      <p:bldP spid="614489" grpId="0" autoUpdateAnimBg="0"/>
      <p:bldP spid="614495" grpId="0" autoUpdateAnimBg="0"/>
      <p:bldP spid="614504" grpId="0" animBg="1"/>
      <p:bldP spid="614504" grpId="1" animBg="1"/>
      <p:bldP spid="614505" grpId="0" animBg="1"/>
      <p:bldP spid="61450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F50D-EA95-4796-88B2-599CD08D269D}" type="slidenum">
              <a:rPr lang="en-US"/>
              <a:pPr/>
              <a:t>47</a:t>
            </a:fld>
            <a:endParaRPr 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8308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we are done with our BST, we have to free every node in the tree, one at a time.</a:t>
            </a: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304800" y="2286000"/>
            <a:ext cx="830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Can anyone think of an algorithm for this?</a:t>
            </a: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306513" y="3429000"/>
            <a:ext cx="6532562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  // if empty, return…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    // </a:t>
            </a:r>
            <a:r>
              <a:rPr lang="en-US" sz="1800">
                <a:solidFill>
                  <a:schemeClr val="accent2"/>
                </a:solidFill>
              </a:rPr>
              <a:t>Delete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// </a:t>
            </a:r>
            <a:r>
              <a:rPr lang="en-US" sz="1800">
                <a:solidFill>
                  <a:schemeClr val="accent2"/>
                </a:solidFill>
              </a:rPr>
              <a:t>Delete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// </a:t>
            </a:r>
            <a:r>
              <a:rPr lang="en-US" sz="1800">
                <a:solidFill>
                  <a:schemeClr val="accent2"/>
                </a:solidFill>
              </a:rPr>
              <a:t>Free</a:t>
            </a:r>
            <a:r>
              <a:rPr lang="en-US" sz="1800"/>
              <a:t> the current node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auto">
          <a:xfrm>
            <a:off x="838200" y="3200400"/>
            <a:ext cx="7443788" cy="317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4" grpId="0" animBg="1"/>
      <p:bldP spid="60826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C32-5865-467E-8E3B-A228E8419031}" type="slidenum">
              <a:rPr lang="en-US"/>
              <a:pPr/>
              <a:t>48</a:t>
            </a:fld>
            <a:endParaRPr 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09286" name="Group 6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09287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9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0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1" name="Group 11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09292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3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4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5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6" name="Group 16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09297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8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9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0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01" name="Line 21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2" name="Line 22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3" name="Text Box 23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04" name="Text Box 24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9305" name="Text Box 25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9306" name="Text Box 26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9307" name="Line 27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08" name="Group 28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09309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0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1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2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13" name="Text Box 33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4" name="Text Box 34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5" name="Text Box 3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6" name="Text Box 36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09317" name="Group 37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09318" name="Group 38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931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9323" name="Text Box 43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4" name="Text Box 44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5" name="Text Box 45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9326" name="Text Box 46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09327" name="Rectangle 47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28" name="Rectangle 48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32" name="Text Box 52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33" name="Line 53"/>
          <p:cNvSpPr>
            <a:spLocks noChangeShapeType="1"/>
          </p:cNvSpPr>
          <p:nvPr/>
        </p:nvSpPr>
        <p:spPr bwMode="auto">
          <a:xfrm>
            <a:off x="0" y="4038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4" name="Line 54"/>
          <p:cNvSpPr>
            <a:spLocks noChangeShapeType="1"/>
          </p:cNvSpPr>
          <p:nvPr/>
        </p:nvSpPr>
        <p:spPr bwMode="auto">
          <a:xfrm>
            <a:off x="190500" y="4559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5" name="Line 55"/>
          <p:cNvSpPr>
            <a:spLocks noChangeShapeType="1"/>
          </p:cNvSpPr>
          <p:nvPr/>
        </p:nvSpPr>
        <p:spPr bwMode="auto">
          <a:xfrm>
            <a:off x="203200" y="5257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6" name="Line 56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39" name="Group 59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09337" name="Rectangle 57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38" name="Rectangle 58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1" name="Text Box 61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42" name="Line 62"/>
          <p:cNvSpPr>
            <a:spLocks noChangeShapeType="1"/>
          </p:cNvSpPr>
          <p:nvPr/>
        </p:nvSpPr>
        <p:spPr bwMode="auto">
          <a:xfrm>
            <a:off x="266700" y="3695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3" name="Text Box 6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44" name="Line 64"/>
          <p:cNvSpPr>
            <a:spLocks noChangeShapeType="1"/>
          </p:cNvSpPr>
          <p:nvPr/>
        </p:nvSpPr>
        <p:spPr bwMode="auto">
          <a:xfrm>
            <a:off x="482600" y="4203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5" name="Line 65"/>
          <p:cNvSpPr>
            <a:spLocks noChangeShapeType="1"/>
          </p:cNvSpPr>
          <p:nvPr/>
        </p:nvSpPr>
        <p:spPr bwMode="auto">
          <a:xfrm>
            <a:off x="495300" y="4927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09348" name="Group 68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09346" name="Rectangle 66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47" name="Rectangle 67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9" name="Text Box 69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0" name="Line 70"/>
          <p:cNvSpPr>
            <a:spLocks noChangeShapeType="1"/>
          </p:cNvSpPr>
          <p:nvPr/>
        </p:nvSpPr>
        <p:spPr bwMode="auto">
          <a:xfrm>
            <a:off x="508000" y="340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1" name="Text Box 71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52" name="Line 72"/>
          <p:cNvSpPr>
            <a:spLocks noChangeShapeType="1"/>
          </p:cNvSpPr>
          <p:nvPr/>
        </p:nvSpPr>
        <p:spPr bwMode="auto">
          <a:xfrm>
            <a:off x="7620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3" name="Line 73"/>
          <p:cNvSpPr>
            <a:spLocks noChangeShapeType="1"/>
          </p:cNvSpPr>
          <p:nvPr/>
        </p:nvSpPr>
        <p:spPr bwMode="auto">
          <a:xfrm>
            <a:off x="762000" y="4610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4" name="Rectangle 74"/>
          <p:cNvSpPr>
            <a:spLocks noChangeArrowheads="1"/>
          </p:cNvSpPr>
          <p:nvPr/>
        </p:nvSpPr>
        <p:spPr bwMode="auto">
          <a:xfrm>
            <a:off x="4584700" y="3048000"/>
            <a:ext cx="2266950" cy="1033463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9355" name="Text Box 75"/>
          <p:cNvSpPr txBox="1">
            <a:spLocks noChangeArrowheads="1"/>
          </p:cNvSpPr>
          <p:nvPr/>
        </p:nvSpPr>
        <p:spPr bwMode="auto">
          <a:xfrm>
            <a:off x="1066800" y="2895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6" name="Line 76"/>
          <p:cNvSpPr>
            <a:spLocks noChangeShapeType="1"/>
          </p:cNvSpPr>
          <p:nvPr/>
        </p:nvSpPr>
        <p:spPr bwMode="auto">
          <a:xfrm>
            <a:off x="762000" y="3086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7" name="Text Box 77"/>
          <p:cNvSpPr txBox="1">
            <a:spLocks noChangeArrowheads="1"/>
          </p:cNvSpPr>
          <p:nvPr/>
        </p:nvSpPr>
        <p:spPr bwMode="auto">
          <a:xfrm>
            <a:off x="2263775" y="2365375"/>
            <a:ext cx="178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cur</a:t>
            </a:r>
            <a:r>
              <a:rPr lang="en-US">
                <a:solidFill>
                  <a:srgbClr val="FF33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>
                <a:solidFill>
                  <a:srgbClr val="FF3300"/>
                </a:solidFill>
              </a:rPr>
              <a:t> NULL</a:t>
            </a:r>
          </a:p>
        </p:txBody>
      </p:sp>
      <p:sp>
        <p:nvSpPr>
          <p:cNvPr id="609358" name="Line 78"/>
          <p:cNvSpPr>
            <a:spLocks noChangeShapeType="1"/>
          </p:cNvSpPr>
          <p:nvPr/>
        </p:nvSpPr>
        <p:spPr bwMode="auto">
          <a:xfrm>
            <a:off x="1016000" y="3632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9" name="Line 79"/>
          <p:cNvSpPr>
            <a:spLocks noChangeShapeType="1"/>
          </p:cNvSpPr>
          <p:nvPr/>
        </p:nvSpPr>
        <p:spPr bwMode="auto">
          <a:xfrm>
            <a:off x="13589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61" name="Line 81"/>
          <p:cNvSpPr>
            <a:spLocks noChangeShapeType="1"/>
          </p:cNvSpPr>
          <p:nvPr/>
        </p:nvSpPr>
        <p:spPr bwMode="auto">
          <a:xfrm flipH="1">
            <a:off x="5613400" y="353536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0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32" grpId="0"/>
      <p:bldP spid="609333" grpId="0" animBg="1"/>
      <p:bldP spid="609333" grpId="1" animBg="1"/>
      <p:bldP spid="609334" grpId="0" animBg="1"/>
      <p:bldP spid="609334" grpId="1" animBg="1"/>
      <p:bldP spid="609335" grpId="0" animBg="1"/>
      <p:bldP spid="609341" grpId="0" animBg="1"/>
      <p:bldP spid="609342" grpId="0" animBg="1"/>
      <p:bldP spid="609342" grpId="1" animBg="1"/>
      <p:bldP spid="609343" grpId="0"/>
      <p:bldP spid="609344" grpId="0" animBg="1"/>
      <p:bldP spid="609344" grpId="1" animBg="1"/>
      <p:bldP spid="609345" grpId="0" animBg="1"/>
      <p:bldP spid="609349" grpId="0" animBg="1"/>
      <p:bldP spid="609350" grpId="0" animBg="1"/>
      <p:bldP spid="609350" grpId="1" animBg="1"/>
      <p:bldP spid="609351" grpId="0"/>
      <p:bldP spid="609352" grpId="0" animBg="1"/>
      <p:bldP spid="609352" grpId="1" animBg="1"/>
      <p:bldP spid="609353" grpId="0" animBg="1"/>
      <p:bldP spid="609354" grpId="0" animBg="1"/>
      <p:bldP spid="609355" grpId="0" animBg="1"/>
      <p:bldP spid="609356" grpId="0" animBg="1"/>
      <p:bldP spid="609356" grpId="1" animBg="1"/>
      <p:bldP spid="609357" grpId="0"/>
      <p:bldP spid="609358" grpId="0" animBg="1"/>
      <p:bldP spid="609358" grpId="1" animBg="1"/>
      <p:bldP spid="609359" grpId="0" animBg="1"/>
      <p:bldP spid="609359" grpId="1" animBg="1"/>
      <p:bldP spid="60936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AFDB-35BC-438F-9AC3-9DDB677E3F0B}" type="slidenum">
              <a:rPr lang="en-US"/>
              <a:pPr/>
              <a:t>49</a:t>
            </a:fld>
            <a:endParaRPr 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0308" name="Group 4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0309" name="Rectangle 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0" name="Rectangle 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1" name="Rectangle 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2" name="Rectangle 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3" name="Group 9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0314" name="Rectangle 1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5" name="Rectangle 1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6" name="Rectangle 1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7" name="Rectangle 1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8" name="Group 14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0319" name="Rectangle 1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0" name="Rectangle 1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1" name="Rectangle 1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2" name="Rectangle 1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23" name="Line 19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4" name="Line 20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5" name="Text Box 21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26" name="Text Box 22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0327" name="Text Box 23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0328" name="Text Box 24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0329" name="Line 25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30" name="Group 26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1033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35" name="Text Box 31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6" name="Text Box 32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7" name="Text Box 33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8" name="Text Box 34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10339" name="Group 35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0340" name="Group 36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0341" name="Rectangle 37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2" name="Rectangle 38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3" name="Rectangle 39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4" name="Rectangle 40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0345" name="Text Box 41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6" name="Text Box 42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7" name="Text Box 43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0348" name="Text Box 44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0349" name="Rectangle 45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0" name="Rectangle 46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1" name="Text Box 47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55" name="Line 51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56" name="Group 52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0357" name="Rectangle 53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58" name="Rectangle 54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61" name="Text Box 57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grpSp>
        <p:nvGrpSpPr>
          <p:cNvPr id="610364" name="Group 60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10365" name="Rectangle 61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66" name="Rectangle 62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59" name="Text Box 5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7" name="Text Box 63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9" name="Text Box 65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79" name="Line 75"/>
          <p:cNvSpPr>
            <a:spLocks noChangeShapeType="1"/>
          </p:cNvSpPr>
          <p:nvPr/>
        </p:nvSpPr>
        <p:spPr bwMode="auto">
          <a:xfrm>
            <a:off x="800100" y="46228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0" name="Line 76"/>
          <p:cNvSpPr>
            <a:spLocks noChangeShapeType="1"/>
          </p:cNvSpPr>
          <p:nvPr/>
        </p:nvSpPr>
        <p:spPr bwMode="auto">
          <a:xfrm>
            <a:off x="825500" y="50419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2" name="Line 78"/>
          <p:cNvSpPr>
            <a:spLocks noChangeShapeType="1"/>
          </p:cNvSpPr>
          <p:nvPr/>
        </p:nvSpPr>
        <p:spPr bwMode="auto">
          <a:xfrm>
            <a:off x="6296025" y="3562350"/>
            <a:ext cx="112713" cy="3333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83" name="Line 79"/>
          <p:cNvSpPr>
            <a:spLocks noChangeShapeType="1"/>
          </p:cNvSpPr>
          <p:nvPr/>
        </p:nvSpPr>
        <p:spPr bwMode="auto">
          <a:xfrm>
            <a:off x="736600" y="5613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0386" name="Group 82"/>
          <p:cNvGrpSpPr>
            <a:grpSpLocks/>
          </p:cNvGrpSpPr>
          <p:nvPr/>
        </p:nvGrpSpPr>
        <p:grpSpPr bwMode="auto">
          <a:xfrm>
            <a:off x="5757863" y="3054350"/>
            <a:ext cx="533400" cy="685800"/>
            <a:chOff x="3360" y="2784"/>
            <a:chExt cx="336" cy="432"/>
          </a:xfrm>
        </p:grpSpPr>
        <p:sp>
          <p:nvSpPr>
            <p:cNvPr id="610384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0385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0387" name="Rectangle 83"/>
          <p:cNvSpPr>
            <a:spLocks noChangeArrowheads="1"/>
          </p:cNvSpPr>
          <p:nvPr/>
        </p:nvSpPr>
        <p:spPr bwMode="auto">
          <a:xfrm>
            <a:off x="4837113" y="3035300"/>
            <a:ext cx="1792287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0388" name="Line 84"/>
          <p:cNvSpPr>
            <a:spLocks noChangeShapeType="1"/>
          </p:cNvSpPr>
          <p:nvPr/>
        </p:nvSpPr>
        <p:spPr bwMode="auto">
          <a:xfrm>
            <a:off x="584200" y="5892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79" grpId="0" animBg="1"/>
      <p:bldP spid="610379" grpId="1" animBg="1"/>
      <p:bldP spid="610380" grpId="0" animBg="1"/>
      <p:bldP spid="610380" grpId="1" animBg="1"/>
      <p:bldP spid="610382" grpId="0" animBg="1"/>
      <p:bldP spid="610382" grpId="1" animBg="1"/>
      <p:bldP spid="610383" grpId="0" animBg="1"/>
      <p:bldP spid="610383" grpId="1" animBg="1"/>
      <p:bldP spid="610387" grpId="0" animBg="1"/>
      <p:bldP spid="610388" grpId="0" animBg="1"/>
      <p:bldP spid="61038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5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cxnSp>
        <p:nvCxnSpPr>
          <p:cNvPr id="142" name="Straight Arrow Connector 141"/>
          <p:cNvCxnSpPr/>
          <p:nvPr/>
        </p:nvCxnSpPr>
        <p:spPr bwMode="auto">
          <a:xfrm flipH="1">
            <a:off x="5997884" y="1915699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Arrow Connector 142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Line 4"/>
          <p:cNvSpPr>
            <a:spLocks noChangeShapeType="1"/>
          </p:cNvSpPr>
          <p:nvPr/>
        </p:nvSpPr>
        <p:spPr bwMode="auto">
          <a:xfrm>
            <a:off x="341245" y="5651638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>
            <a:off x="470659" y="35814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24540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2155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7" name="Group 53"/>
          <p:cNvGrpSpPr>
            <a:grpSpLocks/>
          </p:cNvGrpSpPr>
          <p:nvPr/>
        </p:nvGrpSpPr>
        <p:grpSpPr bwMode="auto">
          <a:xfrm>
            <a:off x="4757738" y="2315227"/>
            <a:ext cx="927100" cy="457200"/>
            <a:chOff x="1240" y="1132"/>
            <a:chExt cx="584" cy="288"/>
          </a:xfrm>
        </p:grpSpPr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11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cur</a:t>
              </a:r>
            </a:p>
          </p:txBody>
        </p:sp>
      </p:grp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509590" y="5413375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9" name="Line 4"/>
          <p:cNvSpPr>
            <a:spLocks noChangeShapeType="1"/>
          </p:cNvSpPr>
          <p:nvPr/>
        </p:nvSpPr>
        <p:spPr bwMode="auto">
          <a:xfrm>
            <a:off x="538789" y="5701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663575" y="34226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134" name="Line 4"/>
          <p:cNvSpPr>
            <a:spLocks noChangeShapeType="1"/>
          </p:cNvSpPr>
          <p:nvPr/>
        </p:nvSpPr>
        <p:spPr bwMode="auto">
          <a:xfrm>
            <a:off x="467141" y="36277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063490" y="1849629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6" name="Group 53"/>
          <p:cNvGrpSpPr>
            <a:grpSpLocks/>
          </p:cNvGrpSpPr>
          <p:nvPr/>
        </p:nvGrpSpPr>
        <p:grpSpPr bwMode="auto">
          <a:xfrm>
            <a:off x="2225290" y="1801262"/>
            <a:ext cx="927100" cy="457200"/>
            <a:chOff x="1240" y="1132"/>
            <a:chExt cx="584" cy="288"/>
          </a:xfrm>
        </p:grpSpPr>
        <p:sp>
          <p:nvSpPr>
            <p:cNvPr id="137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39" name="Line 4"/>
          <p:cNvSpPr>
            <a:spLocks noChangeShapeType="1"/>
          </p:cNvSpPr>
          <p:nvPr/>
        </p:nvSpPr>
        <p:spPr bwMode="auto">
          <a:xfrm>
            <a:off x="715033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40" name="Line 4"/>
          <p:cNvSpPr>
            <a:spLocks noChangeShapeType="1"/>
          </p:cNvSpPr>
          <p:nvPr/>
        </p:nvSpPr>
        <p:spPr bwMode="auto">
          <a:xfrm>
            <a:off x="1057275" y="44553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44" name="Straight Arrow Connector 143"/>
          <p:cNvCxnSpPr/>
          <p:nvPr/>
        </p:nvCxnSpPr>
        <p:spPr bwMode="auto">
          <a:xfrm>
            <a:off x="6248918" y="2901556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Rectangle 129"/>
          <p:cNvSpPr/>
          <p:nvPr/>
        </p:nvSpPr>
        <p:spPr bwMode="auto">
          <a:xfrm>
            <a:off x="4355618" y="2434604"/>
            <a:ext cx="2327744" cy="942748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09" grpId="0" animBg="1"/>
      <p:bldP spid="122" grpId="0" animBg="1"/>
      <p:bldP spid="134" grpId="0" animBg="1"/>
      <p:bldP spid="134" grpId="1" animBg="1"/>
      <p:bldP spid="135" grpId="0"/>
      <p:bldP spid="139" grpId="0" animBg="1"/>
      <p:bldP spid="139" grpId="1" animBg="1"/>
      <p:bldP spid="140" grpId="0" animBg="1"/>
      <p:bldP spid="140" grpId="1" animBg="1"/>
      <p:bldP spid="130" grpId="0" animBg="1"/>
      <p:bldP spid="130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D877-0CC9-4240-8005-7FBFEDD71519}" type="slidenum">
              <a:rPr lang="en-US"/>
              <a:pPr/>
              <a:t>50</a:t>
            </a:fld>
            <a:endParaRPr 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1331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1332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3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4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5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36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1337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8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9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0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41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1342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3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4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5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1346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7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8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49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1351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1352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60" name="Text Box 32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11362" name="Group 34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1363" name="Group 35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1364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5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6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7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1368" name="Text Box 40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69" name="Text Box 41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70" name="Text Box 42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1371" name="Text Box 43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1372" name="Rectangle 44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3" name="Rectangle 45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4" name="Text Box 46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75" name="Line 47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1376" name="Group 48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1377" name="Rectangle 49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1378" name="Rectangle 50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1379" name="Text Box 51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83" name="Text Box 55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84" name="Text Box 56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96" name="Line 68"/>
          <p:cNvSpPr>
            <a:spLocks noChangeShapeType="1"/>
          </p:cNvSpPr>
          <p:nvPr/>
        </p:nvSpPr>
        <p:spPr bwMode="auto">
          <a:xfrm>
            <a:off x="482600" y="49276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7" name="Line 69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8" name="Rectangle 70"/>
          <p:cNvSpPr>
            <a:spLocks noChangeArrowheads="1"/>
          </p:cNvSpPr>
          <p:nvPr/>
        </p:nvSpPr>
        <p:spPr bwMode="auto">
          <a:xfrm>
            <a:off x="5137150" y="2014538"/>
            <a:ext cx="2266950" cy="1033462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1399" name="Text Box 71"/>
          <p:cNvSpPr txBox="1">
            <a:spLocks noChangeArrowheads="1"/>
          </p:cNvSpPr>
          <p:nvPr/>
        </p:nvSpPr>
        <p:spPr bwMode="auto">
          <a:xfrm>
            <a:off x="755650" y="3276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400" name="Line 72"/>
          <p:cNvSpPr>
            <a:spLocks noChangeShapeType="1"/>
          </p:cNvSpPr>
          <p:nvPr/>
        </p:nvSpPr>
        <p:spPr bwMode="auto">
          <a:xfrm>
            <a:off x="469900" y="3467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1" name="Text Box 73"/>
          <p:cNvSpPr txBox="1">
            <a:spLocks noChangeArrowheads="1"/>
          </p:cNvSpPr>
          <p:nvPr/>
        </p:nvSpPr>
        <p:spPr bwMode="auto">
          <a:xfrm>
            <a:off x="6472238" y="2925763"/>
            <a:ext cx="8302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402" name="Line 74"/>
          <p:cNvSpPr>
            <a:spLocks noChangeShapeType="1"/>
          </p:cNvSpPr>
          <p:nvPr/>
        </p:nvSpPr>
        <p:spPr bwMode="auto">
          <a:xfrm>
            <a:off x="685800" y="4013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3" name="Line 75"/>
          <p:cNvSpPr>
            <a:spLocks noChangeShapeType="1"/>
          </p:cNvSpPr>
          <p:nvPr/>
        </p:nvSpPr>
        <p:spPr bwMode="auto">
          <a:xfrm>
            <a:off x="736600" y="4711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4" name="Line 76"/>
          <p:cNvSpPr>
            <a:spLocks noChangeShapeType="1"/>
          </p:cNvSpPr>
          <p:nvPr/>
        </p:nvSpPr>
        <p:spPr bwMode="auto">
          <a:xfrm flipH="1">
            <a:off x="7275513" y="3535363"/>
            <a:ext cx="192087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5" name="Line 77"/>
          <p:cNvSpPr>
            <a:spLocks noChangeShapeType="1"/>
          </p:cNvSpPr>
          <p:nvPr/>
        </p:nvSpPr>
        <p:spPr bwMode="auto">
          <a:xfrm>
            <a:off x="749300" y="5130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6" name="Line 78"/>
          <p:cNvSpPr>
            <a:spLocks noChangeShapeType="1"/>
          </p:cNvSpPr>
          <p:nvPr/>
        </p:nvSpPr>
        <p:spPr bwMode="auto">
          <a:xfrm>
            <a:off x="7848600" y="355441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7" name="Line 79"/>
          <p:cNvSpPr>
            <a:spLocks noChangeShapeType="1"/>
          </p:cNvSpPr>
          <p:nvPr/>
        </p:nvSpPr>
        <p:spPr bwMode="auto">
          <a:xfrm>
            <a:off x="685800" y="5702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1418" name="Group 90"/>
          <p:cNvGrpSpPr>
            <a:grpSpLocks/>
          </p:cNvGrpSpPr>
          <p:nvPr/>
        </p:nvGrpSpPr>
        <p:grpSpPr bwMode="auto">
          <a:xfrm>
            <a:off x="7366000" y="2984500"/>
            <a:ext cx="533400" cy="685800"/>
            <a:chOff x="3360" y="2784"/>
            <a:chExt cx="336" cy="432"/>
          </a:xfrm>
        </p:grpSpPr>
        <p:sp>
          <p:nvSpPr>
            <p:cNvPr id="611419" name="Line 91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1420" name="Line 92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1421" name="Rectangle 93"/>
          <p:cNvSpPr>
            <a:spLocks noChangeArrowheads="1"/>
          </p:cNvSpPr>
          <p:nvPr/>
        </p:nvSpPr>
        <p:spPr bwMode="auto">
          <a:xfrm>
            <a:off x="6378575" y="2971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96" grpId="0" animBg="1"/>
      <p:bldP spid="611397" grpId="0" animBg="1"/>
      <p:bldP spid="611398" grpId="0" animBg="1"/>
      <p:bldP spid="611399" grpId="0" animBg="1"/>
      <p:bldP spid="611400" grpId="0" animBg="1"/>
      <p:bldP spid="611400" grpId="1" animBg="1"/>
      <p:bldP spid="611401" grpId="0"/>
      <p:bldP spid="611402" grpId="0" animBg="1"/>
      <p:bldP spid="611402" grpId="1" animBg="1"/>
      <p:bldP spid="611403" grpId="0" animBg="1"/>
      <p:bldP spid="611403" grpId="1" animBg="1"/>
      <p:bldP spid="611404" grpId="0" animBg="1"/>
      <p:bldP spid="611404" grpId="1" animBg="1"/>
      <p:bldP spid="611405" grpId="0" animBg="1"/>
      <p:bldP spid="611405" grpId="1" animBg="1"/>
      <p:bldP spid="611406" grpId="0" animBg="1"/>
      <p:bldP spid="611406" grpId="1" animBg="1"/>
      <p:bldP spid="611407" grpId="0" animBg="1"/>
      <p:bldP spid="611407" grpId="1" animBg="1"/>
      <p:bldP spid="6114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9D32-1F53-468E-8F96-5BB1E74C9123}" type="slidenum">
              <a:rPr lang="en-US"/>
              <a:pPr/>
              <a:t>51</a:t>
            </a:fld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2355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2356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7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8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0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2361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3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4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5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2366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7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9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2370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1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2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73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2374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2375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2376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7" name="Text Box 2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90" name="Text Box 38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1" name="Line 39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2392" name="Group 40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2393" name="Rectangle 41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2394" name="Rectangle 42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2395" name="Text Box 4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6" name="Text Box 4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397" name="Text Box 4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414" name="Line 62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2415" name="Line 63"/>
          <p:cNvSpPr>
            <a:spLocks noChangeShapeType="1"/>
          </p:cNvSpPr>
          <p:nvPr/>
        </p:nvSpPr>
        <p:spPr bwMode="auto">
          <a:xfrm>
            <a:off x="457200" y="591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2431" name="Group 79"/>
          <p:cNvGrpSpPr>
            <a:grpSpLocks/>
          </p:cNvGrpSpPr>
          <p:nvPr/>
        </p:nvGrpSpPr>
        <p:grpSpPr bwMode="auto">
          <a:xfrm>
            <a:off x="6324600" y="1981200"/>
            <a:ext cx="533400" cy="685800"/>
            <a:chOff x="3360" y="2784"/>
            <a:chExt cx="336" cy="432"/>
          </a:xfrm>
        </p:grpSpPr>
        <p:sp>
          <p:nvSpPr>
            <p:cNvPr id="612432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2433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2434" name="Rectangle 82"/>
          <p:cNvSpPr>
            <a:spLocks noChangeArrowheads="1"/>
          </p:cNvSpPr>
          <p:nvPr/>
        </p:nvSpPr>
        <p:spPr bwMode="auto">
          <a:xfrm>
            <a:off x="5334000" y="1955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2435" name="Text Box 83"/>
          <p:cNvSpPr txBox="1">
            <a:spLocks noChangeArrowheads="1"/>
          </p:cNvSpPr>
          <p:nvPr/>
        </p:nvSpPr>
        <p:spPr bwMode="auto">
          <a:xfrm>
            <a:off x="5089525" y="44656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And so on…</a:t>
            </a:r>
          </a:p>
        </p:txBody>
      </p:sp>
      <p:sp>
        <p:nvSpPr>
          <p:cNvPr id="612436" name="Rectangle 84"/>
          <p:cNvSpPr>
            <a:spLocks noChangeArrowheads="1"/>
          </p:cNvSpPr>
          <p:nvPr/>
        </p:nvSpPr>
        <p:spPr bwMode="auto">
          <a:xfrm>
            <a:off x="4321175" y="4038600"/>
            <a:ext cx="4716463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freeing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2437" name="Text Box 85"/>
          <p:cNvSpPr txBox="1">
            <a:spLocks noChangeArrowheads="1"/>
          </p:cNvSpPr>
          <p:nvPr/>
        </p:nvSpPr>
        <p:spPr bwMode="auto">
          <a:xfrm>
            <a:off x="4840288" y="5791200"/>
            <a:ext cx="4148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D7"/>
                </a:solidFill>
              </a:rPr>
              <a:t>It’s still O(n) since we have </a:t>
            </a:r>
            <a:br>
              <a:rPr lang="en-US">
                <a:solidFill>
                  <a:srgbClr val="FFFFD7"/>
                </a:solidFill>
              </a:rPr>
            </a:br>
            <a:r>
              <a:rPr lang="en-US">
                <a:solidFill>
                  <a:srgbClr val="FFFFD7"/>
                </a:solidFill>
              </a:rPr>
              <a:t>to visit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414" grpId="0" animBg="1"/>
      <p:bldP spid="612415" grpId="0" animBg="1"/>
      <p:bldP spid="612415" grpId="1" animBg="1"/>
      <p:bldP spid="612434" grpId="0" animBg="1"/>
      <p:bldP spid="612435" grpId="0"/>
      <p:bldP spid="612436" grpId="0" animBg="1"/>
      <p:bldP spid="6124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C565-3029-4386-AA9A-389C9410A98E}" type="slidenum">
              <a:rPr lang="en-US"/>
              <a:pPr/>
              <a:t>52</a:t>
            </a:fld>
            <a:endParaRPr 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grpSp>
        <p:nvGrpSpPr>
          <p:cNvPr id="605190" name="Group 6"/>
          <p:cNvGrpSpPr>
            <a:grpSpLocks/>
          </p:cNvGrpSpPr>
          <p:nvPr/>
        </p:nvGrpSpPr>
        <p:grpSpPr bwMode="auto">
          <a:xfrm>
            <a:off x="6515100" y="2130425"/>
            <a:ext cx="792163" cy="592138"/>
            <a:chOff x="3511" y="3072"/>
            <a:chExt cx="729" cy="624"/>
          </a:xfrm>
        </p:grpSpPr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2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3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195" name="Group 11"/>
          <p:cNvGrpSpPr>
            <a:grpSpLocks/>
          </p:cNvGrpSpPr>
          <p:nvPr/>
        </p:nvGrpSpPr>
        <p:grpSpPr bwMode="auto">
          <a:xfrm>
            <a:off x="7464425" y="1123950"/>
            <a:ext cx="792163" cy="592138"/>
            <a:chOff x="3511" y="3072"/>
            <a:chExt cx="729" cy="624"/>
          </a:xfrm>
        </p:grpSpPr>
        <p:sp>
          <p:nvSpPr>
            <p:cNvPr id="605196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7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8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9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200" name="Group 16"/>
          <p:cNvGrpSpPr>
            <a:grpSpLocks/>
          </p:cNvGrpSpPr>
          <p:nvPr/>
        </p:nvGrpSpPr>
        <p:grpSpPr bwMode="auto">
          <a:xfrm>
            <a:off x="8237538" y="2130425"/>
            <a:ext cx="790575" cy="592138"/>
            <a:chOff x="3511" y="3072"/>
            <a:chExt cx="729" cy="624"/>
          </a:xfrm>
        </p:grpSpPr>
        <p:sp>
          <p:nvSpPr>
            <p:cNvPr id="605201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2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3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05" name="Line 21"/>
          <p:cNvSpPr>
            <a:spLocks noChangeShapeType="1"/>
          </p:cNvSpPr>
          <p:nvPr/>
        </p:nvSpPr>
        <p:spPr bwMode="auto">
          <a:xfrm flipH="1">
            <a:off x="6989763" y="15986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6" name="Line 22"/>
          <p:cNvSpPr>
            <a:spLocks noChangeShapeType="1"/>
          </p:cNvSpPr>
          <p:nvPr/>
        </p:nvSpPr>
        <p:spPr bwMode="auto">
          <a:xfrm>
            <a:off x="8048625" y="15970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Text Box 23"/>
          <p:cNvSpPr txBox="1">
            <a:spLocks noChangeArrowheads="1"/>
          </p:cNvSpPr>
          <p:nvPr/>
        </p:nvSpPr>
        <p:spPr bwMode="auto">
          <a:xfrm>
            <a:off x="8212138" y="24923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08" name="Text Box 24"/>
          <p:cNvSpPr txBox="1">
            <a:spLocks noChangeArrowheads="1"/>
          </p:cNvSpPr>
          <p:nvPr/>
        </p:nvSpPr>
        <p:spPr bwMode="auto">
          <a:xfrm>
            <a:off x="7240588" y="114300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5209" name="Text Box 25"/>
          <p:cNvSpPr txBox="1">
            <a:spLocks noChangeArrowheads="1"/>
          </p:cNvSpPr>
          <p:nvPr/>
        </p:nvSpPr>
        <p:spPr bwMode="auto">
          <a:xfrm>
            <a:off x="6338888" y="214630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5210" name="Text Box 26"/>
          <p:cNvSpPr txBox="1">
            <a:spLocks noChangeArrowheads="1"/>
          </p:cNvSpPr>
          <p:nvPr/>
        </p:nvSpPr>
        <p:spPr bwMode="auto">
          <a:xfrm>
            <a:off x="7870825" y="21431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5211" name="Line 27"/>
          <p:cNvSpPr>
            <a:spLocks noChangeShapeType="1"/>
          </p:cNvSpPr>
          <p:nvPr/>
        </p:nvSpPr>
        <p:spPr bwMode="auto">
          <a:xfrm flipH="1">
            <a:off x="6537325" y="261778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12" name="Group 28"/>
          <p:cNvGrpSpPr>
            <a:grpSpLocks/>
          </p:cNvGrpSpPr>
          <p:nvPr/>
        </p:nvGrpSpPr>
        <p:grpSpPr bwMode="auto">
          <a:xfrm>
            <a:off x="5915025" y="3122613"/>
            <a:ext cx="792163" cy="592137"/>
            <a:chOff x="3511" y="3072"/>
            <a:chExt cx="729" cy="624"/>
          </a:xfrm>
        </p:grpSpPr>
        <p:sp>
          <p:nvSpPr>
            <p:cNvPr id="605213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4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5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17" name="Text Box 33"/>
          <p:cNvSpPr txBox="1">
            <a:spLocks noChangeArrowheads="1"/>
          </p:cNvSpPr>
          <p:nvPr/>
        </p:nvSpPr>
        <p:spPr bwMode="auto">
          <a:xfrm>
            <a:off x="5868988" y="34766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18" name="Text Box 34"/>
          <p:cNvSpPr txBox="1">
            <a:spLocks noChangeArrowheads="1"/>
          </p:cNvSpPr>
          <p:nvPr/>
        </p:nvSpPr>
        <p:spPr bwMode="auto">
          <a:xfrm>
            <a:off x="6245225" y="34909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28" name="Text Box 44"/>
          <p:cNvSpPr txBox="1">
            <a:spLocks noChangeArrowheads="1"/>
          </p:cNvSpPr>
          <p:nvPr/>
        </p:nvSpPr>
        <p:spPr bwMode="auto">
          <a:xfrm>
            <a:off x="8569325" y="24780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29" name="Text Box 45"/>
          <p:cNvSpPr txBox="1">
            <a:spLocks noChangeArrowheads="1"/>
          </p:cNvSpPr>
          <p:nvPr/>
        </p:nvSpPr>
        <p:spPr bwMode="auto">
          <a:xfrm>
            <a:off x="5600700" y="314801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605233" name="Text Box 49"/>
          <p:cNvSpPr txBox="1">
            <a:spLocks noChangeArrowheads="1"/>
          </p:cNvSpPr>
          <p:nvPr/>
        </p:nvSpPr>
        <p:spPr bwMode="auto">
          <a:xfrm>
            <a:off x="3267075" y="5943600"/>
            <a:ext cx="242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Lets insert </a:t>
            </a:r>
            <a:r>
              <a:rPr lang="en-US">
                <a:solidFill>
                  <a:srgbClr val="6600CC"/>
                </a:solidFill>
              </a:rPr>
              <a:t>Phil</a:t>
            </a:r>
            <a:r>
              <a:rPr lang="en-US"/>
              <a:t>.</a:t>
            </a:r>
          </a:p>
        </p:txBody>
      </p:sp>
      <p:grpSp>
        <p:nvGrpSpPr>
          <p:cNvPr id="605242" name="Group 58"/>
          <p:cNvGrpSpPr>
            <a:grpSpLocks/>
          </p:cNvGrpSpPr>
          <p:nvPr/>
        </p:nvGrpSpPr>
        <p:grpSpPr bwMode="auto">
          <a:xfrm>
            <a:off x="7210425" y="3090863"/>
            <a:ext cx="1106488" cy="612775"/>
            <a:chOff x="4494" y="3780"/>
            <a:chExt cx="697" cy="386"/>
          </a:xfrm>
        </p:grpSpPr>
        <p:grpSp>
          <p:nvGrpSpPr>
            <p:cNvPr id="605234" name="Group 50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5235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6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7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8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239" name="Text Box 55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5240" name="Text Box 56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5241" name="Text Box 57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5243" name="Line 59"/>
          <p:cNvSpPr>
            <a:spLocks noChangeShapeType="1"/>
          </p:cNvSpPr>
          <p:nvPr/>
        </p:nvSpPr>
        <p:spPr bwMode="auto">
          <a:xfrm>
            <a:off x="0" y="129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Rectangle 60"/>
          <p:cNvSpPr>
            <a:spLocks noChangeArrowheads="1"/>
          </p:cNvSpPr>
          <p:nvPr/>
        </p:nvSpPr>
        <p:spPr bwMode="auto">
          <a:xfrm>
            <a:off x="457200" y="1143000"/>
            <a:ext cx="9009063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</a:t>
            </a:r>
            <a:r>
              <a:rPr lang="en-US" sz="1800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Point the </a:t>
            </a:r>
            <a:r>
              <a:rPr lang="en-US" sz="1800">
                <a:solidFill>
                  <a:srgbClr val="6600CC"/>
                </a:solidFill>
              </a:rPr>
              <a:t>root pointer</a:t>
            </a:r>
            <a:r>
              <a:rPr lang="en-US" sz="1800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Start at the </a:t>
            </a:r>
            <a:r>
              <a:rPr lang="en-US" sz="1800">
                <a:solidFill>
                  <a:srgbClr val="6600CC"/>
                </a:solidFill>
              </a:rPr>
              <a:t>root</a:t>
            </a:r>
            <a:r>
              <a:rPr lang="en-US" sz="1800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While we’re not done…</a:t>
            </a:r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equal</a:t>
            </a:r>
            <a:r>
              <a:rPr lang="en-US" sz="1800">
                <a:solidFill>
                  <a:srgbClr val="006666"/>
                </a:solidFill>
              </a:rPr>
              <a:t> to current node’s value, DONE! </a:t>
            </a:r>
          </a:p>
          <a:p>
            <a:pPr algn="l"/>
            <a:endParaRPr lang="en-US" sz="1000">
              <a:solidFill>
                <a:srgbClr val="006666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less</a:t>
            </a:r>
            <a:r>
              <a:rPr lang="en-US" sz="180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  </a:t>
            </a:r>
            <a:r>
              <a:rPr lang="en-US" sz="1800">
                <a:solidFill>
                  <a:srgbClr val="990000"/>
                </a:solidFill>
              </a:rPr>
              <a:t>If there is a left child, then </a:t>
            </a:r>
            <a:r>
              <a:rPr lang="en-US" sz="180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ELSE 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AND set current node’s </a:t>
            </a:r>
            <a:r>
              <a:rPr lang="en-US" sz="1800">
                <a:solidFill>
                  <a:srgbClr val="6600CC"/>
                </a:solidFill>
              </a:rPr>
              <a:t>left</a:t>
            </a:r>
            <a:r>
              <a:rPr lang="en-US" sz="1800">
                <a:solidFill>
                  <a:srgbClr val="990000"/>
                </a:solidFill>
              </a:rPr>
              <a:t> pointer to new node. DONE!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greater</a:t>
            </a:r>
            <a:r>
              <a:rPr lang="en-US" sz="180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  </a:t>
            </a:r>
            <a:r>
              <a:rPr lang="en-US" sz="1800">
                <a:solidFill>
                  <a:srgbClr val="990000"/>
                </a:solidFill>
              </a:rPr>
              <a:t>If there is a right child, then </a:t>
            </a:r>
            <a:r>
              <a:rPr lang="en-US" sz="180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1800"/>
              <a:t>     </a:t>
            </a:r>
            <a:r>
              <a:rPr lang="en-US" sz="1800">
                <a:solidFill>
                  <a:srgbClr val="990000"/>
                </a:solidFill>
              </a:rPr>
              <a:t>ELSE 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AND set current node’s </a:t>
            </a:r>
            <a:r>
              <a:rPr lang="en-US" sz="1800">
                <a:solidFill>
                  <a:srgbClr val="6600CC"/>
                </a:solidFill>
              </a:rPr>
              <a:t>right </a:t>
            </a:r>
            <a:r>
              <a:rPr lang="en-US" sz="180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5245" name="Line 61"/>
          <p:cNvSpPr>
            <a:spLocks noChangeShapeType="1"/>
          </p:cNvSpPr>
          <p:nvPr/>
        </p:nvSpPr>
        <p:spPr bwMode="auto">
          <a:xfrm>
            <a:off x="63500" y="2298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Oval 62"/>
          <p:cNvSpPr>
            <a:spLocks noChangeArrowheads="1"/>
          </p:cNvSpPr>
          <p:nvPr/>
        </p:nvSpPr>
        <p:spPr bwMode="auto">
          <a:xfrm>
            <a:off x="7413625" y="938213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7" name="Line 63"/>
          <p:cNvSpPr>
            <a:spLocks noChangeShapeType="1"/>
          </p:cNvSpPr>
          <p:nvPr/>
        </p:nvSpPr>
        <p:spPr bwMode="auto">
          <a:xfrm>
            <a:off x="76200" y="2540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8" name="Line 64"/>
          <p:cNvSpPr>
            <a:spLocks noChangeShapeType="1"/>
          </p:cNvSpPr>
          <p:nvPr/>
        </p:nvSpPr>
        <p:spPr bwMode="auto">
          <a:xfrm>
            <a:off x="203200" y="298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9" name="Text Box 65"/>
          <p:cNvSpPr txBox="1">
            <a:spLocks noChangeArrowheads="1"/>
          </p:cNvSpPr>
          <p:nvPr/>
        </p:nvSpPr>
        <p:spPr bwMode="auto">
          <a:xfrm>
            <a:off x="6478588" y="5668963"/>
            <a:ext cx="227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Larry??</a:t>
            </a:r>
          </a:p>
        </p:txBody>
      </p:sp>
      <p:sp>
        <p:nvSpPr>
          <p:cNvPr id="605250" name="Line 66"/>
          <p:cNvSpPr>
            <a:spLocks noChangeShapeType="1"/>
          </p:cNvSpPr>
          <p:nvPr/>
        </p:nvSpPr>
        <p:spPr bwMode="auto">
          <a:xfrm>
            <a:off x="215900" y="3390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1" name="Text Box 67"/>
          <p:cNvSpPr txBox="1">
            <a:spLocks noChangeArrowheads="1"/>
          </p:cNvSpPr>
          <p:nvPr/>
        </p:nvSpPr>
        <p:spPr bwMode="auto">
          <a:xfrm>
            <a:off x="6565900" y="5676900"/>
            <a:ext cx="208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Larry??</a:t>
            </a:r>
          </a:p>
        </p:txBody>
      </p:sp>
      <p:sp>
        <p:nvSpPr>
          <p:cNvPr id="605252" name="Line 68"/>
          <p:cNvSpPr>
            <a:spLocks noChangeShapeType="1"/>
          </p:cNvSpPr>
          <p:nvPr/>
        </p:nvSpPr>
        <p:spPr bwMode="auto">
          <a:xfrm>
            <a:off x="215900" y="4660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3" name="Text Box 69"/>
          <p:cNvSpPr txBox="1">
            <a:spLocks noChangeArrowheads="1"/>
          </p:cNvSpPr>
          <p:nvPr/>
        </p:nvSpPr>
        <p:spPr bwMode="auto">
          <a:xfrm>
            <a:off x="6515100" y="5664200"/>
            <a:ext cx="208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&gt; Larry??</a:t>
            </a:r>
          </a:p>
        </p:txBody>
      </p:sp>
      <p:sp>
        <p:nvSpPr>
          <p:cNvPr id="605254" name="Line 70"/>
          <p:cNvSpPr>
            <a:spLocks noChangeShapeType="1"/>
          </p:cNvSpPr>
          <p:nvPr/>
        </p:nvSpPr>
        <p:spPr bwMode="auto">
          <a:xfrm>
            <a:off x="381000" y="4927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5" name="Text Box 71"/>
          <p:cNvSpPr txBox="1">
            <a:spLocks noChangeArrowheads="1"/>
          </p:cNvSpPr>
          <p:nvPr/>
        </p:nvSpPr>
        <p:spPr bwMode="auto">
          <a:xfrm>
            <a:off x="8331200" y="1549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05256" name="Line 72"/>
          <p:cNvSpPr>
            <a:spLocks noChangeShapeType="1"/>
          </p:cNvSpPr>
          <p:nvPr/>
        </p:nvSpPr>
        <p:spPr bwMode="auto">
          <a:xfrm>
            <a:off x="4152900" y="4519613"/>
            <a:ext cx="258763" cy="357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8" name="Oval 74"/>
          <p:cNvSpPr>
            <a:spLocks noChangeArrowheads="1"/>
          </p:cNvSpPr>
          <p:nvPr/>
        </p:nvSpPr>
        <p:spPr bwMode="auto">
          <a:xfrm>
            <a:off x="8178800" y="20066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9" name="Line 75"/>
          <p:cNvSpPr>
            <a:spLocks noChangeShapeType="1"/>
          </p:cNvSpPr>
          <p:nvPr/>
        </p:nvSpPr>
        <p:spPr bwMode="auto">
          <a:xfrm>
            <a:off x="76200" y="2540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0" name="Line 76"/>
          <p:cNvSpPr>
            <a:spLocks noChangeShapeType="1"/>
          </p:cNvSpPr>
          <p:nvPr/>
        </p:nvSpPr>
        <p:spPr bwMode="auto">
          <a:xfrm>
            <a:off x="203200" y="299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1" name="Text Box 77"/>
          <p:cNvSpPr txBox="1">
            <a:spLocks noChangeArrowheads="1"/>
          </p:cNvSpPr>
          <p:nvPr/>
        </p:nvSpPr>
        <p:spPr bwMode="auto">
          <a:xfrm>
            <a:off x="6553200" y="5715000"/>
            <a:ext cx="234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Ronda??</a:t>
            </a:r>
          </a:p>
        </p:txBody>
      </p:sp>
      <p:sp>
        <p:nvSpPr>
          <p:cNvPr id="605262" name="Line 78"/>
          <p:cNvSpPr>
            <a:spLocks noChangeShapeType="1"/>
          </p:cNvSpPr>
          <p:nvPr/>
        </p:nvSpPr>
        <p:spPr bwMode="auto">
          <a:xfrm>
            <a:off x="215900" y="3403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3" name="Text Box 79"/>
          <p:cNvSpPr txBox="1">
            <a:spLocks noChangeArrowheads="1"/>
          </p:cNvSpPr>
          <p:nvPr/>
        </p:nvSpPr>
        <p:spPr bwMode="auto">
          <a:xfrm>
            <a:off x="6553200" y="5689600"/>
            <a:ext cx="215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Ronda??</a:t>
            </a:r>
          </a:p>
        </p:txBody>
      </p:sp>
      <p:sp>
        <p:nvSpPr>
          <p:cNvPr id="605264" name="Line 80"/>
          <p:cNvSpPr>
            <a:spLocks noChangeShapeType="1"/>
          </p:cNvSpPr>
          <p:nvPr/>
        </p:nvSpPr>
        <p:spPr bwMode="auto">
          <a:xfrm>
            <a:off x="368300" y="369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5" name="Text Box 81"/>
          <p:cNvSpPr txBox="1">
            <a:spLocks noChangeArrowheads="1"/>
          </p:cNvSpPr>
          <p:nvPr/>
        </p:nvSpPr>
        <p:spPr bwMode="auto">
          <a:xfrm>
            <a:off x="7948613" y="26289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05266" name="Line 82"/>
          <p:cNvSpPr>
            <a:spLocks noChangeShapeType="1"/>
          </p:cNvSpPr>
          <p:nvPr/>
        </p:nvSpPr>
        <p:spPr bwMode="auto">
          <a:xfrm>
            <a:off x="381000" y="3949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7" name="Text Box 83"/>
          <p:cNvSpPr txBox="1">
            <a:spLocks noChangeArrowheads="1"/>
          </p:cNvSpPr>
          <p:nvPr/>
        </p:nvSpPr>
        <p:spPr bwMode="auto">
          <a:xfrm>
            <a:off x="7516813" y="3071813"/>
            <a:ext cx="8651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05268" name="Rectangle 84"/>
          <p:cNvSpPr>
            <a:spLocks noChangeArrowheads="1"/>
          </p:cNvSpPr>
          <p:nvPr/>
        </p:nvSpPr>
        <p:spPr bwMode="auto">
          <a:xfrm>
            <a:off x="7477125" y="3463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69" name="Rectangle 85"/>
          <p:cNvSpPr>
            <a:spLocks noChangeArrowheads="1"/>
          </p:cNvSpPr>
          <p:nvPr/>
        </p:nvSpPr>
        <p:spPr bwMode="auto">
          <a:xfrm>
            <a:off x="7848600" y="3441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70" name="Line 86"/>
          <p:cNvSpPr>
            <a:spLocks noChangeShapeType="1"/>
          </p:cNvSpPr>
          <p:nvPr/>
        </p:nvSpPr>
        <p:spPr bwMode="auto">
          <a:xfrm>
            <a:off x="381000" y="4241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73" name="Group 89"/>
          <p:cNvGrpSpPr>
            <a:grpSpLocks/>
          </p:cNvGrpSpPr>
          <p:nvPr/>
        </p:nvGrpSpPr>
        <p:grpSpPr bwMode="auto">
          <a:xfrm>
            <a:off x="8056563" y="2527300"/>
            <a:ext cx="554037" cy="573088"/>
            <a:chOff x="5075" y="1592"/>
            <a:chExt cx="349" cy="361"/>
          </a:xfrm>
        </p:grpSpPr>
        <p:sp>
          <p:nvSpPr>
            <p:cNvPr id="605271" name="Rectangle 87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72" name="Line 88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0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0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0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0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33" grpId="0"/>
      <p:bldP spid="605243" grpId="0" animBg="1"/>
      <p:bldP spid="605243" grpId="1" animBg="1"/>
      <p:bldP spid="605245" grpId="0" animBg="1"/>
      <p:bldP spid="605245" grpId="1" animBg="1"/>
      <p:bldP spid="605246" grpId="0" animBg="1"/>
      <p:bldP spid="605246" grpId="1" animBg="1"/>
      <p:bldP spid="605247" grpId="0" animBg="1"/>
      <p:bldP spid="605247" grpId="1" animBg="1"/>
      <p:bldP spid="605248" grpId="0" animBg="1"/>
      <p:bldP spid="605248" grpId="1" animBg="1"/>
      <p:bldP spid="605249" grpId="0"/>
      <p:bldP spid="605249" grpId="1"/>
      <p:bldP spid="605250" grpId="0" animBg="1"/>
      <p:bldP spid="605250" grpId="1" animBg="1"/>
      <p:bldP spid="605251" grpId="0"/>
      <p:bldP spid="605251" grpId="1"/>
      <p:bldP spid="605252" grpId="0" animBg="1"/>
      <p:bldP spid="605252" grpId="1" animBg="1"/>
      <p:bldP spid="605253" grpId="0"/>
      <p:bldP spid="605253" grpId="1"/>
      <p:bldP spid="605254" grpId="0" animBg="1"/>
      <p:bldP spid="605254" grpId="1" animBg="1"/>
      <p:bldP spid="605255" grpId="0"/>
      <p:bldP spid="605255" grpId="1"/>
      <p:bldP spid="605256" grpId="0" animBg="1"/>
      <p:bldP spid="605256" grpId="1" animBg="1"/>
      <p:bldP spid="605258" grpId="0" animBg="1"/>
      <p:bldP spid="605259" grpId="0" animBg="1"/>
      <p:bldP spid="605259" grpId="1" animBg="1"/>
      <p:bldP spid="605260" grpId="0" animBg="1"/>
      <p:bldP spid="605260" grpId="1" animBg="1"/>
      <p:bldP spid="605261" grpId="0"/>
      <p:bldP spid="605261" grpId="1"/>
      <p:bldP spid="605262" grpId="0" animBg="1"/>
      <p:bldP spid="605262" grpId="1" animBg="1"/>
      <p:bldP spid="605263" grpId="0"/>
      <p:bldP spid="605263" grpId="1"/>
      <p:bldP spid="605264" grpId="0" animBg="1"/>
      <p:bldP spid="605264" grpId="1" animBg="1"/>
      <p:bldP spid="605265" grpId="0"/>
      <p:bldP spid="605265" grpId="1"/>
      <p:bldP spid="605266" grpId="0" animBg="1"/>
      <p:bldP spid="605266" grpId="1" animBg="1"/>
      <p:bldP spid="605267" grpId="0"/>
      <p:bldP spid="605268" grpId="0"/>
      <p:bldP spid="605269" grpId="0"/>
      <p:bldP spid="605270" grpId="0" animBg="1"/>
      <p:bldP spid="60527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6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 bwMode="auto">
          <a:xfrm flipH="1">
            <a:off x="5997884" y="1915699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Line 4"/>
          <p:cNvSpPr>
            <a:spLocks noChangeShapeType="1"/>
          </p:cNvSpPr>
          <p:nvPr/>
        </p:nvSpPr>
        <p:spPr bwMode="auto">
          <a:xfrm>
            <a:off x="341245" y="5651638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>
            <a:off x="470659" y="35814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24540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2155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7" name="Group 53"/>
          <p:cNvGrpSpPr>
            <a:grpSpLocks/>
          </p:cNvGrpSpPr>
          <p:nvPr/>
        </p:nvGrpSpPr>
        <p:grpSpPr bwMode="auto">
          <a:xfrm>
            <a:off x="4757738" y="2315227"/>
            <a:ext cx="927100" cy="457200"/>
            <a:chOff x="1240" y="1132"/>
            <a:chExt cx="584" cy="288"/>
          </a:xfrm>
        </p:grpSpPr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509590" y="5715000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0" name="Rectangle 129"/>
          <p:cNvSpPr/>
          <p:nvPr/>
        </p:nvSpPr>
        <p:spPr bwMode="auto">
          <a:xfrm>
            <a:off x="4355618" y="2434604"/>
            <a:ext cx="2327744" cy="606425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86" name="Line 4"/>
          <p:cNvSpPr>
            <a:spLocks noChangeShapeType="1"/>
          </p:cNvSpPr>
          <p:nvPr/>
        </p:nvSpPr>
        <p:spPr bwMode="auto">
          <a:xfrm>
            <a:off x="301557" y="6019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9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30" grpId="0" animBg="1"/>
      <p:bldP spid="86" grpId="0" animBg="1"/>
      <p:bldP spid="8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7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24540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2155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78" name="Line 4"/>
          <p:cNvSpPr>
            <a:spLocks noChangeShapeType="1"/>
          </p:cNvSpPr>
          <p:nvPr/>
        </p:nvSpPr>
        <p:spPr bwMode="auto">
          <a:xfrm>
            <a:off x="341244" y="5665305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6901401" y="1884307"/>
            <a:ext cx="596500" cy="537252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Line 4"/>
          <p:cNvSpPr>
            <a:spLocks noChangeShapeType="1"/>
          </p:cNvSpPr>
          <p:nvPr/>
        </p:nvSpPr>
        <p:spPr bwMode="auto">
          <a:xfrm>
            <a:off x="344556" y="59302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0" name="Rectangle 79"/>
          <p:cNvSpPr/>
          <p:nvPr/>
        </p:nvSpPr>
        <p:spPr bwMode="auto">
          <a:xfrm>
            <a:off x="4723198" y="1425919"/>
            <a:ext cx="2773363" cy="985701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392532" y="2431498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511175" y="35750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83" name="Line 4"/>
          <p:cNvSpPr>
            <a:spLocks noChangeShapeType="1"/>
          </p:cNvSpPr>
          <p:nvPr/>
        </p:nvSpPr>
        <p:spPr bwMode="auto">
          <a:xfrm>
            <a:off x="304800" y="37636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84" name="Group 53"/>
          <p:cNvGrpSpPr>
            <a:grpSpLocks/>
          </p:cNvGrpSpPr>
          <p:nvPr/>
        </p:nvGrpSpPr>
        <p:grpSpPr bwMode="auto">
          <a:xfrm>
            <a:off x="7983399" y="2502074"/>
            <a:ext cx="1027113" cy="457200"/>
            <a:chOff x="1000" y="1132"/>
            <a:chExt cx="647" cy="288"/>
          </a:xfrm>
        </p:grpSpPr>
        <p:sp>
          <p:nvSpPr>
            <p:cNvPr id="85" name="Line 54"/>
            <p:cNvSpPr>
              <a:spLocks noChangeShapeType="1"/>
            </p:cNvSpPr>
            <p:nvPr/>
          </p:nvSpPr>
          <p:spPr bwMode="auto">
            <a:xfrm flipH="1">
              <a:off x="1000" y="1296"/>
              <a:ext cx="24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88" name="Line 4"/>
          <p:cNvSpPr>
            <a:spLocks noChangeShapeType="1"/>
          </p:cNvSpPr>
          <p:nvPr/>
        </p:nvSpPr>
        <p:spPr bwMode="auto">
          <a:xfrm>
            <a:off x="536127" y="43168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9" name="Line 4"/>
          <p:cNvSpPr>
            <a:spLocks noChangeShapeType="1"/>
          </p:cNvSpPr>
          <p:nvPr/>
        </p:nvSpPr>
        <p:spPr bwMode="auto">
          <a:xfrm>
            <a:off x="565944" y="5029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0" name="Text Box 85"/>
          <p:cNvSpPr txBox="1">
            <a:spLocks noChangeArrowheads="1"/>
          </p:cNvSpPr>
          <p:nvPr/>
        </p:nvSpPr>
        <p:spPr bwMode="auto">
          <a:xfrm>
            <a:off x="1245705" y="1275522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</a:t>
            </a:r>
          </a:p>
        </p:txBody>
      </p:sp>
      <p:sp>
        <p:nvSpPr>
          <p:cNvPr id="91" name="Line 4"/>
          <p:cNvSpPr>
            <a:spLocks noChangeShapeType="1"/>
          </p:cNvSpPr>
          <p:nvPr/>
        </p:nvSpPr>
        <p:spPr bwMode="auto">
          <a:xfrm>
            <a:off x="542167" y="542662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2" name="Line 4"/>
          <p:cNvSpPr>
            <a:spLocks noChangeShapeType="1"/>
          </p:cNvSpPr>
          <p:nvPr/>
        </p:nvSpPr>
        <p:spPr bwMode="auto">
          <a:xfrm>
            <a:off x="564186" y="570823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3" name="Line 4"/>
          <p:cNvSpPr>
            <a:spLocks noChangeShapeType="1"/>
          </p:cNvSpPr>
          <p:nvPr/>
        </p:nvSpPr>
        <p:spPr bwMode="auto">
          <a:xfrm>
            <a:off x="285892" y="59999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 bwMode="auto">
          <a:xfrm flipH="1">
            <a:off x="6926263" y="292514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7632687" y="2896703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9585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3" grpId="1" animBg="1"/>
      <p:bldP spid="88" grpId="0" animBg="1"/>
      <p:bldP spid="88" grpId="1" animBg="1"/>
      <p:bldP spid="89" grpId="0" animBg="1"/>
      <p:bldP spid="89" grpId="1" animBg="1"/>
      <p:bldP spid="90" grpId="0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8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78" name="Line 4"/>
          <p:cNvSpPr>
            <a:spLocks noChangeShapeType="1"/>
          </p:cNvSpPr>
          <p:nvPr/>
        </p:nvSpPr>
        <p:spPr bwMode="auto">
          <a:xfrm>
            <a:off x="341244" y="5943600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0" name="Text Box 85"/>
          <p:cNvSpPr txBox="1">
            <a:spLocks noChangeArrowheads="1"/>
          </p:cNvSpPr>
          <p:nvPr/>
        </p:nvSpPr>
        <p:spPr bwMode="auto">
          <a:xfrm>
            <a:off x="1245705" y="1275522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</a:t>
            </a:r>
          </a:p>
        </p:txBody>
      </p:sp>
      <p:sp>
        <p:nvSpPr>
          <p:cNvPr id="86" name="Line 4"/>
          <p:cNvSpPr>
            <a:spLocks noChangeShapeType="1"/>
          </p:cNvSpPr>
          <p:nvPr/>
        </p:nvSpPr>
        <p:spPr bwMode="auto">
          <a:xfrm>
            <a:off x="106988" y="6248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6" grpId="0" animBg="1"/>
      <p:bldP spid="8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9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90" name="Text Box 85"/>
          <p:cNvSpPr txBox="1">
            <a:spLocks noChangeArrowheads="1"/>
          </p:cNvSpPr>
          <p:nvPr/>
        </p:nvSpPr>
        <p:spPr bwMode="auto">
          <a:xfrm>
            <a:off x="1245705" y="1275522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</a:t>
            </a: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>
            <a:off x="162339" y="5960166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4" name="Line 4"/>
          <p:cNvSpPr>
            <a:spLocks noChangeShapeType="1"/>
          </p:cNvSpPr>
          <p:nvPr/>
        </p:nvSpPr>
        <p:spPr bwMode="auto">
          <a:xfrm>
            <a:off x="168966" y="6248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358775" y="38798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7824340" y="886115"/>
            <a:ext cx="596500" cy="537252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Line 4"/>
          <p:cNvSpPr>
            <a:spLocks noChangeShapeType="1"/>
          </p:cNvSpPr>
          <p:nvPr/>
        </p:nvSpPr>
        <p:spPr bwMode="auto">
          <a:xfrm>
            <a:off x="162339" y="40684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0" name="Rectangle 79"/>
          <p:cNvSpPr/>
          <p:nvPr/>
        </p:nvSpPr>
        <p:spPr bwMode="auto">
          <a:xfrm>
            <a:off x="6289261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486400" y="1255260"/>
            <a:ext cx="2455863" cy="1868940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6" name="Group 53"/>
          <p:cNvGrpSpPr>
            <a:grpSpLocks/>
          </p:cNvGrpSpPr>
          <p:nvPr/>
        </p:nvGrpSpPr>
        <p:grpSpPr bwMode="auto">
          <a:xfrm>
            <a:off x="7172739" y="1459880"/>
            <a:ext cx="871538" cy="457200"/>
            <a:chOff x="1240" y="1132"/>
            <a:chExt cx="549" cy="288"/>
          </a:xfrm>
        </p:grpSpPr>
        <p:sp>
          <p:nvSpPr>
            <p:cNvPr id="77" name="Line 54"/>
            <p:cNvSpPr>
              <a:spLocks noChangeShapeType="1"/>
            </p:cNvSpPr>
            <p:nvPr/>
          </p:nvSpPr>
          <p:spPr bwMode="auto">
            <a:xfrm>
              <a:off x="1597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82" name="Line 4"/>
          <p:cNvSpPr>
            <a:spLocks noChangeShapeType="1"/>
          </p:cNvSpPr>
          <p:nvPr/>
        </p:nvSpPr>
        <p:spPr bwMode="auto">
          <a:xfrm>
            <a:off x="421447" y="46018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3" name="Line 4"/>
          <p:cNvSpPr>
            <a:spLocks noChangeShapeType="1"/>
          </p:cNvSpPr>
          <p:nvPr/>
        </p:nvSpPr>
        <p:spPr bwMode="auto">
          <a:xfrm>
            <a:off x="421447" y="532406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4" name="Text Box 85"/>
          <p:cNvSpPr txBox="1">
            <a:spLocks noChangeArrowheads="1"/>
          </p:cNvSpPr>
          <p:nvPr/>
        </p:nvSpPr>
        <p:spPr bwMode="auto">
          <a:xfrm>
            <a:off x="1447800" y="1271057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c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5" name="Line 4"/>
          <p:cNvSpPr>
            <a:spLocks noChangeShapeType="1"/>
          </p:cNvSpPr>
          <p:nvPr/>
        </p:nvSpPr>
        <p:spPr bwMode="auto">
          <a:xfrm>
            <a:off x="411508" y="571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7" name="Line 4"/>
          <p:cNvSpPr>
            <a:spLocks noChangeShapeType="1"/>
          </p:cNvSpPr>
          <p:nvPr/>
        </p:nvSpPr>
        <p:spPr bwMode="auto">
          <a:xfrm>
            <a:off x="421447" y="601317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8" name="Line 4"/>
          <p:cNvSpPr>
            <a:spLocks noChangeShapeType="1"/>
          </p:cNvSpPr>
          <p:nvPr/>
        </p:nvSpPr>
        <p:spPr bwMode="auto">
          <a:xfrm>
            <a:off x="168966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9" name="Line 4"/>
          <p:cNvSpPr>
            <a:spLocks noChangeShapeType="1"/>
          </p:cNvSpPr>
          <p:nvPr/>
        </p:nvSpPr>
        <p:spPr bwMode="auto">
          <a:xfrm>
            <a:off x="-76200" y="655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1" name="Line 4"/>
          <p:cNvSpPr>
            <a:spLocks noChangeShapeType="1"/>
          </p:cNvSpPr>
          <p:nvPr/>
        </p:nvSpPr>
        <p:spPr bwMode="auto">
          <a:xfrm>
            <a:off x="6555954" y="648693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 bwMode="auto">
          <a:xfrm flipH="1">
            <a:off x="7877764" y="1932176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/>
          <p:nvPr/>
        </p:nvCxnSpPr>
        <p:spPr bwMode="auto">
          <a:xfrm>
            <a:off x="8584188" y="1903737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14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4" grpId="0" animBg="1"/>
      <p:bldP spid="74" grpId="1" animBg="1"/>
      <p:bldP spid="73" grpId="0" animBg="1"/>
      <p:bldP spid="73" grpId="1" animBg="1"/>
      <p:bldP spid="75" grpId="0" animBg="1"/>
      <p:bldP spid="75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1" grpId="0" animBg="1"/>
      <p:bldP spid="91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16207</TotalTime>
  <Words>5033</Words>
  <Application>Microsoft Office PowerPoint</Application>
  <PresentationFormat>On-screen Show (4:3)</PresentationFormat>
  <Paragraphs>1859</Paragraphs>
  <Slides>52</Slides>
  <Notes>50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MS Mincho</vt:lpstr>
      <vt:lpstr>Comic Sans MS</vt:lpstr>
      <vt:lpstr>Consolas</vt:lpstr>
      <vt:lpstr>Courier New</vt:lpstr>
      <vt:lpstr>Times New Roman</vt:lpstr>
      <vt:lpstr>Wingdings</vt:lpstr>
      <vt:lpstr>Default Design</vt:lpstr>
      <vt:lpstr>Bitmap Image</vt:lpstr>
      <vt:lpstr>Lecture #12</vt:lpstr>
      <vt:lpstr>Binary Tree Traversals </vt:lpstr>
      <vt:lpstr>The Preorder Traversal</vt:lpstr>
      <vt:lpstr>The Pre-order Traversal</vt:lpstr>
      <vt:lpstr>The Pre-order Traversal</vt:lpstr>
      <vt:lpstr>The Pre-order Traversal</vt:lpstr>
      <vt:lpstr>The Pre-order Traversal</vt:lpstr>
      <vt:lpstr>The Pre-order Traversal</vt:lpstr>
      <vt:lpstr>The Pre-order Traversal</vt:lpstr>
      <vt:lpstr>The In-order Traversal</vt:lpstr>
      <vt:lpstr>The In-order Traversal</vt:lpstr>
      <vt:lpstr>The Post-order Traversal</vt:lpstr>
      <vt:lpstr>The Post-order Traversal</vt:lpstr>
      <vt:lpstr>The Level Order Traversal</vt:lpstr>
      <vt:lpstr>Traversal Overview, Part 1</vt:lpstr>
      <vt:lpstr>Traversal Overview, Part 2</vt:lpstr>
      <vt:lpstr>Big-Oh of Traversals?</vt:lpstr>
      <vt:lpstr>Traversal Challenge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Binary Search Trees </vt:lpstr>
      <vt:lpstr>Binary Search Trees </vt:lpstr>
      <vt:lpstr>Binary Search Trees </vt:lpstr>
      <vt:lpstr>Operations on a Binary Search Tree</vt:lpstr>
      <vt:lpstr>Searching a BST </vt:lpstr>
      <vt:lpstr>Searching a BST </vt:lpstr>
      <vt:lpstr>Searching a BST</vt:lpstr>
      <vt:lpstr>Recursive BST Search</vt:lpstr>
      <vt:lpstr>Recursive BST Search</vt:lpstr>
      <vt:lpstr>Recursive BST Search</vt:lpstr>
      <vt:lpstr>Big Oh of BST Search</vt:lpstr>
      <vt:lpstr>Inserting A New Value Into A BST </vt:lpstr>
      <vt:lpstr>Inserting A New Value Into A BST </vt:lpstr>
      <vt:lpstr>Now the C++ Code!</vt:lpstr>
      <vt:lpstr>PowerPoint Presentation</vt:lpstr>
      <vt:lpstr>PowerPoint Presentation</vt:lpstr>
      <vt:lpstr>Inserting A New Value Into A BST </vt:lpstr>
      <vt:lpstr>Big Oh of BST Insertion</vt:lpstr>
      <vt:lpstr>Finding Min &amp; Max of a BST</vt:lpstr>
      <vt:lpstr>Finding Min &amp; Max of a BST</vt:lpstr>
      <vt:lpstr>Printing a BST In Alphabetical Order</vt:lpstr>
      <vt:lpstr>Freeing The Whole Tree</vt:lpstr>
      <vt:lpstr>Freeing The Whole Tree</vt:lpstr>
      <vt:lpstr>Freeing The Whole Tree</vt:lpstr>
      <vt:lpstr>Freeing The Whole Tree</vt:lpstr>
      <vt:lpstr>Freeing The Whole Tree</vt:lpstr>
      <vt:lpstr>Inserting A New Value Into A BST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Chris Chang</cp:lastModifiedBy>
  <cp:revision>4255</cp:revision>
  <dcterms:created xsi:type="dcterms:W3CDTF">2002-10-09T05:27:34Z</dcterms:created>
  <dcterms:modified xsi:type="dcterms:W3CDTF">2015-07-22T14:49:55Z</dcterms:modified>
</cp:coreProperties>
</file>