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605" r:id="rId2"/>
    <p:sldId id="516" r:id="rId3"/>
    <p:sldId id="519" r:id="rId4"/>
    <p:sldId id="403" r:id="rId5"/>
    <p:sldId id="520" r:id="rId6"/>
    <p:sldId id="523" r:id="rId7"/>
    <p:sldId id="591" r:id="rId8"/>
    <p:sldId id="592" r:id="rId9"/>
    <p:sldId id="521" r:id="rId10"/>
    <p:sldId id="472" r:id="rId11"/>
    <p:sldId id="524" r:id="rId12"/>
    <p:sldId id="585" r:id="rId13"/>
    <p:sldId id="525" r:id="rId14"/>
    <p:sldId id="586" r:id="rId15"/>
    <p:sldId id="587" r:id="rId16"/>
    <p:sldId id="588" r:id="rId17"/>
    <p:sldId id="593" r:id="rId18"/>
    <p:sldId id="607" r:id="rId19"/>
    <p:sldId id="594" r:id="rId20"/>
    <p:sldId id="595" r:id="rId21"/>
    <p:sldId id="589" r:id="rId22"/>
    <p:sldId id="590" r:id="rId23"/>
    <p:sldId id="526" r:id="rId24"/>
    <p:sldId id="489" r:id="rId25"/>
    <p:sldId id="536" r:id="rId26"/>
    <p:sldId id="537" r:id="rId27"/>
    <p:sldId id="538" r:id="rId28"/>
    <p:sldId id="476" r:id="rId29"/>
    <p:sldId id="539" r:id="rId30"/>
    <p:sldId id="477" r:id="rId31"/>
    <p:sldId id="478" r:id="rId32"/>
    <p:sldId id="479" r:id="rId33"/>
    <p:sldId id="480" r:id="rId34"/>
    <p:sldId id="483" r:id="rId35"/>
    <p:sldId id="534" r:id="rId36"/>
    <p:sldId id="540" r:id="rId37"/>
    <p:sldId id="541" r:id="rId38"/>
    <p:sldId id="542" r:id="rId39"/>
    <p:sldId id="459" r:id="rId40"/>
    <p:sldId id="508" r:id="rId41"/>
    <p:sldId id="509" r:id="rId42"/>
    <p:sldId id="510" r:id="rId43"/>
    <p:sldId id="544" r:id="rId44"/>
    <p:sldId id="598" r:id="rId45"/>
    <p:sldId id="599" r:id="rId46"/>
    <p:sldId id="600" r:id="rId47"/>
    <p:sldId id="601" r:id="rId48"/>
    <p:sldId id="602" r:id="rId49"/>
    <p:sldId id="603" r:id="rId50"/>
    <p:sldId id="604" r:id="rId51"/>
    <p:sldId id="575" r:id="rId52"/>
    <p:sldId id="576" r:id="rId53"/>
    <p:sldId id="577" r:id="rId54"/>
    <p:sldId id="578" r:id="rId55"/>
    <p:sldId id="579" r:id="rId56"/>
    <p:sldId id="580" r:id="rId57"/>
    <p:sldId id="552" r:id="rId58"/>
    <p:sldId id="581" r:id="rId59"/>
    <p:sldId id="583" r:id="rId60"/>
    <p:sldId id="554" r:id="rId61"/>
    <p:sldId id="555" r:id="rId62"/>
    <p:sldId id="597" r:id="rId63"/>
    <p:sldId id="584" r:id="rId64"/>
    <p:sldId id="556" r:id="rId65"/>
    <p:sldId id="557" r:id="rId66"/>
    <p:sldId id="558" r:id="rId67"/>
    <p:sldId id="559" r:id="rId68"/>
    <p:sldId id="560" r:id="rId69"/>
    <p:sldId id="561" r:id="rId70"/>
    <p:sldId id="562" r:id="rId71"/>
    <p:sldId id="563" r:id="rId72"/>
    <p:sldId id="564" r:id="rId73"/>
    <p:sldId id="565" r:id="rId74"/>
    <p:sldId id="566" r:id="rId75"/>
    <p:sldId id="567" r:id="rId76"/>
    <p:sldId id="568" r:id="rId77"/>
    <p:sldId id="569" r:id="rId7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82FD1A1-0BD7-4C97-8DCD-73EC3F5BF0F9}">
          <p14:sldIdLst>
            <p14:sldId id="605"/>
            <p14:sldId id="516"/>
            <p14:sldId id="519"/>
            <p14:sldId id="403"/>
            <p14:sldId id="520"/>
            <p14:sldId id="523"/>
            <p14:sldId id="591"/>
            <p14:sldId id="592"/>
            <p14:sldId id="521"/>
            <p14:sldId id="472"/>
            <p14:sldId id="524"/>
            <p14:sldId id="585"/>
          </p14:sldIdLst>
        </p14:section>
        <p14:section name="Untitled Section" id="{C2033029-9C6A-414C-97E6-226A471A7B83}">
          <p14:sldIdLst>
            <p14:sldId id="525"/>
            <p14:sldId id="586"/>
            <p14:sldId id="587"/>
            <p14:sldId id="588"/>
            <p14:sldId id="593"/>
            <p14:sldId id="607"/>
            <p14:sldId id="594"/>
            <p14:sldId id="595"/>
            <p14:sldId id="589"/>
            <p14:sldId id="590"/>
            <p14:sldId id="526"/>
            <p14:sldId id="489"/>
            <p14:sldId id="536"/>
            <p14:sldId id="537"/>
            <p14:sldId id="538"/>
            <p14:sldId id="476"/>
            <p14:sldId id="539"/>
            <p14:sldId id="477"/>
            <p14:sldId id="478"/>
            <p14:sldId id="479"/>
            <p14:sldId id="480"/>
            <p14:sldId id="483"/>
            <p14:sldId id="534"/>
            <p14:sldId id="540"/>
            <p14:sldId id="541"/>
            <p14:sldId id="542"/>
            <p14:sldId id="459"/>
            <p14:sldId id="508"/>
            <p14:sldId id="509"/>
            <p14:sldId id="510"/>
            <p14:sldId id="544"/>
            <p14:sldId id="598"/>
            <p14:sldId id="599"/>
            <p14:sldId id="600"/>
            <p14:sldId id="601"/>
            <p14:sldId id="602"/>
            <p14:sldId id="603"/>
            <p14:sldId id="604"/>
            <p14:sldId id="575"/>
            <p14:sldId id="576"/>
            <p14:sldId id="577"/>
            <p14:sldId id="578"/>
            <p14:sldId id="579"/>
            <p14:sldId id="580"/>
            <p14:sldId id="552"/>
            <p14:sldId id="581"/>
            <p14:sldId id="583"/>
            <p14:sldId id="554"/>
            <p14:sldId id="555"/>
            <p14:sldId id="597"/>
            <p14:sldId id="584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</p14:sldIdLst>
        </p14:section>
        <p14:section name="Untitled Section" id="{47B8C01E-8CE3-4124-BF77-8861E26F9C4C}">
          <p14:sldIdLst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0066"/>
    <a:srgbClr val="FFEFDF"/>
    <a:srgbClr val="FFFFCC"/>
    <a:srgbClr val="A3FFE0"/>
    <a:srgbClr val="C9FFED"/>
    <a:srgbClr val="66FFCC"/>
    <a:srgbClr val="FFFFFF"/>
    <a:srgbClr val="ABFFE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58" autoAdjust="0"/>
  </p:normalViewPr>
  <p:slideViewPr>
    <p:cSldViewPr>
      <p:cViewPr varScale="1">
        <p:scale>
          <a:sx n="62" d="100"/>
          <a:sy n="62" d="100"/>
        </p:scale>
        <p:origin x="13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094"/>
    </p:cViewPr>
  </p:sorterViewPr>
  <p:notesViewPr>
    <p:cSldViewPr>
      <p:cViewPr varScale="1">
        <p:scale>
          <a:sx n="98" d="100"/>
          <a:sy n="98" d="100"/>
        </p:scale>
        <p:origin x="-150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71.xml"/><Relationship Id="rId3" Type="http://schemas.openxmlformats.org/officeDocument/2006/relationships/slide" Target="slides/slide47.xml"/><Relationship Id="rId7" Type="http://schemas.openxmlformats.org/officeDocument/2006/relationships/slide" Target="slides/slide70.xml"/><Relationship Id="rId2" Type="http://schemas.openxmlformats.org/officeDocument/2006/relationships/slide" Target="slides/slide46.xml"/><Relationship Id="rId1" Type="http://schemas.openxmlformats.org/officeDocument/2006/relationships/slide" Target="slides/slide3.xml"/><Relationship Id="rId6" Type="http://schemas.openxmlformats.org/officeDocument/2006/relationships/slide" Target="slides/slide69.xml"/><Relationship Id="rId5" Type="http://schemas.openxmlformats.org/officeDocument/2006/relationships/slide" Target="slides/slide49.xml"/><Relationship Id="rId10" Type="http://schemas.openxmlformats.org/officeDocument/2006/relationships/slide" Target="slides/slide73.xml"/><Relationship Id="rId4" Type="http://schemas.openxmlformats.org/officeDocument/2006/relationships/slide" Target="slides/slide48.xml"/><Relationship Id="rId9" Type="http://schemas.openxmlformats.org/officeDocument/2006/relationships/slide" Target="slides/slide7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23923-9C6B-42E1-AC8D-151109B9BB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00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7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7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7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B04AB87-694E-43F5-9640-E2F9B79C08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35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48561-D294-410D-91D1-684B52F0C1E8}" type="slidenum">
              <a:rPr lang="en-US"/>
              <a:pPr/>
              <a:t>1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84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1F08F9-1D3C-4901-A7C9-3C07E89BA404}" type="slidenum">
              <a:rPr lang="en-US"/>
              <a:pPr/>
              <a:t>11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23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7CBC5A-D264-44B6-AFCA-33DD90EA3052}" type="slidenum">
              <a:rPr lang="en-US"/>
              <a:pPr/>
              <a:t>12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22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5DDD1-DA2F-43BA-82C6-C7A3A13DA5AA}" type="slidenum">
              <a:rPr lang="en-US"/>
              <a:pPr/>
              <a:t>13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3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D1411-46F7-4279-A5BC-BBD86121ED4A}" type="slidenum">
              <a:rPr lang="en-US"/>
              <a:pPr/>
              <a:t>14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4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10D63-C331-44E3-B56E-F1C422179641}" type="slidenum">
              <a:rPr lang="en-US"/>
              <a:pPr/>
              <a:t>15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06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23B01-36F6-4C75-B7F8-2900FCBA8BFB}" type="slidenum">
              <a:rPr lang="en-US"/>
              <a:pPr/>
              <a:t>16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13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23B01-36F6-4C75-B7F8-2900FCBA8BFB}" type="slidenum">
              <a:rPr lang="en-US"/>
              <a:pPr/>
              <a:t>17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14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19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36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20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9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48117-EC21-4CBE-A2AF-9E6EA297A504}" type="slidenum">
              <a:rPr lang="en-US"/>
              <a:pPr/>
              <a:t>21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8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AE553-2AAE-4597-AA2A-FF8C89A04104}" type="slidenum">
              <a:rPr lang="en-US"/>
              <a:pPr/>
              <a:t>2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58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B5DC7-D360-45A0-B158-ECE528A09D5B}" type="slidenum">
              <a:rPr lang="en-US"/>
              <a:pPr/>
              <a:t>22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69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6D468-EAB9-44D3-AE26-2150191479B2}" type="slidenum">
              <a:rPr lang="en-US"/>
              <a:pPr/>
              <a:t>23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35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6E6A0-F26A-46B4-A479-8530D8110EA8}" type="slidenum">
              <a:rPr lang="en-US"/>
              <a:pPr/>
              <a:t>24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49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73257-38FB-46DE-97DE-DFD1A75828BB}" type="slidenum">
              <a:rPr lang="en-US"/>
              <a:pPr/>
              <a:t>25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00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DDEB6-6B93-4D16-BF66-BA551C258B42}" type="slidenum">
              <a:rPr lang="en-US"/>
              <a:pPr/>
              <a:t>26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2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83311-CEDF-40FF-9C99-28321A942C41}" type="slidenum">
              <a:rPr lang="en-US"/>
              <a:pPr/>
              <a:t>27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98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2886B-051A-4E3B-90FB-73AE7B8D7FB2}" type="slidenum">
              <a:rPr lang="en-US"/>
              <a:pPr/>
              <a:t>28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92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FA2CF2-1298-421F-8866-EC744B87BA65}" type="slidenum">
              <a:rPr lang="en-US"/>
              <a:pPr/>
              <a:t>29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143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6FF15-D18F-4F96-955B-96AA54AC8867}" type="slidenum">
              <a:rPr lang="en-US"/>
              <a:pPr/>
              <a:t>30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16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8534B-E5AB-4CD6-8796-6E3F26A37CB5}" type="slidenum">
              <a:rPr lang="en-US"/>
              <a:pPr/>
              <a:t>31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49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26016-1F73-4A8D-8F4C-0FBB1EC16A8C}" type="slidenum">
              <a:rPr lang="en-US"/>
              <a:pPr/>
              <a:t>3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113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58BA7-C811-420E-A8F1-766B4D3BF3DF}" type="slidenum">
              <a:rPr lang="en-US"/>
              <a:pPr/>
              <a:t>32</a:t>
            </a:fld>
            <a:endParaRPr 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46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6DF51-A891-4A8A-A851-20BD702CE5BB}" type="slidenum">
              <a:rPr lang="en-US"/>
              <a:pPr/>
              <a:t>33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802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BA13C-C87F-400E-9444-66F2C086324E}" type="slidenum">
              <a:rPr lang="en-US"/>
              <a:pPr/>
              <a:t>34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465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DCD72-F57C-4E39-8984-7684714C862B}" type="slidenum">
              <a:rPr lang="en-US"/>
              <a:pPr/>
              <a:t>35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61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48BE0-3D55-47A8-96F4-CEE4B9E13AD5}" type="slidenum">
              <a:rPr lang="en-US"/>
              <a:pPr/>
              <a:t>36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195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3ABFC-4EC4-413D-A253-9E029B1348AF}" type="slidenum">
              <a:rPr lang="en-US"/>
              <a:pPr/>
              <a:t>37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371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FF43A-07E3-40C6-8A7E-A85B50343576}" type="slidenum">
              <a:rPr lang="en-US"/>
              <a:pPr/>
              <a:t>38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369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79F1E-2096-48BC-8895-686A4421D6B0}" type="slidenum">
              <a:rPr lang="en-US"/>
              <a:pPr/>
              <a:t>39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73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3D7B60-4F9D-42F7-9DC9-844D8FD9089F}" type="slidenum">
              <a:rPr lang="en-US"/>
              <a:pPr/>
              <a:t>40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319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A8AE5-5F5C-4749-BA19-E11CE385582A}" type="slidenum">
              <a:rPr lang="en-US"/>
              <a:pPr/>
              <a:t>41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949CAA-05B6-4419-84F5-441CEB696940}" type="slidenum">
              <a:rPr lang="en-US"/>
              <a:pPr/>
              <a:t>4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930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7954C-96CE-48BB-896A-1A5E4AD6DE45}" type="slidenum">
              <a:rPr lang="en-US"/>
              <a:pPr/>
              <a:t>42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49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887BD-2BD8-4E94-8F01-72CC6D3F04B9}" type="slidenum">
              <a:rPr lang="en-US"/>
              <a:pPr/>
              <a:t>43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92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 smtClean="0">
                <a:solidFill>
                  <a:schemeClr val="tx2"/>
                </a:solidFill>
              </a:rPr>
              <a:t>Any time you call a </a:t>
            </a:r>
            <a:r>
              <a:rPr lang="en-US" altLang="en-US" b="0" dirty="0" smtClean="0">
                <a:solidFill>
                  <a:schemeClr val="accent2"/>
                </a:solidFill>
              </a:rPr>
              <a:t>member function</a:t>
            </a:r>
            <a:r>
              <a:rPr lang="en-US" altLang="en-US" b="0" dirty="0" smtClean="0">
                <a:solidFill>
                  <a:schemeClr val="tx2"/>
                </a:solidFill>
              </a:rPr>
              <a:t> for a class, C++ automatically </a:t>
            </a:r>
            <a:r>
              <a:rPr lang="en-US" altLang="en-US" b="0" i="1" dirty="0" smtClean="0">
                <a:solidFill>
                  <a:schemeClr val="tx2"/>
                </a:solidFill>
              </a:rPr>
              <a:t>and invisibly </a:t>
            </a:r>
            <a:r>
              <a:rPr lang="en-US" altLang="en-US" b="0" dirty="0" smtClean="0">
                <a:solidFill>
                  <a:schemeClr val="accent2"/>
                </a:solidFill>
              </a:rPr>
              <a:t>passes the address of the variable</a:t>
            </a:r>
            <a:r>
              <a:rPr lang="en-US" altLang="en-US" b="0" dirty="0" smtClean="0">
                <a:solidFill>
                  <a:schemeClr val="tx2"/>
                </a:solidFill>
              </a:rPr>
              <a:t> to the function.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B87-694E-43F5-9640-E2F9B79C082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516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707A5-E126-4163-8293-DE3C3943C6AC}" type="slidenum">
              <a:rPr lang="en-US"/>
              <a:pPr/>
              <a:t>51</a:t>
            </a:fld>
            <a:endParaRPr lang="en-US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40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5E089-8127-42E9-ABF8-ADF82BC4D2B9}" type="slidenum">
              <a:rPr lang="en-US"/>
              <a:pPr/>
              <a:t>52</a:t>
            </a:fld>
            <a:endParaRPr lang="en-US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42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02CC5-5C70-44C4-B445-0FE6BE8529B7}" type="slidenum">
              <a:rPr lang="en-US"/>
              <a:pPr/>
              <a:t>53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153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C69CE-7A70-43F2-A3E4-84057F9DAD5E}" type="slidenum">
              <a:rPr lang="en-US"/>
              <a:pPr/>
              <a:t>54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249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C8FDD-EBB8-49C8-8E91-79D3D814B01A}" type="slidenum">
              <a:rPr lang="en-US"/>
              <a:pPr/>
              <a:t>55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625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FCCC1-0687-4D02-8594-425B05D65610}" type="slidenum">
              <a:rPr lang="en-US"/>
              <a:pPr/>
              <a:t>56</a:t>
            </a:fld>
            <a:endParaRPr lang="en-US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74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8366F-A7E2-4BB2-9CE0-979BCFF6D151}" type="slidenum">
              <a:rPr lang="en-US"/>
              <a:pPr/>
              <a:t>57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6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46C36-74EC-4986-B682-38A33E5BB35C}" type="slidenum">
              <a:rPr lang="en-US"/>
              <a:pPr/>
              <a:t>5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78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98355A-97E1-4121-9860-60DC6307C53F}" type="slidenum">
              <a:rPr lang="en-US"/>
              <a:pPr/>
              <a:t>58</a:t>
            </a:fld>
            <a:endParaRPr lang="en-US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014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5C316-A49A-4AC0-A303-A9ADECF1DA63}" type="slidenum">
              <a:rPr lang="en-US"/>
              <a:pPr/>
              <a:t>59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98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3595A-BC31-46E9-87E1-9B7A85145FB8}" type="slidenum">
              <a:rPr lang="en-US"/>
              <a:pPr/>
              <a:t>60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266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E3D46-C826-4D3C-984B-4E298AEBC694}" type="slidenum">
              <a:rPr lang="en-US"/>
              <a:pPr/>
              <a:t>61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55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C9EE90-9C76-4B88-9E16-F7136836DD85}" type="slidenum">
              <a:rPr lang="en-US"/>
              <a:pPr/>
              <a:t>62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59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DE7E7-20AA-4195-A6A5-686E5CD30ADA}" type="slidenum">
              <a:rPr lang="en-US"/>
              <a:pPr/>
              <a:t>63</a:t>
            </a:fld>
            <a:endParaRPr lang="en-US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119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4BFE26-7D87-4274-96FA-7FA3E1254E0D}" type="slidenum">
              <a:rPr lang="en-US"/>
              <a:pPr/>
              <a:t>64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963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A83394-B643-4A90-B03A-CB14EF373924}" type="slidenum">
              <a:rPr lang="en-US"/>
              <a:pPr/>
              <a:t>65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009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64041-273D-4A4F-BB33-5615CE62329C}" type="slidenum">
              <a:rPr lang="en-US"/>
              <a:pPr/>
              <a:t>66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580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39514A-ADB0-4E7B-A7AF-EC1676881F9A}" type="slidenum">
              <a:rPr lang="en-US"/>
              <a:pPr/>
              <a:t>67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47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69BF1-ECF1-46E6-8B16-37FC46CD89B3}" type="slidenum">
              <a:rPr lang="en-US"/>
              <a:pPr/>
              <a:t>6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447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9B24E-F778-4534-837A-50F9703F1706}" type="slidenum">
              <a:rPr lang="en-US"/>
              <a:pPr/>
              <a:t>68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608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F806E-A8DC-43D5-BFD7-CCAD4EA11DE4}" type="slidenum">
              <a:rPr lang="en-US"/>
              <a:pPr/>
              <a:t>69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694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C2E96-2480-4F2F-A98E-CC270F18A51A}" type="slidenum">
              <a:rPr lang="en-US"/>
              <a:pPr/>
              <a:t>70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787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C660F-A7B7-4BFC-A9A1-CC9AD2FF9949}" type="slidenum">
              <a:rPr lang="en-US"/>
              <a:pPr/>
              <a:t>71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8507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9FDFE-BF26-4DC7-9AF8-7CAD0EF9E57F}" type="slidenum">
              <a:rPr lang="en-US"/>
              <a:pPr/>
              <a:t>72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82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DC891-5489-4E0D-95FB-6429B9B40405}" type="slidenum">
              <a:rPr lang="en-US"/>
              <a:pPr/>
              <a:t>73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7385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D376F-2AD9-4D5E-AF58-18CB1937EC76}" type="slidenum">
              <a:rPr lang="en-US"/>
              <a:pPr/>
              <a:t>74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334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5BFD2-4DF2-41D6-8132-E1459E8FFA40}" type="slidenum">
              <a:rPr lang="en-US"/>
              <a:pPr/>
              <a:t>75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331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C4421-DE18-4811-8670-B56C488586BE}" type="slidenum">
              <a:rPr lang="en-US"/>
              <a:pPr/>
              <a:t>76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099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91C0F-B567-47FD-9711-30D3347877AD}" type="slidenum">
              <a:rPr lang="en-US"/>
              <a:pPr/>
              <a:t>77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90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AE553-2AAE-4597-AA2A-FF8C89A04104}" type="slidenum">
              <a:rPr lang="en-US"/>
              <a:pPr/>
              <a:t>8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00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7BD44-F7D9-4B7A-B71A-7030B3E14AC4}" type="slidenum">
              <a:rPr lang="en-US"/>
              <a:pPr/>
              <a:t>9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16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5D9CE-8756-4F46-958E-59820FD0D0DE}" type="slidenum">
              <a:rPr lang="en-US"/>
              <a:pPr/>
              <a:t>10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9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02A0D-0041-4C60-9087-3A867C29F3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8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0E36D-BAE4-48A7-B96F-CC7BD04141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F9BFB-E238-4481-82D8-3ABAAE54A0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3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D2EA2-16EE-4980-97D8-C0465ACFA8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5F40E-CCB6-4736-911F-456BCD441B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1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829FA-80B4-45D2-A30D-BDB7CB3549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7D9C7-352F-45A4-A051-B6865A503B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6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E2B65-8C9F-42E8-9AA2-743C41105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FC45FD-7C4B-4D3D-9CFD-C5452E98D1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96670-DDD0-4579-86B2-824B12DC79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CD0C4-7BE4-4369-8EC9-DACA79C2FC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52575" y="-76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E564874-9FC1-4A1A-BBAD-84542275F1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C0-E0F4-449F-8C1E-EDDB0CC9E3C2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#3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990000"/>
                </a:solidFill>
              </a:rPr>
              <a:t>Quick</a:t>
            </a:r>
            <a:r>
              <a:rPr lang="en-US" dirty="0"/>
              <a:t> Review of Pointers</a:t>
            </a:r>
          </a:p>
          <a:p>
            <a:pPr>
              <a:lnSpc>
                <a:spcPct val="80000"/>
              </a:lnSpc>
            </a:pPr>
            <a:r>
              <a:rPr lang="en-US" dirty="0"/>
              <a:t>Dynamic </a:t>
            </a:r>
            <a:r>
              <a:rPr lang="en-US" dirty="0" smtClean="0"/>
              <a:t>Memory Allocation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“this” pointer!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Resource Management Part 1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accent2"/>
                </a:solidFill>
              </a:rPr>
              <a:t>Copy Constructors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52400" y="4267200"/>
            <a:ext cx="8915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FF3300"/>
                </a:solidFill>
                <a:ea typeface="MS Mincho" pitchFamily="49" charset="-128"/>
              </a:rPr>
              <a:t>Note:</a:t>
            </a:r>
            <a:r>
              <a:rPr lang="en-US" dirty="0">
                <a:ea typeface="MS Mincho" pitchFamily="49" charset="-128"/>
              </a:rPr>
              <a:t> We’re only reviewing about 50% </a:t>
            </a:r>
            <a:br>
              <a:rPr lang="en-US" dirty="0">
                <a:ea typeface="MS Mincho" pitchFamily="49" charset="-128"/>
              </a:rPr>
            </a:br>
            <a:r>
              <a:rPr lang="en-US" dirty="0">
                <a:ea typeface="MS Mincho" pitchFamily="49" charset="-128"/>
              </a:rPr>
              <a:t>of the key pointer concepts!</a:t>
            </a:r>
          </a:p>
          <a:p>
            <a:pPr algn="ctr"/>
            <a:endParaRPr lang="en-US" sz="1200" dirty="0">
              <a:solidFill>
                <a:schemeClr val="tx1"/>
              </a:solidFill>
              <a:ea typeface="MS Mincho" pitchFamily="49" charset="-128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If you feel uncomfortable with pointers, then study and become an expert before our next class!</a:t>
            </a:r>
          </a:p>
          <a:p>
            <a:pPr algn="ctr"/>
            <a:endParaRPr lang="en-US" sz="1200" dirty="0">
              <a:solidFill>
                <a:schemeClr val="tx1"/>
              </a:solidFill>
              <a:ea typeface="MS Mincho" pitchFamily="49" charset="-128"/>
            </a:endParaRPr>
          </a:p>
          <a:p>
            <a:pPr algn="ctr"/>
            <a:endParaRPr lang="en-US" dirty="0">
              <a:solidFill>
                <a:srgbClr val="6600CC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83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5791-73CB-4A15-915E-6F637C77CB10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242750" name="Group 62"/>
          <p:cNvGrpSpPr>
            <a:grpSpLocks/>
          </p:cNvGrpSpPr>
          <p:nvPr/>
        </p:nvGrpSpPr>
        <p:grpSpPr bwMode="auto">
          <a:xfrm>
            <a:off x="-161970" y="1051543"/>
            <a:ext cx="3971970" cy="4046538"/>
            <a:chOff x="-346" y="642"/>
            <a:chExt cx="4138" cy="2549"/>
          </a:xfrm>
        </p:grpSpPr>
        <p:sp>
          <p:nvSpPr>
            <p:cNvPr id="242690" name="Rectangle 2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ABFFE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691" name="Rectangle 3"/>
            <p:cNvSpPr>
              <a:spLocks noChangeArrowheads="1"/>
            </p:cNvSpPr>
            <p:nvPr/>
          </p:nvSpPr>
          <p:spPr bwMode="auto">
            <a:xfrm>
              <a:off x="-346" y="690"/>
              <a:ext cx="3984" cy="2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pa)  </a:t>
              </a:r>
              <a:r>
                <a:rPr lang="en-US" sz="19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pa = 5;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set(&amp;x);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6346825" y="2081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6346825" y="2386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6346825" y="2690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6346825" y="2995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6346825" y="3300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6346825" y="3605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6346825" y="3910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6346825" y="4214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6346825" y="4519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6346825" y="482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3" name="Rectangle 15"/>
          <p:cNvSpPr>
            <a:spLocks noChangeArrowheads="1"/>
          </p:cNvSpPr>
          <p:nvPr/>
        </p:nvSpPr>
        <p:spPr bwMode="auto">
          <a:xfrm>
            <a:off x="6346825" y="512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4" name="Text Box 16"/>
          <p:cNvSpPr txBox="1">
            <a:spLocks noChangeArrowheads="1"/>
          </p:cNvSpPr>
          <p:nvPr/>
        </p:nvSpPr>
        <p:spPr bwMode="auto">
          <a:xfrm>
            <a:off x="6575425" y="16240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2705" name="Rectangle 17"/>
          <p:cNvSpPr>
            <a:spLocks noChangeArrowheads="1"/>
          </p:cNvSpPr>
          <p:nvPr/>
        </p:nvSpPr>
        <p:spPr bwMode="auto">
          <a:xfrm>
            <a:off x="6346825" y="116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6" name="Rectangle 18"/>
          <p:cNvSpPr>
            <a:spLocks noChangeArrowheads="1"/>
          </p:cNvSpPr>
          <p:nvPr/>
        </p:nvSpPr>
        <p:spPr bwMode="auto">
          <a:xfrm>
            <a:off x="6346825" y="1471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707" name="Text Box 19"/>
          <p:cNvSpPr txBox="1">
            <a:spLocks noChangeArrowheads="1"/>
          </p:cNvSpPr>
          <p:nvPr/>
        </p:nvSpPr>
        <p:spPr bwMode="auto">
          <a:xfrm>
            <a:off x="7154862" y="11430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242708" name="Text Box 20"/>
          <p:cNvSpPr txBox="1">
            <a:spLocks noChangeArrowheads="1"/>
          </p:cNvSpPr>
          <p:nvPr/>
        </p:nvSpPr>
        <p:spPr bwMode="auto">
          <a:xfrm>
            <a:off x="7154862" y="20685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242709" name="Group 21"/>
          <p:cNvGrpSpPr>
            <a:grpSpLocks/>
          </p:cNvGrpSpPr>
          <p:nvPr/>
        </p:nvGrpSpPr>
        <p:grpSpPr bwMode="auto">
          <a:xfrm>
            <a:off x="5638800" y="2057400"/>
            <a:ext cx="1630362" cy="1219200"/>
            <a:chOff x="3653" y="1200"/>
            <a:chExt cx="1027" cy="768"/>
          </a:xfrm>
        </p:grpSpPr>
        <p:grpSp>
          <p:nvGrpSpPr>
            <p:cNvPr id="242710" name="Group 22"/>
            <p:cNvGrpSpPr>
              <a:grpSpLocks/>
            </p:cNvGrpSpPr>
            <p:nvPr/>
          </p:nvGrpSpPr>
          <p:grpSpPr bwMode="auto">
            <a:xfrm>
              <a:off x="3653" y="1200"/>
              <a:ext cx="1027" cy="768"/>
              <a:chOff x="3816" y="2496"/>
              <a:chExt cx="1027" cy="768"/>
            </a:xfrm>
          </p:grpSpPr>
          <p:grpSp>
            <p:nvGrpSpPr>
              <p:cNvPr id="242711" name="Group 23"/>
              <p:cNvGrpSpPr>
                <a:grpSpLocks/>
              </p:cNvGrpSpPr>
              <p:nvPr/>
            </p:nvGrpSpPr>
            <p:grpSpPr bwMode="auto">
              <a:xfrm>
                <a:off x="3816" y="2496"/>
                <a:ext cx="1027" cy="768"/>
                <a:chOff x="3816" y="1728"/>
                <a:chExt cx="1027" cy="768"/>
              </a:xfrm>
            </p:grpSpPr>
            <p:sp>
              <p:nvSpPr>
                <p:cNvPr id="242712" name="Rectangle 24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71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16" y="1728"/>
                  <a:ext cx="10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   x</a:t>
                  </a:r>
                  <a:r>
                    <a:rPr lang="en-US"/>
                    <a:t>          </a:t>
                  </a:r>
                </a:p>
              </p:txBody>
            </p:sp>
          </p:grpSp>
          <p:sp>
            <p:nvSpPr>
              <p:cNvPr id="242714" name="Text Box 26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42715" name="Text Box 27"/>
            <p:cNvSpPr txBox="1">
              <a:spLocks noChangeArrowheads="1"/>
            </p:cNvSpPr>
            <p:nvPr/>
          </p:nvSpPr>
          <p:spPr bwMode="auto">
            <a:xfrm>
              <a:off x="4046" y="1440"/>
              <a:ext cx="4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    1</a:t>
              </a:r>
            </a:p>
          </p:txBody>
        </p:sp>
      </p:grpSp>
      <p:sp>
        <p:nvSpPr>
          <p:cNvPr id="242720" name="Line 32"/>
          <p:cNvSpPr>
            <a:spLocks noChangeShapeType="1"/>
          </p:cNvSpPr>
          <p:nvPr/>
        </p:nvSpPr>
        <p:spPr bwMode="auto">
          <a:xfrm>
            <a:off x="7285037" y="2384425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2725" name="Group 37"/>
          <p:cNvGrpSpPr>
            <a:grpSpLocks/>
          </p:cNvGrpSpPr>
          <p:nvPr/>
        </p:nvGrpSpPr>
        <p:grpSpPr bwMode="auto">
          <a:xfrm>
            <a:off x="5708650" y="3276600"/>
            <a:ext cx="1501775" cy="1219200"/>
            <a:chOff x="3695" y="1200"/>
            <a:chExt cx="946" cy="768"/>
          </a:xfrm>
        </p:grpSpPr>
        <p:grpSp>
          <p:nvGrpSpPr>
            <p:cNvPr id="242726" name="Group 38"/>
            <p:cNvGrpSpPr>
              <a:grpSpLocks/>
            </p:cNvGrpSpPr>
            <p:nvPr/>
          </p:nvGrpSpPr>
          <p:grpSpPr bwMode="auto">
            <a:xfrm>
              <a:off x="3695" y="1200"/>
              <a:ext cx="946" cy="768"/>
              <a:chOff x="3858" y="2496"/>
              <a:chExt cx="946" cy="768"/>
            </a:xfrm>
          </p:grpSpPr>
          <p:grpSp>
            <p:nvGrpSpPr>
              <p:cNvPr id="242727" name="Group 39"/>
              <p:cNvGrpSpPr>
                <a:grpSpLocks/>
              </p:cNvGrpSpPr>
              <p:nvPr/>
            </p:nvGrpSpPr>
            <p:grpSpPr bwMode="auto">
              <a:xfrm>
                <a:off x="3858" y="2496"/>
                <a:ext cx="946" cy="768"/>
                <a:chOff x="3858" y="1728"/>
                <a:chExt cx="946" cy="768"/>
              </a:xfrm>
            </p:grpSpPr>
            <p:sp>
              <p:nvSpPr>
                <p:cNvPr id="242728" name="Rectangle 40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72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858" y="1728"/>
                  <a:ext cx="9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pa</a:t>
                  </a:r>
                  <a:r>
                    <a:rPr lang="en-US"/>
                    <a:t>          </a:t>
                  </a:r>
                </a:p>
              </p:txBody>
            </p:sp>
          </p:grpSp>
          <p:sp>
            <p:nvSpPr>
              <p:cNvPr id="242730" name="Text Box 42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42731" name="Text Box 43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6316662" y="35814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9240</a:t>
            </a:r>
          </a:p>
        </p:txBody>
      </p:sp>
      <p:sp>
        <p:nvSpPr>
          <p:cNvPr id="242740" name="Rectangle 52"/>
          <p:cNvSpPr>
            <a:spLocks noChangeArrowheads="1"/>
          </p:cNvSpPr>
          <p:nvPr/>
        </p:nvSpPr>
        <p:spPr bwMode="auto">
          <a:xfrm>
            <a:off x="6469062" y="2438400"/>
            <a:ext cx="638175" cy="381000"/>
          </a:xfrm>
          <a:prstGeom prst="rect">
            <a:avLst/>
          </a:prstGeom>
          <a:solidFill>
            <a:srgbClr val="800000"/>
          </a:solidFill>
          <a:ln w="285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dirty="0">
                <a:solidFill>
                  <a:srgbClr val="CCFFCC"/>
                </a:solidFill>
              </a:rPr>
              <a:t>5</a:t>
            </a:r>
          </a:p>
        </p:txBody>
      </p:sp>
      <p:sp>
        <p:nvSpPr>
          <p:cNvPr id="242748" name="Rectangle 60"/>
          <p:cNvSpPr>
            <a:spLocks noChangeArrowheads="1"/>
          </p:cNvSpPr>
          <p:nvPr/>
        </p:nvSpPr>
        <p:spPr bwMode="auto">
          <a:xfrm>
            <a:off x="685800" y="-762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 smtClean="0"/>
              <a:t>Another Pointer Example</a:t>
            </a:r>
            <a:endParaRPr lang="en-US" sz="4400" dirty="0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>
            <a:off x="485775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3" name="Line 65"/>
          <p:cNvSpPr>
            <a:spLocks noChangeShapeType="1"/>
          </p:cNvSpPr>
          <p:nvPr/>
        </p:nvSpPr>
        <p:spPr bwMode="auto">
          <a:xfrm>
            <a:off x="473075" y="3978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4" name="Text Box 66"/>
          <p:cNvSpPr txBox="1">
            <a:spLocks noChangeArrowheads="1"/>
          </p:cNvSpPr>
          <p:nvPr/>
        </p:nvSpPr>
        <p:spPr bwMode="auto">
          <a:xfrm>
            <a:off x="1219200" y="35052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9240</a:t>
            </a:r>
          </a:p>
        </p:txBody>
      </p:sp>
      <p:sp>
        <p:nvSpPr>
          <p:cNvPr id="242755" name="Line 67"/>
          <p:cNvSpPr>
            <a:spLocks noChangeShapeType="1"/>
          </p:cNvSpPr>
          <p:nvPr/>
        </p:nvSpPr>
        <p:spPr bwMode="auto">
          <a:xfrm>
            <a:off x="76200" y="1371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6" name="Line 68"/>
          <p:cNvSpPr>
            <a:spLocks noChangeShapeType="1"/>
          </p:cNvSpPr>
          <p:nvPr/>
        </p:nvSpPr>
        <p:spPr bwMode="auto">
          <a:xfrm>
            <a:off x="444500" y="1968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>
            <a:off x="136525" y="2257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58" name="Line 70"/>
          <p:cNvSpPr>
            <a:spLocks noChangeShapeType="1"/>
          </p:cNvSpPr>
          <p:nvPr/>
        </p:nvSpPr>
        <p:spPr bwMode="auto">
          <a:xfrm>
            <a:off x="476250" y="4575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2763" name="Text Box 75"/>
          <p:cNvSpPr txBox="1">
            <a:spLocks noChangeArrowheads="1"/>
          </p:cNvSpPr>
          <p:nvPr/>
        </p:nvSpPr>
        <p:spPr bwMode="auto">
          <a:xfrm>
            <a:off x="4152900" y="5598340"/>
            <a:ext cx="4762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6600CC"/>
                </a:solidFill>
              </a:rPr>
              <a:t>Cool – </a:t>
            </a:r>
            <a:r>
              <a:rPr lang="en-US" dirty="0">
                <a:solidFill>
                  <a:srgbClr val="6600CC"/>
                </a:solidFill>
              </a:rPr>
              <a:t>that works!</a:t>
            </a:r>
            <a:r>
              <a:rPr lang="en-US" dirty="0"/>
              <a:t>  We can use </a:t>
            </a:r>
            <a:r>
              <a:rPr lang="en-US" dirty="0">
                <a:solidFill>
                  <a:srgbClr val="6600CC"/>
                </a:solidFill>
              </a:rPr>
              <a:t>pointers</a:t>
            </a:r>
            <a:r>
              <a:rPr lang="en-US" dirty="0"/>
              <a:t> to modify variables from other functions!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253860" y="5581471"/>
            <a:ext cx="3657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Let’s use pointers to modify a variable inside of another function.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286000" y="4394186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</a:rPr>
              <a:t>// prints 5</a:t>
            </a:r>
            <a:endParaRPr lang="en-US" sz="1800" dirty="0">
              <a:solidFill>
                <a:srgbClr val="FF0066"/>
              </a:solidFill>
            </a:endParaRPr>
          </a:p>
        </p:txBody>
      </p:sp>
      <p:sp>
        <p:nvSpPr>
          <p:cNvPr id="59" name="AutoShape 63"/>
          <p:cNvSpPr>
            <a:spLocks/>
          </p:cNvSpPr>
          <p:nvPr/>
        </p:nvSpPr>
        <p:spPr bwMode="auto">
          <a:xfrm>
            <a:off x="2590800" y="2061446"/>
            <a:ext cx="3124200" cy="906308"/>
          </a:xfrm>
          <a:prstGeom prst="borderCallout1">
            <a:avLst>
              <a:gd name="adj1" fmla="val 13042"/>
              <a:gd name="adj2" fmla="val -1481"/>
              <a:gd name="adj3" fmla="val -7249"/>
              <a:gd name="adj4" fmla="val -17334"/>
            </a:avLst>
          </a:prstGeom>
          <a:solidFill>
            <a:srgbClr val="CCFFCC"/>
          </a:solidFill>
          <a:ln w="3175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smtClean="0"/>
              <a:t>“Store a value of 5 at location          .”</a:t>
            </a:r>
            <a:endParaRPr lang="en-US" dirty="0"/>
          </a:p>
        </p:txBody>
      </p:sp>
      <p:sp>
        <p:nvSpPr>
          <p:cNvPr id="60" name="Text Box 37"/>
          <p:cNvSpPr txBox="1">
            <a:spLocks noChangeArrowheads="1"/>
          </p:cNvSpPr>
          <p:nvPr/>
        </p:nvSpPr>
        <p:spPr bwMode="auto">
          <a:xfrm>
            <a:off x="6316508" y="3581400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9240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0.07604 -0.391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34166E-6 L -0.20937 -0.163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-8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42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4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42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20" grpId="0" animBg="1"/>
      <p:bldP spid="242720" grpId="1" animBg="1"/>
      <p:bldP spid="242732" grpId="0"/>
      <p:bldP spid="242732" grpId="1"/>
      <p:bldP spid="242740" grpId="0" animBg="1"/>
      <p:bldP spid="242752" grpId="0" animBg="1"/>
      <p:bldP spid="242752" grpId="1" animBg="1"/>
      <p:bldP spid="242753" grpId="0" animBg="1"/>
      <p:bldP spid="242753" grpId="1" animBg="1"/>
      <p:bldP spid="242754" grpId="0"/>
      <p:bldP spid="242754" grpId="1"/>
      <p:bldP spid="242755" grpId="0" animBg="1"/>
      <p:bldP spid="242755" grpId="1" animBg="1"/>
      <p:bldP spid="242756" grpId="0" animBg="1"/>
      <p:bldP spid="242756" grpId="1" animBg="1"/>
      <p:bldP spid="242757" grpId="0" animBg="1"/>
      <p:bldP spid="242757" grpId="1" animBg="1"/>
      <p:bldP spid="242758" grpId="0" animBg="1"/>
      <p:bldP spid="242758" grpId="1" animBg="1"/>
      <p:bldP spid="242763" grpId="0"/>
      <p:bldP spid="58" grpId="0"/>
      <p:bldP spid="59" grpId="0" animBg="1"/>
      <p:bldP spid="59" grpId="1" animBg="1"/>
      <p:bldP spid="60" grpId="0"/>
      <p:bldP spid="60" grpId="1"/>
      <p:bldP spid="60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62"/>
          <p:cNvGrpSpPr>
            <a:grpSpLocks/>
          </p:cNvGrpSpPr>
          <p:nvPr/>
        </p:nvGrpSpPr>
        <p:grpSpPr bwMode="auto">
          <a:xfrm>
            <a:off x="-260968" y="1151092"/>
            <a:ext cx="3971970" cy="4046538"/>
            <a:chOff x="-346" y="642"/>
            <a:chExt cx="4138" cy="2549"/>
          </a:xfrm>
        </p:grpSpPr>
        <p:sp>
          <p:nvSpPr>
            <p:cNvPr id="54" name="Rectangle 2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ABFFE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3"/>
            <p:cNvSpPr>
              <a:spLocks noChangeArrowheads="1"/>
            </p:cNvSpPr>
            <p:nvPr/>
          </p:nvSpPr>
          <p:spPr bwMode="auto">
            <a:xfrm>
              <a:off x="-346" y="690"/>
              <a:ext cx="3984" cy="2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pa)  </a:t>
              </a:r>
              <a:r>
                <a:rPr lang="en-US" sz="19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pa = 5;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set(&amp;x);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FBD-423C-4F5E-BAE9-59C45BA20BB5}" type="slidenum">
              <a:rPr lang="en-US"/>
              <a:pPr/>
              <a:t>11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991600" cy="1143000"/>
          </a:xfrm>
        </p:spPr>
        <p:txBody>
          <a:bodyPr/>
          <a:lstStyle/>
          <a:p>
            <a:r>
              <a:rPr lang="en-US" sz="4000" dirty="0" smtClean="0"/>
              <a:t>What if We Didn’t Use Pointers?</a:t>
            </a:r>
            <a:endParaRPr lang="en-US" sz="4000" dirty="0"/>
          </a:p>
        </p:txBody>
      </p:sp>
      <p:sp>
        <p:nvSpPr>
          <p:cNvPr id="365594" name="Text Box 26"/>
          <p:cNvSpPr txBox="1">
            <a:spLocks noChangeArrowheads="1"/>
          </p:cNvSpPr>
          <p:nvPr/>
        </p:nvSpPr>
        <p:spPr bwMode="auto">
          <a:xfrm>
            <a:off x="3886200" y="1150203"/>
            <a:ext cx="4953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Now what would happen if we didn’t use pointers in our code?</a:t>
            </a:r>
            <a:endParaRPr lang="en-US" dirty="0"/>
          </a:p>
        </p:txBody>
      </p:sp>
      <p:sp>
        <p:nvSpPr>
          <p:cNvPr id="365595" name="Line 27"/>
          <p:cNvSpPr>
            <a:spLocks noChangeShapeType="1"/>
          </p:cNvSpPr>
          <p:nvPr/>
        </p:nvSpPr>
        <p:spPr bwMode="auto">
          <a:xfrm>
            <a:off x="377825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596" name="Rectangle 28"/>
          <p:cNvSpPr>
            <a:spLocks noChangeArrowheads="1"/>
          </p:cNvSpPr>
          <p:nvPr/>
        </p:nvSpPr>
        <p:spPr bwMode="auto">
          <a:xfrm>
            <a:off x="6932613" y="3425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7" name="Rectangle 29"/>
          <p:cNvSpPr>
            <a:spLocks noChangeArrowheads="1"/>
          </p:cNvSpPr>
          <p:nvPr/>
        </p:nvSpPr>
        <p:spPr bwMode="auto">
          <a:xfrm>
            <a:off x="6932613" y="37306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8" name="Rectangle 30"/>
          <p:cNvSpPr>
            <a:spLocks noChangeArrowheads="1"/>
          </p:cNvSpPr>
          <p:nvPr/>
        </p:nvSpPr>
        <p:spPr bwMode="auto">
          <a:xfrm>
            <a:off x="6932613" y="4035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9" name="Rectangle 31"/>
          <p:cNvSpPr>
            <a:spLocks noChangeArrowheads="1"/>
          </p:cNvSpPr>
          <p:nvPr/>
        </p:nvSpPr>
        <p:spPr bwMode="auto">
          <a:xfrm>
            <a:off x="6932613" y="4340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0" name="Rectangle 32"/>
          <p:cNvSpPr>
            <a:spLocks noChangeArrowheads="1"/>
          </p:cNvSpPr>
          <p:nvPr/>
        </p:nvSpPr>
        <p:spPr bwMode="auto">
          <a:xfrm>
            <a:off x="6932613" y="46450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1" name="Rectangle 33"/>
          <p:cNvSpPr>
            <a:spLocks noChangeArrowheads="1"/>
          </p:cNvSpPr>
          <p:nvPr/>
        </p:nvSpPr>
        <p:spPr bwMode="auto">
          <a:xfrm>
            <a:off x="6932613" y="4949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2" name="Rectangle 34"/>
          <p:cNvSpPr>
            <a:spLocks noChangeArrowheads="1"/>
          </p:cNvSpPr>
          <p:nvPr/>
        </p:nvSpPr>
        <p:spPr bwMode="auto">
          <a:xfrm>
            <a:off x="6932613" y="52546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3" name="Rectangle 35"/>
          <p:cNvSpPr>
            <a:spLocks noChangeArrowheads="1"/>
          </p:cNvSpPr>
          <p:nvPr/>
        </p:nvSpPr>
        <p:spPr bwMode="auto">
          <a:xfrm>
            <a:off x="6932613" y="5559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4" name="Rectangle 36"/>
          <p:cNvSpPr>
            <a:spLocks noChangeArrowheads="1"/>
          </p:cNvSpPr>
          <p:nvPr/>
        </p:nvSpPr>
        <p:spPr bwMode="auto">
          <a:xfrm>
            <a:off x="6932613" y="5864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5" name="Rectangle 37"/>
          <p:cNvSpPr>
            <a:spLocks noChangeArrowheads="1"/>
          </p:cNvSpPr>
          <p:nvPr/>
        </p:nvSpPr>
        <p:spPr bwMode="auto">
          <a:xfrm>
            <a:off x="6932613" y="61690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6" name="Rectangle 38"/>
          <p:cNvSpPr>
            <a:spLocks noChangeArrowheads="1"/>
          </p:cNvSpPr>
          <p:nvPr/>
        </p:nvSpPr>
        <p:spPr bwMode="auto">
          <a:xfrm>
            <a:off x="6932613" y="64738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7161213" y="2968625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65608" name="Rectangle 40"/>
          <p:cNvSpPr>
            <a:spLocks noChangeArrowheads="1"/>
          </p:cNvSpPr>
          <p:nvPr/>
        </p:nvSpPr>
        <p:spPr bwMode="auto">
          <a:xfrm>
            <a:off x="6932613" y="25114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9" name="Rectangle 41"/>
          <p:cNvSpPr>
            <a:spLocks noChangeArrowheads="1"/>
          </p:cNvSpPr>
          <p:nvPr/>
        </p:nvSpPr>
        <p:spPr bwMode="auto">
          <a:xfrm>
            <a:off x="6932613" y="281622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10" name="Text Box 42"/>
          <p:cNvSpPr txBox="1">
            <a:spLocks noChangeArrowheads="1"/>
          </p:cNvSpPr>
          <p:nvPr/>
        </p:nvSpPr>
        <p:spPr bwMode="auto">
          <a:xfrm>
            <a:off x="7740650" y="2487613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65611" name="Text Box 43"/>
          <p:cNvSpPr txBox="1">
            <a:spLocks noChangeArrowheads="1"/>
          </p:cNvSpPr>
          <p:nvPr/>
        </p:nvSpPr>
        <p:spPr bwMode="auto">
          <a:xfrm>
            <a:off x="7740650" y="3413125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365612" name="Group 44"/>
          <p:cNvGrpSpPr>
            <a:grpSpLocks/>
          </p:cNvGrpSpPr>
          <p:nvPr/>
        </p:nvGrpSpPr>
        <p:grpSpPr bwMode="auto">
          <a:xfrm>
            <a:off x="6357938" y="3402013"/>
            <a:ext cx="1435100" cy="1219200"/>
            <a:chOff x="3900" y="2496"/>
            <a:chExt cx="904" cy="768"/>
          </a:xfrm>
        </p:grpSpPr>
        <p:grpSp>
          <p:nvGrpSpPr>
            <p:cNvPr id="365613" name="Group 45"/>
            <p:cNvGrpSpPr>
              <a:grpSpLocks/>
            </p:cNvGrpSpPr>
            <p:nvPr/>
          </p:nvGrpSpPr>
          <p:grpSpPr bwMode="auto">
            <a:xfrm>
              <a:off x="3900" y="2496"/>
              <a:ext cx="904" cy="768"/>
              <a:chOff x="3900" y="1728"/>
              <a:chExt cx="904" cy="768"/>
            </a:xfrm>
          </p:grpSpPr>
          <p:sp>
            <p:nvSpPr>
              <p:cNvPr id="365614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615" name="Text Box 47"/>
              <p:cNvSpPr txBox="1">
                <a:spLocks noChangeArrowheads="1"/>
              </p:cNvSpPr>
              <p:nvPr/>
            </p:nvSpPr>
            <p:spPr bwMode="auto">
              <a:xfrm>
                <a:off x="3900" y="1728"/>
                <a:ext cx="8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x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365616" name="Text Box 48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365617" name="Text Box 49"/>
          <p:cNvSpPr txBox="1">
            <a:spLocks noChangeArrowheads="1"/>
          </p:cNvSpPr>
          <p:nvPr/>
        </p:nvSpPr>
        <p:spPr bwMode="auto">
          <a:xfrm>
            <a:off x="6848475" y="3783013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   1</a:t>
            </a:r>
          </a:p>
        </p:txBody>
      </p:sp>
      <p:sp>
        <p:nvSpPr>
          <p:cNvPr id="365618" name="Line 50"/>
          <p:cNvSpPr>
            <a:spLocks noChangeShapeType="1"/>
          </p:cNvSpPr>
          <p:nvPr/>
        </p:nvSpPr>
        <p:spPr bwMode="auto">
          <a:xfrm>
            <a:off x="365125" y="4083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619" name="Text Box 51"/>
          <p:cNvSpPr txBox="1">
            <a:spLocks noChangeArrowheads="1"/>
          </p:cNvSpPr>
          <p:nvPr/>
        </p:nvSpPr>
        <p:spPr bwMode="auto">
          <a:xfrm>
            <a:off x="1355725" y="36576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65620" name="Line 52"/>
          <p:cNvSpPr>
            <a:spLocks noChangeShapeType="1"/>
          </p:cNvSpPr>
          <p:nvPr/>
        </p:nvSpPr>
        <p:spPr bwMode="auto">
          <a:xfrm>
            <a:off x="-31750" y="1476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65621" name="Group 53"/>
          <p:cNvGrpSpPr>
            <a:grpSpLocks/>
          </p:cNvGrpSpPr>
          <p:nvPr/>
        </p:nvGrpSpPr>
        <p:grpSpPr bwMode="auto">
          <a:xfrm>
            <a:off x="6286500" y="4921250"/>
            <a:ext cx="1504950" cy="1219200"/>
            <a:chOff x="3856" y="2496"/>
            <a:chExt cx="948" cy="768"/>
          </a:xfrm>
        </p:grpSpPr>
        <p:grpSp>
          <p:nvGrpSpPr>
            <p:cNvPr id="365622" name="Group 54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365623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624" name="Text Box 56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365625" name="Text Box 57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365626" name="Text Box 58"/>
          <p:cNvSpPr txBox="1">
            <a:spLocks noChangeArrowheads="1"/>
          </p:cNvSpPr>
          <p:nvPr/>
        </p:nvSpPr>
        <p:spPr bwMode="auto">
          <a:xfrm>
            <a:off x="6858000" y="5257800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    1</a:t>
            </a:r>
          </a:p>
        </p:txBody>
      </p:sp>
      <p:sp>
        <p:nvSpPr>
          <p:cNvPr id="365627" name="Line 59"/>
          <p:cNvSpPr>
            <a:spLocks noChangeShapeType="1"/>
          </p:cNvSpPr>
          <p:nvPr/>
        </p:nvSpPr>
        <p:spPr bwMode="auto">
          <a:xfrm>
            <a:off x="336550" y="2073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628" name="Text Box 60"/>
          <p:cNvSpPr txBox="1">
            <a:spLocks noChangeArrowheads="1"/>
          </p:cNvSpPr>
          <p:nvPr/>
        </p:nvSpPr>
        <p:spPr bwMode="auto">
          <a:xfrm>
            <a:off x="6843713" y="5257800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FFCC"/>
                </a:solidFill>
              </a:rPr>
              <a:t>    5</a:t>
            </a:r>
          </a:p>
        </p:txBody>
      </p:sp>
      <p:sp>
        <p:nvSpPr>
          <p:cNvPr id="365629" name="Line 61"/>
          <p:cNvSpPr>
            <a:spLocks noChangeShapeType="1"/>
          </p:cNvSpPr>
          <p:nvPr/>
        </p:nvSpPr>
        <p:spPr bwMode="auto">
          <a:xfrm>
            <a:off x="28575" y="2362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630" name="Text Box 62"/>
          <p:cNvSpPr txBox="1">
            <a:spLocks noChangeArrowheads="1"/>
          </p:cNvSpPr>
          <p:nvPr/>
        </p:nvSpPr>
        <p:spPr bwMode="auto">
          <a:xfrm>
            <a:off x="536637" y="5334000"/>
            <a:ext cx="53928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Oh no! </a:t>
            </a:r>
            <a:r>
              <a:rPr lang="en-US" sz="2000" dirty="0"/>
              <a:t>We tried to change the </a:t>
            </a:r>
            <a:r>
              <a:rPr lang="en-US" sz="2000" dirty="0" smtClean="0"/>
              <a:t>value of x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in </a:t>
            </a:r>
            <a:r>
              <a:rPr lang="en-US" sz="2000" dirty="0" smtClean="0">
                <a:solidFill>
                  <a:srgbClr val="6600CC"/>
                </a:solidFill>
              </a:rPr>
              <a:t>set </a:t>
            </a:r>
            <a:r>
              <a:rPr lang="en-US" sz="2000" dirty="0"/>
              <a:t>but it only changed the local </a:t>
            </a:r>
            <a:r>
              <a:rPr lang="en-US" sz="2000" dirty="0" smtClean="0"/>
              <a:t>variable!</a:t>
            </a:r>
            <a:endParaRPr lang="en-US" sz="2000" dirty="0"/>
          </a:p>
        </p:txBody>
      </p:sp>
      <p:sp>
        <p:nvSpPr>
          <p:cNvPr id="365631" name="Line 63"/>
          <p:cNvSpPr>
            <a:spLocks noChangeShapeType="1"/>
          </p:cNvSpPr>
          <p:nvPr/>
        </p:nvSpPr>
        <p:spPr bwMode="auto">
          <a:xfrm>
            <a:off x="368300" y="4679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2167654" y="1319002"/>
            <a:ext cx="162852" cy="254765"/>
          </a:xfrm>
          <a:prstGeom prst="rect">
            <a:avLst/>
          </a:prstGeom>
          <a:solidFill>
            <a:srgbClr val="ABFF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698950" y="1915902"/>
            <a:ext cx="162852" cy="254765"/>
          </a:xfrm>
          <a:prstGeom prst="rect">
            <a:avLst/>
          </a:prstGeom>
          <a:solidFill>
            <a:srgbClr val="ABFF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1294726" y="3961185"/>
            <a:ext cx="162852" cy="254765"/>
          </a:xfrm>
          <a:prstGeom prst="rect">
            <a:avLst/>
          </a:prstGeom>
          <a:solidFill>
            <a:srgbClr val="ABFF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62"/>
          <p:cNvSpPr txBox="1">
            <a:spLocks noChangeArrowheads="1"/>
          </p:cNvSpPr>
          <p:nvPr/>
        </p:nvSpPr>
        <p:spPr bwMode="auto">
          <a:xfrm>
            <a:off x="465851" y="6243935"/>
            <a:ext cx="55354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Had we used a pointer, it would have worked!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2209800" y="4507468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</a:rPr>
              <a:t>// prints 1</a:t>
            </a:r>
            <a:endParaRPr lang="en-US" sz="18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0.1033 -0.377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65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365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4" grpId="0"/>
      <p:bldP spid="365595" grpId="0" animBg="1"/>
      <p:bldP spid="365595" grpId="1" animBg="1"/>
      <p:bldP spid="365617" grpId="0" autoUpdateAnimBg="0"/>
      <p:bldP spid="365618" grpId="0" animBg="1"/>
      <p:bldP spid="365618" grpId="1" animBg="1"/>
      <p:bldP spid="365619" grpId="0"/>
      <p:bldP spid="365619" grpId="1"/>
      <p:bldP spid="365620" grpId="0" animBg="1"/>
      <p:bldP spid="365620" grpId="1" animBg="1"/>
      <p:bldP spid="365626" grpId="0" autoUpdateAnimBg="0"/>
      <p:bldP spid="365626" grpId="1"/>
      <p:bldP spid="365626" grpId="2"/>
      <p:bldP spid="365627" grpId="0" animBg="1"/>
      <p:bldP spid="365627" grpId="1" animBg="1"/>
      <p:bldP spid="365628" grpId="0" autoUpdateAnimBg="0"/>
      <p:bldP spid="365628" grpId="1"/>
      <p:bldP spid="365629" grpId="0" animBg="1"/>
      <p:bldP spid="365629" grpId="1" animBg="1"/>
      <p:bldP spid="365630" grpId="0"/>
      <p:bldP spid="365631" grpId="0" animBg="1"/>
      <p:bldP spid="365631" grpId="1" animBg="1"/>
      <p:bldP spid="49" grpId="0" animBg="1"/>
      <p:bldP spid="50" grpId="0" animBg="1"/>
      <p:bldP spid="51" grpId="0" animBg="1"/>
      <p:bldP spid="52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FDF3-DFF7-4793-8DBE-4C66C7F9316F}" type="slidenum">
              <a:rPr lang="en-US"/>
              <a:pPr/>
              <a:t>12</a:t>
            </a:fld>
            <a:endParaRPr lang="en-US"/>
          </a:p>
        </p:txBody>
      </p:sp>
      <p:sp>
        <p:nvSpPr>
          <p:cNvPr id="553989" name="Rectangle 5"/>
          <p:cNvSpPr>
            <a:spLocks noChangeArrowheads="1"/>
          </p:cNvSpPr>
          <p:nvPr/>
        </p:nvSpPr>
        <p:spPr bwMode="auto">
          <a:xfrm>
            <a:off x="6507163" y="1928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0" name="Rectangle 6"/>
          <p:cNvSpPr>
            <a:spLocks noChangeArrowheads="1"/>
          </p:cNvSpPr>
          <p:nvPr/>
        </p:nvSpPr>
        <p:spPr bwMode="auto">
          <a:xfrm>
            <a:off x="6507163" y="2233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6507163" y="2538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6507163" y="2843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3" name="Rectangle 9"/>
          <p:cNvSpPr>
            <a:spLocks noChangeArrowheads="1"/>
          </p:cNvSpPr>
          <p:nvPr/>
        </p:nvSpPr>
        <p:spPr bwMode="auto">
          <a:xfrm>
            <a:off x="6507163" y="3148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4" name="Rectangle 10"/>
          <p:cNvSpPr>
            <a:spLocks noChangeArrowheads="1"/>
          </p:cNvSpPr>
          <p:nvPr/>
        </p:nvSpPr>
        <p:spPr bwMode="auto">
          <a:xfrm>
            <a:off x="6507163" y="3452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6507163" y="3757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6" name="Rectangle 12"/>
          <p:cNvSpPr>
            <a:spLocks noChangeArrowheads="1"/>
          </p:cNvSpPr>
          <p:nvPr/>
        </p:nvSpPr>
        <p:spPr bwMode="auto">
          <a:xfrm>
            <a:off x="6507163" y="4062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7" name="Rectangle 13"/>
          <p:cNvSpPr>
            <a:spLocks noChangeArrowheads="1"/>
          </p:cNvSpPr>
          <p:nvPr/>
        </p:nvSpPr>
        <p:spPr bwMode="auto">
          <a:xfrm>
            <a:off x="6507163" y="4367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8" name="Rectangle 14"/>
          <p:cNvSpPr>
            <a:spLocks noChangeArrowheads="1"/>
          </p:cNvSpPr>
          <p:nvPr/>
        </p:nvSpPr>
        <p:spPr bwMode="auto">
          <a:xfrm>
            <a:off x="6507163" y="4672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9" name="Rectangle 15"/>
          <p:cNvSpPr>
            <a:spLocks noChangeArrowheads="1"/>
          </p:cNvSpPr>
          <p:nvPr/>
        </p:nvSpPr>
        <p:spPr bwMode="auto">
          <a:xfrm>
            <a:off x="6507163" y="497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0" name="Text Box 16"/>
          <p:cNvSpPr txBox="1">
            <a:spLocks noChangeArrowheads="1"/>
          </p:cNvSpPr>
          <p:nvPr/>
        </p:nvSpPr>
        <p:spPr bwMode="auto">
          <a:xfrm>
            <a:off x="6735763" y="14716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54001" name="Rectangle 17"/>
          <p:cNvSpPr>
            <a:spLocks noChangeArrowheads="1"/>
          </p:cNvSpPr>
          <p:nvPr/>
        </p:nvSpPr>
        <p:spPr bwMode="auto">
          <a:xfrm>
            <a:off x="6507163" y="101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2" name="Rectangle 18"/>
          <p:cNvSpPr>
            <a:spLocks noChangeArrowheads="1"/>
          </p:cNvSpPr>
          <p:nvPr/>
        </p:nvSpPr>
        <p:spPr bwMode="auto">
          <a:xfrm>
            <a:off x="6507163" y="131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03" name="Text Box 19"/>
          <p:cNvSpPr txBox="1">
            <a:spLocks noChangeArrowheads="1"/>
          </p:cNvSpPr>
          <p:nvPr/>
        </p:nvSpPr>
        <p:spPr bwMode="auto">
          <a:xfrm>
            <a:off x="7315200" y="9906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554004" name="Text Box 20"/>
          <p:cNvSpPr txBox="1">
            <a:spLocks noChangeArrowheads="1"/>
          </p:cNvSpPr>
          <p:nvPr/>
        </p:nvSpPr>
        <p:spPr bwMode="auto">
          <a:xfrm>
            <a:off x="7315200" y="19161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sp>
        <p:nvSpPr>
          <p:cNvPr id="554024" name="Text Box 40"/>
          <p:cNvSpPr txBox="1">
            <a:spLocks noChangeArrowheads="1"/>
          </p:cNvSpPr>
          <p:nvPr/>
        </p:nvSpPr>
        <p:spPr bwMode="auto">
          <a:xfrm>
            <a:off x="381000" y="990600"/>
            <a:ext cx="601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When you pass a variable by </a:t>
            </a:r>
            <a:r>
              <a:rPr lang="en-US">
                <a:solidFill>
                  <a:srgbClr val="6600CC"/>
                </a:solidFill>
              </a:rPr>
              <a:t>reference</a:t>
            </a:r>
            <a:r>
              <a:rPr lang="en-US"/>
              <a:t> to a function, what really happens?</a:t>
            </a:r>
          </a:p>
        </p:txBody>
      </p:sp>
      <p:sp>
        <p:nvSpPr>
          <p:cNvPr id="554026" name="Rectangle 4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Pointers vs References</a:t>
            </a:r>
          </a:p>
        </p:txBody>
      </p:sp>
      <p:grpSp>
        <p:nvGrpSpPr>
          <p:cNvPr id="554040" name="Group 56"/>
          <p:cNvGrpSpPr>
            <a:grpSpLocks/>
          </p:cNvGrpSpPr>
          <p:nvPr/>
        </p:nvGrpSpPr>
        <p:grpSpPr bwMode="auto">
          <a:xfrm>
            <a:off x="0" y="1981200"/>
            <a:ext cx="6324600" cy="3466840"/>
            <a:chOff x="-192" y="642"/>
            <a:chExt cx="3984" cy="2550"/>
          </a:xfrm>
        </p:grpSpPr>
        <p:sp>
          <p:nvSpPr>
            <p:cNvPr id="554041" name="Rectangle 57"/>
            <p:cNvSpPr>
              <a:spLocks noChangeArrowheads="1"/>
            </p:cNvSpPr>
            <p:nvPr/>
          </p:nvSpPr>
          <p:spPr bwMode="auto">
            <a:xfrm>
              <a:off x="96" y="642"/>
              <a:ext cx="3696" cy="24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042" name="Rectangle 58"/>
            <p:cNvSpPr>
              <a:spLocks noChangeArrowheads="1"/>
            </p:cNvSpPr>
            <p:nvPr/>
          </p:nvSpPr>
          <p:spPr bwMode="auto">
            <a:xfrm>
              <a:off x="-192" y="690"/>
              <a:ext cx="3984" cy="2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set(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&amp;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val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 //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val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is a ref 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val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5;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x = 1;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set(x);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9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x;</a:t>
              </a:r>
              <a:endParaRPr lang="en-US" sz="19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/>
              <a:r>
                <a:rPr lang="en-US" sz="19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9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554043" name="Text Box 59"/>
          <p:cNvSpPr txBox="1">
            <a:spLocks noChangeArrowheads="1"/>
          </p:cNvSpPr>
          <p:nvPr/>
        </p:nvSpPr>
        <p:spPr bwMode="auto">
          <a:xfrm>
            <a:off x="431800" y="5473700"/>
            <a:ext cx="601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fact, a reference is just a simpler notation for </a:t>
            </a:r>
            <a:r>
              <a:rPr lang="en-US">
                <a:solidFill>
                  <a:srgbClr val="6600CC"/>
                </a:solidFill>
              </a:rPr>
              <a:t>passing by a pointer</a:t>
            </a:r>
            <a:r>
              <a:rPr lang="en-US"/>
              <a:t>!</a:t>
            </a:r>
          </a:p>
        </p:txBody>
      </p:sp>
      <p:sp>
        <p:nvSpPr>
          <p:cNvPr id="554044" name="Line 60"/>
          <p:cNvSpPr>
            <a:spLocks noChangeShapeType="1"/>
          </p:cNvSpPr>
          <p:nvPr/>
        </p:nvSpPr>
        <p:spPr bwMode="auto">
          <a:xfrm>
            <a:off x="609600" y="421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45" name="Line 61"/>
          <p:cNvSpPr>
            <a:spLocks noChangeShapeType="1"/>
          </p:cNvSpPr>
          <p:nvPr/>
        </p:nvSpPr>
        <p:spPr bwMode="auto">
          <a:xfrm>
            <a:off x="596900" y="4629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46" name="Line 62"/>
          <p:cNvSpPr>
            <a:spLocks noChangeShapeType="1"/>
          </p:cNvSpPr>
          <p:nvPr/>
        </p:nvSpPr>
        <p:spPr bwMode="auto">
          <a:xfrm>
            <a:off x="228600" y="228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54047" name="Group 63"/>
          <p:cNvGrpSpPr>
            <a:grpSpLocks/>
          </p:cNvGrpSpPr>
          <p:nvPr/>
        </p:nvGrpSpPr>
        <p:grpSpPr bwMode="auto">
          <a:xfrm>
            <a:off x="5791200" y="1905000"/>
            <a:ext cx="1630363" cy="1219200"/>
            <a:chOff x="3653" y="1200"/>
            <a:chExt cx="1027" cy="768"/>
          </a:xfrm>
        </p:grpSpPr>
        <p:grpSp>
          <p:nvGrpSpPr>
            <p:cNvPr id="554048" name="Group 64"/>
            <p:cNvGrpSpPr>
              <a:grpSpLocks/>
            </p:cNvGrpSpPr>
            <p:nvPr/>
          </p:nvGrpSpPr>
          <p:grpSpPr bwMode="auto">
            <a:xfrm>
              <a:off x="3653" y="1200"/>
              <a:ext cx="1027" cy="768"/>
              <a:chOff x="3816" y="2496"/>
              <a:chExt cx="1027" cy="768"/>
            </a:xfrm>
          </p:grpSpPr>
          <p:grpSp>
            <p:nvGrpSpPr>
              <p:cNvPr id="554049" name="Group 65"/>
              <p:cNvGrpSpPr>
                <a:grpSpLocks/>
              </p:cNvGrpSpPr>
              <p:nvPr/>
            </p:nvGrpSpPr>
            <p:grpSpPr bwMode="auto">
              <a:xfrm>
                <a:off x="3816" y="2496"/>
                <a:ext cx="1027" cy="768"/>
                <a:chOff x="3816" y="1728"/>
                <a:chExt cx="1027" cy="768"/>
              </a:xfrm>
            </p:grpSpPr>
            <p:sp>
              <p:nvSpPr>
                <p:cNvPr id="554050" name="Rectangle 66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5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816" y="1728"/>
                  <a:ext cx="10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   x</a:t>
                  </a:r>
                  <a:r>
                    <a:rPr lang="en-US"/>
                    <a:t>          </a:t>
                  </a:r>
                </a:p>
              </p:txBody>
            </p:sp>
          </p:grpSp>
          <p:sp>
            <p:nvSpPr>
              <p:cNvPr id="554052" name="Text Box 68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554053" name="Text Box 69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54055" name="AutoShape 71"/>
          <p:cNvSpPr>
            <a:spLocks noChangeArrowheads="1"/>
          </p:cNvSpPr>
          <p:nvPr/>
        </p:nvSpPr>
        <p:spPr bwMode="auto">
          <a:xfrm>
            <a:off x="1581150" y="2776538"/>
            <a:ext cx="3836988" cy="1228725"/>
          </a:xfrm>
          <a:prstGeom prst="wedgeRoundRectCallout">
            <a:avLst>
              <a:gd name="adj1" fmla="val -48384"/>
              <a:gd name="adj2" fmla="val 92375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It looks like we’re just passing the value of x, but in fact…</a:t>
            </a:r>
          </a:p>
        </p:txBody>
      </p:sp>
      <p:sp>
        <p:nvSpPr>
          <p:cNvPr id="554056" name="AutoShape 72"/>
          <p:cNvSpPr>
            <a:spLocks noChangeArrowheads="1"/>
          </p:cNvSpPr>
          <p:nvPr/>
        </p:nvSpPr>
        <p:spPr bwMode="auto">
          <a:xfrm>
            <a:off x="2479675" y="447675"/>
            <a:ext cx="3892550" cy="1181100"/>
          </a:xfrm>
          <a:prstGeom prst="wedgeRoundRectCallout">
            <a:avLst>
              <a:gd name="adj1" fmla="val -48407"/>
              <a:gd name="adj2" fmla="val 94088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Since the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function accepts a reference…</a:t>
            </a:r>
          </a:p>
        </p:txBody>
      </p:sp>
      <p:sp>
        <p:nvSpPr>
          <p:cNvPr id="554057" name="AutoShape 73"/>
          <p:cNvSpPr>
            <a:spLocks noChangeArrowheads="1"/>
          </p:cNvSpPr>
          <p:nvPr/>
        </p:nvSpPr>
        <p:spPr bwMode="auto">
          <a:xfrm>
            <a:off x="1555750" y="2789238"/>
            <a:ext cx="3836988" cy="1228725"/>
          </a:xfrm>
          <a:prstGeom prst="wedgeRoundRectCallout">
            <a:avLst>
              <a:gd name="adj1" fmla="val -48384"/>
              <a:gd name="adj2" fmla="val 92375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This line is really passing the address of variable x to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…</a:t>
            </a:r>
          </a:p>
        </p:txBody>
      </p:sp>
      <p:sp>
        <p:nvSpPr>
          <p:cNvPr id="554058" name="Text Box 74"/>
          <p:cNvSpPr txBox="1">
            <a:spLocks noChangeArrowheads="1"/>
          </p:cNvSpPr>
          <p:nvPr/>
        </p:nvSpPr>
        <p:spPr bwMode="auto">
          <a:xfrm>
            <a:off x="1358900" y="41910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9240</a:t>
            </a:r>
          </a:p>
        </p:txBody>
      </p:sp>
      <p:sp>
        <p:nvSpPr>
          <p:cNvPr id="554059" name="Text Box 75"/>
          <p:cNvSpPr txBox="1">
            <a:spLocks noChangeArrowheads="1"/>
          </p:cNvSpPr>
          <p:nvPr/>
        </p:nvSpPr>
        <p:spPr bwMode="auto">
          <a:xfrm>
            <a:off x="381000" y="6324600"/>
            <a:ext cx="601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/>
              <a:t>(Under the hood, C++ uses a pointer)</a:t>
            </a:r>
          </a:p>
        </p:txBody>
      </p:sp>
      <p:grpSp>
        <p:nvGrpSpPr>
          <p:cNvPr id="554060" name="Group 76"/>
          <p:cNvGrpSpPr>
            <a:grpSpLocks/>
          </p:cNvGrpSpPr>
          <p:nvPr/>
        </p:nvGrpSpPr>
        <p:grpSpPr bwMode="auto">
          <a:xfrm>
            <a:off x="5824538" y="3114675"/>
            <a:ext cx="1566862" cy="1219200"/>
            <a:chOff x="3674" y="1200"/>
            <a:chExt cx="987" cy="768"/>
          </a:xfrm>
        </p:grpSpPr>
        <p:grpSp>
          <p:nvGrpSpPr>
            <p:cNvPr id="554061" name="Group 77"/>
            <p:cNvGrpSpPr>
              <a:grpSpLocks/>
            </p:cNvGrpSpPr>
            <p:nvPr/>
          </p:nvGrpSpPr>
          <p:grpSpPr bwMode="auto">
            <a:xfrm>
              <a:off x="3674" y="1200"/>
              <a:ext cx="987" cy="768"/>
              <a:chOff x="3837" y="2496"/>
              <a:chExt cx="987" cy="768"/>
            </a:xfrm>
          </p:grpSpPr>
          <p:grpSp>
            <p:nvGrpSpPr>
              <p:cNvPr id="554062" name="Group 78"/>
              <p:cNvGrpSpPr>
                <a:grpSpLocks/>
              </p:cNvGrpSpPr>
              <p:nvPr/>
            </p:nvGrpSpPr>
            <p:grpSpPr bwMode="auto">
              <a:xfrm>
                <a:off x="3837" y="2496"/>
                <a:ext cx="987" cy="768"/>
                <a:chOff x="3837" y="1728"/>
                <a:chExt cx="987" cy="768"/>
              </a:xfrm>
            </p:grpSpPr>
            <p:sp>
              <p:nvSpPr>
                <p:cNvPr id="554063" name="Rectangle 79"/>
                <p:cNvSpPr>
                  <a:spLocks noChangeArrowheads="1"/>
                </p:cNvSpPr>
                <p:nvPr/>
              </p:nvSpPr>
              <p:spPr bwMode="auto">
                <a:xfrm>
                  <a:off x="4258" y="1743"/>
                  <a:ext cx="546" cy="753"/>
                </a:xfrm>
                <a:prstGeom prst="rect">
                  <a:avLst/>
                </a:prstGeom>
                <a:solidFill>
                  <a:srgbClr val="800000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06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837" y="1728"/>
                  <a:ext cx="9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66"/>
                      </a:solidFill>
                    </a:rPr>
                    <a:t> val </a:t>
                  </a:r>
                  <a:r>
                    <a:rPr lang="en-US"/>
                    <a:t>         </a:t>
                  </a:r>
                </a:p>
              </p:txBody>
            </p:sp>
          </p:grpSp>
          <p:sp>
            <p:nvSpPr>
              <p:cNvPr id="554065" name="Text Box 81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554066" name="Text Box 82"/>
            <p:cNvSpPr txBox="1">
              <a:spLocks noChangeArrowheads="1"/>
            </p:cNvSpPr>
            <p:nvPr/>
          </p:nvSpPr>
          <p:spPr bwMode="auto">
            <a:xfrm>
              <a:off x="4046" y="14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54067" name="Text Box 83"/>
          <p:cNvSpPr txBox="1">
            <a:spLocks noChangeArrowheads="1"/>
          </p:cNvSpPr>
          <p:nvPr/>
        </p:nvSpPr>
        <p:spPr bwMode="auto">
          <a:xfrm>
            <a:off x="6465888" y="34194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9240</a:t>
            </a:r>
          </a:p>
        </p:txBody>
      </p:sp>
      <p:sp>
        <p:nvSpPr>
          <p:cNvPr id="554068" name="Line 84"/>
          <p:cNvSpPr>
            <a:spLocks noChangeShapeType="1"/>
          </p:cNvSpPr>
          <p:nvPr/>
        </p:nvSpPr>
        <p:spPr bwMode="auto">
          <a:xfrm>
            <a:off x="660400" y="2886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69" name="AutoShape 85"/>
          <p:cNvSpPr>
            <a:spLocks noChangeArrowheads="1"/>
          </p:cNvSpPr>
          <p:nvPr/>
        </p:nvSpPr>
        <p:spPr bwMode="auto">
          <a:xfrm>
            <a:off x="1558925" y="654050"/>
            <a:ext cx="3892550" cy="1565275"/>
          </a:xfrm>
          <a:prstGeom prst="wedgeRoundRectCallout">
            <a:avLst>
              <a:gd name="adj1" fmla="val -48407"/>
              <a:gd name="adj2" fmla="val 83264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Since </a:t>
            </a:r>
            <a:r>
              <a:rPr lang="en-US">
                <a:solidFill>
                  <a:srgbClr val="6600CC"/>
                </a:solidFill>
              </a:rPr>
              <a:t>val</a:t>
            </a:r>
            <a:r>
              <a:rPr lang="en-US"/>
              <a:t> points to our original variable, </a:t>
            </a:r>
            <a:r>
              <a:rPr lang="en-US">
                <a:solidFill>
                  <a:srgbClr val="6600CC"/>
                </a:solidFill>
              </a:rPr>
              <a:t>x</a:t>
            </a:r>
            <a:r>
              <a:rPr lang="en-US"/>
              <a:t>, this line actually changes </a:t>
            </a:r>
            <a:r>
              <a:rPr lang="en-US">
                <a:solidFill>
                  <a:srgbClr val="6600CC"/>
                </a:solidFill>
              </a:rPr>
              <a:t>x</a:t>
            </a:r>
            <a:r>
              <a:rPr lang="en-US"/>
              <a:t>! </a:t>
            </a:r>
          </a:p>
        </p:txBody>
      </p:sp>
      <p:sp>
        <p:nvSpPr>
          <p:cNvPr id="554070" name="Text Box 86"/>
          <p:cNvSpPr txBox="1">
            <a:spLocks noChangeArrowheads="1"/>
          </p:cNvSpPr>
          <p:nvPr/>
        </p:nvSpPr>
        <p:spPr bwMode="auto">
          <a:xfrm>
            <a:off x="1743075" y="2705100"/>
            <a:ext cx="3317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rgbClr val="FF99FF"/>
                </a:solidFill>
              </a:rPr>
              <a:t>5</a:t>
            </a:r>
          </a:p>
        </p:txBody>
      </p:sp>
      <p:sp>
        <p:nvSpPr>
          <p:cNvPr id="554071" name="Rectangle 87"/>
          <p:cNvSpPr>
            <a:spLocks noChangeArrowheads="1"/>
          </p:cNvSpPr>
          <p:nvPr/>
        </p:nvSpPr>
        <p:spPr bwMode="auto">
          <a:xfrm>
            <a:off x="6681788" y="2239963"/>
            <a:ext cx="41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54072" name="Group 88"/>
          <p:cNvGrpSpPr>
            <a:grpSpLocks/>
          </p:cNvGrpSpPr>
          <p:nvPr/>
        </p:nvGrpSpPr>
        <p:grpSpPr bwMode="auto">
          <a:xfrm>
            <a:off x="7315200" y="2133600"/>
            <a:ext cx="774700" cy="1600200"/>
            <a:chOff x="4600" y="1968"/>
            <a:chExt cx="488" cy="1132"/>
          </a:xfrm>
        </p:grpSpPr>
        <p:sp>
          <p:nvSpPr>
            <p:cNvPr id="554073" name="Freeform 89"/>
            <p:cNvSpPr>
              <a:spLocks/>
            </p:cNvSpPr>
            <p:nvPr/>
          </p:nvSpPr>
          <p:spPr bwMode="auto">
            <a:xfrm>
              <a:off x="4600" y="1968"/>
              <a:ext cx="488" cy="1104"/>
            </a:xfrm>
            <a:custGeom>
              <a:avLst/>
              <a:gdLst>
                <a:gd name="T0" fmla="*/ 48 w 488"/>
                <a:gd name="T1" fmla="*/ 768 h 768"/>
                <a:gd name="T2" fmla="*/ 480 w 488"/>
                <a:gd name="T3" fmla="*/ 336 h 768"/>
                <a:gd name="T4" fmla="*/ 0 w 488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768">
                  <a:moveTo>
                    <a:pt x="48" y="768"/>
                  </a:moveTo>
                  <a:cubicBezTo>
                    <a:pt x="268" y="616"/>
                    <a:pt x="488" y="464"/>
                    <a:pt x="480" y="336"/>
                  </a:cubicBezTo>
                  <a:cubicBezTo>
                    <a:pt x="472" y="208"/>
                    <a:pt x="236" y="104"/>
                    <a:pt x="0" y="0"/>
                  </a:cubicBezTo>
                </a:path>
              </a:pathLst>
            </a:custGeom>
            <a:noFill/>
            <a:ln w="53975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074" name="Oval 90"/>
            <p:cNvSpPr>
              <a:spLocks noChangeArrowheads="1"/>
            </p:cNvSpPr>
            <p:nvPr/>
          </p:nvSpPr>
          <p:spPr bwMode="auto">
            <a:xfrm>
              <a:off x="4601" y="3052"/>
              <a:ext cx="48" cy="48"/>
            </a:xfrm>
            <a:prstGeom prst="ellipse">
              <a:avLst/>
            </a:prstGeom>
            <a:solidFill>
              <a:srgbClr val="008080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5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5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44444E-6 L 0.09236 -0.3462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554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5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5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5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0.55104 -0.06504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554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-3264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554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24" grpId="0"/>
      <p:bldP spid="554043" grpId="0"/>
      <p:bldP spid="554044" grpId="0" animBg="1"/>
      <p:bldP spid="554044" grpId="1" animBg="1"/>
      <p:bldP spid="554045" grpId="0" animBg="1"/>
      <p:bldP spid="554045" grpId="1" animBg="1"/>
      <p:bldP spid="554046" grpId="0" animBg="1"/>
      <p:bldP spid="554046" grpId="1" animBg="1"/>
      <p:bldP spid="554055" grpId="0" animBg="1"/>
      <p:bldP spid="554055" grpId="1" animBg="1"/>
      <p:bldP spid="554056" grpId="0" animBg="1"/>
      <p:bldP spid="554056" grpId="1" animBg="1"/>
      <p:bldP spid="554057" grpId="0" animBg="1"/>
      <p:bldP spid="554057" grpId="1" animBg="1"/>
      <p:bldP spid="554058" grpId="0"/>
      <p:bldP spid="554058" grpId="1"/>
      <p:bldP spid="554059" grpId="0"/>
      <p:bldP spid="554067" grpId="0"/>
      <p:bldP spid="554068" grpId="0" animBg="1"/>
      <p:bldP spid="554068" grpId="1" animBg="1"/>
      <p:bldP spid="554069" grpId="0" animBg="1"/>
      <p:bldP spid="554069" grpId="1" animBg="1"/>
      <p:bldP spid="554070" grpId="0"/>
      <p:bldP spid="554070" grpId="1"/>
      <p:bldP spid="554071" grpId="0"/>
      <p:bldP spid="55407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A9CD-3171-4763-8EE4-2F5904B63AEA}" type="slidenum">
              <a:rPr lang="en-US"/>
              <a:pPr/>
              <a:t>13</a:t>
            </a:fld>
            <a:endParaRPr lang="en-US"/>
          </a:p>
        </p:txBody>
      </p:sp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5257800" y="6400800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Your </a:t>
            </a:r>
            <a:r>
              <a:rPr lang="en-US" dirty="0" smtClean="0">
                <a:solidFill>
                  <a:srgbClr val="6600CC"/>
                </a:solidFill>
              </a:rPr>
              <a:t>"nature" </a:t>
            </a:r>
            <a:r>
              <a:rPr lang="en-US" dirty="0">
                <a:solidFill>
                  <a:srgbClr val="6600CC"/>
                </a:solidFill>
              </a:rPr>
              <a:t>pictures?</a:t>
            </a:r>
          </a:p>
        </p:txBody>
      </p:sp>
      <p:grpSp>
        <p:nvGrpSpPr>
          <p:cNvPr id="366595" name="Group 3"/>
          <p:cNvGrpSpPr>
            <a:grpSpLocks/>
          </p:cNvGrpSpPr>
          <p:nvPr/>
        </p:nvGrpSpPr>
        <p:grpSpPr bwMode="auto">
          <a:xfrm>
            <a:off x="5284788" y="6400800"/>
            <a:ext cx="3630612" cy="457200"/>
            <a:chOff x="816" y="3696"/>
            <a:chExt cx="1903" cy="288"/>
          </a:xfrm>
        </p:grpSpPr>
        <p:sp>
          <p:nvSpPr>
            <p:cNvPr id="366596" name="Rectangle 4"/>
            <p:cNvSpPr>
              <a:spLocks noChangeArrowheads="1"/>
            </p:cNvSpPr>
            <p:nvPr/>
          </p:nvSpPr>
          <p:spPr bwMode="auto">
            <a:xfrm>
              <a:off x="816" y="3696"/>
              <a:ext cx="187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597" name="Text Box 5"/>
            <p:cNvSpPr txBox="1">
              <a:spLocks noChangeArrowheads="1"/>
            </p:cNvSpPr>
            <p:nvPr/>
          </p:nvSpPr>
          <p:spPr bwMode="auto">
            <a:xfrm>
              <a:off x="816" y="3696"/>
              <a:ext cx="19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Operating system??</a:t>
              </a:r>
            </a:p>
          </p:txBody>
        </p:sp>
      </p:grpSp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241300" y="1219200"/>
            <a:ext cx="4483100" cy="2209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665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Here?</a:t>
            </a:r>
          </a:p>
        </p:txBody>
      </p:sp>
      <p:sp>
        <p:nvSpPr>
          <p:cNvPr id="366600" name="Rectangle 8"/>
          <p:cNvSpPr>
            <a:spLocks noChangeArrowheads="1"/>
          </p:cNvSpPr>
          <p:nvPr/>
        </p:nvSpPr>
        <p:spPr bwMode="auto">
          <a:xfrm>
            <a:off x="-152400" y="1231900"/>
            <a:ext cx="5181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dirty="0" err="1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 main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()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*</a:t>
            </a:r>
            <a:r>
              <a:rPr lang="en-US" sz="1800" dirty="0" err="1">
                <a:solidFill>
                  <a:schemeClr val="tx1"/>
                </a:solidFill>
                <a:latin typeface="+mj-lt"/>
                <a:ea typeface="MS Mincho" pitchFamily="49" charset="-128"/>
              </a:rPr>
              <a:t>iptr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rPr>
              <a:t> 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6601" name="Rectangle 9"/>
          <p:cNvSpPr>
            <a:spLocks noChangeArrowheads="1"/>
          </p:cNvSpPr>
          <p:nvPr/>
        </p:nvSpPr>
        <p:spPr bwMode="auto">
          <a:xfrm>
            <a:off x="6507163" y="1928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2" name="Rectangle 10"/>
          <p:cNvSpPr>
            <a:spLocks noChangeArrowheads="1"/>
          </p:cNvSpPr>
          <p:nvPr/>
        </p:nvSpPr>
        <p:spPr bwMode="auto">
          <a:xfrm>
            <a:off x="6507163" y="2233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3" name="Rectangle 11"/>
          <p:cNvSpPr>
            <a:spLocks noChangeArrowheads="1"/>
          </p:cNvSpPr>
          <p:nvPr/>
        </p:nvSpPr>
        <p:spPr bwMode="auto">
          <a:xfrm>
            <a:off x="6507163" y="2538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4" name="Rectangle 12"/>
          <p:cNvSpPr>
            <a:spLocks noChangeArrowheads="1"/>
          </p:cNvSpPr>
          <p:nvPr/>
        </p:nvSpPr>
        <p:spPr bwMode="auto">
          <a:xfrm>
            <a:off x="6507163" y="2843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5" name="Rectangle 13"/>
          <p:cNvSpPr>
            <a:spLocks noChangeArrowheads="1"/>
          </p:cNvSpPr>
          <p:nvPr/>
        </p:nvSpPr>
        <p:spPr bwMode="auto">
          <a:xfrm>
            <a:off x="6507163" y="3148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6" name="Rectangle 14"/>
          <p:cNvSpPr>
            <a:spLocks noChangeArrowheads="1"/>
          </p:cNvSpPr>
          <p:nvPr/>
        </p:nvSpPr>
        <p:spPr bwMode="auto">
          <a:xfrm>
            <a:off x="6507163" y="3452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7" name="Rectangle 15"/>
          <p:cNvSpPr>
            <a:spLocks noChangeArrowheads="1"/>
          </p:cNvSpPr>
          <p:nvPr/>
        </p:nvSpPr>
        <p:spPr bwMode="auto">
          <a:xfrm>
            <a:off x="6507163" y="3757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8" name="Rectangle 16"/>
          <p:cNvSpPr>
            <a:spLocks noChangeArrowheads="1"/>
          </p:cNvSpPr>
          <p:nvPr/>
        </p:nvSpPr>
        <p:spPr bwMode="auto">
          <a:xfrm>
            <a:off x="6507163" y="4062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09" name="Rectangle 17"/>
          <p:cNvSpPr>
            <a:spLocks noChangeArrowheads="1"/>
          </p:cNvSpPr>
          <p:nvPr/>
        </p:nvSpPr>
        <p:spPr bwMode="auto">
          <a:xfrm>
            <a:off x="6507163" y="4367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0" name="Rectangle 18"/>
          <p:cNvSpPr>
            <a:spLocks noChangeArrowheads="1"/>
          </p:cNvSpPr>
          <p:nvPr/>
        </p:nvSpPr>
        <p:spPr bwMode="auto">
          <a:xfrm>
            <a:off x="6507163" y="4672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1" name="Rectangle 19"/>
          <p:cNvSpPr>
            <a:spLocks noChangeArrowheads="1"/>
          </p:cNvSpPr>
          <p:nvPr/>
        </p:nvSpPr>
        <p:spPr bwMode="auto">
          <a:xfrm>
            <a:off x="6507163" y="4976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2" name="Text Box 20"/>
          <p:cNvSpPr txBox="1">
            <a:spLocks noChangeArrowheads="1"/>
          </p:cNvSpPr>
          <p:nvPr/>
        </p:nvSpPr>
        <p:spPr bwMode="auto">
          <a:xfrm>
            <a:off x="6735763" y="14716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66613" name="Rectangle 21"/>
          <p:cNvSpPr>
            <a:spLocks noChangeArrowheads="1"/>
          </p:cNvSpPr>
          <p:nvPr/>
        </p:nvSpPr>
        <p:spPr bwMode="auto">
          <a:xfrm>
            <a:off x="6507163" y="1014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4" name="Rectangle 22"/>
          <p:cNvSpPr>
            <a:spLocks noChangeArrowheads="1"/>
          </p:cNvSpPr>
          <p:nvPr/>
        </p:nvSpPr>
        <p:spPr bwMode="auto">
          <a:xfrm>
            <a:off x="6507163" y="1319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15" name="Text Box 23"/>
          <p:cNvSpPr txBox="1">
            <a:spLocks noChangeArrowheads="1"/>
          </p:cNvSpPr>
          <p:nvPr/>
        </p:nvSpPr>
        <p:spPr bwMode="auto">
          <a:xfrm>
            <a:off x="7315200" y="9906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66616" name="Text Box 24"/>
          <p:cNvSpPr txBox="1">
            <a:spLocks noChangeArrowheads="1"/>
          </p:cNvSpPr>
          <p:nvPr/>
        </p:nvSpPr>
        <p:spPr bwMode="auto">
          <a:xfrm>
            <a:off x="7315200" y="19161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00009241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00009243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00009245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00009247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00009249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</p:txBody>
      </p:sp>
      <p:grpSp>
        <p:nvGrpSpPr>
          <p:cNvPr id="366617" name="Group 25"/>
          <p:cNvGrpSpPr>
            <a:grpSpLocks/>
          </p:cNvGrpSpPr>
          <p:nvPr/>
        </p:nvGrpSpPr>
        <p:grpSpPr bwMode="auto">
          <a:xfrm>
            <a:off x="5797550" y="1905000"/>
            <a:ext cx="1627188" cy="1219200"/>
            <a:chOff x="3815" y="2496"/>
            <a:chExt cx="1025" cy="768"/>
          </a:xfrm>
        </p:grpSpPr>
        <p:grpSp>
          <p:nvGrpSpPr>
            <p:cNvPr id="366618" name="Group 26"/>
            <p:cNvGrpSpPr>
              <a:grpSpLocks/>
            </p:cNvGrpSpPr>
            <p:nvPr/>
          </p:nvGrpSpPr>
          <p:grpSpPr bwMode="auto">
            <a:xfrm>
              <a:off x="3815" y="2496"/>
              <a:ext cx="1025" cy="768"/>
              <a:chOff x="3815" y="1728"/>
              <a:chExt cx="1025" cy="768"/>
            </a:xfrm>
          </p:grpSpPr>
          <p:sp>
            <p:nvSpPr>
              <p:cNvPr id="366619" name="Rectangle 27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6620" name="Text Box 28"/>
              <p:cNvSpPr txBox="1">
                <a:spLocks noChangeArrowheads="1"/>
              </p:cNvSpPr>
              <p:nvPr/>
            </p:nvSpPr>
            <p:spPr bwMode="auto">
              <a:xfrm>
                <a:off x="3815" y="1728"/>
                <a:ext cx="10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006666"/>
                    </a:solidFill>
                  </a:rPr>
                  <a:t>iptr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366621" name="Text Box 29"/>
            <p:cNvSpPr txBox="1">
              <a:spLocks noChangeArrowheads="1"/>
            </p:cNvSpPr>
            <p:nvPr/>
          </p:nvSpPr>
          <p:spPr bwMode="auto">
            <a:xfrm>
              <a:off x="4224" y="273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366622" name="Group 30"/>
          <p:cNvGrpSpPr>
            <a:grpSpLocks/>
          </p:cNvGrpSpPr>
          <p:nvPr/>
        </p:nvGrpSpPr>
        <p:grpSpPr bwMode="auto">
          <a:xfrm flipV="1">
            <a:off x="7315200" y="2514600"/>
            <a:ext cx="774700" cy="3962400"/>
            <a:chOff x="4600" y="1968"/>
            <a:chExt cx="488" cy="1132"/>
          </a:xfrm>
        </p:grpSpPr>
        <p:sp>
          <p:nvSpPr>
            <p:cNvPr id="366623" name="Freeform 31"/>
            <p:cNvSpPr>
              <a:spLocks/>
            </p:cNvSpPr>
            <p:nvPr/>
          </p:nvSpPr>
          <p:spPr bwMode="auto">
            <a:xfrm>
              <a:off x="4600" y="1968"/>
              <a:ext cx="488" cy="1104"/>
            </a:xfrm>
            <a:custGeom>
              <a:avLst/>
              <a:gdLst>
                <a:gd name="T0" fmla="*/ 48 w 488"/>
                <a:gd name="T1" fmla="*/ 768 h 768"/>
                <a:gd name="T2" fmla="*/ 480 w 488"/>
                <a:gd name="T3" fmla="*/ 336 h 768"/>
                <a:gd name="T4" fmla="*/ 0 w 488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768">
                  <a:moveTo>
                    <a:pt x="48" y="768"/>
                  </a:moveTo>
                  <a:cubicBezTo>
                    <a:pt x="268" y="616"/>
                    <a:pt x="488" y="464"/>
                    <a:pt x="480" y="336"/>
                  </a:cubicBezTo>
                  <a:cubicBezTo>
                    <a:pt x="472" y="208"/>
                    <a:pt x="236" y="104"/>
                    <a:pt x="0" y="0"/>
                  </a:cubicBezTo>
                </a:path>
              </a:pathLst>
            </a:custGeom>
            <a:noFill/>
            <a:ln w="41275" cap="flat" cmpd="sng">
              <a:solidFill>
                <a:srgbClr val="008080"/>
              </a:solidFill>
              <a:prstDash val="solid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24" name="Oval 32"/>
            <p:cNvSpPr>
              <a:spLocks noChangeArrowheads="1"/>
            </p:cNvSpPr>
            <p:nvPr/>
          </p:nvSpPr>
          <p:spPr bwMode="auto">
            <a:xfrm>
              <a:off x="4601" y="3052"/>
              <a:ext cx="48" cy="48"/>
            </a:xfrm>
            <a:prstGeom prst="ellipse">
              <a:avLst/>
            </a:prstGeom>
            <a:solidFill>
              <a:srgbClr val="008080"/>
            </a:solidFill>
            <a:ln w="28575">
              <a:solidFill>
                <a:srgbClr val="0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6626" name="Text Box 34"/>
          <p:cNvSpPr txBox="1">
            <a:spLocks noChangeArrowheads="1"/>
          </p:cNvSpPr>
          <p:nvPr/>
        </p:nvSpPr>
        <p:spPr bwMode="auto">
          <a:xfrm>
            <a:off x="784991" y="3598044"/>
            <a:ext cx="37481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/>
              <a:t>What address does </a:t>
            </a:r>
            <a:r>
              <a:rPr lang="en-US" sz="2000" dirty="0" err="1" smtClean="0">
                <a:solidFill>
                  <a:srgbClr val="6600CC"/>
                </a:solidFill>
              </a:rPr>
              <a:t>iptr</a:t>
            </a:r>
            <a:r>
              <a:rPr lang="en-US" sz="2000" dirty="0" smtClean="0">
                <a:solidFill>
                  <a:srgbClr val="6600CC"/>
                </a:solidFill>
              </a:rPr>
              <a:t> </a:t>
            </a:r>
            <a:r>
              <a:rPr lang="en-US" sz="2000" dirty="0" smtClean="0"/>
              <a:t>hold?</a:t>
            </a:r>
            <a:endParaRPr lang="en-US" sz="2000" dirty="0"/>
          </a:p>
        </p:txBody>
      </p:sp>
      <p:sp>
        <p:nvSpPr>
          <p:cNvPr id="366627" name="Text Box 35"/>
          <p:cNvSpPr txBox="1">
            <a:spLocks noChangeArrowheads="1"/>
          </p:cNvSpPr>
          <p:nvPr/>
        </p:nvSpPr>
        <p:spPr bwMode="auto">
          <a:xfrm>
            <a:off x="6553200" y="2357438"/>
            <a:ext cx="7857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</a:rPr>
              <a:t>?????</a:t>
            </a:r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366628" name="Text Box 36"/>
          <p:cNvSpPr txBox="1">
            <a:spLocks noChangeArrowheads="1"/>
          </p:cNvSpPr>
          <p:nvPr/>
        </p:nvSpPr>
        <p:spPr bwMode="auto">
          <a:xfrm>
            <a:off x="0" y="4089737"/>
            <a:ext cx="5257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Who knows??? </a:t>
            </a:r>
            <a:r>
              <a:rPr lang="en-US" sz="2000" dirty="0" smtClean="0"/>
              <a:t>Since the programmer </a:t>
            </a:r>
            <a:r>
              <a:rPr lang="en-US" sz="2000" dirty="0" smtClean="0">
                <a:solidFill>
                  <a:srgbClr val="FF0066"/>
                </a:solidFill>
              </a:rPr>
              <a:t>didn’t initialize it</a:t>
            </a:r>
            <a:r>
              <a:rPr lang="en-US" sz="2000" dirty="0" smtClean="0"/>
              <a:t>, it </a:t>
            </a:r>
            <a:r>
              <a:rPr lang="en-US" sz="2000" dirty="0"/>
              <a:t>points </a:t>
            </a:r>
            <a:r>
              <a:rPr lang="en-US" sz="2000" dirty="0" smtClean="0"/>
              <a:t>to some random spot in </a:t>
            </a:r>
            <a:r>
              <a:rPr lang="en-US" sz="2000" dirty="0"/>
              <a:t>memory!</a:t>
            </a:r>
          </a:p>
        </p:txBody>
      </p:sp>
      <p:grpSp>
        <p:nvGrpSpPr>
          <p:cNvPr id="366636" name="Group 44"/>
          <p:cNvGrpSpPr>
            <a:grpSpLocks/>
          </p:cNvGrpSpPr>
          <p:nvPr/>
        </p:nvGrpSpPr>
        <p:grpSpPr bwMode="auto">
          <a:xfrm>
            <a:off x="4953000" y="5257800"/>
            <a:ext cx="2667000" cy="1254125"/>
            <a:chOff x="3120" y="3312"/>
            <a:chExt cx="1680" cy="790"/>
          </a:xfrm>
        </p:grpSpPr>
        <p:pic>
          <p:nvPicPr>
            <p:cNvPr id="366637" name="Picture 45" descr="NA00386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3312"/>
              <a:ext cx="864" cy="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6638" name="Text Box 46"/>
            <p:cNvSpPr txBox="1">
              <a:spLocks noChangeArrowheads="1"/>
            </p:cNvSpPr>
            <p:nvPr/>
          </p:nvSpPr>
          <p:spPr bwMode="auto">
            <a:xfrm>
              <a:off x="3120" y="3504"/>
              <a:ext cx="8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CRASH!</a:t>
              </a:r>
              <a:endParaRPr lang="en-US" dirty="0"/>
            </a:p>
          </p:txBody>
        </p:sp>
      </p:grpSp>
      <p:sp>
        <p:nvSpPr>
          <p:cNvPr id="366639" name="Text Box 47"/>
          <p:cNvSpPr txBox="1">
            <a:spLocks noChangeArrowheads="1"/>
          </p:cNvSpPr>
          <p:nvPr/>
        </p:nvSpPr>
        <p:spPr bwMode="auto">
          <a:xfrm>
            <a:off x="381000" y="5153561"/>
            <a:ext cx="42830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990000"/>
                </a:solidFill>
              </a:rPr>
              <a:t>Moral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You </a:t>
            </a:r>
            <a:r>
              <a:rPr lang="en-US" sz="2000" dirty="0"/>
              <a:t>must always </a:t>
            </a:r>
            <a:r>
              <a:rPr lang="en-US" sz="2000" dirty="0" smtClean="0">
                <a:solidFill>
                  <a:srgbClr val="6600CC"/>
                </a:solidFill>
              </a:rPr>
              <a:t>set the value </a:t>
            </a:r>
            <a:r>
              <a:rPr lang="en-US" sz="2000" dirty="0" smtClean="0"/>
              <a:t>of a pointer variable </a:t>
            </a:r>
            <a:r>
              <a:rPr lang="en-US" sz="2000" dirty="0"/>
              <a:t>before using the </a:t>
            </a:r>
            <a:r>
              <a:rPr lang="en-US" sz="2000" dirty="0" smtClean="0">
                <a:solidFill>
                  <a:srgbClr val="6600CC"/>
                </a:solidFill>
              </a:rPr>
              <a:t>* </a:t>
            </a:r>
            <a:r>
              <a:rPr lang="en-US" sz="2000" dirty="0">
                <a:solidFill>
                  <a:srgbClr val="6600CC"/>
                </a:solidFill>
              </a:rPr>
              <a:t>operator </a:t>
            </a:r>
            <a:r>
              <a:rPr lang="en-US" sz="2000" dirty="0"/>
              <a:t>on it!</a:t>
            </a:r>
          </a:p>
        </p:txBody>
      </p:sp>
      <p:sp>
        <p:nvSpPr>
          <p:cNvPr id="49" name="Line 62"/>
          <p:cNvSpPr>
            <a:spLocks noChangeShapeType="1"/>
          </p:cNvSpPr>
          <p:nvPr/>
        </p:nvSpPr>
        <p:spPr bwMode="auto">
          <a:xfrm>
            <a:off x="228600" y="19731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52400" y="22446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hangingPunct="0"/>
            <a:r>
              <a:rPr lang="en-US" sz="1800" dirty="0">
                <a:solidFill>
                  <a:schemeClr val="tx1"/>
                </a:solidFill>
                <a:ea typeface="MS Mincho" pitchFamily="49" charset="-128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ea typeface="MS Mincho" pitchFamily="49" charset="-128"/>
              </a:rPr>
              <a:t>  *</a:t>
            </a:r>
            <a:r>
              <a:rPr lang="en-US" sz="1800" dirty="0" err="1">
                <a:solidFill>
                  <a:schemeClr val="tx1"/>
                </a:solidFill>
                <a:ea typeface="MS Mincho" pitchFamily="49" charset="-128"/>
              </a:rPr>
              <a:t>iptr</a:t>
            </a:r>
            <a:r>
              <a:rPr lang="en-US" sz="1800" dirty="0">
                <a:solidFill>
                  <a:schemeClr val="tx1"/>
                </a:solidFill>
                <a:ea typeface="MS Mincho" pitchFamily="49" charset="-128"/>
              </a:rPr>
              <a:t> = 123456; // </a:t>
            </a:r>
            <a:r>
              <a:rPr lang="en-US" sz="1600" dirty="0">
                <a:solidFill>
                  <a:schemeClr val="tx1"/>
                </a:solidFill>
                <a:ea typeface="MS Mincho" pitchFamily="49" charset="-128"/>
              </a:rPr>
              <a:t>#1 mistake!</a:t>
            </a:r>
            <a:endParaRPr lang="en-US" sz="1200" dirty="0">
              <a:solidFill>
                <a:schemeClr val="tx1"/>
              </a:solidFill>
            </a:endParaRPr>
          </a:p>
          <a:p>
            <a:pPr indent="457200" eaLnBrk="0" hangingPunct="0"/>
            <a:r>
              <a:rPr lang="en-US" sz="1800" dirty="0">
                <a:solidFill>
                  <a:schemeClr val="tx1"/>
                </a:solidFill>
              </a:rPr>
              <a:t>}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sz="1800" dirty="0"/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>
            <a:off x="241300" y="24214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509124" y="2117416"/>
            <a:ext cx="4169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6600CC"/>
                </a:solidFill>
              </a:rPr>
              <a:t>int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someVar</a:t>
            </a:r>
            <a:r>
              <a:rPr lang="en-US" sz="1800" dirty="0" smtClean="0">
                <a:solidFill>
                  <a:srgbClr val="6600CC"/>
                </a:solidFill>
              </a:rPr>
              <a:t>;</a:t>
            </a:r>
            <a:br>
              <a:rPr lang="en-US" sz="1800" dirty="0" smtClean="0">
                <a:solidFill>
                  <a:srgbClr val="6600CC"/>
                </a:solidFill>
              </a:rPr>
            </a:br>
            <a:r>
              <a:rPr lang="en-US" sz="1800" dirty="0" err="1" smtClean="0">
                <a:solidFill>
                  <a:srgbClr val="6600CC"/>
                </a:solidFill>
              </a:rPr>
              <a:t>iptr</a:t>
            </a:r>
            <a:r>
              <a:rPr lang="en-US" sz="1800" dirty="0" smtClean="0">
                <a:solidFill>
                  <a:srgbClr val="6600CC"/>
                </a:solidFill>
              </a:rPr>
              <a:t> = &amp;</a:t>
            </a:r>
            <a:r>
              <a:rPr lang="en-US" sz="1800" dirty="0" err="1" smtClean="0">
                <a:solidFill>
                  <a:srgbClr val="6600CC"/>
                </a:solidFill>
              </a:rPr>
              <a:t>someVar</a:t>
            </a:r>
            <a:r>
              <a:rPr lang="en-US" sz="1800" dirty="0" smtClean="0">
                <a:solidFill>
                  <a:srgbClr val="6600CC"/>
                </a:solidFill>
              </a:rPr>
              <a:t>;  // now </a:t>
            </a:r>
            <a:r>
              <a:rPr lang="en-US" sz="1800" dirty="0" err="1" smtClean="0">
                <a:solidFill>
                  <a:srgbClr val="6600CC"/>
                </a:solidFill>
              </a:rPr>
              <a:t>iptr</a:t>
            </a:r>
            <a:r>
              <a:rPr lang="en-US" sz="1800" dirty="0" smtClean="0">
                <a:solidFill>
                  <a:srgbClr val="6600CC"/>
                </a:solidFill>
              </a:rPr>
              <a:t> is valid!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2286000" y="2683184"/>
            <a:ext cx="2209800" cy="4604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dirty="0" smtClean="0">
                <a:solidFill>
                  <a:srgbClr val="FF0066"/>
                </a:solidFill>
              </a:rPr>
              <a:t>// A-OK now!</a:t>
            </a:r>
          </a:p>
        </p:txBody>
      </p:sp>
      <p:sp>
        <p:nvSpPr>
          <p:cNvPr id="366632" name="Text Box 40"/>
          <p:cNvSpPr txBox="1">
            <a:spLocks noChangeArrowheads="1"/>
          </p:cNvSpPr>
          <p:nvPr/>
        </p:nvSpPr>
        <p:spPr bwMode="auto">
          <a:xfrm>
            <a:off x="1282838" y="2245807"/>
            <a:ext cx="1014166" cy="36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3300"/>
                </a:solidFill>
              </a:rPr>
              <a:t>123456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3257E-7 L 0.54601 0.6123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6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306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4.33727E-6 L 0.00018 0.07078 " pathEditMode="relative" ptsTypes="AA">
                                      <p:cBhvr>
                                        <p:cTn id="7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4" grpId="0" autoUpdateAnimBg="0"/>
      <p:bldP spid="366626" grpId="0" autoUpdateAnimBg="0"/>
      <p:bldP spid="366627" grpId="0" autoUpdateAnimBg="0"/>
      <p:bldP spid="366628" grpId="0" autoUpdateAnimBg="0"/>
      <p:bldP spid="366639" grpId="0" autoUpdateAnimBg="0"/>
      <p:bldP spid="49" grpId="0" animBg="1"/>
      <p:bldP spid="49" grpId="1" animBg="1"/>
      <p:bldP spid="2" grpId="0"/>
      <p:bldP spid="51" grpId="0" animBg="1"/>
      <p:bldP spid="51" grpId="1" animBg="1"/>
      <p:bldP spid="52" grpId="0" autoUpdateAnimBg="0"/>
      <p:bldP spid="54" grpId="0" animBg="1"/>
      <p:bldP spid="366632" grpId="0" autoUpdateAnimBg="0"/>
      <p:bldP spid="36663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0E86-F21F-466F-948A-7F463F5B56DE}" type="slidenum">
              <a:rPr lang="en-US"/>
              <a:pPr/>
              <a:t>14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Challenge</a:t>
            </a:r>
          </a:p>
        </p:txBody>
      </p:sp>
      <p:sp>
        <p:nvSpPr>
          <p:cNvPr id="556035" name="Text Box 3"/>
          <p:cNvSpPr txBox="1">
            <a:spLocks noChangeArrowheads="1"/>
          </p:cNvSpPr>
          <p:nvPr/>
        </p:nvSpPr>
        <p:spPr bwMode="auto">
          <a:xfrm>
            <a:off x="669925" y="1112838"/>
            <a:ext cx="6737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Write a function called swap that accepts two</a:t>
            </a:r>
            <a:br>
              <a:rPr lang="en-US" dirty="0"/>
            </a:br>
            <a:r>
              <a:rPr lang="en-US" dirty="0"/>
              <a:t>pointers to integers and swaps the two values </a:t>
            </a:r>
            <a:br>
              <a:rPr lang="en-US" dirty="0"/>
            </a:br>
            <a:r>
              <a:rPr lang="en-US" dirty="0"/>
              <a:t>pointed to by the pointers.</a:t>
            </a: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1050925" y="3475038"/>
            <a:ext cx="347082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main()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a=5, b=6;</a:t>
            </a:r>
          </a:p>
          <a:p>
            <a:endParaRPr lang="en-US" dirty="0"/>
          </a:p>
          <a:p>
            <a:r>
              <a:rPr lang="en-US" dirty="0"/>
              <a:t>   swap(&amp;a, &amp;b);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a; // prints 6;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b; // prints 5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181600" y="5004137"/>
            <a:ext cx="3505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Hint: </a:t>
            </a:r>
            <a:r>
              <a:rPr lang="en-US" sz="2000" dirty="0" smtClean="0"/>
              <a:t>Make sure you never use a pointer unless you point it to a variable first!!!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E23-5291-4273-8710-FD9DF2192791}" type="slidenum">
              <a:rPr lang="en-US"/>
              <a:pPr/>
              <a:t>15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Class Challenge Solution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304800" y="1200150"/>
            <a:ext cx="4211638" cy="45148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swap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*pa,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temp = *pa;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*pa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a=5, b=6;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swap(&amp;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a,&amp;b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558084" name="Line 4"/>
          <p:cNvSpPr>
            <a:spLocks noChangeShapeType="1"/>
          </p:cNvSpPr>
          <p:nvPr/>
        </p:nvSpPr>
        <p:spPr bwMode="auto">
          <a:xfrm>
            <a:off x="5334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085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8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9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0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1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2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3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4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5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6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58097" name="Rectangle 17"/>
          <p:cNvSpPr>
            <a:spLocks noChangeArrowheads="1"/>
          </p:cNvSpPr>
          <p:nvPr/>
        </p:nvSpPr>
        <p:spPr bwMode="auto">
          <a:xfrm>
            <a:off x="6818313" y="2462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8" name="Rectangle 18"/>
          <p:cNvSpPr>
            <a:spLocks noChangeArrowheads="1"/>
          </p:cNvSpPr>
          <p:nvPr/>
        </p:nvSpPr>
        <p:spPr bwMode="auto">
          <a:xfrm>
            <a:off x="6818313" y="2767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9" name="Text Box 19"/>
          <p:cNvSpPr txBox="1">
            <a:spLocks noChangeArrowheads="1"/>
          </p:cNvSpPr>
          <p:nvPr/>
        </p:nvSpPr>
        <p:spPr bwMode="auto">
          <a:xfrm>
            <a:off x="7626350" y="24384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558100" name="Text Box 20"/>
          <p:cNvSpPr txBox="1">
            <a:spLocks noChangeArrowheads="1"/>
          </p:cNvSpPr>
          <p:nvPr/>
        </p:nvSpPr>
        <p:spPr bwMode="auto">
          <a:xfrm>
            <a:off x="7626350" y="33639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558101" name="Group 21"/>
          <p:cNvGrpSpPr>
            <a:grpSpLocks/>
          </p:cNvGrpSpPr>
          <p:nvPr/>
        </p:nvGrpSpPr>
        <p:grpSpPr bwMode="auto">
          <a:xfrm>
            <a:off x="6254750" y="3352800"/>
            <a:ext cx="1423988" cy="654050"/>
            <a:chOff x="3907" y="2496"/>
            <a:chExt cx="897" cy="795"/>
          </a:xfrm>
        </p:grpSpPr>
        <p:grpSp>
          <p:nvGrpSpPr>
            <p:cNvPr id="558102" name="Group 22"/>
            <p:cNvGrpSpPr>
              <a:grpSpLocks/>
            </p:cNvGrpSpPr>
            <p:nvPr/>
          </p:nvGrpSpPr>
          <p:grpSpPr bwMode="auto">
            <a:xfrm>
              <a:off x="3907" y="2496"/>
              <a:ext cx="897" cy="768"/>
              <a:chOff x="3907" y="1728"/>
              <a:chExt cx="897" cy="768"/>
            </a:xfrm>
          </p:grpSpPr>
          <p:sp>
            <p:nvSpPr>
              <p:cNvPr id="558103" name="Rectangle 23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04" name="Text Box 24"/>
              <p:cNvSpPr txBox="1">
                <a:spLocks noChangeArrowheads="1"/>
              </p:cNvSpPr>
              <p:nvPr/>
            </p:nvSpPr>
            <p:spPr bwMode="auto">
              <a:xfrm>
                <a:off x="3907" y="1728"/>
                <a:ext cx="841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05" name="Text Box 25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06" name="Text Box 26"/>
          <p:cNvSpPr txBox="1">
            <a:spLocks noChangeArrowheads="1"/>
          </p:cNvSpPr>
          <p:nvPr/>
        </p:nvSpPr>
        <p:spPr bwMode="auto">
          <a:xfrm>
            <a:off x="7024688" y="34417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58107" name="Group 27"/>
          <p:cNvGrpSpPr>
            <a:grpSpLocks/>
          </p:cNvGrpSpPr>
          <p:nvPr/>
        </p:nvGrpSpPr>
        <p:grpSpPr bwMode="auto">
          <a:xfrm>
            <a:off x="6235700" y="3986213"/>
            <a:ext cx="1436688" cy="654050"/>
            <a:chOff x="3899" y="2496"/>
            <a:chExt cx="905" cy="795"/>
          </a:xfrm>
        </p:grpSpPr>
        <p:grpSp>
          <p:nvGrpSpPr>
            <p:cNvPr id="558108" name="Group 28"/>
            <p:cNvGrpSpPr>
              <a:grpSpLocks/>
            </p:cNvGrpSpPr>
            <p:nvPr/>
          </p:nvGrpSpPr>
          <p:grpSpPr bwMode="auto">
            <a:xfrm>
              <a:off x="3899" y="2496"/>
              <a:ext cx="905" cy="768"/>
              <a:chOff x="3899" y="1728"/>
              <a:chExt cx="905" cy="768"/>
            </a:xfrm>
          </p:grpSpPr>
          <p:sp>
            <p:nvSpPr>
              <p:cNvPr id="558109" name="Rectangle 29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10" name="Text Box 30"/>
              <p:cNvSpPr txBox="1">
                <a:spLocks noChangeArrowheads="1"/>
              </p:cNvSpPr>
              <p:nvPr/>
            </p:nvSpPr>
            <p:spPr bwMode="auto">
              <a:xfrm>
                <a:off x="3899" y="1728"/>
                <a:ext cx="857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11" name="Text Box 31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12" name="Text Box 32"/>
          <p:cNvSpPr txBox="1">
            <a:spLocks noChangeArrowheads="1"/>
          </p:cNvSpPr>
          <p:nvPr/>
        </p:nvSpPr>
        <p:spPr bwMode="auto">
          <a:xfrm>
            <a:off x="7018338" y="40751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58113" name="Line 33"/>
          <p:cNvSpPr>
            <a:spLocks noChangeShapeType="1"/>
          </p:cNvSpPr>
          <p:nvPr/>
        </p:nvSpPr>
        <p:spPr bwMode="auto">
          <a:xfrm>
            <a:off x="496888" y="468932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14" name="Text Box 34"/>
          <p:cNvSpPr txBox="1">
            <a:spLocks noChangeArrowheads="1"/>
          </p:cNvSpPr>
          <p:nvPr/>
        </p:nvSpPr>
        <p:spPr bwMode="auto">
          <a:xfrm>
            <a:off x="1066800" y="4281488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9240, 9244</a:t>
            </a:r>
          </a:p>
        </p:txBody>
      </p:sp>
      <p:sp>
        <p:nvSpPr>
          <p:cNvPr id="558115" name="Text Box 35"/>
          <p:cNvSpPr txBox="1">
            <a:spLocks noChangeArrowheads="1"/>
          </p:cNvSpPr>
          <p:nvPr/>
        </p:nvSpPr>
        <p:spPr bwMode="auto">
          <a:xfrm>
            <a:off x="1066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558116" name="Text Box 36"/>
          <p:cNvSpPr txBox="1">
            <a:spLocks noChangeArrowheads="1"/>
          </p:cNvSpPr>
          <p:nvPr/>
        </p:nvSpPr>
        <p:spPr bwMode="auto">
          <a:xfrm>
            <a:off x="1828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9244</a:t>
            </a:r>
          </a:p>
        </p:txBody>
      </p:sp>
      <p:sp>
        <p:nvSpPr>
          <p:cNvPr id="558117" name="Line 37"/>
          <p:cNvSpPr>
            <a:spLocks noChangeShapeType="1"/>
          </p:cNvSpPr>
          <p:nvPr/>
        </p:nvSpPr>
        <p:spPr bwMode="auto">
          <a:xfrm>
            <a:off x="63500" y="13796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58118" name="Group 38"/>
          <p:cNvGrpSpPr>
            <a:grpSpLocks/>
          </p:cNvGrpSpPr>
          <p:nvPr/>
        </p:nvGrpSpPr>
        <p:grpSpPr bwMode="auto">
          <a:xfrm>
            <a:off x="6170613" y="4892675"/>
            <a:ext cx="1504950" cy="654050"/>
            <a:chOff x="3856" y="2496"/>
            <a:chExt cx="948" cy="795"/>
          </a:xfrm>
        </p:grpSpPr>
        <p:grpSp>
          <p:nvGrpSpPr>
            <p:cNvPr id="558119" name="Group 39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558120" name="Rectangle 40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21" name="Text Box 41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22" name="Text Box 42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23" name="Text Box 43"/>
          <p:cNvSpPr txBox="1">
            <a:spLocks noChangeArrowheads="1"/>
          </p:cNvSpPr>
          <p:nvPr/>
        </p:nvSpPr>
        <p:spPr bwMode="auto">
          <a:xfrm>
            <a:off x="6781800" y="49815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9240</a:t>
            </a:r>
          </a:p>
        </p:txBody>
      </p:sp>
      <p:grpSp>
        <p:nvGrpSpPr>
          <p:cNvPr id="558124" name="Group 44"/>
          <p:cNvGrpSpPr>
            <a:grpSpLocks/>
          </p:cNvGrpSpPr>
          <p:nvPr/>
        </p:nvGrpSpPr>
        <p:grpSpPr bwMode="auto">
          <a:xfrm>
            <a:off x="6151563" y="5526088"/>
            <a:ext cx="1524000" cy="654050"/>
            <a:chOff x="3848" y="2496"/>
            <a:chExt cx="960" cy="795"/>
          </a:xfrm>
        </p:grpSpPr>
        <p:grpSp>
          <p:nvGrpSpPr>
            <p:cNvPr id="558125" name="Group 45"/>
            <p:cNvGrpSpPr>
              <a:grpSpLocks/>
            </p:cNvGrpSpPr>
            <p:nvPr/>
          </p:nvGrpSpPr>
          <p:grpSpPr bwMode="auto">
            <a:xfrm>
              <a:off x="3848" y="2496"/>
              <a:ext cx="960" cy="768"/>
              <a:chOff x="3848" y="1728"/>
              <a:chExt cx="960" cy="768"/>
            </a:xfrm>
          </p:grpSpPr>
          <p:sp>
            <p:nvSpPr>
              <p:cNvPr id="558126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27" name="Text Box 47"/>
              <p:cNvSpPr txBox="1">
                <a:spLocks noChangeArrowheads="1"/>
              </p:cNvSpPr>
              <p:nvPr/>
            </p:nvSpPr>
            <p:spPr bwMode="auto">
              <a:xfrm>
                <a:off x="3848" y="1728"/>
                <a:ext cx="96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28" name="Text Box 48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29" name="Text Box 49"/>
          <p:cNvSpPr txBox="1">
            <a:spLocks noChangeArrowheads="1"/>
          </p:cNvSpPr>
          <p:nvPr/>
        </p:nvSpPr>
        <p:spPr bwMode="auto">
          <a:xfrm>
            <a:off x="6773863" y="56149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9244</a:t>
            </a:r>
          </a:p>
        </p:txBody>
      </p:sp>
      <p:cxnSp>
        <p:nvCxnSpPr>
          <p:cNvPr id="558130" name="AutoShape 50"/>
          <p:cNvCxnSpPr>
            <a:cxnSpLocks noChangeShapeType="1"/>
          </p:cNvCxnSpPr>
          <p:nvPr/>
        </p:nvCxnSpPr>
        <p:spPr bwMode="auto">
          <a:xfrm flipH="1" flipV="1">
            <a:off x="7677150" y="3675063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8131" name="AutoShape 51"/>
          <p:cNvCxnSpPr>
            <a:cxnSpLocks noChangeShapeType="1"/>
          </p:cNvCxnSpPr>
          <p:nvPr/>
        </p:nvCxnSpPr>
        <p:spPr bwMode="auto">
          <a:xfrm flipH="1" flipV="1">
            <a:off x="7664450" y="4256088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8132" name="Line 52"/>
          <p:cNvSpPr>
            <a:spLocks noChangeShapeType="1"/>
          </p:cNvSpPr>
          <p:nvPr/>
        </p:nvSpPr>
        <p:spPr bwMode="auto">
          <a:xfrm>
            <a:off x="365125" y="191692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58133" name="Group 53"/>
          <p:cNvGrpSpPr>
            <a:grpSpLocks/>
          </p:cNvGrpSpPr>
          <p:nvPr/>
        </p:nvGrpSpPr>
        <p:grpSpPr bwMode="auto">
          <a:xfrm>
            <a:off x="5868988" y="6151563"/>
            <a:ext cx="2070100" cy="654050"/>
            <a:chOff x="3678" y="2496"/>
            <a:chExt cx="1304" cy="795"/>
          </a:xfrm>
        </p:grpSpPr>
        <p:grpSp>
          <p:nvGrpSpPr>
            <p:cNvPr id="558134" name="Group 54"/>
            <p:cNvGrpSpPr>
              <a:grpSpLocks/>
            </p:cNvGrpSpPr>
            <p:nvPr/>
          </p:nvGrpSpPr>
          <p:grpSpPr bwMode="auto">
            <a:xfrm>
              <a:off x="3678" y="2496"/>
              <a:ext cx="1304" cy="768"/>
              <a:chOff x="3678" y="1728"/>
              <a:chExt cx="1304" cy="768"/>
            </a:xfrm>
          </p:grpSpPr>
          <p:sp>
            <p:nvSpPr>
              <p:cNvPr id="558135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136" name="Text Box 56"/>
              <p:cNvSpPr txBox="1">
                <a:spLocks noChangeArrowheads="1"/>
              </p:cNvSpPr>
              <p:nvPr/>
            </p:nvSpPr>
            <p:spPr bwMode="auto">
              <a:xfrm>
                <a:off x="3678" y="1728"/>
                <a:ext cx="130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temp   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58137" name="Text Box 57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8138" name="Text Box 58"/>
          <p:cNvSpPr txBox="1">
            <a:spLocks noChangeArrowheads="1"/>
          </p:cNvSpPr>
          <p:nvPr/>
        </p:nvSpPr>
        <p:spPr bwMode="auto">
          <a:xfrm>
            <a:off x="6858000" y="6240463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-23</a:t>
            </a:r>
          </a:p>
        </p:txBody>
      </p:sp>
      <p:sp>
        <p:nvSpPr>
          <p:cNvPr id="558139" name="Line 59"/>
          <p:cNvSpPr>
            <a:spLocks noChangeShapeType="1"/>
          </p:cNvSpPr>
          <p:nvPr/>
        </p:nvSpPr>
        <p:spPr bwMode="auto">
          <a:xfrm>
            <a:off x="365125" y="217251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40" name="AutoShape 60"/>
          <p:cNvSpPr>
            <a:spLocks noChangeArrowheads="1"/>
          </p:cNvSpPr>
          <p:nvPr/>
        </p:nvSpPr>
        <p:spPr bwMode="auto">
          <a:xfrm>
            <a:off x="1803400" y="576263"/>
            <a:ext cx="3424238" cy="1295400"/>
          </a:xfrm>
          <a:prstGeom prst="wedgeRoundRectCallout">
            <a:avLst>
              <a:gd name="adj1" fmla="val -46384"/>
              <a:gd name="adj2" fmla="val 69977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Get the value stored at location 9240…</a:t>
            </a:r>
          </a:p>
          <a:p>
            <a:pPr algn="ctr"/>
            <a:r>
              <a:rPr lang="en-US"/>
              <a:t>and put it in </a:t>
            </a:r>
            <a:r>
              <a:rPr lang="en-US">
                <a:solidFill>
                  <a:srgbClr val="6600CC"/>
                </a:solidFill>
              </a:rPr>
              <a:t>temp</a:t>
            </a:r>
            <a:r>
              <a:rPr lang="en-US"/>
              <a:t>.</a:t>
            </a:r>
          </a:p>
        </p:txBody>
      </p:sp>
      <p:sp>
        <p:nvSpPr>
          <p:cNvPr id="558141" name="Text Box 61"/>
          <p:cNvSpPr txBox="1">
            <a:spLocks noChangeArrowheads="1"/>
          </p:cNvSpPr>
          <p:nvPr/>
        </p:nvSpPr>
        <p:spPr bwMode="auto">
          <a:xfrm>
            <a:off x="7029450" y="34448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558142" name="Line 62"/>
          <p:cNvSpPr>
            <a:spLocks noChangeShapeType="1"/>
          </p:cNvSpPr>
          <p:nvPr/>
        </p:nvSpPr>
        <p:spPr bwMode="auto">
          <a:xfrm>
            <a:off x="357188" y="24582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43" name="AutoShape 63"/>
          <p:cNvSpPr>
            <a:spLocks noChangeArrowheads="1"/>
          </p:cNvSpPr>
          <p:nvPr/>
        </p:nvSpPr>
        <p:spPr bwMode="auto">
          <a:xfrm>
            <a:off x="2854325" y="969963"/>
            <a:ext cx="2289175" cy="1069975"/>
          </a:xfrm>
          <a:prstGeom prst="wedgeRoundRectCallout">
            <a:avLst>
              <a:gd name="adj1" fmla="val -96046"/>
              <a:gd name="adj2" fmla="val 82940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Get the value stored at location 9244…</a:t>
            </a:r>
          </a:p>
        </p:txBody>
      </p:sp>
      <p:sp>
        <p:nvSpPr>
          <p:cNvPr id="558144" name="AutoShape 64"/>
          <p:cNvSpPr>
            <a:spLocks noChangeArrowheads="1"/>
          </p:cNvSpPr>
          <p:nvPr/>
        </p:nvSpPr>
        <p:spPr bwMode="auto">
          <a:xfrm>
            <a:off x="762000" y="990600"/>
            <a:ext cx="1905000" cy="1163638"/>
          </a:xfrm>
          <a:prstGeom prst="wedgeRoundRectCallout">
            <a:avLst>
              <a:gd name="adj1" fmla="val -43500"/>
              <a:gd name="adj2" fmla="val 72236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And put it into location 9240.</a:t>
            </a:r>
          </a:p>
        </p:txBody>
      </p:sp>
      <p:sp>
        <p:nvSpPr>
          <p:cNvPr id="558145" name="Text Box 65"/>
          <p:cNvSpPr txBox="1">
            <a:spLocks noChangeArrowheads="1"/>
          </p:cNvSpPr>
          <p:nvPr/>
        </p:nvSpPr>
        <p:spPr bwMode="auto">
          <a:xfrm>
            <a:off x="7021513" y="40830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6</a:t>
            </a:r>
          </a:p>
        </p:txBody>
      </p:sp>
      <p:sp>
        <p:nvSpPr>
          <p:cNvPr id="558146" name="Line 66"/>
          <p:cNvSpPr>
            <a:spLocks noChangeShapeType="1"/>
          </p:cNvSpPr>
          <p:nvPr/>
        </p:nvSpPr>
        <p:spPr bwMode="auto">
          <a:xfrm>
            <a:off x="328613" y="273131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47" name="AutoShape 67"/>
          <p:cNvSpPr>
            <a:spLocks noChangeArrowheads="1"/>
          </p:cNvSpPr>
          <p:nvPr/>
        </p:nvSpPr>
        <p:spPr bwMode="auto">
          <a:xfrm>
            <a:off x="1982788" y="787400"/>
            <a:ext cx="2317750" cy="1530350"/>
          </a:xfrm>
          <a:prstGeom prst="wedgeRoundRectCallout">
            <a:avLst>
              <a:gd name="adj1" fmla="val -95481"/>
              <a:gd name="adj2" fmla="val 73028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Get the value stored in temp and store it in location 9244…</a:t>
            </a:r>
          </a:p>
        </p:txBody>
      </p:sp>
      <p:sp>
        <p:nvSpPr>
          <p:cNvPr id="558148" name="Line 68"/>
          <p:cNvSpPr>
            <a:spLocks noChangeShapeType="1"/>
          </p:cNvSpPr>
          <p:nvPr/>
        </p:nvSpPr>
        <p:spPr bwMode="auto">
          <a:xfrm>
            <a:off x="128588" y="30297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71217E-7 L 0.1408 -0.495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247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71217E-7 L 0.19357 -0.4942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4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5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5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5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167 0.04673 -0.08316 0.0937 -0.08472 0.15988 C -0.08629 0.22605 -0.04792 0.31119 -0.00955 0.39657 " pathEditMode="relative" ptsTypes="aaA">
                                      <p:cBhvr>
                                        <p:cTn id="103" dur="2000" fill="hold"/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558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5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5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0.00393 L 0.00087 -0.09301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58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46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5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5 0.39657 C -0.04028 0.34891 -0.07101 0.30148 -0.06962 0.25058 C -0.06823 0.19967 -0.03455 0.14507 -0.00087 0.0907 " pathEditMode="relative" rAng="0" ptsTypes="aaA">
                                      <p:cBhvr>
                                        <p:cTn id="159" dur="2000" fill="hold"/>
                                        <p:tgtEl>
                                          <p:spTgt spid="55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-15294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558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58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8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 animBg="1"/>
      <p:bldP spid="558084" grpId="1" animBg="1"/>
      <p:bldP spid="558106" grpId="0"/>
      <p:bldP spid="558106" grpId="1"/>
      <p:bldP spid="558112" grpId="0"/>
      <p:bldP spid="558112" grpId="1"/>
      <p:bldP spid="558113" grpId="0" animBg="1"/>
      <p:bldP spid="558113" grpId="1" animBg="1"/>
      <p:bldP spid="558114" grpId="0"/>
      <p:bldP spid="558115" grpId="0"/>
      <p:bldP spid="558115" grpId="1"/>
      <p:bldP spid="558115" grpId="2"/>
      <p:bldP spid="558116" grpId="0"/>
      <p:bldP spid="558116" grpId="1"/>
      <p:bldP spid="558116" grpId="2"/>
      <p:bldP spid="558117" grpId="0" animBg="1"/>
      <p:bldP spid="558117" grpId="1" animBg="1"/>
      <p:bldP spid="558123" grpId="0"/>
      <p:bldP spid="558123" grpId="1"/>
      <p:bldP spid="558129" grpId="0"/>
      <p:bldP spid="558129" grpId="1"/>
      <p:bldP spid="558132" grpId="0" animBg="1"/>
      <p:bldP spid="558132" grpId="1" animBg="1"/>
      <p:bldP spid="558138" grpId="0"/>
      <p:bldP spid="558138" grpId="1"/>
      <p:bldP spid="558138" grpId="2"/>
      <p:bldP spid="558139" grpId="0" animBg="1"/>
      <p:bldP spid="558139" grpId="1" animBg="1"/>
      <p:bldP spid="558140" grpId="0" animBg="1"/>
      <p:bldP spid="558140" grpId="1" animBg="1"/>
      <p:bldP spid="558141" grpId="0"/>
      <p:bldP spid="558141" grpId="1"/>
      <p:bldP spid="558141" grpId="2"/>
      <p:bldP spid="558142" grpId="0" animBg="1"/>
      <p:bldP spid="558142" grpId="1" animBg="1"/>
      <p:bldP spid="558143" grpId="0" animBg="1"/>
      <p:bldP spid="558143" grpId="1" animBg="1"/>
      <p:bldP spid="558144" grpId="0" animBg="1"/>
      <p:bldP spid="558144" grpId="1" animBg="1"/>
      <p:bldP spid="558145" grpId="0"/>
      <p:bldP spid="558145" grpId="1"/>
      <p:bldP spid="558146" grpId="0" animBg="1"/>
      <p:bldP spid="558146" grpId="1" animBg="1"/>
      <p:bldP spid="558147" grpId="0" animBg="1"/>
      <p:bldP spid="558147" grpId="1" animBg="1"/>
      <p:bldP spid="558148" grpId="0" animBg="1"/>
      <p:bldP spid="55814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0377-DDDE-42C1-99FF-705051E52737}" type="slidenum">
              <a:rPr lang="en-US"/>
              <a:pPr/>
              <a:t>16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Wrong Challenge </a:t>
            </a:r>
            <a:r>
              <a:rPr lang="en-US" sz="3600" dirty="0" smtClean="0"/>
              <a:t>Solution #1</a:t>
            </a:r>
            <a:endParaRPr lang="en-US" sz="3600" dirty="0"/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304800" y="1200150"/>
            <a:ext cx="4211638" cy="45148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swap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*pa,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*temp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*temp = *pa;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*pa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a=5, b=6;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swap(&amp;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a,&amp;b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560132" name="Line 4"/>
          <p:cNvSpPr>
            <a:spLocks noChangeShapeType="1"/>
          </p:cNvSpPr>
          <p:nvPr/>
        </p:nvSpPr>
        <p:spPr bwMode="auto">
          <a:xfrm>
            <a:off x="5334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33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4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5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7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8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9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1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3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4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60145" name="Rectangle 17"/>
          <p:cNvSpPr>
            <a:spLocks noChangeArrowheads="1"/>
          </p:cNvSpPr>
          <p:nvPr/>
        </p:nvSpPr>
        <p:spPr bwMode="auto">
          <a:xfrm>
            <a:off x="6818313" y="2462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6" name="Rectangle 18"/>
          <p:cNvSpPr>
            <a:spLocks noChangeArrowheads="1"/>
          </p:cNvSpPr>
          <p:nvPr/>
        </p:nvSpPr>
        <p:spPr bwMode="auto">
          <a:xfrm>
            <a:off x="6818313" y="2767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7" name="Text Box 19"/>
          <p:cNvSpPr txBox="1">
            <a:spLocks noChangeArrowheads="1"/>
          </p:cNvSpPr>
          <p:nvPr/>
        </p:nvSpPr>
        <p:spPr bwMode="auto">
          <a:xfrm>
            <a:off x="7626350" y="24384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560148" name="Text Box 20"/>
          <p:cNvSpPr txBox="1">
            <a:spLocks noChangeArrowheads="1"/>
          </p:cNvSpPr>
          <p:nvPr/>
        </p:nvSpPr>
        <p:spPr bwMode="auto">
          <a:xfrm>
            <a:off x="7626350" y="33639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6254750" y="3352800"/>
            <a:ext cx="1423988" cy="654050"/>
            <a:chOff x="3907" y="2496"/>
            <a:chExt cx="897" cy="795"/>
          </a:xfrm>
        </p:grpSpPr>
        <p:grpSp>
          <p:nvGrpSpPr>
            <p:cNvPr id="560150" name="Group 22"/>
            <p:cNvGrpSpPr>
              <a:grpSpLocks/>
            </p:cNvGrpSpPr>
            <p:nvPr/>
          </p:nvGrpSpPr>
          <p:grpSpPr bwMode="auto">
            <a:xfrm>
              <a:off x="3907" y="2496"/>
              <a:ext cx="897" cy="768"/>
              <a:chOff x="3907" y="1728"/>
              <a:chExt cx="897" cy="768"/>
            </a:xfrm>
          </p:grpSpPr>
          <p:sp>
            <p:nvSpPr>
              <p:cNvPr id="560151" name="Rectangle 23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2" name="Text Box 24"/>
              <p:cNvSpPr txBox="1">
                <a:spLocks noChangeArrowheads="1"/>
              </p:cNvSpPr>
              <p:nvPr/>
            </p:nvSpPr>
            <p:spPr bwMode="auto">
              <a:xfrm>
                <a:off x="3907" y="1728"/>
                <a:ext cx="841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54" name="Text Box 26"/>
          <p:cNvSpPr txBox="1">
            <a:spLocks noChangeArrowheads="1"/>
          </p:cNvSpPr>
          <p:nvPr/>
        </p:nvSpPr>
        <p:spPr bwMode="auto">
          <a:xfrm>
            <a:off x="7024688" y="34417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60155" name="Group 27"/>
          <p:cNvGrpSpPr>
            <a:grpSpLocks/>
          </p:cNvGrpSpPr>
          <p:nvPr/>
        </p:nvGrpSpPr>
        <p:grpSpPr bwMode="auto">
          <a:xfrm>
            <a:off x="6235700" y="3986213"/>
            <a:ext cx="1436688" cy="654050"/>
            <a:chOff x="3899" y="2496"/>
            <a:chExt cx="905" cy="795"/>
          </a:xfrm>
        </p:grpSpPr>
        <p:grpSp>
          <p:nvGrpSpPr>
            <p:cNvPr id="560156" name="Group 28"/>
            <p:cNvGrpSpPr>
              <a:grpSpLocks/>
            </p:cNvGrpSpPr>
            <p:nvPr/>
          </p:nvGrpSpPr>
          <p:grpSpPr bwMode="auto">
            <a:xfrm>
              <a:off x="3899" y="2496"/>
              <a:ext cx="905" cy="768"/>
              <a:chOff x="3899" y="1728"/>
              <a:chExt cx="905" cy="768"/>
            </a:xfrm>
          </p:grpSpPr>
          <p:sp>
            <p:nvSpPr>
              <p:cNvPr id="560157" name="Rectangle 29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8" name="Text Box 30"/>
              <p:cNvSpPr txBox="1">
                <a:spLocks noChangeArrowheads="1"/>
              </p:cNvSpPr>
              <p:nvPr/>
            </p:nvSpPr>
            <p:spPr bwMode="auto">
              <a:xfrm>
                <a:off x="3899" y="1728"/>
                <a:ext cx="857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59" name="Text Box 31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60" name="Text Box 32"/>
          <p:cNvSpPr txBox="1">
            <a:spLocks noChangeArrowheads="1"/>
          </p:cNvSpPr>
          <p:nvPr/>
        </p:nvSpPr>
        <p:spPr bwMode="auto">
          <a:xfrm>
            <a:off x="7018338" y="40751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60161" name="Line 33"/>
          <p:cNvSpPr>
            <a:spLocks noChangeShapeType="1"/>
          </p:cNvSpPr>
          <p:nvPr/>
        </p:nvSpPr>
        <p:spPr bwMode="auto">
          <a:xfrm>
            <a:off x="496888" y="46974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62" name="Text Box 34"/>
          <p:cNvSpPr txBox="1">
            <a:spLocks noChangeArrowheads="1"/>
          </p:cNvSpPr>
          <p:nvPr/>
        </p:nvSpPr>
        <p:spPr bwMode="auto">
          <a:xfrm>
            <a:off x="1066800" y="4281488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9240, 9244</a:t>
            </a:r>
          </a:p>
        </p:txBody>
      </p:sp>
      <p:sp>
        <p:nvSpPr>
          <p:cNvPr id="560163" name="Text Box 35"/>
          <p:cNvSpPr txBox="1">
            <a:spLocks noChangeArrowheads="1"/>
          </p:cNvSpPr>
          <p:nvPr/>
        </p:nvSpPr>
        <p:spPr bwMode="auto">
          <a:xfrm>
            <a:off x="1066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560164" name="Text Box 36"/>
          <p:cNvSpPr txBox="1">
            <a:spLocks noChangeArrowheads="1"/>
          </p:cNvSpPr>
          <p:nvPr/>
        </p:nvSpPr>
        <p:spPr bwMode="auto">
          <a:xfrm>
            <a:off x="1828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9244</a:t>
            </a:r>
          </a:p>
        </p:txBody>
      </p:sp>
      <p:sp>
        <p:nvSpPr>
          <p:cNvPr id="560165" name="Line 37"/>
          <p:cNvSpPr>
            <a:spLocks noChangeShapeType="1"/>
          </p:cNvSpPr>
          <p:nvPr/>
        </p:nvSpPr>
        <p:spPr bwMode="auto">
          <a:xfrm>
            <a:off x="63500" y="13985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66" name="Group 38"/>
          <p:cNvGrpSpPr>
            <a:grpSpLocks/>
          </p:cNvGrpSpPr>
          <p:nvPr/>
        </p:nvGrpSpPr>
        <p:grpSpPr bwMode="auto">
          <a:xfrm>
            <a:off x="6170613" y="4892675"/>
            <a:ext cx="1504950" cy="654050"/>
            <a:chOff x="3856" y="2496"/>
            <a:chExt cx="948" cy="795"/>
          </a:xfrm>
        </p:grpSpPr>
        <p:grpSp>
          <p:nvGrpSpPr>
            <p:cNvPr id="560167" name="Group 39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560168" name="Rectangle 40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69" name="Text Box 41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pa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70" name="Text Box 42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1" name="Text Box 43"/>
          <p:cNvSpPr txBox="1">
            <a:spLocks noChangeArrowheads="1"/>
          </p:cNvSpPr>
          <p:nvPr/>
        </p:nvSpPr>
        <p:spPr bwMode="auto">
          <a:xfrm>
            <a:off x="6781800" y="49815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9240</a:t>
            </a:r>
          </a:p>
        </p:txBody>
      </p: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6151563" y="5526088"/>
            <a:ext cx="1524000" cy="654050"/>
            <a:chOff x="3848" y="2496"/>
            <a:chExt cx="960" cy="795"/>
          </a:xfrm>
        </p:grpSpPr>
        <p:grpSp>
          <p:nvGrpSpPr>
            <p:cNvPr id="560173" name="Group 45"/>
            <p:cNvGrpSpPr>
              <a:grpSpLocks/>
            </p:cNvGrpSpPr>
            <p:nvPr/>
          </p:nvGrpSpPr>
          <p:grpSpPr bwMode="auto">
            <a:xfrm>
              <a:off x="3848" y="2496"/>
              <a:ext cx="960" cy="768"/>
              <a:chOff x="3848" y="1728"/>
              <a:chExt cx="960" cy="768"/>
            </a:xfrm>
          </p:grpSpPr>
          <p:sp>
            <p:nvSpPr>
              <p:cNvPr id="560174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75" name="Text Box 47"/>
              <p:cNvSpPr txBox="1">
                <a:spLocks noChangeArrowheads="1"/>
              </p:cNvSpPr>
              <p:nvPr/>
            </p:nvSpPr>
            <p:spPr bwMode="auto">
              <a:xfrm>
                <a:off x="3848" y="1728"/>
                <a:ext cx="96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76" name="Text Box 48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7" name="Text Box 49"/>
          <p:cNvSpPr txBox="1">
            <a:spLocks noChangeArrowheads="1"/>
          </p:cNvSpPr>
          <p:nvPr/>
        </p:nvSpPr>
        <p:spPr bwMode="auto">
          <a:xfrm>
            <a:off x="6773863" y="56149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9244</a:t>
            </a:r>
          </a:p>
        </p:txBody>
      </p:sp>
      <p:cxnSp>
        <p:nvCxnSpPr>
          <p:cNvPr id="560178" name="AutoShape 50"/>
          <p:cNvCxnSpPr>
            <a:cxnSpLocks noChangeShapeType="1"/>
          </p:cNvCxnSpPr>
          <p:nvPr/>
        </p:nvCxnSpPr>
        <p:spPr bwMode="auto">
          <a:xfrm flipH="1" flipV="1">
            <a:off x="7677150" y="3675063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0179" name="AutoShape 51"/>
          <p:cNvCxnSpPr>
            <a:cxnSpLocks noChangeShapeType="1"/>
          </p:cNvCxnSpPr>
          <p:nvPr/>
        </p:nvCxnSpPr>
        <p:spPr bwMode="auto">
          <a:xfrm flipH="1" flipV="1">
            <a:off x="7664450" y="4256088"/>
            <a:ext cx="15875" cy="1535112"/>
          </a:xfrm>
          <a:prstGeom prst="curvedConnector3">
            <a:avLst>
              <a:gd name="adj1" fmla="val -1440000"/>
            </a:avLst>
          </a:prstGeom>
          <a:noFill/>
          <a:ln w="3175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0180" name="Line 52"/>
          <p:cNvSpPr>
            <a:spLocks noChangeShapeType="1"/>
          </p:cNvSpPr>
          <p:nvPr/>
        </p:nvSpPr>
        <p:spPr bwMode="auto">
          <a:xfrm>
            <a:off x="365125" y="19573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81" name="Group 53"/>
          <p:cNvGrpSpPr>
            <a:grpSpLocks/>
          </p:cNvGrpSpPr>
          <p:nvPr/>
        </p:nvGrpSpPr>
        <p:grpSpPr bwMode="auto">
          <a:xfrm>
            <a:off x="5868988" y="6151563"/>
            <a:ext cx="2070100" cy="654050"/>
            <a:chOff x="3678" y="2496"/>
            <a:chExt cx="1304" cy="795"/>
          </a:xfrm>
        </p:grpSpPr>
        <p:grpSp>
          <p:nvGrpSpPr>
            <p:cNvPr id="560182" name="Group 54"/>
            <p:cNvGrpSpPr>
              <a:grpSpLocks/>
            </p:cNvGrpSpPr>
            <p:nvPr/>
          </p:nvGrpSpPr>
          <p:grpSpPr bwMode="auto">
            <a:xfrm>
              <a:off x="3678" y="2496"/>
              <a:ext cx="1304" cy="768"/>
              <a:chOff x="3678" y="1728"/>
              <a:chExt cx="1304" cy="768"/>
            </a:xfrm>
          </p:grpSpPr>
          <p:sp>
            <p:nvSpPr>
              <p:cNvPr id="560183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4" name="Text Box 56"/>
              <p:cNvSpPr txBox="1">
                <a:spLocks noChangeArrowheads="1"/>
              </p:cNvSpPr>
              <p:nvPr/>
            </p:nvSpPr>
            <p:spPr bwMode="auto">
              <a:xfrm>
                <a:off x="3678" y="1728"/>
                <a:ext cx="130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temp   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85" name="Text Box 57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86" name="Text Box 58"/>
          <p:cNvSpPr txBox="1">
            <a:spLocks noChangeArrowheads="1"/>
          </p:cNvSpPr>
          <p:nvPr/>
        </p:nvSpPr>
        <p:spPr bwMode="auto">
          <a:xfrm>
            <a:off x="6729413" y="6288088"/>
            <a:ext cx="96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50000</a:t>
            </a:r>
          </a:p>
        </p:txBody>
      </p:sp>
      <p:sp>
        <p:nvSpPr>
          <p:cNvPr id="560187" name="Line 59"/>
          <p:cNvSpPr>
            <a:spLocks noChangeShapeType="1"/>
          </p:cNvSpPr>
          <p:nvPr/>
        </p:nvSpPr>
        <p:spPr bwMode="auto">
          <a:xfrm>
            <a:off x="365125" y="221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88" name="AutoShape 60"/>
          <p:cNvSpPr>
            <a:spLocks noChangeArrowheads="1"/>
          </p:cNvSpPr>
          <p:nvPr/>
        </p:nvSpPr>
        <p:spPr bwMode="auto">
          <a:xfrm>
            <a:off x="2709863" y="684213"/>
            <a:ext cx="2312987" cy="1187450"/>
          </a:xfrm>
          <a:prstGeom prst="wedgeRoundRectCallout">
            <a:avLst>
              <a:gd name="adj1" fmla="val -83838"/>
              <a:gd name="adj2" fmla="val 71792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Get the value stored at location 9240…</a:t>
            </a:r>
          </a:p>
        </p:txBody>
      </p:sp>
      <p:sp>
        <p:nvSpPr>
          <p:cNvPr id="560189" name="AutoShape 61"/>
          <p:cNvSpPr>
            <a:spLocks noChangeArrowheads="1"/>
          </p:cNvSpPr>
          <p:nvPr/>
        </p:nvSpPr>
        <p:spPr bwMode="auto">
          <a:xfrm>
            <a:off x="968375" y="690563"/>
            <a:ext cx="1800225" cy="1187450"/>
          </a:xfrm>
          <a:prstGeom prst="wedgeRoundRectCallout">
            <a:avLst>
              <a:gd name="adj1" fmla="val -43120"/>
              <a:gd name="adj2" fmla="val 71792"/>
              <a:gd name="adj3" fmla="val 16667"/>
            </a:avLst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And put it in location 50000!</a:t>
            </a:r>
          </a:p>
        </p:txBody>
      </p:sp>
      <p:sp>
        <p:nvSpPr>
          <p:cNvPr id="560190" name="Text Box 62"/>
          <p:cNvSpPr txBox="1">
            <a:spLocks noChangeArrowheads="1"/>
          </p:cNvSpPr>
          <p:nvPr/>
        </p:nvSpPr>
        <p:spPr bwMode="auto">
          <a:xfrm>
            <a:off x="7026275" y="34369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560191" name="AutoShape 63"/>
          <p:cNvSpPr>
            <a:spLocks noChangeArrowheads="1"/>
          </p:cNvSpPr>
          <p:nvPr/>
        </p:nvSpPr>
        <p:spPr bwMode="auto">
          <a:xfrm>
            <a:off x="2971800" y="5543550"/>
            <a:ext cx="2133600" cy="1371600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CRASH!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91198" y="1036081"/>
            <a:ext cx="339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</a:rPr>
              <a:t>Problem: </a:t>
            </a:r>
            <a:r>
              <a:rPr lang="en-US" sz="1800" dirty="0" smtClean="0"/>
              <a:t>In this solution,</a:t>
            </a:r>
            <a:br>
              <a:rPr lang="en-US" sz="1800" dirty="0" smtClean="0"/>
            </a:br>
            <a:r>
              <a:rPr lang="en-US" sz="1800" dirty="0" smtClean="0"/>
              <a:t>we use a pointer without first</a:t>
            </a:r>
            <a:br>
              <a:rPr lang="en-US" sz="1800" dirty="0" smtClean="0"/>
            </a:br>
            <a:r>
              <a:rPr lang="en-US" sz="1800" dirty="0" smtClean="0"/>
              <a:t>pointing it at a variable!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71217E-7 L 0.1408 -0.495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247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71217E-7 L 0.19357 -0.4942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4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6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6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6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6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303 -0.01203 -0.02969 -0.0118 -0.0448 -0.01273 C -0.06511 -0.01064 -0.06841 -0.01296 -0.07848 0.00856 C -0.08247 0.02753 -0.07917 0.04558 -0.07691 0.06502 C -0.0757 0.10111 -0.07466 0.14322 -0.10504 0.15687 C -0.11407 0.16104 -0.11146 0.15988 -0.12084 0.16104 C -0.15018 0.15757 -0.16129 0.15803 -0.18403 0.13651 C -0.19948 0.12193 -0.20539 0.11869 -0.21389 0.09718 C -0.21615 0.08029 -0.21823 0.06687 -0.21928 0.04905 C -0.2191 0.0317 -0.22205 0.01342 -0.21684 -0.00208 C -0.2099 -0.0236 -0.19167 -0.02591 -0.17761 -0.03286 C -0.16875 -0.03725 -0.16059 -0.04095 -0.15139 -0.04396 C -0.13994 -0.05206 -0.12362 -0.05784 -0.11441 -0.06941 C -0.10157 -0.08584 -0.08855 -0.10296 -0.07553 -0.11939 C -0.07153 -0.12448 -0.06754 -0.12957 -0.06407 -0.13535 C -0.05869 -0.14461 -0.04879 -0.16404 -0.04879 -0.16404 C -0.04428 -0.18255 -0.03803 -0.20037 -0.03525 -0.21957 C -0.03559 -0.2249 -0.03542 -0.23022 -0.03612 -0.23554 C -0.04011 -0.26238 -0.06719 -0.264 -0.08247 -0.26654 C -0.09757 -0.264 -0.09132 -0.26608 -0.10174 -0.26122 C -0.11198 -0.25174 -0.12414 -0.24549 -0.13282 -0.23346 C -0.13594 -0.22952 -0.1375 -0.22374 -0.14098 -0.21957 C -0.14271 -0.21726 -0.14532 -0.21634 -0.1474 -0.21448 C -0.15573 -0.20546 -0.16303 -0.19389 -0.17119 -0.18464 C -0.19619 -0.15618 -0.22171 -0.13304 -0.25521 -0.12888 C -0.26719 -0.13026 -0.27952 -0.13026 -0.2915 -0.13327 C -0.32466 -0.1416 -0.3573 -0.16682 -0.3849 -0.19181 C -0.39098 -0.19736 -0.39636 -0.20384 -0.40244 -0.20893 C -0.41546 -0.21981 -0.43056 -0.22675 -0.44254 -0.2397 C -0.45226 -0.25012 -0.46042 -0.25659 -0.47205 -0.26007 C -0.47639 -0.25891 -0.48091 -0.25937 -0.48507 -0.25706 C -0.49115 -0.25359 -0.50244 -0.23461 -0.5073 -0.22837 C -0.51823 -0.21333 -0.529 -0.20268 -0.53612 -0.18464 C -0.53803 -0.17399 -0.54011 -0.16543 -0.5408 -0.15479 C -0.54063 -0.14646 -0.5408 -0.13813 -0.54011 -0.13003 C -0.53855 -0.11175 -0.53056 -0.09278 -0.52327 -0.07774 C -0.51042 -0.05137 -0.49375 -0.01828 -0.46962 -0.0074 C -0.4474 0.00278 -0.42466 0.01319 -0.40573 0.03216 C -0.39375 0.04419 -0.38108 0.06363 -0.37119 0.07682 C -0.35712 0.09533 -0.3441 0.1136 -0.33525 0.13767 C -0.32431 0.16682 -0.32066 0.19921 -0.31441 0.23045 C -0.31476 0.24294 -0.31007 0.25844 -0.32014 0.26099 C -0.35417 0.25729 -0.38837 0.25497 -0.4224 0.25173 C -0.43351 0.24688 -0.43264 0.24734 -0.44011 0.24109 C -0.44862 0.22559 -0.45521 0.20847 -0.46337 0.19297 C -0.46441 0.19019 -0.46476 0.18741 -0.46563 0.18464 C -0.46684 0.1814 -0.46823 0.17793 -0.46962 0.17492 C -0.48733 0.1416 -0.51042 0.1143 -0.52969 0.08329 C -0.53594 0.07288 -0.54184 0.06131 -0.54723 0.04998 C -0.55 0.04465 -0.55157 0.03795 -0.55521 0.03309 C -0.56285 0.02291 -0.57084 0.01203 -0.57934 0.00324 C -0.59514 -0.01296 -0.61441 -0.02429 -0.63212 -0.03609 C -0.64254 -0.04304 -0.65087 -0.04975 -0.6625 -0.05206 C -0.66598 -0.05137 -0.66962 -0.05183 -0.67292 -0.04998 C -0.675 -0.04882 -0.67761 -0.04396 -0.67761 -0.04396 C -0.68073 -0.03378 -0.68056 -0.02337 -0.68247 -0.01273 C -0.68681 0.03956 -0.66719 0.08607 -0.63768 0.11939 C -0.62066 0.13859 -0.60087 0.15224 -0.58403 0.17145 C -0.56424 0.19435 -0.54601 0.22189 -0.53525 0.25382 C -0.53125 0.26562 -0.52987 0.27881 -0.52639 0.29084 C -0.52362 0.31559 -0.52518 0.34058 -0.51771 0.36372 C -0.50313 0.40838 -0.47257 0.44863 -0.43698 0.46182 C -0.42101 0.46761 -0.40417 0.46807 -0.38803 0.46923 C -0.375 0.46645 -0.36094 0.46761 -0.34879 0.46067 C -0.31146 0.43938 -0.27292 0.41555 -0.2448 0.37529 C -0.23143 0.35608 -0.22136 0.33572 -0.21615 0.31027 C -0.21337 0.29616 -0.20816 0.2677 -0.20816 0.2677 C -0.20608 0.24341 -0.20261 0.22004 -0.2 0.19621 C -0.19827 0.17862 -0.19532 0.14391 -0.19532 0.14391 C -0.19323 0.08677 -0.17917 0.03378 -0.17362 -0.02221 C -0.17344 -0.0273 -0.17344 -0.03216 -0.17292 -0.03725 C -0.1724 -0.0472 -0.17119 -0.0671 -0.17119 -0.0671 C -0.17171 -0.08052 -0.17275 -0.09417 -0.17292 -0.10759 C -0.17344 -0.14623 -0.16997 -0.20893 -0.14323 -0.23554 C -0.13542 -0.24341 -0.125 -0.2515 -0.11615 -0.25706 C -0.07917 -0.27881 -0.09532 -0.26816 -0.0665 -0.28251 C -0.05261 -0.28945 -0.03646 -0.29847 -0.02171 -0.30056 C -0.00348 -0.30009 0.03437 -0.31097 0.04479 -0.27927 C 0.046 -0.26793 0.04253 -0.25937 0.03906 -0.24942 C 0.03368 -0.23415 0.0276 -0.22281 0.0151 -0.21842 C -0.04341 -0.22397 -0.07014 -0.26839 -0.11546 -0.3112 C -0.15452 -0.34868 -0.19653 -0.38084 -0.23681 -0.41578 C -0.2625 -0.43799 -0.2875 -0.46229 -0.31285 -0.48496 C -0.36181 -0.52846 -0.41042 -0.58376 -0.4691 -0.60227 C -0.48334 -0.6069 -0.49896 -0.60759 -0.51372 -0.60875 C -0.53143 -0.61268 -0.54844 -0.6143 -0.5665 -0.61291 C -0.58299 -0.60967 -0.58473 -0.6025 -0.59844 -0.59371 C -0.60747 -0.58792 -0.61789 -0.58422 -0.62639 -0.57682 C -0.65973 -0.54743 -0.68386 -0.51944 -0.69289 -0.46506 C -0.69219 -0.45141 -0.69462 -0.43082 -0.68889 -0.41902 C -0.67882 -0.39843 -0.66094 -0.38524 -0.65053 -0.36465 C -0.63924 -0.3422 -0.63125 -0.32578 -0.61771 -0.30472 C -0.61424 -0.2994 -0.60921 -0.29593 -0.60487 -0.29199 C -0.57744 -0.26677 -0.55678 -0.26007 -0.52483 -0.25821 C -0.4816 -0.25937 -0.44184 -0.26099 -0.39931 -0.25821 C -0.38507 -0.25312 -0.37101 -0.24942 -0.35695 -0.24433 C -0.34271 -0.2323 -0.33716 -0.23091 -0.3257 -0.21518 C -0.31615 -0.20222 -0.31268 -0.18163 -0.30643 -0.16636 C -0.30226 -0.15595 -0.29671 -0.14461 -0.2915 -0.13535 C -0.28351 -0.10204 -0.28004 -0.06479 -0.26164 -0.03818 C -0.25452 -0.028 -0.24705 -0.01805 -0.23612 -0.01597 C -0.22084 -0.01735 -0.22101 -0.0199 -0.2099 -0.03286 C -0.19775 -0.06178 -0.19705 -0.09556 -0.18959 -0.12679 C -0.18438 -0.14947 -0.17466 -0.17561 -0.16823 -0.19621 C -0.15191 -0.24595 -0.14098 -0.31559 -0.10747 -0.35169 C -0.08369 -0.37691 -0.05434 -0.38917 -0.02483 -0.39565 C -0.00573 -0.39357 0.01197 -0.39172 0.03038 -0.38593 C 0.04045 -0.37622 0.05364 -0.36765 0.06232 -0.35609 C 0.06701 -0.34984 0.06822 -0.34799 0.07361 -0.3422 C 0.07847 -0.33688 0.08368 -0.33272 0.08802 -0.32624 C 0.0927 -0.3193 0.09566 -0.31282 0.09756 -0.30403 C 0.09878 -0.29824 0.10069 -0.2869 0.10069 -0.2869 C 0.10052 -0.27765 0.10086 -0.26816 0.1 -0.25891 C 0.09878 -0.24549 0.08316 -0.23762 0.07586 -0.23346 C 0.071 -0.23068 0.06649 -0.22675 0.06145 -0.2249 C 0.01961 -0.20893 -0.02292 -0.2043 -0.0665 -0.20153 C -0.09462 -0.19528 -0.12362 -0.19181 -0.15209 -0.18857 C -0.16789 -0.18464 -0.18351 -0.18417 -0.19948 -0.18024 C -0.20643 -0.17816 -0.22084 -0.17376 -0.22084 -0.17376 C -0.23959 -0.16243 -0.25851 -0.15178 -0.27709 -0.13952 C -0.28125 -0.13674 -0.28507 -0.13258 -0.28976 -0.13003 C -0.30278 -0.1224 -0.31667 -0.11384 -0.32813 -0.10227 C -0.33698 -0.09324 -0.34584 -0.08283 -0.35365 -0.07242 C -0.36059 -0.06317 -0.36424 -0.04951 -0.37049 -0.03957 C -0.38073 -0.02268 -0.39115 -0.0074 -0.39931 0.0118 C -0.40556 0.02638 -0.40938 0.04373 -0.41285 0.05969 C -0.41494 0.06964 -0.41563 0.08098 -0.41841 0.0907 C -0.41945 0.09417 -0.42119 0.09695 -0.4224 0.10042 C -0.42362 0.10412 -0.42466 0.10805 -0.4257 0.11175 C -0.42934 0.12587 -0.4323 0.14068 -0.43612 0.15479 C -0.43785 0.16751 -0.43907 0.18024 -0.4408 0.19297 C -0.44219 0.2013 -0.4415 0.21032 -0.44323 0.21865 C -0.44358 0.22189 -0.44358 0.22582 -0.4441 0.22906 C -0.44445 0.23184 -0.44566 0.2367 -0.44566 0.2367 C -0.44653 0.26238 -0.44844 0.28575 -0.45365 0.31027 C -0.45434 0.31791 -0.45608 0.32508 -0.45695 0.33248 C -0.45747 0.33734 -0.45782 0.3422 -0.45869 0.3466 C -0.45903 0.34914 -0.46007 0.354 -0.46007 0.354 " pathEditMode="relative" ptsTypes="fffffffffffffffffffffffffffffffffffffffffffffffffffffffffffffffffffffffffffffffffffffffffffffffffffffffffffffffffffffffffffffffffffffffffA">
                                      <p:cBhvr>
                                        <p:cTn id="108" dur="2000" fill="hold"/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2" grpId="1" animBg="1"/>
      <p:bldP spid="560154" grpId="0"/>
      <p:bldP spid="560160" grpId="0"/>
      <p:bldP spid="560161" grpId="0" animBg="1"/>
      <p:bldP spid="560161" grpId="1" animBg="1"/>
      <p:bldP spid="560162" grpId="0"/>
      <p:bldP spid="560163" grpId="0"/>
      <p:bldP spid="560163" grpId="1"/>
      <p:bldP spid="560164" grpId="0"/>
      <p:bldP spid="560164" grpId="1"/>
      <p:bldP spid="560165" grpId="0" animBg="1"/>
      <p:bldP spid="560165" grpId="1" animBg="1"/>
      <p:bldP spid="560171" grpId="0"/>
      <p:bldP spid="560177" grpId="0"/>
      <p:bldP spid="560180" grpId="0" animBg="1"/>
      <p:bldP spid="560180" grpId="1" animBg="1"/>
      <p:bldP spid="560186" grpId="0"/>
      <p:bldP spid="560187" grpId="0" animBg="1"/>
      <p:bldP spid="560187" grpId="1" animBg="1"/>
      <p:bldP spid="560188" grpId="0" animBg="1"/>
      <p:bldP spid="560189" grpId="0" animBg="1"/>
      <p:bldP spid="560190" grpId="0"/>
      <p:bldP spid="560190" grpId="1"/>
      <p:bldP spid="5601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0377-DDDE-42C1-99FF-705051E52737}" type="slidenum">
              <a:rPr lang="en-US"/>
              <a:pPr/>
              <a:t>17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Wrong Challenge </a:t>
            </a:r>
            <a:r>
              <a:rPr lang="en-US" sz="3600" dirty="0" smtClean="0"/>
              <a:t>Solution #2</a:t>
            </a:r>
            <a:endParaRPr lang="en-US" sz="3600" dirty="0"/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304800" y="1200150"/>
            <a:ext cx="4211638" cy="451485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swap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*pa,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*temp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temp;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a=5, b=6;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swap(&amp;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a,&amp;b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a;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b;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560132" name="Line 4"/>
          <p:cNvSpPr>
            <a:spLocks noChangeShapeType="1"/>
          </p:cNvSpPr>
          <p:nvPr/>
        </p:nvSpPr>
        <p:spPr bwMode="auto">
          <a:xfrm>
            <a:off x="501032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33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4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5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7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8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9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1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3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4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60145" name="Rectangle 17"/>
          <p:cNvSpPr>
            <a:spLocks noChangeArrowheads="1"/>
          </p:cNvSpPr>
          <p:nvPr/>
        </p:nvSpPr>
        <p:spPr bwMode="auto">
          <a:xfrm>
            <a:off x="6818313" y="2462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6" name="Rectangle 18"/>
          <p:cNvSpPr>
            <a:spLocks noChangeArrowheads="1"/>
          </p:cNvSpPr>
          <p:nvPr/>
        </p:nvSpPr>
        <p:spPr bwMode="auto">
          <a:xfrm>
            <a:off x="6818313" y="2767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7" name="Text Box 19"/>
          <p:cNvSpPr txBox="1">
            <a:spLocks noChangeArrowheads="1"/>
          </p:cNvSpPr>
          <p:nvPr/>
        </p:nvSpPr>
        <p:spPr bwMode="auto">
          <a:xfrm>
            <a:off x="7626350" y="2438400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00000000</a:t>
            </a:r>
          </a:p>
          <a:p>
            <a:r>
              <a:rPr lang="en-US" sz="2000" b="1" dirty="0">
                <a:latin typeface="Courier New" pitchFamily="49" charset="0"/>
              </a:rPr>
              <a:t>00000001</a:t>
            </a:r>
          </a:p>
        </p:txBody>
      </p:sp>
      <p:sp>
        <p:nvSpPr>
          <p:cNvPr id="560148" name="Text Box 20"/>
          <p:cNvSpPr txBox="1">
            <a:spLocks noChangeArrowheads="1"/>
          </p:cNvSpPr>
          <p:nvPr/>
        </p:nvSpPr>
        <p:spPr bwMode="auto">
          <a:xfrm>
            <a:off x="7626350" y="3363913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00009240</a:t>
            </a:r>
          </a:p>
          <a:p>
            <a:r>
              <a:rPr lang="en-US" sz="2000" b="1">
                <a:latin typeface="Courier New" pitchFamily="49" charset="0"/>
              </a:rPr>
              <a:t>00009242</a:t>
            </a:r>
          </a:p>
          <a:p>
            <a:r>
              <a:rPr lang="en-US" sz="2000" b="1">
                <a:latin typeface="Courier New" pitchFamily="49" charset="0"/>
              </a:rPr>
              <a:t>00009244</a:t>
            </a:r>
          </a:p>
          <a:p>
            <a:r>
              <a:rPr lang="en-US" sz="2000" b="1">
                <a:latin typeface="Courier New" pitchFamily="49" charset="0"/>
              </a:rPr>
              <a:t>00009246</a:t>
            </a:r>
          </a:p>
          <a:p>
            <a:r>
              <a:rPr lang="en-US" sz="2000" b="1">
                <a:latin typeface="Courier New" pitchFamily="49" charset="0"/>
              </a:rPr>
              <a:t>00009248</a:t>
            </a:r>
          </a:p>
          <a:p>
            <a:r>
              <a:rPr lang="en-US" sz="2000" b="1">
                <a:latin typeface="Courier New" pitchFamily="49" charset="0"/>
              </a:rPr>
              <a:t>00009250</a:t>
            </a:r>
          </a:p>
          <a:p>
            <a:r>
              <a:rPr lang="en-US" sz="2000" b="1">
                <a:latin typeface="Courier New" pitchFamily="49" charset="0"/>
              </a:rPr>
              <a:t>00009252</a:t>
            </a:r>
          </a:p>
          <a:p>
            <a:r>
              <a:rPr lang="en-US" sz="2000" b="1">
                <a:latin typeface="Courier New" pitchFamily="49" charset="0"/>
              </a:rPr>
              <a:t>00009254</a:t>
            </a:r>
          </a:p>
          <a:p>
            <a:r>
              <a:rPr lang="en-US" sz="2000" b="1">
                <a:latin typeface="Courier New" pitchFamily="49" charset="0"/>
              </a:rPr>
              <a:t>00009256</a:t>
            </a:r>
          </a:p>
          <a:p>
            <a:r>
              <a:rPr lang="en-US" sz="2000" b="1">
                <a:latin typeface="Courier New" pitchFamily="49" charset="0"/>
              </a:rPr>
              <a:t>00009258</a:t>
            </a:r>
          </a:p>
          <a:p>
            <a:r>
              <a:rPr lang="en-US" sz="2000" b="1">
                <a:latin typeface="Courier New" pitchFamily="49" charset="0"/>
              </a:rPr>
              <a:t>00009260</a:t>
            </a:r>
          </a:p>
        </p:txBody>
      </p: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6254750" y="3352800"/>
            <a:ext cx="1423988" cy="654050"/>
            <a:chOff x="3907" y="2496"/>
            <a:chExt cx="897" cy="795"/>
          </a:xfrm>
        </p:grpSpPr>
        <p:grpSp>
          <p:nvGrpSpPr>
            <p:cNvPr id="560150" name="Group 22"/>
            <p:cNvGrpSpPr>
              <a:grpSpLocks/>
            </p:cNvGrpSpPr>
            <p:nvPr/>
          </p:nvGrpSpPr>
          <p:grpSpPr bwMode="auto">
            <a:xfrm>
              <a:off x="3907" y="2496"/>
              <a:ext cx="897" cy="768"/>
              <a:chOff x="3907" y="1728"/>
              <a:chExt cx="897" cy="768"/>
            </a:xfrm>
          </p:grpSpPr>
          <p:sp>
            <p:nvSpPr>
              <p:cNvPr id="560151" name="Rectangle 23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2" name="Text Box 24"/>
              <p:cNvSpPr txBox="1">
                <a:spLocks noChangeArrowheads="1"/>
              </p:cNvSpPr>
              <p:nvPr/>
            </p:nvSpPr>
            <p:spPr bwMode="auto">
              <a:xfrm>
                <a:off x="3907" y="1728"/>
                <a:ext cx="841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66"/>
                    </a:solidFill>
                  </a:rPr>
                  <a:t> a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54" name="Text Box 26"/>
          <p:cNvSpPr txBox="1">
            <a:spLocks noChangeArrowheads="1"/>
          </p:cNvSpPr>
          <p:nvPr/>
        </p:nvSpPr>
        <p:spPr bwMode="auto">
          <a:xfrm>
            <a:off x="7024688" y="34417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560155" name="Group 27"/>
          <p:cNvGrpSpPr>
            <a:grpSpLocks/>
          </p:cNvGrpSpPr>
          <p:nvPr/>
        </p:nvGrpSpPr>
        <p:grpSpPr bwMode="auto">
          <a:xfrm>
            <a:off x="6235700" y="3986213"/>
            <a:ext cx="1436688" cy="654050"/>
            <a:chOff x="3899" y="2496"/>
            <a:chExt cx="905" cy="795"/>
          </a:xfrm>
        </p:grpSpPr>
        <p:grpSp>
          <p:nvGrpSpPr>
            <p:cNvPr id="560156" name="Group 28"/>
            <p:cNvGrpSpPr>
              <a:grpSpLocks/>
            </p:cNvGrpSpPr>
            <p:nvPr/>
          </p:nvGrpSpPr>
          <p:grpSpPr bwMode="auto">
            <a:xfrm>
              <a:off x="3899" y="2496"/>
              <a:ext cx="905" cy="768"/>
              <a:chOff x="3899" y="1728"/>
              <a:chExt cx="905" cy="768"/>
            </a:xfrm>
          </p:grpSpPr>
          <p:sp>
            <p:nvSpPr>
              <p:cNvPr id="560157" name="Rectangle 29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58" name="Text Box 30"/>
              <p:cNvSpPr txBox="1">
                <a:spLocks noChangeArrowheads="1"/>
              </p:cNvSpPr>
              <p:nvPr/>
            </p:nvSpPr>
            <p:spPr bwMode="auto">
              <a:xfrm>
                <a:off x="3899" y="1728"/>
                <a:ext cx="857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59" name="Text Box 31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60" name="Text Box 32"/>
          <p:cNvSpPr txBox="1">
            <a:spLocks noChangeArrowheads="1"/>
          </p:cNvSpPr>
          <p:nvPr/>
        </p:nvSpPr>
        <p:spPr bwMode="auto">
          <a:xfrm>
            <a:off x="7018338" y="40751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60161" name="Line 33"/>
          <p:cNvSpPr>
            <a:spLocks noChangeShapeType="1"/>
          </p:cNvSpPr>
          <p:nvPr/>
        </p:nvSpPr>
        <p:spPr bwMode="auto">
          <a:xfrm>
            <a:off x="496888" y="466453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62" name="Text Box 34"/>
          <p:cNvSpPr txBox="1">
            <a:spLocks noChangeArrowheads="1"/>
          </p:cNvSpPr>
          <p:nvPr/>
        </p:nvSpPr>
        <p:spPr bwMode="auto">
          <a:xfrm>
            <a:off x="1066800" y="4281488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9240, 9244</a:t>
            </a:r>
          </a:p>
        </p:txBody>
      </p:sp>
      <p:sp>
        <p:nvSpPr>
          <p:cNvPr id="560163" name="Text Box 35"/>
          <p:cNvSpPr txBox="1">
            <a:spLocks noChangeArrowheads="1"/>
          </p:cNvSpPr>
          <p:nvPr/>
        </p:nvSpPr>
        <p:spPr bwMode="auto">
          <a:xfrm>
            <a:off x="1066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9240</a:t>
            </a:r>
          </a:p>
        </p:txBody>
      </p:sp>
      <p:sp>
        <p:nvSpPr>
          <p:cNvPr id="560164" name="Text Box 36"/>
          <p:cNvSpPr txBox="1">
            <a:spLocks noChangeArrowheads="1"/>
          </p:cNvSpPr>
          <p:nvPr/>
        </p:nvSpPr>
        <p:spPr bwMode="auto">
          <a:xfrm>
            <a:off x="1828800" y="4283075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9244</a:t>
            </a:r>
          </a:p>
        </p:txBody>
      </p:sp>
      <p:sp>
        <p:nvSpPr>
          <p:cNvPr id="560165" name="Line 37"/>
          <p:cNvSpPr>
            <a:spLocks noChangeShapeType="1"/>
          </p:cNvSpPr>
          <p:nvPr/>
        </p:nvSpPr>
        <p:spPr bwMode="auto">
          <a:xfrm>
            <a:off x="63500" y="13985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66" name="Group 38"/>
          <p:cNvGrpSpPr>
            <a:grpSpLocks/>
          </p:cNvGrpSpPr>
          <p:nvPr/>
        </p:nvGrpSpPr>
        <p:grpSpPr bwMode="auto">
          <a:xfrm>
            <a:off x="6170613" y="4892675"/>
            <a:ext cx="1504950" cy="654050"/>
            <a:chOff x="3856" y="2496"/>
            <a:chExt cx="948" cy="795"/>
          </a:xfrm>
        </p:grpSpPr>
        <p:grpSp>
          <p:nvGrpSpPr>
            <p:cNvPr id="560167" name="Group 39"/>
            <p:cNvGrpSpPr>
              <a:grpSpLocks/>
            </p:cNvGrpSpPr>
            <p:nvPr/>
          </p:nvGrpSpPr>
          <p:grpSpPr bwMode="auto">
            <a:xfrm>
              <a:off x="3856" y="2496"/>
              <a:ext cx="948" cy="768"/>
              <a:chOff x="3856" y="1728"/>
              <a:chExt cx="948" cy="768"/>
            </a:xfrm>
          </p:grpSpPr>
          <p:sp>
            <p:nvSpPr>
              <p:cNvPr id="560168" name="Rectangle 40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69" name="Text Box 41"/>
              <p:cNvSpPr txBox="1">
                <a:spLocks noChangeArrowheads="1"/>
              </p:cNvSpPr>
              <p:nvPr/>
            </p:nvSpPr>
            <p:spPr bwMode="auto">
              <a:xfrm>
                <a:off x="3856" y="1728"/>
                <a:ext cx="94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66"/>
                    </a:solidFill>
                  </a:rPr>
                  <a:t> pa</a:t>
                </a:r>
                <a:r>
                  <a:rPr lang="en-US" dirty="0"/>
                  <a:t>          </a:t>
                </a:r>
              </a:p>
            </p:txBody>
          </p:sp>
        </p:grpSp>
        <p:sp>
          <p:nvSpPr>
            <p:cNvPr id="560170" name="Text Box 42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1" name="Text Box 43"/>
          <p:cNvSpPr txBox="1">
            <a:spLocks noChangeArrowheads="1"/>
          </p:cNvSpPr>
          <p:nvPr/>
        </p:nvSpPr>
        <p:spPr bwMode="auto">
          <a:xfrm>
            <a:off x="6781800" y="4981575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9240</a:t>
            </a:r>
          </a:p>
        </p:txBody>
      </p: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6151563" y="5526088"/>
            <a:ext cx="1524000" cy="654050"/>
            <a:chOff x="3848" y="2496"/>
            <a:chExt cx="960" cy="795"/>
          </a:xfrm>
        </p:grpSpPr>
        <p:grpSp>
          <p:nvGrpSpPr>
            <p:cNvPr id="560173" name="Group 45"/>
            <p:cNvGrpSpPr>
              <a:grpSpLocks/>
            </p:cNvGrpSpPr>
            <p:nvPr/>
          </p:nvGrpSpPr>
          <p:grpSpPr bwMode="auto">
            <a:xfrm>
              <a:off x="3848" y="2496"/>
              <a:ext cx="960" cy="768"/>
              <a:chOff x="3848" y="1728"/>
              <a:chExt cx="960" cy="768"/>
            </a:xfrm>
          </p:grpSpPr>
          <p:sp>
            <p:nvSpPr>
              <p:cNvPr id="560174" name="Rectangle 46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75" name="Text Box 47"/>
              <p:cNvSpPr txBox="1">
                <a:spLocks noChangeArrowheads="1"/>
              </p:cNvSpPr>
              <p:nvPr/>
            </p:nvSpPr>
            <p:spPr bwMode="auto">
              <a:xfrm>
                <a:off x="3848" y="1728"/>
                <a:ext cx="960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 pb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76" name="Text Box 48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77" name="Text Box 49"/>
          <p:cNvSpPr txBox="1">
            <a:spLocks noChangeArrowheads="1"/>
          </p:cNvSpPr>
          <p:nvPr/>
        </p:nvSpPr>
        <p:spPr bwMode="auto">
          <a:xfrm>
            <a:off x="6773863" y="56149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9244</a:t>
            </a:r>
          </a:p>
        </p:txBody>
      </p:sp>
      <p:sp>
        <p:nvSpPr>
          <p:cNvPr id="560180" name="Line 52"/>
          <p:cNvSpPr>
            <a:spLocks noChangeShapeType="1"/>
          </p:cNvSpPr>
          <p:nvPr/>
        </p:nvSpPr>
        <p:spPr bwMode="auto">
          <a:xfrm>
            <a:off x="365125" y="19573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0181" name="Group 53"/>
          <p:cNvGrpSpPr>
            <a:grpSpLocks/>
          </p:cNvGrpSpPr>
          <p:nvPr/>
        </p:nvGrpSpPr>
        <p:grpSpPr bwMode="auto">
          <a:xfrm>
            <a:off x="5868988" y="6151563"/>
            <a:ext cx="2070100" cy="654050"/>
            <a:chOff x="3678" y="2496"/>
            <a:chExt cx="1304" cy="795"/>
          </a:xfrm>
        </p:grpSpPr>
        <p:grpSp>
          <p:nvGrpSpPr>
            <p:cNvPr id="560182" name="Group 54"/>
            <p:cNvGrpSpPr>
              <a:grpSpLocks/>
            </p:cNvGrpSpPr>
            <p:nvPr/>
          </p:nvGrpSpPr>
          <p:grpSpPr bwMode="auto">
            <a:xfrm>
              <a:off x="3678" y="2496"/>
              <a:ext cx="1304" cy="768"/>
              <a:chOff x="3678" y="1728"/>
              <a:chExt cx="1304" cy="768"/>
            </a:xfrm>
          </p:grpSpPr>
          <p:sp>
            <p:nvSpPr>
              <p:cNvPr id="560183" name="Rectangle 55"/>
              <p:cNvSpPr>
                <a:spLocks noChangeArrowheads="1"/>
              </p:cNvSpPr>
              <p:nvPr/>
            </p:nvSpPr>
            <p:spPr bwMode="auto">
              <a:xfrm>
                <a:off x="4258" y="1743"/>
                <a:ext cx="546" cy="753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4" name="Text Box 56"/>
              <p:cNvSpPr txBox="1">
                <a:spLocks noChangeArrowheads="1"/>
              </p:cNvSpPr>
              <p:nvPr/>
            </p:nvSpPr>
            <p:spPr bwMode="auto">
              <a:xfrm>
                <a:off x="3678" y="1728"/>
                <a:ext cx="1304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temp   </a:t>
                </a:r>
                <a:r>
                  <a:rPr lang="en-US"/>
                  <a:t>          </a:t>
                </a:r>
              </a:p>
            </p:txBody>
          </p:sp>
        </p:grpSp>
        <p:sp>
          <p:nvSpPr>
            <p:cNvPr id="560185" name="Text Box 57"/>
            <p:cNvSpPr txBox="1">
              <a:spLocks noChangeArrowheads="1"/>
            </p:cNvSpPr>
            <p:nvPr/>
          </p:nvSpPr>
          <p:spPr bwMode="auto">
            <a:xfrm>
              <a:off x="4224" y="2735"/>
              <a:ext cx="116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0186" name="Text Box 58"/>
          <p:cNvSpPr txBox="1">
            <a:spLocks noChangeArrowheads="1"/>
          </p:cNvSpPr>
          <p:nvPr/>
        </p:nvSpPr>
        <p:spPr bwMode="auto">
          <a:xfrm>
            <a:off x="6729413" y="6288088"/>
            <a:ext cx="96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50000</a:t>
            </a:r>
          </a:p>
        </p:txBody>
      </p:sp>
      <p:sp>
        <p:nvSpPr>
          <p:cNvPr id="560187" name="Line 59"/>
          <p:cNvSpPr>
            <a:spLocks noChangeShapeType="1"/>
          </p:cNvSpPr>
          <p:nvPr/>
        </p:nvSpPr>
        <p:spPr bwMode="auto">
          <a:xfrm>
            <a:off x="365125" y="221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0190" name="Text Box 62"/>
          <p:cNvSpPr txBox="1">
            <a:spLocks noChangeArrowheads="1"/>
          </p:cNvSpPr>
          <p:nvPr/>
        </p:nvSpPr>
        <p:spPr bwMode="auto">
          <a:xfrm>
            <a:off x="6782430" y="4979695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9240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65" name="Line 59"/>
          <p:cNvSpPr>
            <a:spLocks noChangeShapeType="1"/>
          </p:cNvSpPr>
          <p:nvPr/>
        </p:nvSpPr>
        <p:spPr bwMode="auto">
          <a:xfrm>
            <a:off x="344488" y="25065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" name="Text Box 62"/>
          <p:cNvSpPr txBox="1">
            <a:spLocks noChangeArrowheads="1"/>
          </p:cNvSpPr>
          <p:nvPr/>
        </p:nvSpPr>
        <p:spPr bwMode="auto">
          <a:xfrm>
            <a:off x="6773708" y="5618151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9244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67" name="Line 59"/>
          <p:cNvSpPr>
            <a:spLocks noChangeShapeType="1"/>
          </p:cNvSpPr>
          <p:nvPr/>
        </p:nvSpPr>
        <p:spPr bwMode="auto">
          <a:xfrm>
            <a:off x="345260" y="276747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6784573" y="6250911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9240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69" name="Line 59"/>
          <p:cNvSpPr>
            <a:spLocks noChangeShapeType="1"/>
          </p:cNvSpPr>
          <p:nvPr/>
        </p:nvSpPr>
        <p:spPr bwMode="auto">
          <a:xfrm>
            <a:off x="128124" y="30313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" name="Line 33"/>
          <p:cNvSpPr>
            <a:spLocks noChangeShapeType="1"/>
          </p:cNvSpPr>
          <p:nvPr/>
        </p:nvSpPr>
        <p:spPr bwMode="auto">
          <a:xfrm>
            <a:off x="481476" y="495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17168" y="4770466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</a:rPr>
              <a:t>// prints 5</a:t>
            </a:r>
            <a:endParaRPr lang="en-US" sz="1800" dirty="0">
              <a:solidFill>
                <a:srgbClr val="FF0066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86000" y="504086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</a:rPr>
              <a:t>// prints 6</a:t>
            </a:r>
            <a:endParaRPr lang="en-US" sz="1800" dirty="0">
              <a:solidFill>
                <a:srgbClr val="FF0066"/>
              </a:solidFill>
            </a:endParaRPr>
          </a:p>
        </p:txBody>
      </p:sp>
      <p:sp>
        <p:nvSpPr>
          <p:cNvPr id="73" name="Line 33"/>
          <p:cNvSpPr>
            <a:spLocks noChangeShapeType="1"/>
          </p:cNvSpPr>
          <p:nvPr/>
        </p:nvSpPr>
        <p:spPr bwMode="auto">
          <a:xfrm>
            <a:off x="473384" y="522206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76800" y="1143000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</a:rPr>
              <a:t>Problem: </a:t>
            </a:r>
            <a:r>
              <a:rPr lang="en-US" sz="1800" dirty="0" smtClean="0"/>
              <a:t>In this solution,</a:t>
            </a:r>
            <a:br>
              <a:rPr lang="en-US" sz="1800" dirty="0" smtClean="0"/>
            </a:br>
            <a:r>
              <a:rPr lang="en-US" sz="1800" dirty="0" smtClean="0"/>
              <a:t>we swap the pointers but not</a:t>
            </a:r>
            <a:br>
              <a:rPr lang="en-US" sz="1800" dirty="0" smtClean="0"/>
            </a:br>
            <a:r>
              <a:rPr lang="en-US" sz="1800" dirty="0" smtClean="0"/>
              <a:t>the values they point to!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713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71217E-7 L 0.1408 -0.495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247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71217E-7 L 0.19357 -0.4942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4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60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8645 " pathEditMode="relative" ptsTypes="AA">
                                      <p:cBhvr>
                                        <p:cTn id="91" dur="2000" fill="hold"/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60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694 L 0.00087 -0.09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3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18645 L 0.00035 0.0851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66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60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60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60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60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60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2" grpId="1" animBg="1"/>
      <p:bldP spid="560154" grpId="0"/>
      <p:bldP spid="560160" grpId="0"/>
      <p:bldP spid="560161" grpId="0" animBg="1"/>
      <p:bldP spid="560161" grpId="1" animBg="1"/>
      <p:bldP spid="560162" grpId="0"/>
      <p:bldP spid="560163" grpId="0"/>
      <p:bldP spid="560163" grpId="1"/>
      <p:bldP spid="560164" grpId="0"/>
      <p:bldP spid="560164" grpId="1"/>
      <p:bldP spid="560165" grpId="0" animBg="1"/>
      <p:bldP spid="560165" grpId="1" animBg="1"/>
      <p:bldP spid="560171" grpId="0"/>
      <p:bldP spid="560171" grpId="1"/>
      <p:bldP spid="560177" grpId="0"/>
      <p:bldP spid="560177" grpId="1"/>
      <p:bldP spid="560180" grpId="0" animBg="1"/>
      <p:bldP spid="560180" grpId="1" animBg="1"/>
      <p:bldP spid="560186" grpId="0"/>
      <p:bldP spid="560186" grpId="1"/>
      <p:bldP spid="560187" grpId="0" animBg="1"/>
      <p:bldP spid="560187" grpId="1" animBg="1"/>
      <p:bldP spid="560190" grpId="0"/>
      <p:bldP spid="560190" grpId="1"/>
      <p:bldP spid="560190" grpId="2"/>
      <p:bldP spid="560190" grpId="3"/>
      <p:bldP spid="65" grpId="0" animBg="1"/>
      <p:bldP spid="65" grpId="1" animBg="1"/>
      <p:bldP spid="66" grpId="0"/>
      <p:bldP spid="66" grpId="1"/>
      <p:bldP spid="66" grpId="2"/>
      <p:bldP spid="67" grpId="0" animBg="1"/>
      <p:bldP spid="67" grpId="1" animBg="1"/>
      <p:bldP spid="68" grpId="0"/>
      <p:bldP spid="68" grpId="1"/>
      <p:bldP spid="69" grpId="0" animBg="1"/>
      <p:bldP spid="69" grpId="1" animBg="1"/>
      <p:bldP spid="70" grpId="0" animBg="1"/>
      <p:bldP spid="70" grpId="1" animBg="1"/>
      <p:bldP spid="2" grpId="0"/>
      <p:bldP spid="72" grpId="0"/>
      <p:bldP spid="73" grpId="0" animBg="1"/>
      <p:bldP spid="7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void swap(</a:t>
            </a:r>
            <a:r>
              <a:rPr lang="en-US" altLang="zh-TW" dirty="0" err="1"/>
              <a:t>int</a:t>
            </a:r>
            <a:r>
              <a:rPr lang="en-US" altLang="zh-TW" dirty="0"/>
              <a:t> *</a:t>
            </a:r>
            <a:r>
              <a:rPr lang="en-US" altLang="zh-TW" dirty="0" err="1"/>
              <a:t>a,int</a:t>
            </a:r>
            <a:r>
              <a:rPr lang="en-US" altLang="zh-TW" dirty="0"/>
              <a:t> *b)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temp = *a;</a:t>
            </a:r>
          </a:p>
          <a:p>
            <a:r>
              <a:rPr lang="en-US" altLang="zh-TW" dirty="0" smtClean="0"/>
              <a:t>    *</a:t>
            </a:r>
            <a:r>
              <a:rPr lang="en-US" altLang="zh-TW" dirty="0"/>
              <a:t>a = *b;</a:t>
            </a:r>
          </a:p>
          <a:p>
            <a:r>
              <a:rPr lang="en-US" altLang="zh-TW" dirty="0" smtClean="0"/>
              <a:t>    *</a:t>
            </a:r>
            <a:r>
              <a:rPr lang="en-US" altLang="zh-TW" dirty="0"/>
              <a:t>b = temp;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2EA2-16EE-4980-97D8-C0465ACFA85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59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19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 dirty="0" smtClean="0"/>
              <a:t>Arrays, Addresses and Pointers</a:t>
            </a:r>
            <a:endParaRPr lang="en-US" sz="3000" dirty="0"/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797111"/>
            <a:ext cx="4089400" cy="2908489"/>
          </a:xfrm>
          <a:prstGeom prst="rect">
            <a:avLst/>
          </a:prstGeom>
          <a:solidFill>
            <a:srgbClr val="FFEFD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4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228600" y="685800"/>
            <a:ext cx="446361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Just like any other variable, every array has an address in memory and you can get it with the </a:t>
            </a:r>
            <a:r>
              <a:rPr lang="en-US" sz="1800" dirty="0" smtClean="0">
                <a:solidFill>
                  <a:srgbClr val="FF0000"/>
                </a:solidFill>
              </a:rPr>
              <a:t>&amp; operator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298057" y="451417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7626350" y="3258717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00009240</a:t>
            </a:r>
          </a:p>
          <a:p>
            <a:r>
              <a:rPr lang="en-US" sz="2000" b="1" dirty="0">
                <a:latin typeface="Courier New" pitchFamily="49" charset="0"/>
              </a:rPr>
              <a:t>00009242</a:t>
            </a:r>
          </a:p>
          <a:p>
            <a:r>
              <a:rPr lang="en-US" sz="2000" b="1" dirty="0">
                <a:latin typeface="Courier New" pitchFamily="49" charset="0"/>
              </a:rPr>
              <a:t>00009244</a:t>
            </a:r>
          </a:p>
          <a:p>
            <a:r>
              <a:rPr lang="en-US" sz="2000" b="1" dirty="0">
                <a:latin typeface="Courier New" pitchFamily="49" charset="0"/>
              </a:rPr>
              <a:t>00009246</a:t>
            </a:r>
          </a:p>
          <a:p>
            <a:r>
              <a:rPr lang="en-US" sz="2000" b="1" dirty="0">
                <a:latin typeface="Courier New" pitchFamily="49" charset="0"/>
              </a:rPr>
              <a:t>00009248</a:t>
            </a:r>
          </a:p>
          <a:p>
            <a:r>
              <a:rPr lang="en-US" sz="2000" b="1" dirty="0">
                <a:latin typeface="Courier New" pitchFamily="49" charset="0"/>
              </a:rPr>
              <a:t>00009250</a:t>
            </a:r>
          </a:p>
          <a:p>
            <a:r>
              <a:rPr lang="en-US" sz="2000" b="1" dirty="0">
                <a:latin typeface="Courier New" pitchFamily="49" charset="0"/>
              </a:rPr>
              <a:t>00009252</a:t>
            </a:r>
          </a:p>
          <a:p>
            <a:r>
              <a:rPr lang="en-US" sz="2000" b="1" dirty="0">
                <a:latin typeface="Courier New" pitchFamily="49" charset="0"/>
              </a:rPr>
              <a:t>00009254</a:t>
            </a:r>
          </a:p>
          <a:p>
            <a:r>
              <a:rPr lang="en-US" sz="2000" b="1" dirty="0">
                <a:latin typeface="Courier New" pitchFamily="49" charset="0"/>
              </a:rPr>
              <a:t>00009256</a:t>
            </a:r>
          </a:p>
          <a:p>
            <a:r>
              <a:rPr lang="en-US" sz="2000" b="1" dirty="0">
                <a:latin typeface="Courier New" pitchFamily="49" charset="0"/>
              </a:rPr>
              <a:t>00009258</a:t>
            </a:r>
          </a:p>
          <a:p>
            <a:r>
              <a:rPr lang="en-US" sz="2000" b="1" dirty="0">
                <a:latin typeface="Courier New" pitchFamily="49" charset="0"/>
              </a:rPr>
              <a:t>00009260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0" y="3440668"/>
            <a:ext cx="1560513" cy="2061453"/>
            <a:chOff x="6096000" y="3440668"/>
            <a:chExt cx="1560513" cy="2061453"/>
          </a:xfrm>
        </p:grpSpPr>
        <p:grpSp>
          <p:nvGrpSpPr>
            <p:cNvPr id="2" name="Group 1"/>
            <p:cNvGrpSpPr/>
            <p:nvPr/>
          </p:nvGrpSpPr>
          <p:grpSpPr>
            <a:xfrm>
              <a:off x="6826404" y="3682917"/>
              <a:ext cx="830109" cy="1819204"/>
              <a:chOff x="6826404" y="3682917"/>
              <a:chExt cx="830109" cy="1819204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6827451" y="3682917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6826404" y="4286659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6832410" y="4904351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96000" y="344066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nums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59145" y="379739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[0]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65060" y="4411712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[1]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365060" y="501322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solidFill>
                    <a:srgbClr val="6600CC"/>
                  </a:solidFill>
                </a:rPr>
                <a:t>[2]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102" name="Line 4"/>
          <p:cNvSpPr>
            <a:spLocks noChangeShapeType="1"/>
          </p:cNvSpPr>
          <p:nvPr/>
        </p:nvSpPr>
        <p:spPr bwMode="auto">
          <a:xfrm>
            <a:off x="267122" y="48647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3370" y="4656990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>
                <a:solidFill>
                  <a:srgbClr val="FF0000"/>
                </a:solidFill>
              </a:rPr>
              <a:t>&amp;</a:t>
            </a:r>
            <a:r>
              <a:rPr lang="en-US" sz="1800" dirty="0" err="1"/>
              <a:t>nums</a:t>
            </a:r>
            <a:r>
              <a:rPr lang="en-US" sz="1800" dirty="0"/>
              <a:t>;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170688" y="4670422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// prints 9242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565768" y="1667470"/>
            <a:ext cx="37014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But… in C++ you don’t even need to use the </a:t>
            </a:r>
            <a:r>
              <a:rPr lang="en-US" sz="1800" dirty="0" smtClean="0">
                <a:solidFill>
                  <a:srgbClr val="FF0000"/>
                </a:solidFill>
              </a:rPr>
              <a:t>&amp;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operator</a:t>
            </a:r>
            <a:r>
              <a:rPr lang="en-US" sz="1800" dirty="0" smtClean="0"/>
              <a:t> to get an array’s address!</a:t>
            </a:r>
            <a:endParaRPr lang="en-US" sz="1800" dirty="0"/>
          </a:p>
        </p:txBody>
      </p:sp>
      <p:sp>
        <p:nvSpPr>
          <p:cNvPr id="106" name="Rectangle 105"/>
          <p:cNvSpPr/>
          <p:nvPr/>
        </p:nvSpPr>
        <p:spPr>
          <a:xfrm>
            <a:off x="513844" y="4992807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smtClean="0"/>
              <a:t>  </a:t>
            </a:r>
            <a:r>
              <a:rPr lang="en-US" sz="1800" dirty="0" err="1" smtClean="0"/>
              <a:t>nums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107" name="Line 4"/>
          <p:cNvSpPr>
            <a:spLocks noChangeShapeType="1"/>
          </p:cNvSpPr>
          <p:nvPr/>
        </p:nvSpPr>
        <p:spPr bwMode="auto">
          <a:xfrm>
            <a:off x="260968" y="518094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119945" y="5007847"/>
            <a:ext cx="224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// also prints 9242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9" name="Text Box 5"/>
          <p:cNvSpPr txBox="1">
            <a:spLocks noChangeArrowheads="1"/>
          </p:cNvSpPr>
          <p:nvPr/>
        </p:nvSpPr>
        <p:spPr bwMode="auto">
          <a:xfrm>
            <a:off x="457200" y="2658070"/>
            <a:ext cx="3886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You can simply write the array’s name (without brackets) and C++ will give you the array’s address!</a:t>
            </a:r>
            <a:endParaRPr lang="en-US" sz="1800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772400" y="3876606"/>
            <a:ext cx="1143000" cy="44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1367554" y="4694750"/>
            <a:ext cx="704007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39933" y="3553752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371601" y="5052823"/>
            <a:ext cx="675684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243979" y="3557124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19" name="Text Box 5"/>
          <p:cNvSpPr txBox="1">
            <a:spLocks noChangeArrowheads="1"/>
          </p:cNvSpPr>
          <p:nvPr/>
        </p:nvSpPr>
        <p:spPr bwMode="auto">
          <a:xfrm>
            <a:off x="4920815" y="572869"/>
            <a:ext cx="3886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And here’s how to make a pointer point to an array…</a:t>
            </a:r>
            <a:endParaRPr lang="en-US" sz="1800" dirty="0"/>
          </a:p>
        </p:txBody>
      </p:sp>
      <p:sp>
        <p:nvSpPr>
          <p:cNvPr id="120" name="Rectangle 119"/>
          <p:cNvSpPr/>
          <p:nvPr/>
        </p:nvSpPr>
        <p:spPr>
          <a:xfrm>
            <a:off x="494794" y="5407461"/>
            <a:ext cx="387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int</a:t>
            </a:r>
            <a:r>
              <a:rPr lang="en-US" sz="1800" dirty="0" smtClean="0"/>
              <a:t> *</a:t>
            </a:r>
            <a:r>
              <a:rPr lang="en-US" sz="1800" dirty="0" err="1" smtClean="0"/>
              <a:t>ptr</a:t>
            </a:r>
            <a:r>
              <a:rPr lang="en-US" sz="1800" dirty="0" smtClean="0"/>
              <a:t> = </a:t>
            </a:r>
            <a:r>
              <a:rPr lang="en-US" sz="1800" dirty="0" err="1" smtClean="0"/>
              <a:t>nums</a:t>
            </a:r>
            <a:r>
              <a:rPr lang="en-US" sz="1800" dirty="0" smtClean="0"/>
              <a:t>;   </a:t>
            </a:r>
            <a:r>
              <a:rPr lang="en-US" sz="1600" dirty="0" smtClean="0"/>
              <a:t>// </a:t>
            </a:r>
            <a:r>
              <a:rPr lang="en-US" sz="1600" dirty="0"/>
              <a:t>pointer to array</a:t>
            </a:r>
            <a:endParaRPr lang="en-US" sz="1800" dirty="0"/>
          </a:p>
        </p:txBody>
      </p:sp>
      <p:sp>
        <p:nvSpPr>
          <p:cNvPr id="121" name="Line 4"/>
          <p:cNvSpPr>
            <a:spLocks noChangeShapeType="1"/>
          </p:cNvSpPr>
          <p:nvPr/>
        </p:nvSpPr>
        <p:spPr bwMode="auto">
          <a:xfrm>
            <a:off x="266700" y="5610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335908" y="5738693"/>
            <a:ext cx="1316697" cy="685920"/>
            <a:chOff x="6339816" y="5738693"/>
            <a:chExt cx="1316697" cy="685920"/>
          </a:xfrm>
        </p:grpSpPr>
        <p:sp>
          <p:nvSpPr>
            <p:cNvPr id="122" name="Rectangle 23"/>
            <p:cNvSpPr>
              <a:spLocks noChangeArrowheads="1"/>
            </p:cNvSpPr>
            <p:nvPr/>
          </p:nvSpPr>
          <p:spPr bwMode="auto">
            <a:xfrm>
              <a:off x="6832410" y="5826843"/>
              <a:ext cx="824103" cy="597770"/>
            </a:xfrm>
            <a:prstGeom prst="rect">
              <a:avLst/>
            </a:prstGeom>
            <a:solidFill>
              <a:srgbClr val="A3FFE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39816" y="5738693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ptr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8239125" y="3562290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26" name="Text Box 5"/>
          <p:cNvSpPr txBox="1">
            <a:spLocks noChangeArrowheads="1"/>
          </p:cNvSpPr>
          <p:nvPr/>
        </p:nvSpPr>
        <p:spPr bwMode="auto">
          <a:xfrm>
            <a:off x="4343400" y="1334869"/>
            <a:ext cx="472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Question: </a:t>
            </a:r>
            <a:r>
              <a:rPr lang="en-US" sz="1800" dirty="0" smtClean="0"/>
              <a:t>So is </a:t>
            </a:r>
            <a:r>
              <a:rPr lang="en-US" sz="1800" dirty="0" smtClean="0">
                <a:solidFill>
                  <a:srgbClr val="6600CC"/>
                </a:solidFill>
              </a:rPr>
              <a:t>“</a:t>
            </a:r>
            <a:r>
              <a:rPr lang="en-US" sz="1800" dirty="0" err="1" smtClean="0">
                <a:solidFill>
                  <a:srgbClr val="6600CC"/>
                </a:solidFill>
              </a:rPr>
              <a:t>nums</a:t>
            </a:r>
            <a:r>
              <a:rPr lang="en-US" sz="1800" dirty="0" smtClean="0">
                <a:solidFill>
                  <a:srgbClr val="6600CC"/>
                </a:solidFill>
              </a:rPr>
              <a:t>” </a:t>
            </a:r>
            <a:r>
              <a:rPr lang="en-US" sz="1800" dirty="0" smtClean="0"/>
              <a:t>an </a:t>
            </a:r>
            <a:r>
              <a:rPr lang="en-US" sz="1800" dirty="0" smtClean="0">
                <a:solidFill>
                  <a:srgbClr val="FF0000"/>
                </a:solidFill>
              </a:rPr>
              <a:t>address</a:t>
            </a:r>
            <a:r>
              <a:rPr lang="en-US" sz="1800" dirty="0" smtClean="0"/>
              <a:t> or a </a:t>
            </a:r>
            <a:r>
              <a:rPr lang="en-US" sz="1800" dirty="0" smtClean="0">
                <a:solidFill>
                  <a:srgbClr val="FF0000"/>
                </a:solidFill>
              </a:rPr>
              <a:t>pointer</a:t>
            </a:r>
            <a:r>
              <a:rPr lang="en-US" sz="1800" dirty="0" smtClean="0"/>
              <a:t> or what?</a:t>
            </a:r>
            <a:endParaRPr lang="en-US" sz="1800" dirty="0"/>
          </a:p>
        </p:txBody>
      </p:sp>
      <p:sp>
        <p:nvSpPr>
          <p:cNvPr id="128" name="Text Box 5"/>
          <p:cNvSpPr txBox="1">
            <a:spLocks noChangeArrowheads="1"/>
          </p:cNvSpPr>
          <p:nvPr/>
        </p:nvSpPr>
        <p:spPr bwMode="auto">
          <a:xfrm>
            <a:off x="4353858" y="2039288"/>
            <a:ext cx="4724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Answer: </a:t>
            </a:r>
            <a:r>
              <a:rPr lang="en-US" sz="1800" dirty="0" smtClean="0">
                <a:solidFill>
                  <a:srgbClr val="6600CC"/>
                </a:solidFill>
              </a:rPr>
              <a:t>“</a:t>
            </a:r>
            <a:r>
              <a:rPr lang="en-US" sz="1800" dirty="0" err="1" smtClean="0">
                <a:solidFill>
                  <a:srgbClr val="6600CC"/>
                </a:solidFill>
              </a:rPr>
              <a:t>nums</a:t>
            </a:r>
            <a:r>
              <a:rPr lang="en-US" sz="1800" dirty="0" smtClean="0">
                <a:solidFill>
                  <a:srgbClr val="6600CC"/>
                </a:solidFill>
              </a:rPr>
              <a:t>” </a:t>
            </a:r>
            <a:r>
              <a:rPr lang="en-US" sz="1800" dirty="0" smtClean="0"/>
              <a:t>is just an array. </a:t>
            </a:r>
            <a:br>
              <a:rPr lang="en-US" sz="1800" dirty="0" smtClean="0"/>
            </a:br>
            <a:r>
              <a:rPr lang="en-US" sz="1800" dirty="0" smtClean="0"/>
              <a:t>But C++ lets you get its </a:t>
            </a:r>
            <a:r>
              <a:rPr lang="en-US" sz="1800" dirty="0" smtClean="0">
                <a:solidFill>
                  <a:srgbClr val="FF0000"/>
                </a:solidFill>
              </a:rPr>
              <a:t>address</a:t>
            </a:r>
            <a:r>
              <a:rPr lang="en-US" sz="1800" dirty="0"/>
              <a:t> </a:t>
            </a:r>
            <a:r>
              <a:rPr lang="en-US" sz="1800" dirty="0" smtClean="0"/>
              <a:t>without using the </a:t>
            </a:r>
            <a:r>
              <a:rPr lang="en-US" sz="1800" dirty="0" smtClean="0">
                <a:solidFill>
                  <a:srgbClr val="FF0000"/>
                </a:solidFill>
              </a:rPr>
              <a:t>&amp; </a:t>
            </a:r>
            <a:r>
              <a:rPr lang="en-US" sz="1800" dirty="0" smtClean="0"/>
              <a:t>so it looks like a pointer…</a:t>
            </a:r>
            <a:endParaRPr lang="en-US" sz="1800" dirty="0"/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441749" y="3486779"/>
            <a:ext cx="3349451" cy="1719794"/>
          </a:xfrm>
          <a:prstGeom prst="wedgeRoundRectCallout">
            <a:avLst>
              <a:gd name="adj1" fmla="val 98293"/>
              <a:gd name="adj2" fmla="val 9679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a pointer variable.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Why?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dirty="0" smtClean="0"/>
              <a:t>Because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it’s a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variable that holds an address value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ounded Rectangular Callout 132"/>
          <p:cNvSpPr/>
          <p:nvPr/>
        </p:nvSpPr>
        <p:spPr bwMode="auto">
          <a:xfrm>
            <a:off x="1879043" y="472270"/>
            <a:ext cx="3999243" cy="2583353"/>
          </a:xfrm>
          <a:prstGeom prst="wedgeRoundRectCallout">
            <a:avLst>
              <a:gd name="adj1" fmla="val 75117"/>
              <a:gd name="adj2" fmla="val 7384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just an array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holds three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regular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integer values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it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doesn’t hold an address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like a pointer variable, so it’s not a pointer!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4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47051E-6 L -0.75451 0.1591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26" y="795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8781E-6 L -0.7658 0.2077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99" y="1038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7 L -0.15399 0.34398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1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43" grpId="0" animBg="1"/>
      <p:bldP spid="43" grpId="1" animBg="1"/>
      <p:bldP spid="102" grpId="0" animBg="1"/>
      <p:bldP spid="102" grpId="1" animBg="1"/>
      <p:bldP spid="5" grpId="0"/>
      <p:bldP spid="104" grpId="0"/>
      <p:bldP spid="105" grpId="0"/>
      <p:bldP spid="106" grpId="0"/>
      <p:bldP spid="107" grpId="0" animBg="1"/>
      <p:bldP spid="107" grpId="1" animBg="1"/>
      <p:bldP spid="108" grpId="0"/>
      <p:bldP spid="109" grpId="0"/>
      <p:bldP spid="9" grpId="0" animBg="1"/>
      <p:bldP spid="9" grpId="1" animBg="1"/>
      <p:bldP spid="8" grpId="0" build="allAtOnce"/>
      <p:bldP spid="8" grpId="1" build="allAtOnce"/>
      <p:bldP spid="115" grpId="0" animBg="1"/>
      <p:bldP spid="115" grpId="1" animBg="1"/>
      <p:bldP spid="116" grpId="0" build="allAtOnce"/>
      <p:bldP spid="116" grpId="1" build="allAtOnce"/>
      <p:bldP spid="119" grpId="0"/>
      <p:bldP spid="120" grpId="0"/>
      <p:bldP spid="121" grpId="0" animBg="1"/>
      <p:bldP spid="121" grpId="1" animBg="1"/>
      <p:bldP spid="125" grpId="0" build="allAtOnce"/>
      <p:bldP spid="126" grpId="0"/>
      <p:bldP spid="128" grpId="0"/>
      <p:bldP spid="12" grpId="0" animBg="1"/>
      <p:bldP spid="12" grpId="1" animBg="1"/>
      <p:bldP spid="133" grpId="0" animBg="1"/>
      <p:bldP spid="13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74F-B9A8-4932-A83D-3E58E8EE0A98}" type="slidenum">
              <a:rPr lang="en-US"/>
              <a:pPr/>
              <a:t>2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/>
              <a:t>Every Variable has an Address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You can think of the computer’s memory like a street with a bunch of vacant lots.  </a:t>
            </a:r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168275" y="3048000"/>
            <a:ext cx="5699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Some variables occupy a single lot, while others occupy several adjacent lots.</a:t>
            </a:r>
          </a:p>
        </p:txBody>
      </p:sp>
      <p:grpSp>
        <p:nvGrpSpPr>
          <p:cNvPr id="349238" name="Group 54"/>
          <p:cNvGrpSpPr>
            <a:grpSpLocks/>
          </p:cNvGrpSpPr>
          <p:nvPr/>
        </p:nvGrpSpPr>
        <p:grpSpPr bwMode="auto">
          <a:xfrm>
            <a:off x="196850" y="4435475"/>
            <a:ext cx="8947150" cy="2498725"/>
            <a:chOff x="124" y="2794"/>
            <a:chExt cx="5636" cy="1574"/>
          </a:xfrm>
        </p:grpSpPr>
        <p:grpSp>
          <p:nvGrpSpPr>
            <p:cNvPr id="349233" name="Group 49"/>
            <p:cNvGrpSpPr>
              <a:grpSpLocks/>
            </p:cNvGrpSpPr>
            <p:nvPr/>
          </p:nvGrpSpPr>
          <p:grpSpPr bwMode="auto">
            <a:xfrm>
              <a:off x="124" y="2794"/>
              <a:ext cx="5636" cy="1574"/>
              <a:chOff x="124" y="2794"/>
              <a:chExt cx="5636" cy="1574"/>
            </a:xfrm>
          </p:grpSpPr>
          <p:sp>
            <p:nvSpPr>
              <p:cNvPr id="349191" name="AutoShape 7"/>
              <p:cNvSpPr>
                <a:spLocks noChangeArrowheads="1"/>
              </p:cNvSpPr>
              <p:nvPr/>
            </p:nvSpPr>
            <p:spPr bwMode="auto">
              <a:xfrm>
                <a:off x="1920" y="3293"/>
                <a:ext cx="960" cy="672"/>
              </a:xfrm>
              <a:prstGeom prst="parallelogram">
                <a:avLst>
                  <a:gd name="adj" fmla="val 35714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2" name="AutoShape 8"/>
              <p:cNvSpPr>
                <a:spLocks noChangeArrowheads="1"/>
              </p:cNvSpPr>
              <p:nvPr/>
            </p:nvSpPr>
            <p:spPr bwMode="auto">
              <a:xfrm>
                <a:off x="2640" y="3293"/>
                <a:ext cx="960" cy="672"/>
              </a:xfrm>
              <a:prstGeom prst="parallelogram">
                <a:avLst>
                  <a:gd name="adj" fmla="val 35714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3" name="AutoShape 9"/>
              <p:cNvSpPr>
                <a:spLocks noChangeArrowheads="1"/>
              </p:cNvSpPr>
              <p:nvPr/>
            </p:nvSpPr>
            <p:spPr bwMode="auto">
              <a:xfrm>
                <a:off x="3360" y="3293"/>
                <a:ext cx="960" cy="672"/>
              </a:xfrm>
              <a:prstGeom prst="parallelogram">
                <a:avLst>
                  <a:gd name="adj" fmla="val 35714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4" name="AutoShape 10"/>
              <p:cNvSpPr>
                <a:spLocks noChangeArrowheads="1"/>
              </p:cNvSpPr>
              <p:nvPr/>
            </p:nvSpPr>
            <p:spPr bwMode="auto">
              <a:xfrm>
                <a:off x="4080" y="3293"/>
                <a:ext cx="960" cy="672"/>
              </a:xfrm>
              <a:prstGeom prst="parallelogram">
                <a:avLst>
                  <a:gd name="adj" fmla="val 35714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5" name="AutoShape 11"/>
              <p:cNvSpPr>
                <a:spLocks noChangeArrowheads="1"/>
              </p:cNvSpPr>
              <p:nvPr/>
            </p:nvSpPr>
            <p:spPr bwMode="auto">
              <a:xfrm>
                <a:off x="4800" y="3293"/>
                <a:ext cx="960" cy="672"/>
              </a:xfrm>
              <a:prstGeom prst="parallelogram">
                <a:avLst>
                  <a:gd name="adj" fmla="val 35714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204" name="Rectangle 20"/>
              <p:cNvSpPr>
                <a:spLocks noChangeArrowheads="1"/>
              </p:cNvSpPr>
              <p:nvPr/>
            </p:nvSpPr>
            <p:spPr bwMode="auto">
              <a:xfrm>
                <a:off x="1920" y="3965"/>
                <a:ext cx="720" cy="2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100</a:t>
                </a:r>
              </a:p>
            </p:txBody>
          </p:sp>
          <p:sp>
            <p:nvSpPr>
              <p:cNvPr id="349205" name="Rectangle 21"/>
              <p:cNvSpPr>
                <a:spLocks noChangeArrowheads="1"/>
              </p:cNvSpPr>
              <p:nvPr/>
            </p:nvSpPr>
            <p:spPr bwMode="auto">
              <a:xfrm>
                <a:off x="2640" y="3965"/>
                <a:ext cx="720" cy="2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101</a:t>
                </a:r>
              </a:p>
            </p:txBody>
          </p:sp>
          <p:sp>
            <p:nvSpPr>
              <p:cNvPr id="349206" name="Rectangle 22"/>
              <p:cNvSpPr>
                <a:spLocks noChangeArrowheads="1"/>
              </p:cNvSpPr>
              <p:nvPr/>
            </p:nvSpPr>
            <p:spPr bwMode="auto">
              <a:xfrm>
                <a:off x="3360" y="3965"/>
                <a:ext cx="720" cy="2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102</a:t>
                </a:r>
              </a:p>
            </p:txBody>
          </p:sp>
          <p:sp>
            <p:nvSpPr>
              <p:cNvPr id="349207" name="Rectangle 23"/>
              <p:cNvSpPr>
                <a:spLocks noChangeArrowheads="1"/>
              </p:cNvSpPr>
              <p:nvPr/>
            </p:nvSpPr>
            <p:spPr bwMode="auto">
              <a:xfrm>
                <a:off x="4080" y="3965"/>
                <a:ext cx="720" cy="2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103</a:t>
                </a:r>
              </a:p>
            </p:txBody>
          </p:sp>
          <p:sp>
            <p:nvSpPr>
              <p:cNvPr id="349208" name="Rectangle 24"/>
              <p:cNvSpPr>
                <a:spLocks noChangeArrowheads="1"/>
              </p:cNvSpPr>
              <p:nvPr/>
            </p:nvSpPr>
            <p:spPr bwMode="auto">
              <a:xfrm>
                <a:off x="4800" y="3965"/>
                <a:ext cx="720" cy="2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104</a:t>
                </a:r>
              </a:p>
            </p:txBody>
          </p:sp>
          <p:pic>
            <p:nvPicPr>
              <p:cNvPr id="349210" name="Picture 2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" y="2794"/>
                <a:ext cx="1536" cy="15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49211" name="Rectangle 27"/>
            <p:cNvSpPr>
              <a:spLocks noChangeArrowheads="1"/>
            </p:cNvSpPr>
            <p:nvPr/>
          </p:nvSpPr>
          <p:spPr bwMode="auto">
            <a:xfrm rot="21471956">
              <a:off x="188" y="3386"/>
              <a:ext cx="1084" cy="308"/>
            </a:xfrm>
            <a:prstGeom prst="rect">
              <a:avLst/>
            </a:prstGeom>
            <a:solidFill>
              <a:srgbClr val="0035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MEMORY</a:t>
              </a:r>
            </a:p>
          </p:txBody>
        </p:sp>
      </p:grpSp>
      <p:sp>
        <p:nvSpPr>
          <p:cNvPr id="349213" name="Text Box 29"/>
          <p:cNvSpPr txBox="1">
            <a:spLocks noChangeArrowheads="1"/>
          </p:cNvSpPr>
          <p:nvPr/>
        </p:nvSpPr>
        <p:spPr bwMode="auto">
          <a:xfrm>
            <a:off x="5861050" y="2362200"/>
            <a:ext cx="3116559" cy="193899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void </a:t>
            </a:r>
            <a:r>
              <a:rPr lang="en-US" dirty="0" smtClean="0">
                <a:solidFill>
                  <a:srgbClr val="6600CC"/>
                </a:solidFill>
              </a:rPr>
              <a:t>foo()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{</a:t>
            </a:r>
          </a:p>
          <a:p>
            <a:r>
              <a:rPr lang="en-US" dirty="0">
                <a:solidFill>
                  <a:srgbClr val="6600CC"/>
                </a:solidFill>
              </a:rPr>
              <a:t>  short </a:t>
            </a:r>
            <a:r>
              <a:rPr lang="en-US" dirty="0" smtClean="0">
                <a:solidFill>
                  <a:srgbClr val="6600CC"/>
                </a:solidFill>
              </a:rPr>
              <a:t>students </a:t>
            </a:r>
            <a:r>
              <a:rPr lang="en-US" dirty="0">
                <a:solidFill>
                  <a:srgbClr val="6600CC"/>
                </a:solidFill>
              </a:rPr>
              <a:t>= 5;</a:t>
            </a:r>
          </a:p>
          <a:p>
            <a:r>
              <a:rPr lang="en-US" dirty="0">
                <a:solidFill>
                  <a:srgbClr val="6600CC"/>
                </a:solidFill>
              </a:rPr>
              <a:t>  char </a:t>
            </a:r>
            <a:r>
              <a:rPr lang="en-US" dirty="0" smtClean="0">
                <a:solidFill>
                  <a:srgbClr val="6600CC"/>
                </a:solidFill>
              </a:rPr>
              <a:t>grade </a:t>
            </a:r>
            <a:r>
              <a:rPr lang="en-US" dirty="0">
                <a:solidFill>
                  <a:srgbClr val="6600CC"/>
                </a:solidFill>
              </a:rPr>
              <a:t>= </a:t>
            </a:r>
            <a:r>
              <a:rPr lang="en-US" dirty="0" smtClean="0">
                <a:solidFill>
                  <a:srgbClr val="6600CC"/>
                </a:solidFill>
              </a:rPr>
              <a:t>‘B’;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...</a:t>
            </a:r>
          </a:p>
        </p:txBody>
      </p:sp>
      <p:pic>
        <p:nvPicPr>
          <p:cNvPr id="349198" name="Picture 14" descr="MMj0188343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837238"/>
            <a:ext cx="95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9235" name="Group 51"/>
          <p:cNvGrpSpPr>
            <a:grpSpLocks/>
          </p:cNvGrpSpPr>
          <p:nvPr/>
        </p:nvGrpSpPr>
        <p:grpSpPr bwMode="auto">
          <a:xfrm>
            <a:off x="4241800" y="5167313"/>
            <a:ext cx="2573338" cy="1111250"/>
            <a:chOff x="2672" y="3255"/>
            <a:chExt cx="1621" cy="700"/>
          </a:xfrm>
        </p:grpSpPr>
        <p:sp>
          <p:nvSpPr>
            <p:cNvPr id="349220" name="AutoShape 36"/>
            <p:cNvSpPr>
              <a:spLocks noChangeArrowheads="1"/>
            </p:cNvSpPr>
            <p:nvPr/>
          </p:nvSpPr>
          <p:spPr bwMode="auto">
            <a:xfrm>
              <a:off x="2672" y="3293"/>
              <a:ext cx="1621" cy="662"/>
            </a:xfrm>
            <a:prstGeom prst="parallelogram">
              <a:avLst>
                <a:gd name="adj" fmla="val 33623"/>
              </a:avLst>
            </a:prstGeom>
            <a:solidFill>
              <a:srgbClr val="FFEFD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49234" name="Text Box 50"/>
            <p:cNvSpPr txBox="1">
              <a:spLocks noChangeArrowheads="1"/>
            </p:cNvSpPr>
            <p:nvPr/>
          </p:nvSpPr>
          <p:spPr bwMode="auto">
            <a:xfrm>
              <a:off x="3091" y="3255"/>
              <a:ext cx="909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students</a:t>
              </a:r>
              <a:endParaRPr lang="en-US" i="1" dirty="0"/>
            </a:p>
            <a:p>
              <a:r>
                <a:rPr lang="en-US" sz="800" i="1" dirty="0"/>
                <a:t> </a:t>
              </a:r>
            </a:p>
            <a:p>
              <a:r>
                <a:rPr lang="en-US" i="1" dirty="0"/>
                <a:t>    </a:t>
              </a:r>
              <a:r>
                <a:rPr lang="en-US" i="1" dirty="0">
                  <a:solidFill>
                    <a:srgbClr val="990000"/>
                  </a:solidFill>
                </a:rPr>
                <a:t>5</a:t>
              </a:r>
            </a:p>
          </p:txBody>
        </p:sp>
      </p:grpSp>
      <p:pic>
        <p:nvPicPr>
          <p:cNvPr id="349199" name="Picture 15" descr="MMj0188343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837238"/>
            <a:ext cx="95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200" name="Picture 16" descr="MMj0188343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5843588"/>
            <a:ext cx="95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201" name="Picture 17" descr="MMj0188343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843588"/>
            <a:ext cx="95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9237" name="Group 53"/>
          <p:cNvGrpSpPr>
            <a:grpSpLocks/>
          </p:cNvGrpSpPr>
          <p:nvPr/>
        </p:nvGrpSpPr>
        <p:grpSpPr bwMode="auto">
          <a:xfrm>
            <a:off x="7620000" y="5118100"/>
            <a:ext cx="1524000" cy="1177925"/>
            <a:chOff x="4800" y="3224"/>
            <a:chExt cx="960" cy="742"/>
          </a:xfrm>
        </p:grpSpPr>
        <p:sp>
          <p:nvSpPr>
            <p:cNvPr id="349219" name="AutoShape 35"/>
            <p:cNvSpPr>
              <a:spLocks noChangeArrowheads="1"/>
            </p:cNvSpPr>
            <p:nvPr/>
          </p:nvSpPr>
          <p:spPr bwMode="auto">
            <a:xfrm>
              <a:off x="4800" y="3294"/>
              <a:ext cx="960" cy="672"/>
            </a:xfrm>
            <a:prstGeom prst="parallelogram">
              <a:avLst>
                <a:gd name="adj" fmla="val 35714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36" name="Text Box 52"/>
            <p:cNvSpPr txBox="1">
              <a:spLocks noChangeArrowheads="1"/>
            </p:cNvSpPr>
            <p:nvPr/>
          </p:nvSpPr>
          <p:spPr bwMode="auto">
            <a:xfrm>
              <a:off x="5034" y="3224"/>
              <a:ext cx="631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grade</a:t>
              </a:r>
              <a:endParaRPr lang="en-US" i="1" dirty="0"/>
            </a:p>
            <a:p>
              <a:endParaRPr lang="en-US" sz="800" i="1" dirty="0"/>
            </a:p>
            <a:p>
              <a:r>
                <a:rPr lang="en-US" i="1" dirty="0">
                  <a:solidFill>
                    <a:srgbClr val="990000"/>
                  </a:solidFill>
                </a:rPr>
                <a:t> </a:t>
              </a:r>
              <a:r>
                <a:rPr lang="en-US" i="1" dirty="0" smtClean="0">
                  <a:solidFill>
                    <a:srgbClr val="990000"/>
                  </a:solidFill>
                </a:rPr>
                <a:t>‘B’</a:t>
              </a:r>
              <a:endParaRPr lang="en-US" i="1" dirty="0">
                <a:solidFill>
                  <a:srgbClr val="990000"/>
                </a:solidFill>
              </a:endParaRPr>
            </a:p>
          </p:txBody>
        </p:sp>
      </p:grpSp>
      <p:pic>
        <p:nvPicPr>
          <p:cNvPr id="349202" name="Picture 18" descr="MMj0188343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837238"/>
            <a:ext cx="95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9239" name="Text Box 55"/>
          <p:cNvSpPr txBox="1">
            <a:spLocks noChangeArrowheads="1"/>
          </p:cNvSpPr>
          <p:nvPr/>
        </p:nvSpPr>
        <p:spPr bwMode="auto">
          <a:xfrm>
            <a:off x="0" y="1828800"/>
            <a:ext cx="5715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When you define a variable in your program, the computer finds an unused address in memory and reserves it for your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9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9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4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4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9" grpId="0"/>
      <p:bldP spid="349190" grpId="0"/>
      <p:bldP spid="349213" grpId="0" animBg="1"/>
      <p:bldP spid="34923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20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 dirty="0" smtClean="0"/>
              <a:t>Arrays, Addresses and Pointers</a:t>
            </a:r>
            <a:endParaRPr lang="en-US" sz="3000" dirty="0"/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797111"/>
            <a:ext cx="4295218" cy="2908489"/>
          </a:xfrm>
          <a:prstGeom prst="rect">
            <a:avLst/>
          </a:prstGeom>
          <a:solidFill>
            <a:srgbClr val="FFEFD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4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91273" y="685800"/>
            <a:ext cx="47855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In C++, a pointer to an array can be used just as if it were an array itself!</a:t>
            </a:r>
            <a:endParaRPr lang="en-US" sz="1800" dirty="0"/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271016" y="54486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818313" y="3376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818313" y="3681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818313" y="3986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818313" y="4291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6818313" y="4595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6818313" y="4900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6818313" y="52054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6818313" y="55102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6818313" y="58150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818313" y="61198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6818313" y="64246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046913" y="2919413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7626350" y="3258717"/>
            <a:ext cx="1403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00009240</a:t>
            </a:r>
          </a:p>
          <a:p>
            <a:r>
              <a:rPr lang="en-US" sz="2000" b="1" dirty="0">
                <a:latin typeface="Courier New" pitchFamily="49" charset="0"/>
              </a:rPr>
              <a:t>00009242</a:t>
            </a:r>
          </a:p>
          <a:p>
            <a:r>
              <a:rPr lang="en-US" sz="2000" b="1" dirty="0">
                <a:latin typeface="Courier New" pitchFamily="49" charset="0"/>
              </a:rPr>
              <a:t>00009244</a:t>
            </a:r>
          </a:p>
          <a:p>
            <a:r>
              <a:rPr lang="en-US" sz="2000" b="1" dirty="0">
                <a:latin typeface="Courier New" pitchFamily="49" charset="0"/>
              </a:rPr>
              <a:t>00009246</a:t>
            </a:r>
          </a:p>
          <a:p>
            <a:r>
              <a:rPr lang="en-US" sz="2000" b="1" dirty="0">
                <a:latin typeface="Courier New" pitchFamily="49" charset="0"/>
              </a:rPr>
              <a:t>00009248</a:t>
            </a:r>
          </a:p>
          <a:p>
            <a:r>
              <a:rPr lang="en-US" sz="2000" b="1" dirty="0">
                <a:latin typeface="Courier New" pitchFamily="49" charset="0"/>
              </a:rPr>
              <a:t>00009250</a:t>
            </a:r>
          </a:p>
          <a:p>
            <a:r>
              <a:rPr lang="en-US" sz="2000" b="1" dirty="0">
                <a:latin typeface="Courier New" pitchFamily="49" charset="0"/>
              </a:rPr>
              <a:t>00009252</a:t>
            </a:r>
          </a:p>
          <a:p>
            <a:r>
              <a:rPr lang="en-US" sz="2000" b="1" dirty="0">
                <a:latin typeface="Courier New" pitchFamily="49" charset="0"/>
              </a:rPr>
              <a:t>00009254</a:t>
            </a:r>
          </a:p>
          <a:p>
            <a:r>
              <a:rPr lang="en-US" sz="2000" b="1" dirty="0">
                <a:latin typeface="Courier New" pitchFamily="49" charset="0"/>
              </a:rPr>
              <a:t>00009256</a:t>
            </a:r>
          </a:p>
          <a:p>
            <a:r>
              <a:rPr lang="en-US" sz="2000" b="1" dirty="0">
                <a:latin typeface="Courier New" pitchFamily="49" charset="0"/>
              </a:rPr>
              <a:t>00009258</a:t>
            </a:r>
          </a:p>
          <a:p>
            <a:r>
              <a:rPr lang="en-US" sz="2000" b="1" dirty="0">
                <a:latin typeface="Courier New" pitchFamily="49" charset="0"/>
              </a:rPr>
              <a:t>00009260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0" y="3440668"/>
            <a:ext cx="1560513" cy="2061453"/>
            <a:chOff x="6096000" y="3440668"/>
            <a:chExt cx="1560513" cy="2061453"/>
          </a:xfrm>
        </p:grpSpPr>
        <p:grpSp>
          <p:nvGrpSpPr>
            <p:cNvPr id="2" name="Group 1"/>
            <p:cNvGrpSpPr/>
            <p:nvPr/>
          </p:nvGrpSpPr>
          <p:grpSpPr>
            <a:xfrm>
              <a:off x="6826404" y="3682917"/>
              <a:ext cx="830109" cy="1819204"/>
              <a:chOff x="6826404" y="3682917"/>
              <a:chExt cx="830109" cy="1819204"/>
            </a:xfrm>
          </p:grpSpPr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6827451" y="3682917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6826404" y="4286659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6832410" y="4904351"/>
                <a:ext cx="824103" cy="597770"/>
              </a:xfrm>
              <a:prstGeom prst="rect">
                <a:avLst/>
              </a:prstGeom>
              <a:solidFill>
                <a:srgbClr val="FFE3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96000" y="344066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nums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59145" y="379739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[0]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65060" y="4411712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[1]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365060" y="501322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solidFill>
                    <a:srgbClr val="6600CC"/>
                  </a:solidFill>
                </a:rPr>
                <a:t>[2]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367554" y="4694750"/>
            <a:ext cx="704007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371601" y="5052823"/>
            <a:ext cx="675684" cy="307498"/>
          </a:xfrm>
          <a:prstGeom prst="rect">
            <a:avLst/>
          </a:prstGeom>
          <a:solidFill>
            <a:srgbClr val="FFEF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94794" y="4736068"/>
            <a:ext cx="4035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int</a:t>
            </a:r>
            <a:r>
              <a:rPr lang="en-US" sz="1800" dirty="0" smtClean="0"/>
              <a:t> *</a:t>
            </a:r>
            <a:r>
              <a:rPr lang="en-US" sz="1800" dirty="0" err="1" smtClean="0"/>
              <a:t>ptr</a:t>
            </a:r>
            <a:r>
              <a:rPr lang="en-US" sz="1800" dirty="0" smtClean="0"/>
              <a:t> = </a:t>
            </a:r>
            <a:r>
              <a:rPr lang="en-US" sz="1800" dirty="0" err="1" smtClean="0"/>
              <a:t>nums</a:t>
            </a:r>
            <a:r>
              <a:rPr lang="en-US" sz="1800" dirty="0" smtClean="0"/>
              <a:t>;  // pointer to array</a:t>
            </a:r>
            <a:endParaRPr lang="en-US" sz="1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335908" y="5738693"/>
            <a:ext cx="1316697" cy="685920"/>
            <a:chOff x="6339816" y="5738693"/>
            <a:chExt cx="1316697" cy="685920"/>
          </a:xfrm>
        </p:grpSpPr>
        <p:sp>
          <p:nvSpPr>
            <p:cNvPr id="122" name="Rectangle 23"/>
            <p:cNvSpPr>
              <a:spLocks noChangeArrowheads="1"/>
            </p:cNvSpPr>
            <p:nvPr/>
          </p:nvSpPr>
          <p:spPr bwMode="auto">
            <a:xfrm>
              <a:off x="6832410" y="5826843"/>
              <a:ext cx="824103" cy="597770"/>
            </a:xfrm>
            <a:prstGeom prst="rect">
              <a:avLst/>
            </a:prstGeom>
            <a:solidFill>
              <a:srgbClr val="A3FFE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39816" y="5738693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ptr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494794" y="5253942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</a:t>
            </a:r>
            <a:r>
              <a:rPr lang="en-US" sz="1800" dirty="0" err="1" smtClean="0"/>
              <a:t>ptr</a:t>
            </a:r>
            <a:r>
              <a:rPr lang="en-US" sz="1800" dirty="0" smtClean="0"/>
              <a:t>[2];  </a:t>
            </a:r>
            <a:endParaRPr lang="en-US" sz="1800" dirty="0"/>
          </a:p>
        </p:txBody>
      </p:sp>
      <p:sp>
        <p:nvSpPr>
          <p:cNvPr id="57" name="Rectangle 56"/>
          <p:cNvSpPr/>
          <p:nvPr/>
        </p:nvSpPr>
        <p:spPr>
          <a:xfrm>
            <a:off x="6843007" y="5943455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CC"/>
                </a:solidFill>
                <a:latin typeface="Courier New" pitchFamily="49" charset="0"/>
              </a:rPr>
              <a:t>9242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19945" y="5266729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// prints </a:t>
            </a:r>
            <a:r>
              <a:rPr lang="en-US" sz="1800" dirty="0" err="1" smtClean="0">
                <a:solidFill>
                  <a:srgbClr val="FF0000"/>
                </a:solidFill>
              </a:rPr>
              <a:t>nums</a:t>
            </a:r>
            <a:r>
              <a:rPr lang="en-US" sz="1800" dirty="0" smtClean="0">
                <a:solidFill>
                  <a:srgbClr val="FF0000"/>
                </a:solidFill>
              </a:rPr>
              <a:t>[2</a:t>
            </a:r>
            <a:r>
              <a:rPr lang="en-US" sz="1600" dirty="0" smtClean="0">
                <a:solidFill>
                  <a:srgbClr val="FF0000"/>
                </a:solidFill>
              </a:rPr>
              <a:t>] or 30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389557" y="1487269"/>
            <a:ext cx="41143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Or you can use the </a:t>
            </a:r>
            <a:r>
              <a:rPr lang="en-US" sz="1800" dirty="0" smtClean="0">
                <a:solidFill>
                  <a:srgbClr val="FF0000"/>
                </a:solidFill>
              </a:rPr>
              <a:t>* operator </a:t>
            </a:r>
            <a:r>
              <a:rPr lang="en-US" sz="1800" dirty="0" smtClean="0"/>
              <a:t>with your pointer to access the array’s contents.</a:t>
            </a:r>
            <a:endParaRPr lang="en-US" sz="1800" dirty="0"/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284704" y="57561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8482" y="5561481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*</a:t>
            </a:r>
            <a:r>
              <a:rPr lang="en-US" sz="1800" dirty="0" err="1" smtClean="0"/>
              <a:t>ptr</a:t>
            </a:r>
            <a:r>
              <a:rPr lang="en-US" sz="1800" dirty="0" smtClean="0"/>
              <a:t>;  </a:t>
            </a:r>
            <a:endParaRPr lang="en-US" sz="1800" dirty="0"/>
          </a:p>
        </p:txBody>
      </p:sp>
      <p:sp>
        <p:nvSpPr>
          <p:cNvPr id="63" name="Rectangle 62"/>
          <p:cNvSpPr/>
          <p:nvPr/>
        </p:nvSpPr>
        <p:spPr>
          <a:xfrm>
            <a:off x="2133633" y="55742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// prints </a:t>
            </a:r>
            <a:r>
              <a:rPr lang="en-US" sz="1800" dirty="0" err="1" smtClean="0">
                <a:solidFill>
                  <a:srgbClr val="FF0000"/>
                </a:solidFill>
              </a:rPr>
              <a:t>nums</a:t>
            </a:r>
            <a:r>
              <a:rPr lang="en-US" sz="1800" dirty="0" smtClean="0">
                <a:solidFill>
                  <a:srgbClr val="FF0000"/>
                </a:solidFill>
              </a:rPr>
              <a:t>[0</a:t>
            </a:r>
            <a:r>
              <a:rPr lang="en-US" sz="1600" dirty="0" smtClean="0">
                <a:solidFill>
                  <a:srgbClr val="FF0000"/>
                </a:solidFill>
              </a:rPr>
              <a:t>] or 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5" name="Line 4"/>
          <p:cNvSpPr>
            <a:spLocks noChangeShapeType="1"/>
          </p:cNvSpPr>
          <p:nvPr/>
        </p:nvSpPr>
        <p:spPr bwMode="auto">
          <a:xfrm>
            <a:off x="304800" y="607104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28578" y="5876329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*(ptr+2);  </a:t>
            </a:r>
            <a:endParaRPr lang="en-US" sz="1800" dirty="0"/>
          </a:p>
        </p:txBody>
      </p:sp>
      <p:sp>
        <p:nvSpPr>
          <p:cNvPr id="67" name="Rectangle 66"/>
          <p:cNvSpPr/>
          <p:nvPr/>
        </p:nvSpPr>
        <p:spPr>
          <a:xfrm>
            <a:off x="2228516" y="587906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// prints </a:t>
            </a:r>
            <a:r>
              <a:rPr lang="en-US" sz="1800" dirty="0" err="1" smtClean="0">
                <a:solidFill>
                  <a:srgbClr val="FF0000"/>
                </a:solidFill>
              </a:rPr>
              <a:t>nums</a:t>
            </a:r>
            <a:r>
              <a:rPr lang="en-US" sz="1800" dirty="0" smtClean="0">
                <a:solidFill>
                  <a:srgbClr val="FF0000"/>
                </a:solidFill>
              </a:rPr>
              <a:t>[2</a:t>
            </a:r>
            <a:r>
              <a:rPr lang="en-US" sz="1600" dirty="0" smtClean="0">
                <a:solidFill>
                  <a:srgbClr val="FF0000"/>
                </a:solidFill>
              </a:rPr>
              <a:t>] or 30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0" name="Rounded Rectangular Callout 69"/>
          <p:cNvSpPr/>
          <p:nvPr/>
        </p:nvSpPr>
        <p:spPr bwMode="auto">
          <a:xfrm>
            <a:off x="3125037" y="2512088"/>
            <a:ext cx="3064748" cy="1989574"/>
          </a:xfrm>
          <a:prstGeom prst="wedgeRoundRectCallout">
            <a:avLst>
              <a:gd name="adj1" fmla="val -92143"/>
              <a:gd name="adj2" fmla="val 8951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points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the top of the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array, this prints out the value that is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two integer elements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from the top of the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2153991" y="3135084"/>
            <a:ext cx="4005651" cy="1885053"/>
          </a:xfrm>
          <a:prstGeom prst="wedgeRoundRectCallout">
            <a:avLst>
              <a:gd name="adj1" fmla="val -64029"/>
              <a:gd name="adj2" fmla="val 8189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points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the top of the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array, this prints out the value that is at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9242</a:t>
            </a:r>
            <a:r>
              <a:rPr lang="en-US" sz="2000" dirty="0" smtClean="0"/>
              <a:t> – i.e., the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element of the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array.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ounded Rectangular Callout 67"/>
          <p:cNvSpPr/>
          <p:nvPr/>
        </p:nvSpPr>
        <p:spPr bwMode="auto">
          <a:xfrm>
            <a:off x="2071561" y="2351768"/>
            <a:ext cx="4117473" cy="2133595"/>
          </a:xfrm>
          <a:prstGeom prst="wedgeRoundRectCallout">
            <a:avLst>
              <a:gd name="adj1" fmla="val -51744"/>
              <a:gd name="adj2" fmla="val 11791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This line says “print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out the item that is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two elements </a:t>
            </a:r>
            <a:r>
              <a:rPr lang="en-US" sz="1800" dirty="0" smtClean="0"/>
              <a:t>down f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rom where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</a:rPr>
              <a:t>ptr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points.” (in this case,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/>
              </a:rPr>
              <a:t>ptr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points to the top of the array) 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</a:b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It’s the same as printing out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nums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[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2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] or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[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2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].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084654" y="714818"/>
            <a:ext cx="39012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In C++, the two syntaxes have identical behavior:</a:t>
            </a:r>
            <a:endParaRPr lang="en-US" sz="1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10784" y="1442213"/>
            <a:ext cx="3901272" cy="369332"/>
            <a:chOff x="5210784" y="1597861"/>
            <a:chExt cx="3901272" cy="369332"/>
          </a:xfrm>
        </p:grpSpPr>
        <p:sp>
          <p:nvSpPr>
            <p:cNvPr id="73" name="Text Box 5"/>
            <p:cNvSpPr txBox="1">
              <a:spLocks noChangeArrowheads="1"/>
            </p:cNvSpPr>
            <p:nvPr/>
          </p:nvSpPr>
          <p:spPr bwMode="auto">
            <a:xfrm>
              <a:off x="5210784" y="1597861"/>
              <a:ext cx="390127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err="1" smtClean="0"/>
                <a:t>ptr</a:t>
              </a:r>
              <a:r>
                <a:rPr lang="en-US" sz="1800" dirty="0" smtClean="0"/>
                <a:t>[j]            *(</a:t>
              </a:r>
              <a:r>
                <a:rPr lang="en-US" sz="1800" dirty="0" err="1" smtClean="0"/>
                <a:t>ptr</a:t>
              </a:r>
              <a:r>
                <a:rPr lang="en-US" sz="1800" dirty="0" smtClean="0"/>
                <a:t> + j)</a:t>
              </a:r>
              <a:endParaRPr lang="en-US" sz="1800" dirty="0"/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6812863" y="1782527"/>
              <a:ext cx="43159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4800600" y="2048470"/>
            <a:ext cx="4205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</a:rPr>
              <a:t>They both mean: </a:t>
            </a:r>
            <a:r>
              <a:rPr lang="en-US" sz="1800" dirty="0" smtClean="0"/>
              <a:t>“Go to the address in </a:t>
            </a:r>
            <a:r>
              <a:rPr lang="en-US" sz="1800" dirty="0" err="1" smtClean="0">
                <a:solidFill>
                  <a:srgbClr val="6600CC"/>
                </a:solidFill>
              </a:rPr>
              <a:t>ptr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bg1"/>
                </a:solidFill>
              </a:rPr>
              <a:t>then skip down j elements and get the value.”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76" name="Curved Connector 75"/>
          <p:cNvCxnSpPr/>
          <p:nvPr/>
        </p:nvCxnSpPr>
        <p:spPr bwMode="auto">
          <a:xfrm rot="10800000">
            <a:off x="6781379" y="3715832"/>
            <a:ext cx="61629" cy="2427679"/>
          </a:xfrm>
          <a:prstGeom prst="curvedConnector3">
            <a:avLst>
              <a:gd name="adj1" fmla="val 1449551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Curved Connector 76"/>
          <p:cNvCxnSpPr/>
          <p:nvPr/>
        </p:nvCxnSpPr>
        <p:spPr bwMode="auto">
          <a:xfrm flipH="1">
            <a:off x="7676185" y="3702077"/>
            <a:ext cx="10709" cy="594134"/>
          </a:xfrm>
          <a:prstGeom prst="curvedConnector3">
            <a:avLst>
              <a:gd name="adj1" fmla="val -2134653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Curved Connector 77"/>
          <p:cNvCxnSpPr/>
          <p:nvPr/>
        </p:nvCxnSpPr>
        <p:spPr bwMode="auto">
          <a:xfrm flipH="1">
            <a:off x="7696200" y="4333672"/>
            <a:ext cx="10709" cy="594134"/>
          </a:xfrm>
          <a:prstGeom prst="curvedConnector3">
            <a:avLst>
              <a:gd name="adj1" fmla="val -2134653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Rectangle 78"/>
          <p:cNvSpPr/>
          <p:nvPr/>
        </p:nvSpPr>
        <p:spPr bwMode="auto">
          <a:xfrm>
            <a:off x="6773696" y="4884429"/>
            <a:ext cx="940340" cy="660337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4798976" y="2042808"/>
            <a:ext cx="4205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They both mean</a:t>
            </a:r>
            <a:r>
              <a:rPr lang="en-US" sz="1800" dirty="0" smtClean="0">
                <a:solidFill>
                  <a:schemeClr val="tx1"/>
                </a:solidFill>
              </a:rPr>
              <a:t>: “Go to the address in </a:t>
            </a:r>
            <a:r>
              <a:rPr lang="en-US" sz="1800" dirty="0" err="1" smtClean="0">
                <a:solidFill>
                  <a:srgbClr val="6600CC"/>
                </a:solidFill>
              </a:rPr>
              <a:t>ptr</a:t>
            </a:r>
            <a:r>
              <a:rPr lang="en-US" sz="1800" dirty="0" smtClean="0">
                <a:solidFill>
                  <a:schemeClr val="tx1"/>
                </a:solidFill>
              </a:rPr>
              <a:t>, then skip</a:t>
            </a:r>
            <a:r>
              <a:rPr lang="en-US" sz="1800" dirty="0" smtClean="0"/>
              <a:t> down </a:t>
            </a:r>
            <a:r>
              <a:rPr lang="en-US" sz="1800" dirty="0" smtClean="0">
                <a:solidFill>
                  <a:srgbClr val="FF0000"/>
                </a:solidFill>
              </a:rPr>
              <a:t>j elements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and get the value.”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4800600" y="2047672"/>
            <a:ext cx="4205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They both mean</a:t>
            </a:r>
            <a:r>
              <a:rPr lang="en-US" sz="1800" dirty="0" smtClean="0">
                <a:solidFill>
                  <a:schemeClr val="tx1"/>
                </a:solidFill>
              </a:rPr>
              <a:t>: “Go to the address in </a:t>
            </a:r>
            <a:r>
              <a:rPr lang="en-US" sz="1800" dirty="0" err="1" smtClean="0">
                <a:solidFill>
                  <a:srgbClr val="6600CC"/>
                </a:solidFill>
              </a:rPr>
              <a:t>ptr</a:t>
            </a:r>
            <a:r>
              <a:rPr lang="en-US" sz="1800" dirty="0" smtClean="0">
                <a:solidFill>
                  <a:schemeClr val="tx1"/>
                </a:solidFill>
              </a:rPr>
              <a:t>, then skip</a:t>
            </a:r>
            <a:r>
              <a:rPr lang="en-US" sz="1800" dirty="0" smtClean="0"/>
              <a:t> down </a:t>
            </a:r>
            <a:r>
              <a:rPr lang="en-US" sz="1800" dirty="0" smtClean="0">
                <a:solidFill>
                  <a:srgbClr val="FF0000"/>
                </a:solidFill>
              </a:rPr>
              <a:t>j elements</a:t>
            </a:r>
            <a:r>
              <a:rPr lang="en-US" sz="1800" dirty="0" smtClean="0">
                <a:solidFill>
                  <a:schemeClr val="tx1"/>
                </a:solidFill>
              </a:rPr>
              <a:t> and get the value.”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5" name="Rounded Rectangular Callout 74"/>
          <p:cNvSpPr/>
          <p:nvPr/>
        </p:nvSpPr>
        <p:spPr bwMode="auto">
          <a:xfrm>
            <a:off x="603115" y="203417"/>
            <a:ext cx="5077838" cy="1858847"/>
          </a:xfrm>
          <a:prstGeom prst="wedgeRoundRectCallout">
            <a:avLst>
              <a:gd name="adj1" fmla="val 84045"/>
              <a:gd name="adj2" fmla="val 6873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</a:rPr>
              <a:t>NOTE: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when we say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“skip down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j elements,”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we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don’t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just mean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“skip down j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bytes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</a:rPr>
              <a:t>!”</a:t>
            </a:r>
            <a:endParaRPr lang="en-US" sz="18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I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nstead we mean, skip over j of the actual elements/values in the array (e.g., skip over the values 10 and 20 to get to 30)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43" grpId="0" animBg="1"/>
      <p:bldP spid="43" grpId="1" animBg="1"/>
      <p:bldP spid="56" grpId="0"/>
      <p:bldP spid="58" grpId="0"/>
      <p:bldP spid="60" grpId="0"/>
      <p:bldP spid="61" grpId="0" animBg="1"/>
      <p:bldP spid="61" grpId="1" animBg="1"/>
      <p:bldP spid="62" grpId="0"/>
      <p:bldP spid="63" grpId="0"/>
      <p:bldP spid="65" grpId="0" animBg="1"/>
      <p:bldP spid="65" grpId="1" animBg="1"/>
      <p:bldP spid="66" grpId="0"/>
      <p:bldP spid="67" grpId="0"/>
      <p:bldP spid="70" grpId="0" animBg="1"/>
      <p:bldP spid="70" grpId="1" animBg="1"/>
      <p:bldP spid="71" grpId="0" animBg="1"/>
      <p:bldP spid="71" grpId="1" animBg="1"/>
      <p:bldP spid="68" grpId="0" animBg="1"/>
      <p:bldP spid="68" grpId="1" animBg="1"/>
      <p:bldP spid="72" grpId="0"/>
      <p:bldP spid="74" grpId="0"/>
      <p:bldP spid="74" grpId="1"/>
      <p:bldP spid="79" grpId="0" animBg="1"/>
      <p:bldP spid="80" grpId="0"/>
      <p:bldP spid="80" grpId="1"/>
      <p:bldP spid="83" grpId="0"/>
      <p:bldP spid="75" grpId="0" animBg="1"/>
      <p:bldP spid="7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14110" y="1399921"/>
            <a:ext cx="1596018" cy="381863"/>
            <a:chOff x="1528182" y="1313587"/>
            <a:chExt cx="1596018" cy="381863"/>
          </a:xfrm>
        </p:grpSpPr>
        <p:sp>
          <p:nvSpPr>
            <p:cNvPr id="2" name="Rectangle 1"/>
            <p:cNvSpPr/>
            <p:nvPr/>
          </p:nvSpPr>
          <p:spPr bwMode="auto">
            <a:xfrm>
              <a:off x="2344737" y="1371600"/>
              <a:ext cx="779463" cy="3238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528182" y="1313587"/>
              <a:ext cx="910218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array</a:t>
              </a:r>
              <a:endParaRPr lang="en-US" sz="2000" dirty="0"/>
            </a:p>
          </p:txBody>
        </p: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754E-029B-47E0-88A6-7B8623A6FD09}" type="slidenum">
              <a:rPr lang="en-US"/>
              <a:pPr/>
              <a:t>21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/>
              <a:t>Pointer Arithmetic and Arrays</a:t>
            </a:r>
          </a:p>
        </p:txBody>
      </p:sp>
      <p:sp>
        <p:nvSpPr>
          <p:cNvPr id="564227" name="Text Box 3"/>
          <p:cNvSpPr txBox="1">
            <a:spLocks noChangeArrowheads="1"/>
          </p:cNvSpPr>
          <p:nvPr/>
        </p:nvSpPr>
        <p:spPr bwMode="auto">
          <a:xfrm>
            <a:off x="314325" y="1803400"/>
            <a:ext cx="3184525" cy="1452563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/>
              <a:t>void printData(int </a:t>
            </a:r>
            <a:r>
              <a:rPr lang="en-US" sz="1700">
                <a:solidFill>
                  <a:srgbClr val="6600CC"/>
                </a:solidFill>
              </a:rPr>
              <a:t>array</a:t>
            </a:r>
            <a:r>
              <a:rPr lang="en-US" sz="1700"/>
              <a:t>[ ])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  cout &lt;&lt; array[0] &lt;&lt; “\n”;</a:t>
            </a:r>
          </a:p>
          <a:p>
            <a:r>
              <a:rPr lang="en-US" sz="1800"/>
              <a:t>     cout &lt;&lt; array[1] &lt;&lt; “\n”;</a:t>
            </a:r>
          </a:p>
          <a:p>
            <a:r>
              <a:rPr lang="en-US" sz="1800"/>
              <a:t>}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95275" y="3544888"/>
            <a:ext cx="4089400" cy="258127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18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</a:t>
            </a:r>
            <a:r>
              <a:rPr lang="en-US" sz="1800" dirty="0" err="1"/>
              <a:t>nums</a:t>
            </a:r>
            <a:r>
              <a:rPr lang="en-US" sz="1800" dirty="0"/>
              <a:t>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(&amp;</a:t>
            </a:r>
            <a:r>
              <a:rPr lang="en-US" sz="1800" dirty="0" err="1"/>
              <a:t>nums</a:t>
            </a:r>
            <a:r>
              <a:rPr lang="en-US" sz="1800" dirty="0"/>
              <a:t>[1]);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(nums+1);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4632325" y="80327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Did you know that when you pass an array to a function…</a:t>
            </a: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4689475" y="177482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You’re really just passing the address to the start of the array!</a:t>
            </a:r>
          </a:p>
        </p:txBody>
      </p:sp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648200" y="2651125"/>
            <a:ext cx="433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… not the array itself!</a:t>
            </a:r>
          </a:p>
        </p:txBody>
      </p:sp>
      <p:sp>
        <p:nvSpPr>
          <p:cNvPr id="564232" name="Line 8"/>
          <p:cNvSpPr>
            <a:spLocks noChangeShapeType="1"/>
          </p:cNvSpPr>
          <p:nvPr/>
        </p:nvSpPr>
        <p:spPr bwMode="auto">
          <a:xfrm>
            <a:off x="295275" y="4265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4233" name="Group 9"/>
          <p:cNvGrpSpPr>
            <a:grpSpLocks/>
          </p:cNvGrpSpPr>
          <p:nvPr/>
        </p:nvGrpSpPr>
        <p:grpSpPr bwMode="auto">
          <a:xfrm>
            <a:off x="6572250" y="3757613"/>
            <a:ext cx="1905000" cy="2119312"/>
            <a:chOff x="4128" y="585"/>
            <a:chExt cx="1200" cy="1335"/>
          </a:xfrm>
        </p:grpSpPr>
        <p:sp>
          <p:nvSpPr>
            <p:cNvPr id="564234" name="Rectangle 10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5" name="Rectangle 11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6" name="Rectangle 12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7" name="Rectangle 13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38" name="Text Box 14"/>
            <p:cNvSpPr txBox="1">
              <a:spLocks noChangeArrowheads="1"/>
            </p:cNvSpPr>
            <p:nvPr/>
          </p:nvSpPr>
          <p:spPr bwMode="auto">
            <a:xfrm>
              <a:off x="4128" y="585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nums</a:t>
              </a:r>
            </a:p>
          </p:txBody>
        </p:sp>
        <p:sp>
          <p:nvSpPr>
            <p:cNvPr id="564239" name="Text Box 15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4240" name="Text Box 16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  <p:sp>
          <p:nvSpPr>
            <p:cNvPr id="564241" name="Text Box 17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[2]</a:t>
              </a:r>
            </a:p>
          </p:txBody>
        </p:sp>
        <p:sp>
          <p:nvSpPr>
            <p:cNvPr id="564242" name="Text Box 18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 </a:t>
              </a:r>
            </a:p>
          </p:txBody>
        </p:sp>
      </p:grpSp>
      <p:sp>
        <p:nvSpPr>
          <p:cNvPr id="564243" name="Text Box 19"/>
          <p:cNvSpPr txBox="1">
            <a:spLocks noChangeArrowheads="1"/>
          </p:cNvSpPr>
          <p:nvPr/>
        </p:nvSpPr>
        <p:spPr bwMode="auto">
          <a:xfrm>
            <a:off x="7689850" y="4129088"/>
            <a:ext cx="463550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endParaRPr lang="en-US" sz="1800">
              <a:solidFill>
                <a:srgbClr val="6600CC"/>
              </a:solidFill>
            </a:endParaRPr>
          </a:p>
        </p:txBody>
      </p:sp>
      <p:sp>
        <p:nvSpPr>
          <p:cNvPr id="564244" name="Text Box 20"/>
          <p:cNvSpPr txBox="1">
            <a:spLocks noChangeArrowheads="1"/>
          </p:cNvSpPr>
          <p:nvPr/>
        </p:nvSpPr>
        <p:spPr bwMode="auto">
          <a:xfrm>
            <a:off x="8401050" y="3871913"/>
            <a:ext cx="742950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3008</a:t>
            </a:r>
          </a:p>
        </p:txBody>
      </p:sp>
      <p:sp>
        <p:nvSpPr>
          <p:cNvPr id="564245" name="Line 21"/>
          <p:cNvSpPr>
            <a:spLocks noChangeShapeType="1"/>
          </p:cNvSpPr>
          <p:nvPr/>
        </p:nvSpPr>
        <p:spPr bwMode="auto">
          <a:xfrm>
            <a:off x="295275" y="4818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46" name="Rectangle 22"/>
          <p:cNvSpPr>
            <a:spLocks noChangeArrowheads="1"/>
          </p:cNvSpPr>
          <p:nvPr/>
        </p:nvSpPr>
        <p:spPr bwMode="auto">
          <a:xfrm>
            <a:off x="8401050" y="38655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3000</a:t>
            </a:r>
          </a:p>
        </p:txBody>
      </p:sp>
      <p:grpSp>
        <p:nvGrpSpPr>
          <p:cNvPr id="564248" name="Group 24"/>
          <p:cNvGrpSpPr>
            <a:grpSpLocks/>
          </p:cNvGrpSpPr>
          <p:nvPr/>
        </p:nvGrpSpPr>
        <p:grpSpPr bwMode="auto">
          <a:xfrm>
            <a:off x="1828800" y="1800225"/>
            <a:ext cx="1236663" cy="366713"/>
            <a:chOff x="1152" y="1134"/>
            <a:chExt cx="779" cy="231"/>
          </a:xfrm>
        </p:grpSpPr>
        <p:sp>
          <p:nvSpPr>
            <p:cNvPr id="564249" name="Rectangle 25"/>
            <p:cNvSpPr>
              <a:spLocks noChangeArrowheads="1"/>
            </p:cNvSpPr>
            <p:nvPr/>
          </p:nvSpPr>
          <p:spPr bwMode="auto">
            <a:xfrm>
              <a:off x="1212" y="1164"/>
              <a:ext cx="708" cy="198"/>
            </a:xfrm>
            <a:prstGeom prst="rect">
              <a:avLst/>
            </a:prstGeom>
            <a:solidFill>
              <a:srgbClr val="FFFBFF">
                <a:alpha val="8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4250" name="Text Box 26"/>
            <p:cNvSpPr txBox="1">
              <a:spLocks noChangeArrowheads="1"/>
            </p:cNvSpPr>
            <p:nvPr/>
          </p:nvSpPr>
          <p:spPr bwMode="auto">
            <a:xfrm>
              <a:off x="1152" y="1134"/>
              <a:ext cx="7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int *</a:t>
              </a:r>
              <a:r>
                <a:rPr lang="en-US" sz="1800"/>
                <a:t>array</a:t>
              </a:r>
            </a:p>
          </p:txBody>
        </p:sp>
      </p:grpSp>
      <p:sp>
        <p:nvSpPr>
          <p:cNvPr id="564251" name="Line 27"/>
          <p:cNvSpPr>
            <a:spLocks noChangeShapeType="1"/>
          </p:cNvSpPr>
          <p:nvPr/>
        </p:nvSpPr>
        <p:spPr bwMode="auto">
          <a:xfrm>
            <a:off x="95250" y="197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4252" name="Group 28"/>
          <p:cNvGrpSpPr>
            <a:grpSpLocks/>
          </p:cNvGrpSpPr>
          <p:nvPr/>
        </p:nvGrpSpPr>
        <p:grpSpPr bwMode="auto">
          <a:xfrm>
            <a:off x="6276975" y="3600450"/>
            <a:ext cx="1209675" cy="495300"/>
            <a:chOff x="3966" y="504"/>
            <a:chExt cx="648" cy="312"/>
          </a:xfrm>
        </p:grpSpPr>
        <p:sp>
          <p:nvSpPr>
            <p:cNvPr id="564253" name="Rectangle 29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4254" name="Text Box 30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array        </a:t>
              </a:r>
            </a:p>
          </p:txBody>
        </p:sp>
      </p:grpSp>
      <p:cxnSp>
        <p:nvCxnSpPr>
          <p:cNvPr id="564255" name="AutoShape 31"/>
          <p:cNvCxnSpPr>
            <a:cxnSpLocks noChangeShapeType="1"/>
            <a:stCxn id="2" idx="3"/>
            <a:endCxn id="564254" idx="1"/>
          </p:cNvCxnSpPr>
          <p:nvPr/>
        </p:nvCxnSpPr>
        <p:spPr bwMode="auto">
          <a:xfrm>
            <a:off x="3210128" y="1619859"/>
            <a:ext cx="3395401" cy="2292536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4256" name="Line 32"/>
          <p:cNvSpPr>
            <a:spLocks noChangeShapeType="1"/>
          </p:cNvSpPr>
          <p:nvPr/>
        </p:nvSpPr>
        <p:spPr bwMode="auto">
          <a:xfrm>
            <a:off x="381000" y="2522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57" name="AutoShape 33"/>
          <p:cNvSpPr>
            <a:spLocks noChangeArrowheads="1"/>
          </p:cNvSpPr>
          <p:nvPr/>
        </p:nvSpPr>
        <p:spPr bwMode="auto">
          <a:xfrm>
            <a:off x="4276725" y="933450"/>
            <a:ext cx="3686175" cy="1524000"/>
          </a:xfrm>
          <a:prstGeom prst="wedgeRoundRectCallout">
            <a:avLst>
              <a:gd name="adj1" fmla="val -115894"/>
              <a:gd name="adj2" fmla="val 46042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line prints the element that is zero items 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from the top of where ‘array’ points to.  </a:t>
            </a:r>
          </a:p>
        </p:txBody>
      </p:sp>
      <p:sp>
        <p:nvSpPr>
          <p:cNvPr id="564258" name="Line 34"/>
          <p:cNvSpPr>
            <a:spLocks noChangeShapeType="1"/>
          </p:cNvSpPr>
          <p:nvPr/>
        </p:nvSpPr>
        <p:spPr bwMode="auto">
          <a:xfrm>
            <a:off x="381000" y="281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59" name="AutoShape 35"/>
          <p:cNvSpPr>
            <a:spLocks noChangeArrowheads="1"/>
          </p:cNvSpPr>
          <p:nvPr/>
        </p:nvSpPr>
        <p:spPr bwMode="auto">
          <a:xfrm>
            <a:off x="4171950" y="561975"/>
            <a:ext cx="3895725" cy="1885950"/>
          </a:xfrm>
          <a:prstGeom prst="wedgeRoundRectCallout">
            <a:avLst>
              <a:gd name="adj1" fmla="val -109412"/>
              <a:gd name="adj2" fmla="val 63468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line prints the element that is one item from the top.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Since array starts at 3000, and each item is an integer, our next integer is at 3004…</a:t>
            </a:r>
          </a:p>
        </p:txBody>
      </p:sp>
      <p:sp>
        <p:nvSpPr>
          <p:cNvPr id="564260" name="Rectangle 36"/>
          <p:cNvSpPr>
            <a:spLocks noChangeArrowheads="1"/>
          </p:cNvSpPr>
          <p:nvPr/>
        </p:nvSpPr>
        <p:spPr bwMode="auto">
          <a:xfrm>
            <a:off x="7693025" y="41290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564261" name="Rectangle 37"/>
          <p:cNvSpPr>
            <a:spLocks noChangeArrowheads="1"/>
          </p:cNvSpPr>
          <p:nvPr/>
        </p:nvSpPr>
        <p:spPr bwMode="auto">
          <a:xfrm>
            <a:off x="7693025" y="45862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4262" name="Line 38"/>
          <p:cNvSpPr>
            <a:spLocks noChangeShapeType="1"/>
          </p:cNvSpPr>
          <p:nvPr/>
        </p:nvSpPr>
        <p:spPr bwMode="auto">
          <a:xfrm>
            <a:off x="85725" y="3114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63" name="Line 39"/>
          <p:cNvSpPr>
            <a:spLocks noChangeShapeType="1"/>
          </p:cNvSpPr>
          <p:nvPr/>
        </p:nvSpPr>
        <p:spPr bwMode="auto">
          <a:xfrm>
            <a:off x="285750" y="5248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64" name="AutoShape 40"/>
          <p:cNvSpPr>
            <a:spLocks noChangeArrowheads="1"/>
          </p:cNvSpPr>
          <p:nvPr/>
        </p:nvSpPr>
        <p:spPr bwMode="auto">
          <a:xfrm>
            <a:off x="1876425" y="2609850"/>
            <a:ext cx="3429000" cy="2295525"/>
          </a:xfrm>
          <a:prstGeom prst="wedgeRoundRectCallout">
            <a:avLst>
              <a:gd name="adj1" fmla="val -47222"/>
              <a:gd name="adj2" fmla="val 60236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Here we’re passing the address of the second element of the array.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Since nums[0] is at address 3000, nums[1] one is 4 bytes down at 3004.</a:t>
            </a:r>
          </a:p>
        </p:txBody>
      </p:sp>
      <p:sp>
        <p:nvSpPr>
          <p:cNvPr id="564265" name="Rectangle 41"/>
          <p:cNvSpPr>
            <a:spLocks noChangeArrowheads="1"/>
          </p:cNvSpPr>
          <p:nvPr/>
        </p:nvSpPr>
        <p:spPr bwMode="auto">
          <a:xfrm>
            <a:off x="8401050" y="432911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</p:txBody>
      </p:sp>
      <p:sp>
        <p:nvSpPr>
          <p:cNvPr id="564247" name="AutoShape 23"/>
          <p:cNvSpPr>
            <a:spLocks noChangeArrowheads="1"/>
          </p:cNvSpPr>
          <p:nvPr/>
        </p:nvSpPr>
        <p:spPr bwMode="auto">
          <a:xfrm>
            <a:off x="2102391" y="214009"/>
            <a:ext cx="3231609" cy="1404026"/>
          </a:xfrm>
          <a:prstGeom prst="wedgeRoundRectCallout">
            <a:avLst>
              <a:gd name="adj1" fmla="val -45903"/>
              <a:gd name="adj2" fmla="val 67745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dirty="0"/>
              <a:t>The array parameter variable is actually a pointer</a:t>
            </a:r>
            <a:r>
              <a:rPr lang="en-US" sz="1600" dirty="0" smtClean="0"/>
              <a:t>! </a:t>
            </a:r>
          </a:p>
          <a:p>
            <a:pPr algn="ctr"/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600" dirty="0" smtClean="0"/>
              <a:t>You can use </a:t>
            </a:r>
            <a:r>
              <a:rPr lang="en-US" sz="1600" dirty="0" smtClean="0">
                <a:solidFill>
                  <a:srgbClr val="6600CC"/>
                </a:solidFill>
              </a:rPr>
              <a:t>[ ] syntax </a:t>
            </a:r>
            <a:r>
              <a:rPr lang="en-US" sz="1600" dirty="0" smtClean="0">
                <a:solidFill>
                  <a:schemeClr val="tx1"/>
                </a:solidFill>
              </a:rPr>
              <a:t>if you like </a:t>
            </a:r>
            <a:r>
              <a:rPr lang="en-US" sz="1600" dirty="0" smtClean="0"/>
              <a:t>but it’s REALLY a pointer!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642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642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73334 0.0736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67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6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334 0.07361 L -0.65105 -0.3569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6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 0.17778 " pathEditMode="relative" ptsTypes="AA">
                                      <p:cBhvr>
                                        <p:cTn id="118" dur="20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3 0.16111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6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0556 L -0.73333 0.07361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71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334 0.07361 L -0.65105 -0.42454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564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5642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5642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  <p:bldP spid="564230" grpId="0"/>
      <p:bldP spid="564231" grpId="0"/>
      <p:bldP spid="564232" grpId="0" animBg="1"/>
      <p:bldP spid="564232" grpId="1" animBg="1"/>
      <p:bldP spid="564243" grpId="0"/>
      <p:bldP spid="564244" grpId="0"/>
      <p:bldP spid="564244" grpId="1"/>
      <p:bldP spid="564245" grpId="0" animBg="1"/>
      <p:bldP spid="564245" grpId="1" animBg="1"/>
      <p:bldP spid="564246" grpId="0"/>
      <p:bldP spid="564246" grpId="1"/>
      <p:bldP spid="564246" grpId="2"/>
      <p:bldP spid="564246" grpId="3"/>
      <p:bldP spid="564251" grpId="0" animBg="1"/>
      <p:bldP spid="564251" grpId="1" animBg="1"/>
      <p:bldP spid="564256" grpId="0" animBg="1"/>
      <p:bldP spid="564256" grpId="1" animBg="1"/>
      <p:bldP spid="564257" grpId="0" animBg="1"/>
      <p:bldP spid="564257" grpId="1" animBg="1"/>
      <p:bldP spid="564258" grpId="0" animBg="1"/>
      <p:bldP spid="564258" grpId="1" animBg="1"/>
      <p:bldP spid="564259" grpId="0" animBg="1"/>
      <p:bldP spid="564259" grpId="1" animBg="1"/>
      <p:bldP spid="564260" grpId="0"/>
      <p:bldP spid="564260" grpId="1"/>
      <p:bldP spid="564261" grpId="0"/>
      <p:bldP spid="564261" grpId="1"/>
      <p:bldP spid="564262" grpId="0" animBg="1"/>
      <p:bldP spid="564262" grpId="1" animBg="1"/>
      <p:bldP spid="564263" grpId="0" animBg="1"/>
      <p:bldP spid="564264" grpId="0" animBg="1"/>
      <p:bldP spid="564264" grpId="1" animBg="1"/>
      <p:bldP spid="564265" grpId="0"/>
      <p:bldP spid="564265" grpId="1"/>
      <p:bldP spid="564265" grpId="2"/>
      <p:bldP spid="564247" grpId="0" animBg="1"/>
      <p:bldP spid="56424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614110" y="1399921"/>
            <a:ext cx="1596018" cy="381863"/>
            <a:chOff x="1528182" y="1313587"/>
            <a:chExt cx="1596018" cy="381863"/>
          </a:xfrm>
        </p:grpSpPr>
        <p:sp>
          <p:nvSpPr>
            <p:cNvPr id="58" name="Rectangle 57"/>
            <p:cNvSpPr/>
            <p:nvPr/>
          </p:nvSpPr>
          <p:spPr bwMode="auto">
            <a:xfrm>
              <a:off x="2344737" y="1371600"/>
              <a:ext cx="779463" cy="3238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28182" y="1313587"/>
              <a:ext cx="910218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array</a:t>
              </a:r>
              <a:endParaRPr lang="en-US" sz="2000" dirty="0"/>
            </a:p>
          </p:txBody>
        </p:sp>
      </p:grp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B35F-6892-406E-9E05-8F89812772F4}" type="slidenum">
              <a:rPr lang="en-US"/>
              <a:pPr/>
              <a:t>22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000"/>
              <a:t>Pointer Arithmetic and Arrays</a:t>
            </a:r>
          </a:p>
        </p:txBody>
      </p:sp>
      <p:sp>
        <p:nvSpPr>
          <p:cNvPr id="566275" name="Text Box 3"/>
          <p:cNvSpPr txBox="1">
            <a:spLocks noChangeArrowheads="1"/>
          </p:cNvSpPr>
          <p:nvPr/>
        </p:nvSpPr>
        <p:spPr bwMode="auto">
          <a:xfrm>
            <a:off x="314325" y="1803400"/>
            <a:ext cx="3184525" cy="1452563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/>
              <a:t>void printData(int </a:t>
            </a:r>
            <a:r>
              <a:rPr lang="en-US" sz="1700">
                <a:solidFill>
                  <a:srgbClr val="6600CC"/>
                </a:solidFill>
              </a:rPr>
              <a:t>array</a:t>
            </a:r>
            <a:r>
              <a:rPr lang="en-US" sz="1700"/>
              <a:t>[ ])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   cout &lt;&lt; array[0] &lt;&lt; “\n”;</a:t>
            </a:r>
          </a:p>
          <a:p>
            <a:r>
              <a:rPr lang="en-US" sz="1800"/>
              <a:t>     cout &lt;&lt; array[1] &lt;&lt; “\n”;</a:t>
            </a:r>
          </a:p>
          <a:p>
            <a:r>
              <a:rPr lang="en-US" sz="1800"/>
              <a:t>}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295275" y="3544888"/>
            <a:ext cx="4089400" cy="258127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nums</a:t>
            </a:r>
            <a:r>
              <a:rPr lang="en-US" sz="1800" dirty="0"/>
              <a:t>[3] = {10,20,30};</a:t>
            </a:r>
          </a:p>
          <a:p>
            <a:endParaRPr lang="en-US" sz="18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</a:t>
            </a:r>
            <a:r>
              <a:rPr lang="en-US" sz="1800" dirty="0" err="1"/>
              <a:t>nums</a:t>
            </a:r>
            <a:r>
              <a:rPr lang="en-US" sz="1800" dirty="0"/>
              <a:t>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(&amp;</a:t>
            </a:r>
            <a:r>
              <a:rPr lang="en-US" sz="1800" dirty="0" err="1"/>
              <a:t>nums</a:t>
            </a:r>
            <a:r>
              <a:rPr lang="en-US" sz="1800" dirty="0"/>
              <a:t>[1]);</a:t>
            </a:r>
          </a:p>
          <a:p>
            <a:endParaRPr lang="en-US" sz="1000" dirty="0"/>
          </a:p>
          <a:p>
            <a:r>
              <a:rPr lang="en-US" sz="1800" dirty="0"/>
              <a:t>   </a:t>
            </a:r>
            <a:r>
              <a:rPr lang="en-US" sz="1800" dirty="0" err="1"/>
              <a:t>printData</a:t>
            </a:r>
            <a:r>
              <a:rPr lang="en-US" sz="1800" dirty="0"/>
              <a:t>(nums+1);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4632325" y="80327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Did you know that when you pass an array to a function…</a:t>
            </a: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4689475" y="177482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You’re really just passing the address to the start of the array!</a:t>
            </a:r>
          </a:p>
        </p:txBody>
      </p:sp>
      <p:sp>
        <p:nvSpPr>
          <p:cNvPr id="566279" name="Text Box 7"/>
          <p:cNvSpPr txBox="1">
            <a:spLocks noChangeArrowheads="1"/>
          </p:cNvSpPr>
          <p:nvPr/>
        </p:nvSpPr>
        <p:spPr bwMode="auto">
          <a:xfrm>
            <a:off x="4648200" y="2651125"/>
            <a:ext cx="433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… not the array itself!</a:t>
            </a:r>
          </a:p>
        </p:txBody>
      </p:sp>
      <p:grpSp>
        <p:nvGrpSpPr>
          <p:cNvPr id="566280" name="Group 8"/>
          <p:cNvGrpSpPr>
            <a:grpSpLocks/>
          </p:cNvGrpSpPr>
          <p:nvPr/>
        </p:nvGrpSpPr>
        <p:grpSpPr bwMode="auto">
          <a:xfrm>
            <a:off x="6572250" y="3757613"/>
            <a:ext cx="1905000" cy="2119312"/>
            <a:chOff x="4128" y="585"/>
            <a:chExt cx="1200" cy="1335"/>
          </a:xfrm>
        </p:grpSpPr>
        <p:sp>
          <p:nvSpPr>
            <p:cNvPr id="566281" name="Rectangle 9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2" name="Rectangle 10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3" name="Rectangle 11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4" name="Rectangle 12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285" name="Text Box 13"/>
            <p:cNvSpPr txBox="1">
              <a:spLocks noChangeArrowheads="1"/>
            </p:cNvSpPr>
            <p:nvPr/>
          </p:nvSpPr>
          <p:spPr bwMode="auto">
            <a:xfrm>
              <a:off x="4128" y="585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</a:rPr>
                <a:t>nums</a:t>
              </a:r>
            </a:p>
          </p:txBody>
        </p:sp>
        <p:sp>
          <p:nvSpPr>
            <p:cNvPr id="566286" name="Text Box 14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6287" name="Text Box 15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  <p:sp>
          <p:nvSpPr>
            <p:cNvPr id="566288" name="Text Box 16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[2]</a:t>
              </a:r>
            </a:p>
          </p:txBody>
        </p:sp>
        <p:sp>
          <p:nvSpPr>
            <p:cNvPr id="566289" name="Text Box 17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 </a:t>
              </a:r>
            </a:p>
          </p:txBody>
        </p:sp>
      </p:grpSp>
      <p:sp>
        <p:nvSpPr>
          <p:cNvPr id="566290" name="Text Box 18"/>
          <p:cNvSpPr txBox="1">
            <a:spLocks noChangeArrowheads="1"/>
          </p:cNvSpPr>
          <p:nvPr/>
        </p:nvSpPr>
        <p:spPr bwMode="auto">
          <a:xfrm>
            <a:off x="7689850" y="4129088"/>
            <a:ext cx="463550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endParaRPr lang="en-US" sz="1800">
              <a:solidFill>
                <a:srgbClr val="6600CC"/>
              </a:solidFill>
            </a:endParaRPr>
          </a:p>
        </p:txBody>
      </p:sp>
      <p:sp>
        <p:nvSpPr>
          <p:cNvPr id="566291" name="Text Box 19"/>
          <p:cNvSpPr txBox="1">
            <a:spLocks noChangeArrowheads="1"/>
          </p:cNvSpPr>
          <p:nvPr/>
        </p:nvSpPr>
        <p:spPr bwMode="auto">
          <a:xfrm>
            <a:off x="8401050" y="3871913"/>
            <a:ext cx="742950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3004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3008</a:t>
            </a:r>
          </a:p>
        </p:txBody>
      </p:sp>
      <p:sp>
        <p:nvSpPr>
          <p:cNvPr id="566292" name="Line 20"/>
          <p:cNvSpPr>
            <a:spLocks noChangeShapeType="1"/>
          </p:cNvSpPr>
          <p:nvPr/>
        </p:nvSpPr>
        <p:spPr bwMode="auto">
          <a:xfrm>
            <a:off x="95250" y="197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4" name="Line 22"/>
          <p:cNvSpPr>
            <a:spLocks noChangeShapeType="1"/>
          </p:cNvSpPr>
          <p:nvPr/>
        </p:nvSpPr>
        <p:spPr bwMode="auto">
          <a:xfrm>
            <a:off x="381000" y="2522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5" name="Line 23"/>
          <p:cNvSpPr>
            <a:spLocks noChangeShapeType="1"/>
          </p:cNvSpPr>
          <p:nvPr/>
        </p:nvSpPr>
        <p:spPr bwMode="auto">
          <a:xfrm>
            <a:off x="381000" y="281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6" name="Line 24"/>
          <p:cNvSpPr>
            <a:spLocks noChangeShapeType="1"/>
          </p:cNvSpPr>
          <p:nvPr/>
        </p:nvSpPr>
        <p:spPr bwMode="auto">
          <a:xfrm>
            <a:off x="85725" y="3114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7" name="Line 25"/>
          <p:cNvSpPr>
            <a:spLocks noChangeShapeType="1"/>
          </p:cNvSpPr>
          <p:nvPr/>
        </p:nvSpPr>
        <p:spPr bwMode="auto">
          <a:xfrm>
            <a:off x="285750" y="5248275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98" name="Rectangle 26"/>
          <p:cNvSpPr>
            <a:spLocks noChangeArrowheads="1"/>
          </p:cNvSpPr>
          <p:nvPr/>
        </p:nvSpPr>
        <p:spPr bwMode="auto">
          <a:xfrm>
            <a:off x="2449549" y="141344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3004</a:t>
            </a:r>
          </a:p>
        </p:txBody>
      </p:sp>
      <p:grpSp>
        <p:nvGrpSpPr>
          <p:cNvPr id="566299" name="Group 27"/>
          <p:cNvGrpSpPr>
            <a:grpSpLocks/>
          </p:cNvGrpSpPr>
          <p:nvPr/>
        </p:nvGrpSpPr>
        <p:grpSpPr bwMode="auto">
          <a:xfrm>
            <a:off x="6353175" y="3657600"/>
            <a:ext cx="2867025" cy="838200"/>
            <a:chOff x="3324" y="4416"/>
            <a:chExt cx="1806" cy="528"/>
          </a:xfrm>
        </p:grpSpPr>
        <p:sp>
          <p:nvSpPr>
            <p:cNvPr id="566300" name="Rectangle 28"/>
            <p:cNvSpPr>
              <a:spLocks noChangeArrowheads="1"/>
            </p:cNvSpPr>
            <p:nvPr/>
          </p:nvSpPr>
          <p:spPr bwMode="auto">
            <a:xfrm>
              <a:off x="3324" y="4416"/>
              <a:ext cx="1344" cy="52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301" name="Rectangle 29"/>
            <p:cNvSpPr>
              <a:spLocks noChangeArrowheads="1"/>
            </p:cNvSpPr>
            <p:nvPr/>
          </p:nvSpPr>
          <p:spPr bwMode="auto">
            <a:xfrm>
              <a:off x="4668" y="4506"/>
              <a:ext cx="462" cy="294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66302" name="Group 30"/>
          <p:cNvGrpSpPr>
            <a:grpSpLocks/>
          </p:cNvGrpSpPr>
          <p:nvPr/>
        </p:nvGrpSpPr>
        <p:grpSpPr bwMode="auto">
          <a:xfrm>
            <a:off x="6096000" y="4076700"/>
            <a:ext cx="1209675" cy="495300"/>
            <a:chOff x="3966" y="504"/>
            <a:chExt cx="648" cy="312"/>
          </a:xfrm>
        </p:grpSpPr>
        <p:sp>
          <p:nvSpPr>
            <p:cNvPr id="566303" name="Rectangle 31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6304" name="Text Box 32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array        </a:t>
              </a:r>
            </a:p>
          </p:txBody>
        </p:sp>
      </p:grpSp>
      <p:cxnSp>
        <p:nvCxnSpPr>
          <p:cNvPr id="566293" name="AutoShape 21"/>
          <p:cNvCxnSpPr>
            <a:cxnSpLocks noChangeShapeType="1"/>
            <a:stCxn id="58" idx="3"/>
            <a:endCxn id="566287" idx="1"/>
          </p:cNvCxnSpPr>
          <p:nvPr/>
        </p:nvCxnSpPr>
        <p:spPr bwMode="auto">
          <a:xfrm>
            <a:off x="3210128" y="1619859"/>
            <a:ext cx="3676447" cy="308311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6305" name="AutoShape 33"/>
          <p:cNvSpPr>
            <a:spLocks noChangeArrowheads="1"/>
          </p:cNvSpPr>
          <p:nvPr/>
        </p:nvSpPr>
        <p:spPr bwMode="auto">
          <a:xfrm>
            <a:off x="3028950" y="95250"/>
            <a:ext cx="5429250" cy="1543050"/>
          </a:xfrm>
          <a:prstGeom prst="wedgeRoundRectCallout">
            <a:avLst>
              <a:gd name="adj1" fmla="val -52545"/>
              <a:gd name="adj2" fmla="val 67118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Our printData function thinks the array actually starts at location 3004!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It knows nothing about the earlier part of the array!</a:t>
            </a:r>
          </a:p>
        </p:txBody>
      </p:sp>
      <p:sp>
        <p:nvSpPr>
          <p:cNvPr id="566306" name="AutoShape 34"/>
          <p:cNvSpPr>
            <a:spLocks noChangeArrowheads="1"/>
          </p:cNvSpPr>
          <p:nvPr/>
        </p:nvSpPr>
        <p:spPr bwMode="auto">
          <a:xfrm>
            <a:off x="3829050" y="704850"/>
            <a:ext cx="4867275" cy="1524000"/>
          </a:xfrm>
          <a:prstGeom prst="wedgeRoundRectCallout">
            <a:avLst>
              <a:gd name="adj1" fmla="val -83856"/>
              <a:gd name="adj2" fmla="val 57917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prints the element that’s zero items from the top of where our array starts… </a:t>
            </a:r>
          </a:p>
          <a:p>
            <a:pPr algn="ctr"/>
            <a:endParaRPr lang="en-US" sz="1000"/>
          </a:p>
          <a:p>
            <a:pPr algn="ctr"/>
            <a:r>
              <a:rPr lang="en-US" sz="1800"/>
              <a:t>i.e., the item at location 3004!</a:t>
            </a:r>
          </a:p>
        </p:txBody>
      </p:sp>
      <p:sp>
        <p:nvSpPr>
          <p:cNvPr id="566307" name="Rectangle 35"/>
          <p:cNvSpPr>
            <a:spLocks noChangeArrowheads="1"/>
          </p:cNvSpPr>
          <p:nvPr/>
        </p:nvSpPr>
        <p:spPr bwMode="auto">
          <a:xfrm>
            <a:off x="4975225" y="5343525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566308" name="Rectangle 36"/>
          <p:cNvSpPr>
            <a:spLocks noChangeArrowheads="1"/>
          </p:cNvSpPr>
          <p:nvPr/>
        </p:nvSpPr>
        <p:spPr bwMode="auto">
          <a:xfrm>
            <a:off x="4975225" y="566737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6309" name="Rectangle 37"/>
          <p:cNvSpPr>
            <a:spLocks noChangeArrowheads="1"/>
          </p:cNvSpPr>
          <p:nvPr/>
        </p:nvSpPr>
        <p:spPr bwMode="auto">
          <a:xfrm>
            <a:off x="6905625" y="4533900"/>
            <a:ext cx="409575" cy="1000125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66310" name="Group 38"/>
          <p:cNvGrpSpPr>
            <a:grpSpLocks/>
          </p:cNvGrpSpPr>
          <p:nvPr/>
        </p:nvGrpSpPr>
        <p:grpSpPr bwMode="auto">
          <a:xfrm>
            <a:off x="6877050" y="4505325"/>
            <a:ext cx="495300" cy="838200"/>
            <a:chOff x="4332" y="2838"/>
            <a:chExt cx="312" cy="528"/>
          </a:xfrm>
        </p:grpSpPr>
        <p:sp>
          <p:nvSpPr>
            <p:cNvPr id="566311" name="Rectangle 39"/>
            <p:cNvSpPr>
              <a:spLocks noChangeArrowheads="1"/>
            </p:cNvSpPr>
            <p:nvPr/>
          </p:nvSpPr>
          <p:spPr bwMode="auto">
            <a:xfrm>
              <a:off x="4332" y="283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[0]</a:t>
              </a:r>
            </a:p>
          </p:txBody>
        </p:sp>
        <p:sp>
          <p:nvSpPr>
            <p:cNvPr id="566312" name="Rectangle 40"/>
            <p:cNvSpPr>
              <a:spLocks noChangeArrowheads="1"/>
            </p:cNvSpPr>
            <p:nvPr/>
          </p:nvSpPr>
          <p:spPr bwMode="auto">
            <a:xfrm>
              <a:off x="4332" y="313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[1]</a:t>
              </a:r>
            </a:p>
          </p:txBody>
        </p:sp>
      </p:grpSp>
      <p:sp>
        <p:nvSpPr>
          <p:cNvPr id="566313" name="Rectangle 41"/>
          <p:cNvSpPr>
            <a:spLocks noChangeArrowheads="1"/>
          </p:cNvSpPr>
          <p:nvPr/>
        </p:nvSpPr>
        <p:spPr bwMode="auto">
          <a:xfrm>
            <a:off x="7693025" y="45862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566314" name="AutoShape 42"/>
          <p:cNvSpPr>
            <a:spLocks noChangeArrowheads="1"/>
          </p:cNvSpPr>
          <p:nvPr/>
        </p:nvSpPr>
        <p:spPr bwMode="auto">
          <a:xfrm>
            <a:off x="3790950" y="1000125"/>
            <a:ext cx="4867275" cy="1524000"/>
          </a:xfrm>
          <a:prstGeom prst="wedgeRoundRectCallout">
            <a:avLst>
              <a:gd name="adj1" fmla="val -83856"/>
              <a:gd name="adj2" fmla="val 57917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and this prints the item that is one item down from the start of the array…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If the array starts at 3004, then the next integer is in slot 3008!</a:t>
            </a:r>
          </a:p>
        </p:txBody>
      </p:sp>
      <p:sp>
        <p:nvSpPr>
          <p:cNvPr id="566315" name="Rectangle 43"/>
          <p:cNvSpPr>
            <a:spLocks noChangeArrowheads="1"/>
          </p:cNvSpPr>
          <p:nvPr/>
        </p:nvSpPr>
        <p:spPr bwMode="auto">
          <a:xfrm>
            <a:off x="7686675" y="50434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30</a:t>
            </a:r>
          </a:p>
        </p:txBody>
      </p:sp>
      <p:sp>
        <p:nvSpPr>
          <p:cNvPr id="566316" name="Line 44"/>
          <p:cNvSpPr>
            <a:spLocks noChangeShapeType="1"/>
          </p:cNvSpPr>
          <p:nvPr/>
        </p:nvSpPr>
        <p:spPr bwMode="auto">
          <a:xfrm>
            <a:off x="276225" y="5667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8401050" y="38782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566319" name="Line 47"/>
          <p:cNvSpPr>
            <a:spLocks noChangeShapeType="1"/>
          </p:cNvSpPr>
          <p:nvPr/>
        </p:nvSpPr>
        <p:spPr bwMode="auto">
          <a:xfrm>
            <a:off x="85725" y="198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320" name="Text Box 48"/>
          <p:cNvSpPr txBox="1">
            <a:spLocks noChangeArrowheads="1"/>
          </p:cNvSpPr>
          <p:nvPr/>
        </p:nvSpPr>
        <p:spPr bwMode="auto">
          <a:xfrm>
            <a:off x="4343400" y="955675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When you use recursion on arrays,</a:t>
            </a:r>
            <a:br>
              <a:rPr lang="en-US" sz="2000"/>
            </a:br>
            <a:r>
              <a:rPr lang="en-US" sz="2000"/>
              <a:t>you’ll often use this notation…</a:t>
            </a:r>
          </a:p>
        </p:txBody>
      </p:sp>
      <p:sp>
        <p:nvSpPr>
          <p:cNvPr id="566321" name="Rectangle 49"/>
          <p:cNvSpPr>
            <a:spLocks noChangeArrowheads="1"/>
          </p:cNvSpPr>
          <p:nvPr/>
        </p:nvSpPr>
        <p:spPr bwMode="auto">
          <a:xfrm>
            <a:off x="485775" y="5448300"/>
            <a:ext cx="2247900" cy="447675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22" name="Text Box 50"/>
          <p:cNvSpPr txBox="1">
            <a:spLocks noChangeArrowheads="1"/>
          </p:cNvSpPr>
          <p:nvPr/>
        </p:nvSpPr>
        <p:spPr bwMode="auto">
          <a:xfrm>
            <a:off x="4343400" y="2070100"/>
            <a:ext cx="433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To process successively smaller suffixes of the array.</a:t>
            </a:r>
          </a:p>
        </p:txBody>
      </p:sp>
      <p:sp>
        <p:nvSpPr>
          <p:cNvPr id="566317" name="AutoShape 45"/>
          <p:cNvSpPr>
            <a:spLocks noChangeArrowheads="1"/>
          </p:cNvSpPr>
          <p:nvPr/>
        </p:nvSpPr>
        <p:spPr bwMode="auto">
          <a:xfrm>
            <a:off x="3943350" y="1714500"/>
            <a:ext cx="4867275" cy="2133600"/>
          </a:xfrm>
          <a:prstGeom prst="wedgeRoundRectCallout">
            <a:avLst>
              <a:gd name="adj1" fmla="val -85681"/>
              <a:gd name="adj2" fmla="val 130579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/>
              <a:t>This line is tricky!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First, what happens when you just write the name of an array all by itself?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Answer: C++ replaces the name with the start address of the array.</a:t>
            </a:r>
          </a:p>
        </p:txBody>
      </p:sp>
      <p:sp>
        <p:nvSpPr>
          <p:cNvPr id="566324" name="AutoShape 52"/>
          <p:cNvSpPr>
            <a:spLocks noChangeArrowheads="1"/>
          </p:cNvSpPr>
          <p:nvPr/>
        </p:nvSpPr>
        <p:spPr bwMode="auto">
          <a:xfrm>
            <a:off x="3733800" y="152400"/>
            <a:ext cx="5248275" cy="3733800"/>
          </a:xfrm>
          <a:prstGeom prst="wedgeRoundRectCallout">
            <a:avLst>
              <a:gd name="adj1" fmla="val -74653"/>
              <a:gd name="adj2" fmla="val 94644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/>
              <a:t>Ok. But what happens when we add 1 to the address? Do we get a value of 3001?</a:t>
            </a:r>
          </a:p>
          <a:p>
            <a:pPr algn="ctr"/>
            <a:endParaRPr lang="en-US" sz="1200" dirty="0"/>
          </a:p>
          <a:p>
            <a:pPr algn="ctr"/>
            <a:r>
              <a:rPr lang="en-US" sz="1800" dirty="0"/>
              <a:t>Let’s say you’re at 3000 </a:t>
            </a:r>
            <a:r>
              <a:rPr lang="en-US" sz="1800" dirty="0" err="1"/>
              <a:t>Gayley</a:t>
            </a:r>
            <a:r>
              <a:rPr lang="en-US" sz="1800" dirty="0"/>
              <a:t> and you ask </a:t>
            </a:r>
            <a:r>
              <a:rPr lang="en-US" sz="1800" dirty="0">
                <a:solidFill>
                  <a:srgbClr val="6600CC"/>
                </a:solidFill>
              </a:rPr>
              <a:t>“What’s the address of the next building?”  </a:t>
            </a:r>
          </a:p>
          <a:p>
            <a:pPr algn="ctr"/>
            <a:endParaRPr lang="en-US" sz="1200" dirty="0">
              <a:solidFill>
                <a:srgbClr val="6600CC"/>
              </a:solidFill>
            </a:endParaRPr>
          </a:p>
          <a:p>
            <a:pPr algn="ctr"/>
            <a:r>
              <a:rPr lang="en-US" sz="1800" dirty="0"/>
              <a:t>Well, it’s probably not 3001. It’s probably something like 3010, right?</a:t>
            </a:r>
          </a:p>
          <a:p>
            <a:pPr algn="ctr"/>
            <a:endParaRPr lang="en-US" sz="1200" dirty="0"/>
          </a:p>
          <a:p>
            <a:pPr algn="ctr"/>
            <a:r>
              <a:rPr lang="en-US" sz="1800" dirty="0"/>
              <a:t>Similarly, if you’re at address 3000 and you ask for the address of the array element that’s one slot down, the next element isn’t at 3001… in this case, it’s at 3004!</a:t>
            </a:r>
          </a:p>
          <a:p>
            <a:pPr algn="ctr"/>
            <a:endParaRPr lang="en-US" sz="1800" dirty="0"/>
          </a:p>
          <a:p>
            <a:pPr algn="ctr"/>
            <a:endParaRPr lang="en-US" sz="1800" dirty="0"/>
          </a:p>
        </p:txBody>
      </p:sp>
      <p:sp>
        <p:nvSpPr>
          <p:cNvPr id="566325" name="Rectangle 53"/>
          <p:cNvSpPr>
            <a:spLocks noChangeArrowheads="1"/>
          </p:cNvSpPr>
          <p:nvPr/>
        </p:nvSpPr>
        <p:spPr bwMode="auto">
          <a:xfrm>
            <a:off x="1676400" y="5573713"/>
            <a:ext cx="609600" cy="228600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326" name="Text Box 54"/>
          <p:cNvSpPr txBox="1">
            <a:spLocks noChangeArrowheads="1"/>
          </p:cNvSpPr>
          <p:nvPr/>
        </p:nvSpPr>
        <p:spPr bwMode="auto">
          <a:xfrm>
            <a:off x="2209800" y="5292725"/>
            <a:ext cx="2579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+ one array element down</a:t>
            </a:r>
          </a:p>
        </p:txBody>
      </p:sp>
      <p:sp>
        <p:nvSpPr>
          <p:cNvPr id="566327" name="AutoShape 55"/>
          <p:cNvSpPr>
            <a:spLocks noChangeArrowheads="1"/>
          </p:cNvSpPr>
          <p:nvPr/>
        </p:nvSpPr>
        <p:spPr bwMode="auto">
          <a:xfrm>
            <a:off x="3895725" y="838200"/>
            <a:ext cx="5248275" cy="2895600"/>
          </a:xfrm>
          <a:prstGeom prst="wedgeRoundRectCallout">
            <a:avLst>
              <a:gd name="adj1" fmla="val -74653"/>
              <a:gd name="adj2" fmla="val 107565"/>
              <a:gd name="adj3" fmla="val 16667"/>
            </a:avLst>
          </a:prstGeom>
          <a:solidFill>
            <a:srgbClr val="FFF0E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/>
              <a:t>So this statement: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 err="1">
                <a:solidFill>
                  <a:srgbClr val="6600CC"/>
                </a:solidFill>
              </a:rPr>
              <a:t>nums</a:t>
            </a:r>
            <a:r>
              <a:rPr lang="en-US" sz="1800" dirty="0">
                <a:solidFill>
                  <a:srgbClr val="6600CC"/>
                </a:solidFill>
              </a:rPr>
              <a:t> + 1</a:t>
            </a:r>
          </a:p>
          <a:p>
            <a:pPr algn="ctr"/>
            <a:endParaRPr lang="en-US" sz="1800" dirty="0">
              <a:solidFill>
                <a:srgbClr val="6600CC"/>
              </a:solidFill>
            </a:endParaRPr>
          </a:p>
          <a:p>
            <a:pPr algn="ctr"/>
            <a:r>
              <a:rPr lang="en-US" sz="1800" dirty="0"/>
              <a:t>is really saying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>
                <a:solidFill>
                  <a:srgbClr val="6600CC"/>
                </a:solidFill>
              </a:rPr>
              <a:t>“Advance one element (one integer) down</a:t>
            </a:r>
            <a:br>
              <a:rPr lang="en-US" sz="1800" dirty="0">
                <a:solidFill>
                  <a:srgbClr val="6600CC"/>
                </a:solidFill>
              </a:rPr>
            </a:br>
            <a:r>
              <a:rPr lang="en-US" sz="1800" dirty="0">
                <a:solidFill>
                  <a:srgbClr val="6600CC"/>
                </a:solidFill>
              </a:rPr>
              <a:t>from the start of the </a:t>
            </a:r>
            <a:r>
              <a:rPr lang="en-US" sz="1800" dirty="0" err="1">
                <a:solidFill>
                  <a:srgbClr val="6600CC"/>
                </a:solidFill>
              </a:rPr>
              <a:t>nums</a:t>
            </a:r>
            <a:r>
              <a:rPr lang="en-US" sz="1800" dirty="0">
                <a:solidFill>
                  <a:srgbClr val="6600CC"/>
                </a:solidFill>
              </a:rPr>
              <a:t> array.”</a:t>
            </a:r>
          </a:p>
        </p:txBody>
      </p:sp>
      <p:sp>
        <p:nvSpPr>
          <p:cNvPr id="566328" name="Rectangle 56"/>
          <p:cNvSpPr>
            <a:spLocks noChangeArrowheads="1"/>
          </p:cNvSpPr>
          <p:nvPr/>
        </p:nvSpPr>
        <p:spPr bwMode="auto">
          <a:xfrm>
            <a:off x="1924050" y="527208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6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6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29688 0.2041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66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-0.29687 0.1819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6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6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6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8614E-6 L -0.74271 0.20772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35" y="1038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566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663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6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566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56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6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1000"/>
                                        <p:tgtEl>
                                          <p:spTgt spid="566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10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56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462 L 0.04896 -0.55702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-280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000" fill="hold"/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56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6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6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56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5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56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7" grpId="0"/>
      <p:bldP spid="566278" grpId="0"/>
      <p:bldP spid="566279" grpId="0"/>
      <p:bldP spid="566292" grpId="0" animBg="1"/>
      <p:bldP spid="566292" grpId="1" animBg="1"/>
      <p:bldP spid="566294" grpId="0" animBg="1"/>
      <p:bldP spid="566294" grpId="1" animBg="1"/>
      <p:bldP spid="566295" grpId="0" animBg="1"/>
      <p:bldP spid="566295" grpId="1" animBg="1"/>
      <p:bldP spid="566296" grpId="0" animBg="1"/>
      <p:bldP spid="566296" grpId="1" animBg="1"/>
      <p:bldP spid="566297" grpId="0" animBg="1"/>
      <p:bldP spid="566298" grpId="0"/>
      <p:bldP spid="566305" grpId="0" animBg="1"/>
      <p:bldP spid="566305" grpId="1" animBg="1"/>
      <p:bldP spid="566306" grpId="0" animBg="1"/>
      <p:bldP spid="566306" grpId="1" animBg="1"/>
      <p:bldP spid="566309" grpId="0" animBg="1"/>
      <p:bldP spid="566309" grpId="1" animBg="1"/>
      <p:bldP spid="566309" grpId="2" animBg="1"/>
      <p:bldP spid="566313" grpId="0"/>
      <p:bldP spid="566314" grpId="0" animBg="1"/>
      <p:bldP spid="566314" grpId="1" animBg="1"/>
      <p:bldP spid="566315" grpId="0"/>
      <p:bldP spid="566316" grpId="0" animBg="1"/>
      <p:bldP spid="566318" grpId="0"/>
      <p:bldP spid="566318" grpId="1"/>
      <p:bldP spid="566318" grpId="2"/>
      <p:bldP spid="566319" grpId="0" animBg="1"/>
      <p:bldP spid="566319" grpId="1" animBg="1"/>
      <p:bldP spid="566320" grpId="0"/>
      <p:bldP spid="566321" grpId="0" animBg="1"/>
      <p:bldP spid="566322" grpId="0"/>
      <p:bldP spid="566317" grpId="0" animBg="1"/>
      <p:bldP spid="566317" grpId="1" animBg="1"/>
      <p:bldP spid="566324" grpId="0" uiExpand="1" build="p" animBg="1"/>
      <p:bldP spid="566324" grpId="1" build="allAtOnce" animBg="1"/>
      <p:bldP spid="566325" grpId="0" animBg="1"/>
      <p:bldP spid="566325" grpId="1" animBg="1"/>
      <p:bldP spid="566326" grpId="0"/>
      <p:bldP spid="566326" grpId="1"/>
      <p:bldP spid="566327" grpId="0" uiExpand="1" build="p" animBg="1"/>
      <p:bldP spid="566327" grpId="1" build="allAtOnce" animBg="1"/>
      <p:bldP spid="566328" grpId="0"/>
      <p:bldP spid="56632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CDC-73A4-40C3-8DCF-54964CB349EA}" type="slidenum">
              <a:rPr lang="en-US"/>
              <a:pPr/>
              <a:t>23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36692"/>
            <a:ext cx="8915400" cy="1143000"/>
          </a:xfrm>
        </p:spPr>
        <p:txBody>
          <a:bodyPr/>
          <a:lstStyle/>
          <a:p>
            <a:r>
              <a:rPr lang="en-US" sz="3200" dirty="0"/>
              <a:t>Pointers Work with Structures Too!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381000" y="2438400"/>
            <a:ext cx="4343400" cy="4324261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Nerd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numZits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hoursOfStarCraft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Nerd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Nerd  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carey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numZits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140;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6842125" y="762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6842125" y="1066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6842125" y="1371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6842125" y="1676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6842125" y="1981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8" name="Rectangle 10"/>
          <p:cNvSpPr>
            <a:spLocks noChangeArrowheads="1"/>
          </p:cNvSpPr>
          <p:nvPr/>
        </p:nvSpPr>
        <p:spPr bwMode="auto">
          <a:xfrm>
            <a:off x="6842125" y="2286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9" name="Rectangle 11"/>
          <p:cNvSpPr>
            <a:spLocks noChangeArrowheads="1"/>
          </p:cNvSpPr>
          <p:nvPr/>
        </p:nvSpPr>
        <p:spPr bwMode="auto">
          <a:xfrm>
            <a:off x="6842125" y="2590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0" name="Rectangle 12"/>
          <p:cNvSpPr>
            <a:spLocks noChangeArrowheads="1"/>
          </p:cNvSpPr>
          <p:nvPr/>
        </p:nvSpPr>
        <p:spPr bwMode="auto">
          <a:xfrm>
            <a:off x="6842125" y="2895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1" name="Rectangle 13"/>
          <p:cNvSpPr>
            <a:spLocks noChangeArrowheads="1"/>
          </p:cNvSpPr>
          <p:nvPr/>
        </p:nvSpPr>
        <p:spPr bwMode="auto">
          <a:xfrm>
            <a:off x="6842125" y="3200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2" name="Rectangle 14"/>
          <p:cNvSpPr>
            <a:spLocks noChangeArrowheads="1"/>
          </p:cNvSpPr>
          <p:nvPr/>
        </p:nvSpPr>
        <p:spPr bwMode="auto">
          <a:xfrm>
            <a:off x="6842125" y="3505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3" name="Rectangle 15"/>
          <p:cNvSpPr>
            <a:spLocks noChangeArrowheads="1"/>
          </p:cNvSpPr>
          <p:nvPr/>
        </p:nvSpPr>
        <p:spPr bwMode="auto">
          <a:xfrm>
            <a:off x="6842125" y="3810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4" name="Rectangle 16"/>
          <p:cNvSpPr>
            <a:spLocks noChangeArrowheads="1"/>
          </p:cNvSpPr>
          <p:nvPr/>
        </p:nvSpPr>
        <p:spPr bwMode="auto">
          <a:xfrm>
            <a:off x="6842125" y="4114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5" name="Rectangle 17"/>
          <p:cNvSpPr>
            <a:spLocks noChangeArrowheads="1"/>
          </p:cNvSpPr>
          <p:nvPr/>
        </p:nvSpPr>
        <p:spPr bwMode="auto">
          <a:xfrm>
            <a:off x="6842125" y="4419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6" name="Rectangle 18"/>
          <p:cNvSpPr>
            <a:spLocks noChangeArrowheads="1"/>
          </p:cNvSpPr>
          <p:nvPr/>
        </p:nvSpPr>
        <p:spPr bwMode="auto">
          <a:xfrm>
            <a:off x="6842125" y="47244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7" name="Rectangle 19"/>
          <p:cNvSpPr>
            <a:spLocks noChangeArrowheads="1"/>
          </p:cNvSpPr>
          <p:nvPr/>
        </p:nvSpPr>
        <p:spPr bwMode="auto">
          <a:xfrm>
            <a:off x="6842125" y="50292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8" name="Rectangle 20"/>
          <p:cNvSpPr>
            <a:spLocks noChangeArrowheads="1"/>
          </p:cNvSpPr>
          <p:nvPr/>
        </p:nvSpPr>
        <p:spPr bwMode="auto">
          <a:xfrm>
            <a:off x="6842125" y="53340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9" name="Text Box 21"/>
          <p:cNvSpPr txBox="1">
            <a:spLocks noChangeArrowheads="1"/>
          </p:cNvSpPr>
          <p:nvPr/>
        </p:nvSpPr>
        <p:spPr bwMode="auto">
          <a:xfrm>
            <a:off x="7680325" y="737261"/>
            <a:ext cx="1387475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00001000</a:t>
            </a:r>
          </a:p>
          <a:p>
            <a:r>
              <a:rPr lang="en-US" sz="2000" dirty="0"/>
              <a:t>00001001</a:t>
            </a:r>
          </a:p>
          <a:p>
            <a:r>
              <a:rPr lang="en-US" sz="2000" dirty="0"/>
              <a:t>00001002</a:t>
            </a:r>
          </a:p>
          <a:p>
            <a:r>
              <a:rPr lang="en-US" sz="2000" dirty="0"/>
              <a:t>00001003</a:t>
            </a:r>
          </a:p>
          <a:p>
            <a:r>
              <a:rPr lang="en-US" sz="2000" dirty="0"/>
              <a:t>00001004</a:t>
            </a:r>
          </a:p>
          <a:p>
            <a:r>
              <a:rPr lang="en-US" sz="2000" dirty="0"/>
              <a:t>00001005</a:t>
            </a:r>
          </a:p>
          <a:p>
            <a:r>
              <a:rPr lang="en-US" sz="2000" dirty="0"/>
              <a:t>00001006</a:t>
            </a:r>
          </a:p>
          <a:p>
            <a:r>
              <a:rPr lang="en-US" sz="2000" dirty="0"/>
              <a:t>00001007</a:t>
            </a:r>
          </a:p>
          <a:p>
            <a:r>
              <a:rPr lang="en-US" sz="2000" dirty="0"/>
              <a:t>00001008</a:t>
            </a:r>
          </a:p>
          <a:p>
            <a:r>
              <a:rPr lang="en-US" sz="2000" dirty="0"/>
              <a:t>00001009</a:t>
            </a:r>
          </a:p>
          <a:p>
            <a:r>
              <a:rPr lang="en-US" sz="2000" dirty="0"/>
              <a:t>00001010</a:t>
            </a:r>
          </a:p>
          <a:p>
            <a:r>
              <a:rPr lang="en-US" sz="2000" dirty="0"/>
              <a:t>00001011</a:t>
            </a:r>
          </a:p>
          <a:p>
            <a:r>
              <a:rPr lang="en-US" sz="2000" dirty="0"/>
              <a:t>00001012</a:t>
            </a:r>
          </a:p>
          <a:p>
            <a:r>
              <a:rPr lang="en-US" sz="2000" dirty="0"/>
              <a:t>00001013</a:t>
            </a:r>
          </a:p>
          <a:p>
            <a:r>
              <a:rPr lang="en-US" sz="2000" dirty="0"/>
              <a:t>00001014</a:t>
            </a:r>
          </a:p>
          <a:p>
            <a:r>
              <a:rPr lang="en-US" sz="2000" dirty="0"/>
              <a:t>00001015</a:t>
            </a:r>
          </a:p>
          <a:p>
            <a:r>
              <a:rPr lang="en-US" sz="2000" dirty="0"/>
              <a:t>00001016</a:t>
            </a:r>
          </a:p>
          <a:p>
            <a:r>
              <a:rPr lang="en-US" sz="2000" dirty="0"/>
              <a:t>00001017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28882" y="625784"/>
            <a:ext cx="2822580" cy="2625721"/>
            <a:chOff x="4945066" y="2433640"/>
            <a:chExt cx="2822580" cy="2625721"/>
          </a:xfrm>
        </p:grpSpPr>
        <p:sp>
          <p:nvSpPr>
            <p:cNvPr id="3" name="Rectangle 2"/>
            <p:cNvSpPr/>
            <p:nvPr/>
          </p:nvSpPr>
          <p:spPr bwMode="auto">
            <a:xfrm>
              <a:off x="4953000" y="2557462"/>
              <a:ext cx="2814646" cy="25018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0712" name="Text Box 24"/>
            <p:cNvSpPr txBox="1">
              <a:spLocks noChangeArrowheads="1"/>
            </p:cNvSpPr>
            <p:nvPr/>
          </p:nvSpPr>
          <p:spPr bwMode="auto">
            <a:xfrm>
              <a:off x="4945066" y="2433640"/>
              <a:ext cx="9763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990000"/>
                  </a:solidFill>
                </a:rPr>
                <a:t>carey</a:t>
              </a:r>
              <a:endParaRPr lang="en-US" dirty="0">
                <a:solidFill>
                  <a:srgbClr val="990000"/>
                </a:solidFill>
              </a:endParaRPr>
            </a:p>
          </p:txBody>
        </p:sp>
      </p:grpSp>
      <p:grpSp>
        <p:nvGrpSpPr>
          <p:cNvPr id="370716" name="Group 28"/>
          <p:cNvGrpSpPr>
            <a:grpSpLocks/>
          </p:cNvGrpSpPr>
          <p:nvPr/>
        </p:nvGrpSpPr>
        <p:grpSpPr bwMode="auto">
          <a:xfrm>
            <a:off x="5013325" y="783764"/>
            <a:ext cx="2754313" cy="1219200"/>
            <a:chOff x="3024" y="1632"/>
            <a:chExt cx="1735" cy="768"/>
          </a:xfrm>
        </p:grpSpPr>
        <p:sp>
          <p:nvSpPr>
            <p:cNvPr id="370717" name="Text Box 29"/>
            <p:cNvSpPr txBox="1">
              <a:spLocks noChangeArrowheads="1"/>
            </p:cNvSpPr>
            <p:nvPr/>
          </p:nvSpPr>
          <p:spPr bwMode="auto">
            <a:xfrm>
              <a:off x="3024" y="1920"/>
              <a:ext cx="11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              </a:t>
              </a:r>
              <a:r>
                <a:rPr lang="en-US" sz="1600" dirty="0" smtClean="0"/>
                <a:t>.</a:t>
              </a:r>
              <a:r>
                <a:rPr lang="en-US" sz="1600" dirty="0" err="1" smtClean="0"/>
                <a:t>numZits</a:t>
              </a:r>
              <a:endParaRPr lang="en-US" sz="1600" dirty="0"/>
            </a:p>
          </p:txBody>
        </p:sp>
        <p:sp>
          <p:nvSpPr>
            <p:cNvPr id="370718" name="Rectangle 30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0719" name="Group 31"/>
          <p:cNvGrpSpPr>
            <a:grpSpLocks/>
          </p:cNvGrpSpPr>
          <p:nvPr/>
        </p:nvGrpSpPr>
        <p:grpSpPr bwMode="auto">
          <a:xfrm>
            <a:off x="4327530" y="2033124"/>
            <a:ext cx="3440116" cy="1219200"/>
            <a:chOff x="2592" y="1632"/>
            <a:chExt cx="2167" cy="768"/>
          </a:xfrm>
        </p:grpSpPr>
        <p:sp>
          <p:nvSpPr>
            <p:cNvPr id="370720" name="Text Box 32"/>
            <p:cNvSpPr txBox="1">
              <a:spLocks noChangeArrowheads="1"/>
            </p:cNvSpPr>
            <p:nvPr/>
          </p:nvSpPr>
          <p:spPr bwMode="auto">
            <a:xfrm>
              <a:off x="2592" y="1880"/>
              <a:ext cx="16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         </a:t>
              </a:r>
              <a:r>
                <a:rPr lang="en-US" sz="1600" dirty="0" smtClean="0"/>
                <a:t>.</a:t>
              </a:r>
              <a:r>
                <a:rPr lang="en-US" sz="1600" dirty="0" err="1" smtClean="0"/>
                <a:t>hoursOfStarCraft</a:t>
              </a:r>
              <a:endParaRPr lang="en-US" sz="1600" dirty="0"/>
            </a:p>
          </p:txBody>
        </p:sp>
        <p:sp>
          <p:nvSpPr>
            <p:cNvPr id="370721" name="Rectangle 33"/>
            <p:cNvSpPr>
              <a:spLocks noChangeArrowheads="1"/>
            </p:cNvSpPr>
            <p:nvPr/>
          </p:nvSpPr>
          <p:spPr bwMode="auto">
            <a:xfrm>
              <a:off x="4183" y="1632"/>
              <a:ext cx="576" cy="7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0725" name="Text Box 37"/>
          <p:cNvSpPr txBox="1">
            <a:spLocks noChangeArrowheads="1"/>
          </p:cNvSpPr>
          <p:nvPr/>
        </p:nvSpPr>
        <p:spPr bwMode="auto">
          <a:xfrm>
            <a:off x="6942292" y="1214735"/>
            <a:ext cx="116046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140</a:t>
            </a:r>
          </a:p>
        </p:txBody>
      </p:sp>
      <p:sp>
        <p:nvSpPr>
          <p:cNvPr id="370726" name="Text Box 38"/>
          <p:cNvSpPr txBox="1">
            <a:spLocks noChangeArrowheads="1"/>
          </p:cNvSpPr>
          <p:nvPr/>
        </p:nvSpPr>
        <p:spPr bwMode="auto">
          <a:xfrm>
            <a:off x="6781800" y="2372380"/>
            <a:ext cx="116046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6600CC"/>
                </a:solidFill>
              </a:rPr>
              <a:t>  </a:t>
            </a:r>
            <a:r>
              <a:rPr lang="en-US" sz="2800" dirty="0" smtClean="0">
                <a:solidFill>
                  <a:srgbClr val="6600CC"/>
                </a:solidFill>
              </a:rPr>
              <a:t>42</a:t>
            </a:r>
            <a:endParaRPr lang="en-US" sz="2800" dirty="0">
              <a:solidFill>
                <a:srgbClr val="6600CC"/>
              </a:solidFill>
            </a:endParaRPr>
          </a:p>
        </p:txBody>
      </p:sp>
      <p:sp>
        <p:nvSpPr>
          <p:cNvPr id="370727" name="Rectangle 39"/>
          <p:cNvSpPr>
            <a:spLocks noChangeArrowheads="1"/>
          </p:cNvSpPr>
          <p:nvPr/>
        </p:nvSpPr>
        <p:spPr bwMode="auto">
          <a:xfrm>
            <a:off x="6842125" y="56388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8" name="Rectangle 40"/>
          <p:cNvSpPr>
            <a:spLocks noChangeArrowheads="1"/>
          </p:cNvSpPr>
          <p:nvPr/>
        </p:nvSpPr>
        <p:spPr bwMode="auto">
          <a:xfrm>
            <a:off x="6842125" y="5943600"/>
            <a:ext cx="9144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9" name="Line 41"/>
          <p:cNvSpPr>
            <a:spLocks noChangeShapeType="1"/>
          </p:cNvSpPr>
          <p:nvPr/>
        </p:nvSpPr>
        <p:spPr bwMode="auto">
          <a:xfrm>
            <a:off x="49530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0" name="Line 42"/>
          <p:cNvSpPr>
            <a:spLocks noChangeShapeType="1"/>
          </p:cNvSpPr>
          <p:nvPr/>
        </p:nvSpPr>
        <p:spPr bwMode="auto">
          <a:xfrm>
            <a:off x="504825" y="5095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1" name="Rectangle 43"/>
          <p:cNvSpPr>
            <a:spLocks noChangeArrowheads="1"/>
          </p:cNvSpPr>
          <p:nvPr/>
        </p:nvSpPr>
        <p:spPr bwMode="auto">
          <a:xfrm>
            <a:off x="6842125" y="5043488"/>
            <a:ext cx="900113" cy="1190625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32" name="Line 44"/>
          <p:cNvSpPr>
            <a:spLocks noChangeShapeType="1"/>
          </p:cNvSpPr>
          <p:nvPr/>
        </p:nvSpPr>
        <p:spPr bwMode="auto">
          <a:xfrm>
            <a:off x="501650" y="55310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3" name="Line 45"/>
          <p:cNvSpPr>
            <a:spLocks noChangeShapeType="1"/>
          </p:cNvSpPr>
          <p:nvPr/>
        </p:nvSpPr>
        <p:spPr bwMode="auto">
          <a:xfrm flipH="1">
            <a:off x="7767646" y="1068823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34" name="Text Box 46"/>
          <p:cNvSpPr txBox="1">
            <a:spLocks noChangeArrowheads="1"/>
          </p:cNvSpPr>
          <p:nvPr/>
        </p:nvSpPr>
        <p:spPr bwMode="auto">
          <a:xfrm>
            <a:off x="6842125" y="5456238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</a:rPr>
              <a:t>1000</a:t>
            </a:r>
          </a:p>
        </p:txBody>
      </p:sp>
      <p:sp>
        <p:nvSpPr>
          <p:cNvPr id="370735" name="Text Box 47"/>
          <p:cNvSpPr txBox="1">
            <a:spLocks noChangeArrowheads="1"/>
          </p:cNvSpPr>
          <p:nvPr/>
        </p:nvSpPr>
        <p:spPr bwMode="auto">
          <a:xfrm>
            <a:off x="7572375" y="701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70736" name="AutoShape 48"/>
          <p:cNvCxnSpPr>
            <a:cxnSpLocks noChangeShapeType="1"/>
          </p:cNvCxnSpPr>
          <p:nvPr/>
        </p:nvCxnSpPr>
        <p:spPr bwMode="auto">
          <a:xfrm flipV="1">
            <a:off x="7740341" y="816987"/>
            <a:ext cx="1588" cy="4708525"/>
          </a:xfrm>
          <a:prstGeom prst="curvedConnector3">
            <a:avLst>
              <a:gd name="adj1" fmla="val 44100000"/>
            </a:avLst>
          </a:prstGeom>
          <a:noFill/>
          <a:ln w="444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0737" name="Line 49"/>
          <p:cNvSpPr>
            <a:spLocks noChangeShapeType="1"/>
          </p:cNvSpPr>
          <p:nvPr/>
        </p:nvSpPr>
        <p:spPr bwMode="auto">
          <a:xfrm>
            <a:off x="533400" y="59559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39" name="Line 51"/>
          <p:cNvSpPr>
            <a:spLocks noChangeShapeType="1"/>
          </p:cNvSpPr>
          <p:nvPr/>
        </p:nvSpPr>
        <p:spPr bwMode="auto">
          <a:xfrm>
            <a:off x="533091" y="62612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741" name="Text Box 53"/>
          <p:cNvSpPr txBox="1">
            <a:spLocks noChangeArrowheads="1"/>
          </p:cNvSpPr>
          <p:nvPr/>
        </p:nvSpPr>
        <p:spPr bwMode="auto">
          <a:xfrm>
            <a:off x="6248400" y="5014913"/>
            <a:ext cx="641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3300"/>
                </a:solidFill>
              </a:rPr>
              <a:t>ptr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152400" y="1676400"/>
            <a:ext cx="464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 smtClean="0"/>
              <a:t>Or you can use C++’s </a:t>
            </a:r>
            <a:r>
              <a:rPr lang="en-US" sz="1800" dirty="0" smtClean="0">
                <a:solidFill>
                  <a:srgbClr val="FF0066"/>
                </a:solidFill>
              </a:rPr>
              <a:t>-&gt; </a:t>
            </a:r>
            <a:r>
              <a:rPr lang="en-US" sz="1800" dirty="0" smtClean="0"/>
              <a:t>operator to </a:t>
            </a:r>
            <a:br>
              <a:rPr lang="en-US" sz="1800" dirty="0" smtClean="0"/>
            </a:br>
            <a:r>
              <a:rPr lang="en-US" sz="1800" dirty="0" smtClean="0"/>
              <a:t>access fields!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697825" y="6071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hoursOfStarCraft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42;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90500" y="6557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800" dirty="0" smtClean="0"/>
              <a:t>You can use pointers to access </a:t>
            </a:r>
            <a:r>
              <a:rPr lang="en-US" sz="1800" dirty="0" err="1" smtClean="0">
                <a:solidFill>
                  <a:srgbClr val="6600CC"/>
                </a:solidFill>
              </a:rPr>
              <a:t>structs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r>
              <a:rPr lang="en-US" sz="1800" dirty="0" smtClean="0"/>
              <a:t>too! Use the </a:t>
            </a:r>
            <a:r>
              <a:rPr lang="en-US" sz="1800" dirty="0" smtClean="0">
                <a:solidFill>
                  <a:srgbClr val="FF3300"/>
                </a:solidFill>
              </a:rPr>
              <a:t>*</a:t>
            </a:r>
            <a:r>
              <a:rPr lang="en-US" sz="1800" dirty="0" smtClean="0"/>
              <a:t> to get to the structure, and the </a:t>
            </a:r>
            <a:r>
              <a:rPr lang="en-US" sz="1800" dirty="0" smtClean="0">
                <a:solidFill>
                  <a:srgbClr val="FF3300"/>
                </a:solidFill>
              </a:rPr>
              <a:t>dot</a:t>
            </a:r>
            <a:r>
              <a:rPr lang="en-US" sz="1800" dirty="0" smtClean="0"/>
              <a:t> to access its fields.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2" grpId="0" animBg="1"/>
      <p:bldP spid="370725" grpId="0"/>
      <p:bldP spid="370726" grpId="0"/>
      <p:bldP spid="370729" grpId="0" animBg="1"/>
      <p:bldP spid="370729" grpId="1" animBg="1"/>
      <p:bldP spid="370730" grpId="0" animBg="1"/>
      <p:bldP spid="370730" grpId="1" animBg="1"/>
      <p:bldP spid="370731" grpId="0" animBg="1"/>
      <p:bldP spid="370732" grpId="0" animBg="1"/>
      <p:bldP spid="370732" grpId="1" animBg="1"/>
      <p:bldP spid="370733" grpId="0" animBg="1"/>
      <p:bldP spid="370733" grpId="1" animBg="1"/>
      <p:bldP spid="370734" grpId="0"/>
      <p:bldP spid="370737" grpId="0" animBg="1"/>
      <p:bldP spid="370737" grpId="1" animBg="1"/>
      <p:bldP spid="370739" grpId="0" animBg="1"/>
      <p:bldP spid="370739" grpId="1" animBg="1"/>
      <p:bldP spid="370741" grpId="0"/>
      <p:bldP spid="54" grpId="0"/>
      <p:bldP spid="2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56"/>
          <p:cNvSpPr>
            <a:spLocks noChangeShapeType="1"/>
          </p:cNvSpPr>
          <p:nvPr/>
        </p:nvSpPr>
        <p:spPr bwMode="auto">
          <a:xfrm flipH="1" flipV="1">
            <a:off x="8318612" y="339866"/>
            <a:ext cx="656804" cy="67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354-20BA-4E5D-AB7A-3A7FECC7F886}" type="slidenum">
              <a:rPr lang="en-US"/>
              <a:pPr/>
              <a:t>24</a:t>
            </a:fld>
            <a:endParaRPr lang="en-US"/>
          </a:p>
        </p:txBody>
      </p:sp>
      <p:sp>
        <p:nvSpPr>
          <p:cNvPr id="261163" name="Text Box 43"/>
          <p:cNvSpPr txBox="1">
            <a:spLocks noChangeArrowheads="1"/>
          </p:cNvSpPr>
          <p:nvPr/>
        </p:nvSpPr>
        <p:spPr bwMode="auto">
          <a:xfrm>
            <a:off x="8229600" y="9525"/>
            <a:ext cx="8064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3300"/>
                </a:solidFill>
              </a:rPr>
              <a:t>3000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3001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3002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3003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3004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3005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3006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3007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3008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3009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3010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…</a:t>
            </a:r>
          </a:p>
        </p:txBody>
      </p:sp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228600" y="762000"/>
            <a:ext cx="4386263" cy="3819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192551" y="740182"/>
            <a:ext cx="4506362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>
                <a:solidFill>
                  <a:srgbClr val="990000"/>
                </a:solidFill>
              </a:rPr>
              <a:t>class</a:t>
            </a:r>
            <a:r>
              <a:rPr lang="en-US" sz="1900" dirty="0"/>
              <a:t> </a:t>
            </a:r>
            <a:r>
              <a:rPr lang="en-US" sz="1900" dirty="0" err="1"/>
              <a:t>Circ</a:t>
            </a:r>
            <a:endParaRPr lang="en-US" sz="1900" dirty="0"/>
          </a:p>
          <a:p>
            <a:r>
              <a:rPr lang="en-US" sz="1900" dirty="0"/>
              <a:t>{</a:t>
            </a:r>
          </a:p>
          <a:p>
            <a:r>
              <a:rPr lang="en-US" sz="1900" dirty="0">
                <a:solidFill>
                  <a:schemeClr val="accent2"/>
                </a:solidFill>
              </a:rPr>
              <a:t>public</a:t>
            </a:r>
            <a:r>
              <a:rPr lang="en-US" sz="1900" dirty="0" smtClean="0"/>
              <a:t>:</a:t>
            </a:r>
          </a:p>
          <a:p>
            <a:endParaRPr lang="en-US" sz="100" dirty="0"/>
          </a:p>
          <a:p>
            <a:r>
              <a:rPr lang="en-US" sz="1900" dirty="0"/>
              <a:t>   </a:t>
            </a:r>
            <a:r>
              <a:rPr lang="en-US" sz="1900" dirty="0" err="1">
                <a:solidFill>
                  <a:srgbClr val="6600CC"/>
                </a:solidFill>
              </a:rPr>
              <a:t>Circ</a:t>
            </a:r>
            <a:r>
              <a:rPr lang="en-US" sz="1900" dirty="0"/>
              <a:t>(float x, float y, float rad)</a:t>
            </a:r>
          </a:p>
          <a:p>
            <a:r>
              <a:rPr lang="en-US" sz="1800" dirty="0" smtClean="0"/>
              <a:t>       </a:t>
            </a:r>
            <a:r>
              <a:rPr lang="en-US" sz="1800" dirty="0"/>
              <a:t>{  </a:t>
            </a:r>
            <a:r>
              <a:rPr lang="en-US" sz="1800" dirty="0" err="1">
                <a:solidFill>
                  <a:srgbClr val="990000"/>
                </a:solidFill>
              </a:rPr>
              <a:t>m_x</a:t>
            </a:r>
            <a:r>
              <a:rPr lang="en-US" sz="1800" dirty="0">
                <a:solidFill>
                  <a:srgbClr val="990000"/>
                </a:solidFill>
              </a:rPr>
              <a:t> = x;  </a:t>
            </a:r>
            <a:r>
              <a:rPr lang="en-US" sz="1800" dirty="0" err="1">
                <a:solidFill>
                  <a:srgbClr val="990000"/>
                </a:solidFill>
              </a:rPr>
              <a:t>m_y</a:t>
            </a:r>
            <a:r>
              <a:rPr lang="en-US" sz="1800" dirty="0">
                <a:solidFill>
                  <a:srgbClr val="990000"/>
                </a:solidFill>
              </a:rPr>
              <a:t> = y;  </a:t>
            </a:r>
            <a:r>
              <a:rPr lang="en-US" sz="1800" dirty="0" err="1">
                <a:solidFill>
                  <a:srgbClr val="990000"/>
                </a:solidFill>
              </a:rPr>
              <a:t>m_rad</a:t>
            </a:r>
            <a:r>
              <a:rPr lang="en-US" sz="1800" dirty="0">
                <a:solidFill>
                  <a:srgbClr val="990000"/>
                </a:solidFill>
              </a:rPr>
              <a:t> = rad;</a:t>
            </a:r>
            <a:r>
              <a:rPr lang="en-US" sz="1800" dirty="0"/>
              <a:t> }</a:t>
            </a:r>
          </a:p>
          <a:p>
            <a:endParaRPr lang="en-US" sz="800" dirty="0"/>
          </a:p>
          <a:p>
            <a:r>
              <a:rPr lang="en-US" sz="1900" dirty="0"/>
              <a:t>   float </a:t>
            </a:r>
            <a:r>
              <a:rPr lang="en-US" sz="1900" dirty="0" err="1">
                <a:solidFill>
                  <a:srgbClr val="6600CC"/>
                </a:solidFill>
              </a:rPr>
              <a:t>getArea</a:t>
            </a:r>
            <a:r>
              <a:rPr lang="en-US" sz="1900" dirty="0"/>
              <a:t>(void)</a:t>
            </a:r>
          </a:p>
          <a:p>
            <a:r>
              <a:rPr lang="en-US" sz="1800" dirty="0" smtClean="0"/>
              <a:t>       {  </a:t>
            </a:r>
            <a:r>
              <a:rPr lang="en-US" sz="1800" dirty="0" smtClean="0">
                <a:solidFill>
                  <a:srgbClr val="990000"/>
                </a:solidFill>
              </a:rPr>
              <a:t>return (3.14 * </a:t>
            </a:r>
            <a:r>
              <a:rPr lang="en-US" sz="1800" dirty="0" err="1" smtClean="0">
                <a:solidFill>
                  <a:srgbClr val="990000"/>
                </a:solidFill>
              </a:rPr>
              <a:t>m_rad</a:t>
            </a:r>
            <a:r>
              <a:rPr lang="en-US" sz="1800" dirty="0" smtClean="0">
                <a:solidFill>
                  <a:srgbClr val="990000"/>
                </a:solidFill>
              </a:rPr>
              <a:t> * </a:t>
            </a:r>
            <a:r>
              <a:rPr lang="en-US" sz="1800" dirty="0" err="1" smtClean="0">
                <a:solidFill>
                  <a:srgbClr val="990000"/>
                </a:solidFill>
              </a:rPr>
              <a:t>m_rad</a:t>
            </a:r>
            <a:r>
              <a:rPr lang="en-US" sz="1800" dirty="0" smtClean="0">
                <a:solidFill>
                  <a:srgbClr val="990000"/>
                </a:solidFill>
              </a:rPr>
              <a:t>);</a:t>
            </a:r>
            <a:r>
              <a:rPr lang="en-US" sz="1800" dirty="0" smtClean="0"/>
              <a:t> }</a:t>
            </a:r>
            <a:endParaRPr lang="en-US" sz="1800" dirty="0"/>
          </a:p>
          <a:p>
            <a:endParaRPr lang="en-US" sz="800" dirty="0"/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00CC"/>
                </a:solidFill>
              </a:rPr>
              <a:t>…</a:t>
            </a:r>
            <a:endParaRPr lang="en-US" sz="1800" dirty="0"/>
          </a:p>
          <a:p>
            <a:endParaRPr lang="en-US" sz="1050" dirty="0"/>
          </a:p>
          <a:p>
            <a:r>
              <a:rPr lang="en-US" sz="1900" dirty="0">
                <a:solidFill>
                  <a:schemeClr val="accent2"/>
                </a:solidFill>
              </a:rPr>
              <a:t>private</a:t>
            </a:r>
            <a:r>
              <a:rPr lang="en-US" sz="1900" dirty="0"/>
              <a:t>:</a:t>
            </a:r>
          </a:p>
          <a:p>
            <a:r>
              <a:rPr lang="en-US" sz="1900" dirty="0"/>
              <a:t>  float </a:t>
            </a:r>
            <a:r>
              <a:rPr lang="en-US" sz="1900" dirty="0" err="1"/>
              <a:t>m_x</a:t>
            </a:r>
            <a:r>
              <a:rPr lang="en-US" sz="1900" dirty="0"/>
              <a:t>, </a:t>
            </a:r>
            <a:r>
              <a:rPr lang="en-US" sz="1900" dirty="0" err="1"/>
              <a:t>m_y</a:t>
            </a:r>
            <a:r>
              <a:rPr lang="en-US" sz="1900" dirty="0"/>
              <a:t>, </a:t>
            </a:r>
            <a:r>
              <a:rPr lang="en-US" sz="1900" dirty="0" err="1" smtClean="0"/>
              <a:t>m_rad</a:t>
            </a:r>
            <a:r>
              <a:rPr lang="en-US" sz="1900" dirty="0"/>
              <a:t>;</a:t>
            </a:r>
          </a:p>
          <a:p>
            <a:r>
              <a:rPr lang="en-US" sz="1900" dirty="0"/>
              <a:t>};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4664075" y="3829050"/>
            <a:ext cx="4114800" cy="29114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4648200" y="3797300"/>
            <a:ext cx="413067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 dirty="0">
                <a:latin typeface="Courier New" pitchFamily="49" charset="0"/>
              </a:rPr>
              <a:t>void </a:t>
            </a:r>
            <a:r>
              <a:rPr lang="en-US" sz="1700" b="1" dirty="0" err="1">
                <a:latin typeface="Courier New" pitchFamily="49" charset="0"/>
              </a:rPr>
              <a:t>printInfo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Circ</a:t>
            </a:r>
            <a:r>
              <a:rPr lang="en-US" sz="1700" b="1" dirty="0">
                <a:latin typeface="Courier New" pitchFamily="49" charset="0"/>
              </a:rPr>
              <a:t> *</a:t>
            </a:r>
            <a:r>
              <a:rPr lang="en-US" sz="1700" b="1" dirty="0" err="1">
                <a:latin typeface="Courier New" pitchFamily="49" charset="0"/>
              </a:rPr>
              <a:t>ptr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r>
              <a:rPr lang="en-US" sz="1700" b="1" dirty="0">
                <a:latin typeface="Courier New" pitchFamily="49" charset="0"/>
              </a:rPr>
              <a:t>{</a:t>
            </a: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 “The area is: “;</a:t>
            </a: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 </a:t>
            </a:r>
            <a:r>
              <a:rPr lang="en-US" sz="1700" b="1" dirty="0" err="1">
                <a:latin typeface="Courier New" pitchFamily="49" charset="0"/>
              </a:rPr>
              <a:t>ptr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-&gt;</a:t>
            </a:r>
            <a:r>
              <a:rPr lang="en-US" sz="1700" b="1" dirty="0" err="1">
                <a:latin typeface="Courier New" pitchFamily="49" charset="0"/>
              </a:rPr>
              <a:t>getArea</a:t>
            </a:r>
            <a:r>
              <a:rPr lang="en-US" sz="1700" b="1" dirty="0">
                <a:latin typeface="Courier New" pitchFamily="49" charset="0"/>
              </a:rPr>
              <a:t>();</a:t>
            </a:r>
          </a:p>
          <a:p>
            <a:r>
              <a:rPr lang="en-US" sz="1700" b="1" dirty="0">
                <a:latin typeface="Courier New" pitchFamily="49" charset="0"/>
              </a:rPr>
              <a:t>}</a:t>
            </a:r>
          </a:p>
          <a:p>
            <a:endParaRPr lang="en-US" sz="1000" b="1" dirty="0">
              <a:latin typeface="Courier New" pitchFamily="49" charset="0"/>
            </a:endParaRPr>
          </a:p>
          <a:p>
            <a:r>
              <a:rPr lang="en-US" sz="1700" b="1" dirty="0" err="1" smtClean="0">
                <a:latin typeface="Courier New" pitchFamily="49" charset="0"/>
              </a:rPr>
              <a:t>int</a:t>
            </a:r>
            <a:r>
              <a:rPr lang="en-US" sz="1700" b="1" dirty="0" smtClean="0">
                <a:latin typeface="Courier New" pitchFamily="49" charset="0"/>
              </a:rPr>
              <a:t> main</a:t>
            </a:r>
            <a:r>
              <a:rPr lang="en-US" sz="1700" b="1" dirty="0">
                <a:latin typeface="Courier New" pitchFamily="49" charset="0"/>
              </a:rPr>
              <a:t>()</a:t>
            </a:r>
          </a:p>
          <a:p>
            <a:r>
              <a:rPr lang="en-US" sz="1700" b="1" dirty="0">
                <a:latin typeface="Courier New" pitchFamily="49" charset="0"/>
              </a:rPr>
              <a:t>{</a:t>
            </a: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Circ</a:t>
            </a:r>
            <a:r>
              <a:rPr lang="en-US" sz="1700" b="1" dirty="0">
                <a:latin typeface="Courier New" pitchFamily="49" charset="0"/>
              </a:rPr>
              <a:t> foo(3,4,10);</a:t>
            </a:r>
          </a:p>
          <a:p>
            <a:endParaRPr lang="en-US" sz="1000" b="1" dirty="0">
              <a:latin typeface="Courier New" pitchFamily="49" charset="0"/>
            </a:endParaRPr>
          </a:p>
          <a:p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printInfo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&amp;foo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r>
              <a:rPr lang="en-US" sz="1700" b="1" dirty="0">
                <a:latin typeface="Courier New" pitchFamily="49" charset="0"/>
              </a:rPr>
              <a:t>}</a:t>
            </a:r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-17526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400"/>
              <a:t>Classes and Pointers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85725" y="4724400"/>
            <a:ext cx="45339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You can use </a:t>
            </a:r>
            <a:r>
              <a:rPr lang="en-US" sz="2200">
                <a:solidFill>
                  <a:schemeClr val="accent2"/>
                </a:solidFill>
              </a:rPr>
              <a:t>pointers</a:t>
            </a:r>
            <a:r>
              <a:rPr lang="en-US" sz="2200"/>
              <a:t> with classes just like you do with structs.</a:t>
            </a:r>
          </a:p>
        </p:txBody>
      </p:sp>
      <p:sp>
        <p:nvSpPr>
          <p:cNvPr id="261135" name="Line 15"/>
          <p:cNvSpPr>
            <a:spLocks noChangeShapeType="1"/>
          </p:cNvSpPr>
          <p:nvPr/>
        </p:nvSpPr>
        <p:spPr bwMode="auto">
          <a:xfrm>
            <a:off x="4646613" y="5926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61138" name="Group 18"/>
          <p:cNvGrpSpPr>
            <a:grpSpLocks/>
          </p:cNvGrpSpPr>
          <p:nvPr/>
        </p:nvGrpSpPr>
        <p:grpSpPr bwMode="auto">
          <a:xfrm>
            <a:off x="4571999" y="128588"/>
            <a:ext cx="3657600" cy="2862262"/>
            <a:chOff x="2880" y="374"/>
            <a:chExt cx="2304" cy="1803"/>
          </a:xfrm>
        </p:grpSpPr>
        <p:grpSp>
          <p:nvGrpSpPr>
            <p:cNvPr id="261134" name="Group 14"/>
            <p:cNvGrpSpPr>
              <a:grpSpLocks/>
            </p:cNvGrpSpPr>
            <p:nvPr/>
          </p:nvGrpSpPr>
          <p:grpSpPr bwMode="auto">
            <a:xfrm>
              <a:off x="3216" y="432"/>
              <a:ext cx="1968" cy="1745"/>
              <a:chOff x="-1296" y="1584"/>
              <a:chExt cx="1968" cy="1745"/>
            </a:xfrm>
          </p:grpSpPr>
          <p:sp>
            <p:nvSpPr>
              <p:cNvPr id="261130" name="Text Box 10"/>
              <p:cNvSpPr txBox="1">
                <a:spLocks noChangeArrowheads="1"/>
              </p:cNvSpPr>
              <p:nvPr/>
            </p:nvSpPr>
            <p:spPr bwMode="auto">
              <a:xfrm>
                <a:off x="-1296" y="1584"/>
                <a:ext cx="1968" cy="1745"/>
              </a:xfrm>
              <a:prstGeom prst="rect">
                <a:avLst/>
              </a:prstGeom>
              <a:solidFill>
                <a:srgbClr val="E7E7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990000"/>
                    </a:solidFill>
                  </a:rPr>
                  <a:t>class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Circ</a:t>
                </a:r>
                <a:endParaRPr lang="en-US" sz="1400" dirty="0"/>
              </a:p>
              <a:p>
                <a:r>
                  <a:rPr lang="en-US" sz="1400" dirty="0"/>
                  <a:t>{</a:t>
                </a:r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public</a:t>
                </a:r>
                <a:r>
                  <a:rPr lang="en-US" sz="1400" dirty="0"/>
                  <a:t>:</a:t>
                </a:r>
              </a:p>
              <a:p>
                <a:r>
                  <a:rPr lang="en-US" sz="1400" dirty="0"/>
                  <a:t>   </a:t>
                </a:r>
                <a:r>
                  <a:rPr lang="en-US" sz="1400" dirty="0" err="1">
                    <a:solidFill>
                      <a:srgbClr val="6600CC"/>
                    </a:solidFill>
                  </a:rPr>
                  <a:t>Circ</a:t>
                </a:r>
                <a:r>
                  <a:rPr lang="en-US" sz="1400" dirty="0"/>
                  <a:t>(float x, float y, float rad)</a:t>
                </a:r>
              </a:p>
              <a:p>
                <a:r>
                  <a:rPr lang="en-US" sz="1200" dirty="0" smtClean="0"/>
                  <a:t>        </a:t>
                </a:r>
                <a:r>
                  <a:rPr lang="en-US" sz="1200" dirty="0"/>
                  <a:t>{ 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m_x</a:t>
                </a:r>
                <a:r>
                  <a:rPr lang="en-US" sz="1200" dirty="0">
                    <a:solidFill>
                      <a:srgbClr val="990000"/>
                    </a:solidFill>
                  </a:rPr>
                  <a:t> = x; 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m_y</a:t>
                </a:r>
                <a:r>
                  <a:rPr lang="en-US" sz="1200" dirty="0">
                    <a:solidFill>
                      <a:srgbClr val="990000"/>
                    </a:solidFill>
                  </a:rPr>
                  <a:t> = y; 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m_rad</a:t>
                </a:r>
                <a:r>
                  <a:rPr lang="en-US" sz="1200" dirty="0">
                    <a:solidFill>
                      <a:srgbClr val="990000"/>
                    </a:solidFill>
                  </a:rPr>
                  <a:t> = rad;</a:t>
                </a:r>
                <a:r>
                  <a:rPr lang="en-US" sz="1200" dirty="0"/>
                  <a:t> }</a:t>
                </a:r>
              </a:p>
              <a:p>
                <a:endParaRPr lang="en-US" sz="800" dirty="0"/>
              </a:p>
              <a:p>
                <a:r>
                  <a:rPr lang="en-US" sz="1400" dirty="0"/>
                  <a:t>   float </a:t>
                </a:r>
                <a:r>
                  <a:rPr lang="en-US" sz="1400" dirty="0" err="1">
                    <a:solidFill>
                      <a:srgbClr val="6600CC"/>
                    </a:solidFill>
                  </a:rPr>
                  <a:t>getArea</a:t>
                </a:r>
                <a:r>
                  <a:rPr lang="en-US" sz="1400" dirty="0"/>
                  <a:t>(void)</a:t>
                </a:r>
              </a:p>
              <a:p>
                <a:r>
                  <a:rPr lang="en-US" sz="1200" dirty="0" smtClean="0"/>
                  <a:t>        </a:t>
                </a:r>
                <a:r>
                  <a:rPr lang="en-US" sz="1200" dirty="0"/>
                  <a:t>{  </a:t>
                </a:r>
                <a:r>
                  <a:rPr lang="en-US" sz="1200" dirty="0">
                    <a:solidFill>
                      <a:srgbClr val="990000"/>
                    </a:solidFill>
                  </a:rPr>
                  <a:t>return (3.14 *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m_rad</a:t>
                </a:r>
                <a:r>
                  <a:rPr lang="en-US" sz="1200" dirty="0">
                    <a:solidFill>
                      <a:srgbClr val="990000"/>
                    </a:solidFill>
                  </a:rPr>
                  <a:t> * </a:t>
                </a:r>
                <a:r>
                  <a:rPr lang="en-US" sz="1200" dirty="0" err="1">
                    <a:solidFill>
                      <a:srgbClr val="990000"/>
                    </a:solidFill>
                  </a:rPr>
                  <a:t>m_rad</a:t>
                </a:r>
                <a:r>
                  <a:rPr lang="en-US" sz="1200" dirty="0">
                    <a:solidFill>
                      <a:srgbClr val="990000"/>
                    </a:solidFill>
                  </a:rPr>
                  <a:t>);</a:t>
                </a:r>
                <a:r>
                  <a:rPr lang="en-US" sz="1200" dirty="0"/>
                  <a:t> }</a:t>
                </a:r>
              </a:p>
              <a:p>
                <a:endParaRPr lang="en-US" sz="800" dirty="0"/>
              </a:p>
              <a:p>
                <a:r>
                  <a:rPr lang="en-US" sz="1400" dirty="0" smtClean="0"/>
                  <a:t>   …</a:t>
                </a:r>
                <a:endParaRPr lang="en-US" sz="1200" dirty="0"/>
              </a:p>
              <a:p>
                <a:endParaRPr lang="en-US" sz="800" dirty="0"/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private</a:t>
                </a:r>
                <a:r>
                  <a:rPr lang="en-US" sz="1400" dirty="0"/>
                  <a:t>:</a:t>
                </a:r>
              </a:p>
              <a:p>
                <a:r>
                  <a:rPr lang="en-US" sz="1400" dirty="0"/>
                  <a:t>  </a:t>
                </a:r>
                <a:r>
                  <a:rPr lang="en-US" sz="1400" dirty="0" err="1"/>
                  <a:t>m_x</a:t>
                </a:r>
                <a:r>
                  <a:rPr lang="en-US" sz="1400" dirty="0"/>
                  <a:t>            </a:t>
                </a:r>
                <a:r>
                  <a:rPr lang="en-US" sz="1400" dirty="0" err="1"/>
                  <a:t>m_y</a:t>
                </a:r>
                <a:r>
                  <a:rPr lang="en-US" sz="1400" dirty="0"/>
                  <a:t>           </a:t>
                </a:r>
                <a:r>
                  <a:rPr lang="en-US" sz="1400" dirty="0" err="1" smtClean="0"/>
                  <a:t>m_rad</a:t>
                </a:r>
                <a:endParaRPr lang="en-US" sz="1400" dirty="0"/>
              </a:p>
              <a:p>
                <a:r>
                  <a:rPr lang="en-US" sz="1400" dirty="0"/>
                  <a:t>};</a:t>
                </a:r>
              </a:p>
            </p:txBody>
          </p:sp>
          <p:sp>
            <p:nvSpPr>
              <p:cNvPr id="261131" name="Rectangle 11"/>
              <p:cNvSpPr>
                <a:spLocks noChangeArrowheads="1"/>
              </p:cNvSpPr>
              <p:nvPr/>
            </p:nvSpPr>
            <p:spPr bwMode="auto">
              <a:xfrm>
                <a:off x="-917" y="3061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32" name="Rectangle 12"/>
              <p:cNvSpPr>
                <a:spLocks noChangeArrowheads="1"/>
              </p:cNvSpPr>
              <p:nvPr/>
            </p:nvSpPr>
            <p:spPr bwMode="auto">
              <a:xfrm>
                <a:off x="-309" y="3069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33" name="Rectangle 13"/>
              <p:cNvSpPr>
                <a:spLocks noChangeArrowheads="1"/>
              </p:cNvSpPr>
              <p:nvPr/>
            </p:nvSpPr>
            <p:spPr bwMode="auto">
              <a:xfrm>
                <a:off x="405" y="3071"/>
                <a:ext cx="259" cy="136"/>
              </a:xfrm>
              <a:prstGeom prst="rect">
                <a:avLst/>
              </a:prstGeom>
              <a:solidFill>
                <a:srgbClr val="FFFF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1137" name="Text Box 17"/>
            <p:cNvSpPr txBox="1">
              <a:spLocks noChangeArrowheads="1"/>
            </p:cNvSpPr>
            <p:nvPr/>
          </p:nvSpPr>
          <p:spPr bwMode="auto">
            <a:xfrm>
              <a:off x="2880" y="374"/>
              <a:ext cx="3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foo</a:t>
              </a:r>
            </a:p>
          </p:txBody>
        </p:sp>
      </p:grpSp>
      <p:sp>
        <p:nvSpPr>
          <p:cNvPr id="261139" name="Line 19"/>
          <p:cNvSpPr>
            <a:spLocks noChangeShapeType="1"/>
          </p:cNvSpPr>
          <p:nvPr/>
        </p:nvSpPr>
        <p:spPr bwMode="auto">
          <a:xfrm>
            <a:off x="5046663" y="1028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0" name="Line 20"/>
          <p:cNvSpPr>
            <a:spLocks noChangeShapeType="1"/>
          </p:cNvSpPr>
          <p:nvPr/>
        </p:nvSpPr>
        <p:spPr bwMode="auto">
          <a:xfrm>
            <a:off x="5208588" y="1230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5732463" y="2495550"/>
            <a:ext cx="251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</a:rPr>
              <a:t>3           4      </a:t>
            </a:r>
            <a:r>
              <a:rPr lang="en-US" sz="2000" dirty="0" smtClean="0">
                <a:solidFill>
                  <a:srgbClr val="6600CC"/>
                </a:solidFill>
              </a:rPr>
              <a:t>      </a:t>
            </a:r>
            <a:r>
              <a:rPr lang="en-US" sz="2000" dirty="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261142" name="Line 22"/>
          <p:cNvSpPr>
            <a:spLocks noChangeShapeType="1"/>
          </p:cNvSpPr>
          <p:nvPr/>
        </p:nvSpPr>
        <p:spPr bwMode="auto">
          <a:xfrm>
            <a:off x="4665663" y="6354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6257925" y="5962650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3000</a:t>
            </a:r>
          </a:p>
        </p:txBody>
      </p:sp>
      <p:sp>
        <p:nvSpPr>
          <p:cNvPr id="261144" name="Line 24"/>
          <p:cNvSpPr>
            <a:spLocks noChangeShapeType="1"/>
          </p:cNvSpPr>
          <p:nvPr/>
        </p:nvSpPr>
        <p:spPr bwMode="auto">
          <a:xfrm>
            <a:off x="4418013" y="3963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48" name="Text Box 28"/>
          <p:cNvSpPr txBox="1">
            <a:spLocks noChangeArrowheads="1"/>
          </p:cNvSpPr>
          <p:nvPr/>
        </p:nvSpPr>
        <p:spPr bwMode="auto">
          <a:xfrm>
            <a:off x="6094413" y="600075"/>
            <a:ext cx="183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3       4       10</a:t>
            </a:r>
          </a:p>
        </p:txBody>
      </p:sp>
      <p:grpSp>
        <p:nvGrpSpPr>
          <p:cNvPr id="261147" name="Group 27"/>
          <p:cNvGrpSpPr>
            <a:grpSpLocks/>
          </p:cNvGrpSpPr>
          <p:nvPr/>
        </p:nvGrpSpPr>
        <p:grpSpPr bwMode="auto">
          <a:xfrm>
            <a:off x="7242175" y="4913313"/>
            <a:ext cx="1320800" cy="396875"/>
            <a:chOff x="2954" y="2003"/>
            <a:chExt cx="832" cy="250"/>
          </a:xfrm>
        </p:grpSpPr>
        <p:sp>
          <p:nvSpPr>
            <p:cNvPr id="261145" name="Text Box 25"/>
            <p:cNvSpPr txBox="1">
              <a:spLocks noChangeArrowheads="1"/>
            </p:cNvSpPr>
            <p:nvPr/>
          </p:nvSpPr>
          <p:spPr bwMode="auto">
            <a:xfrm>
              <a:off x="2954" y="2003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ptr</a:t>
              </a:r>
            </a:p>
          </p:txBody>
        </p:sp>
        <p:sp>
          <p:nvSpPr>
            <p:cNvPr id="261146" name="Rectangle 26"/>
            <p:cNvSpPr>
              <a:spLocks noChangeArrowheads="1"/>
            </p:cNvSpPr>
            <p:nvPr/>
          </p:nvSpPr>
          <p:spPr bwMode="auto">
            <a:xfrm>
              <a:off x="3294" y="2064"/>
              <a:ext cx="492" cy="174"/>
            </a:xfrm>
            <a:prstGeom prst="rect">
              <a:avLst/>
            </a:prstGeom>
            <a:solidFill>
              <a:srgbClr val="FAF0F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1149" name="Text Box 29"/>
          <p:cNvSpPr txBox="1">
            <a:spLocks noChangeArrowheads="1"/>
          </p:cNvSpPr>
          <p:nvPr/>
        </p:nvSpPr>
        <p:spPr bwMode="auto">
          <a:xfrm>
            <a:off x="7753350" y="4953000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3000</a:t>
            </a:r>
          </a:p>
        </p:txBody>
      </p:sp>
      <p:sp>
        <p:nvSpPr>
          <p:cNvPr id="261151" name="Text Box 31"/>
          <p:cNvSpPr txBox="1">
            <a:spLocks noChangeArrowheads="1"/>
          </p:cNvSpPr>
          <p:nvPr/>
        </p:nvSpPr>
        <p:spPr bwMode="auto">
          <a:xfrm>
            <a:off x="8191500" y="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261152" name="AutoShape 32"/>
          <p:cNvCxnSpPr>
            <a:cxnSpLocks noChangeShapeType="1"/>
            <a:stCxn id="261149" idx="3"/>
            <a:endCxn id="261151" idx="3"/>
          </p:cNvCxnSpPr>
          <p:nvPr/>
        </p:nvCxnSpPr>
        <p:spPr bwMode="auto">
          <a:xfrm flipH="1" flipV="1">
            <a:off x="8466138" y="228600"/>
            <a:ext cx="93662" cy="4922838"/>
          </a:xfrm>
          <a:prstGeom prst="curvedConnector3">
            <a:avLst>
              <a:gd name="adj1" fmla="val -571190"/>
            </a:avLst>
          </a:pr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1153" name="Line 33"/>
          <p:cNvSpPr>
            <a:spLocks noChangeShapeType="1"/>
          </p:cNvSpPr>
          <p:nvPr/>
        </p:nvSpPr>
        <p:spPr bwMode="auto">
          <a:xfrm>
            <a:off x="4657725" y="4486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4" name="Text Box 34"/>
          <p:cNvSpPr txBox="1">
            <a:spLocks noChangeArrowheads="1"/>
          </p:cNvSpPr>
          <p:nvPr/>
        </p:nvSpPr>
        <p:spPr bwMode="auto">
          <a:xfrm>
            <a:off x="946150" y="5780088"/>
            <a:ext cx="195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The area is: </a:t>
            </a:r>
          </a:p>
        </p:txBody>
      </p:sp>
      <p:sp>
        <p:nvSpPr>
          <p:cNvPr id="261155" name="Line 35"/>
          <p:cNvSpPr>
            <a:spLocks noChangeShapeType="1"/>
          </p:cNvSpPr>
          <p:nvPr/>
        </p:nvSpPr>
        <p:spPr bwMode="auto">
          <a:xfrm>
            <a:off x="4648200" y="475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6" name="AutoShape 36"/>
          <p:cNvSpPr>
            <a:spLocks noChangeArrowheads="1"/>
          </p:cNvSpPr>
          <p:nvPr/>
        </p:nvSpPr>
        <p:spPr bwMode="auto">
          <a:xfrm>
            <a:off x="6191250" y="2809875"/>
            <a:ext cx="2914650" cy="1552575"/>
          </a:xfrm>
          <a:prstGeom prst="wedgeRoundRectCallout">
            <a:avLst>
              <a:gd name="adj1" fmla="val -45750"/>
              <a:gd name="adj2" fmla="val 68611"/>
              <a:gd name="adj3" fmla="val 16667"/>
            </a:avLst>
          </a:prstGeom>
          <a:solidFill>
            <a:srgbClr val="FFEFD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C++:</a:t>
            </a:r>
            <a:r>
              <a:rPr lang="en-US" sz="1800" dirty="0"/>
              <a:t> Since </a:t>
            </a:r>
            <a:r>
              <a:rPr lang="en-US" sz="1800" dirty="0" err="1">
                <a:solidFill>
                  <a:srgbClr val="6600CC"/>
                </a:solidFill>
              </a:rPr>
              <a:t>ptr</a:t>
            </a:r>
            <a:r>
              <a:rPr lang="en-US" sz="1800" dirty="0"/>
              <a:t> points to </a:t>
            </a:r>
            <a:r>
              <a:rPr lang="en-US" sz="1800" dirty="0">
                <a:solidFill>
                  <a:srgbClr val="6600CC"/>
                </a:solidFill>
              </a:rPr>
              <a:t>3000</a:t>
            </a:r>
            <a:r>
              <a:rPr lang="en-US" sz="1800" dirty="0"/>
              <a:t>, I’ll call the </a:t>
            </a:r>
            <a:r>
              <a:rPr lang="en-US" sz="1800" dirty="0" err="1"/>
              <a:t>getArea</a:t>
            </a:r>
            <a:r>
              <a:rPr lang="en-US" sz="1800" dirty="0"/>
              <a:t> function associated with the foo variable at 3000!</a:t>
            </a:r>
          </a:p>
        </p:txBody>
      </p:sp>
      <p:sp>
        <p:nvSpPr>
          <p:cNvPr id="261157" name="Line 37"/>
          <p:cNvSpPr>
            <a:spLocks noChangeShapeType="1"/>
          </p:cNvSpPr>
          <p:nvPr/>
        </p:nvSpPr>
        <p:spPr bwMode="auto">
          <a:xfrm>
            <a:off x="5038725" y="1543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8" name="Line 38"/>
          <p:cNvSpPr>
            <a:spLocks noChangeShapeType="1"/>
          </p:cNvSpPr>
          <p:nvPr/>
        </p:nvSpPr>
        <p:spPr bwMode="auto">
          <a:xfrm>
            <a:off x="5210175" y="1762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59" name="Rectangle 39"/>
          <p:cNvSpPr>
            <a:spLocks noChangeArrowheads="1"/>
          </p:cNvSpPr>
          <p:nvPr/>
        </p:nvSpPr>
        <p:spPr bwMode="auto">
          <a:xfrm>
            <a:off x="7789863" y="249872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261160" name="Rectangle 40"/>
          <p:cNvSpPr>
            <a:spLocks noChangeArrowheads="1"/>
          </p:cNvSpPr>
          <p:nvPr/>
        </p:nvSpPr>
        <p:spPr bwMode="auto">
          <a:xfrm>
            <a:off x="7794625" y="249872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261161" name="Line 41"/>
          <p:cNvSpPr>
            <a:spLocks noChangeShapeType="1"/>
          </p:cNvSpPr>
          <p:nvPr/>
        </p:nvSpPr>
        <p:spPr bwMode="auto">
          <a:xfrm>
            <a:off x="4648200" y="4752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1162" name="Text Box 42"/>
          <p:cNvSpPr txBox="1">
            <a:spLocks noChangeArrowheads="1"/>
          </p:cNvSpPr>
          <p:nvPr/>
        </p:nvSpPr>
        <p:spPr bwMode="auto">
          <a:xfrm>
            <a:off x="2743200" y="57912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314</a:t>
            </a:r>
          </a:p>
        </p:txBody>
      </p:sp>
      <p:sp>
        <p:nvSpPr>
          <p:cNvPr id="261165" name="Text Box 45"/>
          <p:cNvSpPr txBox="1">
            <a:spLocks noChangeArrowheads="1"/>
          </p:cNvSpPr>
          <p:nvPr/>
        </p:nvSpPr>
        <p:spPr bwMode="auto">
          <a:xfrm>
            <a:off x="5984875" y="4556125"/>
            <a:ext cx="1979613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(</a:t>
            </a:r>
            <a:r>
              <a:rPr lang="en-US" sz="1800">
                <a:solidFill>
                  <a:srgbClr val="6600CC"/>
                </a:solidFill>
              </a:rPr>
              <a:t>*ptr</a:t>
            </a:r>
            <a:r>
              <a:rPr lang="en-US" sz="1800"/>
              <a:t>).getArea();</a:t>
            </a:r>
          </a:p>
        </p:txBody>
      </p:sp>
      <p:sp>
        <p:nvSpPr>
          <p:cNvPr id="261164" name="AutoShape 44"/>
          <p:cNvSpPr>
            <a:spLocks noChangeArrowheads="1"/>
          </p:cNvSpPr>
          <p:nvPr/>
        </p:nvSpPr>
        <p:spPr bwMode="auto">
          <a:xfrm>
            <a:off x="6057900" y="3314700"/>
            <a:ext cx="3067050" cy="1028700"/>
          </a:xfrm>
          <a:prstGeom prst="wedgeRoundRectCallout">
            <a:avLst>
              <a:gd name="adj1" fmla="val -40685"/>
              <a:gd name="adj2" fmla="val 78088"/>
              <a:gd name="adj3" fmla="val 16667"/>
            </a:avLst>
          </a:prstGeom>
          <a:solidFill>
            <a:srgbClr val="FFEFD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>
                <a:solidFill>
                  <a:schemeClr val="accent2"/>
                </a:solidFill>
              </a:rPr>
              <a:t>You can also use this alternate syntax…</a:t>
            </a:r>
          </a:p>
          <a:p>
            <a:pPr algn="ctr"/>
            <a:r>
              <a:rPr lang="en-US" sz="1800">
                <a:solidFill>
                  <a:schemeClr val="accent2"/>
                </a:solidFill>
              </a:rPr>
              <a:t>(It does the same thing)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0.11146 -0.3611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6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03542 -0.1625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261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8125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-0.09584 -0.16528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261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6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6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261163" grpId="0"/>
      <p:bldP spid="261127" grpId="0" autoUpdateAnimBg="0"/>
      <p:bldP spid="261135" grpId="0" animBg="1"/>
      <p:bldP spid="261135" grpId="1" animBg="1"/>
      <p:bldP spid="261139" grpId="0" animBg="1"/>
      <p:bldP spid="261139" grpId="1" animBg="1"/>
      <p:bldP spid="261140" grpId="0" animBg="1"/>
      <p:bldP spid="261140" grpId="1" animBg="1"/>
      <p:bldP spid="261141" grpId="0"/>
      <p:bldP spid="261142" grpId="0" animBg="1"/>
      <p:bldP spid="261142" grpId="1" animBg="1"/>
      <p:bldP spid="261143" grpId="0"/>
      <p:bldP spid="261143" grpId="1"/>
      <p:bldP spid="261144" grpId="0" animBg="1"/>
      <p:bldP spid="261144" grpId="1" animBg="1"/>
      <p:bldP spid="261148" grpId="0"/>
      <p:bldP spid="261148" grpId="1"/>
      <p:bldP spid="261149" grpId="0"/>
      <p:bldP spid="261153" grpId="0" animBg="1"/>
      <p:bldP spid="261153" grpId="1" animBg="1"/>
      <p:bldP spid="261154" grpId="0"/>
      <p:bldP spid="261155" grpId="0" animBg="1"/>
      <p:bldP spid="261155" grpId="1" animBg="1"/>
      <p:bldP spid="261156" grpId="0" animBg="1"/>
      <p:bldP spid="261156" grpId="1" animBg="1"/>
      <p:bldP spid="261157" grpId="0" animBg="1"/>
      <p:bldP spid="261157" grpId="1" animBg="1"/>
      <p:bldP spid="261158" grpId="0" animBg="1"/>
      <p:bldP spid="261158" grpId="1" animBg="1"/>
      <p:bldP spid="261159" grpId="0"/>
      <p:bldP spid="261159" grpId="1"/>
      <p:bldP spid="261160" grpId="0"/>
      <p:bldP spid="261160" grpId="1"/>
      <p:bldP spid="261161" grpId="0" animBg="1"/>
      <p:bldP spid="261161" grpId="1" animBg="1"/>
      <p:bldP spid="261162" grpId="0"/>
      <p:bldP spid="261165" grpId="0" animBg="1"/>
      <p:bldP spid="261164" grpId="0" animBg="1"/>
      <p:bldP spid="26116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3058-305F-42D7-A985-7AC9D1ED062E}" type="slidenum">
              <a:rPr lang="en-US"/>
              <a:pPr/>
              <a:t>25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A New Type of Variable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441325" y="914400"/>
            <a:ext cx="7777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Thus far, all variables we’ve defined have either been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457200" y="1249363"/>
            <a:ext cx="227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local variables,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04800" y="2438400"/>
            <a:ext cx="4130675" cy="4240213"/>
          </a:xfrm>
          <a:prstGeom prst="rect">
            <a:avLst/>
          </a:prstGeom>
          <a:solidFill>
            <a:srgbClr val="FFE3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void foo(void)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a;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a;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aGlobalVariable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</a:t>
            </a:r>
            <a:r>
              <a:rPr lang="en-US" sz="1800" b="1" dirty="0"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Circ</a:t>
            </a:r>
            <a:r>
              <a:rPr lang="en-US" sz="1800" b="1" dirty="0">
                <a:latin typeface="Courier New" pitchFamily="49" charset="0"/>
              </a:rPr>
              <a:t> a(3,4,10);</a:t>
            </a:r>
          </a:p>
          <a:p>
            <a:r>
              <a:rPr lang="en-US" sz="1800" b="1" dirty="0">
                <a:latin typeface="Courier New" pitchFamily="49" charset="0"/>
              </a:rPr>
              <a:t>  float c[10];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c[0] = </a:t>
            </a:r>
            <a:r>
              <a:rPr lang="en-US" sz="1800" b="1" dirty="0" err="1">
                <a:latin typeface="Courier New" pitchFamily="49" charset="0"/>
              </a:rPr>
              <a:t>a.getArea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396298" name="Text Box 10"/>
          <p:cNvSpPr txBox="1">
            <a:spLocks noChangeArrowheads="1"/>
          </p:cNvSpPr>
          <p:nvPr/>
        </p:nvSpPr>
        <p:spPr bwMode="auto">
          <a:xfrm>
            <a:off x="5057775" y="1249363"/>
            <a:ext cx="393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or </a:t>
            </a:r>
            <a:r>
              <a:rPr lang="en-US">
                <a:solidFill>
                  <a:schemeClr val="accent2"/>
                </a:solidFill>
              </a:rPr>
              <a:t>class member variables</a:t>
            </a:r>
            <a:r>
              <a:rPr lang="en-US">
                <a:solidFill>
                  <a:srgbClr val="6600CC"/>
                </a:solidFill>
              </a:rPr>
              <a:t>.</a:t>
            </a:r>
          </a:p>
        </p:txBody>
      </p:sp>
      <p:sp>
        <p:nvSpPr>
          <p:cNvPr id="396299" name="Text Box 11"/>
          <p:cNvSpPr txBox="1">
            <a:spLocks noChangeArrowheads="1"/>
          </p:cNvSpPr>
          <p:nvPr/>
        </p:nvSpPr>
        <p:spPr bwMode="auto">
          <a:xfrm>
            <a:off x="4648200" y="2438400"/>
            <a:ext cx="4130675" cy="3690938"/>
          </a:xfrm>
          <a:prstGeom prst="rect">
            <a:avLst/>
          </a:prstGeom>
          <a:solidFill>
            <a:srgbClr val="FFE3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class Student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public:</a:t>
            </a:r>
          </a:p>
          <a:p>
            <a:r>
              <a:rPr lang="en-US" sz="1800" b="1">
                <a:latin typeface="Courier New" pitchFamily="49" charset="0"/>
              </a:rPr>
              <a:t>  string getZits(void) </a:t>
            </a:r>
          </a:p>
          <a:p>
            <a:r>
              <a:rPr lang="en-US" sz="1800" b="1">
                <a:latin typeface="Courier New" pitchFamily="49" charset="0"/>
              </a:rPr>
              <a:t>  {</a:t>
            </a:r>
          </a:p>
          <a:p>
            <a:r>
              <a:rPr lang="en-US" sz="1800" b="1">
                <a:latin typeface="Courier New" pitchFamily="49" charset="0"/>
              </a:rPr>
              <a:t>    int numZits = m_age * 5;</a:t>
            </a:r>
          </a:p>
          <a:p>
            <a:r>
              <a:rPr lang="en-US" sz="1800" b="1">
                <a:latin typeface="Courier New" pitchFamily="49" charset="0"/>
              </a:rPr>
              <a:t>    return(numZits);</a:t>
            </a:r>
          </a:p>
          <a:p>
            <a:r>
              <a:rPr lang="en-US" sz="1800" b="1">
                <a:latin typeface="Courier New" pitchFamily="49" charset="0"/>
              </a:rPr>
              <a:t>  }</a:t>
            </a:r>
          </a:p>
          <a:p>
            <a:r>
              <a:rPr lang="en-US" sz="1800" b="1">
                <a:latin typeface="Courier New" pitchFamily="49" charset="0"/>
              </a:rPr>
              <a:t>private:</a:t>
            </a:r>
          </a:p>
          <a:p>
            <a:r>
              <a:rPr lang="en-US" sz="1800" b="1">
                <a:latin typeface="Courier New" pitchFamily="49" charset="0"/>
              </a:rPr>
              <a:t>  string m_name;</a:t>
            </a:r>
          </a:p>
          <a:p>
            <a:r>
              <a:rPr lang="en-US" sz="1800" b="1">
                <a:latin typeface="Courier New" pitchFamily="49" charset="0"/>
              </a:rPr>
              <a:t>  int m_age;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</a:p>
          <a:p>
            <a:endParaRPr lang="en-US" sz="1800" b="1">
              <a:latin typeface="Courier New" pitchFamily="49" charset="0"/>
            </a:endParaRP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2743200" y="1249363"/>
            <a:ext cx="237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global variables</a:t>
            </a:r>
          </a:p>
        </p:txBody>
      </p:sp>
      <p:sp>
        <p:nvSpPr>
          <p:cNvPr id="396304" name="Rectangle 16"/>
          <p:cNvSpPr>
            <a:spLocks noChangeArrowheads="1"/>
          </p:cNvSpPr>
          <p:nvPr/>
        </p:nvSpPr>
        <p:spPr bwMode="auto">
          <a:xfrm>
            <a:off x="533400" y="3048000"/>
            <a:ext cx="1143000" cy="304800"/>
          </a:xfrm>
          <a:prstGeom prst="rect">
            <a:avLst/>
          </a:prstGeom>
          <a:noFill/>
          <a:ln w="5715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5" name="Rectangle 17"/>
          <p:cNvSpPr>
            <a:spLocks noChangeArrowheads="1"/>
          </p:cNvSpPr>
          <p:nvPr/>
        </p:nvSpPr>
        <p:spPr bwMode="auto">
          <a:xfrm>
            <a:off x="457200" y="5257800"/>
            <a:ext cx="2408238" cy="503238"/>
          </a:xfrm>
          <a:prstGeom prst="rect">
            <a:avLst/>
          </a:prstGeom>
          <a:noFill/>
          <a:ln w="5715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6" name="Rectangle 18"/>
          <p:cNvSpPr>
            <a:spLocks noChangeArrowheads="1"/>
          </p:cNvSpPr>
          <p:nvPr/>
        </p:nvSpPr>
        <p:spPr bwMode="auto">
          <a:xfrm>
            <a:off x="5197475" y="3856038"/>
            <a:ext cx="1692275" cy="304800"/>
          </a:xfrm>
          <a:prstGeom prst="rect">
            <a:avLst/>
          </a:prstGeom>
          <a:noFill/>
          <a:ln w="5715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7" name="Rectangle 19"/>
          <p:cNvSpPr>
            <a:spLocks noChangeArrowheads="1"/>
          </p:cNvSpPr>
          <p:nvPr/>
        </p:nvSpPr>
        <p:spPr bwMode="auto">
          <a:xfrm>
            <a:off x="395288" y="4068763"/>
            <a:ext cx="2805112" cy="395287"/>
          </a:xfrm>
          <a:prstGeom prst="rect">
            <a:avLst/>
          </a:prstGeom>
          <a:noFill/>
          <a:ln w="57150">
            <a:solidFill>
              <a:srgbClr val="0066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8" name="Rectangle 20"/>
          <p:cNvSpPr>
            <a:spLocks noChangeArrowheads="1"/>
          </p:cNvSpPr>
          <p:nvPr/>
        </p:nvSpPr>
        <p:spPr bwMode="auto">
          <a:xfrm>
            <a:off x="4876800" y="4953000"/>
            <a:ext cx="2179638" cy="608013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219075" y="1874838"/>
            <a:ext cx="854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Let’s learn about a new type of variable: a </a:t>
            </a:r>
            <a:r>
              <a:rPr lang="en-US">
                <a:solidFill>
                  <a:srgbClr val="990000"/>
                </a:solidFill>
              </a:rPr>
              <a:t>dynamic variable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/>
      <p:bldP spid="396293" grpId="0"/>
      <p:bldP spid="396298" grpId="0"/>
      <p:bldP spid="396303" grpId="0"/>
      <p:bldP spid="396304" grpId="0" animBg="1"/>
      <p:bldP spid="396305" grpId="0" animBg="1"/>
      <p:bldP spid="396306" grpId="0" animBg="1"/>
      <p:bldP spid="396307" grpId="0" animBg="1"/>
      <p:bldP spid="396308" grpId="0" animBg="1"/>
      <p:bldP spid="39630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07E-04AE-4D27-BAF9-736EA1101EFA}" type="slidenum">
              <a:rPr lang="en-US"/>
              <a:pPr/>
              <a:t>26</a:t>
            </a:fld>
            <a:endParaRPr lang="en-US"/>
          </a:p>
        </p:txBody>
      </p:sp>
      <p:pic>
        <p:nvPicPr>
          <p:cNvPr id="3983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609600"/>
            <a:ext cx="32131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Variables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441325" y="1143000"/>
            <a:ext cx="5426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You can think of traditional variables like </a:t>
            </a:r>
            <a:r>
              <a:rPr lang="en-US">
                <a:solidFill>
                  <a:srgbClr val="990000"/>
                </a:solidFill>
              </a:rPr>
              <a:t>rooms in your house</a:t>
            </a:r>
            <a:r>
              <a:rPr lang="en-US"/>
              <a:t>.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990600" y="2057400"/>
            <a:ext cx="495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Just like a </a:t>
            </a:r>
            <a:r>
              <a:rPr lang="en-US">
                <a:solidFill>
                  <a:srgbClr val="990000"/>
                </a:solidFill>
              </a:rPr>
              <a:t>room</a:t>
            </a:r>
            <a:r>
              <a:rPr lang="en-US"/>
              <a:t> can hold a </a:t>
            </a:r>
            <a:r>
              <a:rPr lang="en-US">
                <a:solidFill>
                  <a:srgbClr val="990000"/>
                </a:solidFill>
              </a:rPr>
              <a:t>person</a:t>
            </a:r>
            <a:r>
              <a:rPr lang="en-US"/>
              <a:t>, a </a:t>
            </a:r>
            <a:r>
              <a:rPr lang="en-US">
                <a:solidFill>
                  <a:srgbClr val="990000"/>
                </a:solidFill>
              </a:rPr>
              <a:t>variable</a:t>
            </a:r>
            <a:r>
              <a:rPr lang="en-US"/>
              <a:t> holds a </a:t>
            </a:r>
            <a:r>
              <a:rPr lang="en-US">
                <a:solidFill>
                  <a:srgbClr val="990000"/>
                </a:solidFill>
              </a:rPr>
              <a:t>value</a:t>
            </a:r>
            <a:r>
              <a:rPr lang="en-US"/>
              <a:t>.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2239963" y="3413125"/>
            <a:ext cx="387191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But what if you </a:t>
            </a:r>
            <a:r>
              <a:rPr lang="en-US" sz="2000">
                <a:solidFill>
                  <a:srgbClr val="006666"/>
                </a:solidFill>
              </a:rPr>
              <a:t>run out of rooms</a:t>
            </a:r>
            <a:r>
              <a:rPr lang="en-US" sz="2000"/>
              <a:t> because all of your aunts and uncles surprise you and come over.</a:t>
            </a:r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3276600" y="4876800"/>
            <a:ext cx="5426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case, you have to </a:t>
            </a:r>
            <a:r>
              <a:rPr lang="en-US">
                <a:solidFill>
                  <a:srgbClr val="006666"/>
                </a:solidFill>
              </a:rPr>
              <a:t>call a hotel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reserve some rooms</a:t>
            </a:r>
            <a:r>
              <a:rPr lang="en-US"/>
              <a:t>, and place your relatives in the hotel rooms instead.</a:t>
            </a:r>
          </a:p>
        </p:txBody>
      </p:sp>
      <p:pic>
        <p:nvPicPr>
          <p:cNvPr id="39834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36875"/>
            <a:ext cx="3024188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835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06713"/>
            <a:ext cx="3024188" cy="36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835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27350"/>
            <a:ext cx="3024188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835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1668463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669925" y="2498725"/>
            <a:ext cx="582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FF3300"/>
                </a:solidFill>
              </a:rPr>
              <a:t>?</a:t>
            </a:r>
          </a:p>
        </p:txBody>
      </p:sp>
      <p:pic>
        <p:nvPicPr>
          <p:cNvPr id="398355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99"/>
          <a:stretch>
            <a:fillRect/>
          </a:stretch>
        </p:blipFill>
        <p:spPr bwMode="auto">
          <a:xfrm>
            <a:off x="1295400" y="4724400"/>
            <a:ext cx="1435100" cy="18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8356" name="Text Box 20"/>
          <p:cNvSpPr txBox="1">
            <a:spLocks noChangeArrowheads="1"/>
          </p:cNvSpPr>
          <p:nvPr/>
        </p:nvSpPr>
        <p:spPr bwMode="auto">
          <a:xfrm>
            <a:off x="2057400" y="4098925"/>
            <a:ext cx="582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FF33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0.52639 -0.4717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19" y="-2358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98345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0.69305 -0.4673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53" y="-2338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398351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59259E-6 L 0.56805 -0.1148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03" y="-574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39835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/>
      <p:bldP spid="398342" grpId="0"/>
      <p:bldP spid="398343" grpId="0"/>
      <p:bldP spid="398354" grpId="0"/>
      <p:bldP spid="3983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1E2E-7867-42F2-8401-873707BE35DA}" type="slidenum">
              <a:rPr lang="en-US"/>
              <a:pPr/>
              <a:t>27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Variables</a:t>
            </a: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533400" y="990600"/>
            <a:ext cx="5181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a similar fashion, sometimes you </a:t>
            </a:r>
            <a:r>
              <a:rPr lang="en-US">
                <a:solidFill>
                  <a:srgbClr val="6600CC"/>
                </a:solidFill>
              </a:rPr>
              <a:t>won’t know how many variables you’ll need</a:t>
            </a:r>
            <a:r>
              <a:rPr lang="en-US"/>
              <a:t> until your program runs.</a:t>
            </a:r>
          </a:p>
        </p:txBody>
      </p:sp>
      <p:sp>
        <p:nvSpPr>
          <p:cNvPr id="400390" name="Rectangle 6"/>
          <p:cNvSpPr>
            <a:spLocks noChangeArrowheads="1"/>
          </p:cNvSpPr>
          <p:nvPr/>
        </p:nvSpPr>
        <p:spPr bwMode="auto">
          <a:xfrm>
            <a:off x="3733800" y="2470150"/>
            <a:ext cx="5181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case, you can </a:t>
            </a:r>
            <a:r>
              <a:rPr lang="en-US">
                <a:solidFill>
                  <a:srgbClr val="6600CC"/>
                </a:solidFill>
              </a:rPr>
              <a:t>dynamically</a:t>
            </a:r>
            <a:r>
              <a:rPr lang="en-US"/>
              <a:t> ask the </a:t>
            </a:r>
            <a:r>
              <a:rPr lang="en-US">
                <a:solidFill>
                  <a:srgbClr val="6600CC"/>
                </a:solidFill>
              </a:rPr>
              <a:t>operating system</a:t>
            </a:r>
            <a:r>
              <a:rPr lang="en-US"/>
              <a:t> to </a:t>
            </a:r>
            <a:r>
              <a:rPr lang="en-US">
                <a:solidFill>
                  <a:srgbClr val="6600CC"/>
                </a:solidFill>
              </a:rPr>
              <a:t>reserve new memory</a:t>
            </a:r>
            <a:r>
              <a:rPr lang="en-US"/>
              <a:t> for variables.</a:t>
            </a:r>
          </a:p>
        </p:txBody>
      </p:sp>
      <p:sp>
        <p:nvSpPr>
          <p:cNvPr id="400391" name="Rectangle 7"/>
          <p:cNvSpPr>
            <a:spLocks noChangeArrowheads="1"/>
          </p:cNvSpPr>
          <p:nvPr/>
        </p:nvSpPr>
        <p:spPr bwMode="auto">
          <a:xfrm>
            <a:off x="304800" y="3962400"/>
            <a:ext cx="7162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operating system will </a:t>
            </a:r>
            <a:r>
              <a:rPr lang="en-US">
                <a:solidFill>
                  <a:srgbClr val="990000"/>
                </a:solidFill>
              </a:rPr>
              <a:t>allocate room</a:t>
            </a:r>
            <a:r>
              <a:rPr lang="en-US"/>
              <a:t> for your variable in the </a:t>
            </a:r>
            <a:r>
              <a:rPr lang="en-US">
                <a:solidFill>
                  <a:srgbClr val="990000"/>
                </a:solidFill>
              </a:rPr>
              <a:t>computer’s free memory</a:t>
            </a:r>
            <a:r>
              <a:rPr lang="en-US"/>
              <a:t> and then </a:t>
            </a:r>
            <a:r>
              <a:rPr lang="en-US">
                <a:solidFill>
                  <a:srgbClr val="006666"/>
                </a:solidFill>
              </a:rPr>
              <a:t>return the address of the new variable</a:t>
            </a:r>
            <a:r>
              <a:rPr lang="en-US"/>
              <a:t>.</a:t>
            </a:r>
          </a:p>
        </p:txBody>
      </p:sp>
      <p:sp>
        <p:nvSpPr>
          <p:cNvPr id="400392" name="Rectangle 8"/>
          <p:cNvSpPr>
            <a:spLocks noChangeArrowheads="1"/>
          </p:cNvSpPr>
          <p:nvPr/>
        </p:nvSpPr>
        <p:spPr bwMode="auto">
          <a:xfrm>
            <a:off x="1447800" y="5486400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When you’re </a:t>
            </a:r>
            <a:r>
              <a:rPr lang="en-US">
                <a:solidFill>
                  <a:srgbClr val="006666"/>
                </a:solidFill>
              </a:rPr>
              <a:t>done with the variable</a:t>
            </a:r>
            <a:r>
              <a:rPr lang="en-US"/>
              <a:t>, you can tell the operating system to </a:t>
            </a:r>
            <a:r>
              <a:rPr lang="en-US">
                <a:solidFill>
                  <a:srgbClr val="006666"/>
                </a:solidFill>
              </a:rPr>
              <a:t>free the space</a:t>
            </a:r>
            <a:r>
              <a:rPr lang="en-US"/>
              <a:t> it occupies for someone else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0" grpId="0"/>
      <p:bldP spid="400391" grpId="0"/>
      <p:bldP spid="4003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87E6-8931-4598-B26D-317B2825B761}" type="slidenum">
              <a:rPr lang="en-US"/>
              <a:pPr/>
              <a:t>28</a:t>
            </a:fld>
            <a:endParaRPr lang="en-US"/>
          </a:p>
        </p:txBody>
      </p:sp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341313" y="946150"/>
            <a:ext cx="86502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For example, let’s say we want to define an array, but we won’t know how big to make it until our program actually runs …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228600" y="2482850"/>
            <a:ext cx="3505200" cy="3917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228600" y="1963738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</a:t>
            </a:r>
          </a:p>
          <a:p>
            <a:r>
              <a:rPr lang="en-US" sz="1800" b="1" dirty="0">
                <a:latin typeface="Courier New" pitchFamily="49" charset="0"/>
              </a:rPr>
              <a:t>       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[2] = 75;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3597275" y="1981200"/>
            <a:ext cx="5470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The </a:t>
            </a:r>
            <a:r>
              <a:rPr lang="en-US" sz="2000">
                <a:solidFill>
                  <a:schemeClr val="accent2"/>
                </a:solidFill>
              </a:rPr>
              <a:t>new</a:t>
            </a:r>
            <a:r>
              <a:rPr lang="en-US" sz="2000">
                <a:solidFill>
                  <a:schemeClr val="tx1"/>
                </a:solidFill>
              </a:rPr>
              <a:t> command can be used to allocate an arbitrary amount of memory for an array. </a:t>
            </a:r>
          </a:p>
        </p:txBody>
      </p:sp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3886200" y="2819400"/>
            <a:ext cx="502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How do you use it? 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47834" name="Text Box 26"/>
          <p:cNvSpPr txBox="1">
            <a:spLocks noChangeArrowheads="1"/>
          </p:cNvSpPr>
          <p:nvPr/>
        </p:nvSpPr>
        <p:spPr bwMode="auto">
          <a:xfrm>
            <a:off x="4098925" y="3336925"/>
            <a:ext cx="467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1. First, define a new pointer variable.</a:t>
            </a:r>
          </a:p>
        </p:txBody>
      </p:sp>
      <p:sp>
        <p:nvSpPr>
          <p:cNvPr id="247835" name="Text Box 27"/>
          <p:cNvSpPr txBox="1">
            <a:spLocks noChangeArrowheads="1"/>
          </p:cNvSpPr>
          <p:nvPr/>
        </p:nvSpPr>
        <p:spPr bwMode="auto">
          <a:xfrm>
            <a:off x="4098925" y="3705225"/>
            <a:ext cx="4648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2. Determine the size of the array </a:t>
            </a:r>
            <a:br>
              <a:rPr lang="en-US" sz="2000"/>
            </a:br>
            <a:r>
              <a:rPr lang="en-US" sz="2000"/>
              <a:t>    you need.</a:t>
            </a:r>
          </a:p>
        </p:txBody>
      </p:sp>
      <p:sp>
        <p:nvSpPr>
          <p:cNvPr id="247836" name="Text Box 28"/>
          <p:cNvSpPr txBox="1">
            <a:spLocks noChangeArrowheads="1"/>
          </p:cNvSpPr>
          <p:nvPr/>
        </p:nvSpPr>
        <p:spPr bwMode="auto">
          <a:xfrm>
            <a:off x="4098925" y="4406900"/>
            <a:ext cx="48466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3. Use the new command to reserve </a:t>
            </a:r>
            <a:br>
              <a:rPr lang="en-US" sz="2000"/>
            </a:br>
            <a:r>
              <a:rPr lang="en-US" sz="2000"/>
              <a:t>    the memory. Your pointer gets the   </a:t>
            </a:r>
            <a:br>
              <a:rPr lang="en-US" sz="2000"/>
            </a:br>
            <a:r>
              <a:rPr lang="en-US" sz="2000"/>
              <a:t>    address of the memory.</a:t>
            </a:r>
          </a:p>
        </p:txBody>
      </p:sp>
      <p:sp>
        <p:nvSpPr>
          <p:cNvPr id="247837" name="Text Box 29"/>
          <p:cNvSpPr txBox="1">
            <a:spLocks noChangeArrowheads="1"/>
          </p:cNvSpPr>
          <p:nvPr/>
        </p:nvSpPr>
        <p:spPr bwMode="auto">
          <a:xfrm>
            <a:off x="4098925" y="5410200"/>
            <a:ext cx="494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4. Use the pointer just like it’s an array.</a:t>
            </a:r>
          </a:p>
        </p:txBody>
      </p:sp>
      <p:sp>
        <p:nvSpPr>
          <p:cNvPr id="247838" name="Text Box 30"/>
          <p:cNvSpPr txBox="1">
            <a:spLocks noChangeArrowheads="1"/>
          </p:cNvSpPr>
          <p:nvPr/>
        </p:nvSpPr>
        <p:spPr bwMode="auto">
          <a:xfrm>
            <a:off x="4098925" y="5775325"/>
            <a:ext cx="45942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5. Free the memory when you’re done</a:t>
            </a:r>
            <a:br>
              <a:rPr lang="en-US" sz="2000"/>
            </a:br>
            <a:r>
              <a:rPr lang="en-US" sz="2000"/>
              <a:t>    (tell the hotel your relatives are </a:t>
            </a:r>
            <a:br>
              <a:rPr lang="en-US" sz="2000"/>
            </a:br>
            <a:r>
              <a:rPr lang="en-US" sz="2000"/>
              <a:t>     going home).</a:t>
            </a:r>
          </a:p>
        </p:txBody>
      </p:sp>
      <p:sp>
        <p:nvSpPr>
          <p:cNvPr id="247840" name="Rectangle 32"/>
          <p:cNvSpPr>
            <a:spLocks noChangeArrowheads="1"/>
          </p:cNvSpPr>
          <p:nvPr/>
        </p:nvSpPr>
        <p:spPr bwMode="auto">
          <a:xfrm>
            <a:off x="641350" y="3063875"/>
            <a:ext cx="1412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int *arr;</a:t>
            </a:r>
          </a:p>
        </p:txBody>
      </p:sp>
      <p:sp>
        <p:nvSpPr>
          <p:cNvPr id="247841" name="Rectangle 33"/>
          <p:cNvSpPr>
            <a:spLocks noChangeArrowheads="1"/>
          </p:cNvSpPr>
          <p:nvPr/>
        </p:nvSpPr>
        <p:spPr bwMode="auto">
          <a:xfrm>
            <a:off x="641350" y="3884613"/>
            <a:ext cx="182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cin &gt;&gt; size;</a:t>
            </a:r>
          </a:p>
        </p:txBody>
      </p:sp>
      <p:sp>
        <p:nvSpPr>
          <p:cNvPr id="247842" name="Rectangle 34"/>
          <p:cNvSpPr>
            <a:spLocks noChangeArrowheads="1"/>
          </p:cNvSpPr>
          <p:nvPr/>
        </p:nvSpPr>
        <p:spPr bwMode="auto">
          <a:xfrm>
            <a:off x="641350" y="44338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arr = new int[size];</a:t>
            </a:r>
          </a:p>
        </p:txBody>
      </p:sp>
      <p:sp>
        <p:nvSpPr>
          <p:cNvPr id="247843" name="Rectangle 35"/>
          <p:cNvSpPr>
            <a:spLocks noChangeArrowheads="1"/>
          </p:cNvSpPr>
          <p:nvPr/>
        </p:nvSpPr>
        <p:spPr bwMode="auto">
          <a:xfrm>
            <a:off x="641350" y="4983163"/>
            <a:ext cx="182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arr[0] = 10;</a:t>
            </a:r>
          </a:p>
        </p:txBody>
      </p:sp>
      <p:sp>
        <p:nvSpPr>
          <p:cNvPr id="247844" name="Rectangle 36"/>
          <p:cNvSpPr>
            <a:spLocks noChangeArrowheads="1"/>
          </p:cNvSpPr>
          <p:nvPr/>
        </p:nvSpPr>
        <p:spPr bwMode="auto">
          <a:xfrm>
            <a:off x="631825" y="580548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delete [] arr;</a:t>
            </a:r>
          </a:p>
        </p:txBody>
      </p:sp>
      <p:sp>
        <p:nvSpPr>
          <p:cNvPr id="247845" name="Line 37"/>
          <p:cNvSpPr>
            <a:spLocks noChangeShapeType="1"/>
          </p:cNvSpPr>
          <p:nvPr/>
        </p:nvSpPr>
        <p:spPr bwMode="auto">
          <a:xfrm>
            <a:off x="1631950" y="6172200"/>
            <a:ext cx="381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46" name="AutoShape 38"/>
          <p:cNvSpPr>
            <a:spLocks noChangeArrowheads="1"/>
          </p:cNvSpPr>
          <p:nvPr/>
        </p:nvSpPr>
        <p:spPr bwMode="auto">
          <a:xfrm>
            <a:off x="3462338" y="3527425"/>
            <a:ext cx="3535362" cy="2070100"/>
          </a:xfrm>
          <a:prstGeom prst="wedgeRoundRectCallout">
            <a:avLst>
              <a:gd name="adj1" fmla="val -96833"/>
              <a:gd name="adj2" fmla="val 64569"/>
              <a:gd name="adj3" fmla="val 16667"/>
            </a:avLst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>
                <a:solidFill>
                  <a:schemeClr val="accent2"/>
                </a:solidFill>
              </a:rPr>
              <a:t>Note</a:t>
            </a:r>
            <a:r>
              <a:rPr lang="en-US" sz="1800"/>
              <a:t>: You only need to use</a:t>
            </a:r>
          </a:p>
          <a:p>
            <a:pPr algn="ctr"/>
            <a:endParaRPr lang="en-US" sz="1000"/>
          </a:p>
          <a:p>
            <a:pPr algn="ctr"/>
            <a:r>
              <a:rPr lang="en-US" sz="1800">
                <a:solidFill>
                  <a:schemeClr val="accent2"/>
                </a:solidFill>
              </a:rPr>
              <a:t>delete </a:t>
            </a:r>
            <a:r>
              <a:rPr lang="en-US" sz="1800">
                <a:solidFill>
                  <a:srgbClr val="FF3300"/>
                </a:solidFill>
              </a:rPr>
              <a:t>[ ] </a:t>
            </a:r>
            <a:r>
              <a:rPr lang="en-US" sz="1800">
                <a:solidFill>
                  <a:schemeClr val="accent2"/>
                </a:solidFill>
              </a:rPr>
              <a:t>ptr;</a:t>
            </a:r>
          </a:p>
          <a:p>
            <a:pPr algn="ctr"/>
            <a:r>
              <a:rPr lang="en-US" sz="1000">
                <a:solidFill>
                  <a:schemeClr val="accent2"/>
                </a:solidFill>
              </a:rPr>
              <a:t> </a:t>
            </a:r>
            <a:r>
              <a:rPr lang="en-US" sz="1800">
                <a:solidFill>
                  <a:schemeClr val="accent2"/>
                </a:solidFill>
              </a:rPr>
              <a:t/>
            </a:r>
            <a:br>
              <a:rPr lang="en-US" sz="1800">
                <a:solidFill>
                  <a:schemeClr val="accent2"/>
                </a:solidFill>
              </a:rPr>
            </a:br>
            <a:r>
              <a:rPr lang="en-US" sz="1800"/>
              <a:t>syntax when you delete an array… Otherwise just use:</a:t>
            </a:r>
          </a:p>
          <a:p>
            <a:pPr algn="ctr"/>
            <a:endParaRPr lang="en-US" sz="1000"/>
          </a:p>
          <a:p>
            <a:pPr algn="ctr"/>
            <a:r>
              <a:rPr lang="en-US" sz="1800">
                <a:solidFill>
                  <a:schemeClr val="accent2"/>
                </a:solidFill>
              </a:rPr>
              <a:t>delete ptr;</a:t>
            </a:r>
          </a:p>
        </p:txBody>
      </p:sp>
      <p:sp>
        <p:nvSpPr>
          <p:cNvPr id="247847" name="Line 39"/>
          <p:cNvSpPr>
            <a:spLocks noChangeShapeType="1"/>
          </p:cNvSpPr>
          <p:nvPr/>
        </p:nvSpPr>
        <p:spPr bwMode="auto">
          <a:xfrm flipH="1" flipV="1">
            <a:off x="2938463" y="4749800"/>
            <a:ext cx="762000" cy="160338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247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247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247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247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6" presetClass="emph" presetSubtype="0" repeatCount="3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2478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4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 autoUpdateAnimBg="0"/>
      <p:bldP spid="247816" grpId="0" autoUpdateAnimBg="0"/>
      <p:bldP spid="247834" grpId="0"/>
      <p:bldP spid="247835" grpId="0"/>
      <p:bldP spid="247836" grpId="0"/>
      <p:bldP spid="247837" grpId="0"/>
      <p:bldP spid="247838" grpId="0"/>
      <p:bldP spid="247840" grpId="0"/>
      <p:bldP spid="247840" grpId="1"/>
      <p:bldP spid="247841" grpId="0"/>
      <p:bldP spid="247841" grpId="1"/>
      <p:bldP spid="247842" grpId="0"/>
      <p:bldP spid="247842" grpId="1"/>
      <p:bldP spid="247843" grpId="0"/>
      <p:bldP spid="247843" grpId="1"/>
      <p:bldP spid="247844" grpId="0"/>
      <p:bldP spid="247845" grpId="0" animBg="1"/>
      <p:bldP spid="247845" grpId="1" animBg="1"/>
      <p:bldP spid="247846" grpId="0" animBg="1"/>
      <p:bldP spid="24784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DB0D-6EE0-4868-B0D8-5E10752B1B40}" type="slidenum">
              <a:rPr lang="en-US"/>
              <a:pPr/>
              <a:t>29</a:t>
            </a:fld>
            <a:endParaRPr lang="en-US"/>
          </a:p>
        </p:txBody>
      </p:sp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228600" y="2482850"/>
            <a:ext cx="3505200" cy="3917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228600" y="1963738"/>
            <a:ext cx="33845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size,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 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</a:t>
            </a:r>
            <a:r>
              <a:rPr lang="en-US" sz="1800" b="1" dirty="0">
                <a:latin typeface="Comic Sans MS"/>
              </a:rPr>
              <a:t>“</a:t>
            </a:r>
            <a:r>
              <a:rPr lang="en-US" sz="1800" b="1" dirty="0">
                <a:latin typeface="Courier New" pitchFamily="49" charset="0"/>
              </a:rPr>
              <a:t>how big? </a:t>
            </a:r>
            <a:r>
              <a:rPr lang="en-US" sz="1800" b="1" dirty="0">
                <a:latin typeface="Comic Sans MS"/>
              </a:rPr>
              <a:t>”</a:t>
            </a:r>
            <a:r>
              <a:rPr lang="en-US" sz="1800" b="1" dirty="0">
                <a:latin typeface="Courier New" pitchFamily="49" charset="0"/>
              </a:rPr>
              <a:t>; 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402458" name="Text Box 26"/>
          <p:cNvSpPr txBox="1">
            <a:spLocks noChangeArrowheads="1"/>
          </p:cNvSpPr>
          <p:nvPr/>
        </p:nvSpPr>
        <p:spPr bwMode="auto">
          <a:xfrm>
            <a:off x="304800" y="10668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</a:t>
            </a:r>
            <a:r>
              <a:rPr lang="en-US">
                <a:solidFill>
                  <a:srgbClr val="6600CC"/>
                </a:solidFill>
              </a:rPr>
              <a:t>new</a:t>
            </a:r>
            <a:r>
              <a:rPr lang="en-US"/>
              <a:t> command requires </a:t>
            </a:r>
            <a:r>
              <a:rPr lang="en-US">
                <a:solidFill>
                  <a:srgbClr val="990000"/>
                </a:solidFill>
              </a:rPr>
              <a:t>two pieces of information</a:t>
            </a:r>
            <a:r>
              <a:rPr lang="en-US"/>
              <a:t>:</a:t>
            </a:r>
          </a:p>
        </p:txBody>
      </p:sp>
      <p:sp>
        <p:nvSpPr>
          <p:cNvPr id="402459" name="Text Box 27"/>
          <p:cNvSpPr txBox="1">
            <a:spLocks noChangeArrowheads="1"/>
          </p:cNvSpPr>
          <p:nvPr/>
        </p:nvSpPr>
        <p:spPr bwMode="auto">
          <a:xfrm>
            <a:off x="4233863" y="1752600"/>
            <a:ext cx="4349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1. What </a:t>
            </a:r>
            <a:r>
              <a:rPr lang="en-US">
                <a:solidFill>
                  <a:srgbClr val="990000"/>
                </a:solidFill>
              </a:rPr>
              <a:t>type of array</a:t>
            </a:r>
            <a:r>
              <a:rPr lang="en-US"/>
              <a:t> do you </a:t>
            </a:r>
            <a:br>
              <a:rPr lang="en-US"/>
            </a:br>
            <a:r>
              <a:rPr lang="en-US"/>
              <a:t>   want to allocate.</a:t>
            </a:r>
          </a:p>
        </p:txBody>
      </p:sp>
      <p:sp>
        <p:nvSpPr>
          <p:cNvPr id="402460" name="Text Box 28"/>
          <p:cNvSpPr txBox="1">
            <a:spLocks noChangeArrowheads="1"/>
          </p:cNvSpPr>
          <p:nvPr/>
        </p:nvSpPr>
        <p:spPr bwMode="auto">
          <a:xfrm>
            <a:off x="4191000" y="2606675"/>
            <a:ext cx="44751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2. </a:t>
            </a:r>
            <a:r>
              <a:rPr lang="en-US">
                <a:solidFill>
                  <a:srgbClr val="990000"/>
                </a:solidFill>
              </a:rPr>
              <a:t>How many slots</a:t>
            </a:r>
            <a:r>
              <a:rPr lang="en-US"/>
              <a:t> do you need</a:t>
            </a:r>
            <a:br>
              <a:rPr lang="en-US"/>
            </a:br>
            <a:r>
              <a:rPr lang="en-US"/>
              <a:t>   in your array.</a:t>
            </a:r>
          </a:p>
        </p:txBody>
      </p:sp>
      <p:sp>
        <p:nvSpPr>
          <p:cNvPr id="402462" name="Rectangle 30"/>
          <p:cNvSpPr>
            <a:spLocks noChangeArrowheads="1"/>
          </p:cNvSpPr>
          <p:nvPr/>
        </p:nvSpPr>
        <p:spPr bwMode="auto">
          <a:xfrm>
            <a:off x="1997075" y="4435475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int</a:t>
            </a:r>
          </a:p>
        </p:txBody>
      </p:sp>
      <p:sp>
        <p:nvSpPr>
          <p:cNvPr id="402463" name="Rectangle 31"/>
          <p:cNvSpPr>
            <a:spLocks noChangeArrowheads="1"/>
          </p:cNvSpPr>
          <p:nvPr/>
        </p:nvSpPr>
        <p:spPr bwMode="auto">
          <a:xfrm>
            <a:off x="2422525" y="4435475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 size</a:t>
            </a:r>
          </a:p>
        </p:txBody>
      </p:sp>
      <p:sp>
        <p:nvSpPr>
          <p:cNvPr id="402464" name="Text Box 32"/>
          <p:cNvSpPr txBox="1">
            <a:spLocks noChangeArrowheads="1"/>
          </p:cNvSpPr>
          <p:nvPr/>
        </p:nvSpPr>
        <p:spPr bwMode="auto">
          <a:xfrm>
            <a:off x="3744913" y="3597275"/>
            <a:ext cx="54737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Then the </a:t>
            </a:r>
            <a:r>
              <a:rPr lang="en-US">
                <a:solidFill>
                  <a:srgbClr val="6600CC"/>
                </a:solidFill>
              </a:rPr>
              <a:t>new </a:t>
            </a:r>
            <a:r>
              <a:rPr lang="en-US"/>
              <a:t>command reserves</a:t>
            </a:r>
            <a:br>
              <a:rPr lang="en-US"/>
            </a:br>
            <a:r>
              <a:rPr lang="en-US"/>
              <a:t>this memory and </a:t>
            </a:r>
            <a:r>
              <a:rPr lang="en-US">
                <a:solidFill>
                  <a:srgbClr val="990000"/>
                </a:solidFill>
              </a:rPr>
              <a:t>returns the </a:t>
            </a:r>
            <a:r>
              <a:rPr lang="en-US"/>
              <a:t/>
            </a:r>
            <a:br>
              <a:rPr lang="en-US"/>
            </a:br>
            <a:r>
              <a:rPr lang="en-US"/>
              <a:t> </a:t>
            </a:r>
            <a:r>
              <a:rPr lang="en-US">
                <a:solidFill>
                  <a:srgbClr val="990000"/>
                </a:solidFill>
              </a:rPr>
              <a:t>address</a:t>
            </a:r>
            <a:r>
              <a:rPr lang="en-US"/>
              <a:t> of the start of the memory </a:t>
            </a:r>
            <a:br>
              <a:rPr lang="en-US"/>
            </a:br>
            <a:r>
              <a:rPr lang="en-US"/>
              <a:t>(which you can store in your pointer).</a:t>
            </a:r>
          </a:p>
        </p:txBody>
      </p:sp>
      <p:sp>
        <p:nvSpPr>
          <p:cNvPr id="402466" name="Rectangle 34"/>
          <p:cNvSpPr>
            <a:spLocks noChangeArrowheads="1"/>
          </p:cNvSpPr>
          <p:nvPr/>
        </p:nvSpPr>
        <p:spPr bwMode="auto">
          <a:xfrm>
            <a:off x="638175" y="4435475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arr</a:t>
            </a:r>
          </a:p>
        </p:txBody>
      </p:sp>
      <p:sp>
        <p:nvSpPr>
          <p:cNvPr id="402468" name="Text Box 36"/>
          <p:cNvSpPr txBox="1">
            <a:spLocks noChangeArrowheads="1"/>
          </p:cNvSpPr>
          <p:nvPr/>
        </p:nvSpPr>
        <p:spPr bwMode="auto">
          <a:xfrm>
            <a:off x="4038600" y="5410200"/>
            <a:ext cx="4818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Make sure that the pointer’s type is the same as the type of  array you’re creating!</a:t>
            </a:r>
          </a:p>
        </p:txBody>
      </p:sp>
      <p:grpSp>
        <p:nvGrpSpPr>
          <p:cNvPr id="402471" name="Group 39"/>
          <p:cNvGrpSpPr>
            <a:grpSpLocks/>
          </p:cNvGrpSpPr>
          <p:nvPr/>
        </p:nvGrpSpPr>
        <p:grpSpPr bwMode="auto">
          <a:xfrm>
            <a:off x="4151313" y="5410200"/>
            <a:ext cx="4413250" cy="822325"/>
            <a:chOff x="2610" y="3408"/>
            <a:chExt cx="2780" cy="518"/>
          </a:xfrm>
        </p:grpSpPr>
        <p:sp>
          <p:nvSpPr>
            <p:cNvPr id="402469" name="Rectangle 37"/>
            <p:cNvSpPr>
              <a:spLocks noChangeArrowheads="1"/>
            </p:cNvSpPr>
            <p:nvPr/>
          </p:nvSpPr>
          <p:spPr bwMode="auto">
            <a:xfrm>
              <a:off x="4500" y="3408"/>
              <a:ext cx="8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pointer’s</a:t>
              </a:r>
            </a:p>
          </p:txBody>
        </p:sp>
        <p:sp>
          <p:nvSpPr>
            <p:cNvPr id="402470" name="Rectangle 38"/>
            <p:cNvSpPr>
              <a:spLocks noChangeArrowheads="1"/>
            </p:cNvSpPr>
            <p:nvPr/>
          </p:nvSpPr>
          <p:spPr bwMode="auto">
            <a:xfrm>
              <a:off x="2610" y="3638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type</a:t>
              </a:r>
            </a:p>
          </p:txBody>
        </p:sp>
      </p:grpSp>
      <p:sp>
        <p:nvSpPr>
          <p:cNvPr id="402472" name="Rectangle 40"/>
          <p:cNvSpPr>
            <a:spLocks noChangeArrowheads="1"/>
          </p:cNvSpPr>
          <p:nvPr/>
        </p:nvSpPr>
        <p:spPr bwMode="auto">
          <a:xfrm>
            <a:off x="685800" y="3124200"/>
            <a:ext cx="473075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2473" name="Group 41"/>
          <p:cNvGrpSpPr>
            <a:grpSpLocks/>
          </p:cNvGrpSpPr>
          <p:nvPr/>
        </p:nvGrpSpPr>
        <p:grpSpPr bwMode="auto">
          <a:xfrm>
            <a:off x="4532313" y="5775325"/>
            <a:ext cx="4222750" cy="822325"/>
            <a:chOff x="2610" y="3408"/>
            <a:chExt cx="2660" cy="518"/>
          </a:xfrm>
        </p:grpSpPr>
        <p:sp>
          <p:nvSpPr>
            <p:cNvPr id="402474" name="Rectangle 42"/>
            <p:cNvSpPr>
              <a:spLocks noChangeArrowheads="1"/>
            </p:cNvSpPr>
            <p:nvPr/>
          </p:nvSpPr>
          <p:spPr bwMode="auto">
            <a:xfrm>
              <a:off x="4500" y="3408"/>
              <a:ext cx="7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type of</a:t>
              </a:r>
            </a:p>
          </p:txBody>
        </p:sp>
        <p:sp>
          <p:nvSpPr>
            <p:cNvPr id="402475" name="Rectangle 43"/>
            <p:cNvSpPr>
              <a:spLocks noChangeArrowheads="1"/>
            </p:cNvSpPr>
            <p:nvPr/>
          </p:nvSpPr>
          <p:spPr bwMode="auto">
            <a:xfrm>
              <a:off x="2610" y="3638"/>
              <a:ext cx="7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   </a:t>
              </a:r>
              <a:r>
                <a:rPr lang="en-US" sz="300">
                  <a:solidFill>
                    <a:srgbClr val="6600CC"/>
                  </a:solidFill>
                </a:rPr>
                <a:t>  </a:t>
              </a:r>
              <a:r>
                <a:rPr lang="en-US">
                  <a:solidFill>
                    <a:srgbClr val="6600CC"/>
                  </a:solidFill>
                </a:rPr>
                <a:t>array</a:t>
              </a:r>
            </a:p>
          </p:txBody>
        </p:sp>
      </p:grpSp>
      <p:sp>
        <p:nvSpPr>
          <p:cNvPr id="402476" name="Rectangle 44"/>
          <p:cNvSpPr>
            <a:spLocks noChangeArrowheads="1"/>
          </p:cNvSpPr>
          <p:nvPr/>
        </p:nvSpPr>
        <p:spPr bwMode="auto">
          <a:xfrm>
            <a:off x="2079625" y="4495800"/>
            <a:ext cx="473075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02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59" grpId="0"/>
      <p:bldP spid="402460" grpId="0"/>
      <p:bldP spid="402462" grpId="0"/>
      <p:bldP spid="402462" grpId="1"/>
      <p:bldP spid="402463" grpId="0"/>
      <p:bldP spid="402463" grpId="1"/>
      <p:bldP spid="402464" grpId="0"/>
      <p:bldP spid="402466" grpId="0"/>
      <p:bldP spid="402466" grpId="1"/>
      <p:bldP spid="402468" grpId="0"/>
      <p:bldP spid="402472" grpId="0" animBg="1"/>
      <p:bldP spid="4024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09A2-46EB-4707-BF4E-10CC39DEB4C3}" type="slidenum">
              <a:rPr lang="en-US"/>
              <a:pPr/>
              <a:t>3</a:t>
            </a:fld>
            <a:endParaRPr lang="en-US"/>
          </a:p>
        </p:txBody>
      </p:sp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752475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Variable Addresses</a:t>
            </a:r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6924675" y="1905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6924675" y="2209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6924675" y="2514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6924675" y="2819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5" name="Rectangle 7"/>
          <p:cNvSpPr>
            <a:spLocks noChangeArrowheads="1"/>
          </p:cNvSpPr>
          <p:nvPr/>
        </p:nvSpPr>
        <p:spPr bwMode="auto">
          <a:xfrm>
            <a:off x="6924675" y="3124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6" name="Rectangle 8"/>
          <p:cNvSpPr>
            <a:spLocks noChangeArrowheads="1"/>
          </p:cNvSpPr>
          <p:nvPr/>
        </p:nvSpPr>
        <p:spPr bwMode="auto">
          <a:xfrm>
            <a:off x="6924675" y="3429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6924675" y="3733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6924675" y="4038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39" name="Rectangle 11"/>
          <p:cNvSpPr>
            <a:spLocks noChangeArrowheads="1"/>
          </p:cNvSpPr>
          <p:nvPr/>
        </p:nvSpPr>
        <p:spPr bwMode="auto">
          <a:xfrm>
            <a:off x="6924675" y="4343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6924675" y="4648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1" name="Rectangle 13"/>
          <p:cNvSpPr>
            <a:spLocks noChangeArrowheads="1"/>
          </p:cNvSpPr>
          <p:nvPr/>
        </p:nvSpPr>
        <p:spPr bwMode="auto">
          <a:xfrm>
            <a:off x="6924675" y="4953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2" name="Rectangle 14"/>
          <p:cNvSpPr>
            <a:spLocks noChangeArrowheads="1"/>
          </p:cNvSpPr>
          <p:nvPr/>
        </p:nvSpPr>
        <p:spPr bwMode="auto">
          <a:xfrm>
            <a:off x="6924675" y="5257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3" name="Text Box 15"/>
          <p:cNvSpPr txBox="1">
            <a:spLocks noChangeArrowheads="1"/>
          </p:cNvSpPr>
          <p:nvPr/>
        </p:nvSpPr>
        <p:spPr bwMode="auto">
          <a:xfrm>
            <a:off x="66674" y="1311275"/>
            <a:ext cx="60293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990000"/>
                </a:solidFill>
              </a:rPr>
              <a:t>Important</a:t>
            </a:r>
            <a:r>
              <a:rPr lang="en-US" dirty="0"/>
              <a:t>: The address of a variable is defined to be the </a:t>
            </a:r>
            <a:r>
              <a:rPr lang="en-US" i="1" dirty="0" smtClean="0">
                <a:solidFill>
                  <a:schemeClr val="accent2"/>
                </a:solidFill>
              </a:rPr>
              <a:t>lowest </a:t>
            </a:r>
            <a:r>
              <a:rPr lang="en-US" dirty="0" smtClean="0"/>
              <a:t>address </a:t>
            </a:r>
            <a:r>
              <a:rPr lang="en-US" dirty="0"/>
              <a:t>in memory where the variable is stored.</a:t>
            </a:r>
          </a:p>
        </p:txBody>
      </p: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7153275" y="14478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5" name="Rectangle 17"/>
          <p:cNvSpPr>
            <a:spLocks noChangeArrowheads="1"/>
          </p:cNvSpPr>
          <p:nvPr/>
        </p:nvSpPr>
        <p:spPr bwMode="auto">
          <a:xfrm>
            <a:off x="6924675" y="990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6" name="Rectangle 18"/>
          <p:cNvSpPr>
            <a:spLocks noChangeArrowheads="1"/>
          </p:cNvSpPr>
          <p:nvPr/>
        </p:nvSpPr>
        <p:spPr bwMode="auto">
          <a:xfrm>
            <a:off x="6924675" y="1295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7" name="Rectangle 19"/>
          <p:cNvSpPr>
            <a:spLocks noChangeArrowheads="1"/>
          </p:cNvSpPr>
          <p:nvPr/>
        </p:nvSpPr>
        <p:spPr bwMode="auto">
          <a:xfrm>
            <a:off x="6924675" y="61722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8" name="Text Box 20"/>
          <p:cNvSpPr txBox="1">
            <a:spLocks noChangeArrowheads="1"/>
          </p:cNvSpPr>
          <p:nvPr/>
        </p:nvSpPr>
        <p:spPr bwMode="auto">
          <a:xfrm>
            <a:off x="7153275" y="5410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55349" name="Rectangle 21"/>
          <p:cNvSpPr>
            <a:spLocks noChangeArrowheads="1"/>
          </p:cNvSpPr>
          <p:nvPr/>
        </p:nvSpPr>
        <p:spPr bwMode="auto">
          <a:xfrm>
            <a:off x="6924675" y="58674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0" name="Rectangle 22"/>
          <p:cNvSpPr>
            <a:spLocks noChangeArrowheads="1"/>
          </p:cNvSpPr>
          <p:nvPr/>
        </p:nvSpPr>
        <p:spPr bwMode="auto">
          <a:xfrm>
            <a:off x="6924675" y="6477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1" name="Text Box 23"/>
          <p:cNvSpPr txBox="1">
            <a:spLocks noChangeArrowheads="1"/>
          </p:cNvSpPr>
          <p:nvPr/>
        </p:nvSpPr>
        <p:spPr bwMode="auto">
          <a:xfrm>
            <a:off x="7732713" y="966788"/>
            <a:ext cx="1403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00000000</a:t>
            </a:r>
          </a:p>
          <a:p>
            <a:r>
              <a:rPr lang="en-US" sz="2000" b="1">
                <a:latin typeface="Courier New" pitchFamily="49" charset="0"/>
              </a:rPr>
              <a:t>00000001</a:t>
            </a: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7732713" y="1892300"/>
            <a:ext cx="14033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00001000</a:t>
            </a:r>
          </a:p>
          <a:p>
            <a:r>
              <a:rPr lang="en-US" sz="2000" b="1">
                <a:latin typeface="Courier New" pitchFamily="49" charset="0"/>
              </a:rPr>
              <a:t>00001001</a:t>
            </a:r>
          </a:p>
          <a:p>
            <a:r>
              <a:rPr lang="en-US" sz="2000" b="1">
                <a:latin typeface="Courier New" pitchFamily="49" charset="0"/>
              </a:rPr>
              <a:t>00001002</a:t>
            </a:r>
          </a:p>
          <a:p>
            <a:r>
              <a:rPr lang="en-US" sz="2000" b="1">
                <a:latin typeface="Courier New" pitchFamily="49" charset="0"/>
              </a:rPr>
              <a:t>00001003</a:t>
            </a:r>
          </a:p>
          <a:p>
            <a:r>
              <a:rPr lang="en-US" sz="2000" b="1">
                <a:latin typeface="Courier New" pitchFamily="49" charset="0"/>
              </a:rPr>
              <a:t>00001004</a:t>
            </a:r>
          </a:p>
          <a:p>
            <a:r>
              <a:rPr lang="en-US" sz="2000" b="1">
                <a:latin typeface="Courier New" pitchFamily="49" charset="0"/>
              </a:rPr>
              <a:t>00001005</a:t>
            </a:r>
          </a:p>
          <a:p>
            <a:r>
              <a:rPr lang="en-US" sz="2000" b="1">
                <a:latin typeface="Courier New" pitchFamily="49" charset="0"/>
              </a:rPr>
              <a:t>00001006</a:t>
            </a:r>
          </a:p>
          <a:p>
            <a:r>
              <a:rPr lang="en-US" sz="2000" b="1">
                <a:latin typeface="Courier New" pitchFamily="49" charset="0"/>
              </a:rPr>
              <a:t>00001007</a:t>
            </a:r>
          </a:p>
          <a:p>
            <a:r>
              <a:rPr lang="en-US" sz="2000" b="1">
                <a:latin typeface="Courier New" pitchFamily="49" charset="0"/>
              </a:rPr>
              <a:t>00001008</a:t>
            </a:r>
          </a:p>
          <a:p>
            <a:r>
              <a:rPr lang="en-US" sz="2000" b="1">
                <a:latin typeface="Courier New" pitchFamily="49" charset="0"/>
              </a:rPr>
              <a:t>00001009</a:t>
            </a:r>
          </a:p>
          <a:p>
            <a:r>
              <a:rPr lang="en-US" sz="2000" b="1">
                <a:latin typeface="Courier New" pitchFamily="49" charset="0"/>
              </a:rPr>
              <a:t>00001010</a:t>
            </a:r>
          </a:p>
          <a:p>
            <a:r>
              <a:rPr lang="en-US" sz="2000" b="1">
                <a:latin typeface="Courier New" pitchFamily="49" charset="0"/>
              </a:rPr>
              <a:t>00001011</a:t>
            </a:r>
          </a:p>
        </p:txBody>
      </p:sp>
      <p:sp>
        <p:nvSpPr>
          <p:cNvPr id="355353" name="Text Box 25"/>
          <p:cNvSpPr txBox="1">
            <a:spLocks noChangeArrowheads="1"/>
          </p:cNvSpPr>
          <p:nvPr/>
        </p:nvSpPr>
        <p:spPr bwMode="auto">
          <a:xfrm>
            <a:off x="7743825" y="5813425"/>
            <a:ext cx="1403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99999990</a:t>
            </a:r>
          </a:p>
          <a:p>
            <a:r>
              <a:rPr lang="en-US" sz="2000" b="1">
                <a:latin typeface="Courier New" pitchFamily="49" charset="0"/>
              </a:rPr>
              <a:t>99999991</a:t>
            </a:r>
          </a:p>
          <a:p>
            <a:r>
              <a:rPr lang="en-US" sz="2000" b="1">
                <a:latin typeface="Courier New" pitchFamily="49" charset="0"/>
              </a:rPr>
              <a:t>99999992</a:t>
            </a:r>
          </a:p>
        </p:txBody>
      </p:sp>
      <p:sp>
        <p:nvSpPr>
          <p:cNvPr id="355354" name="Text Box 26"/>
          <p:cNvSpPr txBox="1">
            <a:spLocks noChangeArrowheads="1"/>
          </p:cNvSpPr>
          <p:nvPr/>
        </p:nvSpPr>
        <p:spPr bwMode="auto">
          <a:xfrm>
            <a:off x="0" y="27432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So, what is </a:t>
            </a:r>
            <a:r>
              <a:rPr lang="en-US" dirty="0" smtClean="0">
                <a:solidFill>
                  <a:srgbClr val="006666"/>
                </a:solidFill>
              </a:rPr>
              <a:t>age’s</a:t>
            </a:r>
            <a:r>
              <a:rPr lang="en-US" dirty="0" smtClean="0"/>
              <a:t> </a:t>
            </a:r>
            <a:r>
              <a:rPr lang="en-US" dirty="0"/>
              <a:t>address in memory?</a:t>
            </a:r>
          </a:p>
        </p:txBody>
      </p:sp>
      <p:grpSp>
        <p:nvGrpSpPr>
          <p:cNvPr id="355356" name="Group 28"/>
          <p:cNvGrpSpPr>
            <a:grpSpLocks/>
          </p:cNvGrpSpPr>
          <p:nvPr/>
        </p:nvGrpSpPr>
        <p:grpSpPr bwMode="auto">
          <a:xfrm>
            <a:off x="6010275" y="3657600"/>
            <a:ext cx="1785938" cy="1295400"/>
            <a:chOff x="3744" y="2448"/>
            <a:chExt cx="1125" cy="816"/>
          </a:xfrm>
        </p:grpSpPr>
        <p:sp>
          <p:nvSpPr>
            <p:cNvPr id="355357" name="Text Box 29"/>
            <p:cNvSpPr txBox="1">
              <a:spLocks noChangeArrowheads="1"/>
            </p:cNvSpPr>
            <p:nvPr/>
          </p:nvSpPr>
          <p:spPr bwMode="auto">
            <a:xfrm>
              <a:off x="3744" y="2448"/>
              <a:ext cx="5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6666"/>
                  </a:solidFill>
                </a:rPr>
                <a:t>   age</a:t>
              </a:r>
              <a:endParaRPr lang="en-US" dirty="0">
                <a:solidFill>
                  <a:srgbClr val="006666"/>
                </a:solidFill>
              </a:endParaRPr>
            </a:p>
          </p:txBody>
        </p:sp>
        <p:sp>
          <p:nvSpPr>
            <p:cNvPr id="355358" name="Rectangle 30"/>
            <p:cNvSpPr>
              <a:spLocks noChangeArrowheads="1"/>
            </p:cNvSpPr>
            <p:nvPr/>
          </p:nvSpPr>
          <p:spPr bwMode="auto">
            <a:xfrm>
              <a:off x="4306" y="2496"/>
              <a:ext cx="563" cy="768"/>
            </a:xfrm>
            <a:prstGeom prst="rect">
              <a:avLst/>
            </a:prstGeom>
            <a:noFill/>
            <a:ln w="2857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5359" name="Text Box 31"/>
          <p:cNvSpPr txBox="1">
            <a:spLocks noChangeArrowheads="1"/>
          </p:cNvSpPr>
          <p:nvPr/>
        </p:nvSpPr>
        <p:spPr bwMode="auto">
          <a:xfrm>
            <a:off x="6951195" y="3957638"/>
            <a:ext cx="792630" cy="76200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4400" dirty="0" smtClean="0"/>
              <a:t>41</a:t>
            </a:r>
            <a:endParaRPr lang="en-US" sz="4400" dirty="0"/>
          </a:p>
        </p:txBody>
      </p:sp>
      <p:grpSp>
        <p:nvGrpSpPr>
          <p:cNvPr id="355360" name="Group 32"/>
          <p:cNvGrpSpPr>
            <a:grpSpLocks/>
          </p:cNvGrpSpPr>
          <p:nvPr/>
        </p:nvGrpSpPr>
        <p:grpSpPr bwMode="auto">
          <a:xfrm>
            <a:off x="5792788" y="5181606"/>
            <a:ext cx="2006600" cy="461963"/>
            <a:chOff x="3607" y="3216"/>
            <a:chExt cx="1264" cy="291"/>
          </a:xfrm>
        </p:grpSpPr>
        <p:sp>
          <p:nvSpPr>
            <p:cNvPr id="355361" name="Rectangle 33"/>
            <p:cNvSpPr>
              <a:spLocks noChangeArrowheads="1"/>
            </p:cNvSpPr>
            <p:nvPr/>
          </p:nvSpPr>
          <p:spPr bwMode="auto">
            <a:xfrm>
              <a:off x="3607" y="3216"/>
              <a:ext cx="6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6666"/>
                  </a:solidFill>
                </a:rPr>
                <a:t> grade</a:t>
              </a:r>
              <a:endParaRPr lang="en-US" dirty="0">
                <a:solidFill>
                  <a:srgbClr val="006666"/>
                </a:solidFill>
              </a:endParaRPr>
            </a:p>
          </p:txBody>
        </p:sp>
        <p:sp>
          <p:nvSpPr>
            <p:cNvPr id="355362" name="Rectangle 34"/>
            <p:cNvSpPr>
              <a:spLocks noChangeArrowheads="1"/>
            </p:cNvSpPr>
            <p:nvPr/>
          </p:nvSpPr>
          <p:spPr bwMode="auto">
            <a:xfrm>
              <a:off x="4300" y="3264"/>
              <a:ext cx="571" cy="206"/>
            </a:xfrm>
            <a:prstGeom prst="rect">
              <a:avLst/>
            </a:prstGeom>
            <a:noFill/>
            <a:ln w="2857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5363" name="Text Box 35"/>
          <p:cNvSpPr txBox="1">
            <a:spLocks noChangeArrowheads="1"/>
          </p:cNvSpPr>
          <p:nvPr/>
        </p:nvSpPr>
        <p:spPr bwMode="auto">
          <a:xfrm>
            <a:off x="7077075" y="520382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sp>
        <p:nvSpPr>
          <p:cNvPr id="355364" name="Line 36"/>
          <p:cNvSpPr>
            <a:spLocks noChangeShapeType="1"/>
          </p:cNvSpPr>
          <p:nvPr/>
        </p:nvSpPr>
        <p:spPr bwMode="auto">
          <a:xfrm>
            <a:off x="7848600" y="40386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5" name="Text Box 37"/>
          <p:cNvSpPr txBox="1">
            <a:spLocks noChangeArrowheads="1"/>
          </p:cNvSpPr>
          <p:nvPr/>
        </p:nvSpPr>
        <p:spPr bwMode="auto">
          <a:xfrm>
            <a:off x="-152400" y="34290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What about </a:t>
            </a:r>
            <a:r>
              <a:rPr lang="en-US" dirty="0" smtClean="0">
                <a:solidFill>
                  <a:srgbClr val="006666"/>
                </a:solidFill>
              </a:rPr>
              <a:t>grade’s</a:t>
            </a:r>
            <a:r>
              <a:rPr lang="en-US" dirty="0" smtClean="0"/>
              <a:t> </a:t>
            </a:r>
            <a:r>
              <a:rPr lang="en-US" dirty="0"/>
              <a:t>address?</a:t>
            </a:r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7848600" y="5573713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1219200" y="4538008"/>
            <a:ext cx="3657600" cy="1938992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void foo</a:t>
            </a:r>
            <a:r>
              <a:rPr lang="en-US" dirty="0" smtClean="0">
                <a:solidFill>
                  <a:srgbClr val="6600CC"/>
                </a:solidFill>
              </a:rPr>
              <a:t>()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{</a:t>
            </a:r>
          </a:p>
          <a:p>
            <a:r>
              <a:rPr lang="en-US" dirty="0">
                <a:solidFill>
                  <a:srgbClr val="6600CC"/>
                </a:solidFill>
              </a:rPr>
              <a:t>  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age = 41;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  char </a:t>
            </a:r>
            <a:r>
              <a:rPr lang="en-US" dirty="0" smtClean="0">
                <a:solidFill>
                  <a:srgbClr val="6600CC"/>
                </a:solidFill>
              </a:rPr>
              <a:t>grade </a:t>
            </a:r>
            <a:r>
              <a:rPr lang="en-US" dirty="0">
                <a:solidFill>
                  <a:srgbClr val="6600CC"/>
                </a:solidFill>
              </a:rPr>
              <a:t>= </a:t>
            </a:r>
            <a:r>
              <a:rPr lang="en-US" dirty="0" smtClean="0">
                <a:solidFill>
                  <a:srgbClr val="6600CC"/>
                </a:solidFill>
              </a:rPr>
              <a:t>‘A’;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54" grpId="0" autoUpdateAnimBg="0"/>
      <p:bldP spid="355364" grpId="0" animBg="1"/>
      <p:bldP spid="355365" grpId="0" autoUpdateAnimBg="0"/>
      <p:bldP spid="35536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026E-444E-434B-8812-9F4163277387}" type="slidenum">
              <a:rPr lang="en-US"/>
              <a:pPr/>
              <a:t>30</a:t>
            </a:fld>
            <a:endParaRPr lang="en-US"/>
          </a:p>
        </p:txBody>
      </p:sp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507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2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>
            <a:off x="387350" y="1727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8849" name="Group 17"/>
          <p:cNvGrpSpPr>
            <a:grpSpLocks/>
          </p:cNvGrpSpPr>
          <p:nvPr/>
        </p:nvGrpSpPr>
        <p:grpSpPr bwMode="auto">
          <a:xfrm>
            <a:off x="6019800" y="1219200"/>
            <a:ext cx="1401763" cy="1303338"/>
            <a:chOff x="3675" y="864"/>
            <a:chExt cx="883" cy="821"/>
          </a:xfrm>
        </p:grpSpPr>
        <p:sp>
          <p:nvSpPr>
            <p:cNvPr id="248850" name="Rectangle 18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1" name="Text Box 19"/>
            <p:cNvSpPr txBox="1">
              <a:spLocks noChangeArrowheads="1"/>
            </p:cNvSpPr>
            <p:nvPr/>
          </p:nvSpPr>
          <p:spPr bwMode="auto">
            <a:xfrm>
              <a:off x="3675" y="864"/>
              <a:ext cx="3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arr</a:t>
              </a:r>
            </a:p>
          </p:txBody>
        </p:sp>
      </p:grpSp>
      <p:sp>
        <p:nvSpPr>
          <p:cNvPr id="248852" name="Line 20"/>
          <p:cNvSpPr>
            <a:spLocks noChangeShapeType="1"/>
          </p:cNvSpPr>
          <p:nvPr/>
        </p:nvSpPr>
        <p:spPr bwMode="auto">
          <a:xfrm>
            <a:off x="381000" y="20129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8853" name="Group 21"/>
          <p:cNvGrpSpPr>
            <a:grpSpLocks/>
          </p:cNvGrpSpPr>
          <p:nvPr/>
        </p:nvGrpSpPr>
        <p:grpSpPr bwMode="auto">
          <a:xfrm>
            <a:off x="5886450" y="2438400"/>
            <a:ext cx="1535113" cy="1303338"/>
            <a:chOff x="3591" y="864"/>
            <a:chExt cx="967" cy="821"/>
          </a:xfrm>
        </p:grpSpPr>
        <p:sp>
          <p:nvSpPr>
            <p:cNvPr id="248854" name="Rectangle 22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5" name="Text Box 23"/>
            <p:cNvSpPr txBox="1">
              <a:spLocks noChangeArrowheads="1"/>
            </p:cNvSpPr>
            <p:nvPr/>
          </p:nvSpPr>
          <p:spPr bwMode="auto">
            <a:xfrm>
              <a:off x="3591" y="864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size   </a:t>
              </a:r>
            </a:p>
          </p:txBody>
        </p:sp>
      </p:grpSp>
      <p:sp>
        <p:nvSpPr>
          <p:cNvPr id="248856" name="Line 24"/>
          <p:cNvSpPr>
            <a:spLocks noChangeShapeType="1"/>
          </p:cNvSpPr>
          <p:nvPr/>
        </p:nvSpPr>
        <p:spPr bwMode="auto">
          <a:xfrm>
            <a:off x="369888" y="25479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57" name="Text Box 25"/>
          <p:cNvSpPr txBox="1">
            <a:spLocks noChangeArrowheads="1"/>
          </p:cNvSpPr>
          <p:nvPr/>
        </p:nvSpPr>
        <p:spPr bwMode="auto">
          <a:xfrm>
            <a:off x="6811963" y="2822575"/>
            <a:ext cx="4159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248858" name="Group 26"/>
          <p:cNvGrpSpPr>
            <a:grpSpLocks/>
          </p:cNvGrpSpPr>
          <p:nvPr/>
        </p:nvGrpSpPr>
        <p:grpSpPr bwMode="auto">
          <a:xfrm>
            <a:off x="2133600" y="2057400"/>
            <a:ext cx="1131888" cy="457200"/>
            <a:chOff x="1344" y="1296"/>
            <a:chExt cx="713" cy="288"/>
          </a:xfrm>
        </p:grpSpPr>
        <p:sp>
          <p:nvSpPr>
            <p:cNvPr id="248859" name="Text Box 27"/>
            <p:cNvSpPr txBox="1">
              <a:spLocks noChangeArrowheads="1"/>
            </p:cNvSpPr>
            <p:nvPr/>
          </p:nvSpPr>
          <p:spPr bwMode="auto">
            <a:xfrm>
              <a:off x="1824" y="129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48860" name="Line 28"/>
            <p:cNvSpPr>
              <a:spLocks noChangeShapeType="1"/>
            </p:cNvSpPr>
            <p:nvPr/>
          </p:nvSpPr>
          <p:spPr bwMode="auto">
            <a:xfrm flipH="1">
              <a:off x="1344" y="1440"/>
              <a:ext cx="48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8861" name="Line 29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62" name="Text Box 30"/>
          <p:cNvSpPr txBox="1">
            <a:spLocks noChangeArrowheads="1"/>
          </p:cNvSpPr>
          <p:nvPr/>
        </p:nvSpPr>
        <p:spPr bwMode="auto">
          <a:xfrm>
            <a:off x="441325" y="5232737"/>
            <a:ext cx="5121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First, the </a:t>
            </a:r>
            <a:r>
              <a:rPr lang="en-US" sz="2000" dirty="0">
                <a:solidFill>
                  <a:schemeClr val="accent2"/>
                </a:solidFill>
              </a:rPr>
              <a:t>new</a:t>
            </a:r>
            <a:r>
              <a:rPr lang="en-US" sz="2000" dirty="0"/>
              <a:t> command determines how much memory it needs for the array.</a:t>
            </a:r>
          </a:p>
        </p:txBody>
      </p:sp>
      <p:grpSp>
        <p:nvGrpSpPr>
          <p:cNvPr id="248863" name="Group 31"/>
          <p:cNvGrpSpPr>
            <a:grpSpLocks/>
          </p:cNvGrpSpPr>
          <p:nvPr/>
        </p:nvGrpSpPr>
        <p:grpSpPr bwMode="auto">
          <a:xfrm>
            <a:off x="2057400" y="2655888"/>
            <a:ext cx="500063" cy="620712"/>
            <a:chOff x="1296" y="1673"/>
            <a:chExt cx="315" cy="391"/>
          </a:xfrm>
        </p:grpSpPr>
        <p:sp>
          <p:nvSpPr>
            <p:cNvPr id="248864" name="Line 32"/>
            <p:cNvSpPr>
              <a:spLocks noChangeShapeType="1"/>
            </p:cNvSpPr>
            <p:nvPr/>
          </p:nvSpPr>
          <p:spPr bwMode="auto">
            <a:xfrm>
              <a:off x="1296" y="2064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5" name="Text Box 33"/>
            <p:cNvSpPr txBox="1">
              <a:spLocks noChangeArrowheads="1"/>
            </p:cNvSpPr>
            <p:nvPr/>
          </p:nvSpPr>
          <p:spPr bwMode="auto">
            <a:xfrm>
              <a:off x="1378" y="167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248866" name="Group 34"/>
          <p:cNvGrpSpPr>
            <a:grpSpLocks/>
          </p:cNvGrpSpPr>
          <p:nvPr/>
        </p:nvGrpSpPr>
        <p:grpSpPr bwMode="auto">
          <a:xfrm>
            <a:off x="2514600" y="2667000"/>
            <a:ext cx="762000" cy="609600"/>
            <a:chOff x="1584" y="1680"/>
            <a:chExt cx="480" cy="384"/>
          </a:xfrm>
        </p:grpSpPr>
        <p:sp>
          <p:nvSpPr>
            <p:cNvPr id="248867" name="Line 35"/>
            <p:cNvSpPr>
              <a:spLocks noChangeShapeType="1"/>
            </p:cNvSpPr>
            <p:nvPr/>
          </p:nvSpPr>
          <p:spPr bwMode="auto">
            <a:xfrm>
              <a:off x="1679" y="2064"/>
              <a:ext cx="3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8" name="Text Box 36"/>
            <p:cNvSpPr txBox="1">
              <a:spLocks noChangeArrowheads="1"/>
            </p:cNvSpPr>
            <p:nvPr/>
          </p:nvSpPr>
          <p:spPr bwMode="auto">
            <a:xfrm>
              <a:off x="1584" y="1680"/>
              <a:ext cx="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* 3</a:t>
              </a:r>
            </a:p>
          </p:txBody>
        </p:sp>
      </p:grpSp>
      <p:sp>
        <p:nvSpPr>
          <p:cNvPr id="248869" name="Text Box 37"/>
          <p:cNvSpPr txBox="1">
            <a:spLocks noChangeArrowheads="1"/>
          </p:cNvSpPr>
          <p:nvPr/>
        </p:nvSpPr>
        <p:spPr bwMode="auto">
          <a:xfrm>
            <a:off x="3124200" y="2655888"/>
            <a:ext cx="163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= 12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6" grpId="0" animBg="1"/>
      <p:bldP spid="248846" grpId="1" animBg="1"/>
      <p:bldP spid="248852" grpId="0" animBg="1"/>
      <p:bldP spid="248852" grpId="1" animBg="1"/>
      <p:bldP spid="248856" grpId="0" animBg="1"/>
      <p:bldP spid="248856" grpId="1" animBg="1"/>
      <p:bldP spid="248857" grpId="0" autoUpdateAnimBg="0"/>
      <p:bldP spid="248861" grpId="0" animBg="1"/>
      <p:bldP spid="248862" grpId="0" autoUpdateAnimBg="0"/>
      <p:bldP spid="24886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6022-80C9-42EC-BEE9-D1D484726EF3}" type="slidenum">
              <a:rPr lang="en-US"/>
              <a:pPr/>
              <a:t>31</a:t>
            </a:fld>
            <a:endParaRPr lang="en-US"/>
          </a:p>
        </p:txBody>
      </p:sp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7501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249861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3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6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7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8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9869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49870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71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9872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49873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49874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5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49876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49877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8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49879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49880" name="Text Box 24"/>
          <p:cNvSpPr txBox="1">
            <a:spLocks noChangeArrowheads="1"/>
          </p:cNvSpPr>
          <p:nvPr/>
        </p:nvSpPr>
        <p:spPr bwMode="auto">
          <a:xfrm>
            <a:off x="441325" y="5232737"/>
            <a:ext cx="47402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Next, the </a:t>
            </a:r>
            <a:r>
              <a:rPr lang="en-US" sz="2000">
                <a:solidFill>
                  <a:schemeClr val="accent2"/>
                </a:solidFill>
              </a:rPr>
              <a:t>new command</a:t>
            </a:r>
            <a:r>
              <a:rPr lang="en-US" sz="2000"/>
              <a:t> asks the </a:t>
            </a:r>
            <a:r>
              <a:rPr lang="en-US" sz="2000">
                <a:solidFill>
                  <a:schemeClr val="accent2"/>
                </a:solidFill>
              </a:rPr>
              <a:t>operating system</a:t>
            </a:r>
            <a:r>
              <a:rPr lang="en-US" sz="2000"/>
              <a:t> to reserve that many bytes of memory.</a:t>
            </a:r>
          </a:p>
        </p:txBody>
      </p:sp>
      <p:grpSp>
        <p:nvGrpSpPr>
          <p:cNvPr id="249881" name="Group 25"/>
          <p:cNvGrpSpPr>
            <a:grpSpLocks/>
          </p:cNvGrpSpPr>
          <p:nvPr/>
        </p:nvGrpSpPr>
        <p:grpSpPr bwMode="auto">
          <a:xfrm>
            <a:off x="2057400" y="2655888"/>
            <a:ext cx="2706688" cy="620712"/>
            <a:chOff x="1296" y="1673"/>
            <a:chExt cx="1705" cy="391"/>
          </a:xfrm>
        </p:grpSpPr>
        <p:grpSp>
          <p:nvGrpSpPr>
            <p:cNvPr id="249882" name="Group 26"/>
            <p:cNvGrpSpPr>
              <a:grpSpLocks/>
            </p:cNvGrpSpPr>
            <p:nvPr/>
          </p:nvGrpSpPr>
          <p:grpSpPr bwMode="auto">
            <a:xfrm>
              <a:off x="1296" y="1673"/>
              <a:ext cx="315" cy="391"/>
              <a:chOff x="1296" y="1673"/>
              <a:chExt cx="315" cy="391"/>
            </a:xfrm>
          </p:grpSpPr>
          <p:sp>
            <p:nvSpPr>
              <p:cNvPr id="249883" name="Line 27"/>
              <p:cNvSpPr>
                <a:spLocks noChangeShapeType="1"/>
              </p:cNvSpPr>
              <p:nvPr/>
            </p:nvSpPr>
            <p:spPr bwMode="auto">
              <a:xfrm>
                <a:off x="1296" y="206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4" name="Text Box 28"/>
              <p:cNvSpPr txBox="1">
                <a:spLocks noChangeArrowheads="1"/>
              </p:cNvSpPr>
              <p:nvPr/>
            </p:nvSpPr>
            <p:spPr bwMode="auto">
              <a:xfrm>
                <a:off x="1378" y="167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4</a:t>
                </a:r>
              </a:p>
            </p:txBody>
          </p:sp>
        </p:grpSp>
        <p:grpSp>
          <p:nvGrpSpPr>
            <p:cNvPr id="249885" name="Group 29"/>
            <p:cNvGrpSpPr>
              <a:grpSpLocks/>
            </p:cNvGrpSpPr>
            <p:nvPr/>
          </p:nvGrpSpPr>
          <p:grpSpPr bwMode="auto">
            <a:xfrm>
              <a:off x="1584" y="1680"/>
              <a:ext cx="480" cy="384"/>
              <a:chOff x="1584" y="1680"/>
              <a:chExt cx="480" cy="384"/>
            </a:xfrm>
          </p:grpSpPr>
          <p:sp>
            <p:nvSpPr>
              <p:cNvPr id="249886" name="Line 30"/>
              <p:cNvSpPr>
                <a:spLocks noChangeShapeType="1"/>
              </p:cNvSpPr>
              <p:nvPr/>
            </p:nvSpPr>
            <p:spPr bwMode="auto">
              <a:xfrm>
                <a:off x="1679" y="20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7" name="Text Box 31"/>
              <p:cNvSpPr txBox="1">
                <a:spLocks noChangeArrowheads="1"/>
              </p:cNvSpPr>
              <p:nvPr/>
            </p:nvSpPr>
            <p:spPr bwMode="auto">
              <a:xfrm>
                <a:off x="1584" y="1680"/>
                <a:ext cx="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* 3</a:t>
                </a:r>
              </a:p>
            </p:txBody>
          </p:sp>
        </p:grpSp>
        <p:sp>
          <p:nvSpPr>
            <p:cNvPr id="249888" name="Text Box 32"/>
            <p:cNvSpPr txBox="1">
              <a:spLocks noChangeArrowheads="1"/>
            </p:cNvSpPr>
            <p:nvPr/>
          </p:nvSpPr>
          <p:spPr bwMode="auto">
            <a:xfrm>
              <a:off x="1968" y="1673"/>
              <a:ext cx="10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= 12 bytes</a:t>
              </a:r>
            </a:p>
          </p:txBody>
        </p:sp>
      </p:grpSp>
      <p:sp>
        <p:nvSpPr>
          <p:cNvPr id="249889" name="AutoShape 33"/>
          <p:cNvSpPr>
            <a:spLocks noChangeArrowheads="1"/>
          </p:cNvSpPr>
          <p:nvPr/>
        </p:nvSpPr>
        <p:spPr bwMode="auto">
          <a:xfrm>
            <a:off x="2673505" y="1634591"/>
            <a:ext cx="3429000" cy="1057359"/>
          </a:xfrm>
          <a:prstGeom prst="wedgeRoundRectCallout">
            <a:avLst>
              <a:gd name="adj1" fmla="val -74135"/>
              <a:gd name="adj2" fmla="val 73361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 – can </a:t>
            </a:r>
            <a:r>
              <a:rPr lang="en-US" sz="2000" dirty="0" smtClean="0"/>
              <a:t>you reserve </a:t>
            </a:r>
            <a:r>
              <a:rPr lang="en-US" sz="2000" dirty="0" smtClean="0">
                <a:solidFill>
                  <a:srgbClr val="6600CC"/>
                </a:solidFill>
              </a:rPr>
              <a:t>12 </a:t>
            </a:r>
            <a:r>
              <a:rPr lang="en-US" sz="2000" dirty="0">
                <a:solidFill>
                  <a:srgbClr val="6600CC"/>
                </a:solidFill>
              </a:rPr>
              <a:t>bytes </a:t>
            </a:r>
            <a:r>
              <a:rPr lang="en-US" sz="2000" dirty="0"/>
              <a:t>of </a:t>
            </a:r>
            <a:r>
              <a:rPr lang="en-US" sz="2000" dirty="0" smtClean="0"/>
              <a:t>memory for me?</a:t>
            </a:r>
            <a:endParaRPr lang="en-US" sz="2000" dirty="0"/>
          </a:p>
        </p:txBody>
      </p:sp>
      <p:grpSp>
        <p:nvGrpSpPr>
          <p:cNvPr id="249891" name="Group 35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49892" name="Rectangle 36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3" name="Rectangle 37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4" name="Rectangle 38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5" name="Rectangle 39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6" name="Rectangle 40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7" name="Rectangle 41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8" name="Text Box 42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49899" name="Text Box 43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 dirty="0">
                <a:latin typeface="Courier New" pitchFamily="49" charset="0"/>
              </a:endParaRPr>
            </a:p>
          </p:txBody>
        </p:sp>
      </p:grpSp>
      <p:sp>
        <p:nvSpPr>
          <p:cNvPr id="249900" name="Line 44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90" name="AutoShape 34"/>
          <p:cNvSpPr>
            <a:spLocks noChangeArrowheads="1"/>
          </p:cNvSpPr>
          <p:nvPr/>
        </p:nvSpPr>
        <p:spPr bwMode="auto">
          <a:xfrm>
            <a:off x="5562600" y="4999529"/>
            <a:ext cx="3429000" cy="1096471"/>
          </a:xfrm>
          <a:prstGeom prst="wedgeRoundRectCallout">
            <a:avLst>
              <a:gd name="adj1" fmla="val 52037"/>
              <a:gd name="adj2" fmla="val 11421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Ok.. I found 12 bytes of free memory at address </a:t>
            </a:r>
            <a:r>
              <a:rPr lang="en-US" sz="2000" dirty="0">
                <a:solidFill>
                  <a:srgbClr val="990000"/>
                </a:solidFill>
              </a:rPr>
              <a:t>30050</a:t>
            </a:r>
            <a:r>
              <a:rPr lang="en-US" sz="20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80" grpId="0" autoUpdateAnimBg="0"/>
      <p:bldP spid="249889" grpId="0" animBg="1"/>
      <p:bldP spid="24989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6907-B453-41F1-8F6C-A29931B6DA11}" type="slidenum">
              <a:rPr lang="en-US"/>
              <a:pPr/>
              <a:t>32</a:t>
            </a:fld>
            <a:endParaRPr lang="en-US"/>
          </a:p>
        </p:txBody>
      </p:sp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08310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0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50894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5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896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50897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50898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899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50900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50901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02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50903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50904" name="Text Box 24"/>
          <p:cNvSpPr txBox="1">
            <a:spLocks noChangeArrowheads="1"/>
          </p:cNvSpPr>
          <p:nvPr/>
        </p:nvSpPr>
        <p:spPr bwMode="auto">
          <a:xfrm>
            <a:off x="441325" y="5311914"/>
            <a:ext cx="5273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/>
              <a:t>Finally, your pointer variable gets the address of the newly reserved memory.</a:t>
            </a:r>
          </a:p>
        </p:txBody>
      </p:sp>
      <p:grpSp>
        <p:nvGrpSpPr>
          <p:cNvPr id="250905" name="Group 25"/>
          <p:cNvGrpSpPr>
            <a:grpSpLocks/>
          </p:cNvGrpSpPr>
          <p:nvPr/>
        </p:nvGrpSpPr>
        <p:grpSpPr bwMode="auto">
          <a:xfrm>
            <a:off x="2057400" y="2655888"/>
            <a:ext cx="2706688" cy="620712"/>
            <a:chOff x="1296" y="1673"/>
            <a:chExt cx="1705" cy="391"/>
          </a:xfrm>
        </p:grpSpPr>
        <p:grpSp>
          <p:nvGrpSpPr>
            <p:cNvPr id="250906" name="Group 26"/>
            <p:cNvGrpSpPr>
              <a:grpSpLocks/>
            </p:cNvGrpSpPr>
            <p:nvPr/>
          </p:nvGrpSpPr>
          <p:grpSpPr bwMode="auto">
            <a:xfrm>
              <a:off x="1296" y="1673"/>
              <a:ext cx="315" cy="391"/>
              <a:chOff x="1296" y="1673"/>
              <a:chExt cx="315" cy="391"/>
            </a:xfrm>
          </p:grpSpPr>
          <p:sp>
            <p:nvSpPr>
              <p:cNvPr id="250907" name="Line 27"/>
              <p:cNvSpPr>
                <a:spLocks noChangeShapeType="1"/>
              </p:cNvSpPr>
              <p:nvPr/>
            </p:nvSpPr>
            <p:spPr bwMode="auto">
              <a:xfrm>
                <a:off x="1296" y="206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08" name="Text Box 28"/>
              <p:cNvSpPr txBox="1">
                <a:spLocks noChangeArrowheads="1"/>
              </p:cNvSpPr>
              <p:nvPr/>
            </p:nvSpPr>
            <p:spPr bwMode="auto">
              <a:xfrm>
                <a:off x="1378" y="167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4</a:t>
                </a:r>
              </a:p>
            </p:txBody>
          </p:sp>
        </p:grpSp>
        <p:grpSp>
          <p:nvGrpSpPr>
            <p:cNvPr id="250909" name="Group 29"/>
            <p:cNvGrpSpPr>
              <a:grpSpLocks/>
            </p:cNvGrpSpPr>
            <p:nvPr/>
          </p:nvGrpSpPr>
          <p:grpSpPr bwMode="auto">
            <a:xfrm>
              <a:off x="1584" y="1680"/>
              <a:ext cx="480" cy="384"/>
              <a:chOff x="1584" y="1680"/>
              <a:chExt cx="480" cy="384"/>
            </a:xfrm>
          </p:grpSpPr>
          <p:sp>
            <p:nvSpPr>
              <p:cNvPr id="250910" name="Line 30"/>
              <p:cNvSpPr>
                <a:spLocks noChangeShapeType="1"/>
              </p:cNvSpPr>
              <p:nvPr/>
            </p:nvSpPr>
            <p:spPr bwMode="auto">
              <a:xfrm>
                <a:off x="1679" y="20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11" name="Text Box 31"/>
              <p:cNvSpPr txBox="1">
                <a:spLocks noChangeArrowheads="1"/>
              </p:cNvSpPr>
              <p:nvPr/>
            </p:nvSpPr>
            <p:spPr bwMode="auto">
              <a:xfrm>
                <a:off x="1584" y="1680"/>
                <a:ext cx="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* 3</a:t>
                </a:r>
              </a:p>
            </p:txBody>
          </p:sp>
        </p:grpSp>
        <p:sp>
          <p:nvSpPr>
            <p:cNvPr id="250912" name="Text Box 32"/>
            <p:cNvSpPr txBox="1">
              <a:spLocks noChangeArrowheads="1"/>
            </p:cNvSpPr>
            <p:nvPr/>
          </p:nvSpPr>
          <p:spPr bwMode="auto">
            <a:xfrm>
              <a:off x="1968" y="1673"/>
              <a:ext cx="10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= 12 bytes</a:t>
              </a:r>
            </a:p>
          </p:txBody>
        </p:sp>
      </p:grpSp>
      <p:grpSp>
        <p:nvGrpSpPr>
          <p:cNvPr id="250913" name="Group 33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50914" name="Rectangle 34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5" name="Rectangle 35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6" name="Rectangle 36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7" name="Rectangle 37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8" name="Rectangle 38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9" name="Rectangle 39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20" name="Text Box 40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50921" name="Text Box 41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</p:grpSp>
      <p:sp>
        <p:nvSpPr>
          <p:cNvPr id="250922" name="Text Box 42"/>
          <p:cNvSpPr txBox="1">
            <a:spLocks noChangeArrowheads="1"/>
          </p:cNvSpPr>
          <p:nvPr/>
        </p:nvSpPr>
        <p:spPr bwMode="auto">
          <a:xfrm>
            <a:off x="6504297" y="16891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30050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250923" name="Freeform 43"/>
          <p:cNvSpPr>
            <a:spLocks/>
          </p:cNvSpPr>
          <p:nvPr/>
        </p:nvSpPr>
        <p:spPr bwMode="auto">
          <a:xfrm>
            <a:off x="5473700" y="1905000"/>
            <a:ext cx="1079500" cy="2667000"/>
          </a:xfrm>
          <a:custGeom>
            <a:avLst/>
            <a:gdLst>
              <a:gd name="T0" fmla="*/ 680 w 680"/>
              <a:gd name="T1" fmla="*/ 0 h 1680"/>
              <a:gd name="T2" fmla="*/ 8 w 680"/>
              <a:gd name="T3" fmla="*/ 912 h 1680"/>
              <a:gd name="T4" fmla="*/ 632 w 680"/>
              <a:gd name="T5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680">
                <a:moveTo>
                  <a:pt x="680" y="0"/>
                </a:moveTo>
                <a:cubicBezTo>
                  <a:pt x="348" y="316"/>
                  <a:pt x="16" y="632"/>
                  <a:pt x="8" y="912"/>
                </a:cubicBezTo>
                <a:cubicBezTo>
                  <a:pt x="0" y="1192"/>
                  <a:pt x="316" y="1436"/>
                  <a:pt x="632" y="1680"/>
                </a:cubicBezTo>
              </a:path>
            </a:pathLst>
          </a:custGeom>
          <a:noFill/>
          <a:ln w="28575" cap="flat" cmpd="sng">
            <a:solidFill>
              <a:srgbClr val="00808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24" name="Line 44"/>
          <p:cNvSpPr>
            <a:spLocks noChangeShapeType="1"/>
          </p:cNvSpPr>
          <p:nvPr/>
        </p:nvSpPr>
        <p:spPr bwMode="auto">
          <a:xfrm>
            <a:off x="381000" y="36576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925" name="Group 45"/>
          <p:cNvGrpSpPr>
            <a:grpSpLocks/>
          </p:cNvGrpSpPr>
          <p:nvPr/>
        </p:nvGrpSpPr>
        <p:grpSpPr bwMode="auto">
          <a:xfrm>
            <a:off x="6553200" y="4572000"/>
            <a:ext cx="838200" cy="1219200"/>
            <a:chOff x="4128" y="2880"/>
            <a:chExt cx="528" cy="768"/>
          </a:xfrm>
        </p:grpSpPr>
        <p:sp>
          <p:nvSpPr>
            <p:cNvPr id="250926" name="Rectangle 46"/>
            <p:cNvSpPr>
              <a:spLocks noChangeArrowheads="1"/>
            </p:cNvSpPr>
            <p:nvPr/>
          </p:nvSpPr>
          <p:spPr bwMode="auto">
            <a:xfrm>
              <a:off x="4128" y="2880"/>
              <a:ext cx="528" cy="76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27" name="Text Box 47"/>
            <p:cNvSpPr txBox="1">
              <a:spLocks noChangeArrowheads="1"/>
            </p:cNvSpPr>
            <p:nvPr/>
          </p:nvSpPr>
          <p:spPr bwMode="auto">
            <a:xfrm>
              <a:off x="4224" y="312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250929" name="Rectangle 49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250933" name="Line 53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35"/>
          <p:cNvSpPr>
            <a:spLocks noChangeShapeType="1"/>
          </p:cNvSpPr>
          <p:nvPr/>
        </p:nvSpPr>
        <p:spPr bwMode="auto">
          <a:xfrm>
            <a:off x="392113" y="44608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AutoShape 45"/>
          <p:cNvSpPr>
            <a:spLocks noChangeArrowheads="1"/>
          </p:cNvSpPr>
          <p:nvPr/>
        </p:nvSpPr>
        <p:spPr bwMode="auto">
          <a:xfrm>
            <a:off x="1879600" y="1691235"/>
            <a:ext cx="3830638" cy="1406132"/>
          </a:xfrm>
          <a:prstGeom prst="wedgeRoundRectCallout">
            <a:avLst>
              <a:gd name="adj1" fmla="val -61187"/>
              <a:gd name="adj2" fmla="val 8009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/>
              <a:t>You can also use the </a:t>
            </a:r>
            <a:br>
              <a:rPr lang="en-US" sz="2000" dirty="0"/>
            </a:br>
            <a:r>
              <a:rPr lang="en-US" sz="2000" dirty="0">
                <a:solidFill>
                  <a:srgbClr val="6600CC"/>
                </a:solidFill>
              </a:rPr>
              <a:t>* notation </a:t>
            </a:r>
            <a:r>
              <a:rPr lang="en-US" sz="2000" dirty="0"/>
              <a:t>if you like (instead of brackets)</a:t>
            </a:r>
          </a:p>
        </p:txBody>
      </p:sp>
      <p:sp>
        <p:nvSpPr>
          <p:cNvPr id="55" name="Rectangle 47"/>
          <p:cNvSpPr>
            <a:spLocks noChangeArrowheads="1"/>
          </p:cNvSpPr>
          <p:nvPr/>
        </p:nvSpPr>
        <p:spPr bwMode="auto">
          <a:xfrm>
            <a:off x="685800" y="3505200"/>
            <a:ext cx="2133600" cy="685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46"/>
          <p:cNvSpPr>
            <a:spLocks noChangeArrowheads="1"/>
          </p:cNvSpPr>
          <p:nvPr/>
        </p:nvSpPr>
        <p:spPr bwMode="auto">
          <a:xfrm>
            <a:off x="666750" y="3492500"/>
            <a:ext cx="3135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600CC"/>
                </a:solidFill>
              </a:rPr>
              <a:t>arr+</a:t>
            </a:r>
            <a:r>
              <a:rPr lang="en-US" sz="1800" dirty="0">
                <a:solidFill>
                  <a:srgbClr val="FF3300"/>
                </a:solidFill>
              </a:rPr>
              <a:t>0</a:t>
            </a:r>
            <a:r>
              <a:rPr lang="en-US" sz="1800" dirty="0"/>
              <a:t>) = 10;  </a:t>
            </a:r>
            <a:r>
              <a:rPr lang="en-US" sz="1600" dirty="0"/>
              <a:t>//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>
                <a:solidFill>
                  <a:srgbClr val="FF3300"/>
                </a:solidFill>
              </a:rPr>
              <a:t>0</a:t>
            </a:r>
            <a:r>
              <a:rPr lang="en-US" sz="1600" dirty="0"/>
              <a:t>] = 10;</a:t>
            </a:r>
            <a:endParaRPr lang="en-US" sz="1800" dirty="0"/>
          </a:p>
          <a:p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600CC"/>
                </a:solidFill>
              </a:rPr>
              <a:t>arr+</a:t>
            </a:r>
            <a:r>
              <a:rPr lang="en-US" sz="1800" dirty="0">
                <a:solidFill>
                  <a:srgbClr val="FF3300"/>
                </a:solidFill>
              </a:rPr>
              <a:t>1</a:t>
            </a:r>
            <a:r>
              <a:rPr lang="en-US" sz="1800" dirty="0"/>
              <a:t>) = 20;  </a:t>
            </a:r>
            <a:r>
              <a:rPr lang="en-US" sz="1600" dirty="0"/>
              <a:t>//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>
                <a:solidFill>
                  <a:srgbClr val="FF3300"/>
                </a:solidFill>
              </a:rPr>
              <a:t>1</a:t>
            </a:r>
            <a:r>
              <a:rPr lang="en-US" sz="1600" dirty="0"/>
              <a:t>] = 20;</a:t>
            </a:r>
            <a:endParaRPr lang="en-US" sz="1800" dirty="0"/>
          </a:p>
        </p:txBody>
      </p:sp>
      <p:sp>
        <p:nvSpPr>
          <p:cNvPr id="57" name="AutoShape 45"/>
          <p:cNvSpPr>
            <a:spLocks noChangeArrowheads="1"/>
          </p:cNvSpPr>
          <p:nvPr/>
        </p:nvSpPr>
        <p:spPr bwMode="auto">
          <a:xfrm>
            <a:off x="1961045" y="1544637"/>
            <a:ext cx="3683000" cy="1552575"/>
          </a:xfrm>
          <a:prstGeom prst="wedgeRoundRectCallout">
            <a:avLst>
              <a:gd name="adj1" fmla="val -67736"/>
              <a:gd name="adj2" fmla="val 7433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smtClean="0"/>
              <a:t>You can now treat your pointer just like an array!</a:t>
            </a:r>
          </a:p>
          <a:p>
            <a:pPr algn="ctr"/>
            <a:r>
              <a:rPr lang="en-US" sz="2000" dirty="0" smtClean="0"/>
              <a:t>(i.e. use </a:t>
            </a:r>
            <a:r>
              <a:rPr lang="en-US" sz="2000" dirty="0" smtClean="0">
                <a:solidFill>
                  <a:srgbClr val="7030A0"/>
                </a:solidFill>
              </a:rPr>
              <a:t>[ ]</a:t>
            </a:r>
            <a:r>
              <a:rPr lang="en-US" sz="2000" dirty="0" smtClean="0"/>
              <a:t> to index it)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04" grpId="0" autoUpdateAnimBg="0"/>
      <p:bldP spid="250922" grpId="0"/>
      <p:bldP spid="250923" grpId="0" animBg="1"/>
      <p:bldP spid="250924" grpId="0" animBg="1"/>
      <p:bldP spid="250924" grpId="1" animBg="1"/>
      <p:bldP spid="250933" grpId="0" animBg="1"/>
      <p:bldP spid="53" grpId="0" animBg="1"/>
      <p:bldP spid="54" grpId="0" animBg="1" autoUpdateAnimBg="0"/>
      <p:bldP spid="54" grpId="1" animBg="1"/>
      <p:bldP spid="55" grpId="0" animBg="1"/>
      <p:bldP spid="55" grpId="1" animBg="1"/>
      <p:bldP spid="56" grpId="0"/>
      <p:bldP spid="56" grpId="1"/>
      <p:bldP spid="57" grpId="0" animBg="1" autoUpdateAnimBg="0"/>
      <p:bldP spid="5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689A-5612-41FA-84CC-269B6FA429E4}" type="slidenum">
              <a:rPr lang="en-US"/>
              <a:pPr/>
              <a:t>33</a:t>
            </a:fld>
            <a:endParaRPr lang="en-US"/>
          </a:p>
        </p:txBody>
      </p:sp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228600" y="990600"/>
            <a:ext cx="3505200" cy="41397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324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[0] = 10;</a:t>
            </a: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etc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delete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[]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1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3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51918" name="Rectangle 14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9" name="Rectangle 15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1920" name="Group 16"/>
          <p:cNvGrpSpPr>
            <a:grpSpLocks/>
          </p:cNvGrpSpPr>
          <p:nvPr/>
        </p:nvGrpSpPr>
        <p:grpSpPr bwMode="auto">
          <a:xfrm>
            <a:off x="5886450" y="1219200"/>
            <a:ext cx="1535113" cy="2522538"/>
            <a:chOff x="3708" y="768"/>
            <a:chExt cx="967" cy="1589"/>
          </a:xfrm>
        </p:grpSpPr>
        <p:grpSp>
          <p:nvGrpSpPr>
            <p:cNvPr id="251921" name="Group 17"/>
            <p:cNvGrpSpPr>
              <a:grpSpLocks/>
            </p:cNvGrpSpPr>
            <p:nvPr/>
          </p:nvGrpSpPr>
          <p:grpSpPr bwMode="auto">
            <a:xfrm>
              <a:off x="3792" y="768"/>
              <a:ext cx="883" cy="821"/>
              <a:chOff x="3675" y="864"/>
              <a:chExt cx="883" cy="821"/>
            </a:xfrm>
          </p:grpSpPr>
          <p:sp>
            <p:nvSpPr>
              <p:cNvPr id="251922" name="Rectangle 18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23" name="Text Box 19"/>
              <p:cNvSpPr txBox="1">
                <a:spLocks noChangeArrowheads="1"/>
              </p:cNvSpPr>
              <p:nvPr/>
            </p:nvSpPr>
            <p:spPr bwMode="auto">
              <a:xfrm>
                <a:off x="3675" y="864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arr</a:t>
                </a:r>
              </a:p>
            </p:txBody>
          </p:sp>
        </p:grpSp>
        <p:grpSp>
          <p:nvGrpSpPr>
            <p:cNvPr id="251924" name="Group 20"/>
            <p:cNvGrpSpPr>
              <a:grpSpLocks/>
            </p:cNvGrpSpPr>
            <p:nvPr/>
          </p:nvGrpSpPr>
          <p:grpSpPr bwMode="auto">
            <a:xfrm>
              <a:off x="3708" y="1536"/>
              <a:ext cx="967" cy="821"/>
              <a:chOff x="3591" y="864"/>
              <a:chExt cx="967" cy="821"/>
            </a:xfrm>
          </p:grpSpPr>
          <p:sp>
            <p:nvSpPr>
              <p:cNvPr id="251925" name="Rectangle 21"/>
              <p:cNvSpPr>
                <a:spLocks noChangeArrowheads="1"/>
              </p:cNvSpPr>
              <p:nvPr/>
            </p:nvSpPr>
            <p:spPr bwMode="auto">
              <a:xfrm>
                <a:off x="4032" y="919"/>
                <a:ext cx="526" cy="766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26" name="Text Box 22"/>
              <p:cNvSpPr txBox="1">
                <a:spLocks noChangeArrowheads="1"/>
              </p:cNvSpPr>
              <p:nvPr/>
            </p:nvSpPr>
            <p:spPr bwMode="auto">
              <a:xfrm>
                <a:off x="3591" y="864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size   </a:t>
                </a:r>
              </a:p>
            </p:txBody>
          </p:sp>
        </p:grpSp>
        <p:sp>
          <p:nvSpPr>
            <p:cNvPr id="251927" name="Text Box 23"/>
            <p:cNvSpPr txBox="1">
              <a:spLocks noChangeArrowheads="1"/>
            </p:cNvSpPr>
            <p:nvPr/>
          </p:nvSpPr>
          <p:spPr bwMode="auto">
            <a:xfrm>
              <a:off x="4291" y="1778"/>
              <a:ext cx="2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51928" name="Group 24"/>
          <p:cNvGrpSpPr>
            <a:grpSpLocks/>
          </p:cNvGrpSpPr>
          <p:nvPr/>
        </p:nvGrpSpPr>
        <p:grpSpPr bwMode="auto">
          <a:xfrm>
            <a:off x="6553200" y="4518025"/>
            <a:ext cx="2252663" cy="2530475"/>
            <a:chOff x="4128" y="2846"/>
            <a:chExt cx="1419" cy="1594"/>
          </a:xfrm>
        </p:grpSpPr>
        <p:sp>
          <p:nvSpPr>
            <p:cNvPr id="251929" name="Rectangle 25"/>
            <p:cNvSpPr>
              <a:spLocks noChangeArrowheads="1"/>
            </p:cNvSpPr>
            <p:nvPr/>
          </p:nvSpPr>
          <p:spPr bwMode="auto">
            <a:xfrm>
              <a:off x="4128" y="28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0" name="Rectangle 26"/>
            <p:cNvSpPr>
              <a:spLocks noChangeArrowheads="1"/>
            </p:cNvSpPr>
            <p:nvPr/>
          </p:nvSpPr>
          <p:spPr bwMode="auto">
            <a:xfrm>
              <a:off x="4128" y="307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1" name="Rectangle 27"/>
            <p:cNvSpPr>
              <a:spLocks noChangeArrowheads="1"/>
            </p:cNvSpPr>
            <p:nvPr/>
          </p:nvSpPr>
          <p:spPr bwMode="auto">
            <a:xfrm>
              <a:off x="4128" y="32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2" name="Rectangle 28"/>
            <p:cNvSpPr>
              <a:spLocks noChangeArrowheads="1"/>
            </p:cNvSpPr>
            <p:nvPr/>
          </p:nvSpPr>
          <p:spPr bwMode="auto">
            <a:xfrm>
              <a:off x="4128" y="345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3" name="Rectangle 29"/>
            <p:cNvSpPr>
              <a:spLocks noChangeArrowheads="1"/>
            </p:cNvSpPr>
            <p:nvPr/>
          </p:nvSpPr>
          <p:spPr bwMode="auto">
            <a:xfrm>
              <a:off x="4128" y="364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4" name="Rectangle 30"/>
            <p:cNvSpPr>
              <a:spLocks noChangeArrowheads="1"/>
            </p:cNvSpPr>
            <p:nvPr/>
          </p:nvSpPr>
          <p:spPr bwMode="auto">
            <a:xfrm>
              <a:off x="4128" y="4082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35" name="Text Box 31"/>
            <p:cNvSpPr txBox="1">
              <a:spLocks noChangeArrowheads="1"/>
            </p:cNvSpPr>
            <p:nvPr/>
          </p:nvSpPr>
          <p:spPr bwMode="auto">
            <a:xfrm>
              <a:off x="4252" y="377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251936" name="Text Box 32"/>
            <p:cNvSpPr txBox="1">
              <a:spLocks noChangeArrowheads="1"/>
            </p:cNvSpPr>
            <p:nvPr/>
          </p:nvSpPr>
          <p:spPr bwMode="auto">
            <a:xfrm>
              <a:off x="4663" y="2846"/>
              <a:ext cx="884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00030050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00030051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00030052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00030053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00030054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00030060</a:t>
              </a:r>
            </a:p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</p:grpSp>
      <p:sp>
        <p:nvSpPr>
          <p:cNvPr id="251937" name="Text Box 33"/>
          <p:cNvSpPr txBox="1">
            <a:spLocks noChangeArrowheads="1"/>
          </p:cNvSpPr>
          <p:nvPr/>
        </p:nvSpPr>
        <p:spPr bwMode="auto">
          <a:xfrm>
            <a:off x="6504297" y="1689100"/>
            <a:ext cx="970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30050</a:t>
            </a:r>
          </a:p>
        </p:txBody>
      </p:sp>
      <p:grpSp>
        <p:nvGrpSpPr>
          <p:cNvPr id="251940" name="Group 36"/>
          <p:cNvGrpSpPr>
            <a:grpSpLocks/>
          </p:cNvGrpSpPr>
          <p:nvPr/>
        </p:nvGrpSpPr>
        <p:grpSpPr bwMode="auto">
          <a:xfrm>
            <a:off x="6553200" y="4572000"/>
            <a:ext cx="838200" cy="1219200"/>
            <a:chOff x="4128" y="2880"/>
            <a:chExt cx="528" cy="768"/>
          </a:xfrm>
        </p:grpSpPr>
        <p:sp>
          <p:nvSpPr>
            <p:cNvPr id="251941" name="Rectangle 37"/>
            <p:cNvSpPr>
              <a:spLocks noChangeArrowheads="1"/>
            </p:cNvSpPr>
            <p:nvPr/>
          </p:nvSpPr>
          <p:spPr bwMode="auto">
            <a:xfrm>
              <a:off x="4128" y="2880"/>
              <a:ext cx="528" cy="76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42" name="Text Box 38"/>
            <p:cNvSpPr txBox="1">
              <a:spLocks noChangeArrowheads="1"/>
            </p:cNvSpPr>
            <p:nvPr/>
          </p:nvSpPr>
          <p:spPr bwMode="auto">
            <a:xfrm>
              <a:off x="4224" y="312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251945" name="Text Box 41"/>
          <p:cNvSpPr txBox="1">
            <a:spLocks noChangeArrowheads="1"/>
          </p:cNvSpPr>
          <p:nvPr/>
        </p:nvSpPr>
        <p:spPr bwMode="auto">
          <a:xfrm>
            <a:off x="76200" y="5229761"/>
            <a:ext cx="59086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When you’re done, you use the </a:t>
            </a:r>
            <a:br>
              <a:rPr lang="en-US" sz="2000" dirty="0"/>
            </a:br>
            <a:r>
              <a:rPr lang="en-US" sz="2000" dirty="0">
                <a:solidFill>
                  <a:schemeClr val="accent2"/>
                </a:solidFill>
              </a:rPr>
              <a:t>delete </a:t>
            </a:r>
            <a:r>
              <a:rPr lang="en-US" sz="2000" dirty="0"/>
              <a:t>command to </a:t>
            </a:r>
            <a:r>
              <a:rPr lang="en-US" sz="2000" dirty="0">
                <a:solidFill>
                  <a:srgbClr val="6600CC"/>
                </a:solidFill>
              </a:rPr>
              <a:t>free</a:t>
            </a:r>
            <a:r>
              <a:rPr lang="en-US" sz="2000" dirty="0"/>
              <a:t> the array. 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Usage: </a:t>
            </a:r>
            <a:r>
              <a:rPr lang="en-US" sz="2000" dirty="0">
                <a:solidFill>
                  <a:srgbClr val="990000"/>
                </a:solidFill>
              </a:rPr>
              <a:t>delete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66"/>
                </a:solidFill>
              </a:rPr>
              <a:t>[]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ptrname</a:t>
            </a:r>
            <a:r>
              <a:rPr lang="en-US" sz="2000" dirty="0"/>
              <a:t>;</a:t>
            </a:r>
          </a:p>
        </p:txBody>
      </p:sp>
      <p:sp>
        <p:nvSpPr>
          <p:cNvPr id="251946" name="Rectangle 42"/>
          <p:cNvSpPr>
            <a:spLocks noChangeArrowheads="1"/>
          </p:cNvSpPr>
          <p:nvPr/>
        </p:nvSpPr>
        <p:spPr bwMode="auto">
          <a:xfrm>
            <a:off x="5453062" y="4440237"/>
            <a:ext cx="3690938" cy="2417763"/>
          </a:xfrm>
          <a:prstGeom prst="rect">
            <a:avLst/>
          </a:prstGeom>
          <a:solidFill>
            <a:srgbClr val="FFFFFF">
              <a:alpha val="85882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44" name="AutoShape 40"/>
          <p:cNvSpPr>
            <a:spLocks noChangeArrowheads="1"/>
          </p:cNvSpPr>
          <p:nvPr/>
        </p:nvSpPr>
        <p:spPr bwMode="auto">
          <a:xfrm>
            <a:off x="5562600" y="5102914"/>
            <a:ext cx="3429000" cy="840686"/>
          </a:xfrm>
          <a:prstGeom prst="wedgeRoundRectCallout">
            <a:avLst>
              <a:gd name="adj1" fmla="val 54161"/>
              <a:gd name="adj2" fmla="val 154645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Ok.. I’ll let someone else use that memory now…</a:t>
            </a:r>
          </a:p>
        </p:txBody>
      </p:sp>
      <p:sp>
        <p:nvSpPr>
          <p:cNvPr id="251948" name="Rectangle 4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grpSp>
        <p:nvGrpSpPr>
          <p:cNvPr id="251954" name="Group 50"/>
          <p:cNvGrpSpPr>
            <a:grpSpLocks/>
          </p:cNvGrpSpPr>
          <p:nvPr/>
        </p:nvGrpSpPr>
        <p:grpSpPr bwMode="auto">
          <a:xfrm>
            <a:off x="204789" y="4579936"/>
            <a:ext cx="3241675" cy="554038"/>
            <a:chOff x="129" y="2885"/>
            <a:chExt cx="2042" cy="349"/>
          </a:xfrm>
        </p:grpSpPr>
        <p:sp>
          <p:nvSpPr>
            <p:cNvPr id="251953" name="Rectangle 49"/>
            <p:cNvSpPr>
              <a:spLocks noChangeArrowheads="1"/>
            </p:cNvSpPr>
            <p:nvPr/>
          </p:nvSpPr>
          <p:spPr bwMode="auto">
            <a:xfrm>
              <a:off x="205" y="2898"/>
              <a:ext cx="944" cy="17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52" name="Text Box 48"/>
            <p:cNvSpPr txBox="1">
              <a:spLocks noChangeArrowheads="1"/>
            </p:cNvSpPr>
            <p:nvPr/>
          </p:nvSpPr>
          <p:spPr bwMode="auto">
            <a:xfrm>
              <a:off x="129" y="2885"/>
              <a:ext cx="204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dirty="0" smtClean="0"/>
                <a:t>      </a:t>
              </a:r>
              <a:r>
                <a:rPr lang="en-US" sz="1100" dirty="0" smtClean="0"/>
                <a:t> </a:t>
              </a:r>
              <a:r>
                <a:rPr lang="en-US" sz="1800" dirty="0" err="1" smtClean="0"/>
                <a:t>arr</a:t>
              </a:r>
              <a:r>
                <a:rPr lang="en-US" sz="1800" dirty="0" smtClean="0"/>
                <a:t>[0</a:t>
              </a:r>
              <a:r>
                <a:rPr lang="en-US" sz="1800" dirty="0"/>
                <a:t>] = 50;   </a:t>
              </a:r>
              <a:r>
                <a:rPr lang="en-US" sz="1800" dirty="0" smtClean="0"/>
                <a:t> </a:t>
              </a:r>
              <a:endParaRPr lang="en-US" sz="1800" dirty="0" smtClean="0">
                <a:solidFill>
                  <a:srgbClr val="FF3300"/>
                </a:solidFill>
              </a:endParaRPr>
            </a:p>
            <a:p>
              <a:r>
                <a:rPr 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}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Line 35"/>
          <p:cNvSpPr>
            <a:spLocks noChangeShapeType="1"/>
          </p:cNvSpPr>
          <p:nvPr/>
        </p:nvSpPr>
        <p:spPr bwMode="auto">
          <a:xfrm>
            <a:off x="392113" y="44608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AutoShape 39"/>
          <p:cNvSpPr>
            <a:spLocks noChangeArrowheads="1"/>
          </p:cNvSpPr>
          <p:nvPr/>
        </p:nvSpPr>
        <p:spPr bwMode="auto">
          <a:xfrm>
            <a:off x="1825626" y="176675"/>
            <a:ext cx="4060824" cy="1927254"/>
          </a:xfrm>
          <a:prstGeom prst="wedgeRoundRectCallout">
            <a:avLst>
              <a:gd name="adj1" fmla="val 68506"/>
              <a:gd name="adj2" fmla="val 34628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… not the pointer variable itself!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/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Our pointer variable still holds the address of the previously-reserved memory slots!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3" name="AutoShape 39"/>
          <p:cNvSpPr>
            <a:spLocks noChangeArrowheads="1"/>
          </p:cNvSpPr>
          <p:nvPr/>
        </p:nvSpPr>
        <p:spPr bwMode="auto">
          <a:xfrm>
            <a:off x="2971800" y="3426514"/>
            <a:ext cx="2514600" cy="1676400"/>
          </a:xfrm>
          <a:prstGeom prst="wedgeRoundRectCallout">
            <a:avLst>
              <a:gd name="adj1" fmla="val 81453"/>
              <a:gd name="adj2" fmla="val 43445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Note</a:t>
            </a:r>
            <a:r>
              <a:rPr lang="en-US" sz="2000" dirty="0" smtClean="0"/>
              <a:t>: When you use the delete command, you free the pointed-to memory…</a:t>
            </a:r>
            <a:endParaRPr lang="en-US" sz="2000" dirty="0"/>
          </a:p>
        </p:txBody>
      </p:sp>
      <p:sp>
        <p:nvSpPr>
          <p:cNvPr id="54" name="AutoShape 39"/>
          <p:cNvSpPr>
            <a:spLocks noChangeArrowheads="1"/>
          </p:cNvSpPr>
          <p:nvPr/>
        </p:nvSpPr>
        <p:spPr bwMode="auto">
          <a:xfrm>
            <a:off x="2703750" y="5133974"/>
            <a:ext cx="3365277" cy="1655244"/>
          </a:xfrm>
          <a:prstGeom prst="wedgeRoundRectCallout">
            <a:avLst>
              <a:gd name="adj1" fmla="val -85869"/>
              <a:gd name="adj2" fmla="val -60807"/>
              <a:gd name="adj3" fmla="val 16667"/>
            </a:avLst>
          </a:prstGeom>
          <a:solidFill>
            <a:srgbClr val="FFEFD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But they’re </a:t>
            </a:r>
            <a:r>
              <a:rPr lang="en-US" sz="1800" dirty="0" smtClean="0">
                <a:solidFill>
                  <a:srgbClr val="FF0066"/>
                </a:solidFill>
              </a:rPr>
              <a:t>no longer reserved </a:t>
            </a:r>
            <a:r>
              <a:rPr lang="en-US" sz="1800" dirty="0" smtClean="0">
                <a:solidFill>
                  <a:schemeClr val="tx1"/>
                </a:solidFill>
              </a:rPr>
              <a:t>for this program!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So don’t try to access them or </a:t>
            </a:r>
            <a:r>
              <a:rPr lang="en-US" sz="1800" dirty="0" smtClean="0">
                <a:solidFill>
                  <a:srgbClr val="FF0066"/>
                </a:solidFill>
              </a:rPr>
              <a:t>bad</a:t>
            </a:r>
            <a:r>
              <a:rPr lang="en-US" sz="1800" dirty="0" smtClean="0">
                <a:solidFill>
                  <a:schemeClr val="tx1"/>
                </a:solidFill>
              </a:rPr>
              <a:t> things will happen!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51938" name="Freeform 34"/>
          <p:cNvSpPr>
            <a:spLocks/>
          </p:cNvSpPr>
          <p:nvPr/>
        </p:nvSpPr>
        <p:spPr bwMode="auto">
          <a:xfrm>
            <a:off x="5473700" y="1905000"/>
            <a:ext cx="1079500" cy="2667000"/>
          </a:xfrm>
          <a:custGeom>
            <a:avLst/>
            <a:gdLst>
              <a:gd name="T0" fmla="*/ 680 w 680"/>
              <a:gd name="T1" fmla="*/ 0 h 1680"/>
              <a:gd name="T2" fmla="*/ 8 w 680"/>
              <a:gd name="T3" fmla="*/ 912 h 1680"/>
              <a:gd name="T4" fmla="*/ 632 w 680"/>
              <a:gd name="T5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680">
                <a:moveTo>
                  <a:pt x="680" y="0"/>
                </a:moveTo>
                <a:cubicBezTo>
                  <a:pt x="348" y="316"/>
                  <a:pt x="16" y="632"/>
                  <a:pt x="8" y="912"/>
                </a:cubicBezTo>
                <a:cubicBezTo>
                  <a:pt x="0" y="1192"/>
                  <a:pt x="316" y="1436"/>
                  <a:pt x="632" y="1680"/>
                </a:cubicBezTo>
              </a:path>
            </a:pathLst>
          </a:custGeom>
          <a:noFill/>
          <a:ln w="28575" cap="flat" cmpd="sng">
            <a:solidFill>
              <a:srgbClr val="00808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43" name="AutoShape 39"/>
          <p:cNvSpPr>
            <a:spLocks noChangeArrowheads="1"/>
          </p:cNvSpPr>
          <p:nvPr/>
        </p:nvSpPr>
        <p:spPr bwMode="auto">
          <a:xfrm>
            <a:off x="1981199" y="2832212"/>
            <a:ext cx="3626581" cy="1214480"/>
          </a:xfrm>
          <a:prstGeom prst="wedgeRoundRectCallout">
            <a:avLst>
              <a:gd name="adj1" fmla="val -69815"/>
              <a:gd name="adj2" fmla="val 74338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 – I’m done with my 12 bytes of memory at location 30050.</a:t>
            </a:r>
          </a:p>
        </p:txBody>
      </p:sp>
      <p:sp>
        <p:nvSpPr>
          <p:cNvPr id="56" name="AutoShape 46"/>
          <p:cNvSpPr>
            <a:spLocks noChangeArrowheads="1"/>
          </p:cNvSpPr>
          <p:nvPr/>
        </p:nvSpPr>
        <p:spPr bwMode="auto">
          <a:xfrm>
            <a:off x="2224088" y="4046692"/>
            <a:ext cx="1509712" cy="1273175"/>
          </a:xfrm>
          <a:prstGeom prst="irregularSeal2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FFFF00"/>
                </a:solidFill>
              </a:rPr>
              <a:t>CRASH!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57" name="Line 35"/>
          <p:cNvSpPr>
            <a:spLocks noChangeShapeType="1"/>
          </p:cNvSpPr>
          <p:nvPr/>
        </p:nvSpPr>
        <p:spPr bwMode="auto">
          <a:xfrm>
            <a:off x="413018" y="47758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45" grpId="0" autoUpdateAnimBg="0"/>
      <p:bldP spid="251946" grpId="0" animBg="1"/>
      <p:bldP spid="251944" grpId="0" animBg="1" autoUpdateAnimBg="0"/>
      <p:bldP spid="251944" grpId="1" animBg="1"/>
      <p:bldP spid="51" grpId="0" animBg="1"/>
      <p:bldP spid="52" grpId="0" animBg="1" autoUpdateAnimBg="0"/>
      <p:bldP spid="52" grpId="1" animBg="1"/>
      <p:bldP spid="53" grpId="0" animBg="1" autoUpdateAnimBg="0"/>
      <p:bldP spid="53" grpId="1" animBg="1"/>
      <p:bldP spid="54" grpId="0" animBg="1" autoUpdateAnimBg="0"/>
      <p:bldP spid="54" grpId="1" animBg="1"/>
      <p:bldP spid="251943" grpId="0" animBg="1" autoUpdateAnimBg="0"/>
      <p:bldP spid="251943" grpId="1" animBg="1"/>
      <p:bldP spid="56" grpId="0" animBg="1"/>
      <p:bldP spid="5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EB54-2B62-4474-B1C7-B83422BA63CD}" type="slidenum">
              <a:rPr lang="en-US"/>
              <a:pPr/>
              <a:t>34</a:t>
            </a:fld>
            <a:endParaRPr lang="en-US"/>
          </a:p>
        </p:txBody>
      </p:sp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228600" y="990600"/>
            <a:ext cx="4495800" cy="50434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228600" y="457200"/>
            <a:ext cx="38703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double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size; 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cin</a:t>
            </a:r>
            <a:r>
              <a:rPr lang="en-US" sz="1800" b="1" dirty="0">
                <a:latin typeface="Courier New" pitchFamily="49" charset="0"/>
              </a:rPr>
              <a:t> &gt;&gt; size;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double[size];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// </a:t>
            </a:r>
            <a:r>
              <a:rPr lang="en-US" sz="1800" b="1" dirty="0" err="1">
                <a:latin typeface="Courier New" pitchFamily="49" charset="0"/>
              </a:rPr>
              <a:t>succesfull</a:t>
            </a:r>
            <a:r>
              <a:rPr lang="en-US" sz="1800" b="1" dirty="0">
                <a:latin typeface="Courier New" pitchFamily="49" charset="0"/>
              </a:rPr>
              <a:t> allocation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[5] = 12345;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[7] = 61616;</a:t>
            </a:r>
          </a:p>
          <a:p>
            <a:r>
              <a:rPr lang="en-US" sz="1800" b="1" dirty="0">
                <a:latin typeface="Courier New" pitchFamily="49" charset="0"/>
              </a:rPr>
              <a:t>   delete []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6583363" y="1308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6583363" y="1612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6583363" y="1917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6583363" y="2222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5" name="Rectangle 9"/>
          <p:cNvSpPr>
            <a:spLocks noChangeArrowheads="1"/>
          </p:cNvSpPr>
          <p:nvPr/>
        </p:nvSpPr>
        <p:spPr bwMode="auto">
          <a:xfrm>
            <a:off x="6583363" y="2527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6583363" y="28305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7" name="Rectangle 11"/>
          <p:cNvSpPr>
            <a:spLocks noChangeArrowheads="1"/>
          </p:cNvSpPr>
          <p:nvPr/>
        </p:nvSpPr>
        <p:spPr bwMode="auto">
          <a:xfrm>
            <a:off x="6583363" y="31353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8" name="Text Box 12"/>
          <p:cNvSpPr txBox="1">
            <a:spLocks noChangeArrowheads="1"/>
          </p:cNvSpPr>
          <p:nvPr/>
        </p:nvSpPr>
        <p:spPr bwMode="auto">
          <a:xfrm>
            <a:off x="7848600" y="8382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4989" name="Text Box 13"/>
          <p:cNvSpPr txBox="1">
            <a:spLocks noChangeArrowheads="1"/>
          </p:cNvSpPr>
          <p:nvPr/>
        </p:nvSpPr>
        <p:spPr bwMode="auto">
          <a:xfrm>
            <a:off x="7391400" y="1295400"/>
            <a:ext cx="1403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00001001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00001002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00001003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00001004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00001005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00001006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00001007</a:t>
            </a:r>
          </a:p>
          <a:p>
            <a:pPr algn="ctr"/>
            <a:r>
              <a:rPr lang="en-US" sz="2000" b="1">
                <a:latin typeface="Courier New" pitchFamily="49" charset="0"/>
              </a:rPr>
              <a:t>00001008</a:t>
            </a:r>
          </a:p>
          <a:p>
            <a:pPr algn="ctr"/>
            <a:r>
              <a:rPr lang="en-US" b="1">
                <a:latin typeface="Courier New" pitchFamily="49" charset="0"/>
              </a:rPr>
              <a:t>…</a:t>
            </a:r>
          </a:p>
        </p:txBody>
      </p:sp>
      <p:sp>
        <p:nvSpPr>
          <p:cNvPr id="254990" name="Line 14"/>
          <p:cNvSpPr>
            <a:spLocks noChangeShapeType="1"/>
          </p:cNvSpPr>
          <p:nvPr/>
        </p:nvSpPr>
        <p:spPr bwMode="auto">
          <a:xfrm>
            <a:off x="387350" y="1727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91" name="Rectangle 15"/>
          <p:cNvSpPr>
            <a:spLocks noChangeArrowheads="1"/>
          </p:cNvSpPr>
          <p:nvPr/>
        </p:nvSpPr>
        <p:spPr bwMode="auto">
          <a:xfrm>
            <a:off x="6575425" y="34401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92" name="Rectangle 16"/>
          <p:cNvSpPr>
            <a:spLocks noChangeArrowheads="1"/>
          </p:cNvSpPr>
          <p:nvPr/>
        </p:nvSpPr>
        <p:spPr bwMode="auto">
          <a:xfrm>
            <a:off x="6575425" y="374491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4993" name="Group 17"/>
          <p:cNvGrpSpPr>
            <a:grpSpLocks/>
          </p:cNvGrpSpPr>
          <p:nvPr/>
        </p:nvGrpSpPr>
        <p:grpSpPr bwMode="auto">
          <a:xfrm>
            <a:off x="6019800" y="1219200"/>
            <a:ext cx="1401763" cy="1303338"/>
            <a:chOff x="3675" y="864"/>
            <a:chExt cx="883" cy="821"/>
          </a:xfrm>
        </p:grpSpPr>
        <p:sp>
          <p:nvSpPr>
            <p:cNvPr id="254994" name="Rectangle 18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5" name="Text Box 19"/>
            <p:cNvSpPr txBox="1">
              <a:spLocks noChangeArrowheads="1"/>
            </p:cNvSpPr>
            <p:nvPr/>
          </p:nvSpPr>
          <p:spPr bwMode="auto">
            <a:xfrm>
              <a:off x="3675" y="864"/>
              <a:ext cx="3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arr</a:t>
              </a:r>
            </a:p>
          </p:txBody>
        </p:sp>
      </p:grpSp>
      <p:sp>
        <p:nvSpPr>
          <p:cNvPr id="254996" name="Line 20"/>
          <p:cNvSpPr>
            <a:spLocks noChangeShapeType="1"/>
          </p:cNvSpPr>
          <p:nvPr/>
        </p:nvSpPr>
        <p:spPr bwMode="auto">
          <a:xfrm>
            <a:off x="381000" y="20129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4997" name="Group 21"/>
          <p:cNvGrpSpPr>
            <a:grpSpLocks/>
          </p:cNvGrpSpPr>
          <p:nvPr/>
        </p:nvGrpSpPr>
        <p:grpSpPr bwMode="auto">
          <a:xfrm>
            <a:off x="5886450" y="2438400"/>
            <a:ext cx="1535113" cy="1303338"/>
            <a:chOff x="3591" y="864"/>
            <a:chExt cx="967" cy="821"/>
          </a:xfrm>
        </p:grpSpPr>
        <p:sp>
          <p:nvSpPr>
            <p:cNvPr id="254998" name="Rectangle 22"/>
            <p:cNvSpPr>
              <a:spLocks noChangeArrowheads="1"/>
            </p:cNvSpPr>
            <p:nvPr/>
          </p:nvSpPr>
          <p:spPr bwMode="auto">
            <a:xfrm>
              <a:off x="4032" y="919"/>
              <a:ext cx="526" cy="766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9" name="Text Box 23"/>
            <p:cNvSpPr txBox="1">
              <a:spLocks noChangeArrowheads="1"/>
            </p:cNvSpPr>
            <p:nvPr/>
          </p:nvSpPr>
          <p:spPr bwMode="auto">
            <a:xfrm>
              <a:off x="3591" y="864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size   </a:t>
              </a:r>
            </a:p>
          </p:txBody>
        </p:sp>
      </p:grpSp>
      <p:sp>
        <p:nvSpPr>
          <p:cNvPr id="255000" name="Line 24"/>
          <p:cNvSpPr>
            <a:spLocks noChangeShapeType="1"/>
          </p:cNvSpPr>
          <p:nvPr/>
        </p:nvSpPr>
        <p:spPr bwMode="auto">
          <a:xfrm>
            <a:off x="369888" y="25479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01" name="Text Box 25"/>
          <p:cNvSpPr txBox="1">
            <a:spLocks noChangeArrowheads="1"/>
          </p:cNvSpPr>
          <p:nvPr/>
        </p:nvSpPr>
        <p:spPr bwMode="auto">
          <a:xfrm rot="3600000">
            <a:off x="6219032" y="2969418"/>
            <a:ext cx="158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4000000000</a:t>
            </a:r>
          </a:p>
        </p:txBody>
      </p:sp>
      <p:grpSp>
        <p:nvGrpSpPr>
          <p:cNvPr id="255002" name="Group 26"/>
          <p:cNvGrpSpPr>
            <a:grpSpLocks/>
          </p:cNvGrpSpPr>
          <p:nvPr/>
        </p:nvGrpSpPr>
        <p:grpSpPr bwMode="auto">
          <a:xfrm>
            <a:off x="2133600" y="2057400"/>
            <a:ext cx="2803525" cy="457200"/>
            <a:chOff x="1344" y="1296"/>
            <a:chExt cx="1766" cy="288"/>
          </a:xfrm>
        </p:grpSpPr>
        <p:sp>
          <p:nvSpPr>
            <p:cNvPr id="255003" name="Text Box 27"/>
            <p:cNvSpPr txBox="1">
              <a:spLocks noChangeArrowheads="1"/>
            </p:cNvSpPr>
            <p:nvPr/>
          </p:nvSpPr>
          <p:spPr bwMode="auto">
            <a:xfrm>
              <a:off x="1824" y="1296"/>
              <a:ext cx="12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4000000000</a:t>
              </a:r>
            </a:p>
          </p:txBody>
        </p:sp>
        <p:sp>
          <p:nvSpPr>
            <p:cNvPr id="255004" name="Line 28"/>
            <p:cNvSpPr>
              <a:spLocks noChangeShapeType="1"/>
            </p:cNvSpPr>
            <p:nvPr/>
          </p:nvSpPr>
          <p:spPr bwMode="auto">
            <a:xfrm flipH="1">
              <a:off x="1344" y="1440"/>
              <a:ext cx="48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5005" name="Line 29"/>
          <p:cNvSpPr>
            <a:spLocks noChangeShapeType="1"/>
          </p:cNvSpPr>
          <p:nvPr/>
        </p:nvSpPr>
        <p:spPr bwMode="auto">
          <a:xfrm>
            <a:off x="381000" y="31019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06" name="Text Box 30"/>
          <p:cNvSpPr txBox="1">
            <a:spLocks noChangeArrowheads="1"/>
          </p:cNvSpPr>
          <p:nvPr/>
        </p:nvSpPr>
        <p:spPr bwMode="auto">
          <a:xfrm>
            <a:off x="4695825" y="4787900"/>
            <a:ext cx="43957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If the new command fails (i.e. there’s not enough memory), then the </a:t>
            </a:r>
            <a:r>
              <a:rPr lang="en-US" sz="2000" dirty="0">
                <a:solidFill>
                  <a:srgbClr val="006666"/>
                </a:solidFill>
              </a:rPr>
              <a:t>new</a:t>
            </a:r>
            <a:r>
              <a:rPr lang="en-US" sz="2000" dirty="0"/>
              <a:t> command will cause your program to CRASH!</a:t>
            </a:r>
          </a:p>
        </p:txBody>
      </p:sp>
      <p:grpSp>
        <p:nvGrpSpPr>
          <p:cNvPr id="255007" name="Group 31"/>
          <p:cNvGrpSpPr>
            <a:grpSpLocks/>
          </p:cNvGrpSpPr>
          <p:nvPr/>
        </p:nvGrpSpPr>
        <p:grpSpPr bwMode="auto">
          <a:xfrm>
            <a:off x="2243138" y="2655888"/>
            <a:ext cx="500062" cy="620712"/>
            <a:chOff x="1296" y="1673"/>
            <a:chExt cx="315" cy="391"/>
          </a:xfrm>
        </p:grpSpPr>
        <p:sp>
          <p:nvSpPr>
            <p:cNvPr id="255008" name="Line 32"/>
            <p:cNvSpPr>
              <a:spLocks noChangeShapeType="1"/>
            </p:cNvSpPr>
            <p:nvPr/>
          </p:nvSpPr>
          <p:spPr bwMode="auto">
            <a:xfrm>
              <a:off x="1296" y="2064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09" name="Text Box 33"/>
            <p:cNvSpPr txBox="1">
              <a:spLocks noChangeArrowheads="1"/>
            </p:cNvSpPr>
            <p:nvPr/>
          </p:nvSpPr>
          <p:spPr bwMode="auto">
            <a:xfrm>
              <a:off x="1378" y="167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8</a:t>
              </a:r>
            </a:p>
          </p:txBody>
        </p:sp>
      </p:grpSp>
      <p:grpSp>
        <p:nvGrpSpPr>
          <p:cNvPr id="255010" name="Group 34"/>
          <p:cNvGrpSpPr>
            <a:grpSpLocks/>
          </p:cNvGrpSpPr>
          <p:nvPr/>
        </p:nvGrpSpPr>
        <p:grpSpPr bwMode="auto">
          <a:xfrm>
            <a:off x="2811463" y="2667000"/>
            <a:ext cx="2293937" cy="609600"/>
            <a:chOff x="1584" y="1680"/>
            <a:chExt cx="1445" cy="384"/>
          </a:xfrm>
        </p:grpSpPr>
        <p:sp>
          <p:nvSpPr>
            <p:cNvPr id="255011" name="Line 35"/>
            <p:cNvSpPr>
              <a:spLocks noChangeShapeType="1"/>
            </p:cNvSpPr>
            <p:nvPr/>
          </p:nvSpPr>
          <p:spPr bwMode="auto">
            <a:xfrm>
              <a:off x="1679" y="2064"/>
              <a:ext cx="3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12" name="Text Box 36"/>
            <p:cNvSpPr txBox="1">
              <a:spLocks noChangeArrowheads="1"/>
            </p:cNvSpPr>
            <p:nvPr/>
          </p:nvSpPr>
          <p:spPr bwMode="auto">
            <a:xfrm>
              <a:off x="1584" y="1680"/>
              <a:ext cx="1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* 4000000000</a:t>
              </a:r>
            </a:p>
          </p:txBody>
        </p:sp>
      </p:grpSp>
      <p:sp>
        <p:nvSpPr>
          <p:cNvPr id="255013" name="Text Box 37"/>
          <p:cNvSpPr txBox="1">
            <a:spLocks noChangeArrowheads="1"/>
          </p:cNvSpPr>
          <p:nvPr/>
        </p:nvSpPr>
        <p:spPr bwMode="auto">
          <a:xfrm>
            <a:off x="4008438" y="3048000"/>
            <a:ext cx="262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= 32 billion bytes</a:t>
            </a:r>
          </a:p>
        </p:txBody>
      </p:sp>
      <p:sp>
        <p:nvSpPr>
          <p:cNvPr id="255014" name="AutoShape 38"/>
          <p:cNvSpPr>
            <a:spLocks noChangeArrowheads="1"/>
          </p:cNvSpPr>
          <p:nvPr/>
        </p:nvSpPr>
        <p:spPr bwMode="auto">
          <a:xfrm>
            <a:off x="1752600" y="914400"/>
            <a:ext cx="3733800" cy="1524000"/>
          </a:xfrm>
          <a:prstGeom prst="wedgeRoundRectCallout">
            <a:avLst>
              <a:gd name="adj1" fmla="val -49194"/>
              <a:gd name="adj2" fmla="val 86773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Operating System – can I have… uh… err..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32</a:t>
            </a:r>
            <a:r>
              <a:rPr lang="en-US" dirty="0"/>
              <a:t> </a:t>
            </a:r>
            <a:r>
              <a:rPr lang="en-US" dirty="0">
                <a:solidFill>
                  <a:srgbClr val="6600CC"/>
                </a:solidFill>
              </a:rPr>
              <a:t>BILLION</a:t>
            </a:r>
            <a:r>
              <a:rPr lang="en-US" dirty="0"/>
              <a:t> bytes of memory?</a:t>
            </a:r>
          </a:p>
        </p:txBody>
      </p:sp>
      <p:sp>
        <p:nvSpPr>
          <p:cNvPr id="255019" name="AutoShape 43"/>
          <p:cNvSpPr>
            <a:spLocks noChangeArrowheads="1"/>
          </p:cNvSpPr>
          <p:nvPr/>
        </p:nvSpPr>
        <p:spPr bwMode="auto">
          <a:xfrm>
            <a:off x="1752600" y="914400"/>
            <a:ext cx="3733800" cy="1524000"/>
          </a:xfrm>
          <a:prstGeom prst="wedgeRoundRectCallout">
            <a:avLst>
              <a:gd name="adj1" fmla="val -49194"/>
              <a:gd name="adj2" fmla="val 86773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Ok – well in that case, I’ll just CRASH the program… HA!</a:t>
            </a:r>
          </a:p>
        </p:txBody>
      </p:sp>
      <p:sp>
        <p:nvSpPr>
          <p:cNvPr id="255020" name="AutoShape 44"/>
          <p:cNvSpPr>
            <a:spLocks noChangeArrowheads="1"/>
          </p:cNvSpPr>
          <p:nvPr/>
        </p:nvSpPr>
        <p:spPr bwMode="auto">
          <a:xfrm>
            <a:off x="5441950" y="4405313"/>
            <a:ext cx="3549650" cy="1538287"/>
          </a:xfrm>
          <a:prstGeom prst="wedgeRoundRectCallout">
            <a:avLst>
              <a:gd name="adj1" fmla="val 51968"/>
              <a:gd name="adj2" fmla="val 104074"/>
              <a:gd name="adj3" fmla="val 16667"/>
            </a:avLst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200" dirty="0">
                <a:solidFill>
                  <a:srgbClr val="6600CC"/>
                </a:solidFill>
              </a:rPr>
              <a:t>32 BILLION?!!??</a:t>
            </a:r>
            <a:r>
              <a:rPr lang="en-US" sz="2200" dirty="0"/>
              <a:t> </a:t>
            </a:r>
          </a:p>
          <a:p>
            <a:pPr algn="ctr"/>
            <a:r>
              <a:rPr lang="en-US" sz="2200" dirty="0"/>
              <a:t>ARE YOU SMOKING </a:t>
            </a:r>
            <a:r>
              <a:rPr lang="en-US" sz="2200" dirty="0">
                <a:solidFill>
                  <a:srgbClr val="FF3300"/>
                </a:solidFill>
              </a:rPr>
              <a:t>CRACK</a:t>
            </a:r>
            <a:r>
              <a:rPr lang="en-US" sz="2200" dirty="0"/>
              <a:t>?  NO WAY!</a:t>
            </a:r>
          </a:p>
        </p:txBody>
      </p:sp>
      <p:sp>
        <p:nvSpPr>
          <p:cNvPr id="255021" name="Rectangle 4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New and Delete</a:t>
            </a:r>
          </a:p>
        </p:txBody>
      </p:sp>
      <p:sp>
        <p:nvSpPr>
          <p:cNvPr id="255022" name="AutoShape 46"/>
          <p:cNvSpPr>
            <a:spLocks noChangeArrowheads="1"/>
          </p:cNvSpPr>
          <p:nvPr/>
        </p:nvSpPr>
        <p:spPr bwMode="auto">
          <a:xfrm>
            <a:off x="623888" y="1252538"/>
            <a:ext cx="3830637" cy="3983037"/>
          </a:xfrm>
          <a:prstGeom prst="irregularSeal2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 dirty="0" smtClean="0">
                <a:solidFill>
                  <a:srgbClr val="FFFF00"/>
                </a:solidFill>
              </a:rPr>
              <a:t>CRASH!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255023" name="Text Box 47"/>
          <p:cNvSpPr txBox="1">
            <a:spLocks noChangeArrowheads="1"/>
          </p:cNvSpPr>
          <p:nvPr/>
        </p:nvSpPr>
        <p:spPr bwMode="auto">
          <a:xfrm>
            <a:off x="4730750" y="4628852"/>
            <a:ext cx="4395788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C++ has a way for the programmer to check for such errors and address them properly…</a:t>
            </a:r>
          </a:p>
          <a:p>
            <a:pPr algn="ctr"/>
            <a:endParaRPr lang="en-US" sz="1000" dirty="0"/>
          </a:p>
          <a:p>
            <a:pPr algn="ctr"/>
            <a:r>
              <a:rPr lang="en-US" sz="1800" dirty="0"/>
              <a:t>But that’s beyond </a:t>
            </a:r>
            <a:r>
              <a:rPr lang="en-US" sz="1800" dirty="0" smtClean="0"/>
              <a:t>the </a:t>
            </a:r>
            <a:r>
              <a:rPr lang="en-US" sz="1800" dirty="0"/>
              <a:t>scope of CS32</a:t>
            </a:r>
            <a:br>
              <a:rPr lang="en-US" sz="1800" dirty="0"/>
            </a:br>
            <a:r>
              <a:rPr lang="en-US" sz="1800" dirty="0"/>
              <a:t>(So for now, don’t worry about checking for errors in this case)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90" grpId="0" animBg="1"/>
      <p:bldP spid="254990" grpId="1" animBg="1"/>
      <p:bldP spid="254996" grpId="0" animBg="1"/>
      <p:bldP spid="254996" grpId="1" animBg="1"/>
      <p:bldP spid="255000" grpId="0" animBg="1"/>
      <p:bldP spid="255000" grpId="1" animBg="1"/>
      <p:bldP spid="255001" grpId="0" autoUpdateAnimBg="0"/>
      <p:bldP spid="255005" grpId="0" animBg="1"/>
      <p:bldP spid="255005" grpId="1" animBg="1"/>
      <p:bldP spid="255006" grpId="0"/>
      <p:bldP spid="255006" grpId="1"/>
      <p:bldP spid="255013" grpId="0" autoUpdateAnimBg="0"/>
      <p:bldP spid="255014" grpId="0" animBg="1"/>
      <p:bldP spid="255014" grpId="1" animBg="1"/>
      <p:bldP spid="255019" grpId="0" animBg="1" autoUpdateAnimBg="0"/>
      <p:bldP spid="255019" grpId="1" animBg="1"/>
      <p:bldP spid="255020" grpId="0" animBg="1"/>
      <p:bldP spid="255020" grpId="1" animBg="1"/>
      <p:bldP spid="255022" grpId="0" animBg="1"/>
      <p:bldP spid="25502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4A9D-972E-45D4-9042-032359A83563}" type="slidenum">
              <a:rPr lang="en-US"/>
              <a:pPr/>
              <a:t>35</a:t>
            </a:fld>
            <a:endParaRPr lang="en-US"/>
          </a:p>
        </p:txBody>
      </p:sp>
      <p:grpSp>
        <p:nvGrpSpPr>
          <p:cNvPr id="391170" name="Group 2"/>
          <p:cNvGrpSpPr>
            <a:grpSpLocks/>
          </p:cNvGrpSpPr>
          <p:nvPr/>
        </p:nvGrpSpPr>
        <p:grpSpPr bwMode="auto">
          <a:xfrm>
            <a:off x="-261336" y="793765"/>
            <a:ext cx="5054600" cy="6254750"/>
            <a:chOff x="-68" y="893"/>
            <a:chExt cx="3088" cy="3579"/>
          </a:xfrm>
        </p:grpSpPr>
        <p:sp>
          <p:nvSpPr>
            <p:cNvPr id="391171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A3FFE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2" name="Rectangle 4"/>
            <p:cNvSpPr>
              <a:spLocks noChangeArrowheads="1"/>
            </p:cNvSpPr>
            <p:nvPr/>
          </p:nvSpPr>
          <p:spPr bwMode="auto">
            <a:xfrm>
              <a:off x="-68" y="893"/>
              <a:ext cx="3088" cy="3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 </a:t>
              </a:r>
            </a:p>
            <a:p>
              <a:pPr indent="457200" eaLnBrk="0" hangingPunct="0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j=0;j&lt; </a:t>
              </a:r>
              <a:r>
                <a:rPr lang="en-US" sz="18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100 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;j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++)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 = j*j;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 dirty="0" smtClean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j=0;j&lt; </a:t>
              </a:r>
              <a:r>
                <a:rPr lang="en-US" sz="18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100 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;j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++)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[j];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m_arr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8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100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];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Using </a:t>
            </a:r>
            <a:r>
              <a:rPr lang="en-US" sz="4400">
                <a:solidFill>
                  <a:srgbClr val="6600CC"/>
                </a:solidFill>
              </a:rPr>
              <a:t>new </a:t>
            </a:r>
            <a:r>
              <a:rPr lang="en-US" sz="4400"/>
              <a:t>and </a:t>
            </a:r>
            <a:r>
              <a:rPr lang="en-US" sz="4400">
                <a:solidFill>
                  <a:srgbClr val="6600CC"/>
                </a:solidFill>
              </a:rPr>
              <a:t>delete</a:t>
            </a:r>
            <a:r>
              <a:rPr lang="en-US" sz="4400"/>
              <a:t> in a class</a:t>
            </a:r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391177" name="Text Box 9"/>
          <p:cNvSpPr txBox="1">
            <a:spLocks noChangeArrowheads="1"/>
          </p:cNvSpPr>
          <p:nvPr/>
        </p:nvSpPr>
        <p:spPr bwMode="auto">
          <a:xfrm>
            <a:off x="4648200" y="1600200"/>
            <a:ext cx="4359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Well, here we have a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6600CC"/>
                </a:solidFill>
              </a:rPr>
              <a:t>math professor </a:t>
            </a:r>
            <a:r>
              <a:rPr lang="en-US" sz="2000" dirty="0" smtClean="0"/>
              <a:t>class…</a:t>
            </a:r>
            <a:endParaRPr lang="en-US" sz="2000" dirty="0"/>
          </a:p>
        </p:txBody>
      </p:sp>
      <p:sp>
        <p:nvSpPr>
          <p:cNvPr id="391178" name="Text Box 10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 </a:t>
            </a:r>
          </a:p>
        </p:txBody>
      </p:sp>
      <p:grpSp>
        <p:nvGrpSpPr>
          <p:cNvPr id="391180" name="Group 12"/>
          <p:cNvGrpSpPr>
            <a:grpSpLocks/>
          </p:cNvGrpSpPr>
          <p:nvPr/>
        </p:nvGrpSpPr>
        <p:grpSpPr bwMode="auto">
          <a:xfrm>
            <a:off x="4394200" y="4267200"/>
            <a:ext cx="4902200" cy="2408238"/>
            <a:chOff x="-48" y="883"/>
            <a:chExt cx="3088" cy="3338"/>
          </a:xfrm>
        </p:grpSpPr>
        <p:sp>
          <p:nvSpPr>
            <p:cNvPr id="391181" name="Rectangle 1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2" name="Rectangle 14"/>
            <p:cNvSpPr>
              <a:spLocks noChangeArrowheads="1"/>
            </p:cNvSpPr>
            <p:nvPr/>
          </p:nvSpPr>
          <p:spPr bwMode="auto">
            <a:xfrm>
              <a:off x="-48" y="883"/>
              <a:ext cx="3088" cy="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dirty="0" err="1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int</a:t>
              </a:r>
              <a:r>
                <a:rPr lang="en-US" sz="1800" dirty="0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main(void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)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{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MathProf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stupidProf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</a:t>
              </a:r>
              <a:r>
                <a:rPr lang="en-US" sz="1800" dirty="0">
                  <a:solidFill>
                    <a:srgbClr val="FF0066"/>
                  </a:solidFill>
                  <a:latin typeface="+mj-lt"/>
                  <a:ea typeface="MS Mincho" pitchFamily="49" charset="-128"/>
                </a:rPr>
                <a:t>5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);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MathProf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smartProf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</a:t>
              </a:r>
              <a:r>
                <a:rPr lang="en-US" sz="1800" dirty="0">
                  <a:solidFill>
                    <a:srgbClr val="FF0066"/>
                  </a:solidFill>
                  <a:latin typeface="+mj-lt"/>
                  <a:ea typeface="MS Mincho" pitchFamily="49" charset="-128"/>
                </a:rPr>
                <a:t>100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);</a:t>
              </a:r>
            </a:p>
            <a:p>
              <a:pPr indent="457200"/>
              <a:endParaRPr lang="en-US" sz="1800" dirty="0">
                <a:solidFill>
                  <a:schemeClr val="tx1"/>
                </a:solidFill>
                <a:latin typeface="+mj-lt"/>
                <a:ea typeface="MS Mincho" pitchFamily="49" charset="-128"/>
              </a:endParaRP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stupidProf.printSquares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();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smartProf.printSquares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();  </a:t>
              </a:r>
            </a:p>
            <a:p>
              <a:pPr indent="45720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91183" name="Text Box 15"/>
          <p:cNvSpPr txBox="1">
            <a:spLocks noChangeArrowheads="1"/>
          </p:cNvSpPr>
          <p:nvPr/>
        </p:nvSpPr>
        <p:spPr bwMode="auto">
          <a:xfrm>
            <a:off x="4724400" y="838200"/>
            <a:ext cx="4359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So how we </a:t>
            </a:r>
            <a:r>
              <a:rPr lang="en-US" sz="2000" dirty="0"/>
              <a:t>might use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6600CC"/>
                </a:solidFill>
              </a:rPr>
              <a:t>new/delete </a:t>
            </a:r>
            <a:r>
              <a:rPr lang="en-US" sz="2000" dirty="0"/>
              <a:t>within a </a:t>
            </a:r>
            <a:r>
              <a:rPr lang="en-US" sz="2000" dirty="0" smtClean="0"/>
              <a:t>class?</a:t>
            </a:r>
            <a:endParaRPr lang="en-US" sz="2000" dirty="0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660900" y="2438400"/>
            <a:ext cx="44640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And as you can see, math profs can only memorize up to </a:t>
            </a:r>
            <a:r>
              <a:rPr lang="en-US" sz="2000" dirty="0" smtClean="0">
                <a:solidFill>
                  <a:srgbClr val="FF0066"/>
                </a:solidFill>
              </a:rPr>
              <a:t>100 square #s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648200" y="3352800"/>
            <a:ext cx="44640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Let’s update our class so they can memorize as many #s as they like!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627808" y="1616384"/>
            <a:ext cx="2098651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MathProf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(</a:t>
            </a:r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 n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ea typeface="MS Mincho" pitchFamily="49" charset="-128"/>
              </a:rPr>
              <a:t>) {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074708" y="4114800"/>
            <a:ext cx="3259292" cy="1676400"/>
          </a:xfrm>
          <a:prstGeom prst="wedgeRoundRectCallout">
            <a:avLst>
              <a:gd name="adj1" fmla="val -69675"/>
              <a:gd name="adj2" fmla="val 67327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#1: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Change our fixed array to a pointer variable and add a size variable.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3163618" y="7994"/>
            <a:ext cx="3625600" cy="1676400"/>
          </a:xfrm>
          <a:prstGeom prst="wedgeRoundRectCallout">
            <a:avLst>
              <a:gd name="adj1" fmla="val -80692"/>
              <a:gd name="adj2" fmla="val 49950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#2: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Update our constructor so the user can pass in the size of the prof’s array.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4267200" y="220508"/>
            <a:ext cx="3886200" cy="1676400"/>
          </a:xfrm>
          <a:prstGeom prst="wedgeRoundRectCallout">
            <a:avLst>
              <a:gd name="adj1" fmla="val -80692"/>
              <a:gd name="adj2" fmla="val 49950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#3: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Use the </a:t>
            </a:r>
            <a:r>
              <a:rPr lang="en-US" sz="2000" dirty="0" smtClean="0">
                <a:solidFill>
                  <a:srgbClr val="6600CC"/>
                </a:solidFill>
              </a:rPr>
              <a:t>new command </a:t>
            </a:r>
            <a:r>
              <a:rPr lang="en-US" sz="2000" dirty="0" smtClean="0"/>
              <a:t>to allocate an array of the right size. Remember its size!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22079" y="4904448"/>
            <a:ext cx="628698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 bwMode="auto">
          <a:xfrm>
            <a:off x="3962400" y="3289412"/>
            <a:ext cx="3886200" cy="1242128"/>
          </a:xfrm>
          <a:prstGeom prst="wedgeRoundRectCallout">
            <a:avLst>
              <a:gd name="adj1" fmla="val -67574"/>
              <a:gd name="adj2" fmla="val 85129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#5: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Update our loop so we print out all N numbers.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4042" y="3379559"/>
            <a:ext cx="40238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~</a:t>
            </a:r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MathProf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() {</a:t>
            </a:r>
          </a:p>
          <a:p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    delete [] </a:t>
            </a:r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m_arr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;  // free memory</a:t>
            </a:r>
          </a:p>
          <a:p>
            <a:r>
              <a:rPr lang="en-US" sz="1800" dirty="0">
                <a:solidFill>
                  <a:srgbClr val="FF0066"/>
                </a:solidFill>
                <a:latin typeface="+mj-lt"/>
                <a:ea typeface="MS Mincho" pitchFamily="49" charset="-128"/>
              </a:rPr>
              <a:t>}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62000" y="6035310"/>
            <a:ext cx="1899531" cy="3693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>
          <a:xfrm>
            <a:off x="2922079" y="6035310"/>
            <a:ext cx="2768284" cy="369332"/>
          </a:xfrm>
          <a:prstGeom prst="rect">
            <a:avLst/>
          </a:prstGeom>
          <a:solidFill>
            <a:srgbClr val="A3FFE0"/>
          </a:solidFill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rgbClr val="FF0066"/>
                </a:solidFill>
              </a:rPr>
              <a:t>*</a:t>
            </a:r>
            <a:r>
              <a:rPr lang="en-US" sz="1800" dirty="0" err="1" smtClean="0">
                <a:solidFill>
                  <a:srgbClr val="FF0066"/>
                </a:solidFill>
              </a:rPr>
              <a:t>m_arr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rgbClr val="FF0066"/>
                </a:solidFill>
              </a:rPr>
              <a:t>m_n</a:t>
            </a:r>
            <a:r>
              <a:rPr lang="en-US" sz="1800" dirty="0" smtClean="0">
                <a:solidFill>
                  <a:schemeClr val="tx1"/>
                </a:solidFill>
              </a:rPr>
              <a:t>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22079" y="2430327"/>
            <a:ext cx="628698" cy="369332"/>
          </a:xfrm>
          <a:prstGeom prst="rect">
            <a:avLst/>
          </a:prstGeom>
          <a:solidFill>
            <a:srgbClr val="A3FFE0"/>
          </a:solidFill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908" y="1868966"/>
            <a:ext cx="3834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m_arr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 = new </a:t>
            </a:r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int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[n]; </a:t>
            </a:r>
            <a:r>
              <a:rPr lang="en-US" sz="16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// </a:t>
            </a:r>
            <a:r>
              <a:rPr lang="en-US" sz="16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alloc</a:t>
            </a:r>
            <a:r>
              <a:rPr lang="en-US" sz="16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 array</a:t>
            </a:r>
            <a:endParaRPr lang="en-US" sz="1800" dirty="0" smtClean="0">
              <a:solidFill>
                <a:srgbClr val="FF0066"/>
              </a:solidFill>
              <a:latin typeface="+mj-lt"/>
              <a:ea typeface="MS Mincho" pitchFamily="49" charset="-128"/>
            </a:endParaRPr>
          </a:p>
          <a:p>
            <a:r>
              <a:rPr lang="en-US" sz="1800" dirty="0" err="1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m_n</a:t>
            </a:r>
            <a:r>
              <a:rPr lang="en-US" sz="18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 = n;                 </a:t>
            </a:r>
            <a:r>
              <a:rPr lang="en-US" sz="1600" dirty="0" smtClean="0">
                <a:solidFill>
                  <a:srgbClr val="FF0066"/>
                </a:solidFill>
                <a:latin typeface="+mj-lt"/>
                <a:ea typeface="MS Mincho" pitchFamily="49" charset="-128"/>
              </a:rPr>
              <a:t>// store its size!</a:t>
            </a:r>
            <a:endParaRPr lang="en-US" sz="16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35" name="Rounded Rectangular Callout 34"/>
          <p:cNvSpPr/>
          <p:nvPr/>
        </p:nvSpPr>
        <p:spPr bwMode="auto">
          <a:xfrm>
            <a:off x="4429714" y="793765"/>
            <a:ext cx="4104685" cy="1514321"/>
          </a:xfrm>
          <a:prstGeom prst="wedgeRoundRectCallout">
            <a:avLst>
              <a:gd name="adj1" fmla="val -78721"/>
              <a:gd name="adj2" fmla="val 59034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#4: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Update our loop so we compute the </a:t>
            </a:r>
            <a:r>
              <a:rPr lang="en-US" sz="2000" dirty="0" smtClean="0">
                <a:solidFill>
                  <a:srgbClr val="6600CC"/>
                </a:solidFill>
              </a:rPr>
              <a:t>first n </a:t>
            </a:r>
            <a:r>
              <a:rPr lang="en-US" sz="2000" dirty="0" smtClean="0"/>
              <a:t>square numbers (instead of just the first 100)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2212068" y="1817336"/>
            <a:ext cx="4447677" cy="1242128"/>
          </a:xfrm>
          <a:prstGeom prst="wedgeRoundRectCallout">
            <a:avLst>
              <a:gd name="adj1" fmla="val -45559"/>
              <a:gd name="adj2" fmla="val 94250"/>
              <a:gd name="adj3" fmla="val 16667"/>
            </a:avLst>
          </a:prstGeom>
          <a:solidFill>
            <a:srgbClr val="FFEFD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mic Sans MS" pitchFamily="66" charset="0"/>
                <a:cs typeface="Times New Roman" pitchFamily="18" charset="0"/>
              </a:rPr>
              <a:t>Step #6: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Add a destructor that frees the dynamic array when we’re done!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94101E-6 L -0.24757 4.94101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8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7" grpId="0"/>
      <p:bldP spid="391183" grpId="0"/>
      <p:bldP spid="22" grpId="0"/>
      <p:bldP spid="23" grpId="0"/>
      <p:bldP spid="24" grpId="0" animBg="1"/>
      <p:bldP spid="5" grpId="0" animBg="1"/>
      <p:bldP spid="5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29" grpId="0" animBg="1"/>
      <p:bldP spid="29" grpId="1" animBg="1"/>
      <p:bldP spid="32" grpId="0"/>
      <p:bldP spid="25" grpId="0" animBg="1"/>
      <p:bldP spid="25" grpId="1" animBg="1"/>
      <p:bldP spid="37" grpId="0" animBg="1"/>
      <p:bldP spid="2" grpId="0"/>
      <p:bldP spid="35" grpId="0" animBg="1"/>
      <p:bldP spid="35" grpId="1" animBg="1"/>
      <p:bldP spid="31" grpId="0" animBg="1"/>
      <p:bldP spid="31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EE2E-6464-42D3-AB9E-27ECED90B2A7}" type="slidenum">
              <a:rPr lang="en-US"/>
              <a:pPr/>
              <a:t>36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New and Delete </a:t>
            </a:r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365125" y="1031875"/>
            <a:ext cx="4892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So we just saw how to use new and delete to allocate </a:t>
            </a:r>
            <a:r>
              <a:rPr lang="en-US" dirty="0">
                <a:solidFill>
                  <a:srgbClr val="6600CC"/>
                </a:solidFill>
              </a:rPr>
              <a:t>arrays</a:t>
            </a:r>
            <a:r>
              <a:rPr lang="en-US" dirty="0"/>
              <a:t>…</a:t>
            </a:r>
          </a:p>
        </p:txBody>
      </p:sp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3429000" y="2362200"/>
            <a:ext cx="4892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We can also use new and delete to allocate </a:t>
            </a:r>
            <a:r>
              <a:rPr lang="en-US" dirty="0">
                <a:solidFill>
                  <a:srgbClr val="6600CC"/>
                </a:solidFill>
              </a:rPr>
              <a:t>non-array variables</a:t>
            </a:r>
            <a:r>
              <a:rPr lang="en-US" dirty="0"/>
              <a:t>.</a:t>
            </a:r>
          </a:p>
        </p:txBody>
      </p:sp>
      <p:sp>
        <p:nvSpPr>
          <p:cNvPr id="404486" name="Text Box 6"/>
          <p:cNvSpPr txBox="1">
            <a:spLocks noChangeArrowheads="1"/>
          </p:cNvSpPr>
          <p:nvPr/>
        </p:nvSpPr>
        <p:spPr bwMode="auto">
          <a:xfrm>
            <a:off x="914400" y="4114800"/>
            <a:ext cx="4892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>
                <a:solidFill>
                  <a:srgbClr val="6600CC"/>
                </a:solidFill>
              </a:rPr>
              <a:t>Let’s see!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CD40-3AE5-431F-8ED4-4457FFDE006C}" type="slidenum">
              <a:rPr lang="en-US"/>
              <a:pPr/>
              <a:t>37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76200" y="-31750"/>
            <a:ext cx="5532438" cy="7062788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Book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string title;</a:t>
            </a:r>
          </a:p>
          <a:p>
            <a:r>
              <a:rPr lang="en-US" sz="1800" b="1" dirty="0">
                <a:latin typeface="Courier New" pitchFamily="49" charset="0"/>
              </a:rPr>
              <a:t>   string author;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</a:p>
          <a:p>
            <a:endParaRPr lang="en-US" sz="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r>
              <a:rPr lang="en-US" sz="1800" b="1" dirty="0">
                <a:latin typeface="Courier New" pitchFamily="49" charset="0"/>
              </a:rPr>
              <a:t>(string name) {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nullptr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m_myName</a:t>
            </a:r>
            <a:r>
              <a:rPr lang="en-US" sz="1800" b="1" dirty="0">
                <a:latin typeface="Courier New" pitchFamily="49" charset="0"/>
              </a:rPr>
              <a:t> = name;</a:t>
            </a:r>
          </a:p>
          <a:p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endParaRPr lang="en-US" sz="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void </a:t>
            </a:r>
            <a:r>
              <a:rPr lang="en-US" sz="1800" b="1" dirty="0" err="1">
                <a:latin typeface="Courier New" pitchFamily="49" charset="0"/>
              </a:rPr>
              <a:t>giveBook</a:t>
            </a:r>
            <a:r>
              <a:rPr lang="en-US" sz="1800" b="1" dirty="0">
                <a:latin typeface="Courier New" pitchFamily="49" charset="0"/>
              </a:rPr>
              <a:t>(string t, string a) {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 = new Book;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-&gt;title = t;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-&gt;author = a;</a:t>
            </a:r>
          </a:p>
          <a:p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endParaRPr lang="en-US" sz="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~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r>
              <a:rPr lang="en-US" sz="1800" b="1" dirty="0">
                <a:latin typeface="Courier New" pitchFamily="49" charset="0"/>
              </a:rPr>
              <a:t>() {</a:t>
            </a:r>
          </a:p>
          <a:p>
            <a:r>
              <a:rPr lang="en-US" sz="1800" b="1" dirty="0">
                <a:latin typeface="Courier New" pitchFamily="49" charset="0"/>
              </a:rPr>
              <a:t>     delete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r>
              <a:rPr lang="en-US" sz="1800" b="1" dirty="0">
                <a:latin typeface="Courier New" pitchFamily="49" charset="0"/>
              </a:rPr>
              <a:t>   Book *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; </a:t>
            </a:r>
          </a:p>
          <a:p>
            <a:r>
              <a:rPr lang="en-US" sz="1800" b="1" dirty="0">
                <a:latin typeface="Courier New" pitchFamily="49" charset="0"/>
              </a:rPr>
              <a:t>   string </a:t>
            </a:r>
            <a:r>
              <a:rPr lang="en-US" sz="1800" b="1" dirty="0" err="1">
                <a:latin typeface="Courier New" pitchFamily="49" charset="0"/>
              </a:rPr>
              <a:t>m_myName</a:t>
            </a:r>
            <a:r>
              <a:rPr lang="en-US" sz="1800" b="1" dirty="0">
                <a:latin typeface="Courier New" pitchFamily="49" charset="0"/>
              </a:rPr>
              <a:t>;	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5645150" y="1754188"/>
            <a:ext cx="3087688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300"/>
              <a:t>As we know, most </a:t>
            </a:r>
            <a:br>
              <a:rPr lang="en-US" sz="2300"/>
            </a:br>
            <a:r>
              <a:rPr lang="en-US" sz="2300"/>
              <a:t>Comp Sci students </a:t>
            </a:r>
            <a:br>
              <a:rPr lang="en-US" sz="2300"/>
            </a:br>
            <a:r>
              <a:rPr lang="en-US" sz="2300">
                <a:solidFill>
                  <a:schemeClr val="accent2"/>
                </a:solidFill>
              </a:rPr>
              <a:t>hate to carry around </a:t>
            </a:r>
            <a:br>
              <a:rPr lang="en-US" sz="2300">
                <a:solidFill>
                  <a:schemeClr val="accent2"/>
                </a:solidFill>
              </a:rPr>
            </a:br>
            <a:r>
              <a:rPr lang="en-US" sz="2300">
                <a:solidFill>
                  <a:schemeClr val="accent2"/>
                </a:solidFill>
              </a:rPr>
              <a:t>heavy books</a:t>
            </a:r>
            <a:r>
              <a:rPr lang="en-US" sz="2300"/>
              <a:t> unless </a:t>
            </a:r>
            <a:br>
              <a:rPr lang="en-US" sz="2300"/>
            </a:br>
            <a:r>
              <a:rPr lang="en-US" sz="2300"/>
              <a:t>they absolutely </a:t>
            </a:r>
            <a:br>
              <a:rPr lang="en-US" sz="2300"/>
            </a:br>
            <a:r>
              <a:rPr lang="en-US" sz="2300"/>
              <a:t>have to.</a:t>
            </a:r>
          </a:p>
        </p:txBody>
      </p:sp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5651500" y="1755775"/>
            <a:ext cx="3168650" cy="26558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/>
              <a:t>So if I just define a </a:t>
            </a:r>
            <a:br>
              <a:rPr lang="en-US" sz="2000" dirty="0"/>
            </a:br>
            <a:r>
              <a:rPr lang="en-US" sz="2000" dirty="0"/>
              <a:t>CS student he won’t </a:t>
            </a:r>
            <a:br>
              <a:rPr lang="en-US" sz="2000" dirty="0"/>
            </a:br>
            <a:r>
              <a:rPr lang="en-US" sz="2000" dirty="0"/>
              <a:t>by default have a </a:t>
            </a:r>
            <a:br>
              <a:rPr lang="en-US" sz="2000" dirty="0"/>
            </a:br>
            <a:r>
              <a:rPr lang="en-US" sz="2000" dirty="0"/>
              <a:t>book… </a:t>
            </a:r>
            <a:r>
              <a:rPr lang="en-US" sz="2000" dirty="0">
                <a:solidFill>
                  <a:schemeClr val="accent2"/>
                </a:solidFill>
              </a:rPr>
              <a:t>(Nor will he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have to reserve the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memory required to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hold a book)</a:t>
            </a: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5029200" y="4724400"/>
            <a:ext cx="4038600" cy="2030413"/>
          </a:xfrm>
          <a:prstGeom prst="rect">
            <a:avLst/>
          </a:prstGeom>
          <a:solidFill>
            <a:srgbClr val="FFE3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main(void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r>
              <a:rPr lang="en-US" sz="1800" b="1" dirty="0">
                <a:latin typeface="Courier New" pitchFamily="49" charset="0"/>
              </a:rPr>
              <a:t> s(“Hal”);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...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406537" name="Line 9"/>
          <p:cNvSpPr>
            <a:spLocks noChangeShapeType="1"/>
          </p:cNvSpPr>
          <p:nvPr/>
        </p:nvSpPr>
        <p:spPr bwMode="auto">
          <a:xfrm>
            <a:off x="5029200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06544" name="Group 16"/>
          <p:cNvGrpSpPr>
            <a:grpSpLocks/>
          </p:cNvGrpSpPr>
          <p:nvPr/>
        </p:nvGrpSpPr>
        <p:grpSpPr bwMode="auto">
          <a:xfrm>
            <a:off x="5638800" y="3429000"/>
            <a:ext cx="2863850" cy="1066800"/>
            <a:chOff x="3888" y="1824"/>
            <a:chExt cx="1804" cy="672"/>
          </a:xfrm>
        </p:grpSpPr>
        <p:sp>
          <p:nvSpPr>
            <p:cNvPr id="406538" name="Rectangle 10"/>
            <p:cNvSpPr>
              <a:spLocks noChangeArrowheads="1"/>
            </p:cNvSpPr>
            <p:nvPr/>
          </p:nvSpPr>
          <p:spPr bwMode="auto">
            <a:xfrm>
              <a:off x="4512" y="1872"/>
              <a:ext cx="1180" cy="6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9" name="Text Box 11"/>
            <p:cNvSpPr txBox="1">
              <a:spLocks noChangeArrowheads="1"/>
            </p:cNvSpPr>
            <p:nvPr/>
          </p:nvSpPr>
          <p:spPr bwMode="auto">
            <a:xfrm>
              <a:off x="3888" y="1824"/>
              <a:ext cx="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   s</a:t>
              </a:r>
            </a:p>
          </p:txBody>
        </p:sp>
        <p:sp>
          <p:nvSpPr>
            <p:cNvPr id="406540" name="Text Box 12"/>
            <p:cNvSpPr txBox="1">
              <a:spLocks noChangeArrowheads="1"/>
            </p:cNvSpPr>
            <p:nvPr/>
          </p:nvSpPr>
          <p:spPr bwMode="auto">
            <a:xfrm>
              <a:off x="4512" y="1950"/>
              <a:ext cx="7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m_myBook</a:t>
              </a:r>
            </a:p>
          </p:txBody>
        </p:sp>
        <p:sp>
          <p:nvSpPr>
            <p:cNvPr id="406541" name="Rectangle 13"/>
            <p:cNvSpPr>
              <a:spLocks noChangeArrowheads="1"/>
            </p:cNvSpPr>
            <p:nvPr/>
          </p:nvSpPr>
          <p:spPr bwMode="auto">
            <a:xfrm>
              <a:off x="5281" y="1979"/>
              <a:ext cx="35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42" name="Text Box 14"/>
            <p:cNvSpPr txBox="1">
              <a:spLocks noChangeArrowheads="1"/>
            </p:cNvSpPr>
            <p:nvPr/>
          </p:nvSpPr>
          <p:spPr bwMode="auto">
            <a:xfrm>
              <a:off x="4512" y="2200"/>
              <a:ext cx="7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m_myName</a:t>
              </a:r>
            </a:p>
          </p:txBody>
        </p:sp>
        <p:sp>
          <p:nvSpPr>
            <p:cNvPr id="406543" name="Rectangle 15"/>
            <p:cNvSpPr>
              <a:spLocks noChangeArrowheads="1"/>
            </p:cNvSpPr>
            <p:nvPr/>
          </p:nvSpPr>
          <p:spPr bwMode="auto">
            <a:xfrm>
              <a:off x="5280" y="2238"/>
              <a:ext cx="35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6545" name="Line 17"/>
          <p:cNvSpPr>
            <a:spLocks noChangeShapeType="1"/>
          </p:cNvSpPr>
          <p:nvPr/>
        </p:nvSpPr>
        <p:spPr bwMode="auto">
          <a:xfrm>
            <a:off x="228600" y="2486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46" name="Line 18"/>
          <p:cNvSpPr>
            <a:spLocks noChangeShapeType="1"/>
          </p:cNvSpPr>
          <p:nvPr/>
        </p:nvSpPr>
        <p:spPr bwMode="auto">
          <a:xfrm>
            <a:off x="476250" y="2774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47" name="Text Box 19"/>
          <p:cNvSpPr txBox="1">
            <a:spLocks noChangeArrowheads="1"/>
          </p:cNvSpPr>
          <p:nvPr/>
        </p:nvSpPr>
        <p:spPr bwMode="auto">
          <a:xfrm>
            <a:off x="7785100" y="3625850"/>
            <a:ext cx="8162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nullptr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6548" name="Line 20"/>
          <p:cNvSpPr>
            <a:spLocks noChangeShapeType="1"/>
          </p:cNvSpPr>
          <p:nvPr/>
        </p:nvSpPr>
        <p:spPr bwMode="auto">
          <a:xfrm>
            <a:off x="488950" y="3063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49" name="Text Box 21"/>
          <p:cNvSpPr txBox="1">
            <a:spLocks noChangeArrowheads="1"/>
          </p:cNvSpPr>
          <p:nvPr/>
        </p:nvSpPr>
        <p:spPr bwMode="auto">
          <a:xfrm>
            <a:off x="7785100" y="40386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“Hal”</a:t>
            </a:r>
          </a:p>
        </p:txBody>
      </p:sp>
      <p:sp>
        <p:nvSpPr>
          <p:cNvPr id="406550" name="Line 22"/>
          <p:cNvSpPr>
            <a:spLocks noChangeShapeType="1"/>
          </p:cNvSpPr>
          <p:nvPr/>
        </p:nvSpPr>
        <p:spPr bwMode="auto">
          <a:xfrm>
            <a:off x="288925" y="3308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51" name="Line 23"/>
          <p:cNvSpPr>
            <a:spLocks noChangeShapeType="1"/>
          </p:cNvSpPr>
          <p:nvPr/>
        </p:nvSpPr>
        <p:spPr bwMode="auto">
          <a:xfrm>
            <a:off x="4772025" y="6569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52" name="Line 24"/>
          <p:cNvSpPr>
            <a:spLocks noChangeShapeType="1"/>
          </p:cNvSpPr>
          <p:nvPr/>
        </p:nvSpPr>
        <p:spPr bwMode="auto">
          <a:xfrm>
            <a:off x="212725" y="5194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53" name="Line 25"/>
          <p:cNvSpPr>
            <a:spLocks noChangeShapeType="1"/>
          </p:cNvSpPr>
          <p:nvPr/>
        </p:nvSpPr>
        <p:spPr bwMode="auto">
          <a:xfrm>
            <a:off x="485775" y="5457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6554" name="AutoShape 26"/>
          <p:cNvSpPr>
            <a:spLocks noChangeArrowheads="1"/>
          </p:cNvSpPr>
          <p:nvPr/>
        </p:nvSpPr>
        <p:spPr bwMode="auto">
          <a:xfrm>
            <a:off x="1219200" y="3641416"/>
            <a:ext cx="3733800" cy="1311584"/>
          </a:xfrm>
          <a:prstGeom prst="wedgeRoundRectCallout">
            <a:avLst>
              <a:gd name="adj1" fmla="val -41583"/>
              <a:gd name="adj2" fmla="val 78638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System, can you free the memory for me at location </a:t>
            </a:r>
            <a:r>
              <a:rPr lang="en-US" sz="2000" dirty="0" err="1" smtClean="0">
                <a:solidFill>
                  <a:srgbClr val="FF0000"/>
                </a:solidFill>
              </a:rPr>
              <a:t>nullptr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406555" name="AutoShape 27"/>
          <p:cNvSpPr>
            <a:spLocks noChangeArrowheads="1"/>
          </p:cNvSpPr>
          <p:nvPr/>
        </p:nvSpPr>
        <p:spPr bwMode="auto">
          <a:xfrm flipH="1">
            <a:off x="4750025" y="4911864"/>
            <a:ext cx="4393975" cy="1488935"/>
          </a:xfrm>
          <a:prstGeom prst="wedgeRoundRectCallout">
            <a:avLst>
              <a:gd name="adj1" fmla="val -53556"/>
              <a:gd name="adj2" fmla="val 77250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OS: </a:t>
            </a:r>
            <a:r>
              <a:rPr lang="en-US" sz="2000" dirty="0"/>
              <a:t>There’s no need to.  </a:t>
            </a:r>
            <a:r>
              <a:rPr lang="en-US" sz="2000" dirty="0" smtClean="0"/>
              <a:t>The user never allocated any memory </a:t>
            </a:r>
            <a:br>
              <a:rPr lang="en-US" sz="2000" dirty="0" smtClean="0"/>
            </a:br>
            <a:r>
              <a:rPr lang="en-US" sz="2000" dirty="0" smtClean="0"/>
              <a:t>(I can tell by the </a:t>
            </a:r>
            <a:r>
              <a:rPr lang="en-US" sz="2000" dirty="0" err="1" smtClean="0">
                <a:solidFill>
                  <a:srgbClr val="FF0000"/>
                </a:solidFill>
              </a:rPr>
              <a:t>nullptr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value)</a:t>
            </a:r>
            <a:endParaRPr lang="en-US" sz="2000" dirty="0"/>
          </a:p>
        </p:txBody>
      </p:sp>
      <p:sp>
        <p:nvSpPr>
          <p:cNvPr id="406556" name="Text Box 28"/>
          <p:cNvSpPr txBox="1">
            <a:spLocks noChangeArrowheads="1"/>
          </p:cNvSpPr>
          <p:nvPr/>
        </p:nvSpPr>
        <p:spPr bwMode="auto">
          <a:xfrm>
            <a:off x="3517900" y="1971675"/>
            <a:ext cx="89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“Hal”</a:t>
            </a:r>
          </a:p>
        </p:txBody>
      </p:sp>
      <p:sp>
        <p:nvSpPr>
          <p:cNvPr id="406557" name="AutoShape 29"/>
          <p:cNvSpPr>
            <a:spLocks noChangeArrowheads="1"/>
          </p:cNvSpPr>
          <p:nvPr/>
        </p:nvSpPr>
        <p:spPr bwMode="auto">
          <a:xfrm>
            <a:off x="685800" y="990600"/>
            <a:ext cx="4503738" cy="938311"/>
          </a:xfrm>
          <a:prstGeom prst="wedgeRoundRectCallout">
            <a:avLst>
              <a:gd name="adj1" fmla="val -6230"/>
              <a:gd name="adj2" fmla="val 128290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is </a:t>
            </a:r>
            <a:r>
              <a:rPr lang="en-US" sz="1800" dirty="0"/>
              <a:t>a special constant used to indicate an invalid or unused pointer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06558" name="AutoShape 30"/>
          <p:cNvSpPr>
            <a:spLocks noChangeArrowheads="1"/>
          </p:cNvSpPr>
          <p:nvPr/>
        </p:nvSpPr>
        <p:spPr bwMode="auto">
          <a:xfrm>
            <a:off x="4790485" y="1545579"/>
            <a:ext cx="4232865" cy="1121421"/>
          </a:xfrm>
          <a:prstGeom prst="wedgeRoundRectCallout">
            <a:avLst>
              <a:gd name="adj1" fmla="val 30045"/>
              <a:gd name="adj2" fmla="val 131067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This indicates that the </a:t>
            </a:r>
            <a:r>
              <a:rPr lang="en-US" sz="1800" dirty="0" err="1">
                <a:solidFill>
                  <a:schemeClr val="accent2"/>
                </a:solidFill>
              </a:rPr>
              <a:t>m_myBook</a:t>
            </a:r>
            <a:r>
              <a:rPr lang="en-US" sz="1800" dirty="0">
                <a:solidFill>
                  <a:schemeClr val="tx1"/>
                </a:solidFill>
              </a:rPr>
              <a:t> variable doesn’t </a:t>
            </a:r>
            <a:r>
              <a:rPr lang="en-US" sz="1800" dirty="0" smtClean="0">
                <a:solidFill>
                  <a:schemeClr val="tx1"/>
                </a:solidFill>
              </a:rPr>
              <a:t>hold a valid address at this time.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0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4" grpId="0" animBg="1"/>
      <p:bldP spid="406534" grpId="1" animBg="1"/>
      <p:bldP spid="406535" grpId="0" animBg="1"/>
      <p:bldP spid="406535" grpId="1" animBg="1"/>
      <p:bldP spid="406537" grpId="0" animBg="1"/>
      <p:bldP spid="406537" grpId="1" animBg="1"/>
      <p:bldP spid="406545" grpId="0" animBg="1"/>
      <p:bldP spid="406545" grpId="1" animBg="1"/>
      <p:bldP spid="406546" grpId="0" animBg="1"/>
      <p:bldP spid="406546" grpId="1" animBg="1"/>
      <p:bldP spid="406547" grpId="0"/>
      <p:bldP spid="406548" grpId="0" animBg="1"/>
      <p:bldP spid="406548" grpId="1" animBg="1"/>
      <p:bldP spid="406549" grpId="0"/>
      <p:bldP spid="406550" grpId="0" animBg="1"/>
      <p:bldP spid="406550" grpId="1" animBg="1"/>
      <p:bldP spid="406551" grpId="0" animBg="1"/>
      <p:bldP spid="406551" grpId="1" animBg="1"/>
      <p:bldP spid="406552" grpId="0" animBg="1"/>
      <p:bldP spid="406552" grpId="1" animBg="1"/>
      <p:bldP spid="406553" grpId="0" animBg="1"/>
      <p:bldP spid="406553" grpId="1" animBg="1"/>
      <p:bldP spid="406554" grpId="0" animBg="1"/>
      <p:bldP spid="406555" grpId="0" animBg="1"/>
      <p:bldP spid="406556" grpId="0"/>
      <p:bldP spid="406557" grpId="0" animBg="1"/>
      <p:bldP spid="406557" grpId="1" animBg="1"/>
      <p:bldP spid="406558" grpId="0" animBg="1"/>
      <p:bldP spid="406558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48F-B9F5-40CC-A5E3-F7879E6F8E59}" type="slidenum">
              <a:rPr lang="en-US"/>
              <a:pPr/>
              <a:t>38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76200" y="-31750"/>
            <a:ext cx="5532438" cy="7062788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Book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string title;</a:t>
            </a:r>
          </a:p>
          <a:p>
            <a:r>
              <a:rPr lang="en-US" sz="1800" b="1" dirty="0">
                <a:latin typeface="Courier New" pitchFamily="49" charset="0"/>
              </a:rPr>
              <a:t>   string author;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</a:p>
          <a:p>
            <a:endParaRPr lang="en-US" sz="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r>
              <a:rPr lang="en-US" sz="1800" b="1" dirty="0">
                <a:latin typeface="Courier New" pitchFamily="49" charset="0"/>
              </a:rPr>
              <a:t>(string name) {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nullptr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m_myName</a:t>
            </a:r>
            <a:r>
              <a:rPr lang="en-US" sz="1800" b="1" dirty="0">
                <a:latin typeface="Courier New" pitchFamily="49" charset="0"/>
              </a:rPr>
              <a:t> = name;</a:t>
            </a:r>
          </a:p>
          <a:p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endParaRPr lang="en-US" sz="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void </a:t>
            </a:r>
            <a:r>
              <a:rPr lang="en-US" sz="1800" b="1" dirty="0" err="1">
                <a:latin typeface="Courier New" pitchFamily="49" charset="0"/>
              </a:rPr>
              <a:t>giveBook</a:t>
            </a:r>
            <a:r>
              <a:rPr lang="en-US" sz="1800" b="1" dirty="0">
                <a:latin typeface="Courier New" pitchFamily="49" charset="0"/>
              </a:rPr>
              <a:t>(string t, string a) {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 = new Book;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-&gt;title = t;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-&gt;author = a;</a:t>
            </a:r>
          </a:p>
          <a:p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endParaRPr lang="en-US" sz="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~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r>
              <a:rPr lang="en-US" sz="1800" b="1" dirty="0">
                <a:latin typeface="Courier New" pitchFamily="49" charset="0"/>
              </a:rPr>
              <a:t>() {</a:t>
            </a:r>
          </a:p>
          <a:p>
            <a:r>
              <a:rPr lang="en-US" sz="1800" b="1" dirty="0">
                <a:latin typeface="Courier New" pitchFamily="49" charset="0"/>
              </a:rPr>
              <a:t>     delete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r>
              <a:rPr lang="en-US" sz="1800" b="1" dirty="0">
                <a:latin typeface="Courier New" pitchFamily="49" charset="0"/>
              </a:rPr>
              <a:t>   Book *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; </a:t>
            </a:r>
          </a:p>
          <a:p>
            <a:r>
              <a:rPr lang="en-US" sz="1800" b="1" dirty="0">
                <a:latin typeface="Courier New" pitchFamily="49" charset="0"/>
              </a:rPr>
              <a:t>   string </a:t>
            </a:r>
            <a:r>
              <a:rPr lang="en-US" sz="1800" b="1" dirty="0" err="1">
                <a:latin typeface="Courier New" pitchFamily="49" charset="0"/>
              </a:rPr>
              <a:t>m_myName</a:t>
            </a:r>
            <a:r>
              <a:rPr lang="en-US" sz="1800" b="1" dirty="0">
                <a:latin typeface="Courier New" pitchFamily="49" charset="0"/>
              </a:rPr>
              <a:t>;	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5916613" y="1711325"/>
            <a:ext cx="2982912" cy="25415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300" dirty="0"/>
              <a:t>But what if we have </a:t>
            </a:r>
            <a:br>
              <a:rPr lang="en-US" sz="2300" dirty="0"/>
            </a:br>
            <a:r>
              <a:rPr lang="en-US" sz="2300" dirty="0"/>
              <a:t>a particularly nerdy </a:t>
            </a:r>
            <a:br>
              <a:rPr lang="en-US" sz="2300" dirty="0"/>
            </a:br>
            <a:r>
              <a:rPr lang="en-US" sz="2300" dirty="0"/>
              <a:t>CS student and we’ve </a:t>
            </a:r>
            <a:br>
              <a:rPr lang="en-US" sz="2300" dirty="0"/>
            </a:br>
            <a:r>
              <a:rPr lang="en-US" sz="2300" dirty="0"/>
              <a:t>given her a book to </a:t>
            </a:r>
            <a:br>
              <a:rPr lang="en-US" sz="2300" dirty="0"/>
            </a:br>
            <a:r>
              <a:rPr lang="en-US" sz="2300" dirty="0"/>
              <a:t>hold.  Let’s see</a:t>
            </a:r>
            <a:br>
              <a:rPr lang="en-US" sz="2300" dirty="0"/>
            </a:br>
            <a:r>
              <a:rPr lang="en-US" sz="2300" dirty="0"/>
              <a:t>what happens!</a:t>
            </a:r>
          </a:p>
        </p:txBody>
      </p:sp>
      <p:sp>
        <p:nvSpPr>
          <p:cNvPr id="408582" name="Text Box 6"/>
          <p:cNvSpPr txBox="1">
            <a:spLocks noChangeArrowheads="1"/>
          </p:cNvSpPr>
          <p:nvPr/>
        </p:nvSpPr>
        <p:spPr bwMode="auto">
          <a:xfrm>
            <a:off x="5029200" y="4660900"/>
            <a:ext cx="4038600" cy="2305050"/>
          </a:xfrm>
          <a:prstGeom prst="rect">
            <a:avLst/>
          </a:prstGeom>
          <a:solidFill>
            <a:srgbClr val="FFE3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main(void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CompSciStudent</a:t>
            </a:r>
            <a:r>
              <a:rPr lang="en-US" sz="1800" b="1" dirty="0">
                <a:latin typeface="Courier New" pitchFamily="49" charset="0"/>
              </a:rPr>
              <a:t> s(“Liz”);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s.giveBook</a:t>
            </a:r>
            <a:r>
              <a:rPr lang="en-US" sz="1800" b="1" dirty="0" smtClean="0">
                <a:latin typeface="Courier New" pitchFamily="49" charset="0"/>
              </a:rPr>
              <a:t>("</a:t>
            </a:r>
            <a:r>
              <a:rPr lang="en-US" sz="1800" b="1" dirty="0" err="1" smtClean="0">
                <a:latin typeface="Courier New" pitchFamily="49" charset="0"/>
              </a:rPr>
              <a:t>Calc</a:t>
            </a:r>
            <a:r>
              <a:rPr lang="en-US" sz="1800" b="1" dirty="0" smtClean="0">
                <a:latin typeface="Courier New" pitchFamily="49" charset="0"/>
              </a:rPr>
              <a:t>",</a:t>
            </a:r>
            <a:r>
              <a:rPr lang="en-US" sz="1800" b="1" dirty="0">
                <a:latin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         </a:t>
            </a:r>
            <a:r>
              <a:rPr lang="en-US" sz="1800" b="1" dirty="0" smtClean="0">
                <a:latin typeface="Courier New" pitchFamily="49" charset="0"/>
              </a:rPr>
              <a:t>"Bill Nye");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408583" name="Line 7"/>
          <p:cNvSpPr>
            <a:spLocks noChangeShapeType="1"/>
          </p:cNvSpPr>
          <p:nvPr/>
        </p:nvSpPr>
        <p:spPr bwMode="auto">
          <a:xfrm>
            <a:off x="5029200" y="5680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08584" name="Group 8"/>
          <p:cNvGrpSpPr>
            <a:grpSpLocks/>
          </p:cNvGrpSpPr>
          <p:nvPr/>
        </p:nvGrpSpPr>
        <p:grpSpPr bwMode="auto">
          <a:xfrm>
            <a:off x="5638800" y="3429000"/>
            <a:ext cx="2863850" cy="1066800"/>
            <a:chOff x="3888" y="1824"/>
            <a:chExt cx="1804" cy="672"/>
          </a:xfrm>
        </p:grpSpPr>
        <p:sp>
          <p:nvSpPr>
            <p:cNvPr id="408585" name="Rectangle 9"/>
            <p:cNvSpPr>
              <a:spLocks noChangeArrowheads="1"/>
            </p:cNvSpPr>
            <p:nvPr/>
          </p:nvSpPr>
          <p:spPr bwMode="auto">
            <a:xfrm>
              <a:off x="4512" y="1872"/>
              <a:ext cx="1180" cy="6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6" name="Text Box 10"/>
            <p:cNvSpPr txBox="1">
              <a:spLocks noChangeArrowheads="1"/>
            </p:cNvSpPr>
            <p:nvPr/>
          </p:nvSpPr>
          <p:spPr bwMode="auto">
            <a:xfrm>
              <a:off x="3888" y="1824"/>
              <a:ext cx="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   s</a:t>
              </a:r>
            </a:p>
          </p:txBody>
        </p:sp>
        <p:sp>
          <p:nvSpPr>
            <p:cNvPr id="408587" name="Text Box 11"/>
            <p:cNvSpPr txBox="1">
              <a:spLocks noChangeArrowheads="1"/>
            </p:cNvSpPr>
            <p:nvPr/>
          </p:nvSpPr>
          <p:spPr bwMode="auto">
            <a:xfrm>
              <a:off x="4512" y="1950"/>
              <a:ext cx="7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m_myBook</a:t>
              </a:r>
            </a:p>
          </p:txBody>
        </p:sp>
        <p:sp>
          <p:nvSpPr>
            <p:cNvPr id="408588" name="Rectangle 12"/>
            <p:cNvSpPr>
              <a:spLocks noChangeArrowheads="1"/>
            </p:cNvSpPr>
            <p:nvPr/>
          </p:nvSpPr>
          <p:spPr bwMode="auto">
            <a:xfrm>
              <a:off x="5281" y="1979"/>
              <a:ext cx="35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9" name="Text Box 13"/>
            <p:cNvSpPr txBox="1">
              <a:spLocks noChangeArrowheads="1"/>
            </p:cNvSpPr>
            <p:nvPr/>
          </p:nvSpPr>
          <p:spPr bwMode="auto">
            <a:xfrm>
              <a:off x="4512" y="2200"/>
              <a:ext cx="7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m_myName</a:t>
              </a:r>
            </a:p>
          </p:txBody>
        </p:sp>
        <p:sp>
          <p:nvSpPr>
            <p:cNvPr id="408590" name="Rectangle 14"/>
            <p:cNvSpPr>
              <a:spLocks noChangeArrowheads="1"/>
            </p:cNvSpPr>
            <p:nvPr/>
          </p:nvSpPr>
          <p:spPr bwMode="auto">
            <a:xfrm>
              <a:off x="5280" y="2238"/>
              <a:ext cx="35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8591" name="Line 15"/>
          <p:cNvSpPr>
            <a:spLocks noChangeShapeType="1"/>
          </p:cNvSpPr>
          <p:nvPr/>
        </p:nvSpPr>
        <p:spPr bwMode="auto">
          <a:xfrm>
            <a:off x="228600" y="2486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592" name="Line 16"/>
          <p:cNvSpPr>
            <a:spLocks noChangeShapeType="1"/>
          </p:cNvSpPr>
          <p:nvPr/>
        </p:nvSpPr>
        <p:spPr bwMode="auto">
          <a:xfrm>
            <a:off x="476250" y="2774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593" name="Text Box 17"/>
          <p:cNvSpPr txBox="1">
            <a:spLocks noChangeArrowheads="1"/>
          </p:cNvSpPr>
          <p:nvPr/>
        </p:nvSpPr>
        <p:spPr bwMode="auto">
          <a:xfrm>
            <a:off x="7785100" y="3625850"/>
            <a:ext cx="8162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nullptr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8594" name="Line 18"/>
          <p:cNvSpPr>
            <a:spLocks noChangeShapeType="1"/>
          </p:cNvSpPr>
          <p:nvPr/>
        </p:nvSpPr>
        <p:spPr bwMode="auto">
          <a:xfrm>
            <a:off x="488950" y="3063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595" name="Text Box 19"/>
          <p:cNvSpPr txBox="1">
            <a:spLocks noChangeArrowheads="1"/>
          </p:cNvSpPr>
          <p:nvPr/>
        </p:nvSpPr>
        <p:spPr bwMode="auto">
          <a:xfrm>
            <a:off x="7785100" y="40386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“Liz”</a:t>
            </a:r>
          </a:p>
        </p:txBody>
      </p:sp>
      <p:sp>
        <p:nvSpPr>
          <p:cNvPr id="408596" name="Line 20"/>
          <p:cNvSpPr>
            <a:spLocks noChangeShapeType="1"/>
          </p:cNvSpPr>
          <p:nvPr/>
        </p:nvSpPr>
        <p:spPr bwMode="auto">
          <a:xfrm>
            <a:off x="304800" y="3276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597" name="Line 21"/>
          <p:cNvSpPr>
            <a:spLocks noChangeShapeType="1"/>
          </p:cNvSpPr>
          <p:nvPr/>
        </p:nvSpPr>
        <p:spPr bwMode="auto">
          <a:xfrm>
            <a:off x="5029200" y="6108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02" name="Line 26"/>
          <p:cNvSpPr>
            <a:spLocks noChangeShapeType="1"/>
          </p:cNvSpPr>
          <p:nvPr/>
        </p:nvSpPr>
        <p:spPr bwMode="auto">
          <a:xfrm>
            <a:off x="228600" y="3705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03" name="Line 27"/>
          <p:cNvSpPr>
            <a:spLocks noChangeShapeType="1"/>
          </p:cNvSpPr>
          <p:nvPr/>
        </p:nvSpPr>
        <p:spPr bwMode="auto">
          <a:xfrm>
            <a:off x="488950" y="3978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05" name="AutoShape 29"/>
          <p:cNvSpPr>
            <a:spLocks noChangeArrowheads="1"/>
          </p:cNvSpPr>
          <p:nvPr/>
        </p:nvSpPr>
        <p:spPr bwMode="auto">
          <a:xfrm flipH="1">
            <a:off x="5257800" y="5211270"/>
            <a:ext cx="3886200" cy="1126029"/>
          </a:xfrm>
          <a:prstGeom prst="wedgeRoundRectCallout">
            <a:avLst>
              <a:gd name="adj1" fmla="val -53140"/>
              <a:gd name="adj2" fmla="val 107883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OS: Sure thing. Here’s some memory for you at address 45000.  </a:t>
            </a:r>
          </a:p>
        </p:txBody>
      </p:sp>
      <p:grpSp>
        <p:nvGrpSpPr>
          <p:cNvPr id="408611" name="Group 35"/>
          <p:cNvGrpSpPr>
            <a:grpSpLocks/>
          </p:cNvGrpSpPr>
          <p:nvPr/>
        </p:nvGrpSpPr>
        <p:grpSpPr bwMode="auto">
          <a:xfrm>
            <a:off x="6242050" y="762000"/>
            <a:ext cx="2565400" cy="2427288"/>
            <a:chOff x="4000" y="-1104"/>
            <a:chExt cx="1616" cy="1529"/>
          </a:xfrm>
        </p:grpSpPr>
        <p:sp>
          <p:nvSpPr>
            <p:cNvPr id="408606" name="Rectangle 30"/>
            <p:cNvSpPr>
              <a:spLocks noChangeArrowheads="1"/>
            </p:cNvSpPr>
            <p:nvPr/>
          </p:nvSpPr>
          <p:spPr bwMode="auto">
            <a:xfrm>
              <a:off x="4560" y="-816"/>
              <a:ext cx="1056" cy="100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07" name="Text Box 31"/>
            <p:cNvSpPr txBox="1">
              <a:spLocks noChangeArrowheads="1"/>
            </p:cNvSpPr>
            <p:nvPr/>
          </p:nvSpPr>
          <p:spPr bwMode="auto">
            <a:xfrm>
              <a:off x="4000" y="-864"/>
              <a:ext cx="5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45000</a:t>
              </a:r>
            </a:p>
          </p:txBody>
        </p:sp>
        <p:sp>
          <p:nvSpPr>
            <p:cNvPr id="408609" name="Text Box 33"/>
            <p:cNvSpPr txBox="1">
              <a:spLocks noChangeArrowheads="1"/>
            </p:cNvSpPr>
            <p:nvPr/>
          </p:nvSpPr>
          <p:spPr bwMode="auto">
            <a:xfrm>
              <a:off x="4000" y="-1104"/>
              <a:ext cx="10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44999         ...</a:t>
              </a:r>
            </a:p>
          </p:txBody>
        </p:sp>
        <p:sp>
          <p:nvSpPr>
            <p:cNvPr id="408610" name="Text Box 34"/>
            <p:cNvSpPr txBox="1">
              <a:spLocks noChangeArrowheads="1"/>
            </p:cNvSpPr>
            <p:nvPr/>
          </p:nvSpPr>
          <p:spPr bwMode="auto">
            <a:xfrm>
              <a:off x="4052" y="192"/>
              <a:ext cx="10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45100         ...</a:t>
              </a:r>
            </a:p>
          </p:txBody>
        </p:sp>
      </p:grpSp>
      <p:sp>
        <p:nvSpPr>
          <p:cNvPr id="408612" name="Text Box 36"/>
          <p:cNvSpPr txBox="1">
            <a:spLocks noChangeArrowheads="1"/>
          </p:cNvSpPr>
          <p:nvPr/>
        </p:nvSpPr>
        <p:spPr bwMode="auto">
          <a:xfrm>
            <a:off x="7781110" y="3637272"/>
            <a:ext cx="7296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6600CC"/>
                </a:solidFill>
              </a:rPr>
              <a:t>45000</a:t>
            </a:r>
          </a:p>
        </p:txBody>
      </p:sp>
      <p:grpSp>
        <p:nvGrpSpPr>
          <p:cNvPr id="408617" name="Group 41"/>
          <p:cNvGrpSpPr>
            <a:grpSpLocks/>
          </p:cNvGrpSpPr>
          <p:nvPr/>
        </p:nvGrpSpPr>
        <p:grpSpPr bwMode="auto">
          <a:xfrm>
            <a:off x="7115175" y="1447800"/>
            <a:ext cx="1555750" cy="1219200"/>
            <a:chOff x="4482" y="912"/>
            <a:chExt cx="980" cy="768"/>
          </a:xfrm>
        </p:grpSpPr>
        <p:sp>
          <p:nvSpPr>
            <p:cNvPr id="408614" name="Text Box 38"/>
            <p:cNvSpPr txBox="1">
              <a:spLocks noChangeArrowheads="1"/>
            </p:cNvSpPr>
            <p:nvPr/>
          </p:nvSpPr>
          <p:spPr bwMode="auto">
            <a:xfrm>
              <a:off x="4482" y="912"/>
              <a:ext cx="708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title</a:t>
              </a:r>
            </a:p>
            <a:p>
              <a:endParaRPr lang="en-US" sz="800"/>
            </a:p>
            <a:p>
              <a:r>
                <a:rPr lang="en-US"/>
                <a:t>author</a:t>
              </a:r>
            </a:p>
          </p:txBody>
        </p:sp>
        <p:sp>
          <p:nvSpPr>
            <p:cNvPr id="408615" name="Rectangle 39"/>
            <p:cNvSpPr>
              <a:spLocks noChangeArrowheads="1"/>
            </p:cNvSpPr>
            <p:nvPr/>
          </p:nvSpPr>
          <p:spPr bwMode="auto">
            <a:xfrm>
              <a:off x="4992" y="960"/>
              <a:ext cx="470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16" name="Rectangle 40"/>
            <p:cNvSpPr>
              <a:spLocks noChangeArrowheads="1"/>
            </p:cNvSpPr>
            <p:nvPr/>
          </p:nvSpPr>
          <p:spPr bwMode="auto">
            <a:xfrm>
              <a:off x="4608" y="1469"/>
              <a:ext cx="816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8618" name="Freeform 42"/>
          <p:cNvSpPr>
            <a:spLocks/>
          </p:cNvSpPr>
          <p:nvPr/>
        </p:nvSpPr>
        <p:spPr bwMode="auto">
          <a:xfrm>
            <a:off x="8458200" y="1295400"/>
            <a:ext cx="660400" cy="2514600"/>
          </a:xfrm>
          <a:custGeom>
            <a:avLst/>
            <a:gdLst>
              <a:gd name="T0" fmla="*/ 0 w 416"/>
              <a:gd name="T1" fmla="*/ 1584 h 1584"/>
              <a:gd name="T2" fmla="*/ 240 w 416"/>
              <a:gd name="T3" fmla="*/ 1392 h 1584"/>
              <a:gd name="T4" fmla="*/ 384 w 416"/>
              <a:gd name="T5" fmla="*/ 768 h 1584"/>
              <a:gd name="T6" fmla="*/ 384 w 416"/>
              <a:gd name="T7" fmla="*/ 144 h 1584"/>
              <a:gd name="T8" fmla="*/ 192 w 416"/>
              <a:gd name="T9" fmla="*/ 0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1584">
                <a:moveTo>
                  <a:pt x="0" y="1584"/>
                </a:moveTo>
                <a:cubicBezTo>
                  <a:pt x="88" y="1556"/>
                  <a:pt x="176" y="1528"/>
                  <a:pt x="240" y="1392"/>
                </a:cubicBezTo>
                <a:cubicBezTo>
                  <a:pt x="304" y="1256"/>
                  <a:pt x="360" y="976"/>
                  <a:pt x="384" y="768"/>
                </a:cubicBezTo>
                <a:cubicBezTo>
                  <a:pt x="408" y="560"/>
                  <a:pt x="416" y="272"/>
                  <a:pt x="384" y="144"/>
                </a:cubicBezTo>
                <a:cubicBezTo>
                  <a:pt x="352" y="16"/>
                  <a:pt x="216" y="16"/>
                  <a:pt x="192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9" name="Line 43"/>
          <p:cNvSpPr>
            <a:spLocks noChangeShapeType="1"/>
          </p:cNvSpPr>
          <p:nvPr/>
        </p:nvSpPr>
        <p:spPr bwMode="auto">
          <a:xfrm>
            <a:off x="501650" y="4254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0" name="Text Box 44"/>
          <p:cNvSpPr txBox="1">
            <a:spLocks noChangeArrowheads="1"/>
          </p:cNvSpPr>
          <p:nvPr/>
        </p:nvSpPr>
        <p:spPr bwMode="auto">
          <a:xfrm>
            <a:off x="7880323" y="1527175"/>
            <a:ext cx="6944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6600CC"/>
                </a:solidFill>
              </a:rPr>
              <a:t>"</a:t>
            </a:r>
            <a:r>
              <a:rPr lang="en-US" sz="1400" b="1" dirty="0" err="1" smtClean="0">
                <a:solidFill>
                  <a:srgbClr val="6600CC"/>
                </a:solidFill>
              </a:rPr>
              <a:t>Calc</a:t>
            </a:r>
            <a:r>
              <a:rPr lang="en-US" sz="1400" b="1" dirty="0" smtClean="0">
                <a:solidFill>
                  <a:srgbClr val="6600CC"/>
                </a:solidFill>
              </a:rPr>
              <a:t>"</a:t>
            </a:r>
            <a:endParaRPr lang="en-US" sz="1400" b="1" dirty="0">
              <a:solidFill>
                <a:srgbClr val="6600CC"/>
              </a:solidFill>
            </a:endParaRPr>
          </a:p>
        </p:txBody>
      </p:sp>
      <p:sp>
        <p:nvSpPr>
          <p:cNvPr id="408621" name="Line 45"/>
          <p:cNvSpPr>
            <a:spLocks noChangeShapeType="1"/>
          </p:cNvSpPr>
          <p:nvPr/>
        </p:nvSpPr>
        <p:spPr bwMode="auto">
          <a:xfrm>
            <a:off x="488950" y="4543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2" name="Text Box 46"/>
          <p:cNvSpPr txBox="1">
            <a:spLocks noChangeArrowheads="1"/>
          </p:cNvSpPr>
          <p:nvPr/>
        </p:nvSpPr>
        <p:spPr bwMode="auto">
          <a:xfrm>
            <a:off x="7274698" y="2368550"/>
            <a:ext cx="10294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6600CC"/>
                </a:solidFill>
              </a:rPr>
              <a:t>"Bill Nye"</a:t>
            </a:r>
            <a:endParaRPr lang="en-US" sz="1400" b="1" dirty="0">
              <a:solidFill>
                <a:srgbClr val="6600CC"/>
              </a:solidFill>
            </a:endParaRPr>
          </a:p>
        </p:txBody>
      </p:sp>
      <p:sp>
        <p:nvSpPr>
          <p:cNvPr id="408623" name="Line 47"/>
          <p:cNvSpPr>
            <a:spLocks noChangeShapeType="1"/>
          </p:cNvSpPr>
          <p:nvPr/>
        </p:nvSpPr>
        <p:spPr bwMode="auto">
          <a:xfrm>
            <a:off x="304800" y="4768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4" name="Line 48"/>
          <p:cNvSpPr>
            <a:spLocks noChangeShapeType="1"/>
          </p:cNvSpPr>
          <p:nvPr/>
        </p:nvSpPr>
        <p:spPr bwMode="auto">
          <a:xfrm>
            <a:off x="4800600" y="678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5" name="Line 49"/>
          <p:cNvSpPr>
            <a:spLocks noChangeShapeType="1"/>
          </p:cNvSpPr>
          <p:nvPr/>
        </p:nvSpPr>
        <p:spPr bwMode="auto">
          <a:xfrm>
            <a:off x="212725" y="5197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6" name="Line 50"/>
          <p:cNvSpPr>
            <a:spLocks noChangeShapeType="1"/>
          </p:cNvSpPr>
          <p:nvPr/>
        </p:nvSpPr>
        <p:spPr bwMode="auto">
          <a:xfrm>
            <a:off x="504825" y="5454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28" name="AutoShape 52"/>
          <p:cNvSpPr>
            <a:spLocks noChangeArrowheads="1"/>
          </p:cNvSpPr>
          <p:nvPr/>
        </p:nvSpPr>
        <p:spPr bwMode="auto">
          <a:xfrm flipH="1">
            <a:off x="5257800" y="5251730"/>
            <a:ext cx="3886200" cy="1149069"/>
          </a:xfrm>
          <a:prstGeom prst="wedgeRoundRectCallout">
            <a:avLst>
              <a:gd name="adj1" fmla="val -52723"/>
              <a:gd name="adj2" fmla="val 97673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OS: Sure thing. I’ll free it for someone else to use.</a:t>
            </a:r>
          </a:p>
        </p:txBody>
      </p:sp>
      <p:sp>
        <p:nvSpPr>
          <p:cNvPr id="408629" name="Line 53"/>
          <p:cNvSpPr>
            <a:spLocks noChangeShapeType="1"/>
          </p:cNvSpPr>
          <p:nvPr/>
        </p:nvSpPr>
        <p:spPr bwMode="auto">
          <a:xfrm>
            <a:off x="288925" y="571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30" name="Line 54"/>
          <p:cNvSpPr>
            <a:spLocks noChangeShapeType="1"/>
          </p:cNvSpPr>
          <p:nvPr/>
        </p:nvSpPr>
        <p:spPr bwMode="auto">
          <a:xfrm>
            <a:off x="4800600" y="678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8631" name="Rectangle 55"/>
          <p:cNvSpPr>
            <a:spLocks noChangeArrowheads="1"/>
          </p:cNvSpPr>
          <p:nvPr/>
        </p:nvSpPr>
        <p:spPr bwMode="auto">
          <a:xfrm>
            <a:off x="5907088" y="1697038"/>
            <a:ext cx="2967037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300" dirty="0"/>
              <a:t>So now you see how </a:t>
            </a:r>
            <a:br>
              <a:rPr lang="en-US" sz="2300" dirty="0"/>
            </a:br>
            <a:r>
              <a:rPr lang="en-US" sz="2300" dirty="0"/>
              <a:t>we can </a:t>
            </a:r>
            <a:r>
              <a:rPr lang="en-US" sz="2300" dirty="0">
                <a:solidFill>
                  <a:schemeClr val="accent2"/>
                </a:solidFill>
              </a:rPr>
              <a:t>use dynamic </a:t>
            </a:r>
            <a:br>
              <a:rPr lang="en-US" sz="2300" dirty="0">
                <a:solidFill>
                  <a:schemeClr val="accent2"/>
                </a:solidFill>
              </a:rPr>
            </a:br>
            <a:r>
              <a:rPr lang="en-US" sz="2300" dirty="0">
                <a:solidFill>
                  <a:schemeClr val="accent2"/>
                </a:solidFill>
              </a:rPr>
              <a:t>variables</a:t>
            </a:r>
            <a:r>
              <a:rPr lang="en-US" sz="2300" dirty="0"/>
              <a:t> to ensure </a:t>
            </a:r>
            <a:br>
              <a:rPr lang="en-US" sz="2300" dirty="0"/>
            </a:br>
            <a:r>
              <a:rPr lang="en-US" sz="2300" dirty="0"/>
              <a:t>that we only </a:t>
            </a:r>
            <a:r>
              <a:rPr lang="en-US" sz="2300" dirty="0">
                <a:solidFill>
                  <a:schemeClr val="accent2"/>
                </a:solidFill>
              </a:rPr>
              <a:t>allocate </a:t>
            </a:r>
            <a:br>
              <a:rPr lang="en-US" sz="2300" dirty="0">
                <a:solidFill>
                  <a:schemeClr val="accent2"/>
                </a:solidFill>
              </a:rPr>
            </a:br>
            <a:r>
              <a:rPr lang="en-US" sz="2300" dirty="0">
                <a:solidFill>
                  <a:schemeClr val="accent2"/>
                </a:solidFill>
              </a:rPr>
              <a:t>the minimum amount </a:t>
            </a:r>
            <a:br>
              <a:rPr lang="en-US" sz="2300" dirty="0">
                <a:solidFill>
                  <a:schemeClr val="accent2"/>
                </a:solidFill>
              </a:rPr>
            </a:br>
            <a:r>
              <a:rPr lang="en-US" sz="2300" dirty="0">
                <a:solidFill>
                  <a:schemeClr val="accent2"/>
                </a:solidFill>
              </a:rPr>
              <a:t>of memory</a:t>
            </a:r>
            <a:r>
              <a:rPr lang="en-US" sz="2300" dirty="0"/>
              <a:t> that our </a:t>
            </a:r>
            <a:br>
              <a:rPr lang="en-US" sz="2300" dirty="0"/>
            </a:br>
            <a:r>
              <a:rPr lang="en-US" sz="2300" dirty="0" smtClean="0"/>
              <a:t>classes need!</a:t>
            </a:r>
            <a:endParaRPr lang="en-US" sz="2300" dirty="0"/>
          </a:p>
        </p:txBody>
      </p:sp>
      <p:sp>
        <p:nvSpPr>
          <p:cNvPr id="408632" name="Text Box 56"/>
          <p:cNvSpPr txBox="1">
            <a:spLocks noChangeArrowheads="1"/>
          </p:cNvSpPr>
          <p:nvPr/>
        </p:nvSpPr>
        <p:spPr bwMode="auto">
          <a:xfrm>
            <a:off x="3556000" y="1960563"/>
            <a:ext cx="84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“Liz”</a:t>
            </a:r>
          </a:p>
        </p:txBody>
      </p:sp>
      <p:sp>
        <p:nvSpPr>
          <p:cNvPr id="408633" name="Text Box 57"/>
          <p:cNvSpPr txBox="1">
            <a:spLocks noChangeArrowheads="1"/>
          </p:cNvSpPr>
          <p:nvPr/>
        </p:nvSpPr>
        <p:spPr bwMode="auto">
          <a:xfrm>
            <a:off x="2988371" y="3238500"/>
            <a:ext cx="23471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6600CC"/>
                </a:solidFill>
              </a:rPr>
              <a:t>"</a:t>
            </a:r>
            <a:r>
              <a:rPr lang="en-US" sz="2000" dirty="0" err="1" smtClean="0">
                <a:solidFill>
                  <a:srgbClr val="6600CC"/>
                </a:solidFill>
              </a:rPr>
              <a:t>Calc</a:t>
            </a:r>
            <a:r>
              <a:rPr lang="en-US" sz="2000" dirty="0" smtClean="0">
                <a:solidFill>
                  <a:srgbClr val="6600CC"/>
                </a:solidFill>
              </a:rPr>
              <a:t>"    "Bill Nye"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408627" name="AutoShape 51"/>
          <p:cNvSpPr>
            <a:spLocks noChangeArrowheads="1"/>
          </p:cNvSpPr>
          <p:nvPr/>
        </p:nvSpPr>
        <p:spPr bwMode="auto">
          <a:xfrm>
            <a:off x="1219200" y="3544312"/>
            <a:ext cx="3733800" cy="1408688"/>
          </a:xfrm>
          <a:prstGeom prst="wedgeRoundRectCallout">
            <a:avLst>
              <a:gd name="adj1" fmla="val -42233"/>
              <a:gd name="adj2" fmla="val 76893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/>
              <a:t>Operating System, can you free the memory for me at location </a:t>
            </a:r>
            <a:r>
              <a:rPr lang="en-US" sz="2000">
                <a:solidFill>
                  <a:srgbClr val="990000"/>
                </a:solidFill>
              </a:rPr>
              <a:t>45000</a:t>
            </a:r>
            <a:r>
              <a:rPr lang="en-US" sz="2000"/>
              <a:t>?</a:t>
            </a:r>
          </a:p>
        </p:txBody>
      </p:sp>
      <p:sp>
        <p:nvSpPr>
          <p:cNvPr id="408604" name="AutoShape 28"/>
          <p:cNvSpPr>
            <a:spLocks noChangeArrowheads="1"/>
          </p:cNvSpPr>
          <p:nvPr/>
        </p:nvSpPr>
        <p:spPr bwMode="auto">
          <a:xfrm>
            <a:off x="2362200" y="1950180"/>
            <a:ext cx="3981956" cy="1555019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FE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Operating System, can you allocate enough memory to hold a Book structure for me?</a:t>
            </a:r>
          </a:p>
        </p:txBody>
      </p:sp>
      <p:sp>
        <p:nvSpPr>
          <p:cNvPr id="408634" name="AutoShape 58"/>
          <p:cNvSpPr>
            <a:spLocks noChangeArrowheads="1"/>
          </p:cNvSpPr>
          <p:nvPr/>
        </p:nvSpPr>
        <p:spPr bwMode="auto">
          <a:xfrm>
            <a:off x="3983038" y="3005138"/>
            <a:ext cx="4014787" cy="2155825"/>
          </a:xfrm>
          <a:prstGeom prst="wedgeRoundRectCallout">
            <a:avLst>
              <a:gd name="adj1" fmla="val -105319"/>
              <a:gd name="adj2" fmla="val 59130"/>
              <a:gd name="adj3" fmla="val 16667"/>
            </a:avLst>
          </a:prstGeom>
          <a:solidFill>
            <a:srgbClr val="FFFFE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Finally, notice that we don’t need the </a:t>
            </a:r>
            <a:r>
              <a:rPr lang="en-US" sz="2000" dirty="0">
                <a:solidFill>
                  <a:srgbClr val="6600CC"/>
                </a:solidFill>
              </a:rPr>
              <a:t>[ ] brackets </a:t>
            </a:r>
            <a:r>
              <a:rPr lang="en-US" sz="2000" dirty="0"/>
              <a:t>when we delete </a:t>
            </a:r>
            <a:r>
              <a:rPr lang="en-US" sz="2000" dirty="0" err="1"/>
              <a:t>m_myBook</a:t>
            </a:r>
            <a:r>
              <a:rPr lang="en-US" sz="2000" dirty="0"/>
              <a:t>!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This is because we allocated </a:t>
            </a:r>
            <a:r>
              <a:rPr lang="en-US" sz="2000" dirty="0">
                <a:solidFill>
                  <a:srgbClr val="6600CC"/>
                </a:solidFill>
              </a:rPr>
              <a:t>just one book</a:t>
            </a:r>
            <a:r>
              <a:rPr lang="en-US" sz="2000" dirty="0"/>
              <a:t>… not a whole array of them!</a:t>
            </a:r>
          </a:p>
        </p:txBody>
      </p:sp>
      <p:sp>
        <p:nvSpPr>
          <p:cNvPr id="408635" name="Line 59"/>
          <p:cNvSpPr>
            <a:spLocks noChangeShapeType="1"/>
          </p:cNvSpPr>
          <p:nvPr/>
        </p:nvSpPr>
        <p:spPr bwMode="auto">
          <a:xfrm flipH="1" flipV="1">
            <a:off x="2817813" y="4059238"/>
            <a:ext cx="1598612" cy="595312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0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0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0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0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0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0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40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40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1000"/>
                                        <p:tgtEl>
                                          <p:spTgt spid="408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408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1000"/>
                                        <p:tgtEl>
                                          <p:spTgt spid="408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1000"/>
                                        <p:tgtEl>
                                          <p:spTgt spid="408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08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408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40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40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 animBg="1"/>
      <p:bldP spid="408580" grpId="1" animBg="1"/>
      <p:bldP spid="408583" grpId="0" animBg="1"/>
      <p:bldP spid="408583" grpId="1" animBg="1"/>
      <p:bldP spid="408591" grpId="0" animBg="1"/>
      <p:bldP spid="408591" grpId="1" animBg="1"/>
      <p:bldP spid="408592" grpId="0" animBg="1"/>
      <p:bldP spid="408592" grpId="1" animBg="1"/>
      <p:bldP spid="408593" grpId="0"/>
      <p:bldP spid="408593" grpId="1"/>
      <p:bldP spid="408594" grpId="0" animBg="1"/>
      <p:bldP spid="408594" grpId="1" animBg="1"/>
      <p:bldP spid="408595" grpId="0"/>
      <p:bldP spid="408595" grpId="1"/>
      <p:bldP spid="408596" grpId="0" animBg="1"/>
      <p:bldP spid="408596" grpId="1" animBg="1"/>
      <p:bldP spid="408597" grpId="0" animBg="1"/>
      <p:bldP spid="408597" grpId="1" animBg="1"/>
      <p:bldP spid="408602" grpId="0" animBg="1"/>
      <p:bldP spid="408602" grpId="1" animBg="1"/>
      <p:bldP spid="408603" grpId="0" animBg="1"/>
      <p:bldP spid="408603" grpId="1" animBg="1"/>
      <p:bldP spid="408605" grpId="0" animBg="1"/>
      <p:bldP spid="408605" grpId="1" animBg="1"/>
      <p:bldP spid="408612" grpId="0"/>
      <p:bldP spid="408612" grpId="1"/>
      <p:bldP spid="408618" grpId="0" animBg="1"/>
      <p:bldP spid="408618" grpId="1" animBg="1"/>
      <p:bldP spid="408619" grpId="0" animBg="1"/>
      <p:bldP spid="408619" grpId="1" animBg="1"/>
      <p:bldP spid="408620" grpId="0"/>
      <p:bldP spid="408620" grpId="1"/>
      <p:bldP spid="408621" grpId="0" animBg="1"/>
      <p:bldP spid="408621" grpId="1" animBg="1"/>
      <p:bldP spid="408622" grpId="0"/>
      <p:bldP spid="408622" grpId="1"/>
      <p:bldP spid="408623" grpId="0" animBg="1"/>
      <p:bldP spid="408623" grpId="1" animBg="1"/>
      <p:bldP spid="408624" grpId="0" animBg="1"/>
      <p:bldP spid="408624" grpId="1" animBg="1"/>
      <p:bldP spid="408625" grpId="0" animBg="1"/>
      <p:bldP spid="408625" grpId="1" animBg="1"/>
      <p:bldP spid="408626" grpId="0" animBg="1"/>
      <p:bldP spid="408626" grpId="1" animBg="1"/>
      <p:bldP spid="408628" grpId="0" animBg="1"/>
      <p:bldP spid="408628" grpId="1" animBg="1"/>
      <p:bldP spid="408629" grpId="0" animBg="1"/>
      <p:bldP spid="408629" grpId="1" animBg="1"/>
      <p:bldP spid="408630" grpId="0" animBg="1"/>
      <p:bldP spid="408630" grpId="1" animBg="1"/>
      <p:bldP spid="408631" grpId="0" animBg="1"/>
      <p:bldP spid="408631" grpId="1" animBg="1"/>
      <p:bldP spid="408632" grpId="0"/>
      <p:bldP spid="408632" grpId="1"/>
      <p:bldP spid="408633" grpId="0"/>
      <p:bldP spid="408633" grpId="1"/>
      <p:bldP spid="408627" grpId="0" animBg="1"/>
      <p:bldP spid="408627" grpId="1" animBg="1"/>
      <p:bldP spid="408604" grpId="0" animBg="1"/>
      <p:bldP spid="408604" grpId="1" animBg="1"/>
      <p:bldP spid="408634" grpId="0" animBg="1"/>
      <p:bldP spid="4086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072D-8687-4E2B-A679-0FEC7E13D3AB}" type="slidenum">
              <a:rPr lang="en-US"/>
              <a:pPr/>
              <a:t>39</a:t>
            </a:fld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915400" cy="1143000"/>
          </a:xfrm>
          <a:noFill/>
          <a:ln/>
        </p:spPr>
        <p:txBody>
          <a:bodyPr/>
          <a:lstStyle/>
          <a:p>
            <a:r>
              <a:rPr lang="en-US" sz="3000"/>
              <a:t>Using </a:t>
            </a:r>
            <a:r>
              <a:rPr lang="en-US" sz="3000">
                <a:solidFill>
                  <a:schemeClr val="accent2"/>
                </a:solidFill>
              </a:rPr>
              <a:t>new</a:t>
            </a:r>
            <a:r>
              <a:rPr lang="en-US" sz="3000"/>
              <a:t> and </a:t>
            </a:r>
            <a:r>
              <a:rPr lang="en-US" sz="3000">
                <a:solidFill>
                  <a:schemeClr val="accent2"/>
                </a:solidFill>
              </a:rPr>
              <a:t>delete</a:t>
            </a:r>
            <a:r>
              <a:rPr lang="en-US" sz="3000"/>
              <a:t> to Allocate </a:t>
            </a:r>
            <a:r>
              <a:rPr lang="en-US" sz="3000" i="1">
                <a:solidFill>
                  <a:srgbClr val="6600CC"/>
                </a:solidFill>
              </a:rPr>
              <a:t>Class</a:t>
            </a:r>
            <a:r>
              <a:rPr lang="en-US" sz="3000"/>
              <a:t> Variables</a:t>
            </a: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228600" y="838200"/>
            <a:ext cx="457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So we saw how to use </a:t>
            </a:r>
            <a:r>
              <a:rPr lang="en-US" sz="2000">
                <a:solidFill>
                  <a:srgbClr val="6600CC"/>
                </a:solidFill>
              </a:rPr>
              <a:t>new</a:t>
            </a:r>
            <a:r>
              <a:rPr lang="en-US" sz="2000"/>
              <a:t> and </a:t>
            </a:r>
            <a:r>
              <a:rPr lang="en-US" sz="2000">
                <a:solidFill>
                  <a:srgbClr val="6600CC"/>
                </a:solidFill>
              </a:rPr>
              <a:t>delete</a:t>
            </a:r>
            <a:r>
              <a:rPr lang="en-US" sz="2000"/>
              <a:t> to allocate a </a:t>
            </a:r>
            <a:r>
              <a:rPr lang="en-US" sz="2000">
                <a:solidFill>
                  <a:srgbClr val="006666"/>
                </a:solidFill>
              </a:rPr>
              <a:t>struct variable</a:t>
            </a:r>
            <a:r>
              <a:rPr lang="en-US" sz="2000"/>
              <a:t>.  </a:t>
            </a: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4038600" y="1752600"/>
            <a:ext cx="487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Can we use new and delete to </a:t>
            </a:r>
            <a:r>
              <a:rPr lang="en-US" sz="2000">
                <a:solidFill>
                  <a:schemeClr val="tx1"/>
                </a:solidFill>
              </a:rPr>
              <a:t>allocate a</a:t>
            </a:r>
            <a:r>
              <a:rPr lang="en-US" sz="2000">
                <a:solidFill>
                  <a:srgbClr val="6600CC"/>
                </a:solidFill>
              </a:rPr>
              <a:t> </a:t>
            </a:r>
            <a:r>
              <a:rPr lang="en-US" sz="2000">
                <a:solidFill>
                  <a:srgbClr val="006666"/>
                </a:solidFill>
              </a:rPr>
              <a:t>class variable</a:t>
            </a:r>
            <a:r>
              <a:rPr lang="en-US" sz="2000"/>
              <a:t> which has </a:t>
            </a:r>
            <a:r>
              <a:rPr lang="en-US" sz="2000">
                <a:solidFill>
                  <a:srgbClr val="6600CC"/>
                </a:solidFill>
              </a:rPr>
              <a:t>constructors</a:t>
            </a:r>
            <a:r>
              <a:rPr lang="en-US" sz="2000"/>
              <a:t> and/or </a:t>
            </a:r>
            <a:r>
              <a:rPr lang="en-US" sz="2000">
                <a:solidFill>
                  <a:srgbClr val="6600CC"/>
                </a:solidFill>
              </a:rPr>
              <a:t>destructors</a:t>
            </a:r>
            <a:r>
              <a:rPr lang="en-US" sz="2000"/>
              <a:t>?</a:t>
            </a:r>
          </a:p>
        </p:txBody>
      </p:sp>
      <p:sp>
        <p:nvSpPr>
          <p:cNvPr id="228365" name="Text Box 13"/>
          <p:cNvSpPr txBox="1">
            <a:spLocks noChangeArrowheads="1"/>
          </p:cNvSpPr>
          <p:nvPr/>
        </p:nvSpPr>
        <p:spPr bwMode="auto">
          <a:xfrm>
            <a:off x="1600200" y="1920875"/>
            <a:ext cx="1346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006666"/>
                </a:solidFill>
              </a:rPr>
              <a:t>Yes!</a:t>
            </a:r>
          </a:p>
        </p:txBody>
      </p:sp>
      <p:sp>
        <p:nvSpPr>
          <p:cNvPr id="228367" name="Text Box 15"/>
          <p:cNvSpPr txBox="1">
            <a:spLocks noChangeArrowheads="1"/>
          </p:cNvSpPr>
          <p:nvPr/>
        </p:nvSpPr>
        <p:spPr bwMode="auto">
          <a:xfrm>
            <a:off x="2133600" y="40386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see how it works. </a:t>
            </a:r>
          </a:p>
        </p:txBody>
      </p:sp>
      <p:pic>
        <p:nvPicPr>
          <p:cNvPr id="228373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4" t="7040" r="11423" b="5968"/>
          <a:stretch>
            <a:fillRect/>
          </a:stretch>
        </p:blipFill>
        <p:spPr bwMode="auto">
          <a:xfrm>
            <a:off x="7170738" y="3546475"/>
            <a:ext cx="1547812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4" grpId="0"/>
      <p:bldP spid="228365" grpId="0"/>
      <p:bldP spid="2283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C682-8A79-45CF-A340-D22371A480C5}" type="slidenum">
              <a:rPr lang="en-US"/>
              <a:pPr/>
              <a:t>4</a:t>
            </a:fld>
            <a:endParaRPr lang="en-US"/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-76200" y="1158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can get the address of a variable using the </a:t>
            </a:r>
            <a:r>
              <a:rPr lang="en-US" dirty="0">
                <a:solidFill>
                  <a:srgbClr val="FF3300"/>
                </a:solidFill>
              </a:rPr>
              <a:t>&amp;</a:t>
            </a:r>
            <a:r>
              <a:rPr lang="en-US" dirty="0">
                <a:solidFill>
                  <a:schemeClr val="tx1"/>
                </a:solidFill>
              </a:rPr>
              <a:t> operator. </a:t>
            </a: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101600" y="0"/>
            <a:ext cx="8943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200"/>
              <a:t>Getting the Address of a Variable 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6323013" y="20351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6323013" y="23399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6323013" y="26447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6323013" y="29495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6323013" y="32543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6323013" y="35591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6323013" y="38639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6323013" y="41687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6323013" y="44735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6323013" y="47783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4" name="Rectangle 16"/>
          <p:cNvSpPr>
            <a:spLocks noChangeArrowheads="1"/>
          </p:cNvSpPr>
          <p:nvPr/>
        </p:nvSpPr>
        <p:spPr bwMode="auto">
          <a:xfrm>
            <a:off x="6323013" y="50831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5" name="Rectangle 17"/>
          <p:cNvSpPr>
            <a:spLocks noChangeArrowheads="1"/>
          </p:cNvSpPr>
          <p:nvPr/>
        </p:nvSpPr>
        <p:spPr bwMode="auto">
          <a:xfrm>
            <a:off x="6323013" y="5387975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7131050" y="2022475"/>
            <a:ext cx="9461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01000</a:t>
            </a:r>
          </a:p>
          <a:p>
            <a:r>
              <a:rPr lang="en-US" sz="2000" b="1">
                <a:latin typeface="Courier New" pitchFamily="49" charset="0"/>
              </a:rPr>
              <a:t>01001</a:t>
            </a:r>
          </a:p>
          <a:p>
            <a:r>
              <a:rPr lang="en-US" sz="2000" b="1">
                <a:latin typeface="Courier New" pitchFamily="49" charset="0"/>
              </a:rPr>
              <a:t>01002</a:t>
            </a:r>
          </a:p>
          <a:p>
            <a:r>
              <a:rPr lang="en-US" sz="2000" b="1">
                <a:latin typeface="Courier New" pitchFamily="49" charset="0"/>
              </a:rPr>
              <a:t>01003</a:t>
            </a:r>
          </a:p>
          <a:p>
            <a:r>
              <a:rPr lang="en-US" sz="2000" b="1">
                <a:latin typeface="Courier New" pitchFamily="49" charset="0"/>
              </a:rPr>
              <a:t>01004</a:t>
            </a:r>
          </a:p>
          <a:p>
            <a:r>
              <a:rPr lang="en-US" sz="2000" b="1">
                <a:latin typeface="Courier New" pitchFamily="49" charset="0"/>
              </a:rPr>
              <a:t>01005</a:t>
            </a:r>
          </a:p>
          <a:p>
            <a:r>
              <a:rPr lang="en-US" sz="2000" b="1">
                <a:latin typeface="Courier New" pitchFamily="49" charset="0"/>
              </a:rPr>
              <a:t>01006</a:t>
            </a:r>
          </a:p>
          <a:p>
            <a:r>
              <a:rPr lang="en-US" sz="2000" b="1">
                <a:latin typeface="Courier New" pitchFamily="49" charset="0"/>
              </a:rPr>
              <a:t>01007</a:t>
            </a:r>
          </a:p>
          <a:p>
            <a:r>
              <a:rPr lang="en-US" sz="2000" b="1">
                <a:latin typeface="Courier New" pitchFamily="49" charset="0"/>
              </a:rPr>
              <a:t>01008</a:t>
            </a:r>
          </a:p>
          <a:p>
            <a:r>
              <a:rPr lang="en-US" sz="2000" b="1">
                <a:latin typeface="Courier New" pitchFamily="49" charset="0"/>
              </a:rPr>
              <a:t>01009</a:t>
            </a:r>
          </a:p>
          <a:p>
            <a:r>
              <a:rPr lang="en-US" sz="2000" b="1">
                <a:latin typeface="Courier New" pitchFamily="49" charset="0"/>
              </a:rPr>
              <a:t>01010</a:t>
            </a:r>
          </a:p>
          <a:p>
            <a:r>
              <a:rPr lang="en-US" sz="2000" b="1">
                <a:latin typeface="Courier New" pitchFamily="49" charset="0"/>
              </a:rPr>
              <a:t>01011</a:t>
            </a:r>
          </a:p>
        </p:txBody>
      </p:sp>
      <p:grpSp>
        <p:nvGrpSpPr>
          <p:cNvPr id="165922" name="Group 34"/>
          <p:cNvGrpSpPr>
            <a:grpSpLocks/>
          </p:cNvGrpSpPr>
          <p:nvPr/>
        </p:nvGrpSpPr>
        <p:grpSpPr bwMode="auto">
          <a:xfrm>
            <a:off x="5651502" y="3787775"/>
            <a:ext cx="1543050" cy="1295400"/>
            <a:chOff x="3560" y="2386"/>
            <a:chExt cx="972" cy="816"/>
          </a:xfrm>
        </p:grpSpPr>
        <p:grpSp>
          <p:nvGrpSpPr>
            <p:cNvPr id="165907" name="Group 19"/>
            <p:cNvGrpSpPr>
              <a:grpSpLocks/>
            </p:cNvGrpSpPr>
            <p:nvPr/>
          </p:nvGrpSpPr>
          <p:grpSpPr bwMode="auto">
            <a:xfrm>
              <a:off x="3560" y="2386"/>
              <a:ext cx="972" cy="816"/>
              <a:chOff x="3897" y="2448"/>
              <a:chExt cx="972" cy="816"/>
            </a:xfrm>
          </p:grpSpPr>
          <p:sp>
            <p:nvSpPr>
              <p:cNvPr id="165908" name="Text Box 20"/>
              <p:cNvSpPr txBox="1">
                <a:spLocks noChangeArrowheads="1"/>
              </p:cNvSpPr>
              <p:nvPr/>
            </p:nvSpPr>
            <p:spPr bwMode="auto">
              <a:xfrm>
                <a:off x="3897" y="2448"/>
                <a:ext cx="4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6666"/>
                    </a:solidFill>
                  </a:rPr>
                  <a:t>age</a:t>
                </a:r>
                <a:endParaRPr lang="en-US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165909" name="Rectangle 21"/>
              <p:cNvSpPr>
                <a:spLocks noChangeArrowheads="1"/>
              </p:cNvSpPr>
              <p:nvPr/>
            </p:nvSpPr>
            <p:spPr bwMode="auto">
              <a:xfrm>
                <a:off x="4306" y="2496"/>
                <a:ext cx="563" cy="768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910" name="Text Box 22"/>
            <p:cNvSpPr txBox="1">
              <a:spLocks noChangeArrowheads="1"/>
            </p:cNvSpPr>
            <p:nvPr/>
          </p:nvSpPr>
          <p:spPr bwMode="auto">
            <a:xfrm>
              <a:off x="4011" y="2575"/>
              <a:ext cx="493" cy="4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400" dirty="0" smtClean="0"/>
                <a:t>41</a:t>
              </a:r>
              <a:endParaRPr lang="en-US" sz="4400" dirty="0"/>
            </a:p>
          </p:txBody>
        </p:sp>
      </p:grpSp>
      <p:grpSp>
        <p:nvGrpSpPr>
          <p:cNvPr id="165924" name="Group 36"/>
          <p:cNvGrpSpPr>
            <a:grpSpLocks/>
          </p:cNvGrpSpPr>
          <p:nvPr/>
        </p:nvGrpSpPr>
        <p:grpSpPr bwMode="auto">
          <a:xfrm>
            <a:off x="5322889" y="5311775"/>
            <a:ext cx="1874838" cy="479425"/>
            <a:chOff x="3353" y="3346"/>
            <a:chExt cx="1181" cy="302"/>
          </a:xfrm>
        </p:grpSpPr>
        <p:grpSp>
          <p:nvGrpSpPr>
            <p:cNvPr id="165911" name="Group 23"/>
            <p:cNvGrpSpPr>
              <a:grpSpLocks/>
            </p:cNvGrpSpPr>
            <p:nvPr/>
          </p:nvGrpSpPr>
          <p:grpSpPr bwMode="auto">
            <a:xfrm>
              <a:off x="3353" y="3346"/>
              <a:ext cx="1181" cy="291"/>
              <a:chOff x="3690" y="3216"/>
              <a:chExt cx="1181" cy="291"/>
            </a:xfrm>
          </p:grpSpPr>
          <p:sp>
            <p:nvSpPr>
              <p:cNvPr id="165912" name="Rectangle 24"/>
              <p:cNvSpPr>
                <a:spLocks noChangeArrowheads="1"/>
              </p:cNvSpPr>
              <p:nvPr/>
            </p:nvSpPr>
            <p:spPr bwMode="auto">
              <a:xfrm>
                <a:off x="3690" y="3216"/>
                <a:ext cx="63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6666"/>
                    </a:solidFill>
                  </a:rPr>
                  <a:t>grade</a:t>
                </a:r>
                <a:endParaRPr lang="en-US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165913" name="Rectangle 25"/>
              <p:cNvSpPr>
                <a:spLocks noChangeArrowheads="1"/>
              </p:cNvSpPr>
              <p:nvPr/>
            </p:nvSpPr>
            <p:spPr bwMode="auto">
              <a:xfrm>
                <a:off x="4300" y="3264"/>
                <a:ext cx="571" cy="206"/>
              </a:xfrm>
              <a:prstGeom prst="rect">
                <a:avLst/>
              </a:prstGeom>
              <a:noFill/>
              <a:ln w="2857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914" name="Text Box 26"/>
            <p:cNvSpPr txBox="1">
              <a:spLocks noChangeArrowheads="1"/>
            </p:cNvSpPr>
            <p:nvPr/>
          </p:nvSpPr>
          <p:spPr bwMode="auto">
            <a:xfrm>
              <a:off x="4079" y="3360"/>
              <a:ext cx="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‘B’</a:t>
              </a:r>
            </a:p>
          </p:txBody>
        </p:sp>
      </p:grpSp>
      <p:sp>
        <p:nvSpPr>
          <p:cNvPr id="165917" name="Rectangle 29"/>
          <p:cNvSpPr>
            <a:spLocks noChangeArrowheads="1"/>
          </p:cNvSpPr>
          <p:nvPr/>
        </p:nvSpPr>
        <p:spPr bwMode="auto">
          <a:xfrm>
            <a:off x="228600" y="1752600"/>
            <a:ext cx="5029200" cy="2476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8" name="Text Box 30"/>
          <p:cNvSpPr txBox="1">
            <a:spLocks noChangeArrowheads="1"/>
          </p:cNvSpPr>
          <p:nvPr/>
        </p:nvSpPr>
        <p:spPr bwMode="auto">
          <a:xfrm>
            <a:off x="228600" y="1812925"/>
            <a:ext cx="475643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 err="1"/>
              <a:t>int</a:t>
            </a:r>
            <a:r>
              <a:rPr lang="en-US" sz="1900" dirty="0"/>
              <a:t> </a:t>
            </a:r>
            <a:r>
              <a:rPr lang="en-US" sz="1900" dirty="0" smtClean="0"/>
              <a:t>main()</a:t>
            </a:r>
            <a:endParaRPr lang="en-US" sz="1900" dirty="0"/>
          </a:p>
          <a:p>
            <a:r>
              <a:rPr lang="en-US" sz="1900" dirty="0"/>
              <a:t>{</a:t>
            </a:r>
          </a:p>
          <a:p>
            <a:r>
              <a:rPr lang="en-US" sz="1900" dirty="0"/>
              <a:t>    </a:t>
            </a:r>
            <a:r>
              <a:rPr lang="en-US" sz="1900" dirty="0" err="1"/>
              <a:t>int</a:t>
            </a:r>
            <a:r>
              <a:rPr lang="en-US" sz="1900" dirty="0"/>
              <a:t>    </a:t>
            </a:r>
            <a:r>
              <a:rPr lang="en-US" sz="1900" dirty="0" smtClean="0">
                <a:solidFill>
                  <a:srgbClr val="006666"/>
                </a:solidFill>
              </a:rPr>
              <a:t>age</a:t>
            </a:r>
            <a:r>
              <a:rPr lang="en-US" sz="1900" dirty="0" smtClean="0"/>
              <a:t> </a:t>
            </a:r>
            <a:r>
              <a:rPr lang="en-US" sz="1900" dirty="0"/>
              <a:t>= </a:t>
            </a:r>
            <a:r>
              <a:rPr lang="en-US" sz="1900" dirty="0" smtClean="0"/>
              <a:t>41;</a:t>
            </a:r>
            <a:endParaRPr lang="en-US" sz="1900" dirty="0"/>
          </a:p>
          <a:p>
            <a:r>
              <a:rPr lang="en-US" sz="1900" dirty="0"/>
              <a:t>    char </a:t>
            </a:r>
            <a:r>
              <a:rPr lang="en-US" sz="1900" dirty="0" smtClean="0">
                <a:solidFill>
                  <a:srgbClr val="006666"/>
                </a:solidFill>
              </a:rPr>
              <a:t>grade </a:t>
            </a:r>
            <a:r>
              <a:rPr lang="en-US" sz="1900" dirty="0" smtClean="0"/>
              <a:t>= </a:t>
            </a:r>
            <a:r>
              <a:rPr lang="en-US" sz="1900" dirty="0"/>
              <a:t>‘B’;</a:t>
            </a:r>
            <a:br>
              <a:rPr lang="en-US" sz="1900" dirty="0"/>
            </a:b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err="1"/>
              <a:t>cout</a:t>
            </a:r>
            <a:r>
              <a:rPr lang="en-US" sz="1900" dirty="0"/>
              <a:t> &lt;&lt; </a:t>
            </a:r>
            <a:r>
              <a:rPr lang="en-US" sz="1900" dirty="0" smtClean="0"/>
              <a:t>“age’s </a:t>
            </a:r>
            <a:r>
              <a:rPr lang="en-US" sz="1900" dirty="0"/>
              <a:t>address: “&lt;&lt; </a:t>
            </a:r>
            <a:r>
              <a:rPr lang="en-US" sz="1900" dirty="0" smtClean="0">
                <a:solidFill>
                  <a:srgbClr val="FF3300"/>
                </a:solidFill>
              </a:rPr>
              <a:t>&amp;</a:t>
            </a:r>
            <a:r>
              <a:rPr lang="en-US" sz="1900" dirty="0" smtClean="0"/>
              <a:t>age ;</a:t>
            </a: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err="1"/>
              <a:t>cout</a:t>
            </a:r>
            <a:r>
              <a:rPr lang="en-US" sz="1900" dirty="0"/>
              <a:t> &lt;&lt; </a:t>
            </a:r>
            <a:r>
              <a:rPr lang="en-US" sz="1900" dirty="0" smtClean="0"/>
              <a:t>“grade’s </a:t>
            </a:r>
            <a:r>
              <a:rPr lang="en-US" sz="1900" dirty="0"/>
              <a:t>address: “ &lt;&lt; </a:t>
            </a:r>
            <a:r>
              <a:rPr lang="en-US" sz="1900" dirty="0" smtClean="0">
                <a:solidFill>
                  <a:srgbClr val="FF3300"/>
                </a:solidFill>
              </a:rPr>
              <a:t>&amp;</a:t>
            </a:r>
            <a:r>
              <a:rPr lang="en-US" sz="1900" dirty="0" smtClean="0"/>
              <a:t>grade ;</a:t>
            </a:r>
            <a:endParaRPr lang="en-US" sz="1900" dirty="0"/>
          </a:p>
          <a:p>
            <a:r>
              <a:rPr lang="en-US" sz="1900" dirty="0"/>
              <a:t>}</a:t>
            </a:r>
          </a:p>
        </p:txBody>
      </p:sp>
      <p:sp>
        <p:nvSpPr>
          <p:cNvPr id="165919" name="Text Box 31"/>
          <p:cNvSpPr txBox="1">
            <a:spLocks noChangeArrowheads="1"/>
          </p:cNvSpPr>
          <p:nvPr/>
        </p:nvSpPr>
        <p:spPr bwMode="auto">
          <a:xfrm>
            <a:off x="304800" y="5959475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If you place an </a:t>
            </a:r>
            <a:r>
              <a:rPr lang="en-US">
                <a:solidFill>
                  <a:srgbClr val="FF3300"/>
                </a:solidFill>
              </a:rPr>
              <a:t>&amp;</a:t>
            </a:r>
            <a:r>
              <a:rPr lang="en-US"/>
              <a:t> before a variable in your program, it means “</a:t>
            </a:r>
            <a:r>
              <a:rPr lang="en-US">
                <a:solidFill>
                  <a:schemeClr val="accent2"/>
                </a:solidFill>
              </a:rPr>
              <a:t>give me the numerical address of the variable</a:t>
            </a:r>
            <a:r>
              <a:rPr lang="en-US"/>
              <a:t>.”</a:t>
            </a:r>
          </a:p>
        </p:txBody>
      </p:sp>
      <p:sp>
        <p:nvSpPr>
          <p:cNvPr id="165921" name="Line 33"/>
          <p:cNvSpPr>
            <a:spLocks noChangeShapeType="1"/>
          </p:cNvSpPr>
          <p:nvPr/>
        </p:nvSpPr>
        <p:spPr bwMode="auto">
          <a:xfrm>
            <a:off x="279400" y="25781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3" name="Line 35"/>
          <p:cNvSpPr>
            <a:spLocks noChangeShapeType="1"/>
          </p:cNvSpPr>
          <p:nvPr/>
        </p:nvSpPr>
        <p:spPr bwMode="auto">
          <a:xfrm>
            <a:off x="292100" y="2870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5" name="Line 37"/>
          <p:cNvSpPr>
            <a:spLocks noChangeShapeType="1"/>
          </p:cNvSpPr>
          <p:nvPr/>
        </p:nvSpPr>
        <p:spPr bwMode="auto">
          <a:xfrm>
            <a:off x="292100" y="34544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6" name="Text Box 38"/>
          <p:cNvSpPr txBox="1">
            <a:spLocks noChangeArrowheads="1"/>
          </p:cNvSpPr>
          <p:nvPr/>
        </p:nvSpPr>
        <p:spPr bwMode="auto">
          <a:xfrm>
            <a:off x="225425" y="4541838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Output:</a:t>
            </a:r>
          </a:p>
        </p:txBody>
      </p:sp>
      <p:sp>
        <p:nvSpPr>
          <p:cNvPr id="165927" name="Text Box 39"/>
          <p:cNvSpPr txBox="1">
            <a:spLocks noChangeArrowheads="1"/>
          </p:cNvSpPr>
          <p:nvPr/>
        </p:nvSpPr>
        <p:spPr bwMode="auto">
          <a:xfrm>
            <a:off x="1143000" y="4846638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age’s </a:t>
            </a:r>
            <a:r>
              <a:rPr lang="en-US" dirty="0">
                <a:solidFill>
                  <a:srgbClr val="6600CC"/>
                </a:solidFill>
              </a:rPr>
              <a:t>address: 1006</a:t>
            </a:r>
          </a:p>
        </p:txBody>
      </p:sp>
      <p:sp>
        <p:nvSpPr>
          <p:cNvPr id="165928" name="Line 40"/>
          <p:cNvSpPr>
            <a:spLocks noChangeShapeType="1"/>
          </p:cNvSpPr>
          <p:nvPr/>
        </p:nvSpPr>
        <p:spPr bwMode="auto">
          <a:xfrm>
            <a:off x="304800" y="37465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29" name="Text Box 41"/>
          <p:cNvSpPr txBox="1">
            <a:spLocks noChangeArrowheads="1"/>
          </p:cNvSpPr>
          <p:nvPr/>
        </p:nvSpPr>
        <p:spPr bwMode="auto">
          <a:xfrm>
            <a:off x="1143000" y="5219700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grade’s </a:t>
            </a:r>
            <a:r>
              <a:rPr lang="en-US" dirty="0">
                <a:solidFill>
                  <a:srgbClr val="6600CC"/>
                </a:solidFill>
              </a:rPr>
              <a:t>address: 1011</a:t>
            </a:r>
          </a:p>
        </p:txBody>
      </p:sp>
      <p:grpSp>
        <p:nvGrpSpPr>
          <p:cNvPr id="165930" name="Group 42"/>
          <p:cNvGrpSpPr>
            <a:grpSpLocks/>
          </p:cNvGrpSpPr>
          <p:nvPr/>
        </p:nvGrpSpPr>
        <p:grpSpPr bwMode="auto">
          <a:xfrm>
            <a:off x="8001000" y="1828800"/>
            <a:ext cx="1143000" cy="990600"/>
            <a:chOff x="124" y="4320"/>
            <a:chExt cx="1536" cy="1574"/>
          </a:xfrm>
        </p:grpSpPr>
        <p:pic>
          <p:nvPicPr>
            <p:cNvPr id="165931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" y="4320"/>
              <a:ext cx="1536" cy="1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932" name="Rectangle 44"/>
            <p:cNvSpPr>
              <a:spLocks noChangeArrowheads="1"/>
            </p:cNvSpPr>
            <p:nvPr/>
          </p:nvSpPr>
          <p:spPr bwMode="auto">
            <a:xfrm rot="-128044">
              <a:off x="134" y="4924"/>
              <a:ext cx="1084" cy="288"/>
            </a:xfrm>
            <a:prstGeom prst="rect">
              <a:avLst/>
            </a:prstGeom>
            <a:solidFill>
              <a:srgbClr val="0035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b="1">
                  <a:solidFill>
                    <a:schemeClr val="bg1"/>
                  </a:solidFill>
                </a:rPr>
                <a:t>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5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5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21" grpId="0" animBg="1"/>
      <p:bldP spid="165921" grpId="1" animBg="1"/>
      <p:bldP spid="165923" grpId="0" animBg="1"/>
      <p:bldP spid="165923" grpId="1" animBg="1"/>
      <p:bldP spid="165925" grpId="0" animBg="1"/>
      <p:bldP spid="165925" grpId="1" animBg="1"/>
      <p:bldP spid="165927" grpId="0"/>
      <p:bldP spid="165928" grpId="0" animBg="1"/>
      <p:bldP spid="165928" grpId="1" animBg="1"/>
      <p:bldP spid="16592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43688" y="3630040"/>
            <a:ext cx="2216011" cy="1938992"/>
            <a:chOff x="6643688" y="3630040"/>
            <a:chExt cx="2216011" cy="1938992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7443927" y="3630040"/>
              <a:ext cx="1415772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00004000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00004002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00004004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00004006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00004008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…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6643688" y="37671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6643688" y="40719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6643688" y="46815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6872288" y="51054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6713538" y="3640138"/>
              <a:ext cx="2905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tx1"/>
                  </a:solidFill>
                  <a:cs typeface="Arial" charset="0"/>
                </a:rPr>
                <a:t> </a:t>
              </a: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6645584" y="437576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B44E-EAA1-413A-9BCA-80D061139523}" type="slidenum">
              <a:rPr lang="en-US"/>
              <a:pPr/>
              <a:t>40</a:t>
            </a:fld>
            <a:endParaRPr lang="en-US"/>
          </a:p>
        </p:txBody>
      </p:sp>
      <p:sp>
        <p:nvSpPr>
          <p:cNvPr id="332803" name="Rectangle 3"/>
          <p:cNvSpPr>
            <a:spLocks noChangeArrowheads="1"/>
          </p:cNvSpPr>
          <p:nvPr/>
        </p:nvSpPr>
        <p:spPr bwMode="auto">
          <a:xfrm>
            <a:off x="152400" y="1330325"/>
            <a:ext cx="5029200" cy="2667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228600" y="1422400"/>
            <a:ext cx="533400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main(void)</a:t>
            </a:r>
            <a:endParaRPr lang="en-US" sz="19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Waldo  *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Waldo(165); 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delete 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6627813" y="14605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6" name="Rectangle 6"/>
          <p:cNvSpPr>
            <a:spLocks noChangeArrowheads="1"/>
          </p:cNvSpPr>
          <p:nvPr/>
        </p:nvSpPr>
        <p:spPr bwMode="auto">
          <a:xfrm>
            <a:off x="6627813" y="17653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7" name="Rectangle 7"/>
          <p:cNvSpPr>
            <a:spLocks noChangeArrowheads="1"/>
          </p:cNvSpPr>
          <p:nvPr/>
        </p:nvSpPr>
        <p:spPr bwMode="auto">
          <a:xfrm>
            <a:off x="6627813" y="2070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8" name="Rectangle 8"/>
          <p:cNvSpPr>
            <a:spLocks noChangeArrowheads="1"/>
          </p:cNvSpPr>
          <p:nvPr/>
        </p:nvSpPr>
        <p:spPr bwMode="auto">
          <a:xfrm>
            <a:off x="6627813" y="2374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9" name="Rectangle 9"/>
          <p:cNvSpPr>
            <a:spLocks noChangeArrowheads="1"/>
          </p:cNvSpPr>
          <p:nvPr/>
        </p:nvSpPr>
        <p:spPr bwMode="auto">
          <a:xfrm>
            <a:off x="6627813" y="2679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10" name="Text Box 10"/>
          <p:cNvSpPr txBox="1">
            <a:spLocks noChangeArrowheads="1"/>
          </p:cNvSpPr>
          <p:nvPr/>
        </p:nvSpPr>
        <p:spPr bwMode="auto">
          <a:xfrm>
            <a:off x="7435850" y="1301880"/>
            <a:ext cx="14033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00001002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00001004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00001006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00001008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00001010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>
                <a:latin typeface="Courier New" pitchFamily="49" charset="0"/>
              </a:rPr>
              <a:t>...</a:t>
            </a:r>
          </a:p>
        </p:txBody>
      </p:sp>
      <p:sp>
        <p:nvSpPr>
          <p:cNvPr id="332811" name="Rectangle 11"/>
          <p:cNvSpPr>
            <a:spLocks noChangeArrowheads="1"/>
          </p:cNvSpPr>
          <p:nvPr/>
        </p:nvSpPr>
        <p:spPr bwMode="auto">
          <a:xfrm>
            <a:off x="6629400" y="2971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2812" name="Group 12"/>
          <p:cNvGrpSpPr>
            <a:grpSpLocks/>
          </p:cNvGrpSpPr>
          <p:nvPr/>
        </p:nvGrpSpPr>
        <p:grpSpPr bwMode="auto">
          <a:xfrm>
            <a:off x="5916816" y="1420239"/>
            <a:ext cx="1544637" cy="659589"/>
            <a:chOff x="3792" y="1440"/>
            <a:chExt cx="973" cy="826"/>
          </a:xfrm>
        </p:grpSpPr>
        <p:sp>
          <p:nvSpPr>
            <p:cNvPr id="332813" name="Rectangle 13"/>
            <p:cNvSpPr>
              <a:spLocks noChangeArrowheads="1"/>
            </p:cNvSpPr>
            <p:nvPr/>
          </p:nvSpPr>
          <p:spPr bwMode="auto">
            <a:xfrm>
              <a:off x="4246" y="1488"/>
              <a:ext cx="519" cy="77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14" name="Text Box 14"/>
            <p:cNvSpPr txBox="1">
              <a:spLocks noChangeArrowheads="1"/>
            </p:cNvSpPr>
            <p:nvPr/>
          </p:nvSpPr>
          <p:spPr bwMode="auto">
            <a:xfrm>
              <a:off x="3792" y="1440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ptr</a:t>
              </a:r>
            </a:p>
          </p:txBody>
        </p:sp>
        <p:sp>
          <p:nvSpPr>
            <p:cNvPr id="332815" name="Text Box 15"/>
            <p:cNvSpPr txBox="1">
              <a:spLocks noChangeArrowheads="1"/>
            </p:cNvSpPr>
            <p:nvPr/>
          </p:nvSpPr>
          <p:spPr bwMode="auto">
            <a:xfrm>
              <a:off x="4224" y="172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332816" name="Rectangle 16"/>
          <p:cNvSpPr>
            <a:spLocks noChangeArrowheads="1"/>
          </p:cNvSpPr>
          <p:nvPr/>
        </p:nvSpPr>
        <p:spPr bwMode="auto">
          <a:xfrm>
            <a:off x="4572000" y="1143000"/>
            <a:ext cx="4365625" cy="4739759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class Waldo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public: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 Waldo(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weight)</a:t>
            </a:r>
            <a:endParaRPr lang="en-US" sz="1800" b="1" dirty="0">
              <a:solidFill>
                <a:srgbClr val="6600CC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 {</a:t>
            </a:r>
          </a:p>
          <a:p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   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m_weight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= weight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;</a:t>
            </a:r>
            <a:b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</a:b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   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m_bacteria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= 0;</a:t>
            </a:r>
            <a:endParaRPr lang="en-US" sz="1800" b="1" dirty="0">
              <a:solidFill>
                <a:srgbClr val="6600CC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Arial" charset="0"/>
              </a:rPr>
              <a:t>  }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2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~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Waldo()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 {</a:t>
            </a:r>
          </a:p>
          <a:p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   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m_weight</a:t>
            </a:r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= 0;  // DEAD</a:t>
            </a:r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!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m_bacteria</a:t>
            </a:r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= 1000000; </a:t>
            </a:r>
            <a:r>
              <a:rPr lang="en-US" sz="1200" b="1" dirty="0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//</a:t>
            </a:r>
            <a:r>
              <a:rPr lang="en-US" sz="1200" b="1" dirty="0" err="1" smtClean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eww</a:t>
            </a:r>
            <a:endParaRPr lang="en-US" sz="1800" b="1" dirty="0">
              <a:solidFill>
                <a:srgbClr val="006666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Arial" charset="0"/>
              </a:rPr>
              <a:t>  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private: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m_weight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m_bacteria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32817" name="Rectangle 17"/>
          <p:cNvSpPr>
            <a:spLocks noGrp="1" noChangeArrowheads="1"/>
          </p:cNvSpPr>
          <p:nvPr>
            <p:ph type="title"/>
          </p:nvPr>
        </p:nvSpPr>
        <p:spPr>
          <a:xfrm>
            <a:off x="401638" y="76200"/>
            <a:ext cx="8285162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new</a:t>
            </a:r>
            <a:r>
              <a:rPr lang="en-US"/>
              <a:t>/</a:t>
            </a:r>
            <a:r>
              <a:rPr lang="en-US">
                <a:solidFill>
                  <a:schemeClr val="accent2"/>
                </a:solidFill>
              </a:rPr>
              <a:t>delete With C’tors, D’tors</a:t>
            </a:r>
            <a:endParaRPr lang="en-US"/>
          </a:p>
        </p:txBody>
      </p:sp>
      <p:sp>
        <p:nvSpPr>
          <p:cNvPr id="332818" name="Line 18"/>
          <p:cNvSpPr>
            <a:spLocks noChangeShapeType="1"/>
          </p:cNvSpPr>
          <p:nvPr/>
        </p:nvSpPr>
        <p:spPr bwMode="auto">
          <a:xfrm flipV="1">
            <a:off x="407988" y="2168525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19" name="AutoShape 19"/>
          <p:cNvSpPr>
            <a:spLocks noChangeArrowheads="1"/>
          </p:cNvSpPr>
          <p:nvPr/>
        </p:nvSpPr>
        <p:spPr bwMode="auto">
          <a:xfrm>
            <a:off x="2351088" y="76200"/>
            <a:ext cx="5838052" cy="1445454"/>
          </a:xfrm>
          <a:prstGeom prst="wedgeRoundRectCallout">
            <a:avLst>
              <a:gd name="adj1" fmla="val -55394"/>
              <a:gd name="adj2" fmla="val 104895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Part #1: C++ reserves memory for your object</a:t>
            </a:r>
          </a:p>
          <a:p>
            <a:pPr algn="ctr"/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2000" dirty="0" smtClean="0"/>
              <a:t>”Hey </a:t>
            </a:r>
            <a:r>
              <a:rPr lang="en-US" sz="1800" dirty="0" smtClean="0"/>
              <a:t>Operating </a:t>
            </a:r>
            <a:r>
              <a:rPr lang="en-US" sz="1800" dirty="0"/>
              <a:t>System, can you reserve enough bytes to hold a Waldo variable for me</a:t>
            </a:r>
            <a:r>
              <a:rPr lang="en-US" sz="1800" dirty="0" smtClean="0"/>
              <a:t>?”</a:t>
            </a:r>
            <a:endParaRPr lang="en-US" sz="1800" dirty="0"/>
          </a:p>
        </p:txBody>
      </p:sp>
      <p:sp>
        <p:nvSpPr>
          <p:cNvPr id="332820" name="AutoShape 20"/>
          <p:cNvSpPr>
            <a:spLocks noChangeArrowheads="1"/>
          </p:cNvSpPr>
          <p:nvPr/>
        </p:nvSpPr>
        <p:spPr bwMode="auto">
          <a:xfrm>
            <a:off x="4606826" y="5283368"/>
            <a:ext cx="3429000" cy="1371600"/>
          </a:xfrm>
          <a:prstGeom prst="wedgeRoundRectCallout">
            <a:avLst>
              <a:gd name="adj1" fmla="val 81854"/>
              <a:gd name="adj2" fmla="val 65290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Sure. </a:t>
            </a:r>
            <a:r>
              <a:rPr lang="en-US" sz="2000" dirty="0" smtClean="0"/>
              <a:t>I just reserved some memory for </a:t>
            </a:r>
            <a:r>
              <a:rPr lang="en-US" sz="2000" dirty="0"/>
              <a:t>you at address </a:t>
            </a:r>
            <a:r>
              <a:rPr lang="en-US" sz="2000" dirty="0">
                <a:solidFill>
                  <a:srgbClr val="6600CC"/>
                </a:solidFill>
              </a:rPr>
              <a:t>4000</a:t>
            </a:r>
            <a:r>
              <a:rPr lang="en-US" sz="2000" dirty="0"/>
              <a:t>.</a:t>
            </a:r>
          </a:p>
        </p:txBody>
      </p:sp>
      <p:sp>
        <p:nvSpPr>
          <p:cNvPr id="332821" name="Line 21"/>
          <p:cNvSpPr>
            <a:spLocks noChangeShapeType="1"/>
          </p:cNvSpPr>
          <p:nvPr/>
        </p:nvSpPr>
        <p:spPr bwMode="auto">
          <a:xfrm flipV="1">
            <a:off x="442913" y="2482850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22" name="Text Box 22"/>
          <p:cNvSpPr txBox="1">
            <a:spLocks noChangeArrowheads="1"/>
          </p:cNvSpPr>
          <p:nvPr/>
        </p:nvSpPr>
        <p:spPr bwMode="auto">
          <a:xfrm>
            <a:off x="142875" y="4267200"/>
            <a:ext cx="41243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Now lets see how </a:t>
            </a:r>
            <a:r>
              <a:rPr lang="en-US" sz="2000" dirty="0">
                <a:solidFill>
                  <a:srgbClr val="6600CC"/>
                </a:solidFill>
              </a:rPr>
              <a:t>new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6600CC"/>
                </a:solidFill>
              </a:rPr>
              <a:t>delete</a:t>
            </a:r>
            <a:r>
              <a:rPr lang="en-US" sz="2000" dirty="0"/>
              <a:t> work </a:t>
            </a:r>
            <a:r>
              <a:rPr lang="en-US" sz="2000" dirty="0" smtClean="0"/>
              <a:t>with classes containing </a:t>
            </a:r>
            <a:r>
              <a:rPr lang="en-US" sz="2000" dirty="0" smtClean="0">
                <a:solidFill>
                  <a:srgbClr val="006666"/>
                </a:solidFill>
              </a:rPr>
              <a:t>constructors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6666"/>
                </a:solidFill>
              </a:rPr>
              <a:t>destructors</a:t>
            </a:r>
            <a:r>
              <a:rPr lang="en-US" sz="2000" dirty="0"/>
              <a:t>!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570663" y="153372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CC"/>
                </a:solidFill>
                <a:cs typeface="Arial" charset="0"/>
              </a:rPr>
              <a:t>4000</a:t>
            </a: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76200" y="5461337"/>
            <a:ext cx="434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When you use the </a:t>
            </a:r>
            <a:r>
              <a:rPr lang="en-US" sz="2000" dirty="0" smtClean="0">
                <a:solidFill>
                  <a:srgbClr val="6600CC"/>
                </a:solidFill>
              </a:rPr>
              <a:t>new command </a:t>
            </a:r>
            <a:r>
              <a:rPr lang="en-US" sz="2000" dirty="0" smtClean="0"/>
              <a:t>to allocate a class with a constructor, C++ uses a </a:t>
            </a:r>
            <a:r>
              <a:rPr lang="en-US" sz="2000" dirty="0" smtClean="0">
                <a:solidFill>
                  <a:srgbClr val="6600CC"/>
                </a:solidFill>
              </a:rPr>
              <a:t>two-part process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6546852" y="3776664"/>
            <a:ext cx="1201229" cy="1265238"/>
            <a:chOff x="6546852" y="3776664"/>
            <a:chExt cx="1201229" cy="1265238"/>
          </a:xfrm>
        </p:grpSpPr>
        <p:grpSp>
          <p:nvGrpSpPr>
            <p:cNvPr id="38" name="Group 21"/>
            <p:cNvGrpSpPr>
              <a:grpSpLocks/>
            </p:cNvGrpSpPr>
            <p:nvPr/>
          </p:nvGrpSpPr>
          <p:grpSpPr bwMode="auto">
            <a:xfrm>
              <a:off x="6546852" y="3776664"/>
              <a:ext cx="1036638" cy="1265238"/>
              <a:chOff x="4124" y="2379"/>
              <a:chExt cx="653" cy="797"/>
            </a:xfrm>
          </p:grpSpPr>
          <p:sp>
            <p:nvSpPr>
              <p:cNvPr id="42" name="Rectangle 22"/>
              <p:cNvSpPr>
                <a:spLocks noChangeArrowheads="1"/>
              </p:cNvSpPr>
              <p:nvPr/>
            </p:nvSpPr>
            <p:spPr bwMode="auto">
              <a:xfrm>
                <a:off x="4185" y="2379"/>
                <a:ext cx="528" cy="797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" name="Text Box 23"/>
              <p:cNvSpPr txBox="1">
                <a:spLocks noChangeArrowheads="1"/>
              </p:cNvSpPr>
              <p:nvPr/>
            </p:nvSpPr>
            <p:spPr bwMode="auto">
              <a:xfrm>
                <a:off x="4124" y="2405"/>
                <a:ext cx="65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cs typeface="Arial" charset="0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cs typeface="Arial" charset="0"/>
                  </a:rPr>
                  <a:t>m_weight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 bwMode="auto">
            <a:xfrm>
              <a:off x="6704419" y="4124325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6566346" y="4392049"/>
              <a:ext cx="11817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 charset="0"/>
                </a:rPr>
                <a:t>.</a:t>
              </a:r>
              <a:r>
                <a:rPr lang="en-US" sz="1400" dirty="0" err="1" smtClean="0">
                  <a:solidFill>
                    <a:schemeClr val="tx1"/>
                  </a:solidFill>
                  <a:cs typeface="Arial" charset="0"/>
                </a:rPr>
                <a:t>m_bacteria</a:t>
              </a:r>
              <a:endParaRPr lang="en-US" sz="14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694691" y="4674850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44" name="AutoShape 34"/>
          <p:cNvCxnSpPr>
            <a:cxnSpLocks noChangeShapeType="1"/>
          </p:cNvCxnSpPr>
          <p:nvPr/>
        </p:nvCxnSpPr>
        <p:spPr bwMode="auto">
          <a:xfrm rot="10800000" flipH="1" flipV="1">
            <a:off x="6570662" y="1762328"/>
            <a:ext cx="142875" cy="2137366"/>
          </a:xfrm>
          <a:prstGeom prst="curvedConnector3">
            <a:avLst>
              <a:gd name="adj1" fmla="val -16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16" grpId="0" animBg="1"/>
      <p:bldP spid="332816" grpId="1" animBg="1"/>
      <p:bldP spid="332818" grpId="0" animBg="1"/>
      <p:bldP spid="332818" grpId="1" animBg="1"/>
      <p:bldP spid="332819" grpId="0" animBg="1"/>
      <p:bldP spid="332820" grpId="0" animBg="1"/>
      <p:bldP spid="332821" grpId="0" animBg="1"/>
      <p:bldP spid="332821" grpId="1" animBg="1"/>
      <p:bldP spid="36" grpId="0"/>
      <p:bldP spid="3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142875" y="4267200"/>
            <a:ext cx="41243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Now lets see how </a:t>
            </a:r>
            <a:r>
              <a:rPr lang="en-US" sz="2000" dirty="0">
                <a:solidFill>
                  <a:srgbClr val="6600CC"/>
                </a:solidFill>
              </a:rPr>
              <a:t>new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6600CC"/>
                </a:solidFill>
              </a:rPr>
              <a:t>delete</a:t>
            </a:r>
            <a:r>
              <a:rPr lang="en-US" sz="2000" dirty="0"/>
              <a:t> work </a:t>
            </a:r>
            <a:r>
              <a:rPr lang="en-US" sz="2000" dirty="0" smtClean="0"/>
              <a:t>with classes containing </a:t>
            </a:r>
            <a:r>
              <a:rPr lang="en-US" sz="2000" dirty="0" smtClean="0">
                <a:solidFill>
                  <a:srgbClr val="006666"/>
                </a:solidFill>
              </a:rPr>
              <a:t>constructors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6666"/>
                </a:solidFill>
              </a:rPr>
              <a:t>destructors</a:t>
            </a:r>
            <a:r>
              <a:rPr lang="en-US" sz="2000" dirty="0"/>
              <a:t>!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643688" y="3630040"/>
            <a:ext cx="2216011" cy="1938992"/>
            <a:chOff x="6643688" y="3630040"/>
            <a:chExt cx="2216011" cy="1938992"/>
          </a:xfrm>
        </p:grpSpPr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7443927" y="3630040"/>
              <a:ext cx="1415772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00004000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00004002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00004004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00004006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00004008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…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6643688" y="37671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6643688" y="40719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auto">
            <a:xfrm>
              <a:off x="6643688" y="46815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6872288" y="426085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6713538" y="3640138"/>
              <a:ext cx="2905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tx1"/>
                  </a:solidFill>
                  <a:cs typeface="Arial" charset="0"/>
                </a:rPr>
                <a:t> 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6645584" y="437576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12"/>
          <p:cNvGrpSpPr>
            <a:grpSpLocks/>
          </p:cNvGrpSpPr>
          <p:nvPr/>
        </p:nvGrpSpPr>
        <p:grpSpPr bwMode="auto">
          <a:xfrm>
            <a:off x="5916816" y="1420239"/>
            <a:ext cx="1544637" cy="659589"/>
            <a:chOff x="3792" y="1440"/>
            <a:chExt cx="973" cy="826"/>
          </a:xfrm>
        </p:grpSpPr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4246" y="1488"/>
              <a:ext cx="519" cy="77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3792" y="1440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ptr</a:t>
              </a:r>
              <a:endParaRPr lang="en-US" dirty="0"/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4224" y="172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7435850" y="1301880"/>
            <a:ext cx="14033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00001002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00001004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00001006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00001008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00001010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>
                <a:latin typeface="Courier New" pitchFamily="49" charset="0"/>
              </a:rPr>
              <a:t>...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BE49-1720-4A5D-8C44-A66587F2CF7B}" type="slidenum">
              <a:rPr lang="en-US"/>
              <a:pPr/>
              <a:t>41</a:t>
            </a:fld>
            <a:endParaRPr lang="en-US"/>
          </a:p>
        </p:txBody>
      </p:sp>
      <p:sp>
        <p:nvSpPr>
          <p:cNvPr id="334850" name="Rectangle 2"/>
          <p:cNvSpPr>
            <a:spLocks noChangeArrowheads="1"/>
          </p:cNvSpPr>
          <p:nvPr/>
        </p:nvSpPr>
        <p:spPr bwMode="auto">
          <a:xfrm>
            <a:off x="152400" y="1330325"/>
            <a:ext cx="5029200" cy="2667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228600" y="1422400"/>
            <a:ext cx="533400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main(void)</a:t>
            </a:r>
            <a:endParaRPr lang="en-US" sz="19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Waldo  *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Waldo(165); 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delete 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6592890" y="1828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334858" name="Rectangle 10"/>
          <p:cNvSpPr>
            <a:spLocks noGrp="1" noChangeArrowheads="1"/>
          </p:cNvSpPr>
          <p:nvPr>
            <p:ph type="title"/>
          </p:nvPr>
        </p:nvSpPr>
        <p:spPr>
          <a:xfrm>
            <a:off x="401638" y="76200"/>
            <a:ext cx="8285162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new</a:t>
            </a:r>
            <a:r>
              <a:rPr lang="en-US"/>
              <a:t>/</a:t>
            </a:r>
            <a:r>
              <a:rPr lang="en-US">
                <a:solidFill>
                  <a:schemeClr val="accent2"/>
                </a:solidFill>
              </a:rPr>
              <a:t>delete With C’tors, D’tors</a:t>
            </a:r>
            <a:endParaRPr lang="en-US"/>
          </a:p>
        </p:txBody>
      </p:sp>
      <p:sp>
        <p:nvSpPr>
          <p:cNvPr id="334860" name="Rectangle 12"/>
          <p:cNvSpPr>
            <a:spLocks noChangeArrowheads="1"/>
          </p:cNvSpPr>
          <p:nvPr/>
        </p:nvSpPr>
        <p:spPr bwMode="auto">
          <a:xfrm>
            <a:off x="6643688" y="37671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1" name="Rectangle 13"/>
          <p:cNvSpPr>
            <a:spLocks noChangeArrowheads="1"/>
          </p:cNvSpPr>
          <p:nvPr/>
        </p:nvSpPr>
        <p:spPr bwMode="auto">
          <a:xfrm>
            <a:off x="6643688" y="40719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2" name="Rectangle 14"/>
          <p:cNvSpPr>
            <a:spLocks noChangeArrowheads="1"/>
          </p:cNvSpPr>
          <p:nvPr/>
        </p:nvSpPr>
        <p:spPr bwMode="auto">
          <a:xfrm>
            <a:off x="6643688" y="46815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3" name="Text Box 15"/>
          <p:cNvSpPr txBox="1">
            <a:spLocks noChangeArrowheads="1"/>
          </p:cNvSpPr>
          <p:nvPr/>
        </p:nvSpPr>
        <p:spPr bwMode="auto">
          <a:xfrm>
            <a:off x="6872288" y="426085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334864" name="Rectangle 16"/>
          <p:cNvSpPr>
            <a:spLocks noChangeArrowheads="1"/>
          </p:cNvSpPr>
          <p:nvPr/>
        </p:nvSpPr>
        <p:spPr bwMode="auto">
          <a:xfrm>
            <a:off x="327025" y="4124325"/>
            <a:ext cx="4365625" cy="3200876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class Waldo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public: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Waldo(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weight)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{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m_weight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= weight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;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m_bacteria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= 0;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}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~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Waldo()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{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 …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34865" name="AutoShape 17"/>
          <p:cNvSpPr>
            <a:spLocks noChangeArrowheads="1"/>
          </p:cNvSpPr>
          <p:nvPr/>
        </p:nvSpPr>
        <p:spPr bwMode="auto">
          <a:xfrm>
            <a:off x="2351087" y="4190"/>
            <a:ext cx="5819776" cy="1568450"/>
          </a:xfrm>
          <a:prstGeom prst="wedgeRoundRectCallout">
            <a:avLst>
              <a:gd name="adj1" fmla="val -56604"/>
              <a:gd name="adj2" fmla="val 99260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Part #2: C++ calls the class’s constructor to initialize the newly allocated memory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200" dirty="0" smtClean="0">
              <a:solidFill>
                <a:schemeClr val="accent2"/>
              </a:solidFill>
            </a:endParaRPr>
          </a:p>
          <a:p>
            <a:pPr algn="ctr"/>
            <a:r>
              <a:rPr lang="en-US" sz="1800" dirty="0" smtClean="0"/>
              <a:t>“Now that I’ve allocated enough memory to hold Waldo, I’ll call his constructor to initialize him!”</a:t>
            </a:r>
            <a:endParaRPr lang="en-US" sz="1800" dirty="0"/>
          </a:p>
        </p:txBody>
      </p:sp>
      <p:sp>
        <p:nvSpPr>
          <p:cNvPr id="334866" name="Line 18"/>
          <p:cNvSpPr>
            <a:spLocks noChangeShapeType="1"/>
          </p:cNvSpPr>
          <p:nvPr/>
        </p:nvSpPr>
        <p:spPr bwMode="auto">
          <a:xfrm flipV="1">
            <a:off x="484188" y="2482850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7" name="Line 19"/>
          <p:cNvSpPr>
            <a:spLocks noChangeShapeType="1"/>
          </p:cNvSpPr>
          <p:nvPr/>
        </p:nvSpPr>
        <p:spPr bwMode="auto">
          <a:xfrm flipV="1">
            <a:off x="385763" y="5145088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8" name="Text Box 20"/>
          <p:cNvSpPr txBox="1">
            <a:spLocks noChangeArrowheads="1"/>
          </p:cNvSpPr>
          <p:nvPr/>
        </p:nvSpPr>
        <p:spPr bwMode="auto">
          <a:xfrm>
            <a:off x="2163763" y="471487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Arial" charset="0"/>
              </a:rPr>
              <a:t>165</a:t>
            </a:r>
          </a:p>
        </p:txBody>
      </p:sp>
      <p:sp>
        <p:nvSpPr>
          <p:cNvPr id="334872" name="Line 24"/>
          <p:cNvSpPr>
            <a:spLocks noChangeShapeType="1"/>
          </p:cNvSpPr>
          <p:nvPr/>
        </p:nvSpPr>
        <p:spPr bwMode="auto">
          <a:xfrm flipV="1">
            <a:off x="636588" y="5715000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5" name="Line 27"/>
          <p:cNvSpPr>
            <a:spLocks noChangeShapeType="1"/>
          </p:cNvSpPr>
          <p:nvPr/>
        </p:nvSpPr>
        <p:spPr bwMode="auto">
          <a:xfrm flipV="1">
            <a:off x="638175" y="5953328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7" name="Line 29"/>
          <p:cNvSpPr>
            <a:spLocks noChangeShapeType="1"/>
          </p:cNvSpPr>
          <p:nvPr/>
        </p:nvSpPr>
        <p:spPr bwMode="auto">
          <a:xfrm flipV="1">
            <a:off x="439062" y="6248400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8" name="Rectangle 30"/>
          <p:cNvSpPr>
            <a:spLocks noChangeArrowheads="1"/>
          </p:cNvSpPr>
          <p:nvPr/>
        </p:nvSpPr>
        <p:spPr bwMode="auto">
          <a:xfrm>
            <a:off x="6627813" y="2679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79" name="Rectangle 31"/>
          <p:cNvSpPr>
            <a:spLocks noChangeArrowheads="1"/>
          </p:cNvSpPr>
          <p:nvPr/>
        </p:nvSpPr>
        <p:spPr bwMode="auto">
          <a:xfrm>
            <a:off x="6629400" y="2971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81" name="Text Box 33"/>
          <p:cNvSpPr txBox="1">
            <a:spLocks noChangeArrowheads="1"/>
          </p:cNvSpPr>
          <p:nvPr/>
        </p:nvSpPr>
        <p:spPr bwMode="auto">
          <a:xfrm>
            <a:off x="6713538" y="364013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cs typeface="Arial" charset="0"/>
              </a:rPr>
              <a:t> </a:t>
            </a: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627813" y="2070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6627813" y="2374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6570663" y="153372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CC"/>
                </a:solidFill>
                <a:cs typeface="Arial" charset="0"/>
              </a:rPr>
              <a:t>4000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546852" y="3776664"/>
            <a:ext cx="1201229" cy="1265238"/>
            <a:chOff x="6546852" y="3776664"/>
            <a:chExt cx="1201229" cy="1265238"/>
          </a:xfrm>
        </p:grpSpPr>
        <p:grpSp>
          <p:nvGrpSpPr>
            <p:cNvPr id="334869" name="Group 21"/>
            <p:cNvGrpSpPr>
              <a:grpSpLocks/>
            </p:cNvGrpSpPr>
            <p:nvPr/>
          </p:nvGrpSpPr>
          <p:grpSpPr bwMode="auto">
            <a:xfrm>
              <a:off x="6546852" y="3776664"/>
              <a:ext cx="1036638" cy="1265238"/>
              <a:chOff x="4124" y="2379"/>
              <a:chExt cx="653" cy="797"/>
            </a:xfrm>
          </p:grpSpPr>
          <p:sp>
            <p:nvSpPr>
              <p:cNvPr id="334870" name="Rectangle 22"/>
              <p:cNvSpPr>
                <a:spLocks noChangeArrowheads="1"/>
              </p:cNvSpPr>
              <p:nvPr/>
            </p:nvSpPr>
            <p:spPr bwMode="auto">
              <a:xfrm>
                <a:off x="4185" y="2379"/>
                <a:ext cx="528" cy="797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4871" name="Text Box 23"/>
              <p:cNvSpPr txBox="1">
                <a:spLocks noChangeArrowheads="1"/>
              </p:cNvSpPr>
              <p:nvPr/>
            </p:nvSpPr>
            <p:spPr bwMode="auto">
              <a:xfrm>
                <a:off x="4124" y="2405"/>
                <a:ext cx="65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cs typeface="Arial" charset="0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cs typeface="Arial" charset="0"/>
                  </a:rPr>
                  <a:t>m_weight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 bwMode="auto">
            <a:xfrm>
              <a:off x="6704419" y="4124325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9" name="Text Box 23"/>
            <p:cNvSpPr txBox="1">
              <a:spLocks noChangeArrowheads="1"/>
            </p:cNvSpPr>
            <p:nvPr/>
          </p:nvSpPr>
          <p:spPr bwMode="auto">
            <a:xfrm>
              <a:off x="6566346" y="4392049"/>
              <a:ext cx="11817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 charset="0"/>
                </a:rPr>
                <a:t>.</a:t>
              </a:r>
              <a:r>
                <a:rPr lang="en-US" sz="1400" dirty="0" err="1" smtClean="0">
                  <a:solidFill>
                    <a:schemeClr val="tx1"/>
                  </a:solidFill>
                  <a:cs typeface="Arial" charset="0"/>
                </a:rPr>
                <a:t>m_bacteria</a:t>
              </a:r>
              <a:endParaRPr lang="en-US" sz="14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6694691" y="4674850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34876" name="Text Box 28"/>
          <p:cNvSpPr txBox="1">
            <a:spLocks noChangeArrowheads="1"/>
          </p:cNvSpPr>
          <p:nvPr/>
        </p:nvSpPr>
        <p:spPr bwMode="auto">
          <a:xfrm>
            <a:off x="6729258" y="4047908"/>
            <a:ext cx="6976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cs typeface="Arial" charset="0"/>
              </a:rPr>
              <a:t>165</a:t>
            </a: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6887184" y="4614551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cs typeface="Arial" charset="0"/>
              </a:rPr>
              <a:t>0</a:t>
            </a:r>
            <a:endParaRPr lang="en-US" dirty="0">
              <a:solidFill>
                <a:srgbClr val="FFFF00"/>
              </a:solidFill>
              <a:cs typeface="Arial" charset="0"/>
            </a:endParaRPr>
          </a:p>
        </p:txBody>
      </p:sp>
      <p:cxnSp>
        <p:nvCxnSpPr>
          <p:cNvPr id="334882" name="AutoShape 34"/>
          <p:cNvCxnSpPr>
            <a:cxnSpLocks noChangeShapeType="1"/>
            <a:stCxn id="52" idx="1"/>
            <a:endCxn id="334881" idx="1"/>
          </p:cNvCxnSpPr>
          <p:nvPr/>
        </p:nvCxnSpPr>
        <p:spPr bwMode="auto">
          <a:xfrm rot="10800000" flipH="1" flipV="1">
            <a:off x="6570662" y="1762328"/>
            <a:ext cx="142875" cy="2137366"/>
          </a:xfrm>
          <a:prstGeom prst="curvedConnector3">
            <a:avLst>
              <a:gd name="adj1" fmla="val -16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4" grpId="0" animBg="1"/>
      <p:bldP spid="334864" grpId="1" animBg="1"/>
      <p:bldP spid="334865" grpId="0" animBg="1"/>
      <p:bldP spid="334866" grpId="0" animBg="1"/>
      <p:bldP spid="334867" grpId="0" animBg="1"/>
      <p:bldP spid="334867" grpId="1" animBg="1"/>
      <p:bldP spid="334868" grpId="0"/>
      <p:bldP spid="334868" grpId="1"/>
      <p:bldP spid="334872" grpId="0" animBg="1"/>
      <p:bldP spid="334872" grpId="1" animBg="1"/>
      <p:bldP spid="334875" grpId="0" animBg="1"/>
      <p:bldP spid="334875" grpId="1" animBg="1"/>
      <p:bldP spid="334877" grpId="0" animBg="1"/>
      <p:bldP spid="334877" grpId="1" animBg="1"/>
      <p:bldP spid="334876" grpId="0"/>
      <p:bldP spid="6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152400" y="4419600"/>
            <a:ext cx="4343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When you use the </a:t>
            </a:r>
            <a:r>
              <a:rPr lang="en-US" sz="2000" dirty="0" smtClean="0">
                <a:solidFill>
                  <a:srgbClr val="6600CC"/>
                </a:solidFill>
              </a:rPr>
              <a:t>delete command </a:t>
            </a:r>
            <a:r>
              <a:rPr lang="en-US" sz="2000" dirty="0" smtClean="0"/>
              <a:t>to free an object with a destructor, C++ also uses a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6600CC"/>
                </a:solidFill>
              </a:rPr>
              <a:t>two-part process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7B90-2BFF-4C0E-8403-F93600403A0F}" type="slidenum">
              <a:rPr lang="en-US"/>
              <a:pPr/>
              <a:t>42</a:t>
            </a:fld>
            <a:endParaRPr lang="en-US"/>
          </a:p>
        </p:txBody>
      </p:sp>
      <p:sp>
        <p:nvSpPr>
          <p:cNvPr id="336898" name="Rectangle 2"/>
          <p:cNvSpPr>
            <a:spLocks noChangeArrowheads="1"/>
          </p:cNvSpPr>
          <p:nvPr/>
        </p:nvSpPr>
        <p:spPr bwMode="auto">
          <a:xfrm>
            <a:off x="152400" y="1330325"/>
            <a:ext cx="5029200" cy="2667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899" name="Rectangle 3"/>
          <p:cNvSpPr>
            <a:spLocks noChangeArrowheads="1"/>
          </p:cNvSpPr>
          <p:nvPr/>
        </p:nvSpPr>
        <p:spPr bwMode="auto">
          <a:xfrm>
            <a:off x="228600" y="1422400"/>
            <a:ext cx="533400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main(void)</a:t>
            </a:r>
            <a:endParaRPr lang="en-US" sz="19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Waldo  *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Waldo(165); 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delete </a:t>
            </a:r>
            <a:r>
              <a:rPr lang="en-US" sz="19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6906" name="Rectangle 10"/>
          <p:cNvSpPr>
            <a:spLocks noGrp="1" noChangeArrowheads="1"/>
          </p:cNvSpPr>
          <p:nvPr>
            <p:ph type="title"/>
          </p:nvPr>
        </p:nvSpPr>
        <p:spPr>
          <a:xfrm>
            <a:off x="401638" y="76200"/>
            <a:ext cx="8285162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new</a:t>
            </a:r>
            <a:r>
              <a:rPr lang="en-US"/>
              <a:t>/</a:t>
            </a:r>
            <a:r>
              <a:rPr lang="en-US">
                <a:solidFill>
                  <a:schemeClr val="accent2"/>
                </a:solidFill>
              </a:rPr>
              <a:t>delete With C’tors, D’tors</a:t>
            </a:r>
            <a:endParaRPr lang="en-US"/>
          </a:p>
        </p:txBody>
      </p:sp>
      <p:sp>
        <p:nvSpPr>
          <p:cNvPr id="336912" name="Rectangle 16"/>
          <p:cNvSpPr>
            <a:spLocks noChangeArrowheads="1"/>
          </p:cNvSpPr>
          <p:nvPr/>
        </p:nvSpPr>
        <p:spPr bwMode="auto">
          <a:xfrm>
            <a:off x="327025" y="3886200"/>
            <a:ext cx="4365625" cy="2646878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class Waldo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public: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...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~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Waldo()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{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m_weight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m_bacteria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= 1000000;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}</a:t>
            </a:r>
          </a:p>
        </p:txBody>
      </p:sp>
      <p:sp>
        <p:nvSpPr>
          <p:cNvPr id="336914" name="Line 18"/>
          <p:cNvSpPr>
            <a:spLocks noChangeShapeType="1"/>
          </p:cNvSpPr>
          <p:nvPr/>
        </p:nvSpPr>
        <p:spPr bwMode="auto">
          <a:xfrm flipV="1">
            <a:off x="484188" y="3121025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5" name="Line 19"/>
          <p:cNvSpPr>
            <a:spLocks noChangeShapeType="1"/>
          </p:cNvSpPr>
          <p:nvPr/>
        </p:nvSpPr>
        <p:spPr bwMode="auto">
          <a:xfrm flipV="1">
            <a:off x="498475" y="3513138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2" name="Line 26"/>
          <p:cNvSpPr>
            <a:spLocks noChangeShapeType="1"/>
          </p:cNvSpPr>
          <p:nvPr/>
        </p:nvSpPr>
        <p:spPr bwMode="auto">
          <a:xfrm flipV="1">
            <a:off x="423863" y="5211763"/>
            <a:ext cx="27781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3" name="Line 27"/>
          <p:cNvSpPr>
            <a:spLocks noChangeShapeType="1"/>
          </p:cNvSpPr>
          <p:nvPr/>
        </p:nvSpPr>
        <p:spPr bwMode="auto">
          <a:xfrm flipV="1">
            <a:off x="650875" y="5802313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5" name="Line 29"/>
          <p:cNvSpPr>
            <a:spLocks noChangeShapeType="1"/>
          </p:cNvSpPr>
          <p:nvPr/>
        </p:nvSpPr>
        <p:spPr bwMode="auto">
          <a:xfrm flipV="1">
            <a:off x="666750" y="6049760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7" name="Line 31"/>
          <p:cNvSpPr>
            <a:spLocks noChangeShapeType="1"/>
          </p:cNvSpPr>
          <p:nvPr/>
        </p:nvSpPr>
        <p:spPr bwMode="auto">
          <a:xfrm flipV="1">
            <a:off x="457200" y="6311697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8" name="Line 32"/>
          <p:cNvSpPr>
            <a:spLocks noChangeShapeType="1"/>
          </p:cNvSpPr>
          <p:nvPr/>
        </p:nvSpPr>
        <p:spPr bwMode="auto">
          <a:xfrm flipV="1">
            <a:off x="504825" y="3519488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9" name="Rectangle 33"/>
          <p:cNvSpPr>
            <a:spLocks noChangeArrowheads="1"/>
          </p:cNvSpPr>
          <p:nvPr/>
        </p:nvSpPr>
        <p:spPr bwMode="auto">
          <a:xfrm>
            <a:off x="5257800" y="3581400"/>
            <a:ext cx="3886200" cy="1828800"/>
          </a:xfrm>
          <a:prstGeom prst="rect">
            <a:avLst/>
          </a:prstGeom>
          <a:solidFill>
            <a:schemeClr val="bg1">
              <a:alpha val="8400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6931" name="Line 35"/>
          <p:cNvSpPr>
            <a:spLocks noChangeShapeType="1"/>
          </p:cNvSpPr>
          <p:nvPr/>
        </p:nvSpPr>
        <p:spPr bwMode="auto">
          <a:xfrm flipV="1">
            <a:off x="76200" y="3806825"/>
            <a:ext cx="277813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643688" y="3630040"/>
            <a:ext cx="2216011" cy="1938992"/>
            <a:chOff x="6643688" y="3630040"/>
            <a:chExt cx="2216011" cy="193899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7443927" y="3630040"/>
              <a:ext cx="1415772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00004000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00004002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00004004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00004006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00004008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…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6643688" y="37671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6643688" y="40719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6643688" y="468153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6713538" y="3640138"/>
              <a:ext cx="2905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tx1"/>
                  </a:solidFill>
                  <a:cs typeface="Arial" charset="0"/>
                </a:rPr>
                <a:t> </a:t>
              </a:r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6645584" y="4375768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12"/>
          <p:cNvGrpSpPr>
            <a:grpSpLocks/>
          </p:cNvGrpSpPr>
          <p:nvPr/>
        </p:nvGrpSpPr>
        <p:grpSpPr bwMode="auto">
          <a:xfrm>
            <a:off x="5916816" y="1420239"/>
            <a:ext cx="1544637" cy="659589"/>
            <a:chOff x="3792" y="1440"/>
            <a:chExt cx="973" cy="826"/>
          </a:xfrm>
        </p:grpSpPr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4246" y="1488"/>
              <a:ext cx="519" cy="778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3792" y="1440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ptr</a:t>
              </a:r>
              <a:endParaRPr lang="en-US" dirty="0"/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4224" y="172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7435850" y="1301880"/>
            <a:ext cx="14033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00001002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00001004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00001006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00001008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00001010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>
                <a:latin typeface="Courier New" pitchFamily="49" charset="0"/>
              </a:rPr>
              <a:t>...</a:t>
            </a:r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6592890" y="1828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7" name="Rectangle 12"/>
          <p:cNvSpPr>
            <a:spLocks noChangeArrowheads="1"/>
          </p:cNvSpPr>
          <p:nvPr/>
        </p:nvSpPr>
        <p:spPr bwMode="auto">
          <a:xfrm>
            <a:off x="6643688" y="37671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6643688" y="40719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6643688" y="46815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30"/>
          <p:cNvSpPr>
            <a:spLocks noChangeArrowheads="1"/>
          </p:cNvSpPr>
          <p:nvPr/>
        </p:nvSpPr>
        <p:spPr bwMode="auto">
          <a:xfrm>
            <a:off x="6627813" y="2679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31"/>
          <p:cNvSpPr>
            <a:spLocks noChangeArrowheads="1"/>
          </p:cNvSpPr>
          <p:nvPr/>
        </p:nvSpPr>
        <p:spPr bwMode="auto">
          <a:xfrm>
            <a:off x="6629400" y="29718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6713538" y="364013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cs typeface="Arial" charset="0"/>
              </a:rPr>
              <a:t> </a:t>
            </a:r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6627813" y="2070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6627813" y="2374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6570663" y="153372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CC"/>
                </a:solidFill>
                <a:cs typeface="Arial" charset="0"/>
              </a:rPr>
              <a:t>4000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6546852" y="3776664"/>
            <a:ext cx="1201229" cy="1265238"/>
            <a:chOff x="6546852" y="3776664"/>
            <a:chExt cx="1201229" cy="1265238"/>
          </a:xfrm>
        </p:grpSpPr>
        <p:grpSp>
          <p:nvGrpSpPr>
            <p:cNvPr id="68" name="Group 21"/>
            <p:cNvGrpSpPr>
              <a:grpSpLocks/>
            </p:cNvGrpSpPr>
            <p:nvPr/>
          </p:nvGrpSpPr>
          <p:grpSpPr bwMode="auto">
            <a:xfrm>
              <a:off x="6546852" y="3776664"/>
              <a:ext cx="1036638" cy="1265238"/>
              <a:chOff x="4124" y="2379"/>
              <a:chExt cx="653" cy="797"/>
            </a:xfrm>
          </p:grpSpPr>
          <p:sp>
            <p:nvSpPr>
              <p:cNvPr id="72" name="Rectangle 22"/>
              <p:cNvSpPr>
                <a:spLocks noChangeArrowheads="1"/>
              </p:cNvSpPr>
              <p:nvPr/>
            </p:nvSpPr>
            <p:spPr bwMode="auto">
              <a:xfrm>
                <a:off x="4185" y="2379"/>
                <a:ext cx="528" cy="797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Text Box 23"/>
              <p:cNvSpPr txBox="1">
                <a:spLocks noChangeArrowheads="1"/>
              </p:cNvSpPr>
              <p:nvPr/>
            </p:nvSpPr>
            <p:spPr bwMode="auto">
              <a:xfrm>
                <a:off x="4124" y="2405"/>
                <a:ext cx="65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cs typeface="Arial" charset="0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cs typeface="Arial" charset="0"/>
                  </a:rPr>
                  <a:t>m_weight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 bwMode="auto">
            <a:xfrm>
              <a:off x="6704419" y="4124325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0" name="Text Box 23"/>
            <p:cNvSpPr txBox="1">
              <a:spLocks noChangeArrowheads="1"/>
            </p:cNvSpPr>
            <p:nvPr/>
          </p:nvSpPr>
          <p:spPr bwMode="auto">
            <a:xfrm>
              <a:off x="6566346" y="4392049"/>
              <a:ext cx="11817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 charset="0"/>
                </a:rPr>
                <a:t>.</a:t>
              </a:r>
              <a:r>
                <a:rPr lang="en-US" sz="1400" dirty="0" err="1" smtClean="0">
                  <a:solidFill>
                    <a:schemeClr val="tx1"/>
                  </a:solidFill>
                  <a:cs typeface="Arial" charset="0"/>
                </a:rPr>
                <a:t>m_bacteria</a:t>
              </a:r>
              <a:endParaRPr lang="en-US" sz="14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6694691" y="4674850"/>
              <a:ext cx="727513" cy="31148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6729258" y="4047908"/>
            <a:ext cx="6976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cs typeface="Arial" charset="0"/>
              </a:rPr>
              <a:t>165</a:t>
            </a:r>
          </a:p>
        </p:txBody>
      </p:sp>
      <p:sp>
        <p:nvSpPr>
          <p:cNvPr id="75" name="Text Box 28"/>
          <p:cNvSpPr txBox="1">
            <a:spLocks noChangeArrowheads="1"/>
          </p:cNvSpPr>
          <p:nvPr/>
        </p:nvSpPr>
        <p:spPr bwMode="auto">
          <a:xfrm>
            <a:off x="6887184" y="4614551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cs typeface="Arial" charset="0"/>
              </a:rPr>
              <a:t>0</a:t>
            </a:r>
            <a:endParaRPr lang="en-US" dirty="0">
              <a:solidFill>
                <a:srgbClr val="FFFF00"/>
              </a:solidFill>
              <a:cs typeface="Arial" charset="0"/>
            </a:endParaRPr>
          </a:p>
        </p:txBody>
      </p:sp>
      <p:cxnSp>
        <p:nvCxnSpPr>
          <p:cNvPr id="76" name="AutoShape 34"/>
          <p:cNvCxnSpPr>
            <a:cxnSpLocks noChangeShapeType="1"/>
            <a:stCxn id="66" idx="1"/>
            <a:endCxn id="63" idx="1"/>
          </p:cNvCxnSpPr>
          <p:nvPr/>
        </p:nvCxnSpPr>
        <p:spPr bwMode="auto">
          <a:xfrm rot="10800000" flipH="1" flipV="1">
            <a:off x="6570662" y="1762328"/>
            <a:ext cx="142875" cy="2137366"/>
          </a:xfrm>
          <a:prstGeom prst="curvedConnector3">
            <a:avLst>
              <a:gd name="adj1" fmla="val -16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6930" name="AutoShape 34"/>
          <p:cNvSpPr>
            <a:spLocks noChangeArrowheads="1"/>
          </p:cNvSpPr>
          <p:nvPr/>
        </p:nvSpPr>
        <p:spPr bwMode="auto">
          <a:xfrm>
            <a:off x="5867400" y="4976813"/>
            <a:ext cx="3200400" cy="1195387"/>
          </a:xfrm>
          <a:prstGeom prst="wedgeRoundRectCallout">
            <a:avLst>
              <a:gd name="adj1" fmla="val 50648"/>
              <a:gd name="adj2" fmla="val 103588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OK. I’ll free up that memory for someone else…</a:t>
            </a:r>
          </a:p>
        </p:txBody>
      </p:sp>
      <p:sp>
        <p:nvSpPr>
          <p:cNvPr id="336913" name="AutoShape 17"/>
          <p:cNvSpPr>
            <a:spLocks noChangeArrowheads="1"/>
          </p:cNvSpPr>
          <p:nvPr/>
        </p:nvSpPr>
        <p:spPr bwMode="auto">
          <a:xfrm>
            <a:off x="2133600" y="1143000"/>
            <a:ext cx="5254428" cy="1568450"/>
          </a:xfrm>
          <a:prstGeom prst="wedgeRoundRectCallout">
            <a:avLst>
              <a:gd name="adj1" fmla="val -68102"/>
              <a:gd name="adj2" fmla="val 93824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Part #1: C++ calls the class’s destructor</a:t>
            </a:r>
          </a:p>
          <a:p>
            <a:pPr algn="ctr"/>
            <a:endParaRPr lang="en-US" sz="1200" dirty="0" smtClean="0">
              <a:solidFill>
                <a:schemeClr val="accent2"/>
              </a:solidFill>
            </a:endParaRPr>
          </a:p>
          <a:p>
            <a:pPr algn="ctr"/>
            <a:r>
              <a:rPr lang="en-US" sz="2000" dirty="0" smtClean="0"/>
              <a:t>“While I still have ownership of Waldo’s memory, I’m </a:t>
            </a:r>
            <a:r>
              <a:rPr lang="en-US" sz="2000" dirty="0"/>
              <a:t>going to call Waldo’s </a:t>
            </a:r>
            <a:r>
              <a:rPr lang="en-US" sz="2000" dirty="0" smtClean="0"/>
              <a:t>destructor on it.”</a:t>
            </a:r>
            <a:endParaRPr lang="en-US" sz="2000" dirty="0"/>
          </a:p>
        </p:txBody>
      </p:sp>
      <p:sp>
        <p:nvSpPr>
          <p:cNvPr id="336935" name="AutoShape 39"/>
          <p:cNvSpPr>
            <a:spLocks noChangeArrowheads="1"/>
          </p:cNvSpPr>
          <p:nvPr/>
        </p:nvSpPr>
        <p:spPr bwMode="auto">
          <a:xfrm>
            <a:off x="2285999" y="954860"/>
            <a:ext cx="4762163" cy="1908990"/>
          </a:xfrm>
          <a:prstGeom prst="wedgeRoundRectCallout">
            <a:avLst>
              <a:gd name="adj1" fmla="val -68523"/>
              <a:gd name="adj2" fmla="val 75944"/>
              <a:gd name="adj3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Part #2: C++ asks the Operating System to free the memory</a:t>
            </a:r>
            <a:endParaRPr lang="en-US" sz="1200" dirty="0" smtClean="0">
              <a:solidFill>
                <a:schemeClr val="accent2"/>
              </a:solidFill>
            </a:endParaRPr>
          </a:p>
          <a:p>
            <a:pPr algn="ctr"/>
            <a:r>
              <a:rPr lang="en-US" sz="1100" dirty="0"/>
              <a:t/>
            </a:r>
            <a:br>
              <a:rPr lang="en-US" sz="1100" dirty="0"/>
            </a:br>
            <a:r>
              <a:rPr lang="en-US" sz="2000" dirty="0">
                <a:solidFill>
                  <a:srgbClr val="006666"/>
                </a:solidFill>
              </a:rPr>
              <a:t>“Hey O.S., </a:t>
            </a:r>
            <a:r>
              <a:rPr lang="en-US" sz="2000" dirty="0" smtClean="0">
                <a:solidFill>
                  <a:srgbClr val="006666"/>
                </a:solidFill>
              </a:rPr>
              <a:t>now that I’ve run Waldo’s destructor, can you free </a:t>
            </a:r>
            <a:r>
              <a:rPr lang="en-US" sz="2000" dirty="0">
                <a:solidFill>
                  <a:srgbClr val="006666"/>
                </a:solidFill>
              </a:rPr>
              <a:t>that memory at address 4000 for me.”</a:t>
            </a:r>
          </a:p>
        </p:txBody>
      </p:sp>
      <p:sp>
        <p:nvSpPr>
          <p:cNvPr id="336926" name="Rectangle 30"/>
          <p:cNvSpPr>
            <a:spLocks noChangeArrowheads="1"/>
          </p:cNvSpPr>
          <p:nvPr/>
        </p:nvSpPr>
        <p:spPr bwMode="auto">
          <a:xfrm>
            <a:off x="6777924" y="4025998"/>
            <a:ext cx="606881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/>
            <a:r>
              <a:rPr lang="en-US" sz="2800" dirty="0">
                <a:solidFill>
                  <a:srgbClr val="FFEFDF"/>
                </a:solidFill>
                <a:cs typeface="Arial" charset="0"/>
              </a:rPr>
              <a:t> 0 </a:t>
            </a: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6553121" y="4696243"/>
            <a:ext cx="971740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solidFill>
                  <a:srgbClr val="FFEFDF"/>
                </a:solidFill>
                <a:cs typeface="Arial" charset="0"/>
              </a:rPr>
              <a:t> </a:t>
            </a:r>
            <a:r>
              <a:rPr lang="en-US" sz="1400" dirty="0" smtClean="0">
                <a:solidFill>
                  <a:srgbClr val="FFEFDF"/>
                </a:solidFill>
                <a:cs typeface="Arial" charset="0"/>
              </a:rPr>
              <a:t>1000000</a:t>
            </a:r>
            <a:endParaRPr lang="en-US" sz="1400" dirty="0">
              <a:solidFill>
                <a:srgbClr val="FFEFD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3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36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36912" grpId="0" animBg="1"/>
      <p:bldP spid="336912" grpId="1" animBg="1"/>
      <p:bldP spid="336914" grpId="0" animBg="1"/>
      <p:bldP spid="336915" grpId="0" animBg="1"/>
      <p:bldP spid="336915" grpId="1" animBg="1"/>
      <p:bldP spid="336922" grpId="0" animBg="1"/>
      <p:bldP spid="336922" grpId="1" animBg="1"/>
      <p:bldP spid="336923" grpId="0" animBg="1"/>
      <p:bldP spid="336923" grpId="1" animBg="1"/>
      <p:bldP spid="336925" grpId="0" animBg="1"/>
      <p:bldP spid="336925" grpId="1" animBg="1"/>
      <p:bldP spid="336927" grpId="0" animBg="1"/>
      <p:bldP spid="336927" grpId="1" animBg="1"/>
      <p:bldP spid="336928" grpId="0" animBg="1"/>
      <p:bldP spid="336928" grpId="1" animBg="1"/>
      <p:bldP spid="336929" grpId="0" animBg="1"/>
      <p:bldP spid="336931" grpId="0" animBg="1"/>
      <p:bldP spid="336931" grpId="1" animBg="1"/>
      <p:bldP spid="74" grpId="0"/>
      <p:bldP spid="75" grpId="0"/>
      <p:bldP spid="336930" grpId="0" animBg="1"/>
      <p:bldP spid="336930" grpId="1" animBg="1"/>
      <p:bldP spid="336913" grpId="0" animBg="1"/>
      <p:bldP spid="336913" grpId="1" animBg="1"/>
      <p:bldP spid="336935" grpId="0" animBg="1"/>
      <p:bldP spid="336935" grpId="1" animBg="1"/>
      <p:bldP spid="336926" grpId="0"/>
      <p:bldP spid="336926" grpId="1"/>
      <p:bldP spid="77" grpId="0"/>
      <p:bldP spid="77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A578-0221-4416-AA9E-5BA33486AD1B}" type="slidenum">
              <a:rPr lang="en-US"/>
              <a:pPr/>
              <a:t>43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Using </a:t>
            </a:r>
            <a:r>
              <a:rPr lang="en-US">
                <a:solidFill>
                  <a:schemeClr val="accent2"/>
                </a:solidFill>
              </a:rPr>
              <a:t>new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delete</a:t>
            </a:r>
            <a:r>
              <a:rPr lang="en-US"/>
              <a:t> to Allocate Class Instances</a:t>
            </a: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304800" y="1600200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When we use </a:t>
            </a:r>
            <a:r>
              <a:rPr lang="en-US" sz="2000" i="1" u="sng" dirty="0">
                <a:solidFill>
                  <a:schemeClr val="tx1"/>
                </a:solidFill>
                <a:cs typeface="Courier New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 to allocate a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class instance,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this is what happens: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1143000" y="2133600"/>
            <a:ext cx="7848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1.  Memory is </a:t>
            </a: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allocated by the OS for us.</a:t>
            </a:r>
            <a:endParaRPr lang="en-US" sz="2000" dirty="0">
              <a:solidFill>
                <a:srgbClr val="006666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2. The </a:t>
            </a:r>
            <a:r>
              <a:rPr lang="en-US" sz="2000" dirty="0">
                <a:solidFill>
                  <a:srgbClr val="990000"/>
                </a:solidFill>
                <a:cs typeface="Courier New" pitchFamily="49" charset="0"/>
              </a:rPr>
              <a:t>constructor</a:t>
            </a: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 for the class is called on this </a:t>
            </a:r>
            <a:br>
              <a:rPr lang="en-US" sz="2000" dirty="0">
                <a:solidFill>
                  <a:srgbClr val="006666"/>
                </a:solidFill>
                <a:cs typeface="Courier New" pitchFamily="49" charset="0"/>
              </a:rPr>
            </a:b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    memory, to initialize it</a:t>
            </a:r>
            <a:r>
              <a:rPr lang="en-US" sz="2000" dirty="0">
                <a:solidFill>
                  <a:srgbClr val="006666"/>
                </a:solidFill>
              </a:rPr>
              <a:t> (</a:t>
            </a:r>
            <a:r>
              <a:rPr lang="en-US" sz="2000" dirty="0">
                <a:solidFill>
                  <a:srgbClr val="6600CC"/>
                </a:solidFill>
              </a:rPr>
              <a:t>if the class has a </a:t>
            </a:r>
            <a:r>
              <a:rPr lang="en-US" sz="2000" dirty="0" err="1">
                <a:solidFill>
                  <a:srgbClr val="6600CC"/>
                </a:solidFill>
              </a:rPr>
              <a:t>c’tor</a:t>
            </a:r>
            <a:r>
              <a:rPr lang="en-US" sz="2000" dirty="0" smtClean="0">
                <a:solidFill>
                  <a:srgbClr val="006666"/>
                </a:solidFill>
              </a:rPr>
              <a:t>).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412678" name="Rectangle 6"/>
          <p:cNvSpPr>
            <a:spLocks noChangeArrowheads="1"/>
          </p:cNvSpPr>
          <p:nvPr/>
        </p:nvSpPr>
        <p:spPr bwMode="auto">
          <a:xfrm>
            <a:off x="292100" y="3733800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When you </a:t>
            </a:r>
            <a:r>
              <a:rPr lang="en-US" sz="2000" u="sng" dirty="0">
                <a:solidFill>
                  <a:schemeClr val="tx1"/>
                </a:solidFill>
                <a:cs typeface="Courier New" pitchFamily="49" charset="0"/>
              </a:rPr>
              <a:t>delete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 a class instance, this is what happens: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12679" name="Rectangle 7"/>
          <p:cNvSpPr>
            <a:spLocks noChangeArrowheads="1"/>
          </p:cNvSpPr>
          <p:nvPr/>
        </p:nvSpPr>
        <p:spPr bwMode="auto">
          <a:xfrm>
            <a:off x="1143000" y="4267200"/>
            <a:ext cx="73914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1. The </a:t>
            </a:r>
            <a:r>
              <a:rPr lang="en-US" sz="2000" dirty="0">
                <a:solidFill>
                  <a:srgbClr val="990000"/>
                </a:solidFill>
                <a:cs typeface="Courier New" pitchFamily="49" charset="0"/>
              </a:rPr>
              <a:t>destructor</a:t>
            </a: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 for the class is called, </a:t>
            </a: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first </a:t>
            </a:r>
            <a:b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</a:b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   (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if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the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class has a destructor</a:t>
            </a: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).</a:t>
            </a:r>
            <a:endParaRPr lang="en-US" sz="2000" dirty="0">
              <a:solidFill>
                <a:srgbClr val="006666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2. The memory is released to the </a:t>
            </a: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OS.</a:t>
            </a:r>
            <a:endParaRPr lang="en-US" sz="2000" dirty="0">
              <a:solidFill>
                <a:srgbClr val="006666"/>
              </a:solidFill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/>
      <p:bldP spid="412676" grpId="0"/>
      <p:bldP spid="412678" grpId="0"/>
      <p:bldP spid="41267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>
                <a:latin typeface="Comic Sans MS" pitchFamily="66" charset="0"/>
              </a:rPr>
              <a:t>Classes and the “this” Pointer</a:t>
            </a:r>
            <a:endParaRPr lang="en-US" altLang="en-US" sz="4000" dirty="0">
              <a:latin typeface="Comic Sans MS" pitchFamily="66" charset="0"/>
            </a:endParaRP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333827" y="1219200"/>
            <a:ext cx="8474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0" dirty="0" smtClean="0">
                <a:solidFill>
                  <a:schemeClr val="tx1"/>
                </a:solidFill>
              </a:rPr>
              <a:t>Before C++, in the dark ages when Carey learned programming, we </a:t>
            </a:r>
            <a:r>
              <a:rPr lang="en-US" altLang="en-US" b="0" dirty="0" smtClean="0">
                <a:solidFill>
                  <a:srgbClr val="FF0000"/>
                </a:solidFill>
              </a:rPr>
              <a:t>didn’t use classes</a:t>
            </a:r>
            <a:r>
              <a:rPr lang="en-US" altLang="en-US" b="0" dirty="0" smtClean="0">
                <a:solidFill>
                  <a:schemeClr val="tx1"/>
                </a:solidFill>
              </a:rPr>
              <a:t>!</a:t>
            </a: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535669" y="2590800"/>
            <a:ext cx="82722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0" dirty="0" smtClean="0">
                <a:solidFill>
                  <a:schemeClr val="tx1"/>
                </a:solidFill>
              </a:rPr>
              <a:t>Let’s see how </a:t>
            </a:r>
            <a:r>
              <a:rPr lang="en-US" altLang="en-US" b="0" dirty="0">
                <a:solidFill>
                  <a:schemeClr val="tx1"/>
                </a:solidFill>
              </a:rPr>
              <a:t>we </a:t>
            </a:r>
            <a:r>
              <a:rPr lang="en-US" altLang="en-US" dirty="0" smtClean="0">
                <a:solidFill>
                  <a:schemeClr val="tx1"/>
                </a:solidFill>
              </a:rPr>
              <a:t>used to do things… with </a:t>
            </a:r>
            <a:r>
              <a:rPr lang="en-US" altLang="en-US" dirty="0" err="1" smtClean="0">
                <a:solidFill>
                  <a:srgbClr val="FF0000"/>
                </a:solidFill>
              </a:rPr>
              <a:t>structs</a:t>
            </a:r>
            <a:r>
              <a:rPr lang="en-US" altLang="en-US" dirty="0" smtClean="0">
                <a:solidFill>
                  <a:schemeClr val="tx1"/>
                </a:solidFill>
              </a:rPr>
              <a:t>,</a:t>
            </a:r>
            <a:r>
              <a:rPr lang="en-US" altLang="en-US" dirty="0" smtClean="0">
                <a:solidFill>
                  <a:srgbClr val="FF0000"/>
                </a:solidFill>
              </a:rPr>
              <a:t> pointers</a:t>
            </a:r>
            <a:r>
              <a:rPr lang="en-US" altLang="en-US" dirty="0" smtClean="0">
                <a:solidFill>
                  <a:schemeClr val="tx1"/>
                </a:solidFill>
              </a:rPr>
              <a:t>,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and</a:t>
            </a:r>
            <a:r>
              <a:rPr lang="en-US" altLang="en-US" dirty="0" smtClean="0">
                <a:solidFill>
                  <a:srgbClr val="FF0000"/>
                </a:solidFill>
              </a:rPr>
              <a:t> functions </a:t>
            </a:r>
            <a:r>
              <a:rPr lang="en-US" altLang="en-US" dirty="0" smtClean="0">
                <a:solidFill>
                  <a:schemeClr val="tx1"/>
                </a:solidFill>
              </a:rPr>
              <a:t>instead of </a:t>
            </a:r>
            <a:r>
              <a:rPr lang="en-US" altLang="en-US" dirty="0" smtClean="0">
                <a:solidFill>
                  <a:srgbClr val="FF0000"/>
                </a:solidFill>
              </a:rPr>
              <a:t>classes</a:t>
            </a:r>
            <a:r>
              <a:rPr lang="en-US" altLang="en-US" dirty="0" smtClean="0">
                <a:solidFill>
                  <a:schemeClr val="tx1"/>
                </a:solidFill>
              </a:rPr>
              <a:t>!</a:t>
            </a: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619249" y="4038600"/>
            <a:ext cx="61431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0" dirty="0" smtClean="0">
                <a:solidFill>
                  <a:schemeClr val="tx1"/>
                </a:solidFill>
              </a:rPr>
              <a:t>And maybe this will help us </a:t>
            </a:r>
            <a:br>
              <a:rPr lang="en-US" altLang="en-US" b="0" dirty="0" smtClean="0">
                <a:solidFill>
                  <a:schemeClr val="tx1"/>
                </a:solidFill>
              </a:rPr>
            </a:br>
            <a:r>
              <a:rPr lang="en-US" altLang="en-US" b="0" dirty="0" smtClean="0">
                <a:solidFill>
                  <a:srgbClr val="FF0000"/>
                </a:solidFill>
              </a:rPr>
              <a:t>understand how C++ classes actuall</a:t>
            </a:r>
            <a:r>
              <a:rPr lang="en-US" altLang="en-US" dirty="0" smtClean="0">
                <a:solidFill>
                  <a:srgbClr val="FF0000"/>
                </a:solidFill>
              </a:rPr>
              <a:t>y work</a:t>
            </a:r>
            <a:r>
              <a:rPr lang="en-US" altLang="en-US" dirty="0" smtClean="0">
                <a:solidFill>
                  <a:schemeClr val="tx1"/>
                </a:solidFill>
              </a:rPr>
              <a:t>!</a:t>
            </a:r>
            <a:endParaRPr lang="en-US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3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/>
      <p:bldP spid="325639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altLang="en-US" sz="4000" dirty="0">
                <a:latin typeface="Comic Sans MS" pitchFamily="66" charset="0"/>
              </a:rPr>
              <a:t>The Old Days…Before Classes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6464300" y="1208088"/>
            <a:ext cx="26003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0" dirty="0">
                <a:solidFill>
                  <a:schemeClr val="tx2"/>
                </a:solidFill>
              </a:rPr>
              <a:t>Before C++, we would use </a:t>
            </a:r>
            <a:r>
              <a:rPr lang="en-US" altLang="en-US" sz="2000" b="0" dirty="0" err="1" smtClean="0">
                <a:solidFill>
                  <a:srgbClr val="990000"/>
                </a:solidFill>
              </a:rPr>
              <a:t>structs</a:t>
            </a:r>
            <a:r>
              <a:rPr lang="en-US" altLang="en-US" sz="2000" b="0" dirty="0" smtClean="0">
                <a:solidFill>
                  <a:srgbClr val="990000"/>
                </a:solidFill>
              </a:rPr>
              <a:t>, pointers</a:t>
            </a:r>
            <a:r>
              <a:rPr lang="en-US" altLang="en-US" sz="2000" b="0" dirty="0" smtClean="0">
                <a:solidFill>
                  <a:schemeClr val="tx2"/>
                </a:solidFill>
              </a:rPr>
              <a:t> </a:t>
            </a:r>
            <a:r>
              <a:rPr lang="en-US" altLang="en-US" sz="2000" b="0" dirty="0">
                <a:solidFill>
                  <a:schemeClr val="tx2"/>
                </a:solidFill>
              </a:rPr>
              <a:t>and </a:t>
            </a:r>
            <a:r>
              <a:rPr lang="en-US" altLang="en-US" sz="2000" b="0" dirty="0">
                <a:solidFill>
                  <a:srgbClr val="990000"/>
                </a:solidFill>
              </a:rPr>
              <a:t>regular functions</a:t>
            </a:r>
            <a:r>
              <a:rPr lang="en-US" altLang="en-US" sz="2000" b="0" dirty="0">
                <a:solidFill>
                  <a:schemeClr val="tx2"/>
                </a:solidFill>
              </a:rPr>
              <a:t> to </a:t>
            </a:r>
            <a:r>
              <a:rPr lang="en-US" altLang="en-US" sz="2000" b="0" dirty="0" smtClean="0">
                <a:solidFill>
                  <a:schemeClr val="tx2"/>
                </a:solidFill>
              </a:rPr>
              <a:t>create class-like </a:t>
            </a:r>
            <a:r>
              <a:rPr lang="en-US" altLang="en-US" sz="2000" b="0" dirty="0">
                <a:solidFill>
                  <a:schemeClr val="tx2"/>
                </a:solidFill>
              </a:rPr>
              <a:t>programs.</a:t>
            </a: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228600" y="1114425"/>
            <a:ext cx="6172200" cy="4676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7010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900" b="1" dirty="0" err="1">
                <a:solidFill>
                  <a:srgbClr val="660066"/>
                </a:solidFill>
                <a:latin typeface="Courier New" pitchFamily="49" charset="0"/>
              </a:rPr>
              <a:t>struct</a:t>
            </a:r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altLang="en-US" sz="1900" b="1" dirty="0" smtClean="0">
                <a:solidFill>
                  <a:srgbClr val="660066"/>
                </a:solidFill>
                <a:latin typeface="Courier New" pitchFamily="49" charset="0"/>
              </a:rPr>
              <a:t>Wallet</a:t>
            </a:r>
            <a:endParaRPr lang="en-US" altLang="en-US" sz="1900" b="1" dirty="0">
              <a:solidFill>
                <a:srgbClr val="660066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 smtClean="0">
                <a:solidFill>
                  <a:srgbClr val="660066"/>
                </a:solidFill>
                <a:latin typeface="Courier New" pitchFamily="49" charset="0"/>
              </a:rPr>
              <a:t>int</a:t>
            </a:r>
            <a:r>
              <a:rPr lang="en-US" altLang="en-US" sz="1900" b="1" dirty="0" smtClean="0">
                <a:solidFill>
                  <a:srgbClr val="660066"/>
                </a:solidFill>
                <a:latin typeface="Courier New" pitchFamily="49" charset="0"/>
              </a:rPr>
              <a:t> num1s, num5s;</a:t>
            </a:r>
            <a:endParaRPr lang="en-US" altLang="en-US" sz="1900" b="1" dirty="0">
              <a:solidFill>
                <a:srgbClr val="660066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rgbClr val="660066"/>
                </a:solidFill>
                <a:latin typeface="Courier New" pitchFamily="49" charset="0"/>
              </a:rPr>
              <a:t>};</a:t>
            </a:r>
          </a:p>
          <a:p>
            <a:pPr algn="l"/>
            <a:endParaRPr lang="en-US" altLang="en-US" sz="1900" b="1" dirty="0">
              <a:solidFill>
                <a:srgbClr val="660066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Init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(Wallet 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*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)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-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&gt;num1s 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0;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-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&gt;num5s 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0;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algn="l"/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AddBill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(Wallet 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*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amt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)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if (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amt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 == 1) 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-&gt;num1s++;</a:t>
            </a:r>
            <a:b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  else if (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amt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 == 5) 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ptr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-&gt;num5s++;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5864225" y="3937000"/>
            <a:ext cx="3200400" cy="243143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5867401" y="3937000"/>
            <a:ext cx="32131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void main(void)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Wallet w;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</a:p>
          <a:p>
            <a:pPr algn="l"/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Init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(&amp;w);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 dirty="0" err="1" smtClean="0">
                <a:solidFill>
                  <a:schemeClr val="tx2"/>
                </a:solidFill>
                <a:latin typeface="Courier New" pitchFamily="49" charset="0"/>
              </a:rPr>
              <a:t>AddBill</a:t>
            </a:r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(&amp;w , 5);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9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en-US" sz="19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303113" name="Line 9"/>
          <p:cNvSpPr>
            <a:spLocks noChangeShapeType="1"/>
          </p:cNvSpPr>
          <p:nvPr/>
        </p:nvSpPr>
        <p:spPr bwMode="auto">
          <a:xfrm>
            <a:off x="5943600" y="4694238"/>
            <a:ext cx="2428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5" name="Rectangle 11"/>
          <p:cNvSpPr>
            <a:spLocks noChangeArrowheads="1"/>
          </p:cNvSpPr>
          <p:nvPr/>
        </p:nvSpPr>
        <p:spPr bwMode="auto">
          <a:xfrm>
            <a:off x="6477000" y="1066800"/>
            <a:ext cx="2667000" cy="2590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26" name="Line 22"/>
          <p:cNvSpPr>
            <a:spLocks noChangeShapeType="1"/>
          </p:cNvSpPr>
          <p:nvPr/>
        </p:nvSpPr>
        <p:spPr bwMode="auto">
          <a:xfrm>
            <a:off x="6013450" y="5289550"/>
            <a:ext cx="2349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27" name="Text Box 23"/>
          <p:cNvSpPr txBox="1">
            <a:spLocks noChangeArrowheads="1"/>
          </p:cNvSpPr>
          <p:nvPr/>
        </p:nvSpPr>
        <p:spPr bwMode="auto">
          <a:xfrm>
            <a:off x="8181975" y="909638"/>
            <a:ext cx="8130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 smtClean="0">
                <a:solidFill>
                  <a:schemeClr val="tx2"/>
                </a:solidFill>
              </a:rPr>
              <a:t>4000</a:t>
            </a:r>
            <a:endParaRPr lang="en-US" altLang="en-US" sz="2000" b="0" dirty="0">
              <a:solidFill>
                <a:schemeClr val="tx2"/>
              </a:solidFill>
            </a:endParaRPr>
          </a:p>
        </p:txBody>
      </p:sp>
      <p:sp>
        <p:nvSpPr>
          <p:cNvPr id="303128" name="Text Box 24"/>
          <p:cNvSpPr txBox="1">
            <a:spLocks noChangeArrowheads="1"/>
          </p:cNvSpPr>
          <p:nvPr/>
        </p:nvSpPr>
        <p:spPr bwMode="auto">
          <a:xfrm>
            <a:off x="6608929" y="4796135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 smtClean="0">
                <a:solidFill>
                  <a:schemeClr val="accent1">
                    <a:lumMod val="50000"/>
                  </a:schemeClr>
                </a:solidFill>
              </a:rPr>
              <a:t>4000</a:t>
            </a:r>
            <a:endParaRPr lang="en-US" alt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3129" name="Line 25"/>
          <p:cNvSpPr>
            <a:spLocks noChangeShapeType="1"/>
          </p:cNvSpPr>
          <p:nvPr/>
        </p:nvSpPr>
        <p:spPr bwMode="auto">
          <a:xfrm>
            <a:off x="-1" y="2714625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3132" name="Group 28"/>
          <p:cNvGrpSpPr>
            <a:grpSpLocks/>
          </p:cNvGrpSpPr>
          <p:nvPr/>
        </p:nvGrpSpPr>
        <p:grpSpPr bwMode="auto">
          <a:xfrm>
            <a:off x="6429377" y="862013"/>
            <a:ext cx="1800225" cy="977900"/>
            <a:chOff x="4050" y="353"/>
            <a:chExt cx="1134" cy="616"/>
          </a:xfrm>
        </p:grpSpPr>
        <p:sp>
          <p:nvSpPr>
            <p:cNvPr id="303114" name="Rectangle 10"/>
            <p:cNvSpPr>
              <a:spLocks noChangeArrowheads="1"/>
            </p:cNvSpPr>
            <p:nvPr/>
          </p:nvSpPr>
          <p:spPr bwMode="auto">
            <a:xfrm>
              <a:off x="4289" y="431"/>
              <a:ext cx="895" cy="538"/>
            </a:xfrm>
            <a:prstGeom prst="rect">
              <a:avLst/>
            </a:prstGeom>
            <a:solidFill>
              <a:srgbClr val="0066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18" name="Text Box 14"/>
            <p:cNvSpPr txBox="1">
              <a:spLocks noChangeArrowheads="1"/>
            </p:cNvSpPr>
            <p:nvPr/>
          </p:nvSpPr>
          <p:spPr bwMode="auto">
            <a:xfrm>
              <a:off x="4050" y="353"/>
              <a:ext cx="2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800" b="0" dirty="0" smtClean="0">
                  <a:solidFill>
                    <a:schemeClr val="tx2"/>
                  </a:solidFill>
                </a:rPr>
                <a:t>w</a:t>
              </a:r>
              <a:endParaRPr lang="en-US" altLang="en-US" sz="2800" b="0" dirty="0">
                <a:solidFill>
                  <a:schemeClr val="tx2"/>
                </a:solidFill>
              </a:endParaRPr>
            </a:p>
          </p:txBody>
        </p:sp>
        <p:sp>
          <p:nvSpPr>
            <p:cNvPr id="303119" name="Rectangle 15"/>
            <p:cNvSpPr>
              <a:spLocks noChangeArrowheads="1"/>
            </p:cNvSpPr>
            <p:nvPr/>
          </p:nvSpPr>
          <p:spPr bwMode="auto">
            <a:xfrm>
              <a:off x="4773" y="460"/>
              <a:ext cx="374" cy="201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20" name="Text Box 16"/>
            <p:cNvSpPr txBox="1">
              <a:spLocks noChangeArrowheads="1"/>
            </p:cNvSpPr>
            <p:nvPr/>
          </p:nvSpPr>
          <p:spPr bwMode="auto">
            <a:xfrm>
              <a:off x="4285" y="434"/>
              <a:ext cx="5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0" dirty="0" smtClean="0">
                  <a:solidFill>
                    <a:schemeClr val="bg1"/>
                  </a:solidFill>
                </a:rPr>
                <a:t>num1s</a:t>
              </a:r>
              <a:endParaRPr lang="en-US" altLang="en-US" sz="1800" b="0" dirty="0">
                <a:solidFill>
                  <a:schemeClr val="bg1"/>
                </a:solidFill>
              </a:endParaRPr>
            </a:p>
          </p:txBody>
        </p:sp>
        <p:sp>
          <p:nvSpPr>
            <p:cNvPr id="303122" name="Text Box 18"/>
            <p:cNvSpPr txBox="1">
              <a:spLocks noChangeArrowheads="1"/>
            </p:cNvSpPr>
            <p:nvPr/>
          </p:nvSpPr>
          <p:spPr bwMode="auto">
            <a:xfrm>
              <a:off x="4272" y="681"/>
              <a:ext cx="5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0" dirty="0" smtClean="0">
                  <a:solidFill>
                    <a:schemeClr val="bg1"/>
                  </a:solidFill>
                </a:rPr>
                <a:t>num5s</a:t>
              </a:r>
              <a:endParaRPr lang="en-US" altLang="en-US" sz="1800" b="0" dirty="0">
                <a:solidFill>
                  <a:schemeClr val="bg1"/>
                </a:solidFill>
              </a:endParaRPr>
            </a:p>
          </p:txBody>
        </p:sp>
        <p:sp>
          <p:nvSpPr>
            <p:cNvPr id="303130" name="Rectangle 26"/>
            <p:cNvSpPr>
              <a:spLocks noChangeArrowheads="1"/>
            </p:cNvSpPr>
            <p:nvPr/>
          </p:nvSpPr>
          <p:spPr bwMode="auto">
            <a:xfrm>
              <a:off x="4772" y="701"/>
              <a:ext cx="374" cy="201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3135" name="Group 31"/>
          <p:cNvGrpSpPr>
            <a:grpSpLocks/>
          </p:cNvGrpSpPr>
          <p:nvPr/>
        </p:nvGrpSpPr>
        <p:grpSpPr bwMode="auto">
          <a:xfrm>
            <a:off x="6569075" y="2057400"/>
            <a:ext cx="1676400" cy="457200"/>
            <a:chOff x="4138" y="1106"/>
            <a:chExt cx="1056" cy="288"/>
          </a:xfrm>
        </p:grpSpPr>
        <p:sp>
          <p:nvSpPr>
            <p:cNvPr id="303133" name="Rectangle 29"/>
            <p:cNvSpPr>
              <a:spLocks noChangeArrowheads="1"/>
            </p:cNvSpPr>
            <p:nvPr/>
          </p:nvSpPr>
          <p:spPr bwMode="auto">
            <a:xfrm>
              <a:off x="4522" y="1191"/>
              <a:ext cx="672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34" name="Text Box 30"/>
            <p:cNvSpPr txBox="1">
              <a:spLocks noChangeArrowheads="1"/>
            </p:cNvSpPr>
            <p:nvPr/>
          </p:nvSpPr>
          <p:spPr bwMode="auto">
            <a:xfrm>
              <a:off x="4138" y="1106"/>
              <a:ext cx="4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0">
                  <a:solidFill>
                    <a:schemeClr val="tx2"/>
                  </a:solidFill>
                </a:rPr>
                <a:t>ptr</a:t>
              </a:r>
            </a:p>
          </p:txBody>
        </p:sp>
      </p:grpSp>
      <p:grpSp>
        <p:nvGrpSpPr>
          <p:cNvPr id="303139" name="Group 35"/>
          <p:cNvGrpSpPr>
            <a:grpSpLocks/>
          </p:cNvGrpSpPr>
          <p:nvPr/>
        </p:nvGrpSpPr>
        <p:grpSpPr bwMode="auto">
          <a:xfrm>
            <a:off x="8237553" y="975575"/>
            <a:ext cx="311151" cy="1569186"/>
            <a:chOff x="5209" y="542"/>
            <a:chExt cx="196" cy="875"/>
          </a:xfrm>
        </p:grpSpPr>
        <p:cxnSp>
          <p:nvCxnSpPr>
            <p:cNvPr id="303136" name="AutoShape 32"/>
            <p:cNvCxnSpPr>
              <a:cxnSpLocks noChangeShapeType="1"/>
              <a:stCxn id="303133" idx="3"/>
              <a:endCxn id="3" idx="3"/>
            </p:cNvCxnSpPr>
            <p:nvPr/>
          </p:nvCxnSpPr>
          <p:spPr bwMode="auto">
            <a:xfrm flipH="1" flipV="1">
              <a:off x="5209" y="542"/>
              <a:ext cx="5" cy="742"/>
            </a:xfrm>
            <a:prstGeom prst="curvedConnector3">
              <a:avLst>
                <a:gd name="adj1" fmla="val -3007895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38" name="Text Box 34"/>
            <p:cNvSpPr txBox="1">
              <a:spLocks noChangeArrowheads="1"/>
            </p:cNvSpPr>
            <p:nvPr/>
          </p:nvSpPr>
          <p:spPr bwMode="auto">
            <a:xfrm>
              <a:off x="5232" y="1162"/>
              <a:ext cx="173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0">
                  <a:solidFill>
                    <a:schemeClr val="tx2"/>
                  </a:solidFill>
                </a:rPr>
                <a:t> </a:t>
              </a:r>
            </a:p>
          </p:txBody>
        </p:sp>
      </p:grpSp>
      <p:sp>
        <p:nvSpPr>
          <p:cNvPr id="303146" name="Text Box 42"/>
          <p:cNvSpPr txBox="1">
            <a:spLocks noChangeArrowheads="1"/>
          </p:cNvSpPr>
          <p:nvPr/>
        </p:nvSpPr>
        <p:spPr bwMode="auto">
          <a:xfrm>
            <a:off x="7292975" y="2114550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>
                <a:solidFill>
                  <a:schemeClr val="accent2"/>
                </a:solidFill>
              </a:rPr>
              <a:t>4000</a:t>
            </a:r>
          </a:p>
        </p:txBody>
      </p:sp>
      <p:sp>
        <p:nvSpPr>
          <p:cNvPr id="303148" name="Line 44"/>
          <p:cNvSpPr>
            <a:spLocks noChangeShapeType="1"/>
          </p:cNvSpPr>
          <p:nvPr/>
        </p:nvSpPr>
        <p:spPr bwMode="auto">
          <a:xfrm>
            <a:off x="288923" y="3292475"/>
            <a:ext cx="2603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49" name="Rectangle 45"/>
          <p:cNvSpPr>
            <a:spLocks noChangeArrowheads="1"/>
          </p:cNvSpPr>
          <p:nvPr/>
        </p:nvSpPr>
        <p:spPr bwMode="auto">
          <a:xfrm>
            <a:off x="7704138" y="971550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 smtClean="0">
                <a:solidFill>
                  <a:schemeClr val="bg1"/>
                </a:solidFill>
              </a:rPr>
              <a:t>0</a:t>
            </a:r>
            <a:endParaRPr lang="en-US" altLang="en-US" b="0" dirty="0">
              <a:solidFill>
                <a:schemeClr val="bg1"/>
              </a:solidFill>
            </a:endParaRPr>
          </a:p>
        </p:txBody>
      </p:sp>
      <p:sp>
        <p:nvSpPr>
          <p:cNvPr id="303150" name="Line 46"/>
          <p:cNvSpPr>
            <a:spLocks noChangeShapeType="1"/>
          </p:cNvSpPr>
          <p:nvPr/>
        </p:nvSpPr>
        <p:spPr bwMode="auto">
          <a:xfrm>
            <a:off x="288923" y="3581400"/>
            <a:ext cx="2603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51" name="Rectangle 47"/>
          <p:cNvSpPr>
            <a:spLocks noChangeArrowheads="1"/>
          </p:cNvSpPr>
          <p:nvPr/>
        </p:nvSpPr>
        <p:spPr bwMode="auto">
          <a:xfrm>
            <a:off x="7696200" y="1352550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 smtClean="0">
                <a:solidFill>
                  <a:schemeClr val="bg1"/>
                </a:solidFill>
              </a:rPr>
              <a:t>0</a:t>
            </a:r>
            <a:endParaRPr lang="en-US" altLang="en-US" b="0" dirty="0">
              <a:solidFill>
                <a:schemeClr val="bg1"/>
              </a:solidFill>
            </a:endParaRPr>
          </a:p>
        </p:txBody>
      </p:sp>
      <p:sp>
        <p:nvSpPr>
          <p:cNvPr id="303152" name="Line 48"/>
          <p:cNvSpPr>
            <a:spLocks noChangeShapeType="1"/>
          </p:cNvSpPr>
          <p:nvPr/>
        </p:nvSpPr>
        <p:spPr bwMode="auto">
          <a:xfrm>
            <a:off x="76200" y="3841750"/>
            <a:ext cx="26034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53" name="Line 49"/>
          <p:cNvSpPr>
            <a:spLocks noChangeShapeType="1"/>
          </p:cNvSpPr>
          <p:nvPr/>
        </p:nvSpPr>
        <p:spPr bwMode="auto">
          <a:xfrm>
            <a:off x="5943600" y="5867400"/>
            <a:ext cx="260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57" name="Line 53"/>
          <p:cNvSpPr>
            <a:spLocks noChangeShapeType="1"/>
          </p:cNvSpPr>
          <p:nvPr/>
        </p:nvSpPr>
        <p:spPr bwMode="auto">
          <a:xfrm>
            <a:off x="76200" y="4419600"/>
            <a:ext cx="24447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3160" name="Group 56"/>
          <p:cNvGrpSpPr>
            <a:grpSpLocks/>
          </p:cNvGrpSpPr>
          <p:nvPr/>
        </p:nvGrpSpPr>
        <p:grpSpPr bwMode="auto">
          <a:xfrm>
            <a:off x="6269038" y="2359025"/>
            <a:ext cx="1957387" cy="457200"/>
            <a:chOff x="3961" y="1106"/>
            <a:chExt cx="1233" cy="288"/>
          </a:xfrm>
        </p:grpSpPr>
        <p:sp>
          <p:nvSpPr>
            <p:cNvPr id="303161" name="Rectangle 57"/>
            <p:cNvSpPr>
              <a:spLocks noChangeArrowheads="1"/>
            </p:cNvSpPr>
            <p:nvPr/>
          </p:nvSpPr>
          <p:spPr bwMode="auto">
            <a:xfrm>
              <a:off x="4522" y="1191"/>
              <a:ext cx="672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62" name="Text Box 58"/>
            <p:cNvSpPr txBox="1">
              <a:spLocks noChangeArrowheads="1"/>
            </p:cNvSpPr>
            <p:nvPr/>
          </p:nvSpPr>
          <p:spPr bwMode="auto">
            <a:xfrm>
              <a:off x="3961" y="1106"/>
              <a:ext cx="1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 dirty="0">
                  <a:solidFill>
                    <a:schemeClr val="tx2"/>
                  </a:solidFill>
                </a:rPr>
                <a:t>   </a:t>
              </a:r>
              <a:r>
                <a:rPr lang="en-US" altLang="en-US" b="0" dirty="0" err="1">
                  <a:solidFill>
                    <a:schemeClr val="tx2"/>
                  </a:solidFill>
                </a:rPr>
                <a:t>ptr</a:t>
              </a:r>
              <a:r>
                <a:rPr lang="en-US" altLang="en-US" b="0" dirty="0">
                  <a:solidFill>
                    <a:schemeClr val="tx2"/>
                  </a:solidFill>
                </a:rPr>
                <a:t>        </a:t>
              </a:r>
            </a:p>
          </p:txBody>
        </p:sp>
      </p:grpSp>
      <p:sp>
        <p:nvSpPr>
          <p:cNvPr id="303163" name="Rectangle 59"/>
          <p:cNvSpPr>
            <a:spLocks noChangeArrowheads="1"/>
          </p:cNvSpPr>
          <p:nvPr/>
        </p:nvSpPr>
        <p:spPr bwMode="auto">
          <a:xfrm>
            <a:off x="7332663" y="2433638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chemeClr val="accent2"/>
                </a:solidFill>
              </a:rPr>
              <a:t>4000</a:t>
            </a:r>
          </a:p>
        </p:txBody>
      </p:sp>
      <p:grpSp>
        <p:nvGrpSpPr>
          <p:cNvPr id="303164" name="Group 60"/>
          <p:cNvGrpSpPr>
            <a:grpSpLocks/>
          </p:cNvGrpSpPr>
          <p:nvPr/>
        </p:nvGrpSpPr>
        <p:grpSpPr bwMode="auto">
          <a:xfrm>
            <a:off x="8237550" y="974854"/>
            <a:ext cx="298450" cy="1837804"/>
            <a:chOff x="5218" y="532"/>
            <a:chExt cx="188" cy="841"/>
          </a:xfrm>
        </p:grpSpPr>
        <p:cxnSp>
          <p:nvCxnSpPr>
            <p:cNvPr id="303165" name="AutoShape 61"/>
            <p:cNvCxnSpPr>
              <a:cxnSpLocks noChangeShapeType="1"/>
              <a:stCxn id="71" idx="3"/>
              <a:endCxn id="3" idx="3"/>
            </p:cNvCxnSpPr>
            <p:nvPr/>
          </p:nvCxnSpPr>
          <p:spPr bwMode="auto">
            <a:xfrm flipH="1" flipV="1">
              <a:off x="5218" y="532"/>
              <a:ext cx="4" cy="745"/>
            </a:xfrm>
            <a:prstGeom prst="curvedConnector3">
              <a:avLst>
                <a:gd name="adj1" fmla="val -3709834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66" name="Text Box 62"/>
            <p:cNvSpPr txBox="1">
              <a:spLocks noChangeArrowheads="1"/>
            </p:cNvSpPr>
            <p:nvPr/>
          </p:nvSpPr>
          <p:spPr bwMode="auto">
            <a:xfrm>
              <a:off x="5232" y="1162"/>
              <a:ext cx="17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0">
                  <a:ln w="28575">
                    <a:solidFill>
                      <a:schemeClr val="tx1"/>
                    </a:solidFill>
                  </a:ln>
                  <a:solidFill>
                    <a:schemeClr val="tx2"/>
                  </a:solidFill>
                </a:rPr>
                <a:t> </a:t>
              </a:r>
            </a:p>
          </p:txBody>
        </p:sp>
      </p:grpSp>
      <p:sp>
        <p:nvSpPr>
          <p:cNvPr id="303167" name="Line 63"/>
          <p:cNvSpPr>
            <a:spLocks noChangeShapeType="1"/>
          </p:cNvSpPr>
          <p:nvPr/>
        </p:nvSpPr>
        <p:spPr bwMode="auto">
          <a:xfrm>
            <a:off x="288922" y="4997450"/>
            <a:ext cx="2762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73" name="Line 69"/>
          <p:cNvSpPr>
            <a:spLocks noChangeShapeType="1"/>
          </p:cNvSpPr>
          <p:nvPr/>
        </p:nvSpPr>
        <p:spPr bwMode="auto">
          <a:xfrm>
            <a:off x="287803" y="5302250"/>
            <a:ext cx="2614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61837" y="744826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967999" y="2372082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7066129" y="5419165"/>
            <a:ext cx="934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 smtClean="0">
                <a:solidFill>
                  <a:schemeClr val="accent1">
                    <a:lumMod val="50000"/>
                  </a:schemeClr>
                </a:solidFill>
              </a:rPr>
              <a:t>4000</a:t>
            </a:r>
            <a:endParaRPr lang="en-US" alt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162393" y="2867569"/>
            <a:ext cx="2728913" cy="1668929"/>
          </a:xfrm>
          <a:prstGeom prst="wedgeRoundRectCallout">
            <a:avLst>
              <a:gd name="adj1" fmla="val 57630"/>
              <a:gd name="adj2" fmla="val 9065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let a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function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operate on a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struct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variable, we used to have to pass in the variable’s address...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ounded Rectangular Callout 78"/>
          <p:cNvSpPr/>
          <p:nvPr/>
        </p:nvSpPr>
        <p:spPr bwMode="auto">
          <a:xfrm>
            <a:off x="838199" y="985838"/>
            <a:ext cx="2728913" cy="1210702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function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can then </a:t>
            </a:r>
            <a:r>
              <a:rPr kumimoji="0" lang="en-US" sz="1800" i="0" u="none" strike="noStrike" cap="none" normalizeH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use its pointer 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get to the original variabl</a:t>
            </a:r>
            <a:r>
              <a:rPr lang="en-US" sz="1800" dirty="0" smtClean="0"/>
              <a:t>e.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Text Box 70"/>
          <p:cNvSpPr txBox="1">
            <a:spLocks noChangeArrowheads="1"/>
          </p:cNvSpPr>
          <p:nvPr/>
        </p:nvSpPr>
        <p:spPr bwMode="auto">
          <a:xfrm>
            <a:off x="365125" y="5913438"/>
            <a:ext cx="5273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0" dirty="0">
                <a:solidFill>
                  <a:schemeClr val="tx2"/>
                </a:solidFill>
              </a:rPr>
              <a:t>As it turns out, C++ classes work in an almost identical fashion!</a:t>
            </a:r>
          </a:p>
        </p:txBody>
      </p:sp>
      <p:sp>
        <p:nvSpPr>
          <p:cNvPr id="81" name="Text Box 24"/>
          <p:cNvSpPr txBox="1">
            <a:spLocks noChangeArrowheads="1"/>
          </p:cNvSpPr>
          <p:nvPr/>
        </p:nvSpPr>
        <p:spPr bwMode="auto">
          <a:xfrm>
            <a:off x="8009782" y="5424785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alt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2" name="Group 56"/>
          <p:cNvGrpSpPr>
            <a:grpSpLocks/>
          </p:cNvGrpSpPr>
          <p:nvPr/>
        </p:nvGrpSpPr>
        <p:grpSpPr bwMode="auto">
          <a:xfrm>
            <a:off x="6219825" y="2743200"/>
            <a:ext cx="1997074" cy="461963"/>
            <a:chOff x="3936" y="1106"/>
            <a:chExt cx="1258" cy="291"/>
          </a:xfrm>
        </p:grpSpPr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4522" y="1191"/>
              <a:ext cx="672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58"/>
            <p:cNvSpPr txBox="1">
              <a:spLocks noChangeArrowheads="1"/>
            </p:cNvSpPr>
            <p:nvPr/>
          </p:nvSpPr>
          <p:spPr bwMode="auto">
            <a:xfrm>
              <a:off x="3936" y="1106"/>
              <a:ext cx="10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 dirty="0">
                  <a:solidFill>
                    <a:schemeClr val="tx2"/>
                  </a:solidFill>
                </a:rPr>
                <a:t>   </a:t>
              </a:r>
              <a:r>
                <a:rPr lang="en-US" altLang="en-US" b="0" dirty="0" err="1" smtClean="0">
                  <a:solidFill>
                    <a:schemeClr val="tx2"/>
                  </a:solidFill>
                </a:rPr>
                <a:t>amt</a:t>
              </a:r>
              <a:r>
                <a:rPr lang="en-US" altLang="en-US" b="0" dirty="0" smtClean="0">
                  <a:solidFill>
                    <a:schemeClr val="tx2"/>
                  </a:solidFill>
                </a:rPr>
                <a:t>     </a:t>
              </a:r>
              <a:r>
                <a:rPr lang="en-US" altLang="en-US" sz="1600" b="0" dirty="0" smtClean="0">
                  <a:solidFill>
                    <a:schemeClr val="tx2"/>
                  </a:solidFill>
                </a:rPr>
                <a:t> </a:t>
              </a:r>
              <a:r>
                <a:rPr lang="en-US" altLang="en-US" sz="1800" b="0" dirty="0" smtClean="0">
                  <a:solidFill>
                    <a:srgbClr val="C00000"/>
                  </a:solidFill>
                </a:rPr>
                <a:t>5</a:t>
              </a:r>
              <a:endParaRPr lang="en-US" altLang="en-US" sz="1800" b="0" dirty="0">
                <a:solidFill>
                  <a:srgbClr val="C00000"/>
                </a:solidFill>
              </a:endParaRPr>
            </a:p>
          </p:txBody>
        </p:sp>
      </p:grpSp>
      <p:sp>
        <p:nvSpPr>
          <p:cNvPr id="85" name="Rounded Rectangular Callout 84"/>
          <p:cNvSpPr/>
          <p:nvPr/>
        </p:nvSpPr>
        <p:spPr bwMode="auto">
          <a:xfrm>
            <a:off x="2797936" y="256662"/>
            <a:ext cx="2728913" cy="1210702"/>
          </a:xfrm>
          <a:prstGeom prst="wedgeRoundRectCallout">
            <a:avLst>
              <a:gd name="adj1" fmla="val -87201"/>
              <a:gd name="adj2" fmla="val 7007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 Wallet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structure keeps track of how many $1 and $5 the </a:t>
            </a:r>
            <a:r>
              <a:rPr kumimoji="0" lang="en-US" sz="1800" i="0" u="none" strike="noStrike" cap="none" normalizeH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wallet holds…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6" name="Rounded Rectangular Callout 85"/>
          <p:cNvSpPr/>
          <p:nvPr/>
        </p:nvSpPr>
        <p:spPr bwMode="auto">
          <a:xfrm>
            <a:off x="2514600" y="1105406"/>
            <a:ext cx="2728913" cy="1210702"/>
          </a:xfrm>
          <a:prstGeom prst="wedgeRoundRectCallout">
            <a:avLst>
              <a:gd name="adj1" fmla="val -87201"/>
              <a:gd name="adj2" fmla="val 7007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Init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function initializes the wallet... </a:t>
            </a:r>
            <a:b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05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05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1800" dirty="0" smtClean="0"/>
              <a:t>’s like a </a:t>
            </a:r>
            <a:r>
              <a:rPr lang="en-US" sz="1800" dirty="0" smtClean="0">
                <a:solidFill>
                  <a:srgbClr val="FF0066"/>
                </a:solidFill>
              </a:rPr>
              <a:t>constructor</a:t>
            </a:r>
            <a:r>
              <a:rPr lang="en-US" sz="1800" dirty="0" smtClean="0"/>
              <a:t>.</a:t>
            </a:r>
            <a:endParaRPr kumimoji="0" lang="en-US" sz="180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7" name="Rounded Rectangular Callout 86"/>
          <p:cNvSpPr/>
          <p:nvPr/>
        </p:nvSpPr>
        <p:spPr bwMode="auto">
          <a:xfrm>
            <a:off x="2590800" y="2590800"/>
            <a:ext cx="3474244" cy="1456765"/>
          </a:xfrm>
          <a:prstGeom prst="wedgeRoundRectCallout">
            <a:avLst>
              <a:gd name="adj1" fmla="val -87201"/>
              <a:gd name="adj2" fmla="val 7007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the 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AddBill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rgbClr val="FF0066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function lets us add a bill to the wallet... </a:t>
            </a:r>
            <a:b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by updating the contents of the </a:t>
            </a:r>
            <a:r>
              <a:rPr lang="en-US" sz="1800" dirty="0" err="1" smtClean="0"/>
              <a:t>struct</a:t>
            </a:r>
            <a:r>
              <a:rPr lang="en-US" sz="1800" dirty="0" smtClean="0"/>
              <a:t>.</a:t>
            </a:r>
            <a:endParaRPr kumimoji="0" lang="en-US" sz="180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Line 69"/>
          <p:cNvSpPr>
            <a:spLocks noChangeShapeType="1"/>
          </p:cNvSpPr>
          <p:nvPr/>
        </p:nvSpPr>
        <p:spPr bwMode="auto">
          <a:xfrm>
            <a:off x="3076575" y="5057467"/>
            <a:ext cx="238125" cy="190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45"/>
          <p:cNvSpPr>
            <a:spLocks noChangeArrowheads="1"/>
          </p:cNvSpPr>
          <p:nvPr/>
        </p:nvSpPr>
        <p:spPr bwMode="auto">
          <a:xfrm>
            <a:off x="7724775" y="1357610"/>
            <a:ext cx="3225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rgbClr val="FFC000"/>
                </a:solidFill>
              </a:rPr>
              <a:t>1</a:t>
            </a:r>
            <a:endParaRPr lang="en-US" altLang="en-US" b="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7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-0.4533 -0.3731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74" y="-1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7 L -0.42656 -0.3717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37" y="-1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0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59259E-6 L -0.43211 -0.20393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-10208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3651 -0.20371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64" y="-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30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03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/>
      <p:bldP spid="303113" grpId="0" animBg="1"/>
      <p:bldP spid="303113" grpId="1" animBg="1"/>
      <p:bldP spid="303115" grpId="0" animBg="1"/>
      <p:bldP spid="303126" grpId="0" animBg="1"/>
      <p:bldP spid="303126" grpId="1" animBg="1"/>
      <p:bldP spid="303128" grpId="0"/>
      <p:bldP spid="303128" grpId="1"/>
      <p:bldP spid="303128" grpId="2"/>
      <p:bldP spid="303129" grpId="0" animBg="1"/>
      <p:bldP spid="303129" grpId="1" animBg="1"/>
      <p:bldP spid="303146" grpId="0"/>
      <p:bldP spid="303146" grpId="1"/>
      <p:bldP spid="303148" grpId="0" animBg="1"/>
      <p:bldP spid="303148" grpId="1" animBg="1"/>
      <p:bldP spid="303149" grpId="0"/>
      <p:bldP spid="303150" grpId="0" animBg="1"/>
      <p:bldP spid="303150" grpId="1" animBg="1"/>
      <p:bldP spid="303151" grpId="0"/>
      <p:bldP spid="303151" grpId="1"/>
      <p:bldP spid="303152" grpId="0" animBg="1"/>
      <p:bldP spid="303152" grpId="1" animBg="1"/>
      <p:bldP spid="303153" grpId="0" animBg="1"/>
      <p:bldP spid="303153" grpId="1" animBg="1"/>
      <p:bldP spid="303157" grpId="0" animBg="1"/>
      <p:bldP spid="303157" grpId="1" animBg="1"/>
      <p:bldP spid="303163" grpId="0"/>
      <p:bldP spid="303163" grpId="1"/>
      <p:bldP spid="303167" grpId="0" animBg="1"/>
      <p:bldP spid="303167" grpId="1" animBg="1"/>
      <p:bldP spid="303173" grpId="0" animBg="1"/>
      <p:bldP spid="303173" grpId="1" animBg="1"/>
      <p:bldP spid="74" grpId="0"/>
      <p:bldP spid="74" grpId="1"/>
      <p:bldP spid="7" grpId="0" animBg="1"/>
      <p:bldP spid="7" grpId="1" animBg="1"/>
      <p:bldP spid="7" grpId="2" animBg="1"/>
      <p:bldP spid="79" grpId="0" animBg="1"/>
      <p:bldP spid="79" grpId="1" animBg="1"/>
      <p:bldP spid="80" grpId="0"/>
      <p:bldP spid="81" grpId="0"/>
      <p:bldP spid="81" grpId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0975" y="896779"/>
            <a:ext cx="4572000" cy="5046821"/>
            <a:chOff x="47625" y="1600200"/>
            <a:chExt cx="4572000" cy="5046821"/>
          </a:xfrm>
        </p:grpSpPr>
        <p:sp>
          <p:nvSpPr>
            <p:cNvPr id="278539" name="Rectangle 11"/>
            <p:cNvSpPr>
              <a:spLocks noChangeArrowheads="1"/>
            </p:cNvSpPr>
            <p:nvPr/>
          </p:nvSpPr>
          <p:spPr bwMode="auto">
            <a:xfrm>
              <a:off x="76200" y="1600200"/>
              <a:ext cx="4114800" cy="48006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38" name="Rectangle 10"/>
            <p:cNvSpPr>
              <a:spLocks noChangeArrowheads="1"/>
            </p:cNvSpPr>
            <p:nvPr/>
          </p:nvSpPr>
          <p:spPr bwMode="auto">
            <a:xfrm>
              <a:off x="47625" y="1630263"/>
              <a:ext cx="4572000" cy="5016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en-US" sz="1600" b="1" dirty="0" smtClean="0">
                  <a:latin typeface="Courier New" pitchFamily="49" charset="0"/>
                </a:rPr>
                <a:t>class Wallet</a:t>
              </a:r>
            </a:p>
            <a:p>
              <a:r>
                <a:rPr lang="en-US" altLang="en-US" sz="1600" b="1" dirty="0" smtClean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 smtClean="0">
                  <a:latin typeface="Courier New" pitchFamily="49" charset="0"/>
                </a:rPr>
                <a:t>public: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smtClean="0">
                  <a:latin typeface="Courier New" pitchFamily="49" charset="0"/>
                </a:rPr>
                <a:t>  void </a:t>
              </a:r>
              <a:r>
                <a:rPr lang="en-US" altLang="en-US" sz="1600" b="1" dirty="0" err="1" smtClean="0">
                  <a:solidFill>
                    <a:srgbClr val="6600CC"/>
                  </a:solidFill>
                  <a:latin typeface="Courier New" pitchFamily="49" charset="0"/>
                </a:rPr>
                <a:t>Init</a:t>
              </a:r>
              <a:r>
                <a:rPr lang="en-US" altLang="en-US" sz="1600" b="1" dirty="0" smtClean="0">
                  <a:latin typeface="Courier New" pitchFamily="49" charset="0"/>
                </a:rPr>
                <a:t>();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smtClean="0">
                  <a:latin typeface="Courier New" pitchFamily="49" charset="0"/>
                </a:rPr>
                <a:t>  void </a:t>
              </a:r>
              <a:r>
                <a:rPr lang="en-US" altLang="en-US" sz="1600" b="1" dirty="0" err="1" smtClean="0">
                  <a:solidFill>
                    <a:srgbClr val="6600CC"/>
                  </a:solidFill>
                  <a:latin typeface="Courier New" pitchFamily="49" charset="0"/>
                </a:rPr>
                <a:t>AddBill</a:t>
              </a:r>
              <a:r>
                <a:rPr lang="en-US" altLang="en-US" sz="1600" b="1" dirty="0" smtClean="0">
                  <a:latin typeface="Courier New" pitchFamily="49" charset="0"/>
                </a:rPr>
                <a:t>(</a:t>
              </a:r>
              <a:r>
                <a:rPr lang="en-US" altLang="en-US" sz="1600" b="1" dirty="0" err="1" smtClean="0">
                  <a:latin typeface="Courier New" pitchFamily="49" charset="0"/>
                </a:rPr>
                <a:t>int</a:t>
              </a:r>
              <a:r>
                <a:rPr lang="en-US" altLang="en-US" sz="1600" b="1" dirty="0" smtClean="0">
                  <a:latin typeface="Courier New" pitchFamily="49" charset="0"/>
                </a:rPr>
                <a:t> </a:t>
              </a:r>
              <a:r>
                <a:rPr lang="en-US" altLang="en-US" sz="1600" b="1" dirty="0" err="1" smtClean="0">
                  <a:latin typeface="Courier New" pitchFamily="49" charset="0"/>
                </a:rPr>
                <a:t>amt</a:t>
              </a:r>
              <a:r>
                <a:rPr lang="en-US" altLang="en-US" sz="1600" b="1" dirty="0" smtClean="0">
                  <a:latin typeface="Courier New" pitchFamily="49" charset="0"/>
                </a:rPr>
                <a:t>);</a:t>
              </a:r>
            </a:p>
            <a:p>
              <a:r>
                <a:rPr lang="en-US" altLang="en-US" sz="1600" b="1" dirty="0" smtClean="0">
                  <a:latin typeface="Courier New" pitchFamily="49" charset="0"/>
                </a:rPr>
                <a:t>	 …</a:t>
              </a:r>
            </a:p>
            <a:p>
              <a:r>
                <a:rPr lang="en-US" altLang="en-US" sz="1600" b="1" dirty="0" smtClean="0">
                  <a:latin typeface="Courier New" pitchFamily="49" charset="0"/>
                </a:rPr>
                <a:t>private: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smtClean="0">
                  <a:latin typeface="Courier New" pitchFamily="49" charset="0"/>
                </a:rPr>
                <a:t>  </a:t>
              </a:r>
              <a:r>
                <a:rPr lang="en-US" altLang="en-US" sz="1600" b="1" dirty="0" err="1" smtClean="0">
                  <a:latin typeface="Courier New" pitchFamily="49" charset="0"/>
                </a:rPr>
                <a:t>int</a:t>
              </a:r>
              <a:r>
                <a:rPr lang="en-US" altLang="en-US" sz="1600" b="1" dirty="0" smtClean="0">
                  <a:latin typeface="Courier New" pitchFamily="49" charset="0"/>
                </a:rPr>
                <a:t> num1s, num5s;  </a:t>
              </a:r>
            </a:p>
            <a:p>
              <a:r>
                <a:rPr lang="en-US" altLang="en-US" sz="1600" b="1" dirty="0" smtClean="0">
                  <a:latin typeface="Courier New" pitchFamily="49" charset="0"/>
                </a:rPr>
                <a:t>};</a:t>
              </a:r>
            </a:p>
            <a:p>
              <a:endParaRPr lang="en-US" altLang="en-US" sz="1600" b="1" dirty="0">
                <a:latin typeface="Courier New" pitchFamily="49" charset="0"/>
              </a:endParaRPr>
            </a:p>
            <a:p>
              <a:r>
                <a:rPr lang="en-US" altLang="en-US" sz="1600" b="1" dirty="0" smtClean="0">
                  <a:latin typeface="Courier New" pitchFamily="49" charset="0"/>
                </a:rPr>
                <a:t>void Wallet::</a:t>
              </a:r>
              <a:r>
                <a:rPr lang="en-US" altLang="en-US" sz="1600" b="1" dirty="0" err="1">
                  <a:solidFill>
                    <a:srgbClr val="6600CC"/>
                  </a:solidFill>
                  <a:latin typeface="Courier New" pitchFamily="49" charset="0"/>
                </a:rPr>
                <a:t>Init</a:t>
              </a:r>
              <a:r>
                <a:rPr lang="en-US" altLang="en-US" sz="1600" b="1" dirty="0">
                  <a:latin typeface="Courier New" pitchFamily="49" charset="0"/>
                </a:rPr>
                <a:t>()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 num1s =   num5s = 0;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void </a:t>
              </a:r>
              <a:r>
                <a:rPr lang="en-US" altLang="en-US" sz="1600" b="1" dirty="0" smtClean="0">
                  <a:latin typeface="Courier New" pitchFamily="49" charset="0"/>
                </a:rPr>
                <a:t>Wallet::</a:t>
              </a:r>
              <a:r>
                <a:rPr lang="en-US" altLang="en-US" sz="1600" b="1" dirty="0" err="1">
                  <a:solidFill>
                    <a:srgbClr val="6600CC"/>
                  </a:solidFill>
                  <a:latin typeface="Courier New" pitchFamily="49" charset="0"/>
                </a:rPr>
                <a:t>AddBill</a:t>
              </a:r>
              <a:r>
                <a:rPr lang="en-US" altLang="en-US" sz="1600" b="1" dirty="0">
                  <a:latin typeface="Courier New" pitchFamily="49" charset="0"/>
                </a:rPr>
                <a:t>(</a:t>
              </a:r>
              <a:r>
                <a:rPr lang="en-US" altLang="en-US" sz="1600" b="1" dirty="0" err="1">
                  <a:latin typeface="Courier New" pitchFamily="49" charset="0"/>
                </a:rPr>
                <a:t>int</a:t>
              </a:r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 == 1)     num1s++;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else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 == 5)num5s++;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 smtClean="0">
                  <a:latin typeface="Courier New" pitchFamily="49" charset="0"/>
                </a:rPr>
                <a:t> </a:t>
              </a:r>
              <a:endParaRPr lang="en-US" altLang="en-US" sz="1600" b="1" dirty="0">
                <a:latin typeface="Courier New" pitchFamily="49" charset="0"/>
              </a:endParaRPr>
            </a:p>
          </p:txBody>
        </p:sp>
      </p:grpSp>
      <p:sp>
        <p:nvSpPr>
          <p:cNvPr id="278543" name="Rectangle 15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altLang="en-US" sz="4000" dirty="0" smtClean="0">
                <a:solidFill>
                  <a:schemeClr val="tx2"/>
                </a:solidFill>
                <a:latin typeface="Comic Sans MS" pitchFamily="66" charset="0"/>
              </a:rPr>
              <a:t>The Wallet  Class</a:t>
            </a:r>
            <a:endParaRPr lang="en-US" altLang="en-US" sz="4000" b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838200"/>
            <a:ext cx="4091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Here’s a class equivalent of</a:t>
            </a:r>
            <a:br>
              <a:rPr lang="en-US" dirty="0" smtClean="0"/>
            </a:br>
            <a:r>
              <a:rPr lang="en-US" dirty="0" smtClean="0"/>
              <a:t>our old-</a:t>
            </a:r>
            <a:r>
              <a:rPr lang="en-US" dirty="0" err="1" smtClean="0"/>
              <a:t>skool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66"/>
                </a:solidFill>
              </a:rPr>
              <a:t>Wallet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48413" y="1811714"/>
            <a:ext cx="345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As you can see, we can </a:t>
            </a:r>
            <a:r>
              <a:rPr lang="en-US" sz="1800" dirty="0" smtClean="0">
                <a:solidFill>
                  <a:srgbClr val="FF0066"/>
                </a:solidFill>
              </a:rPr>
              <a:t>initialize</a:t>
            </a:r>
            <a:r>
              <a:rPr lang="en-US" sz="1800" dirty="0" smtClean="0"/>
              <a:t> a new wallet…</a:t>
            </a:r>
            <a:endParaRPr lang="en-US" sz="1800" dirty="0"/>
          </a:p>
        </p:txBody>
      </p:sp>
      <p:sp>
        <p:nvSpPr>
          <p:cNvPr id="46" name="TextBox 45"/>
          <p:cNvSpPr txBox="1"/>
          <p:nvPr/>
        </p:nvSpPr>
        <p:spPr>
          <a:xfrm>
            <a:off x="4619813" y="2554069"/>
            <a:ext cx="414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And we can </a:t>
            </a:r>
            <a:r>
              <a:rPr lang="en-US" sz="1800" dirty="0" smtClean="0">
                <a:solidFill>
                  <a:srgbClr val="FF0066"/>
                </a:solidFill>
              </a:rPr>
              <a:t>add either a </a:t>
            </a:r>
            <a:br>
              <a:rPr lang="en-US" sz="1800" dirty="0" smtClean="0">
                <a:solidFill>
                  <a:srgbClr val="FF0066"/>
                </a:solidFill>
              </a:rPr>
            </a:br>
            <a:r>
              <a:rPr lang="en-US" sz="1800" dirty="0" smtClean="0">
                <a:solidFill>
                  <a:srgbClr val="FF0066"/>
                </a:solidFill>
              </a:rPr>
              <a:t>$1 or $5 bill</a:t>
            </a:r>
            <a:r>
              <a:rPr lang="en-US" sz="1800" dirty="0" smtClean="0"/>
              <a:t> to our wallet.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5030630" y="3343870"/>
            <a:ext cx="3321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Our wallet then keeps track of how many bills of each type it holds…</a:t>
            </a:r>
            <a:endParaRPr lang="en-US" sz="1800" dirty="0"/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773069" y="4800600"/>
            <a:ext cx="4130675" cy="1923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 main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Wallet a;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endParaRPr lang="en-US" altLang="en-US" sz="10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();  </a:t>
            </a:r>
            <a:endParaRPr lang="en-US" altLang="en-US" sz="1800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a.AddBill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(5); 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5800" y="5943600"/>
            <a:ext cx="3321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And here’s how we might use our class…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195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46" grpId="0"/>
      <p:bldP spid="47" grpId="0"/>
      <p:bldP spid="49" grpId="0" animBg="1"/>
      <p:bldP spid="5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247650" y="60960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 dirty="0" smtClean="0">
                <a:solidFill>
                  <a:schemeClr val="tx2"/>
                </a:solidFill>
              </a:rPr>
              <a:t>E</a:t>
            </a:r>
            <a:r>
              <a:rPr lang="en-US" altLang="en-US" sz="1800" dirty="0" smtClean="0"/>
              <a:t>very time </a:t>
            </a:r>
            <a:r>
              <a:rPr lang="en-US" altLang="en-US" sz="1800" b="0" dirty="0" smtClean="0">
                <a:solidFill>
                  <a:schemeClr val="tx2"/>
                </a:solidFill>
              </a:rPr>
              <a:t>you </a:t>
            </a:r>
            <a:r>
              <a:rPr lang="en-US" altLang="en-US" sz="1800" b="0" dirty="0">
                <a:solidFill>
                  <a:schemeClr val="tx2"/>
                </a:solidFill>
              </a:rPr>
              <a:t>call a </a:t>
            </a:r>
            <a:r>
              <a:rPr lang="en-US" altLang="en-US" sz="1800" b="0" dirty="0">
                <a:solidFill>
                  <a:schemeClr val="accent2"/>
                </a:solidFill>
              </a:rPr>
              <a:t>member function</a:t>
            </a:r>
            <a:r>
              <a:rPr lang="en-US" altLang="en-US" sz="1800" b="0" dirty="0">
                <a:solidFill>
                  <a:schemeClr val="tx2"/>
                </a:solidFill>
              </a:rPr>
              <a:t> </a:t>
            </a:r>
            <a:r>
              <a:rPr lang="en-US" altLang="en-US" sz="1800" b="0" dirty="0" smtClean="0">
                <a:solidFill>
                  <a:schemeClr val="tx2"/>
                </a:solidFill>
              </a:rPr>
              <a:t>of an object, e.g.: 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247650" y="137160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 dirty="0" smtClean="0">
                <a:solidFill>
                  <a:schemeClr val="tx2"/>
                </a:solidFill>
              </a:rPr>
              <a:t>C</a:t>
            </a:r>
            <a:r>
              <a:rPr lang="en-US" altLang="en-US" sz="1800" b="0" dirty="0">
                <a:solidFill>
                  <a:schemeClr val="tx2"/>
                </a:solidFill>
              </a:rPr>
              <a:t>++ </a:t>
            </a:r>
            <a:r>
              <a:rPr lang="en-US" altLang="en-US" sz="1800" b="0" dirty="0" smtClean="0">
                <a:solidFill>
                  <a:schemeClr val="tx2"/>
                </a:solidFill>
              </a:rPr>
              <a:t>invisibly rewrites your function call and </a:t>
            </a:r>
            <a:r>
              <a:rPr lang="en-US" altLang="en-US" sz="1800" b="0" dirty="0" smtClean="0">
                <a:solidFill>
                  <a:schemeClr val="accent2"/>
                </a:solidFill>
              </a:rPr>
              <a:t>passes in the variable’s address</a:t>
            </a:r>
            <a:r>
              <a:rPr lang="en-US" altLang="en-US" sz="1800" b="0" dirty="0" smtClean="0">
                <a:solidFill>
                  <a:schemeClr val="tx2"/>
                </a:solidFill>
              </a:rPr>
              <a:t>!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247650" y="96577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dirty="0" err="1" smtClean="0">
                <a:solidFill>
                  <a:srgbClr val="FF0000"/>
                </a:solidFill>
              </a:rPr>
              <a:t>a</a:t>
            </a:r>
            <a:r>
              <a:rPr lang="en-US" altLang="en-US" sz="1800" dirty="0" err="1" smtClean="0"/>
              <a:t>.addBill</a:t>
            </a:r>
            <a:r>
              <a:rPr lang="en-US" altLang="en-US" sz="1800" dirty="0" smtClean="0"/>
              <a:t>(5);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247650" y="174372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dirty="0" err="1" smtClean="0"/>
              <a:t>addBill</a:t>
            </a:r>
            <a:r>
              <a:rPr lang="en-US" altLang="en-US" sz="1800" dirty="0" smtClean="0"/>
              <a:t>(</a:t>
            </a:r>
            <a:r>
              <a:rPr lang="en-US" altLang="en-US" sz="1800" dirty="0" smtClean="0">
                <a:solidFill>
                  <a:srgbClr val="FF0000"/>
                </a:solidFill>
              </a:rPr>
              <a:t>&amp;a</a:t>
            </a:r>
            <a:r>
              <a:rPr lang="en-US" altLang="en-US" sz="1800" dirty="0" smtClean="0"/>
              <a:t>, 5);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92075" y="533400"/>
            <a:ext cx="8975725" cy="1579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101493" y="758843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 dirty="0" smtClean="0">
                <a:solidFill>
                  <a:schemeClr val="tx2"/>
                </a:solidFill>
              </a:rPr>
              <a:t>And C++ does the same thing to your actual </a:t>
            </a:r>
            <a:r>
              <a:rPr lang="en-US" altLang="en-US" sz="1800" b="0" dirty="0" smtClean="0">
                <a:solidFill>
                  <a:srgbClr val="FF0000"/>
                </a:solidFill>
              </a:rPr>
              <a:t>member functions</a:t>
            </a:r>
            <a:r>
              <a:rPr lang="en-US" altLang="en-US" sz="1800" b="0" dirty="0" smtClean="0">
                <a:solidFill>
                  <a:schemeClr val="tx2"/>
                </a:solidFill>
              </a:rPr>
              <a:t>!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278539" name="Rectangle 11"/>
          <p:cNvSpPr>
            <a:spLocks noChangeArrowheads="1"/>
          </p:cNvSpPr>
          <p:nvPr/>
        </p:nvSpPr>
        <p:spPr bwMode="auto">
          <a:xfrm>
            <a:off x="76200" y="2286000"/>
            <a:ext cx="4114800" cy="2465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92075" y="4876800"/>
            <a:ext cx="4114800" cy="1844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76200" y="4800600"/>
            <a:ext cx="41306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 main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Wallet 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a, b;</a:t>
            </a:r>
          </a:p>
          <a:p>
            <a:pPr algn="l"/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();  </a:t>
            </a:r>
            <a:endParaRPr lang="en-US" altLang="en-US" sz="1800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b.AddBill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(5);</a:t>
            </a:r>
          </a:p>
          <a:p>
            <a:pPr algn="l"/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78538" name="Rectangle 10"/>
          <p:cNvSpPr>
            <a:spLocks noChangeArrowheads="1"/>
          </p:cNvSpPr>
          <p:nvPr/>
        </p:nvSpPr>
        <p:spPr bwMode="auto">
          <a:xfrm>
            <a:off x="47625" y="2263775"/>
            <a:ext cx="45720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</a:t>
            </a:r>
            <a:r>
              <a:rPr lang="en-US" altLang="en-US" sz="1600" b="1" dirty="0" smtClean="0">
                <a:latin typeface="Courier New" pitchFamily="49" charset="0"/>
              </a:rPr>
              <a:t>Wallet::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 num1s =   num5s = 0; 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</a:t>
            </a:r>
            <a:r>
              <a:rPr lang="en-US" altLang="en-US" sz="1600" b="1" dirty="0" smtClean="0">
                <a:latin typeface="Courier New" pitchFamily="49" charset="0"/>
              </a:rPr>
              <a:t>Wallet::</a:t>
            </a:r>
            <a:r>
              <a:rPr lang="en-US" altLang="en-US" sz="1600" b="1" dirty="0" err="1">
                <a:latin typeface="Courier New" pitchFamily="49" charset="0"/>
              </a:rPr>
              <a:t>AddBill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 num1s++;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5)num5s++;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grpSp>
        <p:nvGrpSpPr>
          <p:cNvPr id="278545" name="Group 17"/>
          <p:cNvGrpSpPr>
            <a:grpSpLocks/>
          </p:cNvGrpSpPr>
          <p:nvPr/>
        </p:nvGrpSpPr>
        <p:grpSpPr bwMode="auto">
          <a:xfrm>
            <a:off x="4724400" y="2263775"/>
            <a:ext cx="4572000" cy="4551363"/>
            <a:chOff x="2976" y="1426"/>
            <a:chExt cx="2880" cy="2867"/>
          </a:xfrm>
        </p:grpSpPr>
        <p:sp>
          <p:nvSpPr>
            <p:cNvPr id="278536" name="Rectangle 8"/>
            <p:cNvSpPr>
              <a:spLocks noChangeArrowheads="1"/>
            </p:cNvSpPr>
            <p:nvPr/>
          </p:nvSpPr>
          <p:spPr bwMode="auto">
            <a:xfrm>
              <a:off x="2996" y="3072"/>
              <a:ext cx="2716" cy="11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8537" name="Text Box 9"/>
            <p:cNvSpPr txBox="1">
              <a:spLocks noChangeArrowheads="1"/>
            </p:cNvSpPr>
            <p:nvPr/>
          </p:nvSpPr>
          <p:spPr bwMode="auto">
            <a:xfrm>
              <a:off x="2986" y="3024"/>
              <a:ext cx="2602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 b="1" dirty="0" err="1" smtClean="0">
                  <a:solidFill>
                    <a:schemeClr val="tx2"/>
                  </a:solidFill>
                  <a:latin typeface="Courier New" pitchFamily="49" charset="0"/>
                </a:rPr>
                <a:t>int</a:t>
              </a:r>
              <a:r>
                <a:rPr lang="en-US" altLang="en-US" sz="1800" b="1" dirty="0" smtClean="0">
                  <a:solidFill>
                    <a:schemeClr val="tx2"/>
                  </a:solidFill>
                  <a:latin typeface="Courier New" pitchFamily="49" charset="0"/>
                </a:rPr>
                <a:t> main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()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</a:t>
              </a:r>
              <a:r>
                <a:rPr lang="en-US" altLang="en-US" sz="1800" b="1" dirty="0" smtClean="0">
                  <a:solidFill>
                    <a:schemeClr val="tx2"/>
                  </a:solidFill>
                  <a:latin typeface="Courier New" pitchFamily="49" charset="0"/>
                </a:rPr>
                <a:t>Wallet 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a, b;</a:t>
              </a:r>
            </a:p>
            <a:p>
              <a:pPr algn="l"/>
              <a:endParaRPr lang="en-US" altLang="en-US" sz="1800" b="1" dirty="0">
                <a:solidFill>
                  <a:schemeClr val="tx2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Init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  </a:t>
              </a:r>
              <a:endParaRPr lang="en-US" altLang="en-US" sz="1600" b="1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AddBill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  </a:t>
              </a:r>
            </a:p>
            <a:p>
              <a:pPr algn="l"/>
              <a:r>
                <a:rPr lang="en-US" altLang="en-US" sz="1800" b="1" dirty="0" smtClean="0">
                  <a:solidFill>
                    <a:schemeClr val="tx2"/>
                  </a:solidFill>
                  <a:latin typeface="Courier New" pitchFamily="49" charset="0"/>
                </a:rPr>
                <a:t>}</a:t>
              </a:r>
              <a:endParaRPr lang="en-US" altLang="en-US" sz="1800" b="1" dirty="0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278540" name="Rectangle 12"/>
            <p:cNvSpPr>
              <a:spLocks noChangeArrowheads="1"/>
            </p:cNvSpPr>
            <p:nvPr/>
          </p:nvSpPr>
          <p:spPr bwMode="auto">
            <a:xfrm>
              <a:off x="2996" y="1440"/>
              <a:ext cx="2719" cy="15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8541" name="Rectangle 13"/>
            <p:cNvSpPr>
              <a:spLocks noChangeArrowheads="1"/>
            </p:cNvSpPr>
            <p:nvPr/>
          </p:nvSpPr>
          <p:spPr bwMode="auto">
            <a:xfrm>
              <a:off x="2976" y="1426"/>
              <a:ext cx="28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en-US" sz="1600" b="1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78542" name="Line 14"/>
          <p:cNvSpPr>
            <a:spLocks noChangeShapeType="1"/>
          </p:cNvSpPr>
          <p:nvPr/>
        </p:nvSpPr>
        <p:spPr bwMode="auto">
          <a:xfrm>
            <a:off x="1752600" y="6096000"/>
            <a:ext cx="3276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47" name="Line 19"/>
          <p:cNvSpPr>
            <a:spLocks noChangeShapeType="1"/>
          </p:cNvSpPr>
          <p:nvPr/>
        </p:nvSpPr>
        <p:spPr bwMode="auto">
          <a:xfrm>
            <a:off x="2217738" y="6361113"/>
            <a:ext cx="2819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48" name="Text Box 20"/>
          <p:cNvSpPr txBox="1">
            <a:spLocks noChangeArrowheads="1"/>
          </p:cNvSpPr>
          <p:nvPr/>
        </p:nvSpPr>
        <p:spPr bwMode="auto">
          <a:xfrm>
            <a:off x="5965825" y="5892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78549" name="Text Box 21"/>
          <p:cNvSpPr txBox="1">
            <a:spLocks noChangeArrowheads="1"/>
          </p:cNvSpPr>
          <p:nvPr/>
        </p:nvSpPr>
        <p:spPr bwMode="auto">
          <a:xfrm>
            <a:off x="5018088" y="58896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78550" name="Text Box 22"/>
          <p:cNvSpPr txBox="1">
            <a:spLocks noChangeArrowheads="1"/>
          </p:cNvSpPr>
          <p:nvPr/>
        </p:nvSpPr>
        <p:spPr bwMode="auto">
          <a:xfrm>
            <a:off x="5148263" y="58928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278551" name="Text Box 23"/>
          <p:cNvSpPr txBox="1">
            <a:spLocks noChangeArrowheads="1"/>
          </p:cNvSpPr>
          <p:nvPr/>
        </p:nvSpPr>
        <p:spPr bwMode="auto">
          <a:xfrm>
            <a:off x="5948363" y="58943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&amp;</a:t>
            </a:r>
          </a:p>
        </p:txBody>
      </p:sp>
      <p:sp>
        <p:nvSpPr>
          <p:cNvPr id="278552" name="Text Box 24"/>
          <p:cNvSpPr txBox="1">
            <a:spLocks noChangeArrowheads="1"/>
          </p:cNvSpPr>
          <p:nvPr/>
        </p:nvSpPr>
        <p:spPr bwMode="auto">
          <a:xfrm>
            <a:off x="6280150" y="61737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 5);</a:t>
            </a:r>
          </a:p>
        </p:txBody>
      </p:sp>
      <p:sp>
        <p:nvSpPr>
          <p:cNvPr id="278553" name="Text Box 25"/>
          <p:cNvSpPr txBox="1">
            <a:spLocks noChangeArrowheads="1"/>
          </p:cNvSpPr>
          <p:nvPr/>
        </p:nvSpPr>
        <p:spPr bwMode="auto">
          <a:xfrm>
            <a:off x="5029200" y="61817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278554" name="Text Box 26"/>
          <p:cNvSpPr txBox="1">
            <a:spLocks noChangeArrowheads="1"/>
          </p:cNvSpPr>
          <p:nvPr/>
        </p:nvSpPr>
        <p:spPr bwMode="auto">
          <a:xfrm>
            <a:off x="5159375" y="61849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278555" name="Text Box 27"/>
          <p:cNvSpPr txBox="1">
            <a:spLocks noChangeArrowheads="1"/>
          </p:cNvSpPr>
          <p:nvPr/>
        </p:nvSpPr>
        <p:spPr bwMode="auto">
          <a:xfrm>
            <a:off x="6329363" y="6186488"/>
            <a:ext cx="579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&amp;</a:t>
            </a:r>
            <a:r>
              <a:rPr lang="en-US" altLang="en-US" sz="1600" b="1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</p:txBody>
      </p:sp>
      <p:sp>
        <p:nvSpPr>
          <p:cNvPr id="278556" name="Rectangle 28"/>
          <p:cNvSpPr>
            <a:spLocks noChangeArrowheads="1"/>
          </p:cNvSpPr>
          <p:nvPr/>
        </p:nvSpPr>
        <p:spPr bwMode="auto">
          <a:xfrm>
            <a:off x="4724400" y="2297113"/>
            <a:ext cx="45720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        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      num1s =        num5s = 0; 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         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        num1s++;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5)       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sp>
        <p:nvSpPr>
          <p:cNvPr id="278557" name="Rectangle 29"/>
          <p:cNvSpPr>
            <a:spLocks noChangeArrowheads="1"/>
          </p:cNvSpPr>
          <p:nvPr/>
        </p:nvSpPr>
        <p:spPr bwMode="auto">
          <a:xfrm>
            <a:off x="5334000" y="2297113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Wallet </a:t>
            </a:r>
          </a:p>
        </p:txBody>
      </p:sp>
      <p:sp>
        <p:nvSpPr>
          <p:cNvPr id="278558" name="Rectangle 30"/>
          <p:cNvSpPr>
            <a:spLocks noChangeArrowheads="1"/>
          </p:cNvSpPr>
          <p:nvPr/>
        </p:nvSpPr>
        <p:spPr bwMode="auto">
          <a:xfrm>
            <a:off x="6965950" y="2297113"/>
            <a:ext cx="425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)</a:t>
            </a:r>
          </a:p>
        </p:txBody>
      </p:sp>
      <p:sp>
        <p:nvSpPr>
          <p:cNvPr id="278559" name="Rectangle 31"/>
          <p:cNvSpPr>
            <a:spLocks noChangeArrowheads="1"/>
          </p:cNvSpPr>
          <p:nvPr/>
        </p:nvSpPr>
        <p:spPr bwMode="auto">
          <a:xfrm>
            <a:off x="5430838" y="3265488"/>
            <a:ext cx="1122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Wallet </a:t>
            </a:r>
          </a:p>
        </p:txBody>
      </p:sp>
      <p:sp>
        <p:nvSpPr>
          <p:cNvPr id="278560" name="Rectangle 32"/>
          <p:cNvSpPr>
            <a:spLocks noChangeArrowheads="1"/>
          </p:cNvSpPr>
          <p:nvPr/>
        </p:nvSpPr>
        <p:spPr bwMode="auto">
          <a:xfrm>
            <a:off x="7424738" y="32766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int amt)</a:t>
            </a:r>
          </a:p>
        </p:txBody>
      </p:sp>
      <p:sp>
        <p:nvSpPr>
          <p:cNvPr id="278561" name="Rectangle 33"/>
          <p:cNvSpPr>
            <a:spLocks noChangeArrowheads="1"/>
          </p:cNvSpPr>
          <p:nvPr/>
        </p:nvSpPr>
        <p:spPr bwMode="auto">
          <a:xfrm>
            <a:off x="6064250" y="22860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::</a:t>
            </a:r>
          </a:p>
        </p:txBody>
      </p:sp>
      <p:sp>
        <p:nvSpPr>
          <p:cNvPr id="278562" name="Rectangle 34"/>
          <p:cNvSpPr>
            <a:spLocks noChangeArrowheads="1"/>
          </p:cNvSpPr>
          <p:nvPr/>
        </p:nvSpPr>
        <p:spPr bwMode="auto">
          <a:xfrm>
            <a:off x="6172200" y="3265488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::</a:t>
            </a:r>
          </a:p>
        </p:txBody>
      </p:sp>
      <p:sp>
        <p:nvSpPr>
          <p:cNvPr id="278563" name="Text Box 35"/>
          <p:cNvSpPr txBox="1">
            <a:spLocks noChangeArrowheads="1"/>
          </p:cNvSpPr>
          <p:nvPr/>
        </p:nvSpPr>
        <p:spPr bwMode="auto">
          <a:xfrm>
            <a:off x="7893050" y="2312019"/>
            <a:ext cx="79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*this</a:t>
            </a:r>
          </a:p>
        </p:txBody>
      </p:sp>
      <p:sp>
        <p:nvSpPr>
          <p:cNvPr id="278565" name="Rectangle 37"/>
          <p:cNvSpPr>
            <a:spLocks noChangeArrowheads="1"/>
          </p:cNvSpPr>
          <p:nvPr/>
        </p:nvSpPr>
        <p:spPr bwMode="auto">
          <a:xfrm>
            <a:off x="6107693" y="2321171"/>
            <a:ext cx="2662741" cy="46166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b="1"/>
          </a:p>
        </p:txBody>
      </p:sp>
      <p:sp>
        <p:nvSpPr>
          <p:cNvPr id="278564" name="Text Box 36"/>
          <p:cNvSpPr txBox="1">
            <a:spLocks noChangeArrowheads="1"/>
          </p:cNvSpPr>
          <p:nvPr/>
        </p:nvSpPr>
        <p:spPr bwMode="auto">
          <a:xfrm>
            <a:off x="6002338" y="2297113"/>
            <a:ext cx="3200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Init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(Wallet  </a:t>
            </a:r>
            <a:r>
              <a:rPr lang="en-US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278566" name="Text Box 38"/>
          <p:cNvSpPr txBox="1">
            <a:spLocks noChangeArrowheads="1"/>
          </p:cNvSpPr>
          <p:nvPr/>
        </p:nvSpPr>
        <p:spPr bwMode="auto">
          <a:xfrm>
            <a:off x="5059363" y="27971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67" name="Text Box 39"/>
          <p:cNvSpPr txBox="1">
            <a:spLocks noChangeArrowheads="1"/>
          </p:cNvSpPr>
          <p:nvPr/>
        </p:nvSpPr>
        <p:spPr bwMode="auto">
          <a:xfrm>
            <a:off x="6865938" y="27971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68" name="Rectangle 40"/>
          <p:cNvSpPr>
            <a:spLocks noChangeArrowheads="1"/>
          </p:cNvSpPr>
          <p:nvPr/>
        </p:nvSpPr>
        <p:spPr bwMode="auto">
          <a:xfrm>
            <a:off x="6432550" y="32766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AddBill(</a:t>
            </a:r>
          </a:p>
        </p:txBody>
      </p:sp>
      <p:sp>
        <p:nvSpPr>
          <p:cNvPr id="278569" name="Text Box 41"/>
          <p:cNvSpPr txBox="1">
            <a:spLocks noChangeArrowheads="1"/>
          </p:cNvSpPr>
          <p:nvPr/>
        </p:nvSpPr>
        <p:spPr bwMode="auto">
          <a:xfrm>
            <a:off x="7154863" y="3287713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latin typeface="Courier New" pitchFamily="49" charset="0"/>
              </a:rPr>
              <a:t>*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latin typeface="Courier New" pitchFamily="49" charset="0"/>
              </a:rPr>
              <a:t>,</a:t>
            </a:r>
          </a:p>
        </p:txBody>
      </p:sp>
      <p:sp>
        <p:nvSpPr>
          <p:cNvPr id="278570" name="Text Box 42"/>
          <p:cNvSpPr txBox="1">
            <a:spLocks noChangeArrowheads="1"/>
          </p:cNvSpPr>
          <p:nvPr/>
        </p:nvSpPr>
        <p:spPr bwMode="auto">
          <a:xfrm>
            <a:off x="7239000" y="37877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71" name="Text Box 43"/>
          <p:cNvSpPr txBox="1">
            <a:spLocks noChangeArrowheads="1"/>
          </p:cNvSpPr>
          <p:nvPr/>
        </p:nvSpPr>
        <p:spPr bwMode="auto">
          <a:xfrm>
            <a:off x="7250113" y="4005263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altLang="en-US" sz="1600" b="1" dirty="0">
                <a:solidFill>
                  <a:srgbClr val="6600CC"/>
                </a:solidFill>
                <a:latin typeface="Courier New" pitchFamily="49" charset="0"/>
              </a:rPr>
              <a:t>-&gt;</a:t>
            </a:r>
          </a:p>
        </p:txBody>
      </p:sp>
      <p:sp>
        <p:nvSpPr>
          <p:cNvPr id="278572" name="Line 44"/>
          <p:cNvSpPr>
            <a:spLocks noChangeShapeType="1"/>
          </p:cNvSpPr>
          <p:nvPr/>
        </p:nvSpPr>
        <p:spPr bwMode="auto">
          <a:xfrm>
            <a:off x="2667000" y="2438400"/>
            <a:ext cx="198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8573" name="Line 45"/>
          <p:cNvSpPr>
            <a:spLocks noChangeShapeType="1"/>
          </p:cNvSpPr>
          <p:nvPr/>
        </p:nvSpPr>
        <p:spPr bwMode="auto">
          <a:xfrm>
            <a:off x="3733800" y="3440113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2" name="Rounded Rectangular Callout 41"/>
          <p:cNvSpPr/>
          <p:nvPr/>
        </p:nvSpPr>
        <p:spPr bwMode="auto">
          <a:xfrm>
            <a:off x="472611" y="4146586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here we’re calling the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Init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method of 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ounded Rectangular Callout 42"/>
          <p:cNvSpPr/>
          <p:nvPr/>
        </p:nvSpPr>
        <p:spPr bwMode="auto">
          <a:xfrm>
            <a:off x="5596490" y="4177408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here</a:t>
            </a:r>
            <a:r>
              <a:rPr lang="en-US" sz="1800" dirty="0" smtClean="0"/>
              <a:t>’s what’s REALLY happening! </a:t>
            </a:r>
            <a:r>
              <a:rPr lang="en-US" sz="1800" dirty="0" smtClean="0">
                <a:sym typeface="Wingdings" panose="05000000000000000000" pitchFamily="2" charset="2"/>
              </a:rPr>
              <a:t>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228600" y="1342219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0" dirty="0" smtClean="0">
                <a:solidFill>
                  <a:schemeClr val="tx2"/>
                </a:solidFill>
              </a:rPr>
              <a:t>It adds a </a:t>
            </a:r>
            <a:r>
              <a:rPr lang="en-US" altLang="en-US" sz="1800" b="0" dirty="0" smtClean="0">
                <a:solidFill>
                  <a:srgbClr val="FF0066"/>
                </a:solidFill>
              </a:rPr>
              <a:t>hidden first argument </a:t>
            </a:r>
            <a:r>
              <a:rPr lang="en-US" altLang="en-US" sz="1800" b="0" dirty="0" smtClean="0">
                <a:solidFill>
                  <a:schemeClr val="tx2"/>
                </a:solidFill>
              </a:rPr>
              <a:t>that’s a </a:t>
            </a:r>
            <a:r>
              <a:rPr lang="en-US" altLang="en-US" sz="1800" b="0" dirty="0" smtClean="0">
                <a:solidFill>
                  <a:srgbClr val="FF0066"/>
                </a:solidFill>
              </a:rPr>
              <a:t>pointer to your original variable</a:t>
            </a:r>
            <a:r>
              <a:rPr lang="en-US" altLang="en-US" sz="1800" b="0" dirty="0" smtClean="0">
                <a:solidFill>
                  <a:schemeClr val="tx2"/>
                </a:solidFill>
              </a:rPr>
              <a:t>!</a:t>
            </a:r>
            <a:endParaRPr lang="en-US" altLang="en-US" sz="1800" b="0" dirty="0">
              <a:solidFill>
                <a:schemeClr val="tx2"/>
              </a:solidFill>
            </a:endParaRPr>
          </a:p>
        </p:txBody>
      </p:sp>
      <p:sp>
        <p:nvSpPr>
          <p:cNvPr id="50" name="Rounded Rectangular Callout 49"/>
          <p:cNvSpPr/>
          <p:nvPr/>
        </p:nvSpPr>
        <p:spPr bwMode="auto">
          <a:xfrm>
            <a:off x="1867471" y="532230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H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ere what </a:t>
            </a:r>
            <a:r>
              <a:rPr lang="en-US" sz="1800" dirty="0" smtClean="0"/>
              <a:t>your </a:t>
            </a:r>
            <a:r>
              <a:rPr kumimoji="0" lang="en-US" sz="180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Init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method looks like…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5972213" y="533400"/>
            <a:ext cx="2933700" cy="993214"/>
          </a:xfrm>
          <a:prstGeom prst="wedgeRoundRectCallout">
            <a:avLst>
              <a:gd name="adj1" fmla="val -48807"/>
              <a:gd name="adj2" fmla="val 12986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here</a:t>
            </a:r>
            <a:r>
              <a:rPr lang="en-US" sz="1800" dirty="0" smtClean="0"/>
              <a:t>’s what’s REALLY happening! </a:t>
            </a:r>
            <a:r>
              <a:rPr lang="en-US" sz="1800" dirty="0" smtClean="0">
                <a:sym typeface="Wingdings" panose="05000000000000000000" pitchFamily="2" charset="2"/>
              </a:rPr>
              <a:t>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 smtClea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0162 L 0.02639 0.00139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162 C 0.0217 -0.01692 0.04115 -0.03522 0.06059 -0.03568 C 0.08003 -0.03615 0.11007 -0.00742 0.11962 -0.00186 " pathEditMode="relative" rAng="0" ptsTypes="aaA">
                                      <p:cBhvr>
                                        <p:cTn id="92" dur="2000" fill="hold"/>
                                        <p:tgtEl>
                                          <p:spTgt spid="278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-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162 L 0.02899 0.00139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78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394 C 0.02795 -0.0146 0.05382 -0.0329 0.07951 -0.03336 C 0.10538 -0.03383 0.14514 -0.0051 0.15799 0.00046 " pathEditMode="relative" rAng="0" ptsTypes="aaA">
                                      <p:cBhvr>
                                        <p:cTn id="117" dur="2000" fill="hold"/>
                                        <p:tgtEl>
                                          <p:spTgt spid="278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-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7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91103E-6 L 0.17743 -0.0006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0.00486 C 0.02448 -0.02942 0.04896 -0.05375 0.07778 -0.05282 C 0.10694 -0.0519 0.15885 -0.00764 0.17465 0.00163 " pathEditMode="relative" rAng="0" ptsTypes="aaA">
                                      <p:cBhvr>
                                        <p:cTn id="159" dur="20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3" y="-2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7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34 0.0007 L -0.07291 0.00116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278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7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7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7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52178E-7 L -0.11997 0.00093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46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255 C 0.01493 -0.01251 0.03003 -0.02734 0.04566 -0.02734 C 0.06146 -0.02734 0.07812 -0.01251 0.09479 0.00255 " pathEditMode="relative" rAng="0" ptsTypes="aaA">
                                      <p:cBhvr>
                                        <p:cTn id="202" dur="20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1506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52178E-7 L 0.05468 0.00278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7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7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7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5" grpId="0"/>
      <p:bldP spid="46" grpId="0"/>
      <p:bldP spid="2" grpId="0" animBg="1"/>
      <p:bldP spid="48" grpId="0"/>
      <p:bldP spid="278542" grpId="0" animBg="1"/>
      <p:bldP spid="278542" grpId="1" animBg="1"/>
      <p:bldP spid="278547" grpId="0" animBg="1"/>
      <p:bldP spid="278547" grpId="1" animBg="1"/>
      <p:bldP spid="278548" grpId="0"/>
      <p:bldP spid="278548" grpId="1"/>
      <p:bldP spid="278549" grpId="0"/>
      <p:bldP spid="278549" grpId="1"/>
      <p:bldP spid="278550" grpId="0"/>
      <p:bldP spid="278550" grpId="1"/>
      <p:bldP spid="278551" grpId="0"/>
      <p:bldP spid="278552" grpId="0"/>
      <p:bldP spid="278552" grpId="1"/>
      <p:bldP spid="278553" grpId="0"/>
      <p:bldP spid="278553" grpId="1"/>
      <p:bldP spid="278554" grpId="0"/>
      <p:bldP spid="278554" grpId="1"/>
      <p:bldP spid="278555" grpId="0"/>
      <p:bldP spid="278556" grpId="0"/>
      <p:bldP spid="278557" grpId="0"/>
      <p:bldP spid="278557" grpId="1"/>
      <p:bldP spid="278558" grpId="0"/>
      <p:bldP spid="278558" grpId="1"/>
      <p:bldP spid="278559" grpId="0"/>
      <p:bldP spid="278559" grpId="1"/>
      <p:bldP spid="278560" grpId="0"/>
      <p:bldP spid="278560" grpId="1"/>
      <p:bldP spid="278561" grpId="0"/>
      <p:bldP spid="278561" grpId="1"/>
      <p:bldP spid="278562" grpId="0"/>
      <p:bldP spid="278562" grpId="1"/>
      <p:bldP spid="278563" grpId="0"/>
      <p:bldP spid="278565" grpId="0" animBg="1"/>
      <p:bldP spid="278564" grpId="0"/>
      <p:bldP spid="278564" grpId="1"/>
      <p:bldP spid="278566" grpId="0"/>
      <p:bldP spid="278567" grpId="0"/>
      <p:bldP spid="278568" grpId="0"/>
      <p:bldP spid="278568" grpId="1"/>
      <p:bldP spid="278569" grpId="0"/>
      <p:bldP spid="278570" grpId="0"/>
      <p:bldP spid="278571" grpId="0"/>
      <p:bldP spid="278572" grpId="0" animBg="1"/>
      <p:bldP spid="278572" grpId="1" animBg="1"/>
      <p:bldP spid="278573" grpId="0" animBg="1"/>
      <p:bldP spid="278573" grpId="1" animBg="1"/>
      <p:bldP spid="42" grpId="0" animBg="1"/>
      <p:bldP spid="42" grpId="1" animBg="1"/>
      <p:bldP spid="43" grpId="0" animBg="1"/>
      <p:bldP spid="43" grpId="1" animBg="1"/>
      <p:bldP spid="52" grpId="0"/>
      <p:bldP spid="50" grpId="0" animBg="1"/>
      <p:bldP spid="50" grpId="1" animBg="1"/>
      <p:bldP spid="51" grpId="0" animBg="1"/>
      <p:bldP spid="51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76200" y="2286000"/>
            <a:ext cx="4114800" cy="2465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92075" y="4876800"/>
            <a:ext cx="4114800" cy="1844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76200" y="4800600"/>
            <a:ext cx="41306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 main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Wallet a, b;</a:t>
            </a:r>
          </a:p>
          <a:p>
            <a:pPr algn="l"/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a.AddBill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(5);</a:t>
            </a:r>
          </a:p>
          <a:p>
            <a:pPr algn="l"/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47625" y="2263775"/>
            <a:ext cx="45720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>
                <a:latin typeface="Courier New" pitchFamily="49" charset="0"/>
              </a:rPr>
              <a:t>void Wallet::Init() </a:t>
            </a:r>
          </a:p>
          <a:p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r>
              <a:rPr lang="en-US" altLang="en-US" sz="1600" b="1">
                <a:latin typeface="Courier New" pitchFamily="49" charset="0"/>
              </a:rPr>
              <a:t>    num1s =   num5s = 0; </a:t>
            </a:r>
          </a:p>
          <a:p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r>
              <a:rPr lang="en-US" altLang="en-US" sz="1600" b="1">
                <a:latin typeface="Courier New" pitchFamily="49" charset="0"/>
              </a:rPr>
              <a:t>void Wallet::AddBill(int amt) </a:t>
            </a:r>
          </a:p>
          <a:p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r>
              <a:rPr lang="en-US" altLang="en-US" sz="1600" b="1">
                <a:latin typeface="Courier New" pitchFamily="49" charset="0"/>
              </a:rPr>
              <a:t>   if (amt == 1)     num1s++;</a:t>
            </a:r>
          </a:p>
          <a:p>
            <a:r>
              <a:rPr lang="en-US" altLang="en-US" sz="1600" b="1">
                <a:latin typeface="Courier New" pitchFamily="49" charset="0"/>
              </a:rPr>
              <a:t>   else if (amt == 5)num5s++;</a:t>
            </a:r>
          </a:p>
          <a:p>
            <a:r>
              <a:rPr lang="en-US" altLang="en-US" sz="1600" b="1">
                <a:latin typeface="Courier New" pitchFamily="49" charset="0"/>
              </a:rPr>
              <a:t>}</a:t>
            </a:r>
          </a:p>
          <a:p>
            <a:r>
              <a:rPr lang="en-US" altLang="en-US" sz="1600" b="1">
                <a:latin typeface="Courier New" pitchFamily="49" charset="0"/>
              </a:rPr>
              <a:t>...</a:t>
            </a:r>
          </a:p>
        </p:txBody>
      </p:sp>
      <p:grpSp>
        <p:nvGrpSpPr>
          <p:cNvPr id="280582" name="Group 6"/>
          <p:cNvGrpSpPr>
            <a:grpSpLocks/>
          </p:cNvGrpSpPr>
          <p:nvPr/>
        </p:nvGrpSpPr>
        <p:grpSpPr bwMode="auto">
          <a:xfrm>
            <a:off x="4724400" y="2263775"/>
            <a:ext cx="4572000" cy="4551363"/>
            <a:chOff x="2976" y="1426"/>
            <a:chExt cx="2880" cy="2867"/>
          </a:xfrm>
        </p:grpSpPr>
        <p:sp>
          <p:nvSpPr>
            <p:cNvPr id="280583" name="Rectangle 7"/>
            <p:cNvSpPr>
              <a:spLocks noChangeArrowheads="1"/>
            </p:cNvSpPr>
            <p:nvPr/>
          </p:nvSpPr>
          <p:spPr bwMode="auto">
            <a:xfrm>
              <a:off x="2996" y="3072"/>
              <a:ext cx="2716" cy="11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0584" name="Text Box 8"/>
            <p:cNvSpPr txBox="1">
              <a:spLocks noChangeArrowheads="1"/>
            </p:cNvSpPr>
            <p:nvPr/>
          </p:nvSpPr>
          <p:spPr bwMode="auto">
            <a:xfrm>
              <a:off x="2986" y="3024"/>
              <a:ext cx="2602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 b="1" dirty="0" err="1" smtClean="0">
                  <a:solidFill>
                    <a:schemeClr val="tx2"/>
                  </a:solidFill>
                  <a:latin typeface="Courier New" pitchFamily="49" charset="0"/>
                </a:rPr>
                <a:t>int</a:t>
              </a:r>
              <a:r>
                <a:rPr lang="en-US" altLang="en-US" sz="1800" b="1" dirty="0" smtClean="0">
                  <a:solidFill>
                    <a:schemeClr val="tx2"/>
                  </a:solidFill>
                  <a:latin typeface="Courier New" pitchFamily="49" charset="0"/>
                </a:rPr>
                <a:t> main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()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Wallet a, b;</a:t>
              </a:r>
            </a:p>
            <a:p>
              <a:pPr algn="l"/>
              <a:endParaRPr lang="en-US" altLang="en-US" sz="1800" b="1" dirty="0">
                <a:solidFill>
                  <a:schemeClr val="tx2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Init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(&amp;a);</a:t>
              </a:r>
            </a:p>
            <a:p>
              <a:pPr algn="l"/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  </a:t>
              </a:r>
              <a:r>
                <a:rPr lang="en-US" alt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AddBill</a:t>
              </a:r>
              <a:r>
                <a:rPr lang="en-US" altLang="en-US" sz="1800" b="1" dirty="0">
                  <a:solidFill>
                    <a:schemeClr val="tx2"/>
                  </a:solidFill>
                  <a:latin typeface="Courier New" pitchFamily="49" charset="0"/>
                </a:rPr>
                <a:t>(&amp;b,5);</a:t>
              </a:r>
            </a:p>
            <a:p>
              <a:pPr algn="l"/>
              <a:r>
                <a:rPr lang="en-US" altLang="en-US" sz="1800" b="1" dirty="0" smtClean="0">
                  <a:solidFill>
                    <a:schemeClr val="tx2"/>
                  </a:solidFill>
                  <a:latin typeface="Courier New" pitchFamily="49" charset="0"/>
                </a:rPr>
                <a:t>}</a:t>
              </a:r>
              <a:endParaRPr lang="en-US" altLang="en-US" sz="1800" b="1" dirty="0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280585" name="Rectangle 9"/>
            <p:cNvSpPr>
              <a:spLocks noChangeArrowheads="1"/>
            </p:cNvSpPr>
            <p:nvPr/>
          </p:nvSpPr>
          <p:spPr bwMode="auto">
            <a:xfrm>
              <a:off x="2996" y="1440"/>
              <a:ext cx="2719" cy="155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0586" name="Rectangle 10"/>
            <p:cNvSpPr>
              <a:spLocks noChangeArrowheads="1"/>
            </p:cNvSpPr>
            <p:nvPr/>
          </p:nvSpPr>
          <p:spPr bwMode="auto">
            <a:xfrm>
              <a:off x="2976" y="1426"/>
              <a:ext cx="2880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algn="l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altLang="en-US" sz="1600" b="1" dirty="0">
                  <a:latin typeface="Courier New" pitchFamily="49" charset="0"/>
                </a:rPr>
                <a:t>void </a:t>
              </a:r>
              <a:r>
                <a:rPr lang="en-US" altLang="en-US" sz="1600" b="1" dirty="0" err="1">
                  <a:latin typeface="Courier New" pitchFamily="49" charset="0"/>
                </a:rPr>
                <a:t>Init</a:t>
              </a:r>
              <a:r>
                <a:rPr lang="en-US" altLang="en-US" sz="1600" b="1" dirty="0">
                  <a:latin typeface="Courier New" pitchFamily="49" charset="0"/>
                </a:rPr>
                <a:t>(Wallet *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latin typeface="Courier New" pitchFamily="49" charset="0"/>
                </a:rPr>
                <a:t>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num1s =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num5s = 0;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void </a:t>
              </a:r>
              <a:r>
                <a:rPr lang="en-US" altLang="en-US" sz="1600" b="1" dirty="0" err="1">
                  <a:latin typeface="Courier New" pitchFamily="49" charset="0"/>
                </a:rPr>
                <a:t>AddBill</a:t>
              </a:r>
              <a:r>
                <a:rPr lang="en-US" altLang="en-US" sz="1600" b="1" dirty="0">
                  <a:latin typeface="Courier New" pitchFamily="49" charset="0"/>
                </a:rPr>
                <a:t>(Wallet *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latin typeface="Courier New" pitchFamily="49" charset="0"/>
                </a:rPr>
                <a:t>, </a:t>
              </a:r>
              <a:r>
                <a:rPr lang="en-US" altLang="en-US" sz="1600" b="1" dirty="0" err="1">
                  <a:latin typeface="Courier New" pitchFamily="49" charset="0"/>
                </a:rPr>
                <a:t>int</a:t>
              </a:r>
              <a:r>
                <a:rPr lang="en-US" altLang="en-US" sz="1600" b="1" dirty="0">
                  <a:latin typeface="Courier New" pitchFamily="49" charset="0"/>
                </a:rPr>
                <a:t> 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) 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 == 1)   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num1s++;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   else if (</a:t>
              </a:r>
              <a:r>
                <a:rPr lang="en-US" altLang="en-US" sz="1600" b="1" dirty="0" err="1">
                  <a:latin typeface="Courier New" pitchFamily="49" charset="0"/>
                </a:rPr>
                <a:t>amt</a:t>
              </a:r>
              <a:r>
                <a:rPr lang="en-US" altLang="en-US" sz="1600" b="1" dirty="0">
                  <a:latin typeface="Courier New" pitchFamily="49" charset="0"/>
                </a:rPr>
                <a:t>==5) </a:t>
              </a:r>
              <a:r>
                <a:rPr lang="en-US" altLang="en-US" sz="1600" b="1" dirty="0">
                  <a:solidFill>
                    <a:srgbClr val="FF0000"/>
                  </a:solidFill>
                  <a:latin typeface="Courier New" pitchFamily="49" charset="0"/>
                </a:rPr>
                <a:t>this</a:t>
              </a:r>
              <a:r>
                <a:rPr lang="en-US" altLang="en-US" sz="1600" b="1" dirty="0">
                  <a:solidFill>
                    <a:srgbClr val="6600CC"/>
                  </a:solidFill>
                  <a:latin typeface="Courier New" pitchFamily="49" charset="0"/>
                </a:rPr>
                <a:t>-&gt;</a:t>
              </a:r>
              <a:r>
                <a:rPr lang="en-US" altLang="en-US" sz="1600" b="1" dirty="0">
                  <a:latin typeface="Courier New" pitchFamily="49" charset="0"/>
                </a:rPr>
                <a:t>num5s++;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}</a:t>
              </a:r>
            </a:p>
            <a:p>
              <a:r>
                <a:rPr lang="en-US" altLang="en-US" sz="1600" b="1" dirty="0">
                  <a:latin typeface="Courier New" pitchFamily="49" charset="0"/>
                </a:rPr>
                <a:t>...</a:t>
              </a:r>
            </a:p>
          </p:txBody>
        </p:sp>
      </p:grpSp>
      <p:sp>
        <p:nvSpPr>
          <p:cNvPr id="280589" name="Text Box 13"/>
          <p:cNvSpPr txBox="1">
            <a:spLocks noChangeArrowheads="1"/>
          </p:cNvSpPr>
          <p:nvPr/>
        </p:nvSpPr>
        <p:spPr bwMode="auto">
          <a:xfrm>
            <a:off x="76200" y="731838"/>
            <a:ext cx="8915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 smtClean="0">
                <a:solidFill>
                  <a:schemeClr val="tx2"/>
                </a:solidFill>
              </a:rPr>
              <a:t>C++ converts all of your </a:t>
            </a:r>
            <a:r>
              <a:rPr lang="en-US" altLang="en-US" sz="2000" b="0" dirty="0">
                <a:solidFill>
                  <a:schemeClr val="tx2"/>
                </a:solidFill>
              </a:rPr>
              <a:t>member functions </a:t>
            </a:r>
            <a:r>
              <a:rPr lang="en-US" altLang="en-US" sz="2000" b="0" dirty="0" smtClean="0">
                <a:solidFill>
                  <a:schemeClr val="tx2"/>
                </a:solidFill>
              </a:rPr>
              <a:t>automatically </a:t>
            </a:r>
            <a:r>
              <a:rPr lang="en-US" altLang="en-US" sz="2000" b="0" dirty="0">
                <a:solidFill>
                  <a:schemeClr val="tx2"/>
                </a:solidFill>
              </a:rPr>
              <a:t>and </a:t>
            </a:r>
            <a:r>
              <a:rPr lang="en-US" altLang="en-US" sz="2000" b="0" dirty="0" smtClean="0">
                <a:solidFill>
                  <a:schemeClr val="tx2"/>
                </a:solidFill>
              </a:rPr>
              <a:t/>
            </a:r>
            <a:br>
              <a:rPr lang="en-US" altLang="en-US" sz="2000" b="0" dirty="0" smtClean="0">
                <a:solidFill>
                  <a:schemeClr val="tx2"/>
                </a:solidFill>
              </a:rPr>
            </a:br>
            <a:r>
              <a:rPr lang="en-US" altLang="en-US" sz="2000" b="0" dirty="0" smtClean="0">
                <a:solidFill>
                  <a:schemeClr val="tx2"/>
                </a:solidFill>
              </a:rPr>
              <a:t>invisibly by adding an </a:t>
            </a:r>
            <a:r>
              <a:rPr lang="en-US" altLang="en-US" sz="2000" b="0" dirty="0">
                <a:solidFill>
                  <a:srgbClr val="FF0000"/>
                </a:solidFill>
              </a:rPr>
              <a:t>extra pointer parameter </a:t>
            </a:r>
            <a:r>
              <a:rPr lang="en-US" altLang="en-US" sz="2000" b="0" dirty="0">
                <a:solidFill>
                  <a:schemeClr val="tx1"/>
                </a:solidFill>
              </a:rPr>
              <a:t>called </a:t>
            </a:r>
            <a:r>
              <a:rPr lang="en-US" altLang="en-US" sz="2000" b="0" dirty="0">
                <a:solidFill>
                  <a:srgbClr val="FF0000"/>
                </a:solidFill>
              </a:rPr>
              <a:t>“this”</a:t>
            </a:r>
            <a:r>
              <a:rPr lang="en-US" altLang="en-US" sz="2000" b="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80603" name="Text Box 27"/>
          <p:cNvSpPr txBox="1">
            <a:spLocks noChangeArrowheads="1"/>
          </p:cNvSpPr>
          <p:nvPr/>
        </p:nvSpPr>
        <p:spPr bwMode="auto">
          <a:xfrm>
            <a:off x="2039895" y="1592664"/>
            <a:ext cx="50642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 smtClean="0">
                <a:solidFill>
                  <a:schemeClr val="tx1"/>
                </a:solidFill>
              </a:rPr>
              <a:t>Yes… the pointer is actually called </a:t>
            </a:r>
            <a:r>
              <a:rPr lang="en-US" altLang="en-US" sz="2000" b="0" dirty="0" smtClean="0">
                <a:solidFill>
                  <a:srgbClr val="FF0000"/>
                </a:solidFill>
              </a:rPr>
              <a:t>“this”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!</a:t>
            </a:r>
            <a:endParaRPr lang="en-US" altLang="en-US" sz="2000" b="0" dirty="0">
              <a:solidFill>
                <a:schemeClr val="tx1"/>
              </a:solidFill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 smtClea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5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9" grpId="0"/>
      <p:bldP spid="28060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184150" y="3451225"/>
            <a:ext cx="4616450" cy="20351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168275" y="3375025"/>
            <a:ext cx="493712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 main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Wallet a;</a:t>
            </a:r>
          </a:p>
          <a:p>
            <a:pPr algn="l"/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en-US" sz="1800" b="1" dirty="0">
                <a:solidFill>
                  <a:srgbClr val="990000"/>
                </a:solidFill>
                <a:latin typeface="Courier New" pitchFamily="49" charset="0"/>
              </a:rPr>
              <a:t>&amp;a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altLang="en-US" sz="105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a.AddBill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en-US" sz="1800" b="1" dirty="0">
                <a:solidFill>
                  <a:srgbClr val="990000"/>
                </a:solidFill>
                <a:latin typeface="Courier New" pitchFamily="49" charset="0"/>
              </a:rPr>
              <a:t>&amp;</a:t>
            </a:r>
            <a:r>
              <a:rPr lang="en-US" altLang="en-US" sz="1800" b="1" dirty="0" smtClean="0">
                <a:solidFill>
                  <a:srgbClr val="990000"/>
                </a:solidFill>
                <a:latin typeface="Courier New" pitchFamily="49" charset="0"/>
              </a:rPr>
              <a:t>a 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, 5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); </a:t>
            </a:r>
          </a:p>
          <a:p>
            <a:pPr algn="l"/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184150" y="860425"/>
            <a:ext cx="5302250" cy="2465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152400" y="838200"/>
            <a:ext cx="5532438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Wallet *this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this-</a:t>
            </a:r>
            <a:r>
              <a:rPr lang="en-US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US" altLang="en-US" sz="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 smtClean="0">
                <a:latin typeface="Courier New" pitchFamily="49" charset="0"/>
              </a:rPr>
              <a:t>num1s </a:t>
            </a:r>
            <a:r>
              <a:rPr lang="en-US" altLang="en-US" sz="1600" b="1" dirty="0">
                <a:latin typeface="Courier New" pitchFamily="49" charset="0"/>
              </a:rPr>
              <a:t>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this-</a:t>
            </a:r>
            <a:r>
              <a:rPr lang="en-US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US" altLang="en-US" sz="2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 smtClean="0">
                <a:latin typeface="Courier New" pitchFamily="49" charset="0"/>
              </a:rPr>
              <a:t>num5s </a:t>
            </a:r>
            <a:r>
              <a:rPr lang="en-US" altLang="en-US" sz="1600" b="1" dirty="0">
                <a:latin typeface="Courier New" pitchFamily="49" charset="0"/>
              </a:rPr>
              <a:t>= 0; 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AddBill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Wallet *this</a:t>
            </a:r>
            <a:r>
              <a:rPr lang="en-US" altLang="en-US" sz="1600" b="1" dirty="0">
                <a:latin typeface="Courier New" pitchFamily="49" charset="0"/>
              </a:rPr>
              <a:t>, 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</a:t>
            </a:r>
            <a:r>
              <a:rPr lang="en-US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this-&gt;</a:t>
            </a:r>
            <a:r>
              <a:rPr lang="en-US" altLang="en-US" sz="9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 smtClean="0">
                <a:latin typeface="Courier New" pitchFamily="49" charset="0"/>
              </a:rPr>
              <a:t>num1s</a:t>
            </a:r>
            <a:r>
              <a:rPr lang="en-US" altLang="en-US" sz="1600" b="1" dirty="0">
                <a:latin typeface="Courier New" pitchFamily="49" charset="0"/>
              </a:rPr>
              <a:t>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==5)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this-&gt; </a:t>
            </a:r>
            <a:r>
              <a:rPr lang="en-US" altLang="en-US" sz="1600" b="1" dirty="0">
                <a:latin typeface="Courier New" pitchFamily="49" charset="0"/>
              </a:rPr>
              <a:t>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sp>
        <p:nvSpPr>
          <p:cNvPr id="281640" name="Text Box 40"/>
          <p:cNvSpPr txBox="1">
            <a:spLocks noChangeArrowheads="1"/>
          </p:cNvSpPr>
          <p:nvPr/>
        </p:nvSpPr>
        <p:spPr bwMode="auto">
          <a:xfrm>
            <a:off x="1219200" y="42672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281670" name="Line 70"/>
          <p:cNvSpPr>
            <a:spLocks noChangeShapeType="1"/>
          </p:cNvSpPr>
          <p:nvPr/>
        </p:nvSpPr>
        <p:spPr bwMode="auto">
          <a:xfrm>
            <a:off x="228600" y="4094252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108313" y="847101"/>
            <a:ext cx="2930266" cy="1036638"/>
            <a:chOff x="6108313" y="847101"/>
            <a:chExt cx="2930266" cy="1036638"/>
          </a:xfrm>
        </p:grpSpPr>
        <p:grpSp>
          <p:nvGrpSpPr>
            <p:cNvPr id="37" name="Group 28"/>
            <p:cNvGrpSpPr>
              <a:grpSpLocks/>
            </p:cNvGrpSpPr>
            <p:nvPr/>
          </p:nvGrpSpPr>
          <p:grpSpPr bwMode="auto">
            <a:xfrm>
              <a:off x="6108313" y="847101"/>
              <a:ext cx="2083311" cy="1036638"/>
              <a:chOff x="4404" y="316"/>
              <a:chExt cx="780" cy="653"/>
            </a:xfrm>
          </p:grpSpPr>
          <p:sp>
            <p:nvSpPr>
              <p:cNvPr id="38" name="Rectangle 10"/>
              <p:cNvSpPr>
                <a:spLocks noChangeArrowheads="1"/>
              </p:cNvSpPr>
              <p:nvPr/>
            </p:nvSpPr>
            <p:spPr bwMode="auto">
              <a:xfrm>
                <a:off x="4550" y="431"/>
                <a:ext cx="634" cy="538"/>
              </a:xfrm>
              <a:prstGeom prst="rect">
                <a:avLst/>
              </a:prstGeom>
              <a:solidFill>
                <a:srgbClr val="0066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4404" y="316"/>
                <a:ext cx="13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800" dirty="0"/>
                  <a:t>a</a:t>
                </a:r>
                <a:endParaRPr lang="en-US" altLang="en-US" sz="2800" b="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4829" y="460"/>
                <a:ext cx="318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16"/>
              <p:cNvSpPr txBox="1">
                <a:spLocks noChangeArrowheads="1"/>
              </p:cNvSpPr>
              <p:nvPr/>
            </p:nvSpPr>
            <p:spPr bwMode="auto">
              <a:xfrm>
                <a:off x="4543" y="434"/>
                <a:ext cx="3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 smtClean="0">
                    <a:solidFill>
                      <a:schemeClr val="bg1"/>
                    </a:solidFill>
                  </a:rPr>
                  <a:t>num1s</a:t>
                </a:r>
                <a:endParaRPr lang="en-US" altLang="en-US" sz="1800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4539" y="677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 smtClean="0">
                    <a:solidFill>
                      <a:schemeClr val="bg1"/>
                    </a:solidFill>
                  </a:rPr>
                  <a:t>num5s</a:t>
                </a:r>
                <a:endParaRPr lang="en-US" altLang="en-US" sz="1800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Rectangle 26"/>
              <p:cNvSpPr>
                <a:spLocks noChangeArrowheads="1"/>
              </p:cNvSpPr>
              <p:nvPr/>
            </p:nvSpPr>
            <p:spPr bwMode="auto">
              <a:xfrm>
                <a:off x="4829" y="701"/>
                <a:ext cx="317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153400" y="93312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1000</a:t>
              </a:r>
              <a:endParaRPr lang="en-US"/>
            </a:p>
          </p:txBody>
        </p:sp>
      </p:grpSp>
      <p:sp>
        <p:nvSpPr>
          <p:cNvPr id="46" name="Line 70"/>
          <p:cNvSpPr>
            <a:spLocks noChangeShapeType="1"/>
          </p:cNvSpPr>
          <p:nvPr/>
        </p:nvSpPr>
        <p:spPr bwMode="auto">
          <a:xfrm>
            <a:off x="279115" y="4646952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1465693" y="4568190"/>
            <a:ext cx="319571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Line 70"/>
          <p:cNvSpPr>
            <a:spLocks noChangeShapeType="1"/>
          </p:cNvSpPr>
          <p:nvPr/>
        </p:nvSpPr>
        <p:spPr bwMode="auto">
          <a:xfrm>
            <a:off x="0" y="989032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/>
          <p:nvPr/>
        </p:nvSpPr>
        <p:spPr bwMode="auto">
          <a:xfrm>
            <a:off x="1905000" y="4984128"/>
            <a:ext cx="40338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01553" y="2190690"/>
            <a:ext cx="1449391" cy="400110"/>
            <a:chOff x="6477000" y="2552700"/>
            <a:chExt cx="1449391" cy="400110"/>
          </a:xfrm>
        </p:grpSpPr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6477000" y="2552700"/>
              <a:ext cx="64953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this</a:t>
              </a:r>
              <a:endParaRPr lang="en-US" altLang="en-US" sz="2000" b="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7079712" y="2590800"/>
              <a:ext cx="846679" cy="3190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1000</a:t>
              </a:r>
              <a:endParaRPr lang="en-US" sz="20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776966" y="2162776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929366" y="852756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Curved Connector 7"/>
          <p:cNvCxnSpPr>
            <a:stCxn id="51" idx="3"/>
            <a:endCxn id="54" idx="3"/>
          </p:cNvCxnSpPr>
          <p:nvPr/>
        </p:nvCxnSpPr>
        <p:spPr bwMode="auto">
          <a:xfrm flipV="1">
            <a:off x="8050944" y="1083589"/>
            <a:ext cx="154460" cy="1304745"/>
          </a:xfrm>
          <a:prstGeom prst="curvedConnector3">
            <a:avLst>
              <a:gd name="adj1" fmla="val 24799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Line 70"/>
          <p:cNvSpPr>
            <a:spLocks noChangeShapeType="1"/>
          </p:cNvSpPr>
          <p:nvPr/>
        </p:nvSpPr>
        <p:spPr bwMode="auto">
          <a:xfrm>
            <a:off x="228600" y="1489111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82016" y="101814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Line 70"/>
          <p:cNvSpPr>
            <a:spLocks noChangeShapeType="1"/>
          </p:cNvSpPr>
          <p:nvPr/>
        </p:nvSpPr>
        <p:spPr bwMode="auto">
          <a:xfrm>
            <a:off x="27468" y="1735961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2426707" y="886017"/>
            <a:ext cx="1493783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0"/>
          <p:cNvSpPr>
            <a:spLocks noChangeShapeType="1"/>
          </p:cNvSpPr>
          <p:nvPr/>
        </p:nvSpPr>
        <p:spPr bwMode="auto">
          <a:xfrm>
            <a:off x="279115" y="5074178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40"/>
          <p:cNvSpPr txBox="1">
            <a:spLocks noChangeArrowheads="1"/>
          </p:cNvSpPr>
          <p:nvPr/>
        </p:nvSpPr>
        <p:spPr bwMode="auto">
          <a:xfrm>
            <a:off x="1726401" y="4708525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2782725" y="1852209"/>
            <a:ext cx="1663151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70"/>
          <p:cNvSpPr>
            <a:spLocks noChangeShapeType="1"/>
          </p:cNvSpPr>
          <p:nvPr/>
        </p:nvSpPr>
        <p:spPr bwMode="auto">
          <a:xfrm>
            <a:off x="27468" y="1981654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0"/>
          <p:cNvSpPr>
            <a:spLocks noChangeShapeType="1"/>
          </p:cNvSpPr>
          <p:nvPr/>
        </p:nvSpPr>
        <p:spPr bwMode="auto">
          <a:xfrm>
            <a:off x="352425" y="245745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0"/>
          <p:cNvSpPr>
            <a:spLocks noChangeShapeType="1"/>
          </p:cNvSpPr>
          <p:nvPr/>
        </p:nvSpPr>
        <p:spPr bwMode="auto">
          <a:xfrm>
            <a:off x="361950" y="271462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70"/>
          <p:cNvSpPr>
            <a:spLocks noChangeShapeType="1"/>
          </p:cNvSpPr>
          <p:nvPr/>
        </p:nvSpPr>
        <p:spPr bwMode="auto">
          <a:xfrm>
            <a:off x="2533650" y="2476500"/>
            <a:ext cx="171450" cy="190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482016" y="139478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22185" y="1380501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47625" y="296227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483607" y="1362267"/>
            <a:ext cx="764167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2218241" y="1362267"/>
            <a:ext cx="764167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9"/>
          <p:cNvSpPr>
            <a:spLocks noChangeArrowheads="1"/>
          </p:cNvSpPr>
          <p:nvPr/>
        </p:nvSpPr>
        <p:spPr bwMode="auto">
          <a:xfrm>
            <a:off x="2695576" y="2351758"/>
            <a:ext cx="742950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9"/>
          <p:cNvSpPr>
            <a:spLocks noChangeArrowheads="1"/>
          </p:cNvSpPr>
          <p:nvPr/>
        </p:nvSpPr>
        <p:spPr bwMode="auto">
          <a:xfrm>
            <a:off x="2636837" y="2595866"/>
            <a:ext cx="849314" cy="27794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64"/>
          <p:cNvSpPr txBox="1">
            <a:spLocks noChangeArrowheads="1"/>
          </p:cNvSpPr>
          <p:nvPr/>
        </p:nvSpPr>
        <p:spPr bwMode="auto">
          <a:xfrm>
            <a:off x="1060450" y="5562600"/>
            <a:ext cx="671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>
                <a:solidFill>
                  <a:schemeClr val="tx2"/>
                </a:solidFill>
              </a:rPr>
              <a:t>This is how it actually works under the hood….</a:t>
            </a:r>
          </a:p>
        </p:txBody>
      </p:sp>
      <p:sp>
        <p:nvSpPr>
          <p:cNvPr id="76" name="Text Box 65"/>
          <p:cNvSpPr txBox="1">
            <a:spLocks noChangeArrowheads="1"/>
          </p:cNvSpPr>
          <p:nvPr/>
        </p:nvSpPr>
        <p:spPr bwMode="auto">
          <a:xfrm>
            <a:off x="304800" y="6019800"/>
            <a:ext cx="866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>
                <a:solidFill>
                  <a:schemeClr val="tx2"/>
                </a:solidFill>
              </a:rPr>
              <a:t>But C++ hides the “</a:t>
            </a:r>
            <a:r>
              <a:rPr lang="en-US" altLang="en-US" b="0" dirty="0">
                <a:solidFill>
                  <a:srgbClr val="006666"/>
                </a:solidFill>
              </a:rPr>
              <a:t>this pointer</a:t>
            </a:r>
            <a:r>
              <a:rPr lang="en-US" altLang="en-US" b="0" dirty="0">
                <a:solidFill>
                  <a:schemeClr val="tx2"/>
                </a:solidFill>
              </a:rPr>
              <a:t>” from you to simplify things.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 smtClea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2467544" y="4685052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dirty="0" smtClean="0">
                <a:solidFill>
                  <a:srgbClr val="FF0000"/>
                </a:solidFill>
              </a:rPr>
              <a:t>5</a:t>
            </a:r>
            <a:endParaRPr lang="en-US" altLang="en-US" sz="2000" b="0" dirty="0">
              <a:solidFill>
                <a:srgbClr val="FF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620249" y="2743200"/>
            <a:ext cx="1449391" cy="400110"/>
            <a:chOff x="6477000" y="2552700"/>
            <a:chExt cx="1449391" cy="400110"/>
          </a:xfrm>
        </p:grpSpPr>
        <p:sp>
          <p:nvSpPr>
            <p:cNvPr id="80" name="Text Box 18"/>
            <p:cNvSpPr txBox="1">
              <a:spLocks noChangeArrowheads="1"/>
            </p:cNvSpPr>
            <p:nvPr/>
          </p:nvSpPr>
          <p:spPr bwMode="auto">
            <a:xfrm>
              <a:off x="6477000" y="2552700"/>
              <a:ext cx="6351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 err="1" smtClean="0">
                  <a:solidFill>
                    <a:schemeClr val="accent1">
                      <a:lumMod val="50000"/>
                    </a:schemeClr>
                  </a:solidFill>
                </a:rPr>
                <a:t>amt</a:t>
              </a:r>
              <a:endParaRPr lang="en-US" altLang="en-US" sz="2000" b="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Rectangle 26"/>
            <p:cNvSpPr>
              <a:spLocks noChangeArrowheads="1"/>
            </p:cNvSpPr>
            <p:nvPr/>
          </p:nvSpPr>
          <p:spPr bwMode="auto">
            <a:xfrm>
              <a:off x="7079712" y="2590800"/>
              <a:ext cx="846679" cy="3190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5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1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7143E-6 L 0.22726 -0.545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-27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81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7.40741E-7 L 0.21215 -0.45579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8" y="-22801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27813 -0.44977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-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40" grpId="0"/>
      <p:bldP spid="281640" grpId="1"/>
      <p:bldP spid="281640" grpId="2"/>
      <p:bldP spid="281670" grpId="0" animBg="1"/>
      <p:bldP spid="281670" grpId="1" animBg="1"/>
      <p:bldP spid="46" grpId="0" animBg="1"/>
      <p:bldP spid="46" grpId="1" animBg="1"/>
      <p:bldP spid="4" grpId="0" animBg="1"/>
      <p:bldP spid="48" grpId="0" animBg="1"/>
      <p:bldP spid="48" grpId="1" animBg="1"/>
      <p:bldP spid="49" grpId="0" animBg="1"/>
      <p:bldP spid="57" grpId="0" animBg="1"/>
      <p:bldP spid="57" grpId="1" animBg="1"/>
      <p:bldP spid="9" grpId="0"/>
      <p:bldP spid="59" grpId="0" animBg="1"/>
      <p:bldP spid="59" grpId="1" animBg="1"/>
      <p:bldP spid="60" grpId="0" animBg="1"/>
      <p:bldP spid="61" grpId="0" animBg="1"/>
      <p:bldP spid="61" grpId="1" animBg="1"/>
      <p:bldP spid="62" grpId="0"/>
      <p:bldP spid="62" grpId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/>
      <p:bldP spid="68" grpId="1"/>
      <p:bldP spid="69" grpId="0"/>
      <p:bldP spid="70" grpId="0" animBg="1"/>
      <p:bldP spid="70" grpId="1" animBg="1"/>
      <p:bldP spid="71" grpId="0" animBg="1"/>
      <p:bldP spid="72" grpId="0" animBg="1"/>
      <p:bldP spid="73" grpId="0" animBg="1"/>
      <p:bldP spid="74" grpId="0" animBg="1"/>
      <p:bldP spid="75" grpId="0" autoUpdateAnimBg="0"/>
      <p:bldP spid="76" grpId="0" autoUpdateAnimBg="0"/>
      <p:bldP spid="78" grpId="0"/>
      <p:bldP spid="7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883F-E3D8-4734-8B69-20D0BDB60C77}" type="slidenum">
              <a:rPr lang="en-US"/>
              <a:pPr/>
              <a:t>5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Ok, So What’s a Pointer?</a:t>
            </a:r>
            <a:endParaRPr lang="en-US" dirty="0"/>
          </a:p>
        </p:txBody>
      </p:sp>
      <p:grpSp>
        <p:nvGrpSpPr>
          <p:cNvPr id="357390" name="Group 14"/>
          <p:cNvGrpSpPr>
            <a:grpSpLocks/>
          </p:cNvGrpSpPr>
          <p:nvPr/>
        </p:nvGrpSpPr>
        <p:grpSpPr bwMode="auto">
          <a:xfrm>
            <a:off x="5090184" y="2731807"/>
            <a:ext cx="2544765" cy="647700"/>
            <a:chOff x="3053" y="1920"/>
            <a:chExt cx="1603" cy="815"/>
          </a:xfrm>
        </p:grpSpPr>
        <p:grpSp>
          <p:nvGrpSpPr>
            <p:cNvPr id="357391" name="Group 15"/>
            <p:cNvGrpSpPr>
              <a:grpSpLocks/>
            </p:cNvGrpSpPr>
            <p:nvPr/>
          </p:nvGrpSpPr>
          <p:grpSpPr bwMode="auto">
            <a:xfrm>
              <a:off x="3053" y="1920"/>
              <a:ext cx="1603" cy="768"/>
              <a:chOff x="3053" y="1920"/>
              <a:chExt cx="1603" cy="768"/>
            </a:xfrm>
          </p:grpSpPr>
          <p:sp>
            <p:nvSpPr>
              <p:cNvPr id="357392" name="Text Box 16"/>
              <p:cNvSpPr txBox="1">
                <a:spLocks noChangeArrowheads="1"/>
              </p:cNvSpPr>
              <p:nvPr/>
            </p:nvSpPr>
            <p:spPr bwMode="auto">
              <a:xfrm>
                <a:off x="3053" y="1934"/>
                <a:ext cx="1050" cy="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6666"/>
                    </a:solidFill>
                  </a:rPr>
                  <a:t>      </a:t>
                </a:r>
                <a:r>
                  <a:rPr lang="en-US" sz="2000" dirty="0" smtClean="0">
                    <a:solidFill>
                      <a:srgbClr val="006666"/>
                    </a:solidFill>
                  </a:rPr>
                  <a:t>chickens</a:t>
                </a:r>
                <a:endParaRPr lang="en-US" sz="20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357393" name="Rectangle 17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528" cy="768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57394" name="Text Box 18"/>
            <p:cNvSpPr txBox="1">
              <a:spLocks noChangeArrowheads="1"/>
            </p:cNvSpPr>
            <p:nvPr/>
          </p:nvSpPr>
          <p:spPr bwMode="auto">
            <a:xfrm>
              <a:off x="4176" y="2160"/>
              <a:ext cx="287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06979" y="4128595"/>
            <a:ext cx="1528765" cy="2638428"/>
            <a:chOff x="5956297" y="3918991"/>
            <a:chExt cx="1528765" cy="2638428"/>
          </a:xfrm>
        </p:grpSpPr>
        <p:grpSp>
          <p:nvGrpSpPr>
            <p:cNvPr id="357397" name="Group 21"/>
            <p:cNvGrpSpPr>
              <a:grpSpLocks/>
            </p:cNvGrpSpPr>
            <p:nvPr/>
          </p:nvGrpSpPr>
          <p:grpSpPr bwMode="auto">
            <a:xfrm>
              <a:off x="5956297" y="3918991"/>
              <a:ext cx="1528765" cy="704850"/>
              <a:chOff x="3381" y="786"/>
              <a:chExt cx="963" cy="444"/>
            </a:xfrm>
          </p:grpSpPr>
          <p:sp>
            <p:nvSpPr>
              <p:cNvPr id="357398" name="Text Box 22"/>
              <p:cNvSpPr txBox="1">
                <a:spLocks noChangeArrowheads="1"/>
              </p:cNvSpPr>
              <p:nvPr/>
            </p:nvSpPr>
            <p:spPr bwMode="auto">
              <a:xfrm>
                <a:off x="3381" y="786"/>
                <a:ext cx="44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6666"/>
                    </a:solidFill>
                  </a:rPr>
                  <a:t>     </a:t>
                </a:r>
                <a:r>
                  <a:rPr lang="en-US" sz="2000" dirty="0" smtClean="0">
                    <a:solidFill>
                      <a:srgbClr val="006666"/>
                    </a:solidFill>
                  </a:rPr>
                  <a:t>p</a:t>
                </a:r>
                <a:endParaRPr lang="en-US" sz="20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357399" name="Rectangle 23"/>
              <p:cNvSpPr>
                <a:spLocks noChangeArrowheads="1"/>
              </p:cNvSpPr>
              <p:nvPr/>
            </p:nvSpPr>
            <p:spPr bwMode="auto">
              <a:xfrm>
                <a:off x="3816" y="876"/>
                <a:ext cx="528" cy="354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endParaRPr lang="en-US" sz="1000" dirty="0"/>
              </a:p>
            </p:txBody>
          </p:sp>
        </p:grp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7218363" y="6100219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81800" y="1690189"/>
            <a:ext cx="2216011" cy="3826235"/>
            <a:chOff x="6781800" y="1690189"/>
            <a:chExt cx="2216011" cy="3826235"/>
          </a:xfrm>
        </p:grpSpPr>
        <p:sp>
          <p:nvSpPr>
            <p:cNvPr id="357381" name="Rectangle 5"/>
            <p:cNvSpPr>
              <a:spLocks noChangeArrowheads="1"/>
            </p:cNvSpPr>
            <p:nvPr/>
          </p:nvSpPr>
          <p:spPr bwMode="auto">
            <a:xfrm>
              <a:off x="6781800" y="2727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2" name="Rectangle 6"/>
            <p:cNvSpPr>
              <a:spLocks noChangeArrowheads="1"/>
            </p:cNvSpPr>
            <p:nvPr/>
          </p:nvSpPr>
          <p:spPr bwMode="auto">
            <a:xfrm>
              <a:off x="6781800" y="3032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3" name="Rectangle 7"/>
            <p:cNvSpPr>
              <a:spLocks noChangeArrowheads="1"/>
            </p:cNvSpPr>
            <p:nvPr/>
          </p:nvSpPr>
          <p:spPr bwMode="auto">
            <a:xfrm>
              <a:off x="6781800" y="3336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6781800" y="36417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7582039" y="2346325"/>
              <a:ext cx="1415772" cy="3170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00001000</a:t>
              </a: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00001002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00001004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00001006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00001008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00001010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00001012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 smtClean="0">
                  <a:latin typeface="Courier New" pitchFamily="49" charset="0"/>
                </a:rPr>
                <a:t>00001014</a:t>
              </a:r>
              <a:endParaRPr lang="en-US" sz="2000" b="1" dirty="0">
                <a:latin typeface="Courier New" pitchFamily="49" charset="0"/>
              </a:endParaRP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...</a:t>
              </a:r>
            </a:p>
          </p:txBody>
        </p:sp>
        <p:sp>
          <p:nvSpPr>
            <p:cNvPr id="357386" name="Rectangle 10"/>
            <p:cNvSpPr>
              <a:spLocks noChangeArrowheads="1"/>
            </p:cNvSpPr>
            <p:nvPr/>
          </p:nvSpPr>
          <p:spPr bwMode="auto">
            <a:xfrm>
              <a:off x="6781800" y="39465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7" name="Rectangle 11"/>
            <p:cNvSpPr>
              <a:spLocks noChangeArrowheads="1"/>
            </p:cNvSpPr>
            <p:nvPr/>
          </p:nvSpPr>
          <p:spPr bwMode="auto">
            <a:xfrm>
              <a:off x="6781800" y="42513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8" name="Rectangle 12"/>
            <p:cNvSpPr>
              <a:spLocks noChangeArrowheads="1"/>
            </p:cNvSpPr>
            <p:nvPr/>
          </p:nvSpPr>
          <p:spPr bwMode="auto">
            <a:xfrm>
              <a:off x="6781800" y="45561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9" name="Rectangle 13"/>
            <p:cNvSpPr>
              <a:spLocks noChangeArrowheads="1"/>
            </p:cNvSpPr>
            <p:nvPr/>
          </p:nvSpPr>
          <p:spPr bwMode="auto">
            <a:xfrm>
              <a:off x="6781800" y="4860925"/>
              <a:ext cx="838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42"/>
            <p:cNvGrpSpPr>
              <a:grpSpLocks/>
            </p:cNvGrpSpPr>
            <p:nvPr/>
          </p:nvGrpSpPr>
          <p:grpSpPr bwMode="auto">
            <a:xfrm>
              <a:off x="7772400" y="1690189"/>
              <a:ext cx="1143000" cy="990600"/>
              <a:chOff x="124" y="4320"/>
              <a:chExt cx="1536" cy="1574"/>
            </a:xfrm>
          </p:grpSpPr>
          <p:pic>
            <p:nvPicPr>
              <p:cNvPr id="34" name="Picture 4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" y="4320"/>
                <a:ext cx="1536" cy="15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" name="Rectangle 44"/>
              <p:cNvSpPr>
                <a:spLocks noChangeArrowheads="1"/>
              </p:cNvSpPr>
              <p:nvPr/>
            </p:nvSpPr>
            <p:spPr bwMode="auto">
              <a:xfrm rot="-128044">
                <a:off x="134" y="4924"/>
                <a:ext cx="1084" cy="288"/>
              </a:xfrm>
              <a:prstGeom prst="rect">
                <a:avLst/>
              </a:prstGeom>
              <a:solidFill>
                <a:srgbClr val="00353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</a:rPr>
                  <a:t>MEMORY</a:t>
                </a:r>
              </a:p>
            </p:txBody>
          </p:sp>
        </p:grpSp>
      </p:grp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990600" y="3281829"/>
            <a:ext cx="3657600" cy="3046988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foo()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 smtClean="0">
                <a:solidFill>
                  <a:srgbClr val="6600CC"/>
                </a:solidFill>
              </a:rPr>
              <a:t>{</a:t>
            </a: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357380" name="Line 4"/>
          <p:cNvSpPr>
            <a:spLocks noChangeShapeType="1"/>
          </p:cNvSpPr>
          <p:nvPr/>
        </p:nvSpPr>
        <p:spPr bwMode="auto">
          <a:xfrm>
            <a:off x="981808" y="4251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26655" y="4011700"/>
            <a:ext cx="2031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chickens;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chickens = 5;</a:t>
            </a:r>
            <a:endParaRPr lang="en-US" dirty="0"/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985995" y="47859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6828123" y="2801292"/>
            <a:ext cx="751162" cy="461665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5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172200" y="838200"/>
            <a:ext cx="2944906" cy="1293330"/>
          </a:xfrm>
          <a:prstGeom prst="wedgeRoundRectCallout">
            <a:avLst>
              <a:gd name="adj1" fmla="val -23179"/>
              <a:gd name="adj2" fmla="val 10885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I’m a regular variable… and I hold a regular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value!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27542" y="5235665"/>
            <a:ext cx="2210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 p;</a:t>
            </a:r>
            <a:br>
              <a:rPr lang="en-US" dirty="0" smtClean="0"/>
            </a:br>
            <a:endParaRPr lang="en-US" sz="1200" dirty="0" smtClean="0"/>
          </a:p>
          <a:p>
            <a:r>
              <a:rPr lang="en-US" dirty="0" smtClean="0"/>
              <a:t>p = &amp;chickens;</a:t>
            </a:r>
            <a:endParaRPr lang="en-US" dirty="0"/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>
            <a:off x="978782" y="54717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3883217" y="4647943"/>
            <a:ext cx="2944906" cy="1973365"/>
          </a:xfrm>
          <a:prstGeom prst="wedgeRoundRectCallout">
            <a:avLst>
              <a:gd name="adj1" fmla="val 51402"/>
              <a:gd name="adj2" fmla="val -619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I’m a pointer variable… and all I can hold are the addresses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other variables!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Line 4"/>
          <p:cNvSpPr>
            <a:spLocks noChangeShapeType="1"/>
          </p:cNvSpPr>
          <p:nvPr/>
        </p:nvSpPr>
        <p:spPr bwMode="auto">
          <a:xfrm>
            <a:off x="996588" y="605444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>
            <a:off x="7683257" y="2979372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6825775" y="4370544"/>
            <a:ext cx="774801" cy="400110"/>
          </a:xfrm>
          <a:prstGeom prst="rect">
            <a:avLst/>
          </a:prstGeom>
          <a:solidFill>
            <a:srgbClr val="800000">
              <a:alpha val="85882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1000</a:t>
            </a:r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3928042" y="4648200"/>
            <a:ext cx="2944906" cy="1973365"/>
          </a:xfrm>
          <a:prstGeom prst="wedgeRoundRectCallout">
            <a:avLst>
              <a:gd name="adj1" fmla="val 51402"/>
              <a:gd name="adj2" fmla="val -619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For instance, right now I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hold a value of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1000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, the address of the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“chickens”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84" y="1752600"/>
            <a:ext cx="5654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A </a:t>
            </a:r>
            <a:r>
              <a:rPr lang="en-US" sz="2000" dirty="0" smtClean="0">
                <a:solidFill>
                  <a:srgbClr val="990000"/>
                </a:solidFill>
                <a:ea typeface="MS Mincho" pitchFamily="49" charset="-128"/>
              </a:rPr>
              <a:t>pointer variable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is a special kind of variable that holds </a:t>
            </a:r>
            <a:r>
              <a:rPr lang="en-US" sz="2000" dirty="0" smtClean="0">
                <a:solidFill>
                  <a:srgbClr val="6600CC"/>
                </a:solidFill>
                <a:ea typeface="MS Mincho" pitchFamily="49" charset="-128"/>
              </a:rPr>
              <a:t>another variable’s address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instead of a regular value.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33367" y="864676"/>
            <a:ext cx="533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A50021"/>
                </a:solidFill>
                <a:ea typeface="MS Mincho" pitchFamily="49" charset="-128"/>
              </a:rPr>
              <a:t>Regular variables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(like floats and 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ints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) just hold simple values like </a:t>
            </a:r>
            <a:r>
              <a:rPr lang="en-US" sz="2000" dirty="0" smtClean="0">
                <a:solidFill>
                  <a:srgbClr val="6600CC"/>
                </a:solidFill>
                <a:ea typeface="MS Mincho" pitchFamily="49" charset="-128"/>
              </a:rPr>
              <a:t>3.14159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or </a:t>
            </a:r>
            <a:r>
              <a:rPr lang="en-US" sz="2000" dirty="0" smtClean="0">
                <a:solidFill>
                  <a:srgbClr val="6600CC"/>
                </a:solidFill>
                <a:ea typeface="MS Mincho" pitchFamily="49" charset="-128"/>
              </a:rPr>
              <a:t>42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.</a:t>
            </a:r>
            <a:endParaRPr lang="en-US" sz="2000" dirty="0"/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3227294" y="3532848"/>
            <a:ext cx="2944906" cy="1938896"/>
          </a:xfrm>
          <a:prstGeom prst="wedgeRoundRectCallout">
            <a:avLst>
              <a:gd name="adj1" fmla="val 73934"/>
              <a:gd name="adj2" fmla="val 39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Another way to say this is:</a:t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solidFill>
                  <a:srgbClr val="6600CC"/>
                </a:solidFill>
              </a:rPr>
              <a:t>“p points to address 1000”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6600CC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57380" grpId="0" animBg="1"/>
      <p:bldP spid="357380" grpId="1" animBg="1"/>
      <p:bldP spid="2" grpId="0"/>
      <p:bldP spid="43" grpId="0" animBg="1"/>
      <p:bldP spid="43" grpId="1" animBg="1"/>
      <p:bldP spid="357403" grpId="0" animBg="1"/>
      <p:bldP spid="4" grpId="0" animBg="1"/>
      <p:bldP spid="4" grpId="1" animBg="1"/>
      <p:bldP spid="45" grpId="0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50" grpId="0" animBg="1"/>
      <p:bldP spid="51" grpId="0" animBg="1"/>
      <p:bldP spid="51" grpId="1" animBg="1"/>
      <p:bldP spid="5" grpId="0"/>
      <p:bldP spid="6" grpId="0"/>
      <p:bldP spid="55" grpId="0" animBg="1"/>
      <p:bldP spid="55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67" name="Rectangle 19"/>
          <p:cNvSpPr>
            <a:spLocks noChangeArrowheads="1"/>
          </p:cNvSpPr>
          <p:nvPr/>
        </p:nvSpPr>
        <p:spPr bwMode="auto">
          <a:xfrm>
            <a:off x="104775" y="1905000"/>
            <a:ext cx="4772025" cy="2846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Rectangle 20"/>
          <p:cNvSpPr>
            <a:spLocks noChangeArrowheads="1"/>
          </p:cNvSpPr>
          <p:nvPr/>
        </p:nvSpPr>
        <p:spPr bwMode="auto">
          <a:xfrm>
            <a:off x="120650" y="4876800"/>
            <a:ext cx="4756150" cy="1844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9" name="Text Box 21"/>
          <p:cNvSpPr txBox="1">
            <a:spLocks noChangeArrowheads="1"/>
          </p:cNvSpPr>
          <p:nvPr/>
        </p:nvSpPr>
        <p:spPr bwMode="auto">
          <a:xfrm>
            <a:off x="104775" y="4800600"/>
            <a:ext cx="41306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 main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Wallet a;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endParaRPr lang="en-US" altLang="en-US" sz="1200" b="1" dirty="0">
              <a:solidFill>
                <a:schemeClr val="tx2"/>
              </a:solidFill>
              <a:latin typeface="Courier New" pitchFamily="49" charset="0"/>
            </a:endParaRPr>
          </a:p>
          <a:p>
            <a:pPr algn="l"/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a.Init</a:t>
            </a:r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algn="l"/>
            <a:endParaRPr lang="en-US" altLang="en-US" sz="1800" b="1" dirty="0">
              <a:latin typeface="Courier New" pitchFamily="49" charset="0"/>
            </a:endParaRPr>
          </a:p>
          <a:p>
            <a:pPr algn="l"/>
            <a:r>
              <a:rPr lang="en-US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83670" name="Rectangle 22"/>
          <p:cNvSpPr>
            <a:spLocks noChangeArrowheads="1"/>
          </p:cNvSpPr>
          <p:nvPr/>
        </p:nvSpPr>
        <p:spPr bwMode="auto">
          <a:xfrm>
            <a:off x="76200" y="1905000"/>
            <a:ext cx="48768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Init</a:t>
            </a:r>
            <a:r>
              <a:rPr lang="en-US" altLang="en-US" sz="1600" b="1" dirty="0">
                <a:latin typeface="Courier New" pitchFamily="49" charset="0"/>
              </a:rPr>
              <a:t>()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num1s = num5s = 0; </a:t>
            </a:r>
          </a:p>
          <a:p>
            <a:endParaRPr lang="en-US" altLang="en-US" sz="1600" b="1" dirty="0">
              <a:latin typeface="Courier New" pitchFamily="49" charset="0"/>
            </a:endParaRP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void Wallet::</a:t>
            </a:r>
            <a:r>
              <a:rPr lang="en-US" altLang="en-US" sz="1600" b="1" dirty="0" err="1">
                <a:latin typeface="Courier New" pitchFamily="49" charset="0"/>
              </a:rPr>
              <a:t>AddBill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) </a:t>
            </a:r>
          </a:p>
          <a:p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r>
              <a:rPr lang="en-US" altLang="en-US" sz="1600" b="1" dirty="0">
                <a:latin typeface="Courier New" pitchFamily="49" charset="0"/>
              </a:rPr>
              <a:t>  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1)             num1s++;</a:t>
            </a:r>
          </a:p>
          <a:p>
            <a:r>
              <a:rPr lang="en-US" altLang="en-US" sz="1600" b="1" dirty="0">
                <a:latin typeface="Courier New" pitchFamily="49" charset="0"/>
              </a:rPr>
              <a:t>   else if (</a:t>
            </a:r>
            <a:r>
              <a:rPr lang="en-US" altLang="en-US" sz="1600" b="1" dirty="0" err="1">
                <a:latin typeface="Courier New" pitchFamily="49" charset="0"/>
              </a:rPr>
              <a:t>amt</a:t>
            </a:r>
            <a:r>
              <a:rPr lang="en-US" altLang="en-US" sz="1600" b="1" dirty="0">
                <a:latin typeface="Courier New" pitchFamily="49" charset="0"/>
              </a:rPr>
              <a:t> == 5)        num5s++;</a:t>
            </a:r>
          </a:p>
          <a:p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r>
              <a:rPr lang="en-US" altLang="en-US" sz="1600" b="1" dirty="0">
                <a:latin typeface="Courier New" pitchFamily="49" charset="0"/>
              </a:rPr>
              <a:t>...</a:t>
            </a:r>
          </a:p>
        </p:txBody>
      </p:sp>
      <p:sp>
        <p:nvSpPr>
          <p:cNvPr id="283678" name="Text Box 30"/>
          <p:cNvSpPr txBox="1">
            <a:spLocks noChangeArrowheads="1"/>
          </p:cNvSpPr>
          <p:nvPr/>
        </p:nvSpPr>
        <p:spPr bwMode="auto">
          <a:xfrm>
            <a:off x="4876800" y="1885116"/>
            <a:ext cx="434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>
                <a:solidFill>
                  <a:schemeClr val="tx1"/>
                </a:solidFill>
              </a:rPr>
              <a:t>Your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class’s methods can </a:t>
            </a:r>
            <a:r>
              <a:rPr lang="en-US" altLang="en-US" sz="2000" b="0" dirty="0">
                <a:solidFill>
                  <a:schemeClr val="tx1"/>
                </a:solidFill>
              </a:rPr>
              <a:t>use the </a:t>
            </a:r>
            <a:r>
              <a:rPr lang="en-US" altLang="en-US" sz="2000" b="0" dirty="0">
                <a:solidFill>
                  <a:srgbClr val="FF0066"/>
                </a:solidFill>
              </a:rPr>
              <a:t>this </a:t>
            </a:r>
            <a:r>
              <a:rPr lang="en-US" altLang="en-US" sz="2000" b="0" dirty="0">
                <a:solidFill>
                  <a:schemeClr val="tx1"/>
                </a:solidFill>
              </a:rPr>
              <a:t>variable to determine their address in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memory!</a:t>
            </a:r>
            <a:endParaRPr lang="en-US" altLang="en-US" sz="2000" b="0" dirty="0">
              <a:solidFill>
                <a:schemeClr val="tx1"/>
              </a:solidFill>
            </a:endParaRPr>
          </a:p>
        </p:txBody>
      </p:sp>
      <p:sp>
        <p:nvSpPr>
          <p:cNvPr id="283684" name="Text Box 36"/>
          <p:cNvSpPr txBox="1">
            <a:spLocks noChangeArrowheads="1"/>
          </p:cNvSpPr>
          <p:nvPr/>
        </p:nvSpPr>
        <p:spPr bwMode="auto">
          <a:xfrm>
            <a:off x="1219200" y="857250"/>
            <a:ext cx="670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0" dirty="0">
                <a:solidFill>
                  <a:schemeClr val="tx2"/>
                </a:solidFill>
              </a:rPr>
              <a:t>While C++ hides the “</a:t>
            </a:r>
            <a:r>
              <a:rPr lang="en-US" altLang="en-US" sz="2000" b="0" dirty="0">
                <a:solidFill>
                  <a:srgbClr val="6600CC"/>
                </a:solidFill>
              </a:rPr>
              <a:t>this pointer</a:t>
            </a:r>
            <a:r>
              <a:rPr lang="en-US" altLang="en-US" sz="2000" b="0" dirty="0">
                <a:solidFill>
                  <a:schemeClr val="tx2"/>
                </a:solidFill>
              </a:rPr>
              <a:t>” from you, if you want, your </a:t>
            </a:r>
            <a:r>
              <a:rPr lang="en-US" altLang="en-US" sz="2000" b="0" dirty="0" smtClean="0">
                <a:solidFill>
                  <a:schemeClr val="tx2"/>
                </a:solidFill>
              </a:rPr>
              <a:t>class’s methods can </a:t>
            </a:r>
            <a:r>
              <a:rPr lang="en-US" altLang="en-US" sz="2000" b="0" dirty="0">
                <a:solidFill>
                  <a:schemeClr val="tx2"/>
                </a:solidFill>
              </a:rPr>
              <a:t>explicitly use it.</a:t>
            </a:r>
          </a:p>
        </p:txBody>
      </p:sp>
      <p:sp>
        <p:nvSpPr>
          <p:cNvPr id="283687" name="Text Box 39"/>
          <p:cNvSpPr txBox="1">
            <a:spLocks noChangeArrowheads="1"/>
          </p:cNvSpPr>
          <p:nvPr/>
        </p:nvSpPr>
        <p:spPr bwMode="auto">
          <a:xfrm>
            <a:off x="438150" y="2633663"/>
            <a:ext cx="33922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dirty="0" err="1">
                <a:solidFill>
                  <a:srgbClr val="6600CC"/>
                </a:solidFill>
              </a:rPr>
              <a:t>cout</a:t>
            </a:r>
            <a:r>
              <a:rPr lang="en-US" altLang="en-US" sz="1600" dirty="0">
                <a:solidFill>
                  <a:srgbClr val="6600CC"/>
                </a:solidFill>
              </a:rPr>
              <a:t> &lt;&lt; “I am at address: “ &lt;&lt; </a:t>
            </a:r>
            <a:r>
              <a:rPr lang="en-US" altLang="en-US" sz="1600" dirty="0">
                <a:solidFill>
                  <a:srgbClr val="FF0000"/>
                </a:solidFill>
              </a:rPr>
              <a:t>this</a:t>
            </a:r>
            <a:r>
              <a:rPr lang="en-US" altLang="en-US" sz="1600" dirty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283688" name="Text Box 40"/>
          <p:cNvSpPr txBox="1">
            <a:spLocks noChangeArrowheads="1"/>
          </p:cNvSpPr>
          <p:nvPr/>
        </p:nvSpPr>
        <p:spPr bwMode="auto">
          <a:xfrm>
            <a:off x="349250" y="6086475"/>
            <a:ext cx="35237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0" dirty="0" err="1">
                <a:solidFill>
                  <a:srgbClr val="6600CC"/>
                </a:solidFill>
              </a:rPr>
              <a:t>cout</a:t>
            </a:r>
            <a:r>
              <a:rPr lang="en-US" altLang="en-US" sz="1800" b="0" dirty="0">
                <a:solidFill>
                  <a:srgbClr val="6600CC"/>
                </a:solidFill>
              </a:rPr>
              <a:t> &lt;&lt; “a is at address: “ &lt;&lt; </a:t>
            </a:r>
            <a:r>
              <a:rPr lang="en-US" altLang="en-US" sz="1800" b="0" dirty="0">
                <a:solidFill>
                  <a:srgbClr val="FF0000"/>
                </a:solidFill>
              </a:rPr>
              <a:t>&amp;a</a:t>
            </a:r>
            <a:r>
              <a:rPr lang="en-US" altLang="en-US" sz="1800" b="0" dirty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18" name="Line 70"/>
          <p:cNvSpPr>
            <a:spLocks noChangeShapeType="1"/>
          </p:cNvSpPr>
          <p:nvPr/>
        </p:nvSpPr>
        <p:spPr bwMode="auto">
          <a:xfrm>
            <a:off x="209550" y="553402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78317" y="4191030"/>
            <a:ext cx="2930266" cy="1036638"/>
            <a:chOff x="6108313" y="847101"/>
            <a:chExt cx="2930266" cy="1036638"/>
          </a:xfrm>
        </p:grpSpPr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6108313" y="847101"/>
              <a:ext cx="2083311" cy="1036638"/>
              <a:chOff x="4404" y="316"/>
              <a:chExt cx="780" cy="653"/>
            </a:xfrm>
          </p:grpSpPr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4550" y="431"/>
                <a:ext cx="634" cy="538"/>
              </a:xfrm>
              <a:prstGeom prst="rect">
                <a:avLst/>
              </a:prstGeom>
              <a:solidFill>
                <a:srgbClr val="0066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4404" y="316"/>
                <a:ext cx="13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800" dirty="0"/>
                  <a:t>a</a:t>
                </a:r>
                <a:endParaRPr lang="en-US" altLang="en-US" sz="2800" b="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4829" y="460"/>
                <a:ext cx="318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4543" y="434"/>
                <a:ext cx="3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 smtClean="0">
                    <a:solidFill>
                      <a:schemeClr val="bg1"/>
                    </a:solidFill>
                  </a:rPr>
                  <a:t>num1s</a:t>
                </a:r>
                <a:endParaRPr lang="en-US" altLang="en-US" sz="1800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 Box 18"/>
              <p:cNvSpPr txBox="1">
                <a:spLocks noChangeArrowheads="1"/>
              </p:cNvSpPr>
              <p:nvPr/>
            </p:nvSpPr>
            <p:spPr bwMode="auto">
              <a:xfrm>
                <a:off x="4539" y="677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0" dirty="0" smtClean="0">
                    <a:solidFill>
                      <a:schemeClr val="bg1"/>
                    </a:solidFill>
                  </a:rPr>
                  <a:t>num5s</a:t>
                </a:r>
                <a:endParaRPr lang="en-US" altLang="en-US" sz="1800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4829" y="701"/>
                <a:ext cx="317" cy="20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153400" y="93312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1000</a:t>
              </a:r>
              <a:endParaRPr lang="en-US"/>
            </a:p>
          </p:txBody>
        </p:sp>
      </p:grpSp>
      <p:sp>
        <p:nvSpPr>
          <p:cNvPr id="28" name="Line 70"/>
          <p:cNvSpPr>
            <a:spLocks noChangeShapeType="1"/>
          </p:cNvSpPr>
          <p:nvPr/>
        </p:nvSpPr>
        <p:spPr bwMode="auto">
          <a:xfrm>
            <a:off x="209550" y="600075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70"/>
          <p:cNvSpPr>
            <a:spLocks noChangeShapeType="1"/>
          </p:cNvSpPr>
          <p:nvPr/>
        </p:nvSpPr>
        <p:spPr bwMode="auto">
          <a:xfrm>
            <a:off x="-66675" y="2066925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70"/>
          <p:cNvSpPr>
            <a:spLocks noChangeShapeType="1"/>
          </p:cNvSpPr>
          <p:nvPr/>
        </p:nvSpPr>
        <p:spPr bwMode="auto">
          <a:xfrm>
            <a:off x="285750" y="257175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48141" y="436739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43007" y="474348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Line 70"/>
          <p:cNvSpPr>
            <a:spLocks noChangeShapeType="1"/>
          </p:cNvSpPr>
          <p:nvPr/>
        </p:nvSpPr>
        <p:spPr bwMode="auto">
          <a:xfrm>
            <a:off x="285750" y="280294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4971307" y="5819745"/>
            <a:ext cx="434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 smtClean="0">
                <a:solidFill>
                  <a:srgbClr val="6600CC"/>
                </a:solidFill>
              </a:rPr>
              <a:t>I am at address: 1000</a:t>
            </a:r>
            <a:endParaRPr lang="en-US" altLang="en-US" sz="2000" b="0" dirty="0">
              <a:solidFill>
                <a:srgbClr val="6600CC"/>
              </a:solidFill>
            </a:endParaRPr>
          </a:p>
        </p:txBody>
      </p:sp>
      <p:sp>
        <p:nvSpPr>
          <p:cNvPr id="36" name="Line 70"/>
          <p:cNvSpPr>
            <a:spLocks noChangeShapeType="1"/>
          </p:cNvSpPr>
          <p:nvPr/>
        </p:nvSpPr>
        <p:spPr bwMode="auto">
          <a:xfrm>
            <a:off x="-19050" y="303157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70"/>
          <p:cNvSpPr>
            <a:spLocks noChangeShapeType="1"/>
          </p:cNvSpPr>
          <p:nvPr/>
        </p:nvSpPr>
        <p:spPr bwMode="auto">
          <a:xfrm>
            <a:off x="200025" y="628912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4953000" y="6153090"/>
            <a:ext cx="434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0" dirty="0" smtClean="0">
                <a:solidFill>
                  <a:srgbClr val="6600CC"/>
                </a:solidFill>
              </a:rPr>
              <a:t>a is at address: 1000</a:t>
            </a:r>
            <a:endParaRPr lang="en-US" altLang="en-US" sz="2000" b="0" dirty="0">
              <a:solidFill>
                <a:srgbClr val="6600CC"/>
              </a:solidFill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altLang="en-US" sz="4000" kern="0" smtClean="0">
                <a:latin typeface="Comic Sans MS" pitchFamily="66" charset="0"/>
              </a:rPr>
              <a:t>Classes and the “this” Pointer</a:t>
            </a:r>
            <a:endParaRPr lang="en-US" altLang="en-US" sz="4000" kern="0" dirty="0">
              <a:latin typeface="Comic Sans MS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6725" y="2392948"/>
            <a:ext cx="3057247" cy="338554"/>
            <a:chOff x="466725" y="2392948"/>
            <a:chExt cx="3057247" cy="338554"/>
          </a:xfrm>
        </p:grpSpPr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514350" y="2462153"/>
              <a:ext cx="2305050" cy="219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466725" y="2392948"/>
              <a:ext cx="305724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 dirty="0" smtClean="0">
                  <a:solidFill>
                    <a:srgbClr val="FF0000"/>
                  </a:solidFill>
                </a:rPr>
                <a:t>this</a:t>
              </a:r>
              <a:r>
                <a:rPr lang="en-US" altLang="en-US" sz="1600" dirty="0" smtClean="0">
                  <a:solidFill>
                    <a:srgbClr val="6600CC"/>
                  </a:solidFill>
                </a:rPr>
                <a:t>-&gt;num1s = </a:t>
              </a:r>
              <a:r>
                <a:rPr lang="en-US" altLang="en-US" sz="1600" dirty="0" smtClean="0">
                  <a:solidFill>
                    <a:srgbClr val="FF0000"/>
                  </a:solidFill>
                </a:rPr>
                <a:t>this</a:t>
              </a:r>
              <a:r>
                <a:rPr lang="en-US" altLang="en-US" sz="1600" dirty="0" smtClean="0">
                  <a:solidFill>
                    <a:srgbClr val="6600CC"/>
                  </a:solidFill>
                </a:rPr>
                <a:t>-&gt;num5s = 0;</a:t>
              </a:r>
              <a:endParaRPr lang="en-US" altLang="en-US" sz="1600" dirty="0">
                <a:solidFill>
                  <a:srgbClr val="6600CC"/>
                </a:solidFill>
              </a:endParaRPr>
            </a:p>
          </p:txBody>
        </p:sp>
      </p:grpSp>
      <p:sp>
        <p:nvSpPr>
          <p:cNvPr id="31" name="Rounded Rectangular Callout 30"/>
          <p:cNvSpPr/>
          <p:nvPr/>
        </p:nvSpPr>
        <p:spPr bwMode="auto">
          <a:xfrm>
            <a:off x="720725" y="395287"/>
            <a:ext cx="3938018" cy="1343025"/>
          </a:xfrm>
          <a:prstGeom prst="wedgeRoundRectCallout">
            <a:avLst>
              <a:gd name="adj1" fmla="val -48807"/>
              <a:gd name="adj2" fmla="val 10220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You can explicitly use the </a:t>
            </a:r>
            <a:r>
              <a:rPr lang="en-US" sz="1800" dirty="0" smtClean="0">
                <a:solidFill>
                  <a:srgbClr val="FF0000"/>
                </a:solidFill>
              </a:rPr>
              <a:t>“this” variable </a:t>
            </a:r>
            <a:r>
              <a:rPr lang="en-US" sz="1800" dirty="0" smtClean="0"/>
              <a:t>in your methods if you like!  </a:t>
            </a:r>
            <a:br>
              <a:rPr lang="en-US" sz="18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800" dirty="0" smtClean="0">
                <a:solidFill>
                  <a:srgbClr val="6600CC"/>
                </a:solidFill>
              </a:rPr>
              <a:t>It works fine!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rgbClr val="6600CC"/>
              </a:solidFill>
              <a:effectLst/>
            </a:endParaRP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5076825" y="3124200"/>
            <a:ext cx="38385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0" dirty="0" smtClean="0">
                <a:solidFill>
                  <a:schemeClr val="tx1"/>
                </a:solidFill>
              </a:rPr>
              <a:t>So now you know how C++ classes work under the hood!</a:t>
            </a:r>
            <a:endParaRPr lang="en-US" alt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4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1559 4.44444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9 4.44444E-6 L 0.29757 0.033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8" grpId="0" autoUpdateAnimBg="0"/>
      <p:bldP spid="283684" grpId="0"/>
      <p:bldP spid="283687" grpId="0"/>
      <p:bldP spid="283688" grpId="0"/>
      <p:bldP spid="18" grpId="0" animBg="1"/>
      <p:bldP spid="18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2" grpId="0"/>
      <p:bldP spid="33" grpId="0"/>
      <p:bldP spid="34" grpId="0" animBg="1"/>
      <p:bldP spid="34" grpId="1" animBg="1"/>
      <p:bldP spid="35" grpId="0"/>
      <p:bldP spid="36" grpId="0" animBg="1"/>
      <p:bldP spid="36" grpId="1" animBg="1"/>
      <p:bldP spid="37" grpId="0" animBg="1"/>
      <p:bldP spid="37" grpId="1" animBg="1"/>
      <p:bldP spid="38" grpId="0"/>
      <p:bldP spid="31" grpId="0" animBg="1"/>
      <p:bldP spid="31" grpId="1" animBg="1"/>
      <p:bldP spid="31" grpId="2" animBg="1"/>
      <p:bldP spid="31" grpId="3" animBg="1"/>
      <p:bldP spid="4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681A-A1E3-4DB0-9B49-8DE78EBCAE16}" type="slidenum">
              <a:rPr lang="en-US"/>
              <a:pPr/>
              <a:t>51</a:t>
            </a:fld>
            <a:endParaRPr lang="en-US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5451475" y="1243013"/>
            <a:ext cx="34988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Last time we saw how to create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constructor function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for a class…</a:t>
            </a:r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131763" y="1157288"/>
            <a:ext cx="4786312" cy="3416300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30438" name="Rectangle 6"/>
          <p:cNvSpPr>
            <a:spLocks noChangeArrowheads="1"/>
          </p:cNvSpPr>
          <p:nvPr/>
        </p:nvSpPr>
        <p:spPr bwMode="auto">
          <a:xfrm>
            <a:off x="266700" y="2085975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Circ(int x, int y, int r)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m_x = x; m_y = y;  m_rad = r;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0439" name="Text Box 7"/>
          <p:cNvSpPr txBox="1">
            <a:spLocks noChangeArrowheads="1"/>
          </p:cNvSpPr>
          <p:nvPr/>
        </p:nvSpPr>
        <p:spPr bwMode="auto">
          <a:xfrm>
            <a:off x="5486400" y="2667000"/>
            <a:ext cx="34988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Our simple constructor accepts three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ints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as arguments..</a:t>
            </a:r>
          </a:p>
        </p:txBody>
      </p:sp>
      <p:sp>
        <p:nvSpPr>
          <p:cNvPr id="530440" name="Line 8"/>
          <p:cNvSpPr>
            <a:spLocks noChangeShapeType="1"/>
          </p:cNvSpPr>
          <p:nvPr/>
        </p:nvSpPr>
        <p:spPr bwMode="auto">
          <a:xfrm>
            <a:off x="1143000" y="2438400"/>
            <a:ext cx="2667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4946650" y="4008438"/>
            <a:ext cx="4038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Question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: Can constructors accept other types of variables as parameters?</a:t>
            </a:r>
          </a:p>
        </p:txBody>
      </p:sp>
      <p:sp>
        <p:nvSpPr>
          <p:cNvPr id="530442" name="Text Box 10"/>
          <p:cNvSpPr txBox="1">
            <a:spLocks noChangeArrowheads="1"/>
          </p:cNvSpPr>
          <p:nvPr/>
        </p:nvSpPr>
        <p:spPr bwMode="auto">
          <a:xfrm>
            <a:off x="5105400" y="5410200"/>
            <a:ext cx="3879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Let’s see…</a:t>
            </a:r>
            <a:endParaRPr lang="en-US" sz="220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6" grpId="0"/>
      <p:bldP spid="530437" grpId="0" animBg="1"/>
      <p:bldP spid="530438" grpId="0"/>
      <p:bldP spid="530439" grpId="0"/>
      <p:bldP spid="530440" grpId="0" animBg="1"/>
      <p:bldP spid="530440" grpId="1" animBg="1"/>
      <p:bldP spid="530441" grpId="0"/>
      <p:bldP spid="53044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7099-BBD7-4A4A-87A6-B113895B1175}" type="slidenum">
              <a:rPr lang="en-US"/>
              <a:pPr/>
              <a:t>52</a:t>
            </a:fld>
            <a:endParaRPr lang="en-US"/>
          </a:p>
        </p:txBody>
      </p:sp>
      <p:grpSp>
        <p:nvGrpSpPr>
          <p:cNvPr id="532492" name="Group 12"/>
          <p:cNvGrpSpPr>
            <a:grpSpLocks/>
          </p:cNvGrpSpPr>
          <p:nvPr/>
        </p:nvGrpSpPr>
        <p:grpSpPr bwMode="auto">
          <a:xfrm>
            <a:off x="131763" y="1157288"/>
            <a:ext cx="4786312" cy="3416300"/>
            <a:chOff x="83" y="729"/>
            <a:chExt cx="3015" cy="2152"/>
          </a:xfrm>
        </p:grpSpPr>
        <p:sp>
          <p:nvSpPr>
            <p:cNvPr id="532490" name="Rectangle 10"/>
            <p:cNvSpPr>
              <a:spLocks noChangeArrowheads="1"/>
            </p:cNvSpPr>
            <p:nvPr/>
          </p:nvSpPr>
          <p:spPr bwMode="auto">
            <a:xfrm>
              <a:off x="83" y="729"/>
              <a:ext cx="3015" cy="2152"/>
            </a:xfrm>
            <a:prstGeom prst="rect">
              <a:avLst/>
            </a:prstGeom>
            <a:solidFill>
              <a:srgbClr val="FFFFE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Circ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pPr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GetArea(void) const;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m_x, m_y, m_rad;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532491" name="Rectangle 11"/>
            <p:cNvSpPr>
              <a:spLocks noChangeArrowheads="1"/>
            </p:cNvSpPr>
            <p:nvPr/>
          </p:nvSpPr>
          <p:spPr bwMode="auto">
            <a:xfrm>
              <a:off x="168" y="1314"/>
              <a:ext cx="288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Circ(int x, int y, int r)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  m_x = x; m_y = y;  m_rad = r;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</p:txBody>
        </p:sp>
      </p:grp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532483" name="Text Box 3"/>
          <p:cNvSpPr txBox="1">
            <a:spLocks noChangeArrowheads="1"/>
          </p:cNvSpPr>
          <p:nvPr/>
        </p:nvSpPr>
        <p:spPr bwMode="auto">
          <a:xfrm>
            <a:off x="5108575" y="1243013"/>
            <a:ext cx="3841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For example, what if I have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Point class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like this…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131763" y="1157288"/>
            <a:ext cx="4786312" cy="5338762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228600" y="3692525"/>
            <a:ext cx="4572000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                         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</a:p>
          <a:p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endParaRPr lang="en-US" sz="10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2486" name="Text Box 6"/>
          <p:cNvSpPr txBox="1">
            <a:spLocks noChangeArrowheads="1"/>
          </p:cNvSpPr>
          <p:nvPr/>
        </p:nvSpPr>
        <p:spPr bwMode="auto">
          <a:xfrm>
            <a:off x="4967288" y="2184400"/>
            <a:ext cx="40354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If we like, we can define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Circ constructor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that accepts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Point variable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as an argument!</a:t>
            </a:r>
          </a:p>
        </p:txBody>
      </p:sp>
      <p:sp>
        <p:nvSpPr>
          <p:cNvPr id="532489" name="Rectangle 9"/>
          <p:cNvSpPr>
            <a:spLocks noChangeArrowheads="1"/>
          </p:cNvSpPr>
          <p:nvPr/>
        </p:nvSpPr>
        <p:spPr bwMode="auto">
          <a:xfrm>
            <a:off x="228600" y="12954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class Point // an x,y coordinate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int m_x, m_y; 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32493" name="Rectangle 13"/>
          <p:cNvSpPr>
            <a:spLocks noChangeArrowheads="1"/>
          </p:cNvSpPr>
          <p:nvPr/>
        </p:nvSpPr>
        <p:spPr bwMode="auto">
          <a:xfrm>
            <a:off x="1038225" y="369252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const Point &amp;pt</a:t>
            </a:r>
          </a:p>
        </p:txBody>
      </p:sp>
      <p:sp>
        <p:nvSpPr>
          <p:cNvPr id="532494" name="Text Box 14"/>
          <p:cNvSpPr txBox="1">
            <a:spLocks noChangeArrowheads="1"/>
          </p:cNvSpPr>
          <p:nvPr/>
        </p:nvSpPr>
        <p:spPr bwMode="auto">
          <a:xfrm>
            <a:off x="4995863" y="3911600"/>
            <a:ext cx="412273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And of course, we still want our constructor to have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radius parameter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2495" name="Rectangle 15"/>
          <p:cNvSpPr>
            <a:spLocks noChangeArrowheads="1"/>
          </p:cNvSpPr>
          <p:nvPr/>
        </p:nvSpPr>
        <p:spPr bwMode="auto">
          <a:xfrm>
            <a:off x="3089275" y="368617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, int rad</a:t>
            </a:r>
          </a:p>
        </p:txBody>
      </p:sp>
      <p:sp>
        <p:nvSpPr>
          <p:cNvPr id="532496" name="Rectangle 16"/>
          <p:cNvSpPr>
            <a:spLocks noChangeArrowheads="1"/>
          </p:cNvSpPr>
          <p:nvPr/>
        </p:nvSpPr>
        <p:spPr bwMode="auto">
          <a:xfrm>
            <a:off x="609600" y="4143375"/>
            <a:ext cx="23209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m_x = pt.m_x;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m_y = pt.m_y;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m_rad = rad;</a:t>
            </a:r>
          </a:p>
        </p:txBody>
      </p:sp>
      <p:sp>
        <p:nvSpPr>
          <p:cNvPr id="532497" name="Text Box 17"/>
          <p:cNvSpPr txBox="1">
            <a:spLocks noChangeArrowheads="1"/>
          </p:cNvSpPr>
          <p:nvPr/>
        </p:nvSpPr>
        <p:spPr bwMode="auto">
          <a:xfrm>
            <a:off x="5029200" y="5334000"/>
            <a:ext cx="41227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Finally, we can write our constructor’s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body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2498" name="Text Box 18"/>
          <p:cNvSpPr txBox="1">
            <a:spLocks noChangeArrowheads="1"/>
          </p:cNvSpPr>
          <p:nvPr/>
        </p:nvSpPr>
        <p:spPr bwMode="auto">
          <a:xfrm>
            <a:off x="4953000" y="6202363"/>
            <a:ext cx="41227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Allright, let’s see it in action…</a:t>
            </a:r>
          </a:p>
        </p:txBody>
      </p:sp>
      <p:sp>
        <p:nvSpPr>
          <p:cNvPr id="532499" name="AutoShape 19"/>
          <p:cNvSpPr>
            <a:spLocks noChangeArrowheads="1"/>
          </p:cNvSpPr>
          <p:nvPr/>
        </p:nvSpPr>
        <p:spPr bwMode="auto">
          <a:xfrm>
            <a:off x="2209800" y="2041525"/>
            <a:ext cx="2554288" cy="1463675"/>
          </a:xfrm>
          <a:prstGeom prst="wedgeRoundRectCallout">
            <a:avLst>
              <a:gd name="adj1" fmla="val -74986"/>
              <a:gd name="adj2" fmla="val 68440"/>
              <a:gd name="adj3" fmla="val 16667"/>
            </a:avLst>
          </a:prstGeom>
          <a:solidFill>
            <a:srgbClr val="FAF0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const means that our function </a:t>
            </a:r>
            <a:r>
              <a:rPr lang="en-US" sz="2000">
                <a:solidFill>
                  <a:srgbClr val="6600CC"/>
                </a:solidFill>
              </a:rPr>
              <a:t>can’t modify</a:t>
            </a:r>
            <a:r>
              <a:rPr lang="en-US" sz="2000"/>
              <a:t> the </a:t>
            </a:r>
            <a:r>
              <a:rPr lang="en-US" sz="2000">
                <a:solidFill>
                  <a:srgbClr val="6600CC"/>
                </a:solidFill>
              </a:rPr>
              <a:t>pt</a:t>
            </a:r>
            <a:r>
              <a:rPr lang="en-US" sz="2000"/>
              <a:t> variable.</a:t>
            </a:r>
          </a:p>
        </p:txBody>
      </p:sp>
      <p:sp>
        <p:nvSpPr>
          <p:cNvPr id="532500" name="AutoShape 20"/>
          <p:cNvSpPr>
            <a:spLocks noChangeArrowheads="1"/>
          </p:cNvSpPr>
          <p:nvPr/>
        </p:nvSpPr>
        <p:spPr bwMode="auto">
          <a:xfrm>
            <a:off x="3495675" y="2000250"/>
            <a:ext cx="2792413" cy="1498600"/>
          </a:xfrm>
          <a:prstGeom prst="wedgeRoundRectCallout">
            <a:avLst>
              <a:gd name="adj1" fmla="val -72852"/>
              <a:gd name="adj2" fmla="val 68009"/>
              <a:gd name="adj3" fmla="val 16667"/>
            </a:avLst>
          </a:prstGeom>
          <a:solidFill>
            <a:srgbClr val="FAF0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The &amp; means </a:t>
            </a:r>
            <a:br>
              <a:rPr lang="en-US" sz="2000"/>
            </a:br>
            <a:r>
              <a:rPr lang="en-US" sz="2000">
                <a:solidFill>
                  <a:srgbClr val="6600CC"/>
                </a:solidFill>
              </a:rPr>
              <a:t>“pass by reference”</a:t>
            </a:r>
            <a:r>
              <a:rPr lang="en-US" sz="2000"/>
              <a:t> which is more efficient.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3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3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3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3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3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/>
      <p:bldP spid="532483" grpId="1"/>
      <p:bldP spid="532484" grpId="0" animBg="1"/>
      <p:bldP spid="532485" grpId="0"/>
      <p:bldP spid="532486" grpId="0"/>
      <p:bldP spid="532486" grpId="1"/>
      <p:bldP spid="532489" grpId="0"/>
      <p:bldP spid="532493" grpId="0"/>
      <p:bldP spid="532494" grpId="0"/>
      <p:bldP spid="532494" grpId="1"/>
      <p:bldP spid="532495" grpId="0"/>
      <p:bldP spid="532496" grpId="0"/>
      <p:bldP spid="532497" grpId="0"/>
      <p:bldP spid="532497" grpId="1"/>
      <p:bldP spid="532498" grpId="0"/>
      <p:bldP spid="532498" grpId="1"/>
      <p:bldP spid="532499" grpId="0" animBg="1"/>
      <p:bldP spid="532499" grpId="1" animBg="1"/>
      <p:bldP spid="532500" grpId="0" animBg="1"/>
      <p:bldP spid="532500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B41C-7ED6-477C-BDB1-25F0E1F7FB1D}" type="slidenum">
              <a:rPr lang="en-US"/>
              <a:pPr/>
              <a:t>53</a:t>
            </a:fld>
            <a:endParaRPr lang="en-US"/>
          </a:p>
        </p:txBody>
      </p:sp>
      <p:grpSp>
        <p:nvGrpSpPr>
          <p:cNvPr id="534530" name="Group 2"/>
          <p:cNvGrpSpPr>
            <a:grpSpLocks/>
          </p:cNvGrpSpPr>
          <p:nvPr/>
        </p:nvGrpSpPr>
        <p:grpSpPr bwMode="auto">
          <a:xfrm>
            <a:off x="131763" y="1157288"/>
            <a:ext cx="4786312" cy="3416300"/>
            <a:chOff x="83" y="729"/>
            <a:chExt cx="3015" cy="2152"/>
          </a:xfrm>
        </p:grpSpPr>
        <p:sp>
          <p:nvSpPr>
            <p:cNvPr id="534531" name="Rectangle 3"/>
            <p:cNvSpPr>
              <a:spLocks noChangeArrowheads="1"/>
            </p:cNvSpPr>
            <p:nvPr/>
          </p:nvSpPr>
          <p:spPr bwMode="auto">
            <a:xfrm>
              <a:off x="83" y="729"/>
              <a:ext cx="3015" cy="2152"/>
            </a:xfrm>
            <a:prstGeom prst="rect">
              <a:avLst/>
            </a:prstGeom>
            <a:solidFill>
              <a:srgbClr val="FFFFE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Circ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pPr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tabLst>
                  <a:tab pos="228600" algn="l"/>
                </a:tabLst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GetArea(void) const;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m_x, m_y, m_rad;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lang="en-US" sz="10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534532" name="Rectangle 4"/>
            <p:cNvSpPr>
              <a:spLocks noChangeArrowheads="1"/>
            </p:cNvSpPr>
            <p:nvPr/>
          </p:nvSpPr>
          <p:spPr bwMode="auto">
            <a:xfrm>
              <a:off x="168" y="1314"/>
              <a:ext cx="288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Circ(int x, int y, int r)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  m_x = x; m_y = y;  m_rad = r;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</p:txBody>
        </p:sp>
      </p:grpSp>
      <p:sp>
        <p:nvSpPr>
          <p:cNvPr id="534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534535" name="Rectangle 7"/>
          <p:cNvSpPr>
            <a:spLocks noChangeArrowheads="1"/>
          </p:cNvSpPr>
          <p:nvPr/>
        </p:nvSpPr>
        <p:spPr bwMode="auto">
          <a:xfrm>
            <a:off x="131763" y="1157288"/>
            <a:ext cx="4786312" cy="5338762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34536" name="Rectangle 8"/>
          <p:cNvSpPr>
            <a:spLocks noChangeArrowheads="1"/>
          </p:cNvSpPr>
          <p:nvPr/>
        </p:nvSpPr>
        <p:spPr bwMode="auto">
          <a:xfrm>
            <a:off x="228600" y="3692525"/>
            <a:ext cx="4572000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                         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</a:p>
          <a:p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endParaRPr lang="en-US" sz="10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28600" y="12954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class Point // an x,y coordinate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int m_x, m_y; 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1038225" y="369252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const Point &amp;pt</a:t>
            </a:r>
          </a:p>
        </p:txBody>
      </p:sp>
      <p:sp>
        <p:nvSpPr>
          <p:cNvPr id="534541" name="Rectangle 13"/>
          <p:cNvSpPr>
            <a:spLocks noChangeArrowheads="1"/>
          </p:cNvSpPr>
          <p:nvPr/>
        </p:nvSpPr>
        <p:spPr bwMode="auto">
          <a:xfrm>
            <a:off x="3089275" y="3686175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, int rad</a:t>
            </a:r>
          </a:p>
        </p:txBody>
      </p:sp>
      <p:sp>
        <p:nvSpPr>
          <p:cNvPr id="534542" name="Rectangle 14"/>
          <p:cNvSpPr>
            <a:spLocks noChangeArrowheads="1"/>
          </p:cNvSpPr>
          <p:nvPr/>
        </p:nvSpPr>
        <p:spPr bwMode="auto">
          <a:xfrm>
            <a:off x="609600" y="4143375"/>
            <a:ext cx="23209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m_x = pt.m_x;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m_y = pt.m_y;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m_rad = rad;</a:t>
            </a:r>
          </a:p>
        </p:txBody>
      </p:sp>
      <p:sp>
        <p:nvSpPr>
          <p:cNvPr id="534545" name="Rectangle 17"/>
          <p:cNvSpPr>
            <a:spLocks noChangeArrowheads="1"/>
          </p:cNvSpPr>
          <p:nvPr/>
        </p:nvSpPr>
        <p:spPr bwMode="auto">
          <a:xfrm>
            <a:off x="5126038" y="3640138"/>
            <a:ext cx="3941762" cy="314166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Point p;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p.m_x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7;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p.m_y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9;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Circle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c(p,3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c.getArea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4546" name="Line 18"/>
          <p:cNvSpPr>
            <a:spLocks noChangeShapeType="1"/>
          </p:cNvSpPr>
          <p:nvPr/>
        </p:nvSpPr>
        <p:spPr bwMode="auto">
          <a:xfrm>
            <a:off x="5316538" y="437673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4558" name="Group 30"/>
          <p:cNvGrpSpPr>
            <a:grpSpLocks/>
          </p:cNvGrpSpPr>
          <p:nvPr/>
        </p:nvGrpSpPr>
        <p:grpSpPr bwMode="auto">
          <a:xfrm>
            <a:off x="2268538" y="1143000"/>
            <a:ext cx="2144712" cy="1244600"/>
            <a:chOff x="3089" y="960"/>
            <a:chExt cx="1351" cy="784"/>
          </a:xfrm>
        </p:grpSpPr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3472" y="1024"/>
              <a:ext cx="968" cy="493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50" name="Text Box 22"/>
            <p:cNvSpPr txBox="1">
              <a:spLocks noChangeArrowheads="1"/>
            </p:cNvSpPr>
            <p:nvPr/>
          </p:nvSpPr>
          <p:spPr bwMode="auto">
            <a:xfrm>
              <a:off x="3089" y="960"/>
              <a:ext cx="3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p</a:t>
              </a: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3469" y="1014"/>
              <a:ext cx="4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m_x</a:t>
              </a:r>
            </a:p>
          </p:txBody>
        </p:sp>
        <p:sp>
          <p:nvSpPr>
            <p:cNvPr id="534552" name="Text Box 24"/>
            <p:cNvSpPr txBox="1">
              <a:spLocks noChangeArrowheads="1"/>
            </p:cNvSpPr>
            <p:nvPr/>
          </p:nvSpPr>
          <p:spPr bwMode="auto">
            <a:xfrm>
              <a:off x="3488" y="1230"/>
              <a:ext cx="4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m_y</a:t>
              </a:r>
            </a:p>
          </p:txBody>
        </p:sp>
        <p:sp>
          <p:nvSpPr>
            <p:cNvPr id="534554" name="Rectangle 26"/>
            <p:cNvSpPr>
              <a:spLocks noChangeArrowheads="1"/>
            </p:cNvSpPr>
            <p:nvPr/>
          </p:nvSpPr>
          <p:spPr bwMode="auto">
            <a:xfrm>
              <a:off x="3912" y="1072"/>
              <a:ext cx="472" cy="184"/>
            </a:xfrm>
            <a:prstGeom prst="rect">
              <a:avLst/>
            </a:prstGeom>
            <a:solidFill>
              <a:srgbClr val="8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4555" name="Rectangle 27"/>
            <p:cNvSpPr>
              <a:spLocks noChangeArrowheads="1"/>
            </p:cNvSpPr>
            <p:nvPr/>
          </p:nvSpPr>
          <p:spPr bwMode="auto">
            <a:xfrm>
              <a:off x="3912" y="1288"/>
              <a:ext cx="472" cy="184"/>
            </a:xfrm>
            <a:prstGeom prst="rect">
              <a:avLst/>
            </a:prstGeom>
            <a:solidFill>
              <a:srgbClr val="8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4557" name="Text Box 29"/>
            <p:cNvSpPr txBox="1">
              <a:spLocks noChangeArrowheads="1"/>
            </p:cNvSpPr>
            <p:nvPr/>
          </p:nvSpPr>
          <p:spPr bwMode="auto">
            <a:xfrm>
              <a:off x="4058" y="1053"/>
              <a:ext cx="169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20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220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220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534559" name="Line 31"/>
          <p:cNvSpPr>
            <a:spLocks noChangeShapeType="1"/>
          </p:cNvSpPr>
          <p:nvPr/>
        </p:nvSpPr>
        <p:spPr bwMode="auto">
          <a:xfrm>
            <a:off x="5305425" y="46577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60" name="Text Box 32"/>
          <p:cNvSpPr txBox="1">
            <a:spLocks noChangeArrowheads="1"/>
          </p:cNvSpPr>
          <p:nvPr/>
        </p:nvSpPr>
        <p:spPr bwMode="auto">
          <a:xfrm>
            <a:off x="3746500" y="12509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E5"/>
                </a:solidFill>
              </a:rPr>
              <a:t>7</a:t>
            </a:r>
          </a:p>
        </p:txBody>
      </p:sp>
      <p:sp>
        <p:nvSpPr>
          <p:cNvPr id="534561" name="Line 33"/>
          <p:cNvSpPr>
            <a:spLocks noChangeShapeType="1"/>
          </p:cNvSpPr>
          <p:nvPr/>
        </p:nvSpPr>
        <p:spPr bwMode="auto">
          <a:xfrm>
            <a:off x="5314950" y="4933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62" name="Text Box 34"/>
          <p:cNvSpPr txBox="1">
            <a:spLocks noChangeArrowheads="1"/>
          </p:cNvSpPr>
          <p:nvPr/>
        </p:nvSpPr>
        <p:spPr bwMode="auto">
          <a:xfrm>
            <a:off x="3736975" y="15938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E5"/>
                </a:solidFill>
              </a:rPr>
              <a:t>9</a:t>
            </a:r>
          </a:p>
        </p:txBody>
      </p:sp>
      <p:sp>
        <p:nvSpPr>
          <p:cNvPr id="534563" name="Line 35"/>
          <p:cNvSpPr>
            <a:spLocks noChangeShapeType="1"/>
          </p:cNvSpPr>
          <p:nvPr/>
        </p:nvSpPr>
        <p:spPr bwMode="auto">
          <a:xfrm>
            <a:off x="5334000" y="5486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4573" name="Group 45"/>
          <p:cNvGrpSpPr>
            <a:grpSpLocks/>
          </p:cNvGrpSpPr>
          <p:nvPr/>
        </p:nvGrpSpPr>
        <p:grpSpPr bwMode="auto">
          <a:xfrm>
            <a:off x="976313" y="2252663"/>
            <a:ext cx="3727450" cy="2989262"/>
            <a:chOff x="2029" y="152"/>
            <a:chExt cx="2348" cy="1883"/>
          </a:xfrm>
        </p:grpSpPr>
        <p:grpSp>
          <p:nvGrpSpPr>
            <p:cNvPr id="534571" name="Group 43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534564" name="Rectangle 36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Point &amp;pt,int rad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pt.m_x;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pt.m_y;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34567" name="Rectangle 39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568" name="Rectangle 40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569" name="Rectangle 41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4572" name="Text Box 44"/>
            <p:cNvSpPr txBox="1">
              <a:spLocks noChangeArrowheads="1"/>
            </p:cNvSpPr>
            <p:nvPr/>
          </p:nvSpPr>
          <p:spPr bwMode="auto">
            <a:xfrm>
              <a:off x="2029" y="152"/>
              <a:ext cx="2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534574" name="Text Box 46"/>
          <p:cNvSpPr txBox="1">
            <a:spLocks noChangeArrowheads="1"/>
          </p:cNvSpPr>
          <p:nvPr/>
        </p:nvSpPr>
        <p:spPr bwMode="auto">
          <a:xfrm>
            <a:off x="3319463" y="30956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34575" name="AutoShape 47"/>
          <p:cNvCxnSpPr>
            <a:cxnSpLocks noChangeShapeType="1"/>
            <a:stCxn id="534574" idx="0"/>
            <a:endCxn id="534549" idx="2"/>
          </p:cNvCxnSpPr>
          <p:nvPr/>
        </p:nvCxnSpPr>
        <p:spPr bwMode="auto">
          <a:xfrm rot="16200000">
            <a:off x="3024188" y="2474912"/>
            <a:ext cx="1054100" cy="187325"/>
          </a:xfrm>
          <a:prstGeom prst="curvedConnector3">
            <a:avLst>
              <a:gd name="adj1" fmla="val 50755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4576" name="Line 48"/>
          <p:cNvSpPr>
            <a:spLocks noChangeShapeType="1"/>
          </p:cNvSpPr>
          <p:nvPr/>
        </p:nvSpPr>
        <p:spPr bwMode="auto">
          <a:xfrm>
            <a:off x="1187450" y="31591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77" name="Text Box 49"/>
          <p:cNvSpPr txBox="1">
            <a:spLocks noChangeArrowheads="1"/>
          </p:cNvSpPr>
          <p:nvPr/>
        </p:nvSpPr>
        <p:spPr bwMode="auto">
          <a:xfrm>
            <a:off x="7051675" y="530542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4578" name="Line 50"/>
          <p:cNvSpPr>
            <a:spLocks noChangeShapeType="1"/>
          </p:cNvSpPr>
          <p:nvPr/>
        </p:nvSpPr>
        <p:spPr bwMode="auto">
          <a:xfrm>
            <a:off x="1368425" y="35909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79" name="Text Box 51"/>
          <p:cNvSpPr txBox="1">
            <a:spLocks noChangeArrowheads="1"/>
          </p:cNvSpPr>
          <p:nvPr/>
        </p:nvSpPr>
        <p:spPr bwMode="auto">
          <a:xfrm>
            <a:off x="3743325" y="12477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7</a:t>
            </a:r>
          </a:p>
        </p:txBody>
      </p:sp>
      <p:sp>
        <p:nvSpPr>
          <p:cNvPr id="534580" name="Line 52"/>
          <p:cNvSpPr>
            <a:spLocks noChangeShapeType="1"/>
          </p:cNvSpPr>
          <p:nvPr/>
        </p:nvSpPr>
        <p:spPr bwMode="auto">
          <a:xfrm>
            <a:off x="1371600" y="3810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1" name="Text Box 53"/>
          <p:cNvSpPr txBox="1">
            <a:spLocks noChangeArrowheads="1"/>
          </p:cNvSpPr>
          <p:nvPr/>
        </p:nvSpPr>
        <p:spPr bwMode="auto">
          <a:xfrm>
            <a:off x="3736975" y="1590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9</a:t>
            </a:r>
          </a:p>
        </p:txBody>
      </p:sp>
      <p:sp>
        <p:nvSpPr>
          <p:cNvPr id="534582" name="Text Box 54"/>
          <p:cNvSpPr txBox="1">
            <a:spLocks noChangeArrowheads="1"/>
          </p:cNvSpPr>
          <p:nvPr/>
        </p:nvSpPr>
        <p:spPr bwMode="auto">
          <a:xfrm>
            <a:off x="4152900" y="2819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4583" name="Line 55"/>
          <p:cNvSpPr>
            <a:spLocks noChangeShapeType="1"/>
          </p:cNvSpPr>
          <p:nvPr/>
        </p:nvSpPr>
        <p:spPr bwMode="auto">
          <a:xfrm>
            <a:off x="1371600" y="40290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4" name="Line 56"/>
          <p:cNvSpPr>
            <a:spLocks noChangeShapeType="1"/>
          </p:cNvSpPr>
          <p:nvPr/>
        </p:nvSpPr>
        <p:spPr bwMode="auto">
          <a:xfrm>
            <a:off x="1219200" y="4229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5" name="Line 57"/>
          <p:cNvSpPr>
            <a:spLocks noChangeShapeType="1"/>
          </p:cNvSpPr>
          <p:nvPr/>
        </p:nvSpPr>
        <p:spPr bwMode="auto">
          <a:xfrm>
            <a:off x="5330825" y="604361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4586" name="AutoShape 58"/>
          <p:cNvSpPr>
            <a:spLocks noChangeArrowheads="1"/>
          </p:cNvSpPr>
          <p:nvPr/>
        </p:nvSpPr>
        <p:spPr bwMode="auto">
          <a:xfrm>
            <a:off x="6324600" y="4225926"/>
            <a:ext cx="2501900" cy="1446212"/>
          </a:xfrm>
          <a:prstGeom prst="wedgeRoundRectCallout">
            <a:avLst>
              <a:gd name="adj1" fmla="val -75509"/>
              <a:gd name="adj2" fmla="val 68662"/>
              <a:gd name="adj3" fmla="val 16667"/>
            </a:avLst>
          </a:prstGeom>
          <a:solidFill>
            <a:srgbClr val="FAF0F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And now we have a fully constructed Circle!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3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31893 -0.3641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34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55" y="-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-0.19097 0.49491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9" y="2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08802 0.44352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534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0" y="2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0026 0.27685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534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3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5" grpId="0" animBg="1"/>
      <p:bldP spid="534536" grpId="0"/>
      <p:bldP spid="534538" grpId="0"/>
      <p:bldP spid="534539" grpId="0"/>
      <p:bldP spid="534541" grpId="0"/>
      <p:bldP spid="534542" grpId="0"/>
      <p:bldP spid="534546" grpId="0" animBg="1"/>
      <p:bldP spid="534546" grpId="1" animBg="1"/>
      <p:bldP spid="534559" grpId="0" animBg="1"/>
      <p:bldP spid="534559" grpId="1" animBg="1"/>
      <p:bldP spid="534560" grpId="0"/>
      <p:bldP spid="534561" grpId="0" animBg="1"/>
      <p:bldP spid="534561" grpId="1" animBg="1"/>
      <p:bldP spid="534562" grpId="0"/>
      <p:bldP spid="534563" grpId="0" animBg="1"/>
      <p:bldP spid="534563" grpId="1" animBg="1"/>
      <p:bldP spid="534576" grpId="0" animBg="1"/>
      <p:bldP spid="534576" grpId="1" animBg="1"/>
      <p:bldP spid="534577" grpId="0"/>
      <p:bldP spid="534577" grpId="1"/>
      <p:bldP spid="534578" grpId="0" animBg="1"/>
      <p:bldP spid="534578" grpId="1" animBg="1"/>
      <p:bldP spid="534579" grpId="0"/>
      <p:bldP spid="534579" grpId="2"/>
      <p:bldP spid="534580" grpId="0" animBg="1"/>
      <p:bldP spid="534580" grpId="1" animBg="1"/>
      <p:bldP spid="534581" grpId="0"/>
      <p:bldP spid="534581" grpId="1"/>
      <p:bldP spid="534582" grpId="0"/>
      <p:bldP spid="534582" grpId="1"/>
      <p:bldP spid="534583" grpId="0" animBg="1"/>
      <p:bldP spid="534583" grpId="1" animBg="1"/>
      <p:bldP spid="534584" grpId="0" animBg="1"/>
      <p:bldP spid="534584" grpId="1" animBg="1"/>
      <p:bldP spid="534585" grpId="0" animBg="1"/>
      <p:bldP spid="53458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D3D3-5246-4DF3-B90F-B6450EB1BAB3}" type="slidenum">
              <a:rPr lang="en-US"/>
              <a:pPr/>
              <a:t>54</a:t>
            </a:fld>
            <a:endParaRPr lang="en-US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783138" y="-304800"/>
            <a:ext cx="4818062" cy="1143000"/>
          </a:xfrm>
        </p:spPr>
        <p:txBody>
          <a:bodyPr/>
          <a:lstStyle/>
          <a:p>
            <a:r>
              <a:rPr lang="en-US" sz="3600"/>
              <a:t>Copy Construction</a:t>
            </a:r>
          </a:p>
        </p:txBody>
      </p:sp>
      <p:sp>
        <p:nvSpPr>
          <p:cNvPr id="536582" name="Rectangle 6"/>
          <p:cNvSpPr>
            <a:spLocks noChangeArrowheads="1"/>
          </p:cNvSpPr>
          <p:nvPr/>
        </p:nvSpPr>
        <p:spPr bwMode="auto">
          <a:xfrm>
            <a:off x="131763" y="268288"/>
            <a:ext cx="4786312" cy="6437312"/>
          </a:xfrm>
          <a:prstGeom prst="rect">
            <a:avLst/>
          </a:prstGeom>
          <a:solidFill>
            <a:srgbClr val="FFFF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eaLnBrk="0" hangingPunct="0"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228600" algn="l"/>
              </a:tabLst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 const;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36626" name="Group 50"/>
          <p:cNvGrpSpPr>
            <a:grpSpLocks/>
          </p:cNvGrpSpPr>
          <p:nvPr/>
        </p:nvGrpSpPr>
        <p:grpSpPr bwMode="auto">
          <a:xfrm>
            <a:off x="241300" y="2301875"/>
            <a:ext cx="5181600" cy="1624013"/>
            <a:chOff x="144" y="2322"/>
            <a:chExt cx="3264" cy="1023"/>
          </a:xfrm>
        </p:grpSpPr>
        <p:sp>
          <p:nvSpPr>
            <p:cNvPr id="536583" name="Rectangle 7"/>
            <p:cNvSpPr>
              <a:spLocks noChangeArrowheads="1"/>
            </p:cNvSpPr>
            <p:nvPr/>
          </p:nvSpPr>
          <p:spPr bwMode="auto">
            <a:xfrm>
              <a:off x="144" y="2326"/>
              <a:ext cx="2880" cy="10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Circ(                         )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</a:p>
            <a:p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endParaRPr lang="en-US" sz="100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</p:txBody>
        </p:sp>
        <p:sp>
          <p:nvSpPr>
            <p:cNvPr id="536585" name="Rectangle 9"/>
            <p:cNvSpPr>
              <a:spLocks noChangeArrowheads="1"/>
            </p:cNvSpPr>
            <p:nvPr/>
          </p:nvSpPr>
          <p:spPr bwMode="auto">
            <a:xfrm>
              <a:off x="654" y="2326"/>
              <a:ext cx="1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const Point &amp;pt</a:t>
              </a:r>
            </a:p>
          </p:txBody>
        </p:sp>
        <p:sp>
          <p:nvSpPr>
            <p:cNvPr id="536586" name="Rectangle 10"/>
            <p:cNvSpPr>
              <a:spLocks noChangeArrowheads="1"/>
            </p:cNvSpPr>
            <p:nvPr/>
          </p:nvSpPr>
          <p:spPr bwMode="auto">
            <a:xfrm>
              <a:off x="1946" y="2322"/>
              <a:ext cx="1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, int rad</a:t>
              </a:r>
            </a:p>
          </p:txBody>
        </p:sp>
        <p:sp>
          <p:nvSpPr>
            <p:cNvPr id="536587" name="Rectangle 11"/>
            <p:cNvSpPr>
              <a:spLocks noChangeArrowheads="1"/>
            </p:cNvSpPr>
            <p:nvPr/>
          </p:nvSpPr>
          <p:spPr bwMode="auto">
            <a:xfrm>
              <a:off x="384" y="2610"/>
              <a:ext cx="146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m_x = pt.m_x;</a:t>
              </a:r>
            </a:p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m_y = pt.m_y;</a:t>
              </a:r>
            </a:p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m_rad = rad;</a:t>
              </a:r>
            </a:p>
          </p:txBody>
        </p:sp>
      </p:grpSp>
      <p:sp>
        <p:nvSpPr>
          <p:cNvPr id="536623" name="Rectangle 47"/>
          <p:cNvSpPr>
            <a:spLocks noChangeArrowheads="1"/>
          </p:cNvSpPr>
          <p:nvPr/>
        </p:nvSpPr>
        <p:spPr bwMode="auto">
          <a:xfrm>
            <a:off x="263525" y="1143000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Circ(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x, int y, int r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m_x = x; m_y = y;  m_rad = r;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6624" name="Text Box 48"/>
          <p:cNvSpPr txBox="1">
            <a:spLocks noChangeArrowheads="1"/>
          </p:cNvSpPr>
          <p:nvPr/>
        </p:nvSpPr>
        <p:spPr bwMode="auto">
          <a:xfrm>
            <a:off x="4760913" y="1243013"/>
            <a:ext cx="3414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Ok, so we’ve seen a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simple constructor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6625" name="Text Box 49"/>
          <p:cNvSpPr txBox="1">
            <a:spLocks noChangeArrowheads="1"/>
          </p:cNvSpPr>
          <p:nvPr/>
        </p:nvSpPr>
        <p:spPr bwMode="auto">
          <a:xfrm>
            <a:off x="4572000" y="2178050"/>
            <a:ext cx="35353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   And a constructor that accepts another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class’s variable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536627" name="Text Box 51"/>
          <p:cNvSpPr txBox="1">
            <a:spLocks noChangeArrowheads="1"/>
          </p:cNvSpPr>
          <p:nvPr/>
        </p:nvSpPr>
        <p:spPr bwMode="auto">
          <a:xfrm>
            <a:off x="4308475" y="3436938"/>
            <a:ext cx="49037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100">
                <a:solidFill>
                  <a:schemeClr val="tx2"/>
                </a:solidFill>
                <a:latin typeface="Comic Sans MS" pitchFamily="66" charset="0"/>
              </a:rPr>
              <a:t>    What if we want to define a constructor for Circ that   </a:t>
            </a:r>
            <a:r>
              <a:rPr lang="en-US" sz="2100">
                <a:solidFill>
                  <a:srgbClr val="6600CC"/>
                </a:solidFill>
                <a:latin typeface="Comic Sans MS" pitchFamily="66" charset="0"/>
              </a:rPr>
              <a:t>accepts another Circ variable??</a:t>
            </a:r>
          </a:p>
        </p:txBody>
      </p:sp>
      <p:pic>
        <p:nvPicPr>
          <p:cNvPr id="536629" name="Picture 53" descr="spinhead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2076450"/>
            <a:ext cx="1182687" cy="11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6630" name="AutoShape 54"/>
          <p:cNvSpPr>
            <a:spLocks noChangeArrowheads="1"/>
          </p:cNvSpPr>
          <p:nvPr/>
        </p:nvSpPr>
        <p:spPr bwMode="auto">
          <a:xfrm flipH="1">
            <a:off x="7221538" y="146050"/>
            <a:ext cx="1733550" cy="1371600"/>
          </a:xfrm>
          <a:prstGeom prst="wedgeRoundRectCallout">
            <a:avLst>
              <a:gd name="adj1" fmla="val -26741"/>
              <a:gd name="adj2" fmla="val 104514"/>
              <a:gd name="adj3" fmla="val 16667"/>
            </a:avLst>
          </a:prstGeom>
          <a:solidFill>
            <a:srgbClr val="66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rgbClr val="FFFFE5"/>
                </a:solidFill>
              </a:rPr>
              <a:t>That makes my head spin!</a:t>
            </a:r>
          </a:p>
        </p:txBody>
      </p:sp>
      <p:sp>
        <p:nvSpPr>
          <p:cNvPr id="536631" name="Rectangle 55"/>
          <p:cNvSpPr>
            <a:spLocks noChangeArrowheads="1"/>
          </p:cNvSpPr>
          <p:nvPr/>
        </p:nvSpPr>
        <p:spPr bwMode="auto">
          <a:xfrm>
            <a:off x="5105400" y="4662488"/>
            <a:ext cx="3941763" cy="204311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6632" name="Text Box 56"/>
          <p:cNvSpPr txBox="1">
            <a:spLocks noChangeArrowheads="1"/>
          </p:cNvSpPr>
          <p:nvPr/>
        </p:nvSpPr>
        <p:spPr bwMode="auto">
          <a:xfrm>
            <a:off x="5067300" y="2082800"/>
            <a:ext cx="40036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This will allow us to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initialize a new Circ variable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(b) based on the value of an </a:t>
            </a:r>
            <a:r>
              <a:rPr lang="en-US" sz="2200">
                <a:solidFill>
                  <a:srgbClr val="6600CC"/>
                </a:solidFill>
                <a:latin typeface="Comic Sans MS" pitchFamily="66" charset="0"/>
              </a:rPr>
              <a:t>existing Circ variable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(a).</a:t>
            </a:r>
          </a:p>
        </p:txBody>
      </p:sp>
      <p:sp>
        <p:nvSpPr>
          <p:cNvPr id="536633" name="Text Box 57"/>
          <p:cNvSpPr txBox="1">
            <a:spLocks noChangeArrowheads="1"/>
          </p:cNvSpPr>
          <p:nvPr/>
        </p:nvSpPr>
        <p:spPr bwMode="auto">
          <a:xfrm>
            <a:off x="4953000" y="3763963"/>
            <a:ext cx="40036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Let’s see how to do it!</a:t>
            </a:r>
          </a:p>
        </p:txBody>
      </p:sp>
      <p:sp>
        <p:nvSpPr>
          <p:cNvPr id="536634" name="Rectangle 58"/>
          <p:cNvSpPr>
            <a:spLocks noChangeArrowheads="1"/>
          </p:cNvSpPr>
          <p:nvPr/>
        </p:nvSpPr>
        <p:spPr bwMode="auto">
          <a:xfrm>
            <a:off x="228600" y="3887788"/>
            <a:ext cx="4572000" cy="161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Circ(                )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{</a:t>
            </a:r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</a:t>
            </a:r>
          </a:p>
          <a:p>
            <a:endParaRPr lang="en-US" sz="1800">
              <a:solidFill>
                <a:srgbClr val="6600CC"/>
              </a:solidFill>
              <a:latin typeface="Courier New" pitchFamily="49" charset="0"/>
            </a:endParaRPr>
          </a:p>
          <a:p>
            <a:endParaRPr lang="en-US" sz="1000">
              <a:solidFill>
                <a:srgbClr val="6600CC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536635" name="Rectangle 59"/>
          <p:cNvSpPr>
            <a:spLocks noChangeArrowheads="1"/>
          </p:cNvSpPr>
          <p:nvPr/>
        </p:nvSpPr>
        <p:spPr bwMode="auto">
          <a:xfrm>
            <a:off x="1057275" y="3892550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const Circ &amp;old</a:t>
            </a:r>
          </a:p>
        </p:txBody>
      </p:sp>
      <p:sp>
        <p:nvSpPr>
          <p:cNvPr id="536637" name="Rectangle 61"/>
          <p:cNvSpPr>
            <a:spLocks noChangeArrowheads="1"/>
          </p:cNvSpPr>
          <p:nvPr/>
        </p:nvSpPr>
        <p:spPr bwMode="auto">
          <a:xfrm>
            <a:off x="609600" y="4343400"/>
            <a:ext cx="32273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m_x = old.m_x;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m_y = old.m_y;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m_rad = old.m_rad;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3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-0.00209 -0.4106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3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053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536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536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3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3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3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23" grpId="0"/>
      <p:bldP spid="536624" grpId="0"/>
      <p:bldP spid="536624" grpId="1"/>
      <p:bldP spid="536625" grpId="0"/>
      <p:bldP spid="536627" grpId="0"/>
      <p:bldP spid="536627" grpId="1"/>
      <p:bldP spid="536630" grpId="0" animBg="1"/>
      <p:bldP spid="536630" grpId="1" animBg="1"/>
      <p:bldP spid="536632" grpId="0"/>
      <p:bldP spid="536633" grpId="0"/>
      <p:bldP spid="536634" grpId="0"/>
      <p:bldP spid="536635" grpId="0"/>
      <p:bldP spid="53663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783138" y="-304800"/>
            <a:ext cx="4818062" cy="1143000"/>
          </a:xfrm>
        </p:spPr>
        <p:txBody>
          <a:bodyPr/>
          <a:lstStyle/>
          <a:p>
            <a:r>
              <a:rPr lang="en-US" sz="3600" dirty="0"/>
              <a:t>Copy Construction</a:t>
            </a: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2C86-31DA-4FC5-AD9B-C2D05113208C}" type="slidenum">
              <a:rPr lang="en-US"/>
              <a:pPr/>
              <a:t>55</a:t>
            </a:fld>
            <a:endParaRPr lang="en-US"/>
          </a:p>
        </p:txBody>
      </p:sp>
      <p:sp>
        <p:nvSpPr>
          <p:cNvPr id="538639" name="Rectangle 15"/>
          <p:cNvSpPr>
            <a:spLocks noChangeArrowheads="1"/>
          </p:cNvSpPr>
          <p:nvPr/>
        </p:nvSpPr>
        <p:spPr bwMode="auto">
          <a:xfrm>
            <a:off x="5105400" y="4662488"/>
            <a:ext cx="3941763" cy="204311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8645" name="Line 21"/>
          <p:cNvSpPr>
            <a:spLocks noChangeShapeType="1"/>
          </p:cNvSpPr>
          <p:nvPr/>
        </p:nvSpPr>
        <p:spPr bwMode="auto">
          <a:xfrm>
            <a:off x="5316538" y="54006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8646" name="Group 22"/>
          <p:cNvGrpSpPr>
            <a:grpSpLocks/>
          </p:cNvGrpSpPr>
          <p:nvPr/>
        </p:nvGrpSpPr>
        <p:grpSpPr bwMode="auto">
          <a:xfrm>
            <a:off x="5271514" y="1512983"/>
            <a:ext cx="3709988" cy="2989262"/>
            <a:chOff x="2029" y="152"/>
            <a:chExt cx="2348" cy="1883"/>
          </a:xfrm>
        </p:grpSpPr>
        <p:grpSp>
          <p:nvGrpSpPr>
            <p:cNvPr id="538647" name="Group 23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538648" name="Rectangle 24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int x, int y, int rad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38649" name="Rectangle 25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50" name="Rectangle 26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51" name="Rectangle 27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8652" name="Text Box 28"/>
            <p:cNvSpPr txBox="1">
              <a:spLocks noChangeArrowheads="1"/>
            </p:cNvSpPr>
            <p:nvPr/>
          </p:nvSpPr>
          <p:spPr bwMode="auto">
            <a:xfrm>
              <a:off x="2029" y="152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538653" name="Line 29"/>
          <p:cNvSpPr>
            <a:spLocks noChangeShapeType="1"/>
          </p:cNvSpPr>
          <p:nvPr/>
        </p:nvSpPr>
        <p:spPr bwMode="auto">
          <a:xfrm>
            <a:off x="5463602" y="241309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54" name="Text Box 30"/>
          <p:cNvSpPr txBox="1">
            <a:spLocks noChangeArrowheads="1"/>
          </p:cNvSpPr>
          <p:nvPr/>
        </p:nvSpPr>
        <p:spPr bwMode="auto">
          <a:xfrm>
            <a:off x="7042150" y="5219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8655" name="Text Box 31"/>
          <p:cNvSpPr txBox="1">
            <a:spLocks noChangeArrowheads="1"/>
          </p:cNvSpPr>
          <p:nvPr/>
        </p:nvSpPr>
        <p:spPr bwMode="auto">
          <a:xfrm>
            <a:off x="6762750" y="5219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38656" name="Text Box 32"/>
          <p:cNvSpPr txBox="1">
            <a:spLocks noChangeArrowheads="1"/>
          </p:cNvSpPr>
          <p:nvPr/>
        </p:nvSpPr>
        <p:spPr bwMode="auto">
          <a:xfrm>
            <a:off x="6494463" y="522763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38657" name="Line 33"/>
          <p:cNvSpPr>
            <a:spLocks noChangeShapeType="1"/>
          </p:cNvSpPr>
          <p:nvPr/>
        </p:nvSpPr>
        <p:spPr bwMode="auto">
          <a:xfrm>
            <a:off x="5635052" y="285759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58" name="Text Box 34"/>
          <p:cNvSpPr txBox="1">
            <a:spLocks noChangeArrowheads="1"/>
          </p:cNvSpPr>
          <p:nvPr/>
        </p:nvSpPr>
        <p:spPr bwMode="auto">
          <a:xfrm>
            <a:off x="6316089" y="395297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38659" name="Line 35"/>
          <p:cNvSpPr>
            <a:spLocks noChangeShapeType="1"/>
          </p:cNvSpPr>
          <p:nvPr/>
        </p:nvSpPr>
        <p:spPr bwMode="auto">
          <a:xfrm>
            <a:off x="5628702" y="306238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60" name="Text Box 36"/>
          <p:cNvSpPr txBox="1">
            <a:spLocks noChangeArrowheads="1"/>
          </p:cNvSpPr>
          <p:nvPr/>
        </p:nvSpPr>
        <p:spPr bwMode="auto">
          <a:xfrm>
            <a:off x="7251127" y="394820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38661" name="Line 37"/>
          <p:cNvSpPr>
            <a:spLocks noChangeShapeType="1"/>
          </p:cNvSpPr>
          <p:nvPr/>
        </p:nvSpPr>
        <p:spPr bwMode="auto">
          <a:xfrm>
            <a:off x="5631877" y="329415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62" name="Text Box 38"/>
          <p:cNvSpPr txBox="1">
            <a:spLocks noChangeArrowheads="1"/>
          </p:cNvSpPr>
          <p:nvPr/>
        </p:nvSpPr>
        <p:spPr bwMode="auto">
          <a:xfrm>
            <a:off x="8383014" y="394344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8663" name="Line 39"/>
          <p:cNvSpPr>
            <a:spLocks noChangeShapeType="1"/>
          </p:cNvSpPr>
          <p:nvPr/>
        </p:nvSpPr>
        <p:spPr bwMode="auto">
          <a:xfrm>
            <a:off x="5525514" y="348624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64" name="Line 40"/>
          <p:cNvSpPr>
            <a:spLocks noChangeShapeType="1"/>
          </p:cNvSpPr>
          <p:nvPr/>
        </p:nvSpPr>
        <p:spPr bwMode="auto">
          <a:xfrm>
            <a:off x="5314950" y="59436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38666" name="Group 42"/>
          <p:cNvGrpSpPr>
            <a:grpSpLocks/>
          </p:cNvGrpSpPr>
          <p:nvPr/>
        </p:nvGrpSpPr>
        <p:grpSpPr bwMode="auto">
          <a:xfrm>
            <a:off x="131763" y="268288"/>
            <a:ext cx="5291137" cy="6437312"/>
            <a:chOff x="83" y="169"/>
            <a:chExt cx="3333" cy="4055"/>
          </a:xfrm>
        </p:grpSpPr>
        <p:grpSp>
          <p:nvGrpSpPr>
            <p:cNvPr id="538665" name="Group 41"/>
            <p:cNvGrpSpPr>
              <a:grpSpLocks/>
            </p:cNvGrpSpPr>
            <p:nvPr/>
          </p:nvGrpSpPr>
          <p:grpSpPr bwMode="auto">
            <a:xfrm>
              <a:off x="83" y="169"/>
              <a:ext cx="3015" cy="4055"/>
              <a:chOff x="83" y="169"/>
              <a:chExt cx="3015" cy="4055"/>
            </a:xfrm>
          </p:grpSpPr>
          <p:sp>
            <p:nvSpPr>
              <p:cNvPr id="538627" name="Rectangle 3"/>
              <p:cNvSpPr>
                <a:spLocks noChangeArrowheads="1"/>
              </p:cNvSpPr>
              <p:nvPr/>
            </p:nvSpPr>
            <p:spPr bwMode="auto">
              <a:xfrm>
                <a:off x="83" y="169"/>
                <a:ext cx="3015" cy="4055"/>
              </a:xfrm>
              <a:prstGeom prst="rect">
                <a:avLst/>
              </a:prstGeom>
              <a:solidFill>
                <a:srgbClr val="FFFFE5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class Circ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GetArea(void) const;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m_x, m_y, m_rad;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  <a:endParaRPr lang="en-US" sz="100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538633" name="Rectangle 9"/>
              <p:cNvSpPr>
                <a:spLocks noChangeArrowheads="1"/>
              </p:cNvSpPr>
              <p:nvPr/>
            </p:nvSpPr>
            <p:spPr bwMode="auto">
              <a:xfrm>
                <a:off x="166" y="720"/>
                <a:ext cx="2880" cy="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int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x, int y, int r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  m_x = x; m_y = y;  m_rad = r;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38642" name="Rectangle 18"/>
              <p:cNvSpPr>
                <a:spLocks noChangeArrowheads="1"/>
              </p:cNvSpPr>
              <p:nvPr/>
            </p:nvSpPr>
            <p:spPr bwMode="auto">
              <a:xfrm>
                <a:off x="144" y="2449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38643" name="Rectangle 19"/>
              <p:cNvSpPr>
                <a:spLocks noChangeArrowheads="1"/>
              </p:cNvSpPr>
              <p:nvPr/>
            </p:nvSpPr>
            <p:spPr bwMode="auto">
              <a:xfrm>
                <a:off x="666" y="245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</a:t>
                </a:r>
              </a:p>
            </p:txBody>
          </p:sp>
          <p:sp>
            <p:nvSpPr>
              <p:cNvPr id="538644" name="Rectangle 20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2033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old.m_y;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old.m_rad;</a:t>
                </a:r>
              </a:p>
            </p:txBody>
          </p:sp>
        </p:grpSp>
        <p:grpSp>
          <p:nvGrpSpPr>
            <p:cNvPr id="538628" name="Group 4"/>
            <p:cNvGrpSpPr>
              <a:grpSpLocks/>
            </p:cNvGrpSpPr>
            <p:nvPr/>
          </p:nvGrpSpPr>
          <p:grpSpPr bwMode="auto">
            <a:xfrm>
              <a:off x="152" y="1450"/>
              <a:ext cx="3264" cy="1023"/>
              <a:chOff x="144" y="2322"/>
              <a:chExt cx="3264" cy="1023"/>
            </a:xfrm>
          </p:grpSpPr>
          <p:sp>
            <p:nvSpPr>
              <p:cNvPr id="538629" name="Rectangle 5"/>
              <p:cNvSpPr>
                <a:spLocks noChangeArrowheads="1"/>
              </p:cNvSpPr>
              <p:nvPr/>
            </p:nvSpPr>
            <p:spPr bwMode="auto">
              <a:xfrm>
                <a:off x="144" y="2326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38630" name="Rectangle 6"/>
              <p:cNvSpPr>
                <a:spLocks noChangeArrowheads="1"/>
              </p:cNvSpPr>
              <p:nvPr/>
            </p:nvSpPr>
            <p:spPr bwMode="auto">
              <a:xfrm>
                <a:off x="654" y="2326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Point &amp;pt</a:t>
                </a:r>
              </a:p>
            </p:txBody>
          </p:sp>
          <p:sp>
            <p:nvSpPr>
              <p:cNvPr id="538631" name="Rectangle 7"/>
              <p:cNvSpPr>
                <a:spLocks noChangeArrowheads="1"/>
              </p:cNvSpPr>
              <p:nvPr/>
            </p:nvSpPr>
            <p:spPr bwMode="auto">
              <a:xfrm>
                <a:off x="1946" y="232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, int rad</a:t>
                </a:r>
              </a:p>
            </p:txBody>
          </p:sp>
          <p:sp>
            <p:nvSpPr>
              <p:cNvPr id="538632" name="Rectangle 8"/>
              <p:cNvSpPr>
                <a:spLocks noChangeArrowheads="1"/>
              </p:cNvSpPr>
              <p:nvPr/>
            </p:nvSpPr>
            <p:spPr bwMode="auto">
              <a:xfrm>
                <a:off x="384" y="2610"/>
                <a:ext cx="146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pt.m_x;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pt.m_y;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rad;</a:t>
                </a:r>
              </a:p>
            </p:txBody>
          </p:sp>
        </p:grpSp>
      </p:grpSp>
      <p:sp>
        <p:nvSpPr>
          <p:cNvPr id="538674" name="Rectangle 50"/>
          <p:cNvSpPr>
            <a:spLocks noChangeArrowheads="1"/>
          </p:cNvSpPr>
          <p:nvPr/>
        </p:nvSpPr>
        <p:spPr bwMode="auto">
          <a:xfrm>
            <a:off x="44450" y="141288"/>
            <a:ext cx="4908550" cy="671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538667" name="Group 43"/>
          <p:cNvGrpSpPr>
            <a:grpSpLocks/>
          </p:cNvGrpSpPr>
          <p:nvPr/>
        </p:nvGrpSpPr>
        <p:grpSpPr bwMode="auto">
          <a:xfrm>
            <a:off x="989013" y="981075"/>
            <a:ext cx="3709987" cy="2989263"/>
            <a:chOff x="2029" y="152"/>
            <a:chExt cx="2348" cy="1883"/>
          </a:xfrm>
        </p:grpSpPr>
        <p:grpSp>
          <p:nvGrpSpPr>
            <p:cNvPr id="538668" name="Group 44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538669" name="Rectangle 45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 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old.m_y;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old.m_rad;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38670" name="Rectangle 46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71" name="Rectangle 47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72" name="Rectangle 48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8673" name="Text Box 49"/>
            <p:cNvSpPr txBox="1">
              <a:spLocks noChangeArrowheads="1"/>
            </p:cNvSpPr>
            <p:nvPr/>
          </p:nvSpPr>
          <p:spPr bwMode="auto">
            <a:xfrm>
              <a:off x="2029" y="15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59" name="AutoShape 68"/>
          <p:cNvSpPr>
            <a:spLocks noChangeArrowheads="1"/>
          </p:cNvSpPr>
          <p:nvPr/>
        </p:nvSpPr>
        <p:spPr bwMode="auto">
          <a:xfrm>
            <a:off x="4562475" y="-36360"/>
            <a:ext cx="4581525" cy="1461935"/>
          </a:xfrm>
          <a:prstGeom prst="wedgeRoundRectCallout">
            <a:avLst>
              <a:gd name="adj1" fmla="val -85662"/>
              <a:gd name="adj2" fmla="val 105399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dirty="0" smtClean="0"/>
              <a:t>But wait! </a:t>
            </a:r>
            <a:r>
              <a:rPr lang="en-US" sz="1900" dirty="0" err="1" smtClean="0"/>
              <a:t>Circ</a:t>
            </a:r>
            <a:r>
              <a:rPr lang="en-US" sz="1900" dirty="0" smtClean="0"/>
              <a:t> variable</a:t>
            </a:r>
            <a:r>
              <a:rPr lang="en-US" sz="1900" dirty="0" smtClean="0">
                <a:solidFill>
                  <a:srgbClr val="6600CC"/>
                </a:solidFill>
              </a:rPr>
              <a:t> </a:t>
            </a:r>
            <a:r>
              <a:rPr lang="en-US" sz="1900" dirty="0" smtClean="0">
                <a:solidFill>
                  <a:srgbClr val="FF0066"/>
                </a:solidFill>
              </a:rPr>
              <a:t>b</a:t>
            </a:r>
            <a:r>
              <a:rPr lang="en-US" sz="1900" dirty="0" smtClean="0">
                <a:solidFill>
                  <a:srgbClr val="6600CC"/>
                </a:solidFill>
              </a:rPr>
              <a:t> </a:t>
            </a:r>
            <a:r>
              <a:rPr lang="en-US" sz="1900" dirty="0" smtClean="0"/>
              <a:t>is </a:t>
            </a:r>
            <a:r>
              <a:rPr lang="en-US" sz="1900" dirty="0" smtClean="0">
                <a:solidFill>
                  <a:srgbClr val="6600CC"/>
                </a:solidFill>
              </a:rPr>
              <a:t>accessing</a:t>
            </a:r>
            <a:r>
              <a:rPr lang="en-US" sz="1900" dirty="0" smtClean="0"/>
              <a:t> the </a:t>
            </a:r>
            <a:r>
              <a:rPr lang="en-US" sz="1900" dirty="0" smtClean="0">
                <a:solidFill>
                  <a:srgbClr val="6600CC"/>
                </a:solidFill>
              </a:rPr>
              <a:t>private variables/functions </a:t>
            </a:r>
            <a:r>
              <a:rPr lang="en-US" sz="1900" dirty="0" smtClean="0"/>
              <a:t>of </a:t>
            </a:r>
            <a:r>
              <a:rPr lang="en-US" sz="1900" dirty="0" err="1" smtClean="0"/>
              <a:t>Circ</a:t>
            </a:r>
            <a:r>
              <a:rPr lang="en-US" sz="1900" dirty="0" smtClean="0"/>
              <a:t> variable </a:t>
            </a:r>
            <a:r>
              <a:rPr lang="en-US" sz="1900" dirty="0" smtClean="0">
                <a:solidFill>
                  <a:srgbClr val="FF0066"/>
                </a:solidFill>
              </a:rPr>
              <a:t>a</a:t>
            </a:r>
            <a:r>
              <a:rPr lang="en-US" sz="1900" dirty="0" smtClean="0"/>
              <a:t> – isn’t that violating C++ privacy rules?</a:t>
            </a:r>
            <a:endParaRPr lang="en-US" sz="1900" dirty="0">
              <a:solidFill>
                <a:srgbClr val="6600CC"/>
              </a:solidFill>
            </a:endParaRPr>
          </a:p>
        </p:txBody>
      </p:sp>
      <p:sp>
        <p:nvSpPr>
          <p:cNvPr id="538675" name="Line 51"/>
          <p:cNvSpPr>
            <a:spLocks noChangeShapeType="1"/>
          </p:cNvSpPr>
          <p:nvPr/>
        </p:nvSpPr>
        <p:spPr bwMode="auto">
          <a:xfrm>
            <a:off x="1184275" y="18843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77" name="Text Box 53"/>
          <p:cNvSpPr txBox="1">
            <a:spLocks noChangeArrowheads="1"/>
          </p:cNvSpPr>
          <p:nvPr/>
        </p:nvSpPr>
        <p:spPr bwMode="auto">
          <a:xfrm>
            <a:off x="3402013" y="17605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38678" name="AutoShape 54"/>
          <p:cNvCxnSpPr>
            <a:cxnSpLocks noChangeShapeType="1"/>
            <a:stCxn id="538677" idx="0"/>
            <a:endCxn id="538680" idx="0"/>
          </p:cNvCxnSpPr>
          <p:nvPr/>
        </p:nvCxnSpPr>
        <p:spPr bwMode="auto">
          <a:xfrm rot="5400000" flipH="1" flipV="1">
            <a:off x="4492386" y="704392"/>
            <a:ext cx="103093" cy="2009201"/>
          </a:xfrm>
          <a:prstGeom prst="curvedConnector3">
            <a:avLst>
              <a:gd name="adj1" fmla="val 321742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8680" name="Text Box 56"/>
          <p:cNvSpPr txBox="1">
            <a:spLocks noChangeArrowheads="1"/>
          </p:cNvSpPr>
          <p:nvPr/>
        </p:nvSpPr>
        <p:spPr bwMode="auto">
          <a:xfrm>
            <a:off x="5411214" y="165744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38681" name="Line 57"/>
          <p:cNvSpPr>
            <a:spLocks noChangeShapeType="1"/>
          </p:cNvSpPr>
          <p:nvPr/>
        </p:nvSpPr>
        <p:spPr bwMode="auto">
          <a:xfrm>
            <a:off x="1374775" y="2324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85" name="Text Box 61"/>
          <p:cNvSpPr txBox="1">
            <a:spLocks noChangeArrowheads="1"/>
          </p:cNvSpPr>
          <p:nvPr/>
        </p:nvSpPr>
        <p:spPr bwMode="auto">
          <a:xfrm>
            <a:off x="6316089" y="394820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38686" name="Line 62"/>
          <p:cNvSpPr>
            <a:spLocks noChangeShapeType="1"/>
          </p:cNvSpPr>
          <p:nvPr/>
        </p:nvSpPr>
        <p:spPr bwMode="auto">
          <a:xfrm>
            <a:off x="1390650" y="25431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87" name="Text Box 63"/>
          <p:cNvSpPr txBox="1">
            <a:spLocks noChangeArrowheads="1"/>
          </p:cNvSpPr>
          <p:nvPr/>
        </p:nvSpPr>
        <p:spPr bwMode="auto">
          <a:xfrm>
            <a:off x="7249539" y="395297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38688" name="Line 64"/>
          <p:cNvSpPr>
            <a:spLocks noChangeShapeType="1"/>
          </p:cNvSpPr>
          <p:nvPr/>
        </p:nvSpPr>
        <p:spPr bwMode="auto">
          <a:xfrm>
            <a:off x="1390650" y="27574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89" name="Text Box 65"/>
          <p:cNvSpPr txBox="1">
            <a:spLocks noChangeArrowheads="1"/>
          </p:cNvSpPr>
          <p:nvPr/>
        </p:nvSpPr>
        <p:spPr bwMode="auto">
          <a:xfrm>
            <a:off x="8383014" y="3943445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38690" name="Line 66"/>
          <p:cNvSpPr>
            <a:spLocks noChangeShapeType="1"/>
          </p:cNvSpPr>
          <p:nvPr/>
        </p:nvSpPr>
        <p:spPr bwMode="auto">
          <a:xfrm>
            <a:off x="1219200" y="29622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91" name="Line 67"/>
          <p:cNvSpPr>
            <a:spLocks noChangeShapeType="1"/>
          </p:cNvSpPr>
          <p:nvPr/>
        </p:nvSpPr>
        <p:spPr bwMode="auto">
          <a:xfrm>
            <a:off x="5337175" y="6261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8692" name="AutoShape 68"/>
          <p:cNvSpPr>
            <a:spLocks noChangeArrowheads="1"/>
          </p:cNvSpPr>
          <p:nvPr/>
        </p:nvSpPr>
        <p:spPr bwMode="auto">
          <a:xfrm>
            <a:off x="3046413" y="3752850"/>
            <a:ext cx="2432050" cy="1735138"/>
          </a:xfrm>
          <a:prstGeom prst="wedgeRoundRectCallout">
            <a:avLst>
              <a:gd name="adj1" fmla="val 98370"/>
              <a:gd name="adj2" fmla="val 71042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This means:</a:t>
            </a:r>
          </a:p>
          <a:p>
            <a:pPr algn="ctr"/>
            <a:r>
              <a:rPr lang="en-US" sz="2000">
                <a:solidFill>
                  <a:srgbClr val="6600CC"/>
                </a:solidFill>
              </a:rPr>
              <a:t>“Initialize variable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>
                <a:solidFill>
                  <a:srgbClr val="6600CC"/>
                </a:solidFill>
              </a:rPr>
              <a:t> based on the value of variable </a:t>
            </a:r>
            <a:r>
              <a:rPr lang="en-US" sz="2000">
                <a:solidFill>
                  <a:schemeClr val="accent2"/>
                </a:solidFill>
              </a:rPr>
              <a:t>a</a:t>
            </a:r>
            <a:r>
              <a:rPr lang="en-US" sz="2000">
                <a:solidFill>
                  <a:srgbClr val="6600CC"/>
                </a:solidFill>
              </a:rPr>
              <a:t>.”</a:t>
            </a:r>
          </a:p>
        </p:txBody>
      </p:sp>
      <p:sp>
        <p:nvSpPr>
          <p:cNvPr id="538693" name="Text Box 69"/>
          <p:cNvSpPr txBox="1">
            <a:spLocks noChangeArrowheads="1"/>
          </p:cNvSpPr>
          <p:nvPr/>
        </p:nvSpPr>
        <p:spPr bwMode="auto">
          <a:xfrm>
            <a:off x="350838" y="4608513"/>
            <a:ext cx="45259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This kind of thing is actually pretty useful… It lets us </a:t>
            </a:r>
            <a:r>
              <a:rPr lang="en-US">
                <a:solidFill>
                  <a:srgbClr val="6600CC"/>
                </a:solidFill>
              </a:rPr>
              <a:t>create a new variable</a:t>
            </a:r>
            <a:r>
              <a:rPr lang="en-US"/>
              <a:t> with the same </a:t>
            </a:r>
            <a:r>
              <a:rPr lang="en-US">
                <a:solidFill>
                  <a:srgbClr val="6600CC"/>
                </a:solidFill>
              </a:rPr>
              <a:t>value as an existing variable</a:t>
            </a:r>
            <a:r>
              <a:rPr lang="en-US"/>
              <a:t>.</a:t>
            </a:r>
          </a:p>
        </p:txBody>
      </p:sp>
      <p:sp>
        <p:nvSpPr>
          <p:cNvPr id="60" name="AutoShape 68"/>
          <p:cNvSpPr>
            <a:spLocks noChangeArrowheads="1"/>
          </p:cNvSpPr>
          <p:nvPr/>
        </p:nvSpPr>
        <p:spPr bwMode="auto">
          <a:xfrm>
            <a:off x="263526" y="2491581"/>
            <a:ext cx="5024432" cy="4366419"/>
          </a:xfrm>
          <a:prstGeom prst="wedgeRoundRectCallout">
            <a:avLst>
              <a:gd name="adj1" fmla="val -73335"/>
              <a:gd name="adj2" fmla="val 59488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Carey says: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That’s not a problem.  Every </a:t>
            </a:r>
            <a:r>
              <a:rPr lang="en-US" sz="1900" dirty="0" err="1" smtClean="0">
                <a:solidFill>
                  <a:srgbClr val="FF0066"/>
                </a:solidFill>
              </a:rPr>
              <a:t>Circ</a:t>
            </a:r>
            <a:r>
              <a:rPr lang="en-US" sz="1900" dirty="0" smtClean="0">
                <a:solidFill>
                  <a:srgbClr val="FF0066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variable is allowed to “touch” every other </a:t>
            </a:r>
            <a:r>
              <a:rPr lang="en-US" sz="1900" dirty="0" err="1" smtClean="0">
                <a:solidFill>
                  <a:srgbClr val="FF0066"/>
                </a:solidFill>
              </a:rPr>
              <a:t>Circ</a:t>
            </a:r>
            <a:r>
              <a:rPr lang="en-US" sz="1900" dirty="0" smtClean="0">
                <a:solidFill>
                  <a:srgbClr val="FF0066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variable’s privates –</a:t>
            </a:r>
          </a:p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dirty="0" smtClean="0">
                <a:solidFill>
                  <a:srgbClr val="6600CC"/>
                </a:solidFill>
              </a:rPr>
              <a:t>“private” protects one class from another, </a:t>
            </a:r>
            <a:r>
              <a:rPr lang="en-US" sz="1900" i="1" dirty="0" smtClean="0">
                <a:solidFill>
                  <a:srgbClr val="6600CC"/>
                </a:solidFill>
              </a:rPr>
              <a:t>not</a:t>
            </a:r>
            <a:r>
              <a:rPr lang="en-US" sz="1900" dirty="0" smtClean="0">
                <a:solidFill>
                  <a:srgbClr val="6600CC"/>
                </a:solidFill>
              </a:rPr>
              <a:t> one variable from another (of the same class)!  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So every </a:t>
            </a:r>
            <a:r>
              <a:rPr lang="en-US" sz="1900" dirty="0" err="1" smtClean="0">
                <a:solidFill>
                  <a:srgbClr val="FF0066"/>
                </a:solidFill>
              </a:rPr>
              <a:t>CSNerd</a:t>
            </a:r>
            <a:r>
              <a:rPr lang="en-US" sz="1900" dirty="0" smtClean="0">
                <a:solidFill>
                  <a:srgbClr val="FF0066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object can touch every other </a:t>
            </a:r>
            <a:r>
              <a:rPr lang="en-US" sz="1900" dirty="0" err="1" smtClean="0">
                <a:solidFill>
                  <a:srgbClr val="FF0066"/>
                </a:solidFill>
              </a:rPr>
              <a:t>CSNerd</a:t>
            </a:r>
            <a:r>
              <a:rPr lang="en-US" sz="1900" dirty="0" smtClean="0">
                <a:solidFill>
                  <a:srgbClr val="FF0066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object’s privates.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But a </a:t>
            </a:r>
            <a:r>
              <a:rPr lang="en-US" sz="1900" dirty="0" err="1" smtClean="0">
                <a:solidFill>
                  <a:srgbClr val="FF0066"/>
                </a:solidFill>
              </a:rPr>
              <a:t>CSNerd</a:t>
            </a:r>
            <a:r>
              <a:rPr lang="en-US" sz="1900" dirty="0" smtClean="0">
                <a:solidFill>
                  <a:srgbClr val="FF0066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can’t touch an </a:t>
            </a:r>
            <a:r>
              <a:rPr lang="en-US" sz="1900" dirty="0" err="1" smtClean="0">
                <a:solidFill>
                  <a:srgbClr val="FF0066"/>
                </a:solidFill>
              </a:rPr>
              <a:t>EENerd’s</a:t>
            </a:r>
            <a:r>
              <a:rPr lang="en-US" sz="1900" dirty="0" smtClean="0">
                <a:solidFill>
                  <a:srgbClr val="FF0066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privates (for obvious reasons). </a:t>
            </a:r>
            <a:endParaRPr lang="en-US" sz="1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48148E-6 L 0.129 -0.4655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38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-2328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0.06788 -0.4655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38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328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0.01389 -0.4666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38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" y="-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3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3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46944 -0.07638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538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72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46806 -0.07708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5386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46476 -0.07616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538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47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000"/>
                                        <p:tgtEl>
                                          <p:spTgt spid="538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45" grpId="0" animBg="1"/>
      <p:bldP spid="538645" grpId="1" animBg="1"/>
      <p:bldP spid="538653" grpId="0" animBg="1"/>
      <p:bldP spid="538653" grpId="1" animBg="1"/>
      <p:bldP spid="538654" grpId="0"/>
      <p:bldP spid="538654" grpId="1"/>
      <p:bldP spid="538655" grpId="0"/>
      <p:bldP spid="538655" grpId="1"/>
      <p:bldP spid="538656" grpId="0"/>
      <p:bldP spid="538656" grpId="1"/>
      <p:bldP spid="538657" grpId="0" animBg="1"/>
      <p:bldP spid="538657" grpId="1" animBg="1"/>
      <p:bldP spid="538659" grpId="0" animBg="1"/>
      <p:bldP spid="538659" grpId="1" animBg="1"/>
      <p:bldP spid="538660" grpId="0"/>
      <p:bldP spid="538661" grpId="0" animBg="1"/>
      <p:bldP spid="538661" grpId="1" animBg="1"/>
      <p:bldP spid="538662" grpId="0"/>
      <p:bldP spid="538663" grpId="0" animBg="1"/>
      <p:bldP spid="538663" grpId="1" animBg="1"/>
      <p:bldP spid="538664" grpId="0" animBg="1"/>
      <p:bldP spid="538664" grpId="1" animBg="1"/>
      <p:bldP spid="59" grpId="0" animBg="1"/>
      <p:bldP spid="59" grpId="1" animBg="1"/>
      <p:bldP spid="538675" grpId="0" animBg="1"/>
      <p:bldP spid="538675" grpId="1" animBg="1"/>
      <p:bldP spid="538681" grpId="0" animBg="1"/>
      <p:bldP spid="538681" grpId="1" animBg="1"/>
      <p:bldP spid="538685" grpId="0"/>
      <p:bldP spid="538685" grpId="1"/>
      <p:bldP spid="538686" grpId="0" animBg="1"/>
      <p:bldP spid="538686" grpId="1" animBg="1"/>
      <p:bldP spid="538687" grpId="0"/>
      <p:bldP spid="538687" grpId="1"/>
      <p:bldP spid="538688" grpId="0" animBg="1"/>
      <p:bldP spid="538688" grpId="1" animBg="1"/>
      <p:bldP spid="538689" grpId="0"/>
      <p:bldP spid="538689" grpId="1"/>
      <p:bldP spid="538690" grpId="0" animBg="1"/>
      <p:bldP spid="538690" grpId="1" animBg="1"/>
      <p:bldP spid="538691" grpId="0" animBg="1"/>
      <p:bldP spid="538691" grpId="1" animBg="1"/>
      <p:bldP spid="538692" grpId="0" animBg="1"/>
      <p:bldP spid="538692" grpId="1" animBg="1"/>
      <p:bldP spid="538693" grpId="0"/>
      <p:bldP spid="60" grpId="0" uiExpand="1" build="p" animBg="1"/>
      <p:bldP spid="60" grpId="1" build="allAtOnce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CFB9-26AA-494B-AFEE-6F824E49D4BF}" type="slidenum">
              <a:rPr lang="en-US"/>
              <a:pPr/>
              <a:t>56</a:t>
            </a:fld>
            <a:endParaRPr lang="en-US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83138" y="-304800"/>
            <a:ext cx="4818062" cy="1143000"/>
          </a:xfrm>
        </p:spPr>
        <p:txBody>
          <a:bodyPr/>
          <a:lstStyle/>
          <a:p>
            <a:r>
              <a:rPr lang="en-US" sz="3600"/>
              <a:t>Copy Construction</a:t>
            </a:r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5105400" y="4662488"/>
            <a:ext cx="3941763" cy="2043112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40696" name="Group 24"/>
          <p:cNvGrpSpPr>
            <a:grpSpLocks/>
          </p:cNvGrpSpPr>
          <p:nvPr/>
        </p:nvGrpSpPr>
        <p:grpSpPr bwMode="auto">
          <a:xfrm>
            <a:off x="131763" y="268288"/>
            <a:ext cx="5291137" cy="6437312"/>
            <a:chOff x="83" y="169"/>
            <a:chExt cx="3333" cy="4055"/>
          </a:xfrm>
        </p:grpSpPr>
        <p:grpSp>
          <p:nvGrpSpPr>
            <p:cNvPr id="540697" name="Group 25"/>
            <p:cNvGrpSpPr>
              <a:grpSpLocks/>
            </p:cNvGrpSpPr>
            <p:nvPr/>
          </p:nvGrpSpPr>
          <p:grpSpPr bwMode="auto">
            <a:xfrm>
              <a:off x="83" y="169"/>
              <a:ext cx="3015" cy="4055"/>
              <a:chOff x="83" y="169"/>
              <a:chExt cx="3015" cy="4055"/>
            </a:xfrm>
          </p:grpSpPr>
          <p:sp>
            <p:nvSpPr>
              <p:cNvPr id="540698" name="Rectangle 26"/>
              <p:cNvSpPr>
                <a:spLocks noChangeArrowheads="1"/>
              </p:cNvSpPr>
              <p:nvPr/>
            </p:nvSpPr>
            <p:spPr bwMode="auto">
              <a:xfrm>
                <a:off x="83" y="169"/>
                <a:ext cx="3015" cy="4055"/>
              </a:xfrm>
              <a:prstGeom prst="rect">
                <a:avLst/>
              </a:prstGeom>
              <a:solidFill>
                <a:srgbClr val="FFFFE5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class Circ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>
                  <a:tabLst>
                    <a:tab pos="228600" algn="l"/>
                  </a:tabLst>
                </a:pP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GetArea(void) const;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m_x, m_y, m_rad;</a:t>
                </a:r>
                <a:endParaRPr lang="en-US" sz="18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  <a:endParaRPr lang="en-US" sz="100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540699" name="Rectangle 27"/>
              <p:cNvSpPr>
                <a:spLocks noChangeArrowheads="1"/>
              </p:cNvSpPr>
              <p:nvPr/>
            </p:nvSpPr>
            <p:spPr bwMode="auto">
              <a:xfrm>
                <a:off x="166" y="720"/>
                <a:ext cx="2880" cy="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int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x, int y, int r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  m_x = x; m_y = y;  m_rad = r;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40700" name="Rectangle 28"/>
              <p:cNvSpPr>
                <a:spLocks noChangeArrowheads="1"/>
              </p:cNvSpPr>
              <p:nvPr/>
            </p:nvSpPr>
            <p:spPr bwMode="auto">
              <a:xfrm>
                <a:off x="144" y="2449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40701" name="Rectangle 29"/>
              <p:cNvSpPr>
                <a:spLocks noChangeArrowheads="1"/>
              </p:cNvSpPr>
              <p:nvPr/>
            </p:nvSpPr>
            <p:spPr bwMode="auto">
              <a:xfrm>
                <a:off x="666" y="245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</a:t>
                </a:r>
              </a:p>
            </p:txBody>
          </p:sp>
          <p:sp>
            <p:nvSpPr>
              <p:cNvPr id="540702" name="Rectangle 30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2033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old.m_y;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old.m_rad;</a:t>
                </a:r>
              </a:p>
            </p:txBody>
          </p:sp>
        </p:grpSp>
        <p:grpSp>
          <p:nvGrpSpPr>
            <p:cNvPr id="540703" name="Group 31"/>
            <p:cNvGrpSpPr>
              <a:grpSpLocks/>
            </p:cNvGrpSpPr>
            <p:nvPr/>
          </p:nvGrpSpPr>
          <p:grpSpPr bwMode="auto">
            <a:xfrm>
              <a:off x="152" y="1450"/>
              <a:ext cx="3264" cy="1023"/>
              <a:chOff x="144" y="2322"/>
              <a:chExt cx="3264" cy="1023"/>
            </a:xfrm>
          </p:grpSpPr>
          <p:sp>
            <p:nvSpPr>
              <p:cNvPr id="540704" name="Rectangle 32"/>
              <p:cNvSpPr>
                <a:spLocks noChangeArrowheads="1"/>
              </p:cNvSpPr>
              <p:nvPr/>
            </p:nvSpPr>
            <p:spPr bwMode="auto">
              <a:xfrm>
                <a:off x="144" y="2326"/>
                <a:ext cx="2880" cy="1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Circ(                         )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</a:p>
              <a:p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endParaRPr lang="en-US" sz="10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</p:txBody>
          </p:sp>
          <p:sp>
            <p:nvSpPr>
              <p:cNvPr id="540705" name="Rectangle 33"/>
              <p:cNvSpPr>
                <a:spLocks noChangeArrowheads="1"/>
              </p:cNvSpPr>
              <p:nvPr/>
            </p:nvSpPr>
            <p:spPr bwMode="auto">
              <a:xfrm>
                <a:off x="654" y="2326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const Point &amp;pt</a:t>
                </a:r>
              </a:p>
            </p:txBody>
          </p:sp>
          <p:sp>
            <p:nvSpPr>
              <p:cNvPr id="540706" name="Rectangle 34"/>
              <p:cNvSpPr>
                <a:spLocks noChangeArrowheads="1"/>
              </p:cNvSpPr>
              <p:nvPr/>
            </p:nvSpPr>
            <p:spPr bwMode="auto">
              <a:xfrm>
                <a:off x="1946" y="2322"/>
                <a:ext cx="1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, int rad</a:t>
                </a:r>
              </a:p>
            </p:txBody>
          </p:sp>
          <p:sp>
            <p:nvSpPr>
              <p:cNvPr id="540707" name="Rectangle 35"/>
              <p:cNvSpPr>
                <a:spLocks noChangeArrowheads="1"/>
              </p:cNvSpPr>
              <p:nvPr/>
            </p:nvSpPr>
            <p:spPr bwMode="auto">
              <a:xfrm>
                <a:off x="384" y="2610"/>
                <a:ext cx="146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m_x = pt.m_x;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m_y = pt.m_y;</a:t>
                </a:r>
              </a:p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m_rad = rad;</a:t>
                </a:r>
              </a:p>
            </p:txBody>
          </p:sp>
        </p:grpSp>
      </p:grpSp>
      <p:sp>
        <p:nvSpPr>
          <p:cNvPr id="540730" name="Text Box 58"/>
          <p:cNvSpPr txBox="1">
            <a:spLocks noChangeArrowheads="1"/>
          </p:cNvSpPr>
          <p:nvPr/>
        </p:nvSpPr>
        <p:spPr bwMode="auto">
          <a:xfrm>
            <a:off x="4843463" y="809625"/>
            <a:ext cx="4314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C++ talk, </a:t>
            </a:r>
            <a:r>
              <a:rPr lang="en-US">
                <a:solidFill>
                  <a:srgbClr val="6600CC"/>
                </a:solidFill>
              </a:rPr>
              <a:t>this function</a:t>
            </a:r>
            <a:r>
              <a:rPr lang="en-US"/>
              <a:t> is called a “</a:t>
            </a:r>
            <a:r>
              <a:rPr lang="en-US">
                <a:solidFill>
                  <a:srgbClr val="6600CC"/>
                </a:solidFill>
              </a:rPr>
              <a:t>copy constructor</a:t>
            </a:r>
            <a:r>
              <a:rPr lang="en-US"/>
              <a:t>.”</a:t>
            </a:r>
          </a:p>
        </p:txBody>
      </p:sp>
      <p:sp>
        <p:nvSpPr>
          <p:cNvPr id="540731" name="Rectangle 59"/>
          <p:cNvSpPr>
            <a:spLocks noChangeArrowheads="1"/>
          </p:cNvSpPr>
          <p:nvPr/>
        </p:nvSpPr>
        <p:spPr bwMode="auto">
          <a:xfrm>
            <a:off x="255588" y="3913188"/>
            <a:ext cx="4386262" cy="16351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732" name="Text Box 60"/>
          <p:cNvSpPr txBox="1">
            <a:spLocks noChangeArrowheads="1"/>
          </p:cNvSpPr>
          <p:nvPr/>
        </p:nvSpPr>
        <p:spPr bwMode="auto">
          <a:xfrm>
            <a:off x="4924425" y="1884363"/>
            <a:ext cx="43148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 </a:t>
            </a:r>
            <a:r>
              <a:rPr lang="en-US">
                <a:solidFill>
                  <a:srgbClr val="6600CC"/>
                </a:solidFill>
              </a:rPr>
              <a:t>copy constructor</a:t>
            </a:r>
            <a:r>
              <a:rPr lang="en-US"/>
              <a:t> is a</a:t>
            </a:r>
          </a:p>
          <a:p>
            <a:pPr algn="ctr"/>
            <a:r>
              <a:rPr lang="en-US"/>
              <a:t> constructor function</a:t>
            </a:r>
          </a:p>
          <a:p>
            <a:pPr algn="ctr"/>
            <a:r>
              <a:rPr lang="en-US"/>
              <a:t>that is used to</a:t>
            </a:r>
          </a:p>
          <a:p>
            <a:pPr algn="ctr"/>
            <a:r>
              <a:rPr lang="en-US">
                <a:solidFill>
                  <a:srgbClr val="6600CC"/>
                </a:solidFill>
              </a:rPr>
              <a:t>initialize a new variable </a:t>
            </a:r>
            <a:r>
              <a:rPr lang="en-US"/>
              <a:t>from</a:t>
            </a:r>
          </a:p>
          <a:p>
            <a:pPr algn="ctr"/>
            <a:r>
              <a:rPr lang="en-US"/>
              <a:t> an </a:t>
            </a:r>
            <a:r>
              <a:rPr lang="en-US">
                <a:solidFill>
                  <a:srgbClr val="6600CC"/>
                </a:solidFill>
              </a:rPr>
              <a:t>existing variable</a:t>
            </a:r>
          </a:p>
          <a:p>
            <a:pPr algn="ctr"/>
            <a:r>
              <a:rPr lang="en-US"/>
              <a:t>of the same type.</a:t>
            </a:r>
          </a:p>
        </p:txBody>
      </p:sp>
      <p:sp>
        <p:nvSpPr>
          <p:cNvPr id="540733" name="Line 61"/>
          <p:cNvSpPr>
            <a:spLocks noChangeShapeType="1"/>
          </p:cNvSpPr>
          <p:nvPr/>
        </p:nvSpPr>
        <p:spPr bwMode="auto">
          <a:xfrm>
            <a:off x="6602413" y="3359150"/>
            <a:ext cx="1706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0735" name="Rectangle 63"/>
          <p:cNvSpPr>
            <a:spLocks noChangeArrowheads="1"/>
          </p:cNvSpPr>
          <p:nvPr/>
        </p:nvSpPr>
        <p:spPr bwMode="auto">
          <a:xfrm>
            <a:off x="6200775" y="5743575"/>
            <a:ext cx="404813" cy="43021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736" name="Line 64"/>
          <p:cNvSpPr>
            <a:spLocks noChangeShapeType="1"/>
          </p:cNvSpPr>
          <p:nvPr/>
        </p:nvSpPr>
        <p:spPr bwMode="auto">
          <a:xfrm flipV="1">
            <a:off x="6165850" y="3733800"/>
            <a:ext cx="2359025" cy="6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0737" name="Rectangle 65"/>
          <p:cNvSpPr>
            <a:spLocks noChangeArrowheads="1"/>
          </p:cNvSpPr>
          <p:nvPr/>
        </p:nvSpPr>
        <p:spPr bwMode="auto">
          <a:xfrm>
            <a:off x="6226175" y="5218113"/>
            <a:ext cx="404813" cy="43021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738" name="Line 66"/>
          <p:cNvSpPr>
            <a:spLocks noChangeShapeType="1"/>
          </p:cNvSpPr>
          <p:nvPr/>
        </p:nvSpPr>
        <p:spPr bwMode="auto">
          <a:xfrm>
            <a:off x="5891213" y="5513388"/>
            <a:ext cx="0" cy="3508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30" grpId="0"/>
      <p:bldP spid="540731" grpId="0" animBg="1"/>
      <p:bldP spid="540732" grpId="0" uiExpand="1" build="p"/>
      <p:bldP spid="540733" grpId="0" animBg="1"/>
      <p:bldP spid="540735" grpId="0" animBg="1"/>
      <p:bldP spid="540736" grpId="0" animBg="1"/>
      <p:bldP spid="540737" grpId="0" animBg="1"/>
      <p:bldP spid="5407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E6DD-6F4F-4EF1-9BC7-A3BB013AFE97}" type="slidenum">
              <a:rPr lang="en-US"/>
              <a:pPr/>
              <a:t>57</a:t>
            </a:fld>
            <a:endParaRPr lang="en-US"/>
          </a:p>
        </p:txBody>
      </p:sp>
      <p:sp>
        <p:nvSpPr>
          <p:cNvPr id="448514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48515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448520" name="Group 8"/>
          <p:cNvGrpSpPr>
            <a:grpSpLocks/>
          </p:cNvGrpSpPr>
          <p:nvPr/>
        </p:nvGrpSpPr>
        <p:grpSpPr bwMode="auto">
          <a:xfrm>
            <a:off x="5664200" y="1143000"/>
            <a:ext cx="3632200" cy="2563813"/>
            <a:chOff x="2976" y="1094"/>
            <a:chExt cx="3024" cy="1273"/>
          </a:xfrm>
        </p:grpSpPr>
        <p:sp>
          <p:nvSpPr>
            <p:cNvPr id="448521" name="Rectangle 9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22" name="Rectangle 10"/>
            <p:cNvSpPr>
              <a:spLocks noChangeArrowheads="1"/>
            </p:cNvSpPr>
            <p:nvPr/>
          </p:nvSpPr>
          <p:spPr bwMode="auto">
            <a:xfrm>
              <a:off x="2976" y="1094"/>
              <a:ext cx="3024" cy="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a(1,1,5); </a:t>
              </a: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b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a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b.GetArea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48523" name="Text Box 11"/>
          <p:cNvSpPr txBox="1">
            <a:spLocks noChangeArrowheads="1"/>
          </p:cNvSpPr>
          <p:nvPr/>
        </p:nvSpPr>
        <p:spPr bwMode="auto">
          <a:xfrm>
            <a:off x="5622925" y="3883025"/>
            <a:ext cx="31940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 Copy Constructor is just like a regular constructor.</a:t>
            </a:r>
          </a:p>
        </p:txBody>
      </p:sp>
      <p:sp>
        <p:nvSpPr>
          <p:cNvPr id="448524" name="Text Box 12"/>
          <p:cNvSpPr txBox="1">
            <a:spLocks noChangeArrowheads="1"/>
          </p:cNvSpPr>
          <p:nvPr/>
        </p:nvSpPr>
        <p:spPr bwMode="auto">
          <a:xfrm>
            <a:off x="5562600" y="5213350"/>
            <a:ext cx="3194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However, it takes another </a:t>
            </a:r>
            <a:r>
              <a:rPr lang="en-US" sz="2000">
                <a:solidFill>
                  <a:srgbClr val="990000"/>
                </a:solidFill>
              </a:rPr>
              <a:t>instance</a:t>
            </a:r>
            <a:r>
              <a:rPr lang="en-US" sz="2000"/>
              <a:t> of the same class as a parameter instead of </a:t>
            </a:r>
            <a:r>
              <a:rPr lang="en-US" sz="2000">
                <a:solidFill>
                  <a:srgbClr val="990000"/>
                </a:solidFill>
              </a:rPr>
              <a:t>regular values</a:t>
            </a:r>
            <a:r>
              <a:rPr lang="en-US" sz="2000"/>
              <a:t>.</a:t>
            </a:r>
          </a:p>
        </p:txBody>
      </p:sp>
      <p:sp>
        <p:nvSpPr>
          <p:cNvPr id="448526" name="Rectangle 14"/>
          <p:cNvSpPr>
            <a:spLocks noChangeArrowheads="1"/>
          </p:cNvSpPr>
          <p:nvPr/>
        </p:nvSpPr>
        <p:spPr bwMode="auto">
          <a:xfrm>
            <a:off x="1193800" y="3035300"/>
            <a:ext cx="2628900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8527" name="Line 15"/>
          <p:cNvSpPr>
            <a:spLocks noChangeShapeType="1"/>
          </p:cNvSpPr>
          <p:nvPr/>
        </p:nvSpPr>
        <p:spPr bwMode="auto">
          <a:xfrm flipV="1">
            <a:off x="6705600" y="5867400"/>
            <a:ext cx="1131888" cy="6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8529" name="Rectangle 17"/>
          <p:cNvSpPr>
            <a:spLocks noChangeArrowheads="1"/>
          </p:cNvSpPr>
          <p:nvPr/>
        </p:nvSpPr>
        <p:spPr bwMode="auto">
          <a:xfrm>
            <a:off x="1168400" y="1955800"/>
            <a:ext cx="3403600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8530" name="Line 18"/>
          <p:cNvSpPr>
            <a:spLocks noChangeShapeType="1"/>
          </p:cNvSpPr>
          <p:nvPr/>
        </p:nvSpPr>
        <p:spPr bwMode="auto">
          <a:xfrm flipV="1">
            <a:off x="6159500" y="6781800"/>
            <a:ext cx="191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23" grpId="0"/>
      <p:bldP spid="448524" grpId="0"/>
      <p:bldP spid="448526" grpId="0" animBg="1"/>
      <p:bldP spid="448527" grpId="0" animBg="1"/>
      <p:bldP spid="448529" grpId="0" animBg="1"/>
      <p:bldP spid="44853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C7C8-7A01-4AFE-B517-18B3A34ADD1E}" type="slidenum">
              <a:rPr lang="en-US"/>
              <a:pPr/>
              <a:t>58</a:t>
            </a:fld>
            <a:endParaRPr lang="en-US"/>
          </a:p>
        </p:txBody>
      </p:sp>
      <p:sp>
        <p:nvSpPr>
          <p:cNvPr id="542722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9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9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542726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363538" y="3190875"/>
            <a:ext cx="3324225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endParaRPr lang="en-US" sz="500" b="1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2731" name="Text Box 11"/>
          <p:cNvSpPr txBox="1">
            <a:spLocks noChangeArrowheads="1"/>
          </p:cNvSpPr>
          <p:nvPr/>
        </p:nvSpPr>
        <p:spPr bwMode="auto">
          <a:xfrm>
            <a:off x="5586413" y="1174750"/>
            <a:ext cx="3413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parameter to your copy constructor </a:t>
            </a:r>
            <a:br>
              <a:rPr lang="en-US"/>
            </a:br>
            <a:r>
              <a:rPr lang="en-US" i="1">
                <a:solidFill>
                  <a:srgbClr val="6600CC"/>
                </a:solidFill>
              </a:rPr>
              <a:t>should</a:t>
            </a:r>
            <a:r>
              <a:rPr lang="en-US" i="1"/>
              <a:t> </a:t>
            </a:r>
            <a:r>
              <a:rPr lang="en-US"/>
              <a:t>be </a:t>
            </a:r>
            <a:r>
              <a:rPr lang="en-US">
                <a:solidFill>
                  <a:srgbClr val="6600CC"/>
                </a:solidFill>
              </a:rPr>
              <a:t>const</a:t>
            </a:r>
            <a:r>
              <a:rPr lang="en-US"/>
              <a:t>!</a:t>
            </a:r>
          </a:p>
        </p:txBody>
      </p:sp>
      <p:sp>
        <p:nvSpPr>
          <p:cNvPr id="542738" name="Rectangle 18"/>
          <p:cNvSpPr>
            <a:spLocks noChangeArrowheads="1"/>
          </p:cNvSpPr>
          <p:nvPr/>
        </p:nvSpPr>
        <p:spPr bwMode="auto">
          <a:xfrm>
            <a:off x="1155700" y="3041650"/>
            <a:ext cx="817563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39" name="Text Box 19"/>
          <p:cNvSpPr txBox="1">
            <a:spLocks noChangeArrowheads="1"/>
          </p:cNvSpPr>
          <p:nvPr/>
        </p:nvSpPr>
        <p:spPr bwMode="auto">
          <a:xfrm>
            <a:off x="5518150" y="2673350"/>
            <a:ext cx="35798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parameter to your copy constructor </a:t>
            </a:r>
            <a:br>
              <a:rPr lang="en-US"/>
            </a:br>
            <a:r>
              <a:rPr lang="en-US" i="1">
                <a:solidFill>
                  <a:srgbClr val="6600CC"/>
                </a:solidFill>
              </a:rPr>
              <a:t>must </a:t>
            </a:r>
            <a:r>
              <a:rPr lang="en-US"/>
              <a:t>be </a:t>
            </a:r>
            <a:r>
              <a:rPr lang="en-US">
                <a:solidFill>
                  <a:srgbClr val="6600CC"/>
                </a:solidFill>
              </a:rPr>
              <a:t>a reference</a:t>
            </a:r>
            <a:r>
              <a:rPr lang="en-US"/>
              <a:t>!</a:t>
            </a:r>
          </a:p>
        </p:txBody>
      </p:sp>
      <p:sp>
        <p:nvSpPr>
          <p:cNvPr id="542740" name="Rectangle 20"/>
          <p:cNvSpPr>
            <a:spLocks noChangeArrowheads="1"/>
          </p:cNvSpPr>
          <p:nvPr/>
        </p:nvSpPr>
        <p:spPr bwMode="auto">
          <a:xfrm>
            <a:off x="2601913" y="3046413"/>
            <a:ext cx="298450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41" name="Text Box 21"/>
          <p:cNvSpPr txBox="1">
            <a:spLocks noChangeArrowheads="1"/>
          </p:cNvSpPr>
          <p:nvPr/>
        </p:nvSpPr>
        <p:spPr bwMode="auto">
          <a:xfrm>
            <a:off x="5497513" y="4146550"/>
            <a:ext cx="35544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</a:t>
            </a:r>
            <a:r>
              <a:rPr lang="en-US">
                <a:solidFill>
                  <a:srgbClr val="6600CC"/>
                </a:solidFill>
              </a:rPr>
              <a:t>type</a:t>
            </a:r>
            <a:r>
              <a:rPr lang="en-US"/>
              <a:t> of your parameter must be the </a:t>
            </a:r>
            <a:r>
              <a:rPr lang="en-US">
                <a:solidFill>
                  <a:srgbClr val="6600CC"/>
                </a:solidFill>
              </a:rPr>
              <a:t>same type as the class itself</a:t>
            </a:r>
            <a:r>
              <a:rPr lang="en-US"/>
              <a:t>!</a:t>
            </a:r>
          </a:p>
        </p:txBody>
      </p:sp>
      <p:sp>
        <p:nvSpPr>
          <p:cNvPr id="542742" name="Rectangle 22"/>
          <p:cNvSpPr>
            <a:spLocks noChangeArrowheads="1"/>
          </p:cNvSpPr>
          <p:nvPr/>
        </p:nvSpPr>
        <p:spPr bwMode="auto">
          <a:xfrm>
            <a:off x="1984375" y="3038475"/>
            <a:ext cx="668338" cy="292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43" name="AutoShape 23"/>
          <p:cNvSpPr>
            <a:spLocks noChangeArrowheads="1"/>
          </p:cNvSpPr>
          <p:nvPr/>
        </p:nvSpPr>
        <p:spPr bwMode="auto">
          <a:xfrm>
            <a:off x="1447800" y="914400"/>
            <a:ext cx="3305175" cy="1828800"/>
          </a:xfrm>
          <a:prstGeom prst="wedgeRoundRectCallout">
            <a:avLst>
              <a:gd name="adj1" fmla="val -45676"/>
              <a:gd name="adj2" fmla="val 69968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This is a </a:t>
            </a:r>
            <a:r>
              <a:rPr lang="en-US" sz="2000">
                <a:solidFill>
                  <a:srgbClr val="6600CC"/>
                </a:solidFill>
              </a:rPr>
              <a:t>promise</a:t>
            </a:r>
            <a:r>
              <a:rPr lang="en-US" sz="2000"/>
              <a:t> that you </a:t>
            </a:r>
            <a:r>
              <a:rPr lang="en-US" sz="2000">
                <a:solidFill>
                  <a:srgbClr val="6600CC"/>
                </a:solidFill>
              </a:rPr>
              <a:t>won’t modify</a:t>
            </a:r>
            <a:r>
              <a:rPr lang="en-US" sz="2000"/>
              <a:t> the </a:t>
            </a:r>
            <a:r>
              <a:rPr lang="en-US" sz="2000">
                <a:solidFill>
                  <a:srgbClr val="6600CC"/>
                </a:solidFill>
              </a:rPr>
              <a:t>oldVar</a:t>
            </a:r>
            <a:r>
              <a:rPr lang="en-US" sz="2000"/>
              <a:t> while constructing your new variable!</a:t>
            </a:r>
          </a:p>
        </p:txBody>
      </p:sp>
      <p:sp>
        <p:nvSpPr>
          <p:cNvPr id="542744" name="Text Box 24"/>
          <p:cNvSpPr txBox="1">
            <a:spLocks noChangeArrowheads="1"/>
          </p:cNvSpPr>
          <p:nvPr/>
        </p:nvSpPr>
        <p:spPr bwMode="auto">
          <a:xfrm>
            <a:off x="615950" y="3308350"/>
            <a:ext cx="454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oldVar.m_x = 10; // error ‘cause of const</a:t>
            </a:r>
          </a:p>
        </p:txBody>
      </p:sp>
      <p:sp>
        <p:nvSpPr>
          <p:cNvPr id="542745" name="AutoShape 25"/>
          <p:cNvSpPr>
            <a:spLocks noChangeArrowheads="1"/>
          </p:cNvSpPr>
          <p:nvPr/>
        </p:nvSpPr>
        <p:spPr bwMode="auto">
          <a:xfrm>
            <a:off x="2628900" y="874713"/>
            <a:ext cx="3305175" cy="1828800"/>
          </a:xfrm>
          <a:prstGeom prst="wedgeRoundRectCallout">
            <a:avLst>
              <a:gd name="adj1" fmla="val -45676"/>
              <a:gd name="adj2" fmla="val 69968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This one’s a bit more difficult to explain right now.</a:t>
            </a:r>
          </a:p>
          <a:p>
            <a:pPr algn="ctr"/>
            <a:endParaRPr lang="en-US" sz="1000"/>
          </a:p>
          <a:p>
            <a:pPr algn="ctr"/>
            <a:r>
              <a:rPr lang="en-US" sz="2000"/>
              <a:t>For now, just make sure you use an &amp; here!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4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31" grpId="0"/>
      <p:bldP spid="542738" grpId="0" animBg="1"/>
      <p:bldP spid="542738" grpId="1" animBg="1"/>
      <p:bldP spid="542739" grpId="0"/>
      <p:bldP spid="542740" grpId="0" animBg="1"/>
      <p:bldP spid="542740" grpId="1" animBg="1"/>
      <p:bldP spid="542741" grpId="0"/>
      <p:bldP spid="542742" grpId="0" animBg="1"/>
      <p:bldP spid="542742" grpId="1" animBg="1"/>
      <p:bldP spid="542743" grpId="0" animBg="1"/>
      <p:bldP spid="542743" grpId="1" animBg="1"/>
      <p:bldP spid="542744" grpId="0"/>
      <p:bldP spid="542744" grpId="1"/>
      <p:bldP spid="542745" grpId="0" animBg="1"/>
      <p:bldP spid="542745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5D09-501E-48F7-88C9-B6DE7B8F9187}" type="slidenum">
              <a:rPr lang="en-US"/>
              <a:pPr/>
              <a:t>59</a:t>
            </a:fld>
            <a:endParaRPr lang="en-US"/>
          </a:p>
        </p:txBody>
      </p:sp>
      <p:sp>
        <p:nvSpPr>
          <p:cNvPr id="546818" name="Rectangle 2"/>
          <p:cNvSpPr>
            <a:spLocks noChangeArrowheads="1"/>
          </p:cNvSpPr>
          <p:nvPr/>
        </p:nvSpPr>
        <p:spPr bwMode="auto">
          <a:xfrm>
            <a:off x="0" y="0"/>
            <a:ext cx="55483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6821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546822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546823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6824" name="Text Box 8"/>
          <p:cNvSpPr txBox="1">
            <a:spLocks noChangeArrowheads="1"/>
          </p:cNvSpPr>
          <p:nvPr/>
        </p:nvSpPr>
        <p:spPr bwMode="auto">
          <a:xfrm>
            <a:off x="5302250" y="187325"/>
            <a:ext cx="3841750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Oh, C++ also allows you to use a simpler syntax…</a:t>
            </a:r>
          </a:p>
          <a:p>
            <a:pPr algn="ctr"/>
            <a:endParaRPr lang="en-US" sz="1000"/>
          </a:p>
          <a:p>
            <a:pPr algn="ctr"/>
            <a:r>
              <a:rPr lang="en-US" sz="2200"/>
              <a:t>Instead of writing: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b(a);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which is ugly…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You can write: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 = a;</a:t>
            </a:r>
          </a:p>
          <a:p>
            <a:pPr algn="ctr"/>
            <a:endParaRPr lang="en-US" sz="1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chemeClr val="tx1"/>
                </a:solidFill>
              </a:rPr>
              <a:t>It does exactly the same thing! It </a:t>
            </a:r>
            <a:r>
              <a:rPr lang="en-US" sz="2200">
                <a:solidFill>
                  <a:srgbClr val="6600CC"/>
                </a:solidFill>
              </a:rPr>
              <a:t>defines a new variable b</a:t>
            </a:r>
            <a:r>
              <a:rPr lang="en-US" sz="2200">
                <a:solidFill>
                  <a:schemeClr val="tx1"/>
                </a:solidFill>
              </a:rPr>
              <a:t> and then</a:t>
            </a:r>
            <a:r>
              <a:rPr lang="en-US" sz="2200">
                <a:solidFill>
                  <a:srgbClr val="6600CC"/>
                </a:solidFill>
              </a:rPr>
              <a:t> calls the copy constructor</a:t>
            </a:r>
            <a:r>
              <a:rPr lang="en-US" sz="220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46827" name="Rectangle 11"/>
          <p:cNvSpPr>
            <a:spLocks noChangeArrowheads="1"/>
          </p:cNvSpPr>
          <p:nvPr/>
        </p:nvSpPr>
        <p:spPr bwMode="auto">
          <a:xfrm>
            <a:off x="5599113" y="5089525"/>
            <a:ext cx="3316287" cy="1768475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6828" name="Rectangle 12"/>
          <p:cNvSpPr>
            <a:spLocks noChangeArrowheads="1"/>
          </p:cNvSpPr>
          <p:nvPr/>
        </p:nvSpPr>
        <p:spPr bwMode="auto">
          <a:xfrm>
            <a:off x="5738813" y="6162675"/>
            <a:ext cx="2576512" cy="387350"/>
          </a:xfrm>
          <a:prstGeom prst="rect">
            <a:avLst/>
          </a:prstGeom>
          <a:solidFill>
            <a:srgbClr val="E7E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>
                <a:solidFill>
                  <a:srgbClr val="6600CC"/>
                </a:solidFill>
              </a:rPr>
              <a:t>   Circ b = a; // same!</a:t>
            </a:r>
          </a:p>
        </p:txBody>
      </p:sp>
      <p:sp>
        <p:nvSpPr>
          <p:cNvPr id="546829" name="Line 13"/>
          <p:cNvSpPr>
            <a:spLocks noChangeShapeType="1"/>
          </p:cNvSpPr>
          <p:nvPr/>
        </p:nvSpPr>
        <p:spPr bwMode="auto">
          <a:xfrm>
            <a:off x="5781675" y="63420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6830" name="Line 14"/>
          <p:cNvSpPr>
            <a:spLocks noChangeShapeType="1"/>
          </p:cNvSpPr>
          <p:nvPr/>
        </p:nvSpPr>
        <p:spPr bwMode="auto">
          <a:xfrm>
            <a:off x="139700" y="316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4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4" grpId="0" build="p"/>
      <p:bldP spid="546827" grpId="0" animBg="1"/>
      <p:bldP spid="546828" grpId="0" animBg="1"/>
      <p:bldP spid="546829" grpId="0" animBg="1"/>
      <p:bldP spid="546829" grpId="1" animBg="1"/>
      <p:bldP spid="546830" grpId="0" animBg="1"/>
      <p:bldP spid="54683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762000" y="3581400"/>
            <a:ext cx="3657600" cy="3046988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foo()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 smtClean="0">
                <a:solidFill>
                  <a:srgbClr val="6600CC"/>
                </a:solidFill>
              </a:rPr>
              <a:t>{</a:t>
            </a: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8055" y="4311271"/>
            <a:ext cx="2031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chickens;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chickens = 5;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8942" y="5939135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&amp;chickens;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791-B822-4F4D-9B16-D62446E90022}" type="slidenum">
              <a:rPr lang="en-US"/>
              <a:pPr/>
              <a:t>6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Pointer Variable</a:t>
            </a:r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2204373" y="990600"/>
            <a:ext cx="489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Actually… This isn’t the correct way to define a pointer variable.</a:t>
            </a:r>
          </a:p>
        </p:txBody>
      </p:sp>
      <p:sp>
        <p:nvSpPr>
          <p:cNvPr id="363529" name="Text Box 9"/>
          <p:cNvSpPr txBox="1">
            <a:spLocks noChangeArrowheads="1"/>
          </p:cNvSpPr>
          <p:nvPr/>
        </p:nvSpPr>
        <p:spPr bwMode="auto">
          <a:xfrm>
            <a:off x="1060173" y="1828800"/>
            <a:ext cx="70932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When you define a </a:t>
            </a:r>
            <a:r>
              <a:rPr lang="en-US" sz="2000" dirty="0" smtClean="0"/>
              <a:t>pointer variable, you have </a:t>
            </a:r>
            <a:r>
              <a:rPr lang="en-US" sz="2000" dirty="0"/>
              <a:t>to tell C++ what </a:t>
            </a:r>
            <a:r>
              <a:rPr lang="en-US" sz="2000" dirty="0" smtClean="0">
                <a:solidFill>
                  <a:srgbClr val="6600CC"/>
                </a:solidFill>
              </a:rPr>
              <a:t>type </a:t>
            </a:r>
            <a:r>
              <a:rPr lang="en-US" sz="2000" dirty="0">
                <a:solidFill>
                  <a:srgbClr val="6600CC"/>
                </a:solidFill>
              </a:rPr>
              <a:t>of variable </a:t>
            </a:r>
            <a:r>
              <a:rPr lang="en-US" sz="2000" dirty="0"/>
              <a:t>it’s going to point </a:t>
            </a:r>
            <a:r>
              <a:rPr lang="en-US" sz="2000" dirty="0" smtClean="0"/>
              <a:t>to.</a:t>
            </a:r>
            <a:endParaRPr lang="en-US" sz="2000" dirty="0"/>
          </a:p>
        </p:txBody>
      </p:sp>
      <p:sp>
        <p:nvSpPr>
          <p:cNvPr id="363531" name="Rectangle 11"/>
          <p:cNvSpPr>
            <a:spLocks noChangeArrowheads="1"/>
          </p:cNvSpPr>
          <p:nvPr/>
        </p:nvSpPr>
        <p:spPr bwMode="auto">
          <a:xfrm>
            <a:off x="1098998" y="4311160"/>
            <a:ext cx="5774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6600CC"/>
                </a:solidFill>
              </a:rPr>
              <a:t>int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363532" name="Text Box 12"/>
          <p:cNvSpPr txBox="1">
            <a:spLocks noChangeArrowheads="1"/>
          </p:cNvSpPr>
          <p:nvPr/>
        </p:nvSpPr>
        <p:spPr bwMode="auto">
          <a:xfrm>
            <a:off x="4473546" y="2883152"/>
            <a:ext cx="453721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Oh, and in C++, you use the </a:t>
            </a:r>
            <a:r>
              <a:rPr lang="en-US" sz="3600" baseline="-25000" dirty="0">
                <a:solidFill>
                  <a:srgbClr val="6600CC"/>
                </a:solidFill>
              </a:rPr>
              <a:t>*</a:t>
            </a:r>
            <a:r>
              <a:rPr lang="en-US" sz="2000" dirty="0"/>
              <a:t> symbol instead of the word </a:t>
            </a:r>
            <a:r>
              <a:rPr lang="en-US" sz="2000" dirty="0">
                <a:solidFill>
                  <a:srgbClr val="6600CC"/>
                </a:solidFill>
              </a:rPr>
              <a:t>“</a:t>
            </a:r>
            <a:r>
              <a:rPr lang="en-US" sz="2000" dirty="0" smtClean="0">
                <a:solidFill>
                  <a:srgbClr val="6600CC"/>
                </a:solidFill>
              </a:rPr>
              <a:t>pointer”: 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914400" y="5477470"/>
            <a:ext cx="1978269" cy="510092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9513" y="5477470"/>
            <a:ext cx="1568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pointer p;</a:t>
            </a:r>
            <a:endParaRPr lang="en-US" dirty="0"/>
          </a:p>
        </p:txBody>
      </p:sp>
      <p:sp>
        <p:nvSpPr>
          <p:cNvPr id="363535" name="Rectangle 15"/>
          <p:cNvSpPr>
            <a:spLocks noChangeArrowheads="1"/>
          </p:cNvSpPr>
          <p:nvPr/>
        </p:nvSpPr>
        <p:spPr bwMode="auto">
          <a:xfrm>
            <a:off x="1580644" y="5501683"/>
            <a:ext cx="1138280" cy="461665"/>
          </a:xfrm>
          <a:prstGeom prst="rect">
            <a:avLst/>
          </a:prstGeom>
          <a:solidFill>
            <a:srgbClr val="ABFFE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3534" name="Rectangle 14"/>
          <p:cNvSpPr>
            <a:spLocks noChangeArrowheads="1"/>
          </p:cNvSpPr>
          <p:nvPr/>
        </p:nvSpPr>
        <p:spPr bwMode="auto">
          <a:xfrm>
            <a:off x="1605595" y="5538516"/>
            <a:ext cx="4026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2702740" y="5488343"/>
            <a:ext cx="1480168" cy="461665"/>
          </a:xfrm>
          <a:prstGeom prst="rect">
            <a:avLst/>
          </a:prstGeom>
          <a:solidFill>
            <a:srgbClr val="ABFFE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953000" y="3937337"/>
            <a:ext cx="381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Now we know the proper syntax to define a pointer variable!</a:t>
            </a:r>
            <a:endParaRPr lang="en-US" sz="2000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581400" y="4914900"/>
            <a:ext cx="2819400" cy="1048448"/>
          </a:xfrm>
          <a:prstGeom prst="wedgeRoundRectCallout">
            <a:avLst>
              <a:gd name="adj1" fmla="val -80601"/>
              <a:gd name="adj2" fmla="val 57993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I’d like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hold the address </a:t>
            </a:r>
            <a:r>
              <a:rPr lang="en-US" sz="1800" dirty="0"/>
              <a:t>of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(point to) the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chickens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variable.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Rounded Rectangular Callout 24"/>
          <p:cNvSpPr/>
          <p:nvPr/>
        </p:nvSpPr>
        <p:spPr bwMode="auto">
          <a:xfrm>
            <a:off x="2281104" y="3190644"/>
            <a:ext cx="2057400" cy="847956"/>
          </a:xfrm>
          <a:prstGeom prst="wedgeRoundRectCallout">
            <a:avLst>
              <a:gd name="adj1" fmla="val -90933"/>
              <a:gd name="adj2" fmla="val 90873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chickens is an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2414124" y="3924300"/>
            <a:ext cx="3986676" cy="1104900"/>
          </a:xfrm>
          <a:prstGeom prst="wedgeRoundRectCallout">
            <a:avLst>
              <a:gd name="adj1" fmla="val -70744"/>
              <a:gd name="adj2" fmla="val 93129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this now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tells C++ that the 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 pointer variable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will be used to point at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variables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 </a:t>
            </a:r>
            <a:endParaRPr lang="en-US" sz="1800" dirty="0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4876800" y="5385137"/>
            <a:ext cx="3962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To understand the type of your new variable, simply read your declaration from right to left…</a:t>
            </a:r>
            <a:endParaRPr lang="en-US" sz="2000" dirty="0"/>
          </a:p>
        </p:txBody>
      </p:sp>
      <p:sp>
        <p:nvSpPr>
          <p:cNvPr id="41" name="Rounded Rectangular Callout 40"/>
          <p:cNvSpPr/>
          <p:nvPr/>
        </p:nvSpPr>
        <p:spPr bwMode="auto">
          <a:xfrm>
            <a:off x="3747961" y="4248601"/>
            <a:ext cx="2819400" cy="1048448"/>
          </a:xfrm>
          <a:prstGeom prst="wedgeRoundRectCallout">
            <a:avLst>
              <a:gd name="adj1" fmla="val -108728"/>
              <a:gd name="adj2" fmla="val 78060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1599" y="4311271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“Variable </a:t>
            </a:r>
            <a:r>
              <a:rPr lang="en-US" sz="1800" dirty="0" smtClean="0">
                <a:solidFill>
                  <a:srgbClr val="6600CC"/>
                </a:solidFill>
              </a:rPr>
              <a:t>p</a:t>
            </a:r>
            <a:r>
              <a:rPr lang="en-US" sz="1800" dirty="0" smtClean="0"/>
              <a:t> is a </a:t>
            </a:r>
            <a:endParaRPr lang="en-US" sz="1800" dirty="0"/>
          </a:p>
        </p:txBody>
      </p:sp>
      <p:sp>
        <p:nvSpPr>
          <p:cNvPr id="43" name="TextBox 42"/>
          <p:cNvSpPr txBox="1"/>
          <p:nvPr/>
        </p:nvSpPr>
        <p:spPr>
          <a:xfrm>
            <a:off x="4291476" y="4610160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6600CC"/>
                </a:solidFill>
              </a:rPr>
              <a:t>pointer</a:t>
            </a:r>
            <a:r>
              <a:rPr lang="en-US" sz="1800" dirty="0" smtClean="0"/>
              <a:t> to</a:t>
            </a:r>
            <a:endParaRPr lang="en-US" sz="1800" dirty="0"/>
          </a:p>
        </p:txBody>
      </p:sp>
      <p:sp>
        <p:nvSpPr>
          <p:cNvPr id="44" name="TextBox 43"/>
          <p:cNvSpPr txBox="1"/>
          <p:nvPr/>
        </p:nvSpPr>
        <p:spPr>
          <a:xfrm>
            <a:off x="3733800" y="491831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an </a:t>
            </a:r>
            <a:r>
              <a:rPr lang="en-US" sz="1800" dirty="0" err="1" smtClean="0">
                <a:solidFill>
                  <a:srgbClr val="6600CC"/>
                </a:solidFill>
              </a:rPr>
              <a:t>int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r>
              <a:rPr lang="en-US" sz="1800" dirty="0" smtClean="0"/>
              <a:t>variable.”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07407E-6 L 0.05017 0.0011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82319E-6 L -0.00017 0.1738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63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32709E-6 L -0.08489 -0.0004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205 0.00023 " pathEditMode="relative" ptsTypes="AA">
                                      <p:cBhvr>
                                        <p:cTn id="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205 0.00023 " pathEditMode="relative" ptsTypes="AA">
                                      <p:cBhvr>
                                        <p:cTn id="9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39 -4.51076E-7 L -0.06128 0.0002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18 -6.24566E-7 L -0.06007 0.0002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889 0.00023 " pathEditMode="relative" ptsTypes="AA">
                                      <p:cBhvr>
                                        <p:cTn id="10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/>
      <p:bldP spid="363529" grpId="0"/>
      <p:bldP spid="363531" grpId="0" build="allAtOnce"/>
      <p:bldP spid="363532" grpId="0"/>
      <p:bldP spid="3" grpId="0" animBg="1"/>
      <p:bldP spid="3" grpId="1" animBg="1"/>
      <p:bldP spid="2" grpId="0"/>
      <p:bldP spid="363535" grpId="0" animBg="1"/>
      <p:bldP spid="363534" grpId="0"/>
      <p:bldP spid="22" grpId="0" animBg="1"/>
      <p:bldP spid="22" grpId="1" animBg="1"/>
      <p:bldP spid="23" grpId="0"/>
      <p:bldP spid="4" grpId="0" animBg="1"/>
      <p:bldP spid="4" grpId="1" animBg="1"/>
      <p:bldP spid="25" grpId="0" animBg="1"/>
      <p:bldP spid="25" grpId="1" animBg="1"/>
      <p:bldP spid="26" grpId="0" animBg="1"/>
      <p:bldP spid="26" grpId="1" animBg="1"/>
      <p:bldP spid="37" grpId="0"/>
      <p:bldP spid="41" grpId="0" animBg="1"/>
      <p:bldP spid="41" grpId="1" animBg="1"/>
      <p:bldP spid="41" grpId="2" animBg="1"/>
      <p:bldP spid="5" grpId="0"/>
      <p:bldP spid="5" grpId="1"/>
      <p:bldP spid="5" grpId="2"/>
      <p:bldP spid="43" grpId="0"/>
      <p:bldP spid="43" grpId="1"/>
      <p:bldP spid="4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18FF-3AE9-49C8-BBA6-859A964E6FAF}" type="slidenum">
              <a:rPr lang="en-US"/>
              <a:pPr/>
              <a:t>60</a:t>
            </a:fld>
            <a:endParaRPr lang="en-US"/>
          </a:p>
        </p:txBody>
      </p:sp>
      <p:sp>
        <p:nvSpPr>
          <p:cNvPr id="452610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52611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2613" name="Text Box 5"/>
          <p:cNvSpPr txBox="1">
            <a:spLocks noChangeArrowheads="1"/>
          </p:cNvSpPr>
          <p:nvPr/>
        </p:nvSpPr>
        <p:spPr bwMode="auto">
          <a:xfrm>
            <a:off x="358775" y="298926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Circ(</a:t>
            </a:r>
          </a:p>
        </p:txBody>
      </p:sp>
      <p:sp>
        <p:nvSpPr>
          <p:cNvPr id="452614" name="Text Box 6"/>
          <p:cNvSpPr txBox="1">
            <a:spLocks noChangeArrowheads="1"/>
          </p:cNvSpPr>
          <p:nvPr/>
        </p:nvSpPr>
        <p:spPr bwMode="auto">
          <a:xfrm>
            <a:off x="1096963" y="29972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const Circ &amp; oldVar)</a:t>
            </a:r>
          </a:p>
        </p:txBody>
      </p:sp>
      <p:sp>
        <p:nvSpPr>
          <p:cNvPr id="452615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5448300" y="1163638"/>
            <a:ext cx="3648075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The copy constructor is not just used when you initialize a new variable from an existing one:</a:t>
            </a:r>
          </a:p>
          <a:p>
            <a:pPr algn="ctr"/>
            <a:endParaRPr lang="en-US" sz="2200">
              <a:solidFill>
                <a:srgbClr val="6600CC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Circ b(a);</a:t>
            </a:r>
          </a:p>
        </p:txBody>
      </p:sp>
      <p:sp>
        <p:nvSpPr>
          <p:cNvPr id="452617" name="Text Box 9"/>
          <p:cNvSpPr txBox="1">
            <a:spLocks noChangeArrowheads="1"/>
          </p:cNvSpPr>
          <p:nvPr/>
        </p:nvSpPr>
        <p:spPr bwMode="auto">
          <a:xfrm>
            <a:off x="5343525" y="3703638"/>
            <a:ext cx="364807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It’s used </a:t>
            </a:r>
            <a:r>
              <a:rPr lang="en-US" sz="2200" i="1">
                <a:solidFill>
                  <a:srgbClr val="FF0000"/>
                </a:solidFill>
              </a:rPr>
              <a:t>any time</a:t>
            </a:r>
            <a:r>
              <a:rPr lang="en-US" sz="2200"/>
              <a:t> you make a new copy of an existing class variable.</a:t>
            </a:r>
          </a:p>
        </p:txBody>
      </p:sp>
      <p:sp>
        <p:nvSpPr>
          <p:cNvPr id="452618" name="Text Box 10"/>
          <p:cNvSpPr txBox="1">
            <a:spLocks noChangeArrowheads="1"/>
          </p:cNvSpPr>
          <p:nvPr/>
        </p:nvSpPr>
        <p:spPr bwMode="auto">
          <a:xfrm>
            <a:off x="5334000" y="5105400"/>
            <a:ext cx="36480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Can anyone think of other times when a copy constructor would be used?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6" grpId="0"/>
      <p:bldP spid="452617" grpId="0"/>
      <p:bldP spid="4526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1D38-CEB9-4182-8510-03512A2F291A}" type="slidenum">
              <a:rPr lang="en-US"/>
              <a:pPr/>
              <a:t>61</a:t>
            </a:fld>
            <a:endParaRPr lang="en-US"/>
          </a:p>
        </p:txBody>
      </p:sp>
      <p:sp>
        <p:nvSpPr>
          <p:cNvPr id="454658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grpSp>
        <p:nvGrpSpPr>
          <p:cNvPr id="454664" name="Group 8"/>
          <p:cNvGrpSpPr>
            <a:grpSpLocks/>
          </p:cNvGrpSpPr>
          <p:nvPr/>
        </p:nvGrpSpPr>
        <p:grpSpPr bwMode="auto">
          <a:xfrm>
            <a:off x="5664200" y="1138238"/>
            <a:ext cx="3756025" cy="3357562"/>
            <a:chOff x="2976" y="1094"/>
            <a:chExt cx="3024" cy="1265"/>
          </a:xfrm>
        </p:grpSpPr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6" name="Rectangle 10"/>
            <p:cNvSpPr>
              <a:spLocks noChangeArrowheads="1"/>
            </p:cNvSpPr>
            <p:nvPr/>
          </p:nvSpPr>
          <p:spPr bwMode="auto">
            <a:xfrm>
              <a:off x="2976" y="1094"/>
              <a:ext cx="3024" cy="1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void foo(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temp)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Area is: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&lt;&lt;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temp.GetArea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 </a:t>
              </a:r>
            </a:p>
            <a:p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a(1,2,10); </a:t>
              </a:r>
            </a:p>
            <a:p>
              <a:pPr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foo(a);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54669" name="Line 13"/>
          <p:cNvSpPr>
            <a:spLocks noChangeShapeType="1"/>
          </p:cNvSpPr>
          <p:nvPr/>
        </p:nvSpPr>
        <p:spPr bwMode="auto">
          <a:xfrm>
            <a:off x="5727700" y="34734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54730" name="Group 74"/>
          <p:cNvGrpSpPr>
            <a:grpSpLocks/>
          </p:cNvGrpSpPr>
          <p:nvPr/>
        </p:nvGrpSpPr>
        <p:grpSpPr bwMode="auto">
          <a:xfrm>
            <a:off x="152400" y="1076325"/>
            <a:ext cx="5410200" cy="5737225"/>
            <a:chOff x="96" y="678"/>
            <a:chExt cx="3408" cy="3614"/>
          </a:xfrm>
        </p:grpSpPr>
        <p:sp>
          <p:nvSpPr>
            <p:cNvPr id="454659" name="Rectangle 3"/>
            <p:cNvSpPr>
              <a:spLocks noChangeArrowheads="1"/>
            </p:cNvSpPr>
            <p:nvPr/>
          </p:nvSpPr>
          <p:spPr bwMode="auto">
            <a:xfrm>
              <a:off x="123" y="728"/>
              <a:ext cx="3264" cy="34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4729" name="Group 73"/>
            <p:cNvGrpSpPr>
              <a:grpSpLocks/>
            </p:cNvGrpSpPr>
            <p:nvPr/>
          </p:nvGrpSpPr>
          <p:grpSpPr bwMode="auto">
            <a:xfrm>
              <a:off x="96" y="678"/>
              <a:ext cx="3408" cy="3614"/>
              <a:chOff x="96" y="678"/>
              <a:chExt cx="3408" cy="3614"/>
            </a:xfrm>
          </p:grpSpPr>
          <p:sp>
            <p:nvSpPr>
              <p:cNvPr id="454660" name="Rectangle 4"/>
              <p:cNvSpPr>
                <a:spLocks noChangeArrowheads="1"/>
              </p:cNvSpPr>
              <p:nvPr/>
            </p:nvSpPr>
            <p:spPr bwMode="auto">
              <a:xfrm>
                <a:off x="96" y="678"/>
                <a:ext cx="3408" cy="3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FF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class Circ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Circ(float x, float y, float r)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{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 m_x = x; m_y = y; m_rad = r;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}</a:t>
                </a: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endPara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GetArea(void)</a:t>
                </a: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{</a:t>
                </a: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  return(3.14159*m_rad*m_rad);</a:t>
                </a:r>
                <a:endParaRPr lang="en-US" sz="1800" b="1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}</a:t>
                </a: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	float m_x, m_y, m_rad;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eaLnBrk="0" hangingPunct="0">
                  <a:tabLst>
                    <a:tab pos="228600" algn="l"/>
                  </a:tabLst>
                </a:pPr>
                <a:r>
                  <a:rPr lang="en-US" sz="1000" b="1">
                    <a:solidFill>
                      <a:schemeClr val="tx1"/>
                    </a:solidFill>
                    <a:latin typeface="Times New Roman"/>
                    <a:cs typeface="Courier New" pitchFamily="49" charset="0"/>
                  </a:rPr>
                  <a:t> </a:t>
                </a:r>
                <a:endParaRPr 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4661" name="Text Box 5"/>
              <p:cNvSpPr txBox="1">
                <a:spLocks noChangeArrowheads="1"/>
              </p:cNvSpPr>
              <p:nvPr/>
            </p:nvSpPr>
            <p:spPr bwMode="auto">
              <a:xfrm>
                <a:off x="226" y="1883"/>
                <a:ext cx="5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800000"/>
                    </a:solidFill>
                    <a:latin typeface="Courier New" pitchFamily="49" charset="0"/>
                  </a:rPr>
                  <a:t>Circ(</a:t>
                </a:r>
              </a:p>
            </p:txBody>
          </p:sp>
          <p:sp>
            <p:nvSpPr>
              <p:cNvPr id="454662" name="Text Box 6"/>
              <p:cNvSpPr txBox="1">
                <a:spLocks noChangeArrowheads="1"/>
              </p:cNvSpPr>
              <p:nvPr/>
            </p:nvSpPr>
            <p:spPr bwMode="auto">
              <a:xfrm>
                <a:off x="691" y="1888"/>
                <a:ext cx="18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const Circ &amp; oldVar)</a:t>
                </a:r>
              </a:p>
            </p:txBody>
          </p:sp>
          <p:sp>
            <p:nvSpPr>
              <p:cNvPr id="454663" name="Text Box 7"/>
              <p:cNvSpPr txBox="1">
                <a:spLocks noChangeArrowheads="1"/>
              </p:cNvSpPr>
              <p:nvPr/>
            </p:nvSpPr>
            <p:spPr bwMode="auto">
              <a:xfrm>
                <a:off x="229" y="2046"/>
                <a:ext cx="2094" cy="9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m_x = oldVar.m_x;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m_y = oldVar.m_y;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m_rad = oldVar.m_rad;</a:t>
                </a:r>
              </a:p>
              <a:p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}</a:t>
                </a:r>
              </a:p>
            </p:txBody>
          </p:sp>
        </p:grpSp>
      </p:grpSp>
      <p:sp>
        <p:nvSpPr>
          <p:cNvPr id="454731" name="Text Box 75"/>
          <p:cNvSpPr txBox="1">
            <a:spLocks noChangeArrowheads="1"/>
          </p:cNvSpPr>
          <p:nvPr/>
        </p:nvSpPr>
        <p:spPr bwMode="auto">
          <a:xfrm>
            <a:off x="5334000" y="4572000"/>
            <a:ext cx="3648075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Here’s a simple program that </a:t>
            </a:r>
            <a:r>
              <a:rPr lang="en-US" sz="2200">
                <a:solidFill>
                  <a:srgbClr val="6600CC"/>
                </a:solidFill>
              </a:rPr>
              <a:t>passes a circle</a:t>
            </a:r>
            <a:r>
              <a:rPr lang="en-US" sz="2200"/>
              <a:t> to a function…</a:t>
            </a:r>
            <a:br>
              <a:rPr lang="en-US" sz="2200"/>
            </a:br>
            <a:r>
              <a:rPr lang="en-US" sz="800"/>
              <a:t> </a:t>
            </a:r>
            <a:br>
              <a:rPr lang="en-US" sz="800"/>
            </a:br>
            <a:r>
              <a:rPr lang="en-US" sz="2200"/>
              <a:t>Any guesses if/when the </a:t>
            </a:r>
            <a:r>
              <a:rPr lang="en-US" sz="2200">
                <a:solidFill>
                  <a:srgbClr val="6600CC"/>
                </a:solidFill>
              </a:rPr>
              <a:t>copy constructor</a:t>
            </a:r>
            <a:r>
              <a:rPr lang="en-US" sz="2200"/>
              <a:t> is called?</a:t>
            </a:r>
          </a:p>
        </p:txBody>
      </p:sp>
      <p:sp>
        <p:nvSpPr>
          <p:cNvPr id="454732" name="Rectangle 76"/>
          <p:cNvSpPr>
            <a:spLocks noChangeArrowheads="1"/>
          </p:cNvSpPr>
          <p:nvPr/>
        </p:nvSpPr>
        <p:spPr bwMode="auto">
          <a:xfrm>
            <a:off x="0" y="995363"/>
            <a:ext cx="5387975" cy="5835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4721" name="Group 65"/>
          <p:cNvGrpSpPr>
            <a:grpSpLocks/>
          </p:cNvGrpSpPr>
          <p:nvPr/>
        </p:nvGrpSpPr>
        <p:grpSpPr bwMode="auto">
          <a:xfrm>
            <a:off x="1563688" y="3608388"/>
            <a:ext cx="3709987" cy="2989262"/>
            <a:chOff x="2029" y="152"/>
            <a:chExt cx="2348" cy="1883"/>
          </a:xfrm>
        </p:grpSpPr>
        <p:grpSp>
          <p:nvGrpSpPr>
            <p:cNvPr id="454722" name="Group 66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454723" name="Rectangle 67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int x, int y, int rad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454724" name="Rectangle 68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25" name="Rectangle 69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26" name="Rectangle 70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4727" name="Text Box 71"/>
            <p:cNvSpPr txBox="1">
              <a:spLocks noChangeArrowheads="1"/>
            </p:cNvSpPr>
            <p:nvPr/>
          </p:nvSpPr>
          <p:spPr bwMode="auto">
            <a:xfrm>
              <a:off x="2029" y="152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454734" name="Line 78"/>
          <p:cNvSpPr>
            <a:spLocks noChangeShapeType="1"/>
          </p:cNvSpPr>
          <p:nvPr/>
        </p:nvSpPr>
        <p:spPr bwMode="auto">
          <a:xfrm>
            <a:off x="1765300" y="45402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35" name="Text Box 79"/>
          <p:cNvSpPr txBox="1">
            <a:spLocks noChangeArrowheads="1"/>
          </p:cNvSpPr>
          <p:nvPr/>
        </p:nvSpPr>
        <p:spPr bwMode="auto">
          <a:xfrm>
            <a:off x="2633663" y="6053138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4736" name="Line 80"/>
          <p:cNvSpPr>
            <a:spLocks noChangeShapeType="1"/>
          </p:cNvSpPr>
          <p:nvPr/>
        </p:nvSpPr>
        <p:spPr bwMode="auto">
          <a:xfrm>
            <a:off x="1954213" y="496093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37" name="Text Box 81"/>
          <p:cNvSpPr txBox="1">
            <a:spLocks noChangeArrowheads="1"/>
          </p:cNvSpPr>
          <p:nvPr/>
        </p:nvSpPr>
        <p:spPr bwMode="auto">
          <a:xfrm>
            <a:off x="3530600" y="60198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54738" name="Line 82"/>
          <p:cNvSpPr>
            <a:spLocks noChangeShapeType="1"/>
          </p:cNvSpPr>
          <p:nvPr/>
        </p:nvSpPr>
        <p:spPr bwMode="auto">
          <a:xfrm>
            <a:off x="1971675" y="51974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39" name="Text Box 83"/>
          <p:cNvSpPr txBox="1">
            <a:spLocks noChangeArrowheads="1"/>
          </p:cNvSpPr>
          <p:nvPr/>
        </p:nvSpPr>
        <p:spPr bwMode="auto">
          <a:xfrm>
            <a:off x="4686300" y="604202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54740" name="Line 84"/>
          <p:cNvSpPr>
            <a:spLocks noChangeShapeType="1"/>
          </p:cNvSpPr>
          <p:nvPr/>
        </p:nvSpPr>
        <p:spPr bwMode="auto">
          <a:xfrm>
            <a:off x="1971675" y="53784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41" name="Line 85"/>
          <p:cNvSpPr>
            <a:spLocks noChangeShapeType="1"/>
          </p:cNvSpPr>
          <p:nvPr/>
        </p:nvSpPr>
        <p:spPr bwMode="auto">
          <a:xfrm>
            <a:off x="5692775" y="40481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689" name="Rectangle 33"/>
          <p:cNvSpPr>
            <a:spLocks noChangeArrowheads="1"/>
          </p:cNvSpPr>
          <p:nvPr/>
        </p:nvSpPr>
        <p:spPr bwMode="auto">
          <a:xfrm>
            <a:off x="0" y="1828800"/>
            <a:ext cx="4802188" cy="1733550"/>
          </a:xfrm>
          <a:prstGeom prst="rect">
            <a:avLst/>
          </a:prstGeom>
          <a:solidFill>
            <a:srgbClr val="E7E7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Wait a second!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We’re </a:t>
            </a:r>
            <a:r>
              <a:rPr lang="en-US">
                <a:solidFill>
                  <a:schemeClr val="accent2"/>
                </a:solidFill>
              </a:rPr>
              <a:t>creating a new variable </a:t>
            </a:r>
            <a:r>
              <a:rPr lang="en-US"/>
              <a:t>called </a:t>
            </a:r>
            <a:r>
              <a:rPr lang="en-US">
                <a:solidFill>
                  <a:schemeClr val="accent2"/>
                </a:solidFill>
              </a:rPr>
              <a:t>temp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copying the value</a:t>
            </a:r>
            <a:r>
              <a:rPr lang="en-US"/>
              <a:t> of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into it! Hmmm!!!</a:t>
            </a:r>
          </a:p>
        </p:txBody>
      </p:sp>
      <p:sp>
        <p:nvSpPr>
          <p:cNvPr id="454742" name="Line 86"/>
          <p:cNvSpPr>
            <a:spLocks noChangeShapeType="1"/>
          </p:cNvSpPr>
          <p:nvPr/>
        </p:nvSpPr>
        <p:spPr bwMode="auto">
          <a:xfrm flipV="1">
            <a:off x="6646863" y="1520825"/>
            <a:ext cx="1046162" cy="2417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4743" name="Line 87"/>
          <p:cNvSpPr>
            <a:spLocks noChangeShapeType="1"/>
          </p:cNvSpPr>
          <p:nvPr/>
        </p:nvSpPr>
        <p:spPr bwMode="auto">
          <a:xfrm>
            <a:off x="5457825" y="1397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54745" name="Group 89"/>
          <p:cNvGrpSpPr>
            <a:grpSpLocks/>
          </p:cNvGrpSpPr>
          <p:nvPr/>
        </p:nvGrpSpPr>
        <p:grpSpPr bwMode="auto">
          <a:xfrm>
            <a:off x="115888" y="533400"/>
            <a:ext cx="4246562" cy="2989263"/>
            <a:chOff x="1691" y="152"/>
            <a:chExt cx="2686" cy="1883"/>
          </a:xfrm>
        </p:grpSpPr>
        <p:grpSp>
          <p:nvGrpSpPr>
            <p:cNvPr id="454746" name="Group 90"/>
            <p:cNvGrpSpPr>
              <a:grpSpLocks/>
            </p:cNvGrpSpPr>
            <p:nvPr/>
          </p:nvGrpSpPr>
          <p:grpSpPr bwMode="auto">
            <a:xfrm>
              <a:off x="2216" y="229"/>
              <a:ext cx="2161" cy="1806"/>
              <a:chOff x="2216" y="229"/>
              <a:chExt cx="2161" cy="1806"/>
            </a:xfrm>
          </p:grpSpPr>
          <p:sp>
            <p:nvSpPr>
              <p:cNvPr id="454747" name="Rectangle 91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806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&amp;old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old.m_x;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old.m_y;</a:t>
                </a:r>
              </a:p>
              <a:p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old.m_rad;</a:t>
                </a:r>
              </a:p>
              <a:p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454748" name="Rectangle 92"/>
              <p:cNvSpPr>
                <a:spLocks noChangeArrowheads="1"/>
              </p:cNvSpPr>
              <p:nvPr/>
            </p:nvSpPr>
            <p:spPr bwMode="auto">
              <a:xfrm>
                <a:off x="2640" y="173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49" name="Rectangle 93"/>
              <p:cNvSpPr>
                <a:spLocks noChangeArrowheads="1"/>
              </p:cNvSpPr>
              <p:nvPr/>
            </p:nvSpPr>
            <p:spPr bwMode="auto">
              <a:xfrm>
                <a:off x="3229" y="1728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50" name="Rectangle 94"/>
              <p:cNvSpPr>
                <a:spLocks noChangeArrowheads="1"/>
              </p:cNvSpPr>
              <p:nvPr/>
            </p:nvSpPr>
            <p:spPr bwMode="auto">
              <a:xfrm>
                <a:off x="3972" y="173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4751" name="Text Box 95"/>
            <p:cNvSpPr txBox="1">
              <a:spLocks noChangeArrowheads="1"/>
            </p:cNvSpPr>
            <p:nvPr/>
          </p:nvSpPr>
          <p:spPr bwMode="auto">
            <a:xfrm>
              <a:off x="1691" y="152"/>
              <a:ext cx="1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temp            </a:t>
              </a:r>
            </a:p>
          </p:txBody>
        </p:sp>
      </p:grpSp>
      <p:sp>
        <p:nvSpPr>
          <p:cNvPr id="454752" name="Line 96"/>
          <p:cNvSpPr>
            <a:spLocks noChangeShapeType="1"/>
          </p:cNvSpPr>
          <p:nvPr/>
        </p:nvSpPr>
        <p:spPr bwMode="auto">
          <a:xfrm>
            <a:off x="835025" y="14446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53" name="Text Box 97"/>
          <p:cNvSpPr txBox="1">
            <a:spLocks noChangeArrowheads="1"/>
          </p:cNvSpPr>
          <p:nvPr/>
        </p:nvSpPr>
        <p:spPr bwMode="auto">
          <a:xfrm>
            <a:off x="2987675" y="10636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54754" name="AutoShape 98"/>
          <p:cNvCxnSpPr>
            <a:cxnSpLocks noChangeShapeType="1"/>
            <a:stCxn id="454753" idx="2"/>
            <a:endCxn id="454756" idx="0"/>
          </p:cNvCxnSpPr>
          <p:nvPr/>
        </p:nvCxnSpPr>
        <p:spPr bwMode="auto">
          <a:xfrm rot="16200000" flipH="1">
            <a:off x="2872582" y="1774031"/>
            <a:ext cx="2192338" cy="1685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4756" name="Text Box 100"/>
          <p:cNvSpPr txBox="1">
            <a:spLocks noChangeArrowheads="1"/>
          </p:cNvSpPr>
          <p:nvPr/>
        </p:nvSpPr>
        <p:spPr bwMode="auto">
          <a:xfrm>
            <a:off x="4673600" y="37131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54757" name="Line 101"/>
          <p:cNvSpPr>
            <a:spLocks noChangeShapeType="1"/>
          </p:cNvSpPr>
          <p:nvPr/>
        </p:nvSpPr>
        <p:spPr bwMode="auto">
          <a:xfrm>
            <a:off x="1025525" y="1885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58" name="Text Box 102"/>
          <p:cNvSpPr txBox="1">
            <a:spLocks noChangeArrowheads="1"/>
          </p:cNvSpPr>
          <p:nvPr/>
        </p:nvSpPr>
        <p:spPr bwMode="auto">
          <a:xfrm>
            <a:off x="2628900" y="604837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4759" name="Line 103"/>
          <p:cNvSpPr>
            <a:spLocks noChangeShapeType="1"/>
          </p:cNvSpPr>
          <p:nvPr/>
        </p:nvSpPr>
        <p:spPr bwMode="auto">
          <a:xfrm>
            <a:off x="1028700" y="209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60" name="Text Box 104"/>
          <p:cNvSpPr txBox="1">
            <a:spLocks noChangeArrowheads="1"/>
          </p:cNvSpPr>
          <p:nvPr/>
        </p:nvSpPr>
        <p:spPr bwMode="auto">
          <a:xfrm>
            <a:off x="3527425" y="60198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54761" name="Line 105"/>
          <p:cNvSpPr>
            <a:spLocks noChangeShapeType="1"/>
          </p:cNvSpPr>
          <p:nvPr/>
        </p:nvSpPr>
        <p:spPr bwMode="auto">
          <a:xfrm>
            <a:off x="1028700" y="22955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62" name="Text Box 106"/>
          <p:cNvSpPr txBox="1">
            <a:spLocks noChangeArrowheads="1"/>
          </p:cNvSpPr>
          <p:nvPr/>
        </p:nvSpPr>
        <p:spPr bwMode="auto">
          <a:xfrm>
            <a:off x="4679950" y="6038850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54763" name="Rectangle 107"/>
          <p:cNvSpPr>
            <a:spLocks noChangeArrowheads="1"/>
          </p:cNvSpPr>
          <p:nvPr/>
        </p:nvSpPr>
        <p:spPr bwMode="auto">
          <a:xfrm>
            <a:off x="-7938" y="5546725"/>
            <a:ext cx="4951413" cy="1216025"/>
          </a:xfrm>
          <a:prstGeom prst="rect">
            <a:avLst/>
          </a:prstGeom>
          <a:solidFill>
            <a:srgbClr val="E7E7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Now our temp variable has been copy-constructed, it can be used normally by our foo function!</a:t>
            </a:r>
          </a:p>
        </p:txBody>
      </p:sp>
      <p:sp>
        <p:nvSpPr>
          <p:cNvPr id="454764" name="Line 108"/>
          <p:cNvSpPr>
            <a:spLocks noChangeShapeType="1"/>
          </p:cNvSpPr>
          <p:nvPr/>
        </p:nvSpPr>
        <p:spPr bwMode="auto">
          <a:xfrm>
            <a:off x="5732463" y="1962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765" name="Line 109"/>
          <p:cNvSpPr>
            <a:spLocks noChangeShapeType="1"/>
          </p:cNvSpPr>
          <p:nvPr/>
        </p:nvSpPr>
        <p:spPr bwMode="auto">
          <a:xfrm>
            <a:off x="811213" y="272891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5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5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7 L -0.10087 -0.44977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454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0.10191 -0.44861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4547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-0.10104 -0.44861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454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9" grpId="0" animBg="1"/>
      <p:bldP spid="454669" grpId="1" animBg="1"/>
      <p:bldP spid="454731" grpId="0"/>
      <p:bldP spid="454732" grpId="0" animBg="1"/>
      <p:bldP spid="454734" grpId="0" animBg="1"/>
      <p:bldP spid="454734" grpId="1" animBg="1"/>
      <p:bldP spid="454735" grpId="0"/>
      <p:bldP spid="454736" grpId="0" animBg="1"/>
      <p:bldP spid="454736" grpId="1" animBg="1"/>
      <p:bldP spid="454737" grpId="0"/>
      <p:bldP spid="454738" grpId="0" animBg="1"/>
      <p:bldP spid="454738" grpId="1" animBg="1"/>
      <p:bldP spid="454739" grpId="0"/>
      <p:bldP spid="454740" grpId="0" animBg="1"/>
      <p:bldP spid="454740" grpId="1" animBg="1"/>
      <p:bldP spid="454741" grpId="0" animBg="1"/>
      <p:bldP spid="454741" grpId="1" animBg="1"/>
      <p:bldP spid="454689" grpId="0" animBg="1"/>
      <p:bldP spid="454689" grpId="1" animBg="1"/>
      <p:bldP spid="454742" grpId="0" animBg="1"/>
      <p:bldP spid="454742" grpId="1" animBg="1"/>
      <p:bldP spid="454743" grpId="0" animBg="1"/>
      <p:bldP spid="454743" grpId="1" animBg="1"/>
      <p:bldP spid="454752" grpId="0" animBg="1"/>
      <p:bldP spid="454752" grpId="1" animBg="1"/>
      <p:bldP spid="454757" grpId="0" animBg="1"/>
      <p:bldP spid="454757" grpId="1" animBg="1"/>
      <p:bldP spid="454758" grpId="0"/>
      <p:bldP spid="454758" grpId="1"/>
      <p:bldP spid="454759" grpId="0" animBg="1"/>
      <p:bldP spid="454759" grpId="1" animBg="1"/>
      <p:bldP spid="454760" grpId="0"/>
      <p:bldP spid="454760" grpId="1"/>
      <p:bldP spid="454761" grpId="0" animBg="1"/>
      <p:bldP spid="454761" grpId="1" animBg="1"/>
      <p:bldP spid="454762" grpId="0"/>
      <p:bldP spid="454762" grpId="1"/>
      <p:bldP spid="454763" grpId="0" animBg="1"/>
      <p:bldP spid="454763" grpId="1" animBg="1"/>
      <p:bldP spid="454764" grpId="0" animBg="1"/>
      <p:bldP spid="454764" grpId="1" animBg="1"/>
      <p:bldP spid="454765" grpId="0" animBg="1"/>
      <p:bldP spid="454765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0EB3-C6DF-458C-AA8E-6764A4F9482E}" type="slidenum">
              <a:rPr lang="en-US"/>
              <a:pPr/>
              <a:t>62</a:t>
            </a:fld>
            <a:endParaRPr lang="en-US"/>
          </a:p>
        </p:txBody>
      </p:sp>
      <p:sp>
        <p:nvSpPr>
          <p:cNvPr id="544770" name="Rectangle 2"/>
          <p:cNvSpPr>
            <a:spLocks noChangeArrowheads="1"/>
          </p:cNvSpPr>
          <p:nvPr/>
        </p:nvSpPr>
        <p:spPr bwMode="auto">
          <a:xfrm>
            <a:off x="330200" y="0"/>
            <a:ext cx="66659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52400" y="1076325"/>
            <a:ext cx="541020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4774" name="Text Box 6"/>
          <p:cNvSpPr txBox="1">
            <a:spLocks noChangeArrowheads="1"/>
          </p:cNvSpPr>
          <p:nvPr/>
        </p:nvSpPr>
        <p:spPr bwMode="auto">
          <a:xfrm>
            <a:off x="390525" y="2997200"/>
            <a:ext cx="359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Circ(const Circ &amp; oldVar)</a:t>
            </a:r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363538" y="3248025"/>
            <a:ext cx="3324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oldVar.m_x;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oldVar.m_y;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oldVar.m_rad;</a:t>
            </a:r>
          </a:p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4776" name="Text Box 8"/>
          <p:cNvSpPr txBox="1">
            <a:spLocks noChangeArrowheads="1"/>
          </p:cNvSpPr>
          <p:nvPr/>
        </p:nvSpPr>
        <p:spPr bwMode="auto">
          <a:xfrm>
            <a:off x="5586413" y="914400"/>
            <a:ext cx="3413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If you </a:t>
            </a:r>
            <a:r>
              <a:rPr lang="en-US">
                <a:solidFill>
                  <a:srgbClr val="6600CC"/>
                </a:solidFill>
              </a:rPr>
              <a:t>don’t define your own</a:t>
            </a:r>
            <a:r>
              <a:rPr lang="en-US"/>
              <a:t> copy constructor…</a:t>
            </a:r>
          </a:p>
        </p:txBody>
      </p:sp>
      <p:sp>
        <p:nvSpPr>
          <p:cNvPr id="544778" name="Text Box 10"/>
          <p:cNvSpPr txBox="1">
            <a:spLocks noChangeArrowheads="1"/>
          </p:cNvSpPr>
          <p:nvPr/>
        </p:nvSpPr>
        <p:spPr bwMode="auto">
          <a:xfrm>
            <a:off x="5518150" y="2286000"/>
            <a:ext cx="35798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C++ will </a:t>
            </a:r>
            <a:r>
              <a:rPr lang="en-US">
                <a:solidFill>
                  <a:srgbClr val="6600CC"/>
                </a:solidFill>
              </a:rPr>
              <a:t>provide a default one</a:t>
            </a:r>
            <a:r>
              <a:rPr lang="en-US"/>
              <a:t> for you…</a:t>
            </a:r>
            <a:br>
              <a:rPr lang="en-US"/>
            </a:br>
            <a:endParaRPr lang="en-US"/>
          </a:p>
          <a:p>
            <a:pPr algn="ctr"/>
            <a:r>
              <a:rPr lang="en-US"/>
              <a:t>It just </a:t>
            </a:r>
            <a:r>
              <a:rPr lang="en-US">
                <a:solidFill>
                  <a:srgbClr val="6600CC"/>
                </a:solidFill>
              </a:rPr>
              <a:t>copies </a:t>
            </a:r>
            <a:r>
              <a:rPr lang="en-US">
                <a:solidFill>
                  <a:schemeClr val="tx1"/>
                </a:solidFill>
              </a:rPr>
              <a:t>all of the member variables</a:t>
            </a:r>
            <a:r>
              <a:rPr lang="en-US"/>
              <a:t> from the </a:t>
            </a:r>
            <a:r>
              <a:rPr lang="en-US">
                <a:solidFill>
                  <a:srgbClr val="6600CC"/>
                </a:solidFill>
              </a:rPr>
              <a:t>old instance</a:t>
            </a:r>
            <a:r>
              <a:rPr lang="en-US"/>
              <a:t> to the </a:t>
            </a:r>
            <a:r>
              <a:rPr lang="en-US">
                <a:solidFill>
                  <a:srgbClr val="6600CC"/>
                </a:solidFill>
              </a:rPr>
              <a:t>new instance</a:t>
            </a:r>
            <a:r>
              <a:rPr lang="en-US"/>
              <a:t>…</a:t>
            </a:r>
          </a:p>
        </p:txBody>
      </p:sp>
      <p:sp>
        <p:nvSpPr>
          <p:cNvPr id="544782" name="Rectangle 14"/>
          <p:cNvSpPr>
            <a:spLocks noChangeArrowheads="1"/>
          </p:cNvSpPr>
          <p:nvPr/>
        </p:nvSpPr>
        <p:spPr bwMode="auto">
          <a:xfrm>
            <a:off x="304800" y="3048000"/>
            <a:ext cx="4337050" cy="1620838"/>
          </a:xfrm>
          <a:prstGeom prst="rect">
            <a:avLst/>
          </a:prstGeom>
          <a:solidFill>
            <a:srgbClr val="FFFF99">
              <a:alpha val="91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83" name="Rectangle 15"/>
          <p:cNvSpPr>
            <a:spLocks noChangeArrowheads="1"/>
          </p:cNvSpPr>
          <p:nvPr/>
        </p:nvSpPr>
        <p:spPr bwMode="auto">
          <a:xfrm>
            <a:off x="5599113" y="5013325"/>
            <a:ext cx="3316287" cy="1768475"/>
          </a:xfrm>
          <a:prstGeom prst="rect">
            <a:avLst/>
          </a:prstGeom>
          <a:solidFill>
            <a:srgbClr val="E7E7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a(1,2,3);</a:t>
            </a:r>
          </a:p>
          <a:p>
            <a:pPr>
              <a:tabLst>
                <a:tab pos="228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Circ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4784" name="Line 16"/>
          <p:cNvSpPr>
            <a:spLocks noChangeShapeType="1"/>
          </p:cNvSpPr>
          <p:nvPr/>
        </p:nvSpPr>
        <p:spPr bwMode="auto">
          <a:xfrm>
            <a:off x="5816600" y="57626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4785" name="Line 17"/>
          <p:cNvSpPr>
            <a:spLocks noChangeShapeType="1"/>
          </p:cNvSpPr>
          <p:nvPr/>
        </p:nvSpPr>
        <p:spPr bwMode="auto">
          <a:xfrm>
            <a:off x="5848350" y="63055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4797" name="Rectangle 29"/>
          <p:cNvSpPr>
            <a:spLocks noChangeArrowheads="1"/>
          </p:cNvSpPr>
          <p:nvPr/>
        </p:nvSpPr>
        <p:spPr bwMode="auto">
          <a:xfrm>
            <a:off x="5486400" y="914400"/>
            <a:ext cx="3429000" cy="236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4786" name="Group 18"/>
          <p:cNvGrpSpPr>
            <a:grpSpLocks/>
          </p:cNvGrpSpPr>
          <p:nvPr/>
        </p:nvGrpSpPr>
        <p:grpSpPr bwMode="auto">
          <a:xfrm>
            <a:off x="6705600" y="1981200"/>
            <a:ext cx="2190750" cy="1244600"/>
            <a:chOff x="308" y="3392"/>
            <a:chExt cx="1380" cy="784"/>
          </a:xfrm>
        </p:grpSpPr>
        <p:grpSp>
          <p:nvGrpSpPr>
            <p:cNvPr id="544787" name="Group 19"/>
            <p:cNvGrpSpPr>
              <a:grpSpLocks/>
            </p:cNvGrpSpPr>
            <p:nvPr/>
          </p:nvGrpSpPr>
          <p:grpSpPr bwMode="auto">
            <a:xfrm>
              <a:off x="308" y="3392"/>
              <a:ext cx="1380" cy="784"/>
              <a:chOff x="308" y="3392"/>
              <a:chExt cx="1380" cy="784"/>
            </a:xfrm>
          </p:grpSpPr>
          <p:sp>
            <p:nvSpPr>
              <p:cNvPr id="544788" name="Rectangle 20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968" cy="72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789" name="Text Box 21"/>
              <p:cNvSpPr txBox="1">
                <a:spLocks noChangeArrowheads="1"/>
              </p:cNvSpPr>
              <p:nvPr/>
            </p:nvSpPr>
            <p:spPr bwMode="auto">
              <a:xfrm>
                <a:off x="308" y="3392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a</a:t>
                </a:r>
              </a:p>
            </p:txBody>
          </p:sp>
          <p:sp>
            <p:nvSpPr>
              <p:cNvPr id="544790" name="Text Box 22"/>
              <p:cNvSpPr txBox="1">
                <a:spLocks noChangeArrowheads="1"/>
              </p:cNvSpPr>
              <p:nvPr/>
            </p:nvSpPr>
            <p:spPr bwMode="auto">
              <a:xfrm>
                <a:off x="584" y="3446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   m_x</a:t>
                </a:r>
              </a:p>
            </p:txBody>
          </p:sp>
          <p:sp>
            <p:nvSpPr>
              <p:cNvPr id="544791" name="Text Box 23"/>
              <p:cNvSpPr txBox="1">
                <a:spLocks noChangeArrowheads="1"/>
              </p:cNvSpPr>
              <p:nvPr/>
            </p:nvSpPr>
            <p:spPr bwMode="auto">
              <a:xfrm>
                <a:off x="736" y="3662"/>
                <a:ext cx="4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m_y</a:t>
                </a:r>
              </a:p>
            </p:txBody>
          </p:sp>
          <p:sp>
            <p:nvSpPr>
              <p:cNvPr id="544792" name="Text Box 24"/>
              <p:cNvSpPr txBox="1">
                <a:spLocks noChangeArrowheads="1"/>
              </p:cNvSpPr>
              <p:nvPr/>
            </p:nvSpPr>
            <p:spPr bwMode="auto">
              <a:xfrm>
                <a:off x="600" y="3933"/>
                <a:ext cx="6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m_rad</a:t>
                </a:r>
              </a:p>
            </p:txBody>
          </p:sp>
          <p:sp>
            <p:nvSpPr>
              <p:cNvPr id="544793" name="Rectangle 25"/>
              <p:cNvSpPr>
                <a:spLocks noChangeArrowheads="1"/>
              </p:cNvSpPr>
              <p:nvPr/>
            </p:nvSpPr>
            <p:spPr bwMode="auto">
              <a:xfrm>
                <a:off x="1160" y="350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794" name="Rectangle 26"/>
              <p:cNvSpPr>
                <a:spLocks noChangeArrowheads="1"/>
              </p:cNvSpPr>
              <p:nvPr/>
            </p:nvSpPr>
            <p:spPr bwMode="auto">
              <a:xfrm>
                <a:off x="1160" y="3720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795" name="Rectangle 27"/>
              <p:cNvSpPr>
                <a:spLocks noChangeArrowheads="1"/>
              </p:cNvSpPr>
              <p:nvPr/>
            </p:nvSpPr>
            <p:spPr bwMode="auto">
              <a:xfrm>
                <a:off x="1160" y="394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44796" name="Text Box 28"/>
            <p:cNvSpPr txBox="1">
              <a:spLocks noChangeArrowheads="1"/>
            </p:cNvSpPr>
            <p:nvPr/>
          </p:nvSpPr>
          <p:spPr bwMode="auto">
            <a:xfrm>
              <a:off x="1332" y="3485"/>
              <a:ext cx="1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</a:endParaRPr>
            </a:p>
          </p:txBody>
        </p:sp>
      </p:grpSp>
      <p:sp>
        <p:nvSpPr>
          <p:cNvPr id="544798" name="Text Box 30"/>
          <p:cNvSpPr txBox="1">
            <a:spLocks noChangeArrowheads="1"/>
          </p:cNvSpPr>
          <p:nvPr/>
        </p:nvSpPr>
        <p:spPr bwMode="auto">
          <a:xfrm>
            <a:off x="8247063" y="2079625"/>
            <a:ext cx="369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E5"/>
                </a:solidFill>
              </a:rPr>
              <a:t>1</a:t>
            </a:r>
          </a:p>
          <a:p>
            <a:r>
              <a:rPr lang="en-US">
                <a:solidFill>
                  <a:srgbClr val="FFFFE5"/>
                </a:solidFill>
              </a:rPr>
              <a:t>2</a:t>
            </a:r>
          </a:p>
          <a:p>
            <a:r>
              <a:rPr lang="en-US">
                <a:solidFill>
                  <a:srgbClr val="FFFFE5"/>
                </a:solidFill>
              </a:rPr>
              <a:t>3</a:t>
            </a:r>
          </a:p>
        </p:txBody>
      </p:sp>
      <p:grpSp>
        <p:nvGrpSpPr>
          <p:cNvPr id="544799" name="Group 31"/>
          <p:cNvGrpSpPr>
            <a:grpSpLocks/>
          </p:cNvGrpSpPr>
          <p:nvPr/>
        </p:nvGrpSpPr>
        <p:grpSpPr bwMode="auto">
          <a:xfrm>
            <a:off x="6096000" y="609600"/>
            <a:ext cx="2203450" cy="1244600"/>
            <a:chOff x="300" y="3392"/>
            <a:chExt cx="1388" cy="784"/>
          </a:xfrm>
        </p:grpSpPr>
        <p:grpSp>
          <p:nvGrpSpPr>
            <p:cNvPr id="544800" name="Group 32"/>
            <p:cNvGrpSpPr>
              <a:grpSpLocks/>
            </p:cNvGrpSpPr>
            <p:nvPr/>
          </p:nvGrpSpPr>
          <p:grpSpPr bwMode="auto">
            <a:xfrm>
              <a:off x="300" y="3392"/>
              <a:ext cx="1388" cy="784"/>
              <a:chOff x="300" y="3392"/>
              <a:chExt cx="1388" cy="784"/>
            </a:xfrm>
          </p:grpSpPr>
          <p:sp>
            <p:nvSpPr>
              <p:cNvPr id="544801" name="Rectangle 33"/>
              <p:cNvSpPr>
                <a:spLocks noChangeArrowheads="1"/>
              </p:cNvSpPr>
              <p:nvPr/>
            </p:nvSpPr>
            <p:spPr bwMode="auto">
              <a:xfrm>
                <a:off x="720" y="3456"/>
                <a:ext cx="968" cy="72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802" name="Text Box 34"/>
              <p:cNvSpPr txBox="1">
                <a:spLocks noChangeArrowheads="1"/>
              </p:cNvSpPr>
              <p:nvPr/>
            </p:nvSpPr>
            <p:spPr bwMode="auto">
              <a:xfrm>
                <a:off x="300" y="3392"/>
                <a:ext cx="4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b</a:t>
                </a:r>
              </a:p>
            </p:txBody>
          </p:sp>
          <p:sp>
            <p:nvSpPr>
              <p:cNvPr id="544803" name="Text Box 35"/>
              <p:cNvSpPr txBox="1">
                <a:spLocks noChangeArrowheads="1"/>
              </p:cNvSpPr>
              <p:nvPr/>
            </p:nvSpPr>
            <p:spPr bwMode="auto">
              <a:xfrm>
                <a:off x="584" y="3446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   m_x</a:t>
                </a:r>
              </a:p>
            </p:txBody>
          </p:sp>
          <p:sp>
            <p:nvSpPr>
              <p:cNvPr id="544804" name="Text Box 36"/>
              <p:cNvSpPr txBox="1">
                <a:spLocks noChangeArrowheads="1"/>
              </p:cNvSpPr>
              <p:nvPr/>
            </p:nvSpPr>
            <p:spPr bwMode="auto">
              <a:xfrm>
                <a:off x="736" y="3662"/>
                <a:ext cx="4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m_y</a:t>
                </a:r>
              </a:p>
            </p:txBody>
          </p:sp>
          <p:sp>
            <p:nvSpPr>
              <p:cNvPr id="544805" name="Text Box 37"/>
              <p:cNvSpPr txBox="1">
                <a:spLocks noChangeArrowheads="1"/>
              </p:cNvSpPr>
              <p:nvPr/>
            </p:nvSpPr>
            <p:spPr bwMode="auto">
              <a:xfrm>
                <a:off x="600" y="3933"/>
                <a:ext cx="6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m_rad</a:t>
                </a:r>
              </a:p>
            </p:txBody>
          </p:sp>
          <p:sp>
            <p:nvSpPr>
              <p:cNvPr id="544806" name="Rectangle 38"/>
              <p:cNvSpPr>
                <a:spLocks noChangeArrowheads="1"/>
              </p:cNvSpPr>
              <p:nvPr/>
            </p:nvSpPr>
            <p:spPr bwMode="auto">
              <a:xfrm>
                <a:off x="1160" y="350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807" name="Rectangle 39"/>
              <p:cNvSpPr>
                <a:spLocks noChangeArrowheads="1"/>
              </p:cNvSpPr>
              <p:nvPr/>
            </p:nvSpPr>
            <p:spPr bwMode="auto">
              <a:xfrm>
                <a:off x="1160" y="3720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4808" name="Rectangle 40"/>
              <p:cNvSpPr>
                <a:spLocks noChangeArrowheads="1"/>
              </p:cNvSpPr>
              <p:nvPr/>
            </p:nvSpPr>
            <p:spPr bwMode="auto">
              <a:xfrm>
                <a:off x="1160" y="3944"/>
                <a:ext cx="472" cy="184"/>
              </a:xfrm>
              <a:prstGeom prst="rect">
                <a:avLst/>
              </a:prstGeom>
              <a:solidFill>
                <a:srgbClr val="800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44809" name="Text Box 41"/>
            <p:cNvSpPr txBox="1">
              <a:spLocks noChangeArrowheads="1"/>
            </p:cNvSpPr>
            <p:nvPr/>
          </p:nvSpPr>
          <p:spPr bwMode="auto">
            <a:xfrm>
              <a:off x="1332" y="3485"/>
              <a:ext cx="1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</a:endParaRPr>
            </a:p>
          </p:txBody>
        </p:sp>
      </p:grpSp>
      <p:sp>
        <p:nvSpPr>
          <p:cNvPr id="544810" name="Text Box 42"/>
          <p:cNvSpPr txBox="1">
            <a:spLocks noChangeArrowheads="1"/>
          </p:cNvSpPr>
          <p:nvPr/>
        </p:nvSpPr>
        <p:spPr bwMode="auto">
          <a:xfrm>
            <a:off x="8239125" y="207645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544811" name="Text Box 43"/>
          <p:cNvSpPr txBox="1">
            <a:spLocks noChangeArrowheads="1"/>
          </p:cNvSpPr>
          <p:nvPr/>
        </p:nvSpPr>
        <p:spPr bwMode="auto">
          <a:xfrm>
            <a:off x="8239125" y="24479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44812" name="Text Box 44"/>
          <p:cNvSpPr txBox="1">
            <a:spLocks noChangeArrowheads="1"/>
          </p:cNvSpPr>
          <p:nvPr/>
        </p:nvSpPr>
        <p:spPr bwMode="auto">
          <a:xfrm>
            <a:off x="8239125" y="28098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3</a:t>
            </a:r>
          </a:p>
        </p:txBody>
      </p:sp>
      <p:pic>
        <p:nvPicPr>
          <p:cNvPr id="544813" name="Picture 45" descr="spinhead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13" y="2076450"/>
            <a:ext cx="1182687" cy="11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4814" name="AutoShape 46"/>
          <p:cNvSpPr>
            <a:spLocks noChangeArrowheads="1"/>
          </p:cNvSpPr>
          <p:nvPr/>
        </p:nvSpPr>
        <p:spPr bwMode="auto">
          <a:xfrm flipH="1">
            <a:off x="2941638" y="250825"/>
            <a:ext cx="3378200" cy="1266825"/>
          </a:xfrm>
          <a:prstGeom prst="wedgeRoundRectCallout">
            <a:avLst>
              <a:gd name="adj1" fmla="val -38111"/>
              <a:gd name="adj2" fmla="val 108894"/>
              <a:gd name="adj3" fmla="val 16667"/>
            </a:avLst>
          </a:prstGeom>
          <a:solidFill>
            <a:srgbClr val="E7E7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>
                <a:solidFill>
                  <a:srgbClr val="6600CC"/>
                </a:solidFill>
              </a:rPr>
              <a:t>But then why would I ever need to define my own copy constructor?</a:t>
            </a:r>
          </a:p>
        </p:txBody>
      </p:sp>
      <p:sp>
        <p:nvSpPr>
          <p:cNvPr id="544815" name="AutoShape 47"/>
          <p:cNvSpPr>
            <a:spLocks noChangeArrowheads="1"/>
          </p:cNvSpPr>
          <p:nvPr/>
        </p:nvSpPr>
        <p:spPr bwMode="auto">
          <a:xfrm>
            <a:off x="609600" y="4852988"/>
            <a:ext cx="3981450" cy="1776412"/>
          </a:xfrm>
          <a:prstGeom prst="wedgeRoundRectCallout">
            <a:avLst>
              <a:gd name="adj1" fmla="val -46292"/>
              <a:gd name="adj2" fmla="val 65458"/>
              <a:gd name="adj3" fmla="val 16667"/>
            </a:avLst>
          </a:prstGeom>
          <a:solidFill>
            <a:srgbClr val="0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rgbClr val="FFEFDF"/>
                </a:solidFill>
              </a:rPr>
              <a:t>Carey says:</a:t>
            </a:r>
          </a:p>
          <a:p>
            <a:pPr algn="ctr"/>
            <a:r>
              <a:rPr lang="en-US">
                <a:solidFill>
                  <a:srgbClr val="FFF7FF"/>
                </a:solidFill>
              </a:rPr>
              <a:t>“Patience, </a:t>
            </a:r>
            <a:r>
              <a:rPr lang="en-US">
                <a:solidFill>
                  <a:srgbClr val="E7E7FF"/>
                </a:solidFill>
              </a:rPr>
              <a:t>grasshopper</a:t>
            </a:r>
            <a:r>
              <a:rPr lang="en-US">
                <a:solidFill>
                  <a:srgbClr val="FFF7FF"/>
                </a:solidFill>
              </a:rPr>
              <a:t>! I’ll show you in a minute!”</a:t>
            </a:r>
          </a:p>
        </p:txBody>
      </p:sp>
    </p:spTree>
    <p:extLst>
      <p:ext uri="{BB962C8B-B14F-4D97-AF65-F5344CB8AC3E}">
        <p14:creationId xmlns:p14="http://schemas.microsoft.com/office/powerpoint/2010/main" val="340825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4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6146 -0.2013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44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6146 -0.2013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448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6146 -0.2013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44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4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4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6" grpId="0"/>
      <p:bldP spid="544778" grpId="0"/>
      <p:bldP spid="544782" grpId="0" animBg="1"/>
      <p:bldP spid="544783" grpId="0" animBg="1"/>
      <p:bldP spid="544784" grpId="0" animBg="1"/>
      <p:bldP spid="544784" grpId="1" animBg="1"/>
      <p:bldP spid="544785" grpId="0" animBg="1"/>
      <p:bldP spid="544785" grpId="1" animBg="1"/>
      <p:bldP spid="544797" grpId="0" animBg="1"/>
      <p:bldP spid="544798" grpId="0"/>
      <p:bldP spid="544810" grpId="0"/>
      <p:bldP spid="544810" grpId="1"/>
      <p:bldP spid="544811" grpId="0"/>
      <p:bldP spid="544811" grpId="1"/>
      <p:bldP spid="544812" grpId="0"/>
      <p:bldP spid="544812" grpId="1"/>
      <p:bldP spid="544814" grpId="0" animBg="1"/>
      <p:bldP spid="544814" grpId="1" animBg="1"/>
      <p:bldP spid="544815" grpId="0" animBg="1"/>
      <p:bldP spid="544815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3B58-6512-431B-83FC-7247D6C870F8}" type="slidenum">
              <a:rPr lang="en-US"/>
              <a:pPr/>
              <a:t>63</a:t>
            </a:fld>
            <a:endParaRPr lang="en-US"/>
          </a:p>
        </p:txBody>
      </p:sp>
      <p:sp>
        <p:nvSpPr>
          <p:cNvPr id="548869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auto">
          <a:xfrm>
            <a:off x="4670425" y="1544638"/>
            <a:ext cx="4257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2709863" y="3603625"/>
            <a:ext cx="419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Well, we’ll see very soon.</a:t>
            </a:r>
          </a:p>
        </p:txBody>
      </p:sp>
      <p:sp>
        <p:nvSpPr>
          <p:cNvPr id="548872" name="Text Box 8"/>
          <p:cNvSpPr txBox="1">
            <a:spLocks noChangeArrowheads="1"/>
          </p:cNvSpPr>
          <p:nvPr/>
        </p:nvSpPr>
        <p:spPr bwMode="auto">
          <a:xfrm>
            <a:off x="2667000" y="4740275"/>
            <a:ext cx="4321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But first, I want to show you a new class called </a:t>
            </a:r>
            <a:r>
              <a:rPr lang="en-US">
                <a:solidFill>
                  <a:srgbClr val="6600CC"/>
                </a:solidFill>
              </a:rPr>
              <a:t>Squares</a:t>
            </a:r>
            <a:r>
              <a:rPr lang="en-US"/>
              <a:t>…</a:t>
            </a:r>
          </a:p>
        </p:txBody>
      </p:sp>
      <p:sp>
        <p:nvSpPr>
          <p:cNvPr id="548873" name="Text Box 9"/>
          <p:cNvSpPr txBox="1">
            <a:spLocks noChangeArrowheads="1"/>
          </p:cNvSpPr>
          <p:nvPr/>
        </p:nvSpPr>
        <p:spPr bwMode="auto">
          <a:xfrm>
            <a:off x="1222375" y="1322388"/>
            <a:ext cx="7067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Ok – so </a:t>
            </a:r>
            <a:r>
              <a:rPr lang="en-US">
                <a:solidFill>
                  <a:srgbClr val="6600CC"/>
                </a:solidFill>
              </a:rPr>
              <a:t>why would we ever need</a:t>
            </a:r>
            <a:r>
              <a:rPr lang="en-US"/>
              <a:t> to </a:t>
            </a:r>
            <a:r>
              <a:rPr lang="en-US">
                <a:solidFill>
                  <a:srgbClr val="6600CC"/>
                </a:solidFill>
              </a:rPr>
              <a:t>write our own</a:t>
            </a:r>
            <a:r>
              <a:rPr lang="en-US"/>
              <a:t> Copy Constructor function?</a:t>
            </a:r>
          </a:p>
          <a:p>
            <a:pPr algn="ctr"/>
            <a:endParaRPr lang="en-US"/>
          </a:p>
          <a:p>
            <a:pPr algn="ctr"/>
            <a:r>
              <a:rPr lang="en-US"/>
              <a:t>After all, C++ </a:t>
            </a:r>
            <a:r>
              <a:rPr lang="en-US">
                <a:solidFill>
                  <a:srgbClr val="6600CC"/>
                </a:solidFill>
              </a:rPr>
              <a:t>copies all of the member variables </a:t>
            </a:r>
            <a:r>
              <a:rPr lang="en-US"/>
              <a:t>for us automatically </a:t>
            </a:r>
            <a:r>
              <a:rPr lang="en-US">
                <a:solidFill>
                  <a:srgbClr val="6600CC"/>
                </a:solidFill>
              </a:rPr>
              <a:t>if we don’t write our own!</a:t>
            </a:r>
          </a:p>
        </p:txBody>
      </p:sp>
      <p:sp>
        <p:nvSpPr>
          <p:cNvPr id="548874" name="Text Box 10"/>
          <p:cNvSpPr txBox="1">
            <a:spLocks noChangeArrowheads="1"/>
          </p:cNvSpPr>
          <p:nvPr/>
        </p:nvSpPr>
        <p:spPr bwMode="auto">
          <a:xfrm>
            <a:off x="2082800" y="3065463"/>
            <a:ext cx="290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548875" name="Text Box 11"/>
          <p:cNvSpPr txBox="1">
            <a:spLocks noChangeArrowheads="1"/>
          </p:cNvSpPr>
          <p:nvPr/>
        </p:nvSpPr>
        <p:spPr bwMode="auto">
          <a:xfrm>
            <a:off x="3074988" y="3981450"/>
            <a:ext cx="290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1" grpId="0"/>
      <p:bldP spid="548872" grpId="0"/>
      <p:bldP spid="54887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6D33-49D1-415C-BE6F-32F4FA599BCE}" type="slidenum">
              <a:rPr lang="en-US"/>
              <a:pPr/>
              <a:t>64</a:t>
            </a:fld>
            <a:endParaRPr lang="en-US"/>
          </a:p>
        </p:txBody>
      </p:sp>
      <p:sp>
        <p:nvSpPr>
          <p:cNvPr id="456706" name="Rectangle 2"/>
          <p:cNvSpPr>
            <a:spLocks noChangeArrowheads="1"/>
          </p:cNvSpPr>
          <p:nvPr/>
        </p:nvSpPr>
        <p:spPr bwMode="auto">
          <a:xfrm>
            <a:off x="304800" y="1660525"/>
            <a:ext cx="4267200" cy="49688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title"/>
          </p:nvPr>
        </p:nvSpPr>
        <p:spPr>
          <a:xfrm>
            <a:off x="330200" y="-76200"/>
            <a:ext cx="8661400" cy="1143000"/>
          </a:xfrm>
        </p:spPr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15240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Let’s consider another class for a second…</a:t>
            </a:r>
          </a:p>
        </p:txBody>
      </p:sp>
      <p:sp>
        <p:nvSpPr>
          <p:cNvPr id="456709" name="Rectangle 5"/>
          <p:cNvSpPr>
            <a:spLocks noChangeArrowheads="1"/>
          </p:cNvSpPr>
          <p:nvPr/>
        </p:nvSpPr>
        <p:spPr bwMode="auto">
          <a:xfrm>
            <a:off x="-76200" y="1622425"/>
            <a:ext cx="4902200" cy="543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</a:t>
            </a:r>
            <a:r>
              <a:rPr lang="en-US" sz="1800" b="1">
                <a:solidFill>
                  <a:srgbClr val="FF0066"/>
                </a:solidFill>
                <a:latin typeface="Courier New" pitchFamily="49" charset="0"/>
                <a:ea typeface="MS Mincho" pitchFamily="49" charset="-128"/>
              </a:rPr>
              <a:t>n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~Squares() {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m_sq[5],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6710" name="Text Box 6"/>
          <p:cNvSpPr txBox="1">
            <a:spLocks noChangeArrowheads="1"/>
          </p:cNvSpPr>
          <p:nvPr/>
        </p:nvSpPr>
        <p:spPr bwMode="auto">
          <a:xfrm>
            <a:off x="4784725" y="1673225"/>
            <a:ext cx="3902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</a:t>
            </a:r>
            <a:r>
              <a:rPr lang="en-US">
                <a:solidFill>
                  <a:schemeClr val="accent2"/>
                </a:solidFill>
              </a:rPr>
              <a:t>Squares</a:t>
            </a:r>
            <a:r>
              <a:rPr lang="en-US"/>
              <a:t> class can be used to compute the first </a:t>
            </a:r>
            <a:r>
              <a:rPr lang="en-US">
                <a:solidFill>
                  <a:srgbClr val="990000"/>
                </a:solidFill>
              </a:rPr>
              <a:t>n </a:t>
            </a:r>
            <a:r>
              <a:rPr lang="en-US"/>
              <a:t>square numbers.</a:t>
            </a:r>
          </a:p>
        </p:txBody>
      </p:sp>
      <p:sp>
        <p:nvSpPr>
          <p:cNvPr id="456711" name="Text Box 7"/>
          <p:cNvSpPr txBox="1">
            <a:spLocks noChangeArrowheads="1"/>
          </p:cNvSpPr>
          <p:nvPr/>
        </p:nvSpPr>
        <p:spPr bwMode="auto">
          <a:xfrm>
            <a:off x="4800600" y="3308350"/>
            <a:ext cx="3902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When you construct it, it fills in the array with each square number.</a:t>
            </a:r>
          </a:p>
        </p:txBody>
      </p:sp>
      <p:sp>
        <p:nvSpPr>
          <p:cNvPr id="456712" name="Text Box 8"/>
          <p:cNvSpPr txBox="1">
            <a:spLocks noChangeArrowheads="1"/>
          </p:cNvSpPr>
          <p:nvPr/>
        </p:nvSpPr>
        <p:spPr bwMode="auto">
          <a:xfrm>
            <a:off x="4876800" y="4984750"/>
            <a:ext cx="3902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You can then call the </a:t>
            </a:r>
            <a:r>
              <a:rPr lang="en-US">
                <a:solidFill>
                  <a:schemeClr val="accent2"/>
                </a:solidFill>
              </a:rPr>
              <a:t>printSquares</a:t>
            </a:r>
            <a:r>
              <a:rPr lang="en-US"/>
              <a:t> function to print out the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10" grpId="0"/>
      <p:bldP spid="4567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0B0-32BC-4822-AE04-51C51837F963}" type="slidenum">
              <a:rPr lang="en-US"/>
              <a:pPr/>
              <a:t>65</a:t>
            </a:fld>
            <a:endParaRPr lang="en-US"/>
          </a:p>
        </p:txBody>
      </p:sp>
      <p:sp>
        <p:nvSpPr>
          <p:cNvPr id="458754" name="Rectangle 2"/>
          <p:cNvSpPr>
            <a:spLocks noChangeArrowheads="1"/>
          </p:cNvSpPr>
          <p:nvPr/>
        </p:nvSpPr>
        <p:spPr bwMode="auto">
          <a:xfrm>
            <a:off x="304800" y="1660525"/>
            <a:ext cx="4267200" cy="49688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>
          <a:xfrm>
            <a:off x="330200" y="-76200"/>
            <a:ext cx="8661400" cy="1143000"/>
          </a:xfrm>
        </p:spPr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15240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Let’s consider another class for a second…</a:t>
            </a:r>
          </a:p>
        </p:txBody>
      </p:sp>
      <p:sp>
        <p:nvSpPr>
          <p:cNvPr id="458757" name="Rectangle 5"/>
          <p:cNvSpPr>
            <a:spLocks noChangeArrowheads="1"/>
          </p:cNvSpPr>
          <p:nvPr/>
        </p:nvSpPr>
        <p:spPr bwMode="auto">
          <a:xfrm>
            <a:off x="-76200" y="1622425"/>
            <a:ext cx="4902200" cy="543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~Squares() {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m_sq[5],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58758" name="Group 6"/>
          <p:cNvGrpSpPr>
            <a:grpSpLocks/>
          </p:cNvGrpSpPr>
          <p:nvPr/>
        </p:nvGrpSpPr>
        <p:grpSpPr bwMode="auto">
          <a:xfrm>
            <a:off x="4724400" y="1600200"/>
            <a:ext cx="4191000" cy="3065463"/>
            <a:chOff x="2976" y="1094"/>
            <a:chExt cx="3024" cy="1248"/>
          </a:xfrm>
        </p:grpSpPr>
        <p:sp>
          <p:nvSpPr>
            <p:cNvPr id="458759" name="Rectangle 7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60" name="Rectangle 8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58761" name="Group 9"/>
          <p:cNvGrpSpPr>
            <a:grpSpLocks/>
          </p:cNvGrpSpPr>
          <p:nvPr/>
        </p:nvGrpSpPr>
        <p:grpSpPr bwMode="auto">
          <a:xfrm>
            <a:off x="4572000" y="4762500"/>
            <a:ext cx="2238375" cy="990600"/>
            <a:chOff x="3006" y="2400"/>
            <a:chExt cx="1410" cy="624"/>
          </a:xfrm>
        </p:grpSpPr>
        <p:grpSp>
          <p:nvGrpSpPr>
            <p:cNvPr id="458762" name="Group 10"/>
            <p:cNvGrpSpPr>
              <a:grpSpLocks/>
            </p:cNvGrpSpPr>
            <p:nvPr/>
          </p:nvGrpSpPr>
          <p:grpSpPr bwMode="auto">
            <a:xfrm>
              <a:off x="3006" y="2400"/>
              <a:ext cx="1410" cy="624"/>
              <a:chOff x="2952" y="3456"/>
              <a:chExt cx="1080" cy="624"/>
            </a:xfrm>
          </p:grpSpPr>
          <p:grpSp>
            <p:nvGrpSpPr>
              <p:cNvPr id="458763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58764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876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406" y="3648"/>
                  <a:ext cx="1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58766" name="Text Box 14"/>
              <p:cNvSpPr txBox="1">
                <a:spLocks noChangeArrowheads="1"/>
              </p:cNvSpPr>
              <p:nvPr/>
            </p:nvSpPr>
            <p:spPr bwMode="auto">
              <a:xfrm>
                <a:off x="2952" y="3456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58767" name="Rectangle 15"/>
            <p:cNvSpPr>
              <a:spLocks noChangeArrowheads="1"/>
            </p:cNvSpPr>
            <p:nvPr/>
          </p:nvSpPr>
          <p:spPr bwMode="auto">
            <a:xfrm>
              <a:off x="3648" y="252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8768" name="Text Box 16"/>
            <p:cNvSpPr txBox="1">
              <a:spLocks noChangeArrowheads="1"/>
            </p:cNvSpPr>
            <p:nvPr/>
          </p:nvSpPr>
          <p:spPr bwMode="auto">
            <a:xfrm>
              <a:off x="3192" y="248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58769" name="Text Box 17"/>
            <p:cNvSpPr txBox="1">
              <a:spLocks noChangeArrowheads="1"/>
            </p:cNvSpPr>
            <p:nvPr/>
          </p:nvSpPr>
          <p:spPr bwMode="auto">
            <a:xfrm>
              <a:off x="3193" y="273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58770" name="Rectangle 18"/>
            <p:cNvSpPr>
              <a:spLocks noChangeArrowheads="1"/>
            </p:cNvSpPr>
            <p:nvPr/>
          </p:nvSpPr>
          <p:spPr bwMode="auto">
            <a:xfrm>
              <a:off x="3648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771" name="Rectangle 19"/>
            <p:cNvSpPr>
              <a:spLocks noChangeArrowheads="1"/>
            </p:cNvSpPr>
            <p:nvPr/>
          </p:nvSpPr>
          <p:spPr bwMode="auto">
            <a:xfrm>
              <a:off x="3792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772" name="Rectangle 20"/>
            <p:cNvSpPr>
              <a:spLocks noChangeArrowheads="1"/>
            </p:cNvSpPr>
            <p:nvPr/>
          </p:nvSpPr>
          <p:spPr bwMode="auto">
            <a:xfrm>
              <a:off x="3936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773" name="Rectangle 21"/>
            <p:cNvSpPr>
              <a:spLocks noChangeArrowheads="1"/>
            </p:cNvSpPr>
            <p:nvPr/>
          </p:nvSpPr>
          <p:spPr bwMode="auto">
            <a:xfrm>
              <a:off x="4080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774" name="Rectangle 22"/>
            <p:cNvSpPr>
              <a:spLocks noChangeArrowheads="1"/>
            </p:cNvSpPr>
            <p:nvPr/>
          </p:nvSpPr>
          <p:spPr bwMode="auto">
            <a:xfrm>
              <a:off x="4224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58775" name="Line 23"/>
          <p:cNvSpPr>
            <a:spLocks noChangeShapeType="1"/>
          </p:cNvSpPr>
          <p:nvPr/>
        </p:nvSpPr>
        <p:spPr bwMode="auto">
          <a:xfrm>
            <a:off x="4800600" y="2324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76" name="Line 24"/>
          <p:cNvSpPr>
            <a:spLocks noChangeShapeType="1"/>
          </p:cNvSpPr>
          <p:nvPr/>
        </p:nvSpPr>
        <p:spPr bwMode="auto">
          <a:xfrm>
            <a:off x="419100" y="2603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77" name="Text Box 25"/>
          <p:cNvSpPr txBox="1">
            <a:spLocks noChangeArrowheads="1"/>
          </p:cNvSpPr>
          <p:nvPr/>
        </p:nvSpPr>
        <p:spPr bwMode="auto">
          <a:xfrm>
            <a:off x="2287588" y="2216150"/>
            <a:ext cx="3540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8778" name="Line 26"/>
          <p:cNvSpPr>
            <a:spLocks noChangeShapeType="1"/>
          </p:cNvSpPr>
          <p:nvPr/>
        </p:nvSpPr>
        <p:spPr bwMode="auto">
          <a:xfrm>
            <a:off x="698500" y="290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79" name="Text Box 27"/>
          <p:cNvSpPr txBox="1">
            <a:spLocks noChangeArrowheads="1"/>
          </p:cNvSpPr>
          <p:nvPr/>
        </p:nvSpPr>
        <p:spPr bwMode="auto">
          <a:xfrm>
            <a:off x="5643563" y="4895850"/>
            <a:ext cx="3540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/>
              <a:t>3</a:t>
            </a:r>
          </a:p>
        </p:txBody>
      </p:sp>
      <p:sp>
        <p:nvSpPr>
          <p:cNvPr id="458780" name="Line 28"/>
          <p:cNvSpPr>
            <a:spLocks noChangeShapeType="1"/>
          </p:cNvSpPr>
          <p:nvPr/>
        </p:nvSpPr>
        <p:spPr bwMode="auto">
          <a:xfrm>
            <a:off x="711200" y="316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1" name="Line 29"/>
          <p:cNvSpPr>
            <a:spLocks noChangeShapeType="1"/>
          </p:cNvSpPr>
          <p:nvPr/>
        </p:nvSpPr>
        <p:spPr bwMode="auto">
          <a:xfrm>
            <a:off x="990600" y="3454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2" name="Text Box 30"/>
          <p:cNvSpPr txBox="1">
            <a:spLocks noChangeArrowheads="1"/>
          </p:cNvSpPr>
          <p:nvPr/>
        </p:nvSpPr>
        <p:spPr bwMode="auto">
          <a:xfrm>
            <a:off x="5561013" y="531177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8783" name="Line 31"/>
          <p:cNvSpPr>
            <a:spLocks noChangeShapeType="1"/>
          </p:cNvSpPr>
          <p:nvPr/>
        </p:nvSpPr>
        <p:spPr bwMode="auto">
          <a:xfrm>
            <a:off x="698500" y="316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4" name="Line 32"/>
          <p:cNvSpPr>
            <a:spLocks noChangeShapeType="1"/>
          </p:cNvSpPr>
          <p:nvPr/>
        </p:nvSpPr>
        <p:spPr bwMode="auto">
          <a:xfrm>
            <a:off x="990600" y="3454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5" name="Text Box 33"/>
          <p:cNvSpPr txBox="1">
            <a:spLocks noChangeArrowheads="1"/>
          </p:cNvSpPr>
          <p:nvPr/>
        </p:nvSpPr>
        <p:spPr bwMode="auto">
          <a:xfrm>
            <a:off x="5788025" y="53213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58786" name="Line 34"/>
          <p:cNvSpPr>
            <a:spLocks noChangeShapeType="1"/>
          </p:cNvSpPr>
          <p:nvPr/>
        </p:nvSpPr>
        <p:spPr bwMode="auto">
          <a:xfrm>
            <a:off x="482600" y="3708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7" name="Line 35"/>
          <p:cNvSpPr>
            <a:spLocks noChangeShapeType="1"/>
          </p:cNvSpPr>
          <p:nvPr/>
        </p:nvSpPr>
        <p:spPr bwMode="auto">
          <a:xfrm>
            <a:off x="711200" y="316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8" name="Line 36"/>
          <p:cNvSpPr>
            <a:spLocks noChangeShapeType="1"/>
          </p:cNvSpPr>
          <p:nvPr/>
        </p:nvSpPr>
        <p:spPr bwMode="auto">
          <a:xfrm>
            <a:off x="990600" y="3454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8789" name="Text Box 37"/>
          <p:cNvSpPr txBox="1">
            <a:spLocks noChangeArrowheads="1"/>
          </p:cNvSpPr>
          <p:nvPr/>
        </p:nvSpPr>
        <p:spPr bwMode="auto">
          <a:xfrm>
            <a:off x="5988050" y="53213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8790" name="Text Box 38"/>
          <p:cNvSpPr txBox="1">
            <a:spLocks noChangeArrowheads="1"/>
          </p:cNvSpPr>
          <p:nvPr/>
        </p:nvSpPr>
        <p:spPr bwMode="auto">
          <a:xfrm>
            <a:off x="4619625" y="5881688"/>
            <a:ext cx="4371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example, we initialize </a:t>
            </a:r>
            <a:r>
              <a:rPr lang="en-US">
                <a:solidFill>
                  <a:srgbClr val="6600CC"/>
                </a:solidFill>
              </a:rPr>
              <a:t>b</a:t>
            </a:r>
            <a:r>
              <a:rPr lang="en-US"/>
              <a:t> to be the same as </a:t>
            </a:r>
            <a:r>
              <a:rPr lang="en-US">
                <a:solidFill>
                  <a:srgbClr val="6600CC"/>
                </a:solidFill>
              </a:rPr>
              <a:t>a</a:t>
            </a:r>
            <a:r>
              <a:rPr lang="en-US"/>
              <a:t>.</a:t>
            </a:r>
          </a:p>
        </p:txBody>
      </p:sp>
      <p:cxnSp>
        <p:nvCxnSpPr>
          <p:cNvPr id="458791" name="AutoShape 39"/>
          <p:cNvCxnSpPr>
            <a:cxnSpLocks noChangeShapeType="1"/>
          </p:cNvCxnSpPr>
          <p:nvPr/>
        </p:nvCxnSpPr>
        <p:spPr bwMode="auto">
          <a:xfrm rot="5400000" flipH="1">
            <a:off x="6204744" y="3963194"/>
            <a:ext cx="2757488" cy="1308100"/>
          </a:xfrm>
          <a:prstGeom prst="curvedConnector3">
            <a:avLst>
              <a:gd name="adj1" fmla="val 7115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5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75" grpId="0" animBg="1"/>
      <p:bldP spid="458775" grpId="1" animBg="1"/>
      <p:bldP spid="458776" grpId="0" animBg="1"/>
      <p:bldP spid="458776" grpId="1" animBg="1"/>
      <p:bldP spid="458777" grpId="0"/>
      <p:bldP spid="458777" grpId="1"/>
      <p:bldP spid="458778" grpId="0" animBg="1"/>
      <p:bldP spid="458778" grpId="1" animBg="1"/>
      <p:bldP spid="458779" grpId="0"/>
      <p:bldP spid="458780" grpId="0" animBg="1"/>
      <p:bldP spid="458780" grpId="1" animBg="1"/>
      <p:bldP spid="458781" grpId="0" animBg="1"/>
      <p:bldP spid="458781" grpId="1" animBg="1"/>
      <p:bldP spid="458782" grpId="0"/>
      <p:bldP spid="458783" grpId="0" animBg="1"/>
      <p:bldP spid="458783" grpId="1" animBg="1"/>
      <p:bldP spid="458784" grpId="0" animBg="1"/>
      <p:bldP spid="458784" grpId="1" animBg="1"/>
      <p:bldP spid="458785" grpId="0"/>
      <p:bldP spid="458786" grpId="0" animBg="1"/>
      <p:bldP spid="458786" grpId="1" animBg="1"/>
      <p:bldP spid="458787" grpId="0" animBg="1"/>
      <p:bldP spid="458787" grpId="1" animBg="1"/>
      <p:bldP spid="458788" grpId="0" animBg="1"/>
      <p:bldP spid="458788" grpId="1" animBg="1"/>
      <p:bldP spid="458789" grpId="0"/>
      <p:bldP spid="45879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973F-8E1E-4092-9125-4D3D3CE66237}" type="slidenum">
              <a:rPr lang="en-US"/>
              <a:pPr/>
              <a:t>66</a:t>
            </a:fld>
            <a:endParaRPr lang="en-US"/>
          </a:p>
        </p:txBody>
      </p:sp>
      <p:grpSp>
        <p:nvGrpSpPr>
          <p:cNvPr id="460802" name="Group 2"/>
          <p:cNvGrpSpPr>
            <a:grpSpLocks/>
          </p:cNvGrpSpPr>
          <p:nvPr/>
        </p:nvGrpSpPr>
        <p:grpSpPr bwMode="auto">
          <a:xfrm>
            <a:off x="4724400" y="1600200"/>
            <a:ext cx="4114800" cy="3065463"/>
            <a:chOff x="2976" y="1094"/>
            <a:chExt cx="3024" cy="1248"/>
          </a:xfrm>
        </p:grpSpPr>
        <p:sp>
          <p:nvSpPr>
            <p:cNvPr id="460803" name="Rectangle 3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04" name="Rectangle 4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  <a:endPara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304800" y="1660525"/>
            <a:ext cx="4267200" cy="49688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title"/>
          </p:nvPr>
        </p:nvSpPr>
        <p:spPr>
          <a:xfrm>
            <a:off x="330200" y="-76200"/>
            <a:ext cx="8661400" cy="1143000"/>
          </a:xfrm>
        </p:spPr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auto">
          <a:xfrm>
            <a:off x="-76200" y="1622425"/>
            <a:ext cx="4902200" cy="543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~Squares() {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m_sq[5],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auto">
          <a:xfrm>
            <a:off x="4559300" y="5915025"/>
            <a:ext cx="4584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When you init </a:t>
            </a:r>
            <a:r>
              <a:rPr lang="en-US" sz="2000">
                <a:solidFill>
                  <a:srgbClr val="990000"/>
                </a:solidFill>
              </a:rPr>
              <a:t>b</a:t>
            </a:r>
            <a:r>
              <a:rPr lang="en-US" sz="2000">
                <a:solidFill>
                  <a:schemeClr val="tx1"/>
                </a:solidFill>
              </a:rPr>
              <a:t> from </a:t>
            </a:r>
            <a:r>
              <a:rPr lang="en-US" sz="2000">
                <a:solidFill>
                  <a:srgbClr val="990000"/>
                </a:solidFill>
              </a:rPr>
              <a:t>a</a:t>
            </a:r>
            <a:r>
              <a:rPr lang="en-US" sz="2000">
                <a:solidFill>
                  <a:schemeClr val="tx1"/>
                </a:solidFill>
              </a:rPr>
              <a:t>, C++ copies the </a:t>
            </a:r>
            <a:r>
              <a:rPr lang="en-US" sz="2000">
                <a:solidFill>
                  <a:srgbClr val="6600CC"/>
                </a:solidFill>
              </a:rPr>
              <a:t>value of every member variable</a:t>
            </a:r>
            <a:r>
              <a:rPr lang="en-US" sz="2000">
                <a:solidFill>
                  <a:schemeClr val="tx1"/>
                </a:solidFill>
              </a:rPr>
              <a:t> from variable </a:t>
            </a:r>
            <a:r>
              <a:rPr lang="en-US" sz="2000">
                <a:solidFill>
                  <a:srgbClr val="990000"/>
                </a:solidFill>
              </a:rPr>
              <a:t>a</a:t>
            </a:r>
            <a:r>
              <a:rPr lang="en-US" sz="2000">
                <a:solidFill>
                  <a:schemeClr val="tx1"/>
                </a:solidFill>
              </a:rPr>
              <a:t> to variable </a:t>
            </a:r>
            <a:r>
              <a:rPr lang="en-US" sz="2000">
                <a:solidFill>
                  <a:srgbClr val="990000"/>
                </a:solidFill>
              </a:rPr>
              <a:t>b</a:t>
            </a:r>
            <a:r>
              <a:rPr lang="en-US" sz="2000">
                <a:solidFill>
                  <a:schemeClr val="tx1"/>
                </a:solidFill>
              </a:rPr>
              <a:t>. </a:t>
            </a:r>
          </a:p>
        </p:txBody>
      </p:sp>
      <p:grpSp>
        <p:nvGrpSpPr>
          <p:cNvPr id="460809" name="Group 9"/>
          <p:cNvGrpSpPr>
            <a:grpSpLocks/>
          </p:cNvGrpSpPr>
          <p:nvPr/>
        </p:nvGrpSpPr>
        <p:grpSpPr bwMode="auto">
          <a:xfrm>
            <a:off x="6791325" y="4940300"/>
            <a:ext cx="2251075" cy="990600"/>
            <a:chOff x="2998" y="2400"/>
            <a:chExt cx="1418" cy="624"/>
          </a:xfrm>
        </p:grpSpPr>
        <p:grpSp>
          <p:nvGrpSpPr>
            <p:cNvPr id="460810" name="Group 10"/>
            <p:cNvGrpSpPr>
              <a:grpSpLocks/>
            </p:cNvGrpSpPr>
            <p:nvPr/>
          </p:nvGrpSpPr>
          <p:grpSpPr bwMode="auto">
            <a:xfrm>
              <a:off x="2998" y="2400"/>
              <a:ext cx="1418" cy="624"/>
              <a:chOff x="2946" y="3456"/>
              <a:chExt cx="1086" cy="624"/>
            </a:xfrm>
          </p:grpSpPr>
          <p:grpSp>
            <p:nvGrpSpPr>
              <p:cNvPr id="46081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6081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81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406" y="3648"/>
                  <a:ext cx="1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60814" name="Text Box 14"/>
              <p:cNvSpPr txBox="1">
                <a:spLocks noChangeArrowheads="1"/>
              </p:cNvSpPr>
              <p:nvPr/>
            </p:nvSpPr>
            <p:spPr bwMode="auto">
              <a:xfrm>
                <a:off x="2946" y="3456"/>
                <a:ext cx="1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460815" name="Rectangle 15"/>
            <p:cNvSpPr>
              <a:spLocks noChangeArrowheads="1"/>
            </p:cNvSpPr>
            <p:nvPr/>
          </p:nvSpPr>
          <p:spPr bwMode="auto">
            <a:xfrm>
              <a:off x="3648" y="252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0816" name="Text Box 16"/>
            <p:cNvSpPr txBox="1">
              <a:spLocks noChangeArrowheads="1"/>
            </p:cNvSpPr>
            <p:nvPr/>
          </p:nvSpPr>
          <p:spPr bwMode="auto">
            <a:xfrm>
              <a:off x="3192" y="248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60817" name="Text Box 17"/>
            <p:cNvSpPr txBox="1">
              <a:spLocks noChangeArrowheads="1"/>
            </p:cNvSpPr>
            <p:nvPr/>
          </p:nvSpPr>
          <p:spPr bwMode="auto">
            <a:xfrm>
              <a:off x="3193" y="273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60818" name="Rectangle 18"/>
            <p:cNvSpPr>
              <a:spLocks noChangeArrowheads="1"/>
            </p:cNvSpPr>
            <p:nvPr/>
          </p:nvSpPr>
          <p:spPr bwMode="auto">
            <a:xfrm>
              <a:off x="3648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19" name="Rectangle 19"/>
            <p:cNvSpPr>
              <a:spLocks noChangeArrowheads="1"/>
            </p:cNvSpPr>
            <p:nvPr/>
          </p:nvSpPr>
          <p:spPr bwMode="auto">
            <a:xfrm>
              <a:off x="3792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20" name="Rectangle 20"/>
            <p:cNvSpPr>
              <a:spLocks noChangeArrowheads="1"/>
            </p:cNvSpPr>
            <p:nvPr/>
          </p:nvSpPr>
          <p:spPr bwMode="auto">
            <a:xfrm>
              <a:off x="3936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21" name="Rectangle 21"/>
            <p:cNvSpPr>
              <a:spLocks noChangeArrowheads="1"/>
            </p:cNvSpPr>
            <p:nvPr/>
          </p:nvSpPr>
          <p:spPr bwMode="auto">
            <a:xfrm>
              <a:off x="4080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22" name="Rectangle 22"/>
            <p:cNvSpPr>
              <a:spLocks noChangeArrowheads="1"/>
            </p:cNvSpPr>
            <p:nvPr/>
          </p:nvSpPr>
          <p:spPr bwMode="auto">
            <a:xfrm>
              <a:off x="4224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0823" name="Text Box 23"/>
          <p:cNvSpPr txBox="1">
            <a:spLocks noChangeArrowheads="1"/>
          </p:cNvSpPr>
          <p:nvPr/>
        </p:nvSpPr>
        <p:spPr bwMode="auto">
          <a:xfrm>
            <a:off x="7875588" y="5073650"/>
            <a:ext cx="3540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/>
              <a:t>3</a:t>
            </a:r>
          </a:p>
        </p:txBody>
      </p:sp>
      <p:sp>
        <p:nvSpPr>
          <p:cNvPr id="460824" name="Text Box 24"/>
          <p:cNvSpPr txBox="1">
            <a:spLocks noChangeArrowheads="1"/>
          </p:cNvSpPr>
          <p:nvPr/>
        </p:nvSpPr>
        <p:spPr bwMode="auto">
          <a:xfrm>
            <a:off x="7793038" y="548957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0825" name="Text Box 25"/>
          <p:cNvSpPr txBox="1">
            <a:spLocks noChangeArrowheads="1"/>
          </p:cNvSpPr>
          <p:nvPr/>
        </p:nvSpPr>
        <p:spPr bwMode="auto">
          <a:xfrm>
            <a:off x="8020050" y="54991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0826" name="Line 26"/>
          <p:cNvSpPr>
            <a:spLocks noChangeShapeType="1"/>
          </p:cNvSpPr>
          <p:nvPr/>
        </p:nvSpPr>
        <p:spPr bwMode="auto">
          <a:xfrm>
            <a:off x="5130800" y="3124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60827" name="Group 27"/>
          <p:cNvGrpSpPr>
            <a:grpSpLocks/>
          </p:cNvGrpSpPr>
          <p:nvPr/>
        </p:nvGrpSpPr>
        <p:grpSpPr bwMode="auto">
          <a:xfrm>
            <a:off x="4559300" y="4711700"/>
            <a:ext cx="2238375" cy="990600"/>
            <a:chOff x="3006" y="2400"/>
            <a:chExt cx="1410" cy="624"/>
          </a:xfrm>
        </p:grpSpPr>
        <p:grpSp>
          <p:nvGrpSpPr>
            <p:cNvPr id="460828" name="Group 28"/>
            <p:cNvGrpSpPr>
              <a:grpSpLocks/>
            </p:cNvGrpSpPr>
            <p:nvPr/>
          </p:nvGrpSpPr>
          <p:grpSpPr bwMode="auto">
            <a:xfrm>
              <a:off x="3006" y="2400"/>
              <a:ext cx="1410" cy="624"/>
              <a:chOff x="2952" y="3456"/>
              <a:chExt cx="1080" cy="624"/>
            </a:xfrm>
          </p:grpSpPr>
          <p:grpSp>
            <p:nvGrpSpPr>
              <p:cNvPr id="460829" name="Group 29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60830" name="Rectangle 30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83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406" y="3648"/>
                  <a:ext cx="1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60832" name="Text Box 32"/>
              <p:cNvSpPr txBox="1">
                <a:spLocks noChangeArrowheads="1"/>
              </p:cNvSpPr>
              <p:nvPr/>
            </p:nvSpPr>
            <p:spPr bwMode="auto">
              <a:xfrm>
                <a:off x="2952" y="3456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60833" name="Rectangle 33"/>
            <p:cNvSpPr>
              <a:spLocks noChangeArrowheads="1"/>
            </p:cNvSpPr>
            <p:nvPr/>
          </p:nvSpPr>
          <p:spPr bwMode="auto">
            <a:xfrm>
              <a:off x="3648" y="252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0834" name="Text Box 34"/>
            <p:cNvSpPr txBox="1">
              <a:spLocks noChangeArrowheads="1"/>
            </p:cNvSpPr>
            <p:nvPr/>
          </p:nvSpPr>
          <p:spPr bwMode="auto">
            <a:xfrm>
              <a:off x="3192" y="248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60835" name="Text Box 35"/>
            <p:cNvSpPr txBox="1">
              <a:spLocks noChangeArrowheads="1"/>
            </p:cNvSpPr>
            <p:nvPr/>
          </p:nvSpPr>
          <p:spPr bwMode="auto">
            <a:xfrm>
              <a:off x="3193" y="273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60836" name="Rectangle 36"/>
            <p:cNvSpPr>
              <a:spLocks noChangeArrowheads="1"/>
            </p:cNvSpPr>
            <p:nvPr/>
          </p:nvSpPr>
          <p:spPr bwMode="auto">
            <a:xfrm>
              <a:off x="3648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37" name="Rectangle 37"/>
            <p:cNvSpPr>
              <a:spLocks noChangeArrowheads="1"/>
            </p:cNvSpPr>
            <p:nvPr/>
          </p:nvSpPr>
          <p:spPr bwMode="auto">
            <a:xfrm>
              <a:off x="3792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38" name="Rectangle 38"/>
            <p:cNvSpPr>
              <a:spLocks noChangeArrowheads="1"/>
            </p:cNvSpPr>
            <p:nvPr/>
          </p:nvSpPr>
          <p:spPr bwMode="auto">
            <a:xfrm>
              <a:off x="3936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39" name="Rectangle 39"/>
            <p:cNvSpPr>
              <a:spLocks noChangeArrowheads="1"/>
            </p:cNvSpPr>
            <p:nvPr/>
          </p:nvSpPr>
          <p:spPr bwMode="auto">
            <a:xfrm>
              <a:off x="4080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840" name="Rectangle 40"/>
            <p:cNvSpPr>
              <a:spLocks noChangeArrowheads="1"/>
            </p:cNvSpPr>
            <p:nvPr/>
          </p:nvSpPr>
          <p:spPr bwMode="auto">
            <a:xfrm>
              <a:off x="4224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60841" name="Group 41"/>
          <p:cNvGrpSpPr>
            <a:grpSpLocks/>
          </p:cNvGrpSpPr>
          <p:nvPr/>
        </p:nvGrpSpPr>
        <p:grpSpPr bwMode="auto">
          <a:xfrm>
            <a:off x="5535613" y="4845050"/>
            <a:ext cx="806450" cy="792163"/>
            <a:chOff x="3503" y="2484"/>
            <a:chExt cx="508" cy="499"/>
          </a:xfrm>
        </p:grpSpPr>
        <p:sp>
          <p:nvSpPr>
            <p:cNvPr id="460842" name="Text Box 42"/>
            <p:cNvSpPr txBox="1">
              <a:spLocks noChangeArrowheads="1"/>
            </p:cNvSpPr>
            <p:nvPr/>
          </p:nvSpPr>
          <p:spPr bwMode="auto">
            <a:xfrm>
              <a:off x="3555" y="2484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200"/>
                <a:t>3</a:t>
              </a:r>
            </a:p>
          </p:txBody>
        </p:sp>
        <p:sp>
          <p:nvSpPr>
            <p:cNvPr id="460843" name="Text Box 43"/>
            <p:cNvSpPr txBox="1">
              <a:spLocks noChangeArrowheads="1"/>
            </p:cNvSpPr>
            <p:nvPr/>
          </p:nvSpPr>
          <p:spPr bwMode="auto">
            <a:xfrm>
              <a:off x="3503" y="274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0844" name="Text Box 44"/>
            <p:cNvSpPr txBox="1">
              <a:spLocks noChangeArrowheads="1"/>
            </p:cNvSpPr>
            <p:nvPr/>
          </p:nvSpPr>
          <p:spPr bwMode="auto">
            <a:xfrm>
              <a:off x="3647" y="2752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</a:rPr>
                <a:t>4 </a:t>
              </a:r>
              <a:r>
                <a:rPr lang="en-US" sz="1200">
                  <a:solidFill>
                    <a:schemeClr val="tx1"/>
                  </a:solidFill>
                </a:rPr>
                <a:t> </a:t>
              </a:r>
              <a:r>
                <a:rPr 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60845" name="Text Box 45"/>
            <p:cNvSpPr txBox="1">
              <a:spLocks noChangeArrowheads="1"/>
            </p:cNvSpPr>
            <p:nvPr/>
          </p:nvSpPr>
          <p:spPr bwMode="auto">
            <a:xfrm>
              <a:off x="3800" y="2752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460846" name="AutoShape 46"/>
          <p:cNvCxnSpPr>
            <a:cxnSpLocks noChangeShapeType="1"/>
            <a:stCxn id="460823" idx="0"/>
            <a:endCxn id="460842" idx="0"/>
          </p:cNvCxnSpPr>
          <p:nvPr/>
        </p:nvCxnSpPr>
        <p:spPr bwMode="auto">
          <a:xfrm rot="5400000" flipH="1">
            <a:off x="6810376" y="3830637"/>
            <a:ext cx="228600" cy="2257425"/>
          </a:xfrm>
          <a:prstGeom prst="curvedConnector3">
            <a:avLst>
              <a:gd name="adj1" fmla="val 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47" name="AutoShape 47"/>
          <p:cNvCxnSpPr>
            <a:cxnSpLocks noChangeShapeType="1"/>
          </p:cNvCxnSpPr>
          <p:nvPr/>
        </p:nvCxnSpPr>
        <p:spPr bwMode="auto">
          <a:xfrm rot="16200000" flipV="1">
            <a:off x="6694488" y="4535487"/>
            <a:ext cx="228600" cy="2257425"/>
          </a:xfrm>
          <a:prstGeom prst="curvedConnector3">
            <a:avLst>
              <a:gd name="adj1" fmla="val -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48" name="AutoShape 48"/>
          <p:cNvCxnSpPr>
            <a:cxnSpLocks noChangeShapeType="1"/>
          </p:cNvCxnSpPr>
          <p:nvPr/>
        </p:nvCxnSpPr>
        <p:spPr bwMode="auto">
          <a:xfrm rot="16200000" flipV="1">
            <a:off x="6948488" y="4541837"/>
            <a:ext cx="228600" cy="2257425"/>
          </a:xfrm>
          <a:prstGeom prst="curvedConnector3">
            <a:avLst>
              <a:gd name="adj1" fmla="val -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49" name="AutoShape 49"/>
          <p:cNvCxnSpPr>
            <a:cxnSpLocks noChangeShapeType="1"/>
          </p:cNvCxnSpPr>
          <p:nvPr/>
        </p:nvCxnSpPr>
        <p:spPr bwMode="auto">
          <a:xfrm rot="16200000" flipV="1">
            <a:off x="7164388" y="4541837"/>
            <a:ext cx="228600" cy="2257425"/>
          </a:xfrm>
          <a:prstGeom prst="curvedConnector3">
            <a:avLst>
              <a:gd name="adj1" fmla="val -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50" name="AutoShape 50"/>
          <p:cNvCxnSpPr>
            <a:cxnSpLocks noChangeShapeType="1"/>
          </p:cNvCxnSpPr>
          <p:nvPr/>
        </p:nvCxnSpPr>
        <p:spPr bwMode="auto">
          <a:xfrm rot="16200000" flipV="1">
            <a:off x="7405688" y="4516437"/>
            <a:ext cx="228600" cy="2257425"/>
          </a:xfrm>
          <a:prstGeom prst="curvedConnector3">
            <a:avLst>
              <a:gd name="adj1" fmla="val -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51" name="AutoShape 51"/>
          <p:cNvCxnSpPr>
            <a:cxnSpLocks noChangeShapeType="1"/>
          </p:cNvCxnSpPr>
          <p:nvPr/>
        </p:nvCxnSpPr>
        <p:spPr bwMode="auto">
          <a:xfrm rot="16200000" flipV="1">
            <a:off x="7634288" y="4535487"/>
            <a:ext cx="228600" cy="2257425"/>
          </a:xfrm>
          <a:prstGeom prst="curvedConnector3">
            <a:avLst>
              <a:gd name="adj1" fmla="val -2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52" name="Rectangle 52"/>
          <p:cNvSpPr>
            <a:spLocks noChangeArrowheads="1"/>
          </p:cNvSpPr>
          <p:nvPr/>
        </p:nvSpPr>
        <p:spPr bwMode="auto">
          <a:xfrm>
            <a:off x="4508500" y="6045200"/>
            <a:ext cx="4711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This is called a “</a:t>
            </a:r>
            <a:r>
              <a:rPr lang="en-US" sz="2000">
                <a:solidFill>
                  <a:srgbClr val="6600CC"/>
                </a:solidFill>
              </a:rPr>
              <a:t>shallow copy</a:t>
            </a:r>
            <a:r>
              <a:rPr lang="en-US" sz="2000">
                <a:solidFill>
                  <a:schemeClr val="tx1"/>
                </a:solidFill>
              </a:rPr>
              <a:t>.” a and b now contain </a:t>
            </a:r>
            <a:r>
              <a:rPr lang="en-US" sz="2000">
                <a:solidFill>
                  <a:srgbClr val="990000"/>
                </a:solidFill>
              </a:rPr>
              <a:t>identical</a:t>
            </a:r>
            <a:r>
              <a:rPr lang="en-US" sz="2000">
                <a:solidFill>
                  <a:schemeClr val="tx1"/>
                </a:solidFill>
              </a:rPr>
              <a:t> member values.</a:t>
            </a:r>
          </a:p>
        </p:txBody>
      </p:sp>
      <p:sp>
        <p:nvSpPr>
          <p:cNvPr id="460853" name="Line 53"/>
          <p:cNvSpPr>
            <a:spLocks noChangeShapeType="1"/>
          </p:cNvSpPr>
          <p:nvPr/>
        </p:nvSpPr>
        <p:spPr bwMode="auto">
          <a:xfrm>
            <a:off x="4775200" y="2590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54" name="Text Box 54"/>
          <p:cNvSpPr txBox="1">
            <a:spLocks noChangeArrowheads="1"/>
          </p:cNvSpPr>
          <p:nvPr/>
        </p:nvSpPr>
        <p:spPr bwMode="auto">
          <a:xfrm>
            <a:off x="8235950" y="54991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0855" name="Rectangle 55"/>
          <p:cNvSpPr>
            <a:spLocks noChangeArrowheads="1"/>
          </p:cNvSpPr>
          <p:nvPr/>
        </p:nvSpPr>
        <p:spPr bwMode="auto">
          <a:xfrm>
            <a:off x="15240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Let’s consider another class for a second…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6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6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6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8" grpId="0"/>
      <p:bldP spid="460808" grpId="1"/>
      <p:bldP spid="460823" grpId="0"/>
      <p:bldP spid="460824" grpId="0"/>
      <p:bldP spid="460825" grpId="0"/>
      <p:bldP spid="460826" grpId="0" animBg="1"/>
      <p:bldP spid="460826" grpId="1" animBg="1"/>
      <p:bldP spid="460852" grpId="0"/>
      <p:bldP spid="460853" grpId="0" animBg="1"/>
      <p:bldP spid="460853" grpId="1" animBg="1"/>
      <p:bldP spid="46085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B1A1-1AAA-4795-B07A-441ECF0DA62E}" type="slidenum">
              <a:rPr lang="en-US"/>
              <a:pPr/>
              <a:t>67</a:t>
            </a:fld>
            <a:endParaRPr lang="en-US"/>
          </a:p>
        </p:txBody>
      </p:sp>
      <p:sp>
        <p:nvSpPr>
          <p:cNvPr id="462850" name="Rectangle 2"/>
          <p:cNvSpPr>
            <a:spLocks noChangeArrowheads="1"/>
          </p:cNvSpPr>
          <p:nvPr/>
        </p:nvSpPr>
        <p:spPr bwMode="auto">
          <a:xfrm>
            <a:off x="304800" y="1660525"/>
            <a:ext cx="4267200" cy="49688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title"/>
          </p:nvPr>
        </p:nvSpPr>
        <p:spPr>
          <a:xfrm>
            <a:off x="330200" y="-76200"/>
            <a:ext cx="8661400" cy="1143000"/>
          </a:xfrm>
        </p:spPr>
        <p:txBody>
          <a:bodyPr/>
          <a:lstStyle/>
          <a:p>
            <a:r>
              <a:rPr lang="en-US"/>
              <a:t>Copy Construction</a:t>
            </a:r>
          </a:p>
        </p:txBody>
      </p:sp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-76200" y="1622425"/>
            <a:ext cx="4902200" cy="543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~Squares() {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m_sq[5],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2853" name="Rectangle 5"/>
          <p:cNvSpPr>
            <a:spLocks noChangeArrowheads="1"/>
          </p:cNvSpPr>
          <p:nvPr/>
        </p:nvSpPr>
        <p:spPr bwMode="auto">
          <a:xfrm>
            <a:off x="4787900" y="5959475"/>
            <a:ext cx="4356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This is exactly what you’d want to happen, right?</a:t>
            </a:r>
          </a:p>
        </p:txBody>
      </p:sp>
      <p:grpSp>
        <p:nvGrpSpPr>
          <p:cNvPr id="462854" name="Group 6"/>
          <p:cNvGrpSpPr>
            <a:grpSpLocks/>
          </p:cNvGrpSpPr>
          <p:nvPr/>
        </p:nvGrpSpPr>
        <p:grpSpPr bwMode="auto">
          <a:xfrm>
            <a:off x="4584700" y="4724400"/>
            <a:ext cx="2238375" cy="990600"/>
            <a:chOff x="3006" y="2400"/>
            <a:chExt cx="1410" cy="624"/>
          </a:xfrm>
        </p:grpSpPr>
        <p:grpSp>
          <p:nvGrpSpPr>
            <p:cNvPr id="462855" name="Group 7"/>
            <p:cNvGrpSpPr>
              <a:grpSpLocks/>
            </p:cNvGrpSpPr>
            <p:nvPr/>
          </p:nvGrpSpPr>
          <p:grpSpPr bwMode="auto">
            <a:xfrm>
              <a:off x="3006" y="2400"/>
              <a:ext cx="1410" cy="624"/>
              <a:chOff x="2952" y="3456"/>
              <a:chExt cx="1080" cy="624"/>
            </a:xfrm>
          </p:grpSpPr>
          <p:grpSp>
            <p:nvGrpSpPr>
              <p:cNvPr id="462856" name="Group 8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62857" name="Rectangle 9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85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406" y="3648"/>
                  <a:ext cx="1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62859" name="Text Box 11"/>
              <p:cNvSpPr txBox="1">
                <a:spLocks noChangeArrowheads="1"/>
              </p:cNvSpPr>
              <p:nvPr/>
            </p:nvSpPr>
            <p:spPr bwMode="auto">
              <a:xfrm>
                <a:off x="2952" y="3456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62860" name="Rectangle 12"/>
            <p:cNvSpPr>
              <a:spLocks noChangeArrowheads="1"/>
            </p:cNvSpPr>
            <p:nvPr/>
          </p:nvSpPr>
          <p:spPr bwMode="auto">
            <a:xfrm>
              <a:off x="3648" y="252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2861" name="Text Box 13"/>
            <p:cNvSpPr txBox="1">
              <a:spLocks noChangeArrowheads="1"/>
            </p:cNvSpPr>
            <p:nvPr/>
          </p:nvSpPr>
          <p:spPr bwMode="auto">
            <a:xfrm>
              <a:off x="3192" y="248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62862" name="Text Box 14"/>
            <p:cNvSpPr txBox="1">
              <a:spLocks noChangeArrowheads="1"/>
            </p:cNvSpPr>
            <p:nvPr/>
          </p:nvSpPr>
          <p:spPr bwMode="auto">
            <a:xfrm>
              <a:off x="3193" y="273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62863" name="Rectangle 15"/>
            <p:cNvSpPr>
              <a:spLocks noChangeArrowheads="1"/>
            </p:cNvSpPr>
            <p:nvPr/>
          </p:nvSpPr>
          <p:spPr bwMode="auto">
            <a:xfrm>
              <a:off x="3648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2864" name="Rectangle 16"/>
            <p:cNvSpPr>
              <a:spLocks noChangeArrowheads="1"/>
            </p:cNvSpPr>
            <p:nvPr/>
          </p:nvSpPr>
          <p:spPr bwMode="auto">
            <a:xfrm>
              <a:off x="3792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2865" name="Rectangle 17"/>
            <p:cNvSpPr>
              <a:spLocks noChangeArrowheads="1"/>
            </p:cNvSpPr>
            <p:nvPr/>
          </p:nvSpPr>
          <p:spPr bwMode="auto">
            <a:xfrm>
              <a:off x="3936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2866" name="Rectangle 18"/>
            <p:cNvSpPr>
              <a:spLocks noChangeArrowheads="1"/>
            </p:cNvSpPr>
            <p:nvPr/>
          </p:nvSpPr>
          <p:spPr bwMode="auto">
            <a:xfrm>
              <a:off x="4080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2867" name="Rectangle 19"/>
            <p:cNvSpPr>
              <a:spLocks noChangeArrowheads="1"/>
            </p:cNvSpPr>
            <p:nvPr/>
          </p:nvSpPr>
          <p:spPr bwMode="auto">
            <a:xfrm>
              <a:off x="4224" y="2784"/>
              <a:ext cx="144" cy="144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62868" name="Group 20"/>
          <p:cNvGrpSpPr>
            <a:grpSpLocks/>
          </p:cNvGrpSpPr>
          <p:nvPr/>
        </p:nvGrpSpPr>
        <p:grpSpPr bwMode="auto">
          <a:xfrm>
            <a:off x="5561013" y="4857750"/>
            <a:ext cx="723900" cy="792163"/>
            <a:chOff x="3503" y="2484"/>
            <a:chExt cx="456" cy="499"/>
          </a:xfrm>
        </p:grpSpPr>
        <p:sp>
          <p:nvSpPr>
            <p:cNvPr id="462869" name="Text Box 21"/>
            <p:cNvSpPr txBox="1">
              <a:spLocks noChangeArrowheads="1"/>
            </p:cNvSpPr>
            <p:nvPr/>
          </p:nvSpPr>
          <p:spPr bwMode="auto">
            <a:xfrm>
              <a:off x="3555" y="2484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200"/>
                <a:t>3</a:t>
              </a:r>
            </a:p>
          </p:txBody>
        </p:sp>
        <p:sp>
          <p:nvSpPr>
            <p:cNvPr id="462870" name="Text Box 22"/>
            <p:cNvSpPr txBox="1">
              <a:spLocks noChangeArrowheads="1"/>
            </p:cNvSpPr>
            <p:nvPr/>
          </p:nvSpPr>
          <p:spPr bwMode="auto">
            <a:xfrm>
              <a:off x="3503" y="274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2871" name="Text Box 23"/>
            <p:cNvSpPr txBox="1">
              <a:spLocks noChangeArrowheads="1"/>
            </p:cNvSpPr>
            <p:nvPr/>
          </p:nvSpPr>
          <p:spPr bwMode="auto">
            <a:xfrm>
              <a:off x="3646" y="27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62872" name="Text Box 24"/>
            <p:cNvSpPr txBox="1">
              <a:spLocks noChangeArrowheads="1"/>
            </p:cNvSpPr>
            <p:nvPr/>
          </p:nvSpPr>
          <p:spPr bwMode="auto">
            <a:xfrm>
              <a:off x="3800" y="2752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0000"/>
                  </a:solidFill>
                </a:rPr>
                <a:t> </a:t>
              </a:r>
            </a:p>
          </p:txBody>
        </p:sp>
      </p:grpSp>
      <p:grpSp>
        <p:nvGrpSpPr>
          <p:cNvPr id="462873" name="Group 25"/>
          <p:cNvGrpSpPr>
            <a:grpSpLocks/>
          </p:cNvGrpSpPr>
          <p:nvPr/>
        </p:nvGrpSpPr>
        <p:grpSpPr bwMode="auto">
          <a:xfrm>
            <a:off x="6816725" y="4953000"/>
            <a:ext cx="2251075" cy="990600"/>
            <a:chOff x="4294" y="3120"/>
            <a:chExt cx="1418" cy="624"/>
          </a:xfrm>
        </p:grpSpPr>
        <p:grpSp>
          <p:nvGrpSpPr>
            <p:cNvPr id="462874" name="Group 26"/>
            <p:cNvGrpSpPr>
              <a:grpSpLocks/>
            </p:cNvGrpSpPr>
            <p:nvPr/>
          </p:nvGrpSpPr>
          <p:grpSpPr bwMode="auto">
            <a:xfrm>
              <a:off x="4294" y="3120"/>
              <a:ext cx="1418" cy="624"/>
              <a:chOff x="2998" y="2400"/>
              <a:chExt cx="1418" cy="624"/>
            </a:xfrm>
          </p:grpSpPr>
          <p:grpSp>
            <p:nvGrpSpPr>
              <p:cNvPr id="462875" name="Group 27"/>
              <p:cNvGrpSpPr>
                <a:grpSpLocks/>
              </p:cNvGrpSpPr>
              <p:nvPr/>
            </p:nvGrpSpPr>
            <p:grpSpPr bwMode="auto">
              <a:xfrm>
                <a:off x="2998" y="2400"/>
                <a:ext cx="1418" cy="624"/>
                <a:chOff x="2946" y="3456"/>
                <a:chExt cx="1086" cy="624"/>
              </a:xfrm>
            </p:grpSpPr>
            <p:grpSp>
              <p:nvGrpSpPr>
                <p:cNvPr id="462876" name="Group 28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6287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287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6" y="3648"/>
                    <a:ext cx="1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6287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946" y="3456"/>
                  <a:ext cx="1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chemeClr val="accent2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462880" name="Rectangle 32"/>
              <p:cNvSpPr>
                <a:spLocks noChangeArrowheads="1"/>
              </p:cNvSpPr>
              <p:nvPr/>
            </p:nvSpPr>
            <p:spPr bwMode="auto">
              <a:xfrm>
                <a:off x="3648" y="252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2881" name="Text Box 33"/>
              <p:cNvSpPr txBox="1">
                <a:spLocks noChangeArrowheads="1"/>
              </p:cNvSpPr>
              <p:nvPr/>
            </p:nvSpPr>
            <p:spPr bwMode="auto">
              <a:xfrm>
                <a:off x="3192" y="248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62882" name="Text Box 34"/>
              <p:cNvSpPr txBox="1">
                <a:spLocks noChangeArrowheads="1"/>
              </p:cNvSpPr>
              <p:nvPr/>
            </p:nvSpPr>
            <p:spPr bwMode="auto">
              <a:xfrm>
                <a:off x="3193" y="2736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m_sq</a:t>
                </a:r>
              </a:p>
            </p:txBody>
          </p:sp>
          <p:sp>
            <p:nvSpPr>
              <p:cNvPr id="462883" name="Rectangle 35"/>
              <p:cNvSpPr>
                <a:spLocks noChangeArrowheads="1"/>
              </p:cNvSpPr>
              <p:nvPr/>
            </p:nvSpPr>
            <p:spPr bwMode="auto">
              <a:xfrm>
                <a:off x="3648" y="27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2884" name="Rectangle 36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2885" name="Rectangle 3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2886" name="Rectangle 3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2887" name="Rectangle 39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62888" name="Text Box 40"/>
            <p:cNvSpPr txBox="1">
              <a:spLocks noChangeArrowheads="1"/>
            </p:cNvSpPr>
            <p:nvPr/>
          </p:nvSpPr>
          <p:spPr bwMode="auto">
            <a:xfrm>
              <a:off x="4977" y="3204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200"/>
                <a:t>3</a:t>
              </a:r>
            </a:p>
          </p:txBody>
        </p:sp>
        <p:sp>
          <p:nvSpPr>
            <p:cNvPr id="462889" name="Text Box 41"/>
            <p:cNvSpPr txBox="1">
              <a:spLocks noChangeArrowheads="1"/>
            </p:cNvSpPr>
            <p:nvPr/>
          </p:nvSpPr>
          <p:spPr bwMode="auto">
            <a:xfrm>
              <a:off x="4925" y="346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2890" name="Text Box 42"/>
            <p:cNvSpPr txBox="1">
              <a:spLocks noChangeArrowheads="1"/>
            </p:cNvSpPr>
            <p:nvPr/>
          </p:nvSpPr>
          <p:spPr bwMode="auto">
            <a:xfrm>
              <a:off x="5068" y="34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62891" name="Text Box 43"/>
            <p:cNvSpPr txBox="1">
              <a:spLocks noChangeArrowheads="1"/>
            </p:cNvSpPr>
            <p:nvPr/>
          </p:nvSpPr>
          <p:spPr bwMode="auto">
            <a:xfrm>
              <a:off x="5200" y="34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62892" name="Text Box 44"/>
            <p:cNvSpPr txBox="1">
              <a:spLocks noChangeArrowheads="1"/>
            </p:cNvSpPr>
            <p:nvPr/>
          </p:nvSpPr>
          <p:spPr bwMode="auto">
            <a:xfrm>
              <a:off x="5373" y="3471"/>
              <a:ext cx="1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462893" name="Rectangle 45"/>
          <p:cNvSpPr>
            <a:spLocks noChangeArrowheads="1"/>
          </p:cNvSpPr>
          <p:nvPr/>
        </p:nvSpPr>
        <p:spPr bwMode="auto">
          <a:xfrm>
            <a:off x="5553075" y="527685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2894" name="Rectangle 46"/>
          <p:cNvSpPr>
            <a:spLocks noChangeArrowheads="1"/>
          </p:cNvSpPr>
          <p:nvPr/>
        </p:nvSpPr>
        <p:spPr bwMode="auto">
          <a:xfrm>
            <a:off x="5789613" y="5283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2895" name="Rectangle 47"/>
          <p:cNvSpPr>
            <a:spLocks noChangeArrowheads="1"/>
          </p:cNvSpPr>
          <p:nvPr/>
        </p:nvSpPr>
        <p:spPr bwMode="auto">
          <a:xfrm>
            <a:off x="6005513" y="5283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62896" name="Group 48"/>
          <p:cNvGrpSpPr>
            <a:grpSpLocks/>
          </p:cNvGrpSpPr>
          <p:nvPr/>
        </p:nvGrpSpPr>
        <p:grpSpPr bwMode="auto">
          <a:xfrm>
            <a:off x="4724400" y="1600200"/>
            <a:ext cx="4038600" cy="3065463"/>
            <a:chOff x="2976" y="1094"/>
            <a:chExt cx="3024" cy="1248"/>
          </a:xfrm>
        </p:grpSpPr>
        <p:sp>
          <p:nvSpPr>
            <p:cNvPr id="462897" name="Rectangle 49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98" name="Rectangle 50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2899" name="Line 51"/>
          <p:cNvSpPr>
            <a:spLocks noChangeShapeType="1"/>
          </p:cNvSpPr>
          <p:nvPr/>
        </p:nvSpPr>
        <p:spPr bwMode="auto">
          <a:xfrm>
            <a:off x="4787900" y="3708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2900" name="Text Box 52"/>
          <p:cNvSpPr txBox="1">
            <a:spLocks noChangeArrowheads="1"/>
          </p:cNvSpPr>
          <p:nvPr/>
        </p:nvSpPr>
        <p:spPr bwMode="auto">
          <a:xfrm>
            <a:off x="5207000" y="35433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b’s d’tor called</a:t>
            </a:r>
          </a:p>
        </p:txBody>
      </p:sp>
      <p:sp>
        <p:nvSpPr>
          <p:cNvPr id="462901" name="Line 53"/>
          <p:cNvSpPr>
            <a:spLocks noChangeShapeType="1"/>
          </p:cNvSpPr>
          <p:nvPr/>
        </p:nvSpPr>
        <p:spPr bwMode="auto">
          <a:xfrm>
            <a:off x="4800600" y="4127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2902" name="Line 54"/>
          <p:cNvSpPr>
            <a:spLocks noChangeShapeType="1"/>
          </p:cNvSpPr>
          <p:nvPr/>
        </p:nvSpPr>
        <p:spPr bwMode="auto">
          <a:xfrm>
            <a:off x="431800" y="4559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2903" name="Line 55"/>
          <p:cNvSpPr>
            <a:spLocks noChangeShapeType="1"/>
          </p:cNvSpPr>
          <p:nvPr/>
        </p:nvSpPr>
        <p:spPr bwMode="auto">
          <a:xfrm>
            <a:off x="698500" y="5105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2904" name="Text Box 56"/>
          <p:cNvSpPr txBox="1">
            <a:spLocks noChangeArrowheads="1"/>
          </p:cNvSpPr>
          <p:nvPr/>
        </p:nvSpPr>
        <p:spPr bwMode="auto">
          <a:xfrm>
            <a:off x="8461375" y="1704975"/>
            <a:ext cx="4016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6600CC"/>
                </a:solidFill>
              </a:rPr>
              <a:t>1</a:t>
            </a:r>
          </a:p>
          <a:p>
            <a:pPr algn="ctr"/>
            <a:r>
              <a:rPr lang="en-US" sz="2800">
                <a:solidFill>
                  <a:srgbClr val="6600CC"/>
                </a:solidFill>
              </a:rPr>
              <a:t>4</a:t>
            </a:r>
          </a:p>
          <a:p>
            <a:pPr algn="ctr"/>
            <a:r>
              <a:rPr lang="en-US" sz="2800">
                <a:solidFill>
                  <a:srgbClr val="6600CC"/>
                </a:solidFill>
              </a:rPr>
              <a:t>9</a:t>
            </a:r>
          </a:p>
        </p:txBody>
      </p:sp>
      <p:sp>
        <p:nvSpPr>
          <p:cNvPr id="462905" name="Rectangle 57"/>
          <p:cNvSpPr>
            <a:spLocks noChangeArrowheads="1"/>
          </p:cNvSpPr>
          <p:nvPr/>
        </p:nvSpPr>
        <p:spPr bwMode="auto">
          <a:xfrm>
            <a:off x="15240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Let’s consider another class for a second…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/>
      <p:bldP spid="462899" grpId="0" animBg="1"/>
      <p:bldP spid="462899" grpId="1" animBg="1"/>
      <p:bldP spid="462900" grpId="0" autoUpdateAnimBg="0"/>
      <p:bldP spid="462901" grpId="0" animBg="1"/>
      <p:bldP spid="462901" grpId="1" animBg="1"/>
      <p:bldP spid="462902" grpId="0" animBg="1"/>
      <p:bldP spid="462902" grpId="1" animBg="1"/>
      <p:bldP spid="462903" grpId="0" animBg="1"/>
      <p:bldP spid="462903" grpId="1" animBg="1"/>
      <p:bldP spid="46290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DDE8-7CB3-4D2B-86A7-E63A0E7D6D78}" type="slidenum">
              <a:rPr lang="en-US"/>
              <a:pPr/>
              <a:t>68</a:t>
            </a:fld>
            <a:endParaRPr lang="en-US"/>
          </a:p>
        </p:txBody>
      </p:sp>
      <p:grpSp>
        <p:nvGrpSpPr>
          <p:cNvPr id="464898" name="Group 2"/>
          <p:cNvGrpSpPr>
            <a:grpSpLocks/>
          </p:cNvGrpSpPr>
          <p:nvPr/>
        </p:nvGrpSpPr>
        <p:grpSpPr bwMode="auto">
          <a:xfrm>
            <a:off x="-76200" y="1401763"/>
            <a:ext cx="4902200" cy="5705475"/>
            <a:chOff x="-48" y="883"/>
            <a:chExt cx="3088" cy="3594"/>
          </a:xfrm>
        </p:grpSpPr>
        <p:sp>
          <p:nvSpPr>
            <p:cNvPr id="464899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-48" y="883"/>
              <a:ext cx="3088" cy="3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Squares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Squares(int n) { 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m_n = n;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m_sq = new int[n];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j=0;j&lt;n;j++)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m_sq[j] = (j+1)*(j+1);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 Squares(){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delete []m_sq;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printSquares()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j=0;j&lt;m_n;j++)</a:t>
              </a: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cout &lt;&lt; m_sq[j] &lt;&lt; endl;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int *m_sq, m_n;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64902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/>
          </a:p>
        </p:txBody>
      </p:sp>
      <p:sp>
        <p:nvSpPr>
          <p:cNvPr id="464903" name="Text Box 7"/>
          <p:cNvSpPr txBox="1">
            <a:spLocks noChangeArrowheads="1"/>
          </p:cNvSpPr>
          <p:nvPr/>
        </p:nvSpPr>
        <p:spPr bwMode="auto">
          <a:xfrm>
            <a:off x="4741863" y="1852613"/>
            <a:ext cx="41941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Now let’s look at an updated version of our </a:t>
            </a:r>
            <a:r>
              <a:rPr lang="en-US">
                <a:solidFill>
                  <a:srgbClr val="6600CC"/>
                </a:solidFill>
              </a:rPr>
              <a:t>Squares </a:t>
            </a:r>
            <a:r>
              <a:rPr lang="en-US">
                <a:solidFill>
                  <a:schemeClr val="tx1"/>
                </a:solidFill>
              </a:rPr>
              <a:t>class</a:t>
            </a:r>
            <a:r>
              <a:rPr lang="en-US"/>
              <a:t>.</a:t>
            </a:r>
          </a:p>
        </p:txBody>
      </p:sp>
      <p:sp>
        <p:nvSpPr>
          <p:cNvPr id="464904" name="Text Box 8"/>
          <p:cNvSpPr txBox="1">
            <a:spLocks noChangeArrowheads="1"/>
          </p:cNvSpPr>
          <p:nvPr/>
        </p:nvSpPr>
        <p:spPr bwMode="auto">
          <a:xfrm>
            <a:off x="4724400" y="3146425"/>
            <a:ext cx="43211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It uses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delete</a:t>
            </a:r>
            <a:r>
              <a:rPr lang="en-US" dirty="0"/>
              <a:t> to dynamically allocate memory for its array.</a:t>
            </a:r>
          </a:p>
        </p:txBody>
      </p:sp>
      <p:sp>
        <p:nvSpPr>
          <p:cNvPr id="464906" name="Text Box 10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464907" name="Text Box 11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3" grpId="0"/>
      <p:bldP spid="46490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8AC9-7966-40C5-83F2-6F21102AF285}" type="slidenum">
              <a:rPr lang="en-US"/>
              <a:pPr/>
              <a:t>69</a:t>
            </a:fld>
            <a:endParaRPr lang="en-US"/>
          </a:p>
        </p:txBody>
      </p:sp>
      <p:sp>
        <p:nvSpPr>
          <p:cNvPr id="466946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66947" name="Text Box 3"/>
          <p:cNvSpPr txBox="1">
            <a:spLocks noChangeArrowheads="1"/>
          </p:cNvSpPr>
          <p:nvPr/>
        </p:nvSpPr>
        <p:spPr bwMode="auto">
          <a:xfrm>
            <a:off x="4724400" y="2695575"/>
            <a:ext cx="4308475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600"/>
              <a:t>When constructed, it uses </a:t>
            </a:r>
            <a:r>
              <a:rPr lang="en-US" sz="2600">
                <a:solidFill>
                  <a:srgbClr val="990000"/>
                </a:solidFill>
              </a:rPr>
              <a:t>new</a:t>
            </a:r>
            <a:r>
              <a:rPr lang="en-US" sz="2600"/>
              <a:t> to allocate an array to hold the squares.</a:t>
            </a:r>
          </a:p>
        </p:txBody>
      </p:sp>
      <p:sp>
        <p:nvSpPr>
          <p:cNvPr id="466948" name="Text Box 4"/>
          <p:cNvSpPr txBox="1">
            <a:spLocks noChangeArrowheads="1"/>
          </p:cNvSpPr>
          <p:nvPr/>
        </p:nvSpPr>
        <p:spPr bwMode="auto">
          <a:xfrm>
            <a:off x="4838700" y="30607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4648200" y="4267200"/>
            <a:ext cx="4308475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600"/>
              <a:t>When it is destructed, it uses </a:t>
            </a:r>
            <a:r>
              <a:rPr lang="en-US" sz="2600">
                <a:solidFill>
                  <a:srgbClr val="990000"/>
                </a:solidFill>
              </a:rPr>
              <a:t>delete </a:t>
            </a:r>
            <a:r>
              <a:rPr lang="en-US" sz="2600"/>
              <a:t>to release its array.</a:t>
            </a:r>
          </a:p>
        </p:txBody>
      </p:sp>
      <p:sp>
        <p:nvSpPr>
          <p:cNvPr id="466950" name="Text Box 6"/>
          <p:cNvSpPr txBox="1">
            <a:spLocks noChangeArrowheads="1"/>
          </p:cNvSpPr>
          <p:nvPr/>
        </p:nvSpPr>
        <p:spPr bwMode="auto">
          <a:xfrm>
            <a:off x="5881688" y="4521200"/>
            <a:ext cx="290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sp>
        <p:nvSpPr>
          <p:cNvPr id="466951" name="Rectangle 7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52" name="Rectangle 8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 = new int[n];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[]m_sq;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6953" name="Text Box 9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cxnSp>
        <p:nvCxnSpPr>
          <p:cNvPr id="466954" name="AutoShape 10"/>
          <p:cNvCxnSpPr>
            <a:cxnSpLocks noChangeShapeType="1"/>
            <a:stCxn id="466947" idx="1"/>
            <a:endCxn id="466953" idx="0"/>
          </p:cNvCxnSpPr>
          <p:nvPr/>
        </p:nvCxnSpPr>
        <p:spPr bwMode="auto">
          <a:xfrm rot="10800000">
            <a:off x="2228850" y="2844800"/>
            <a:ext cx="2495550" cy="492125"/>
          </a:xfrm>
          <a:prstGeom prst="curvedConnector4">
            <a:avLst>
              <a:gd name="adj1" fmla="val 47074"/>
              <a:gd name="adj2" fmla="val 14645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6955" name="Text Box 11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 </a:t>
            </a:r>
          </a:p>
        </p:txBody>
      </p:sp>
      <p:cxnSp>
        <p:nvCxnSpPr>
          <p:cNvPr id="466956" name="AutoShape 12"/>
          <p:cNvCxnSpPr>
            <a:cxnSpLocks noChangeShapeType="1"/>
            <a:stCxn id="466950" idx="2"/>
            <a:endCxn id="466955" idx="2"/>
          </p:cNvCxnSpPr>
          <p:nvPr/>
        </p:nvCxnSpPr>
        <p:spPr bwMode="auto">
          <a:xfrm rot="16200000" flipV="1">
            <a:off x="4244181" y="3256757"/>
            <a:ext cx="760413" cy="2806700"/>
          </a:xfrm>
          <a:prstGeom prst="curvedConnector3">
            <a:avLst>
              <a:gd name="adj1" fmla="val -30065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6957" name="Text Box 13"/>
          <p:cNvSpPr txBox="1">
            <a:spLocks noChangeArrowheads="1"/>
          </p:cNvSpPr>
          <p:nvPr/>
        </p:nvSpPr>
        <p:spPr bwMode="auto">
          <a:xfrm>
            <a:off x="4683125" y="5895975"/>
            <a:ext cx="4308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600"/>
              <a:t>Let’s see what happens with this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6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6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/>
      <p:bldP spid="466949" grpId="0"/>
      <p:bldP spid="4669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5FD-7C4B-4D3D-9CFD-C5452E98D1B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" t="4262" r="5338" b="10660"/>
          <a:stretch/>
        </p:blipFill>
        <p:spPr bwMode="auto">
          <a:xfrm>
            <a:off x="6028517" y="4651740"/>
            <a:ext cx="1362883" cy="129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706384"/>
            <a:ext cx="1309687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8" b="8909"/>
          <a:stretch/>
        </p:blipFill>
        <p:spPr bwMode="auto">
          <a:xfrm>
            <a:off x="5867400" y="3355028"/>
            <a:ext cx="1140415" cy="136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838200" y="914400"/>
            <a:ext cx="7391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Why do we have to tell C++ what type of variable our pointer points to? Who cares?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4000" dirty="0" smtClean="0"/>
              <a:t>Why Specify </a:t>
            </a:r>
            <a:r>
              <a:rPr lang="en-US" sz="4000" smtClean="0"/>
              <a:t>the Type?</a:t>
            </a:r>
            <a:endParaRPr lang="en-US" sz="4000" dirty="0"/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762000" y="3581400"/>
            <a:ext cx="3657600" cy="3046988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foo()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 smtClean="0">
                <a:solidFill>
                  <a:srgbClr val="6600CC"/>
                </a:solidFill>
              </a:rPr>
              <a:t>{</a:t>
            </a: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 smtClean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8055" y="4311271"/>
            <a:ext cx="2031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chickens;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chickens = 5;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8942" y="5939135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&amp;chickens;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9513" y="5477470"/>
            <a:ext cx="1088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*p;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318058" y="4718175"/>
            <a:ext cx="2057400" cy="847956"/>
          </a:xfrm>
          <a:prstGeom prst="wedgeRoundRectCallout">
            <a:avLst>
              <a:gd name="adj1" fmla="val -142850"/>
              <a:gd name="adj2" fmla="val 53656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Why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heck do we need this?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524000" y="1676400"/>
            <a:ext cx="6400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Well, would you tell your veterinarian what kind of pet you had before he performed surgery?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098942" y="2514600"/>
            <a:ext cx="7391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Of course you would – you have to know *what* type of thing you’re pointing at before you can operate on it!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0912" y="4549165"/>
            <a:ext cx="622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66"/>
                </a:solidFill>
              </a:rPr>
              <a:t>?</a:t>
            </a:r>
            <a:endParaRPr lang="en-US" sz="60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5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2" grpId="1" animBg="1"/>
      <p:bldP spid="13" grpId="0"/>
      <p:bldP spid="14" grpId="0"/>
      <p:bldP spid="15" grpId="0"/>
      <p:bldP spid="15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51BD-98FF-4E8A-A1AB-B071787E491A}" type="slidenum">
              <a:rPr lang="en-US"/>
              <a:pPr/>
              <a:t>70</a:t>
            </a:fld>
            <a:endParaRPr lang="en-US"/>
          </a:p>
        </p:txBody>
      </p:sp>
      <p:sp>
        <p:nvSpPr>
          <p:cNvPr id="468994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68995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 = new int[n];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[]m_sq;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68997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68998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999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9000" name="Line 8"/>
          <p:cNvSpPr>
            <a:spLocks noChangeShapeType="1"/>
          </p:cNvSpPr>
          <p:nvPr/>
        </p:nvSpPr>
        <p:spPr bwMode="auto">
          <a:xfrm>
            <a:off x="4762500" y="209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01" name="Line 9"/>
          <p:cNvSpPr>
            <a:spLocks noChangeShapeType="1"/>
          </p:cNvSpPr>
          <p:nvPr/>
        </p:nvSpPr>
        <p:spPr bwMode="auto">
          <a:xfrm>
            <a:off x="431800" y="2400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02" name="Text Box 10"/>
          <p:cNvSpPr txBox="1">
            <a:spLocks noChangeArrowheads="1"/>
          </p:cNvSpPr>
          <p:nvPr/>
        </p:nvSpPr>
        <p:spPr bwMode="auto">
          <a:xfrm>
            <a:off x="2286000" y="1968500"/>
            <a:ext cx="3540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469003" name="Group 11"/>
          <p:cNvGrpSpPr>
            <a:grpSpLocks/>
          </p:cNvGrpSpPr>
          <p:nvPr/>
        </p:nvGrpSpPr>
        <p:grpSpPr bwMode="auto">
          <a:xfrm>
            <a:off x="4570413" y="4572000"/>
            <a:ext cx="1665287" cy="990600"/>
            <a:chOff x="2879" y="2880"/>
            <a:chExt cx="1049" cy="624"/>
          </a:xfrm>
        </p:grpSpPr>
        <p:grpSp>
          <p:nvGrpSpPr>
            <p:cNvPr id="469004" name="Group 12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469005" name="Group 1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69006" name="Rectangle 1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0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69008" name="Text Box 16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69009" name="Rectangle 1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9010" name="Text Box 1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69011" name="Text Box 19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69012" name="Rectangle 2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9013" name="Line 21"/>
          <p:cNvSpPr>
            <a:spLocks noChangeShapeType="1"/>
          </p:cNvSpPr>
          <p:nvPr/>
        </p:nvSpPr>
        <p:spPr bwMode="auto">
          <a:xfrm>
            <a:off x="673100" y="2679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14" name="Text Box 22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69015" name="Line 23"/>
          <p:cNvSpPr>
            <a:spLocks noChangeShapeType="1"/>
          </p:cNvSpPr>
          <p:nvPr/>
        </p:nvSpPr>
        <p:spPr bwMode="auto">
          <a:xfrm>
            <a:off x="673100" y="2959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16" name="AutoShape 24"/>
          <p:cNvSpPr>
            <a:spLocks noChangeArrowheads="1"/>
          </p:cNvSpPr>
          <p:nvPr/>
        </p:nvSpPr>
        <p:spPr bwMode="auto">
          <a:xfrm>
            <a:off x="2057400" y="838200"/>
            <a:ext cx="4279900" cy="1689100"/>
          </a:xfrm>
          <a:prstGeom prst="wedgeRoundRectCallout">
            <a:avLst>
              <a:gd name="adj1" fmla="val -46884"/>
              <a:gd name="adj2" fmla="val 68986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Operating system, can you reserve </a:t>
            </a:r>
            <a:r>
              <a:rPr lang="en-US" sz="2800">
                <a:solidFill>
                  <a:srgbClr val="990000"/>
                </a:solidFill>
              </a:rPr>
              <a:t>12</a:t>
            </a:r>
            <a:r>
              <a:rPr lang="en-US" sz="2800"/>
              <a:t> bytes of memory for me?</a:t>
            </a:r>
          </a:p>
        </p:txBody>
      </p:sp>
      <p:grpSp>
        <p:nvGrpSpPr>
          <p:cNvPr id="469017" name="Group 25"/>
          <p:cNvGrpSpPr>
            <a:grpSpLocks/>
          </p:cNvGrpSpPr>
          <p:nvPr/>
        </p:nvGrpSpPr>
        <p:grpSpPr bwMode="auto">
          <a:xfrm>
            <a:off x="6783388" y="4521200"/>
            <a:ext cx="2214562" cy="1006475"/>
            <a:chOff x="4289" y="3264"/>
            <a:chExt cx="1395" cy="634"/>
          </a:xfrm>
        </p:grpSpPr>
        <p:sp>
          <p:nvSpPr>
            <p:cNvPr id="469018" name="Rectangle 26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19" name="Rectangle 27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20" name="Text Box 28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69021" name="Rectangle 29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9022" name="AutoShape 30"/>
          <p:cNvSpPr>
            <a:spLocks noChangeArrowheads="1"/>
          </p:cNvSpPr>
          <p:nvPr/>
        </p:nvSpPr>
        <p:spPr bwMode="auto">
          <a:xfrm flipH="1">
            <a:off x="5105400" y="4876800"/>
            <a:ext cx="3340100" cy="1790700"/>
          </a:xfrm>
          <a:prstGeom prst="wedgeRoundRectCallout">
            <a:avLst>
              <a:gd name="adj1" fmla="val -70486"/>
              <a:gd name="adj2" fmla="val 62056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Sure, I’ll reserve </a:t>
            </a:r>
            <a:r>
              <a:rPr lang="en-US" sz="2800">
                <a:solidFill>
                  <a:srgbClr val="990000"/>
                </a:solidFill>
              </a:rPr>
              <a:t>12</a:t>
            </a:r>
            <a:r>
              <a:rPr lang="en-US" sz="2800"/>
              <a:t> bytes for you at address </a:t>
            </a:r>
            <a:r>
              <a:rPr lang="en-US" sz="2800">
                <a:solidFill>
                  <a:srgbClr val="990000"/>
                </a:solidFill>
              </a:rPr>
              <a:t>800</a:t>
            </a:r>
            <a:r>
              <a:rPr lang="en-US" sz="2800"/>
              <a:t>.</a:t>
            </a:r>
          </a:p>
        </p:txBody>
      </p:sp>
      <p:sp>
        <p:nvSpPr>
          <p:cNvPr id="469023" name="Text Box 31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69024" name="AutoShape 32"/>
          <p:cNvCxnSpPr>
            <a:cxnSpLocks noChangeShapeType="1"/>
            <a:stCxn id="469023" idx="3"/>
            <a:endCxn id="469018" idx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9025" name="Line 33"/>
          <p:cNvSpPr>
            <a:spLocks noChangeShapeType="1"/>
          </p:cNvSpPr>
          <p:nvPr/>
        </p:nvSpPr>
        <p:spPr bwMode="auto">
          <a:xfrm>
            <a:off x="723900" y="3213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26" name="Line 34"/>
          <p:cNvSpPr>
            <a:spLocks noChangeShapeType="1"/>
          </p:cNvSpPr>
          <p:nvPr/>
        </p:nvSpPr>
        <p:spPr bwMode="auto">
          <a:xfrm>
            <a:off x="990600" y="3505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27" name="Text Box 35"/>
          <p:cNvSpPr txBox="1">
            <a:spLocks noChangeArrowheads="1"/>
          </p:cNvSpPr>
          <p:nvPr/>
        </p:nvSpPr>
        <p:spPr bwMode="auto">
          <a:xfrm>
            <a:off x="7016750" y="4441825"/>
            <a:ext cx="34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</p:txBody>
      </p:sp>
      <p:sp>
        <p:nvSpPr>
          <p:cNvPr id="469028" name="Line 36"/>
          <p:cNvSpPr>
            <a:spLocks noChangeShapeType="1"/>
          </p:cNvSpPr>
          <p:nvPr/>
        </p:nvSpPr>
        <p:spPr bwMode="auto">
          <a:xfrm>
            <a:off x="736600" y="3213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29" name="Line 37"/>
          <p:cNvSpPr>
            <a:spLocks noChangeShapeType="1"/>
          </p:cNvSpPr>
          <p:nvPr/>
        </p:nvSpPr>
        <p:spPr bwMode="auto">
          <a:xfrm>
            <a:off x="990600" y="3505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30" name="Text Box 38"/>
          <p:cNvSpPr txBox="1">
            <a:spLocks noChangeArrowheads="1"/>
          </p:cNvSpPr>
          <p:nvPr/>
        </p:nvSpPr>
        <p:spPr bwMode="auto">
          <a:xfrm>
            <a:off x="7007225" y="47640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sp>
        <p:nvSpPr>
          <p:cNvPr id="469031" name="Line 39"/>
          <p:cNvSpPr>
            <a:spLocks noChangeShapeType="1"/>
          </p:cNvSpPr>
          <p:nvPr/>
        </p:nvSpPr>
        <p:spPr bwMode="auto">
          <a:xfrm>
            <a:off x="723900" y="3225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32" name="Line 40"/>
          <p:cNvSpPr>
            <a:spLocks noChangeShapeType="1"/>
          </p:cNvSpPr>
          <p:nvPr/>
        </p:nvSpPr>
        <p:spPr bwMode="auto">
          <a:xfrm>
            <a:off x="990600" y="3505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33" name="Text Box 41"/>
          <p:cNvSpPr txBox="1">
            <a:spLocks noChangeArrowheads="1"/>
          </p:cNvSpPr>
          <p:nvPr/>
        </p:nvSpPr>
        <p:spPr bwMode="auto">
          <a:xfrm>
            <a:off x="7010400" y="5080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9</a:t>
            </a:r>
          </a:p>
        </p:txBody>
      </p:sp>
      <p:sp>
        <p:nvSpPr>
          <p:cNvPr id="469034" name="Line 42"/>
          <p:cNvSpPr>
            <a:spLocks noChangeShapeType="1"/>
          </p:cNvSpPr>
          <p:nvPr/>
        </p:nvSpPr>
        <p:spPr bwMode="auto">
          <a:xfrm>
            <a:off x="457200" y="3771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00" grpId="0" animBg="1"/>
      <p:bldP spid="469000" grpId="1" animBg="1"/>
      <p:bldP spid="469001" grpId="0" animBg="1"/>
      <p:bldP spid="469001" grpId="1" animBg="1"/>
      <p:bldP spid="469002" grpId="0"/>
      <p:bldP spid="469002" grpId="1"/>
      <p:bldP spid="469013" grpId="0" animBg="1"/>
      <p:bldP spid="469013" grpId="1" animBg="1"/>
      <p:bldP spid="469014" grpId="0"/>
      <p:bldP spid="469015" grpId="0" animBg="1"/>
      <p:bldP spid="469015" grpId="1" animBg="1"/>
      <p:bldP spid="469016" grpId="0" animBg="1"/>
      <p:bldP spid="469016" grpId="1" animBg="1"/>
      <p:bldP spid="469022" grpId="0" animBg="1"/>
      <p:bldP spid="469022" grpId="1" animBg="1"/>
      <p:bldP spid="469023" grpId="0"/>
      <p:bldP spid="469025" grpId="0" animBg="1"/>
      <p:bldP spid="469025" grpId="1" animBg="1"/>
      <p:bldP spid="469026" grpId="0" animBg="1"/>
      <p:bldP spid="469026" grpId="1" animBg="1"/>
      <p:bldP spid="469027" grpId="0"/>
      <p:bldP spid="469028" grpId="0" animBg="1"/>
      <p:bldP spid="469028" grpId="1" animBg="1"/>
      <p:bldP spid="469029" grpId="0" animBg="1"/>
      <p:bldP spid="469029" grpId="1" animBg="1"/>
      <p:bldP spid="469030" grpId="0"/>
      <p:bldP spid="469031" grpId="0" animBg="1"/>
      <p:bldP spid="469031" grpId="1" animBg="1"/>
      <p:bldP spid="469032" grpId="0" animBg="1"/>
      <p:bldP spid="469032" grpId="1" animBg="1"/>
      <p:bldP spid="469033" grpId="0"/>
      <p:bldP spid="469034" grpId="0" animBg="1"/>
      <p:bldP spid="469034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4702-DB04-4B98-AFBB-39FD3B4482CA}" type="slidenum">
              <a:rPr lang="en-US"/>
              <a:pPr/>
              <a:t>71</a:t>
            </a:fld>
            <a:endParaRPr lang="en-US"/>
          </a:p>
        </p:txBody>
      </p:sp>
      <p:sp>
        <p:nvSpPr>
          <p:cNvPr id="471042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1043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 = new int[n];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[]m_sq;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1045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104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4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71048" name="Line 8"/>
          <p:cNvSpPr>
            <a:spLocks noChangeShapeType="1"/>
          </p:cNvSpPr>
          <p:nvPr/>
        </p:nvSpPr>
        <p:spPr bwMode="auto">
          <a:xfrm>
            <a:off x="4800600" y="2349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71049" name="Group 9"/>
          <p:cNvGrpSpPr>
            <a:grpSpLocks/>
          </p:cNvGrpSpPr>
          <p:nvPr/>
        </p:nvGrpSpPr>
        <p:grpSpPr bwMode="auto">
          <a:xfrm>
            <a:off x="4570413" y="4572000"/>
            <a:ext cx="1665287" cy="990600"/>
            <a:chOff x="2879" y="2880"/>
            <a:chExt cx="1049" cy="624"/>
          </a:xfrm>
        </p:grpSpPr>
        <p:grpSp>
          <p:nvGrpSpPr>
            <p:cNvPr id="471050" name="Group 10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47105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54" name="Text Box 14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71055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56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57" name="Text Box 17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71058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59" name="Text Box 19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grpSp>
        <p:nvGrpSpPr>
          <p:cNvPr id="471060" name="Group 20"/>
          <p:cNvGrpSpPr>
            <a:grpSpLocks/>
          </p:cNvGrpSpPr>
          <p:nvPr/>
        </p:nvGrpSpPr>
        <p:grpSpPr bwMode="auto">
          <a:xfrm>
            <a:off x="6783388" y="4521200"/>
            <a:ext cx="2214562" cy="1006475"/>
            <a:chOff x="4289" y="3264"/>
            <a:chExt cx="1395" cy="634"/>
          </a:xfrm>
        </p:grpSpPr>
        <p:sp>
          <p:nvSpPr>
            <p:cNvPr id="471061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2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3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71064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65" name="Text Box 25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71066" name="AutoShape 26"/>
          <p:cNvCxnSpPr>
            <a:cxnSpLocks noChangeShapeType="1"/>
            <a:stCxn id="471065" idx="3"/>
            <a:endCxn id="471061" idx="1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67" name="Text Box 27"/>
          <p:cNvSpPr txBox="1">
            <a:spLocks noChangeArrowheads="1"/>
          </p:cNvSpPr>
          <p:nvPr/>
        </p:nvSpPr>
        <p:spPr bwMode="auto">
          <a:xfrm>
            <a:off x="7016750" y="4441825"/>
            <a:ext cx="34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</p:txBody>
      </p:sp>
      <p:sp>
        <p:nvSpPr>
          <p:cNvPr id="471068" name="Text Box 28"/>
          <p:cNvSpPr txBox="1">
            <a:spLocks noChangeArrowheads="1"/>
          </p:cNvSpPr>
          <p:nvPr/>
        </p:nvSpPr>
        <p:spPr bwMode="auto">
          <a:xfrm>
            <a:off x="7007225" y="47640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sp>
        <p:nvSpPr>
          <p:cNvPr id="471069" name="Text Box 29"/>
          <p:cNvSpPr txBox="1">
            <a:spLocks noChangeArrowheads="1"/>
          </p:cNvSpPr>
          <p:nvPr/>
        </p:nvSpPr>
        <p:spPr bwMode="auto">
          <a:xfrm>
            <a:off x="7010400" y="5080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9</a:t>
            </a:r>
          </a:p>
        </p:txBody>
      </p:sp>
      <p:sp>
        <p:nvSpPr>
          <p:cNvPr id="471070" name="Line 30"/>
          <p:cNvSpPr>
            <a:spLocks noChangeShapeType="1"/>
          </p:cNvSpPr>
          <p:nvPr/>
        </p:nvSpPr>
        <p:spPr bwMode="auto">
          <a:xfrm>
            <a:off x="5168900" y="290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71071" name="Group 31"/>
          <p:cNvGrpSpPr>
            <a:grpSpLocks/>
          </p:cNvGrpSpPr>
          <p:nvPr/>
        </p:nvGrpSpPr>
        <p:grpSpPr bwMode="auto">
          <a:xfrm>
            <a:off x="4875213" y="5638800"/>
            <a:ext cx="1677987" cy="990600"/>
            <a:chOff x="2871" y="2880"/>
            <a:chExt cx="1057" cy="624"/>
          </a:xfrm>
        </p:grpSpPr>
        <p:grpSp>
          <p:nvGrpSpPr>
            <p:cNvPr id="471072" name="Group 32"/>
            <p:cNvGrpSpPr>
              <a:grpSpLocks/>
            </p:cNvGrpSpPr>
            <p:nvPr/>
          </p:nvGrpSpPr>
          <p:grpSpPr bwMode="auto">
            <a:xfrm>
              <a:off x="2871" y="2880"/>
              <a:ext cx="1057" cy="624"/>
              <a:chOff x="2913" y="3456"/>
              <a:chExt cx="1119" cy="624"/>
            </a:xfrm>
          </p:grpSpPr>
          <p:grpSp>
            <p:nvGrpSpPr>
              <p:cNvPr id="471073" name="Group 3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1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1076" name="Text Box 36"/>
              <p:cNvSpPr txBox="1">
                <a:spLocks noChangeArrowheads="1"/>
              </p:cNvSpPr>
              <p:nvPr/>
            </p:nvSpPr>
            <p:spPr bwMode="auto">
              <a:xfrm>
                <a:off x="2913" y="34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471077" name="Rectangle 3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078" name="Text Box 3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1079" name="Text Box 39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71080" name="Rectangle 4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81" name="Text Box 41"/>
          <p:cNvSpPr txBox="1">
            <a:spLocks noChangeArrowheads="1"/>
          </p:cNvSpPr>
          <p:nvPr/>
        </p:nvSpPr>
        <p:spPr bwMode="auto">
          <a:xfrm>
            <a:off x="5989638" y="57832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cxnSp>
        <p:nvCxnSpPr>
          <p:cNvPr id="471082" name="AutoShape 42"/>
          <p:cNvCxnSpPr>
            <a:cxnSpLocks noChangeShapeType="1"/>
            <a:stCxn id="471059" idx="3"/>
            <a:endCxn id="471081" idx="0"/>
          </p:cNvCxnSpPr>
          <p:nvPr/>
        </p:nvCxnSpPr>
        <p:spPr bwMode="auto">
          <a:xfrm>
            <a:off x="6024563" y="4902200"/>
            <a:ext cx="134937" cy="881063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83" name="Text Box 43"/>
          <p:cNvSpPr txBox="1">
            <a:spLocks noChangeArrowheads="1"/>
          </p:cNvSpPr>
          <p:nvPr/>
        </p:nvSpPr>
        <p:spPr bwMode="auto">
          <a:xfrm>
            <a:off x="5891213" y="619283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800</a:t>
            </a:r>
          </a:p>
        </p:txBody>
      </p:sp>
      <p:cxnSp>
        <p:nvCxnSpPr>
          <p:cNvPr id="471084" name="AutoShape 44"/>
          <p:cNvCxnSpPr>
            <a:cxnSpLocks noChangeShapeType="1"/>
          </p:cNvCxnSpPr>
          <p:nvPr/>
        </p:nvCxnSpPr>
        <p:spPr bwMode="auto">
          <a:xfrm>
            <a:off x="6108700" y="5313363"/>
            <a:ext cx="211138" cy="881062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85" name="Line 45"/>
          <p:cNvSpPr>
            <a:spLocks noChangeShapeType="1"/>
          </p:cNvSpPr>
          <p:nvPr/>
        </p:nvSpPr>
        <p:spPr bwMode="auto">
          <a:xfrm>
            <a:off x="5181600" y="3213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86" name="Line 46"/>
          <p:cNvSpPr>
            <a:spLocks noChangeShapeType="1"/>
          </p:cNvSpPr>
          <p:nvPr/>
        </p:nvSpPr>
        <p:spPr bwMode="auto">
          <a:xfrm>
            <a:off x="4851400" y="3479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87" name="Text Box 47"/>
          <p:cNvSpPr txBox="1">
            <a:spLocks noChangeArrowheads="1"/>
          </p:cNvSpPr>
          <p:nvPr/>
        </p:nvSpPr>
        <p:spPr bwMode="auto">
          <a:xfrm>
            <a:off x="5181600" y="33020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b’s d’tor called</a:t>
            </a:r>
          </a:p>
        </p:txBody>
      </p:sp>
      <p:grpSp>
        <p:nvGrpSpPr>
          <p:cNvPr id="471088" name="Group 48"/>
          <p:cNvGrpSpPr>
            <a:grpSpLocks/>
          </p:cNvGrpSpPr>
          <p:nvPr/>
        </p:nvGrpSpPr>
        <p:grpSpPr bwMode="auto">
          <a:xfrm>
            <a:off x="6400800" y="4710113"/>
            <a:ext cx="406400" cy="1703387"/>
            <a:chOff x="4032" y="2967"/>
            <a:chExt cx="256" cy="1073"/>
          </a:xfrm>
        </p:grpSpPr>
        <p:cxnSp>
          <p:nvCxnSpPr>
            <p:cNvPr id="471089" name="AutoShape 49"/>
            <p:cNvCxnSpPr>
              <a:cxnSpLocks noChangeShapeType="1"/>
            </p:cNvCxnSpPr>
            <p:nvPr/>
          </p:nvCxnSpPr>
          <p:spPr bwMode="auto">
            <a:xfrm flipV="1">
              <a:off x="4128" y="2967"/>
              <a:ext cx="160" cy="1052"/>
            </a:xfrm>
            <a:prstGeom prst="curvedConnector3">
              <a:avLst>
                <a:gd name="adj1" fmla="val 42500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090" name="Line 50"/>
            <p:cNvSpPr>
              <a:spLocks noChangeShapeType="1"/>
            </p:cNvSpPr>
            <p:nvPr/>
          </p:nvSpPr>
          <p:spPr bwMode="auto">
            <a:xfrm flipH="1">
              <a:off x="4032" y="4008"/>
              <a:ext cx="104" cy="3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091" name="Line 51"/>
          <p:cNvSpPr>
            <a:spLocks noChangeShapeType="1"/>
          </p:cNvSpPr>
          <p:nvPr/>
        </p:nvSpPr>
        <p:spPr bwMode="auto">
          <a:xfrm>
            <a:off x="419100" y="419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92" name="Line 52"/>
          <p:cNvSpPr>
            <a:spLocks noChangeShapeType="1"/>
          </p:cNvSpPr>
          <p:nvPr/>
        </p:nvSpPr>
        <p:spPr bwMode="auto">
          <a:xfrm>
            <a:off x="2501900" y="3848100"/>
            <a:ext cx="2032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093" name="AutoShape 53"/>
          <p:cNvSpPr>
            <a:spLocks noChangeArrowheads="1"/>
          </p:cNvSpPr>
          <p:nvPr/>
        </p:nvSpPr>
        <p:spPr bwMode="auto">
          <a:xfrm>
            <a:off x="2806700" y="2044700"/>
            <a:ext cx="4279900" cy="1689100"/>
          </a:xfrm>
          <a:prstGeom prst="wedgeRoundRectCallout">
            <a:avLst>
              <a:gd name="adj1" fmla="val -46884"/>
              <a:gd name="adj2" fmla="val 68986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Operating system, I’m done with the memory at address </a:t>
            </a:r>
            <a:r>
              <a:rPr lang="en-US" sz="2800">
                <a:solidFill>
                  <a:srgbClr val="990000"/>
                </a:solidFill>
              </a:rPr>
              <a:t>800</a:t>
            </a:r>
            <a:r>
              <a:rPr lang="en-US" sz="2800"/>
              <a:t>.</a:t>
            </a:r>
          </a:p>
        </p:txBody>
      </p:sp>
      <p:sp>
        <p:nvSpPr>
          <p:cNvPr id="471094" name="AutoShape 54"/>
          <p:cNvSpPr>
            <a:spLocks noChangeArrowheads="1"/>
          </p:cNvSpPr>
          <p:nvPr/>
        </p:nvSpPr>
        <p:spPr bwMode="auto">
          <a:xfrm flipH="1">
            <a:off x="5181600" y="5067300"/>
            <a:ext cx="3340100" cy="1790700"/>
          </a:xfrm>
          <a:prstGeom prst="wedgeRoundRectCallout">
            <a:avLst>
              <a:gd name="adj1" fmla="val -68204"/>
              <a:gd name="adj2" fmla="val 4698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Ok – I’ll free that memory for someone else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7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7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7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8" grpId="0" animBg="1"/>
      <p:bldP spid="471048" grpId="1" animBg="1"/>
      <p:bldP spid="471067" grpId="0"/>
      <p:bldP spid="471068" grpId="0"/>
      <p:bldP spid="471069" grpId="0"/>
      <p:bldP spid="471070" grpId="0" animBg="1"/>
      <p:bldP spid="471070" grpId="1" animBg="1"/>
      <p:bldP spid="471081" grpId="0"/>
      <p:bldP spid="471081" grpId="1"/>
      <p:bldP spid="471083" grpId="0"/>
      <p:bldP spid="471083" grpId="1"/>
      <p:bldP spid="471085" grpId="0" animBg="1"/>
      <p:bldP spid="471085" grpId="1" animBg="1"/>
      <p:bldP spid="471086" grpId="0" animBg="1"/>
      <p:bldP spid="471086" grpId="1" animBg="1"/>
      <p:bldP spid="471087" grpId="0" autoUpdateAnimBg="0"/>
      <p:bldP spid="471091" grpId="0" animBg="1"/>
      <p:bldP spid="471091" grpId="1" animBg="1"/>
      <p:bldP spid="471092" grpId="0" animBg="1"/>
      <p:bldP spid="471092" grpId="1" animBg="1"/>
      <p:bldP spid="471093" grpId="0" animBg="1"/>
      <p:bldP spid="471093" grpId="1" animBg="1"/>
      <p:bldP spid="471094" grpId="0" animBg="1"/>
      <p:bldP spid="471094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A00E-4B57-4F42-9356-298D03454965}" type="slidenum">
              <a:rPr lang="en-US"/>
              <a:pPr/>
              <a:t>72</a:t>
            </a:fld>
            <a:endParaRPr lang="en-US"/>
          </a:p>
        </p:txBody>
      </p:sp>
      <p:sp>
        <p:nvSpPr>
          <p:cNvPr id="473090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3091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3092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 = new int[n];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[]m_sq;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3093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3094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095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3096" name="Group 8"/>
          <p:cNvGrpSpPr>
            <a:grpSpLocks/>
          </p:cNvGrpSpPr>
          <p:nvPr/>
        </p:nvGrpSpPr>
        <p:grpSpPr bwMode="auto">
          <a:xfrm>
            <a:off x="4570413" y="4572000"/>
            <a:ext cx="1665287" cy="990600"/>
            <a:chOff x="2879" y="2880"/>
            <a:chExt cx="1049" cy="624"/>
          </a:xfrm>
        </p:grpSpPr>
        <p:grpSp>
          <p:nvGrpSpPr>
            <p:cNvPr id="473097" name="Group 9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473098" name="Group 10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73099" name="Rectangle 11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310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73101" name="Text Box 13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73102" name="Rectangle 14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3103" name="Text Box 15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73104" name="Text Box 16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73105" name="Rectangle 17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3106" name="Text Box 18"/>
          <p:cNvSpPr txBox="1">
            <a:spLocks noChangeArrowheads="1"/>
          </p:cNvSpPr>
          <p:nvPr/>
        </p:nvSpPr>
        <p:spPr bwMode="auto">
          <a:xfrm>
            <a:off x="5684838" y="47037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73107" name="Text Box 19"/>
          <p:cNvSpPr txBox="1">
            <a:spLocks noChangeArrowheads="1"/>
          </p:cNvSpPr>
          <p:nvPr/>
        </p:nvSpPr>
        <p:spPr bwMode="auto">
          <a:xfrm>
            <a:off x="5594350" y="51212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73108" name="AutoShape 20"/>
          <p:cNvCxnSpPr>
            <a:cxnSpLocks noChangeShapeType="1"/>
            <a:stCxn id="473107" idx="3"/>
          </p:cNvCxnSpPr>
          <p:nvPr/>
        </p:nvCxnSpPr>
        <p:spPr bwMode="auto">
          <a:xfrm flipV="1">
            <a:off x="6173788" y="4697413"/>
            <a:ext cx="598487" cy="600075"/>
          </a:xfrm>
          <a:prstGeom prst="curvedConnector3">
            <a:avLst>
              <a:gd name="adj1" fmla="val 51194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3109" name="Line 21"/>
          <p:cNvSpPr>
            <a:spLocks noChangeShapeType="1"/>
          </p:cNvSpPr>
          <p:nvPr/>
        </p:nvSpPr>
        <p:spPr bwMode="auto">
          <a:xfrm>
            <a:off x="4800600" y="3898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3110" name="Text Box 22"/>
          <p:cNvSpPr txBox="1">
            <a:spLocks noChangeArrowheads="1"/>
          </p:cNvSpPr>
          <p:nvPr/>
        </p:nvSpPr>
        <p:spPr bwMode="auto">
          <a:xfrm>
            <a:off x="5181600" y="33020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b’s d’tor called</a:t>
            </a:r>
          </a:p>
        </p:txBody>
      </p:sp>
      <p:sp>
        <p:nvSpPr>
          <p:cNvPr id="473111" name="Text Box 23"/>
          <p:cNvSpPr txBox="1">
            <a:spLocks noChangeArrowheads="1"/>
          </p:cNvSpPr>
          <p:nvPr/>
        </p:nvSpPr>
        <p:spPr bwMode="auto">
          <a:xfrm>
            <a:off x="4784725" y="5711825"/>
            <a:ext cx="4054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Utoh, now </a:t>
            </a:r>
            <a:r>
              <a:rPr lang="en-US">
                <a:solidFill>
                  <a:srgbClr val="990000"/>
                </a:solidFill>
              </a:rPr>
              <a:t>a.m_sq</a:t>
            </a:r>
            <a:r>
              <a:rPr lang="en-US"/>
              <a:t> points to memory that’s no longer reserved!</a:t>
            </a:r>
          </a:p>
        </p:txBody>
      </p:sp>
      <p:sp>
        <p:nvSpPr>
          <p:cNvPr id="473112" name="Text Box 24"/>
          <p:cNvSpPr txBox="1">
            <a:spLocks noChangeArrowheads="1"/>
          </p:cNvSpPr>
          <p:nvPr/>
        </p:nvSpPr>
        <p:spPr bwMode="auto">
          <a:xfrm>
            <a:off x="4787900" y="5721350"/>
            <a:ext cx="405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Who knows what data is stored there now?!?!?</a:t>
            </a:r>
          </a:p>
        </p:txBody>
      </p:sp>
      <p:sp>
        <p:nvSpPr>
          <p:cNvPr id="473113" name="Text Box 25"/>
          <p:cNvSpPr txBox="1">
            <a:spLocks noChangeArrowheads="1"/>
          </p:cNvSpPr>
          <p:nvPr/>
        </p:nvSpPr>
        <p:spPr bwMode="auto">
          <a:xfrm>
            <a:off x="6832600" y="4514850"/>
            <a:ext cx="8636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</a:rPr>
              <a:t>-525</a:t>
            </a:r>
          </a:p>
          <a:p>
            <a:pPr algn="ctr"/>
            <a:r>
              <a:rPr lang="en-US" sz="2200">
                <a:solidFill>
                  <a:srgbClr val="6600CC"/>
                </a:solidFill>
              </a:rPr>
              <a:t>7523</a:t>
            </a:r>
          </a:p>
          <a:p>
            <a:pPr algn="ctr"/>
            <a:r>
              <a:rPr lang="en-US" sz="2200">
                <a:solidFill>
                  <a:srgbClr val="6600CC"/>
                </a:solidFill>
              </a:rPr>
              <a:t>119</a:t>
            </a:r>
          </a:p>
        </p:txBody>
      </p:sp>
      <p:sp>
        <p:nvSpPr>
          <p:cNvPr id="473114" name="Line 26"/>
          <p:cNvSpPr>
            <a:spLocks noChangeShapeType="1"/>
          </p:cNvSpPr>
          <p:nvPr/>
        </p:nvSpPr>
        <p:spPr bwMode="auto">
          <a:xfrm>
            <a:off x="431800" y="463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3115" name="Line 27"/>
          <p:cNvSpPr>
            <a:spLocks noChangeShapeType="1"/>
          </p:cNvSpPr>
          <p:nvPr/>
        </p:nvSpPr>
        <p:spPr bwMode="auto">
          <a:xfrm>
            <a:off x="711200" y="5168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3116" name="Text Box 28"/>
          <p:cNvSpPr txBox="1">
            <a:spLocks noChangeArrowheads="1"/>
          </p:cNvSpPr>
          <p:nvPr/>
        </p:nvSpPr>
        <p:spPr bwMode="auto">
          <a:xfrm>
            <a:off x="8166100" y="1751013"/>
            <a:ext cx="10541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-525</a:t>
            </a:r>
          </a:p>
          <a:p>
            <a:pPr algn="ctr"/>
            <a:r>
              <a:rPr lang="en-US" sz="2800"/>
              <a:t>7523</a:t>
            </a:r>
          </a:p>
          <a:p>
            <a:pPr algn="ctr"/>
            <a:r>
              <a:rPr lang="en-US" sz="2800"/>
              <a:t>119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09" grpId="0" animBg="1"/>
      <p:bldP spid="473109" grpId="1" animBg="1"/>
      <p:bldP spid="473111" grpId="0"/>
      <p:bldP spid="473111" grpId="1"/>
      <p:bldP spid="473112" grpId="0"/>
      <p:bldP spid="473112" grpId="1"/>
      <p:bldP spid="473113" grpId="0"/>
      <p:bldP spid="473114" grpId="0" animBg="1"/>
      <p:bldP spid="473114" grpId="1" animBg="1"/>
      <p:bldP spid="473115" grpId="0" animBg="1"/>
      <p:bldP spid="473115" grpId="1" animBg="1"/>
      <p:bldP spid="47311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E6AB-FC1B-4A24-8E71-FBB858B2F262}" type="slidenum">
              <a:rPr lang="en-US"/>
              <a:pPr/>
              <a:t>73</a:t>
            </a:fld>
            <a:endParaRPr lang="en-US"/>
          </a:p>
        </p:txBody>
      </p:sp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330200" y="-15240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304800" y="1465263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-76200" y="1401763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m_n = n;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 = new int[n];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m_sq[j] = (j+1)*(j+1);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[]m_sq;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	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cout &lt;&lt; m_sq[j] &lt;&lt; endl;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	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75141" name="Group 5"/>
          <p:cNvGrpSpPr>
            <a:grpSpLocks/>
          </p:cNvGrpSpPr>
          <p:nvPr/>
        </p:nvGrpSpPr>
        <p:grpSpPr bwMode="auto">
          <a:xfrm>
            <a:off x="4724400" y="1371600"/>
            <a:ext cx="4038600" cy="3065463"/>
            <a:chOff x="2976" y="1094"/>
            <a:chExt cx="3024" cy="1248"/>
          </a:xfrm>
        </p:grpSpPr>
        <p:sp>
          <p:nvSpPr>
            <p:cNvPr id="475142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143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75144" name="Line 8"/>
          <p:cNvSpPr>
            <a:spLocks noChangeShapeType="1"/>
          </p:cNvSpPr>
          <p:nvPr/>
        </p:nvSpPr>
        <p:spPr bwMode="auto">
          <a:xfrm>
            <a:off x="5181600" y="290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5181600" y="33020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b’s d’tor called</a:t>
            </a:r>
          </a:p>
        </p:txBody>
      </p:sp>
      <p:sp>
        <p:nvSpPr>
          <p:cNvPr id="475146" name="Text Box 10"/>
          <p:cNvSpPr txBox="1">
            <a:spLocks noChangeArrowheads="1"/>
          </p:cNvSpPr>
          <p:nvPr/>
        </p:nvSpPr>
        <p:spPr bwMode="auto">
          <a:xfrm>
            <a:off x="4419600" y="698500"/>
            <a:ext cx="4054475" cy="1206500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When we copy </a:t>
            </a:r>
            <a:r>
              <a:rPr lang="en-US" dirty="0">
                <a:solidFill>
                  <a:srgbClr val="6600CC"/>
                </a:solidFill>
              </a:rPr>
              <a:t>a</a:t>
            </a:r>
            <a:r>
              <a:rPr lang="en-US" dirty="0"/>
              <a:t>’s members into </a:t>
            </a:r>
            <a:r>
              <a:rPr lang="en-US" dirty="0">
                <a:solidFill>
                  <a:srgbClr val="6600CC"/>
                </a:solidFill>
              </a:rPr>
              <a:t>b</a:t>
            </a:r>
            <a:r>
              <a:rPr lang="en-US" dirty="0"/>
              <a:t>, both </a:t>
            </a:r>
            <a:r>
              <a:rPr lang="en-US" dirty="0">
                <a:solidFill>
                  <a:srgbClr val="6600CC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6600CC"/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olidFill>
                  <a:srgbClr val="006666"/>
                </a:solidFill>
              </a:rPr>
              <a:t>point to the same memory</a:t>
            </a:r>
            <a:r>
              <a:rPr lang="en-US" dirty="0"/>
              <a:t>.</a:t>
            </a:r>
          </a:p>
        </p:txBody>
      </p:sp>
      <p:grpSp>
        <p:nvGrpSpPr>
          <p:cNvPr id="475147" name="Group 11"/>
          <p:cNvGrpSpPr>
            <a:grpSpLocks/>
          </p:cNvGrpSpPr>
          <p:nvPr/>
        </p:nvGrpSpPr>
        <p:grpSpPr bwMode="auto">
          <a:xfrm>
            <a:off x="4722813" y="4594225"/>
            <a:ext cx="4427537" cy="2187575"/>
            <a:chOff x="2975" y="2894"/>
            <a:chExt cx="2789" cy="1378"/>
          </a:xfrm>
        </p:grpSpPr>
        <p:grpSp>
          <p:nvGrpSpPr>
            <p:cNvPr id="475148" name="Group 12"/>
            <p:cNvGrpSpPr>
              <a:grpSpLocks/>
            </p:cNvGrpSpPr>
            <p:nvPr/>
          </p:nvGrpSpPr>
          <p:grpSpPr bwMode="auto">
            <a:xfrm>
              <a:off x="2975" y="2976"/>
              <a:ext cx="1049" cy="624"/>
              <a:chOff x="2879" y="2880"/>
              <a:chExt cx="1049" cy="624"/>
            </a:xfrm>
          </p:grpSpPr>
          <p:grpSp>
            <p:nvGrpSpPr>
              <p:cNvPr id="475149" name="Group 13"/>
              <p:cNvGrpSpPr>
                <a:grpSpLocks/>
              </p:cNvGrpSpPr>
              <p:nvPr/>
            </p:nvGrpSpPr>
            <p:grpSpPr bwMode="auto">
              <a:xfrm>
                <a:off x="2879" y="2880"/>
                <a:ext cx="1049" cy="624"/>
                <a:chOff x="2921" y="3456"/>
                <a:chExt cx="1111" cy="624"/>
              </a:xfrm>
            </p:grpSpPr>
            <p:grpSp>
              <p:nvGrpSpPr>
                <p:cNvPr id="475150" name="Group 14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7515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152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" y="3648"/>
                    <a:ext cx="1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751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921" y="3456"/>
                  <a:ext cx="22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chemeClr val="accent2"/>
                      </a:solidFill>
                    </a:rPr>
                    <a:t>a</a:t>
                  </a:r>
                </a:p>
              </p:txBody>
            </p:sp>
          </p:grpSp>
          <p:sp>
            <p:nvSpPr>
              <p:cNvPr id="475154" name="Rectangle 18"/>
              <p:cNvSpPr>
                <a:spLocks noChangeArrowheads="1"/>
              </p:cNvSpPr>
              <p:nvPr/>
            </p:nvSpPr>
            <p:spPr bwMode="auto">
              <a:xfrm>
                <a:off x="3552" y="300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5155" name="Text Box 19"/>
              <p:cNvSpPr txBox="1">
                <a:spLocks noChangeArrowheads="1"/>
              </p:cNvSpPr>
              <p:nvPr/>
            </p:nvSpPr>
            <p:spPr bwMode="auto">
              <a:xfrm>
                <a:off x="3096" y="296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75156" name="Text Box 20"/>
              <p:cNvSpPr txBox="1">
                <a:spLocks noChangeArrowheads="1"/>
              </p:cNvSpPr>
              <p:nvPr/>
            </p:nvSpPr>
            <p:spPr bwMode="auto">
              <a:xfrm>
                <a:off x="3097" y="3216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m_sq</a:t>
                </a:r>
              </a:p>
            </p:txBody>
          </p:sp>
          <p:sp>
            <p:nvSpPr>
              <p:cNvPr id="475157" name="Rectangle 21"/>
              <p:cNvSpPr>
                <a:spLocks noChangeArrowheads="1"/>
              </p:cNvSpPr>
              <p:nvPr/>
            </p:nvSpPr>
            <p:spPr bwMode="auto">
              <a:xfrm>
                <a:off x="3552" y="3256"/>
                <a:ext cx="288" cy="1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75158" name="Text Box 22"/>
            <p:cNvSpPr txBox="1">
              <a:spLocks noChangeArrowheads="1"/>
            </p:cNvSpPr>
            <p:nvPr/>
          </p:nvSpPr>
          <p:spPr bwMode="auto">
            <a:xfrm>
              <a:off x="3677" y="3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</a:t>
              </a:r>
            </a:p>
          </p:txBody>
        </p:sp>
        <p:grpSp>
          <p:nvGrpSpPr>
            <p:cNvPr id="475159" name="Group 23"/>
            <p:cNvGrpSpPr>
              <a:grpSpLocks/>
            </p:cNvGrpSpPr>
            <p:nvPr/>
          </p:nvGrpSpPr>
          <p:grpSpPr bwMode="auto">
            <a:xfrm>
              <a:off x="4369" y="2944"/>
              <a:ext cx="1395" cy="634"/>
              <a:chOff x="4289" y="3264"/>
              <a:chExt cx="1395" cy="634"/>
            </a:xfrm>
          </p:grpSpPr>
          <p:sp>
            <p:nvSpPr>
              <p:cNvPr id="475160" name="Rectangle 24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5161" name="Rectangle 25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5162" name="Text Box 26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Courier New" pitchFamily="49" charset="0"/>
                  </a:rPr>
                  <a:t>00000800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00000804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00000808</a:t>
                </a:r>
              </a:p>
            </p:txBody>
          </p:sp>
          <p:sp>
            <p:nvSpPr>
              <p:cNvPr id="475163" name="Rectangle 27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5164" name="Text Box 28"/>
            <p:cNvSpPr txBox="1">
              <a:spLocks noChangeArrowheads="1"/>
            </p:cNvSpPr>
            <p:nvPr/>
          </p:nvSpPr>
          <p:spPr bwMode="auto">
            <a:xfrm>
              <a:off x="3620" y="3322"/>
              <a:ext cx="36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00"/>
                <a:t>800</a:t>
              </a:r>
            </a:p>
          </p:txBody>
        </p:sp>
        <p:cxnSp>
          <p:nvCxnSpPr>
            <p:cNvPr id="475165" name="AutoShape 29"/>
            <p:cNvCxnSpPr>
              <a:cxnSpLocks noChangeShapeType="1"/>
              <a:stCxn id="475164" idx="3"/>
              <a:endCxn id="475160" idx="1"/>
            </p:cNvCxnSpPr>
            <p:nvPr/>
          </p:nvCxnSpPr>
          <p:spPr bwMode="auto">
            <a:xfrm flipV="1">
              <a:off x="3985" y="3055"/>
              <a:ext cx="377" cy="378"/>
            </a:xfrm>
            <a:prstGeom prst="curvedConnector3">
              <a:avLst>
                <a:gd name="adj1" fmla="val 51194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5166" name="Text Box 30"/>
            <p:cNvSpPr txBox="1">
              <a:spLocks noChangeArrowheads="1"/>
            </p:cNvSpPr>
            <p:nvPr/>
          </p:nvSpPr>
          <p:spPr bwMode="auto">
            <a:xfrm>
              <a:off x="4516" y="2894"/>
              <a:ext cx="2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1</a:t>
              </a:r>
            </a:p>
          </p:txBody>
        </p:sp>
        <p:sp>
          <p:nvSpPr>
            <p:cNvPr id="475167" name="Text Box 31"/>
            <p:cNvSpPr txBox="1">
              <a:spLocks noChangeArrowheads="1"/>
            </p:cNvSpPr>
            <p:nvPr/>
          </p:nvSpPr>
          <p:spPr bwMode="auto">
            <a:xfrm>
              <a:off x="4510" y="3097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</a:t>
              </a:r>
            </a:p>
          </p:txBody>
        </p:sp>
        <p:sp>
          <p:nvSpPr>
            <p:cNvPr id="475168" name="Text Box 32"/>
            <p:cNvSpPr txBox="1">
              <a:spLocks noChangeArrowheads="1"/>
            </p:cNvSpPr>
            <p:nvPr/>
          </p:nvSpPr>
          <p:spPr bwMode="auto">
            <a:xfrm>
              <a:off x="4512" y="3296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9</a:t>
              </a:r>
            </a:p>
          </p:txBody>
        </p:sp>
        <p:grpSp>
          <p:nvGrpSpPr>
            <p:cNvPr id="475169" name="Group 33"/>
            <p:cNvGrpSpPr>
              <a:grpSpLocks/>
            </p:cNvGrpSpPr>
            <p:nvPr/>
          </p:nvGrpSpPr>
          <p:grpSpPr bwMode="auto">
            <a:xfrm>
              <a:off x="3167" y="3648"/>
              <a:ext cx="1057" cy="624"/>
              <a:chOff x="2871" y="2880"/>
              <a:chExt cx="1057" cy="624"/>
            </a:xfrm>
          </p:grpSpPr>
          <p:grpSp>
            <p:nvGrpSpPr>
              <p:cNvPr id="475170" name="Group 34"/>
              <p:cNvGrpSpPr>
                <a:grpSpLocks/>
              </p:cNvGrpSpPr>
              <p:nvPr/>
            </p:nvGrpSpPr>
            <p:grpSpPr bwMode="auto">
              <a:xfrm>
                <a:off x="2871" y="2880"/>
                <a:ext cx="1057" cy="624"/>
                <a:chOff x="2913" y="3456"/>
                <a:chExt cx="1119" cy="624"/>
              </a:xfrm>
            </p:grpSpPr>
            <p:grpSp>
              <p:nvGrpSpPr>
                <p:cNvPr id="475171" name="Group 35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75172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5173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" y="3648"/>
                    <a:ext cx="1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7517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13" y="3456"/>
                  <a:ext cx="24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chemeClr val="accent2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475175" name="Rectangle 39"/>
              <p:cNvSpPr>
                <a:spLocks noChangeArrowheads="1"/>
              </p:cNvSpPr>
              <p:nvPr/>
            </p:nvSpPr>
            <p:spPr bwMode="auto">
              <a:xfrm>
                <a:off x="3552" y="300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5176" name="Text Box 40"/>
              <p:cNvSpPr txBox="1">
                <a:spLocks noChangeArrowheads="1"/>
              </p:cNvSpPr>
              <p:nvPr/>
            </p:nvSpPr>
            <p:spPr bwMode="auto">
              <a:xfrm>
                <a:off x="3096" y="296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75177" name="Text Box 41"/>
              <p:cNvSpPr txBox="1">
                <a:spLocks noChangeArrowheads="1"/>
              </p:cNvSpPr>
              <p:nvPr/>
            </p:nvSpPr>
            <p:spPr bwMode="auto">
              <a:xfrm>
                <a:off x="3097" y="3216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m_sq</a:t>
                </a:r>
              </a:p>
            </p:txBody>
          </p:sp>
          <p:sp>
            <p:nvSpPr>
              <p:cNvPr id="475178" name="Rectangle 42"/>
              <p:cNvSpPr>
                <a:spLocks noChangeArrowheads="1"/>
              </p:cNvSpPr>
              <p:nvPr/>
            </p:nvSpPr>
            <p:spPr bwMode="auto">
              <a:xfrm>
                <a:off x="3552" y="3256"/>
                <a:ext cx="288" cy="1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75179" name="Text Box 43"/>
            <p:cNvSpPr txBox="1">
              <a:spLocks noChangeArrowheads="1"/>
            </p:cNvSpPr>
            <p:nvPr/>
          </p:nvSpPr>
          <p:spPr bwMode="auto">
            <a:xfrm>
              <a:off x="3869" y="373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</a:t>
              </a:r>
            </a:p>
          </p:txBody>
        </p:sp>
        <p:sp>
          <p:nvSpPr>
            <p:cNvPr id="475180" name="Text Box 44"/>
            <p:cNvSpPr txBox="1">
              <a:spLocks noChangeArrowheads="1"/>
            </p:cNvSpPr>
            <p:nvPr/>
          </p:nvSpPr>
          <p:spPr bwMode="auto">
            <a:xfrm>
              <a:off x="3807" y="3997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800</a:t>
              </a:r>
            </a:p>
          </p:txBody>
        </p:sp>
        <p:grpSp>
          <p:nvGrpSpPr>
            <p:cNvPr id="475181" name="Group 45"/>
            <p:cNvGrpSpPr>
              <a:grpSpLocks/>
            </p:cNvGrpSpPr>
            <p:nvPr/>
          </p:nvGrpSpPr>
          <p:grpSpPr bwMode="auto">
            <a:xfrm>
              <a:off x="4128" y="3063"/>
              <a:ext cx="256" cy="1073"/>
              <a:chOff x="4032" y="2967"/>
              <a:chExt cx="256" cy="1073"/>
            </a:xfrm>
          </p:grpSpPr>
          <p:cxnSp>
            <p:nvCxnSpPr>
              <p:cNvPr id="475182" name="AutoShape 46"/>
              <p:cNvCxnSpPr>
                <a:cxnSpLocks noChangeShapeType="1"/>
              </p:cNvCxnSpPr>
              <p:nvPr/>
            </p:nvCxnSpPr>
            <p:spPr bwMode="auto">
              <a:xfrm flipV="1">
                <a:off x="4128" y="2967"/>
                <a:ext cx="160" cy="1052"/>
              </a:xfrm>
              <a:prstGeom prst="curvedConnector3">
                <a:avLst>
                  <a:gd name="adj1" fmla="val 42500"/>
                </a:avLst>
              </a:prstGeom>
              <a:noFill/>
              <a:ln w="3810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5183" name="Line 47"/>
              <p:cNvSpPr>
                <a:spLocks noChangeShapeType="1"/>
              </p:cNvSpPr>
              <p:nvPr/>
            </p:nvSpPr>
            <p:spPr bwMode="auto">
              <a:xfrm flipH="1">
                <a:off x="4032" y="4008"/>
                <a:ext cx="104" cy="32"/>
              </a:xfrm>
              <a:prstGeom prst="line">
                <a:avLst/>
              </a:prstGeom>
              <a:noFill/>
              <a:ln w="38100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75184" name="Text Box 48"/>
          <p:cNvSpPr txBox="1">
            <a:spLocks noChangeArrowheads="1"/>
          </p:cNvSpPr>
          <p:nvPr/>
        </p:nvSpPr>
        <p:spPr bwMode="auto">
          <a:xfrm>
            <a:off x="4419600" y="685800"/>
            <a:ext cx="4054475" cy="2301875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Now, when </a:t>
            </a:r>
            <a:r>
              <a:rPr lang="en-US">
                <a:solidFill>
                  <a:srgbClr val="6600CC"/>
                </a:solidFill>
              </a:rPr>
              <a:t>b</a:t>
            </a:r>
            <a:r>
              <a:rPr lang="en-US"/>
              <a:t> is destructed, it frees the memory at </a:t>
            </a:r>
            <a:r>
              <a:rPr lang="en-US">
                <a:solidFill>
                  <a:srgbClr val="6600CC"/>
                </a:solidFill>
              </a:rPr>
              <a:t>800</a:t>
            </a:r>
            <a:r>
              <a:rPr lang="en-US"/>
              <a:t>. </a:t>
            </a:r>
          </a:p>
          <a:p>
            <a:pPr algn="ctr"/>
            <a:endParaRPr lang="en-US"/>
          </a:p>
          <a:p>
            <a:pPr algn="ctr"/>
            <a:r>
              <a:rPr lang="en-US">
                <a:solidFill>
                  <a:srgbClr val="006666"/>
                </a:solidFill>
              </a:rPr>
              <a:t>But this memory is </a:t>
            </a:r>
            <a:r>
              <a:rPr lang="en-US" i="1">
                <a:solidFill>
                  <a:srgbClr val="006666"/>
                </a:solidFill>
              </a:rPr>
              <a:t>still</a:t>
            </a:r>
            <a:r>
              <a:rPr lang="en-US">
                <a:solidFill>
                  <a:srgbClr val="006666"/>
                </a:solidFill>
              </a:rPr>
              <a:t> being used by a.  Utoh!</a:t>
            </a:r>
          </a:p>
        </p:txBody>
      </p:sp>
      <p:sp>
        <p:nvSpPr>
          <p:cNvPr id="475185" name="Line 49"/>
          <p:cNvSpPr>
            <a:spLocks noChangeShapeType="1"/>
          </p:cNvSpPr>
          <p:nvPr/>
        </p:nvSpPr>
        <p:spPr bwMode="auto">
          <a:xfrm>
            <a:off x="4864100" y="3467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86" name="Rectangle 50"/>
          <p:cNvSpPr>
            <a:spLocks noChangeArrowheads="1"/>
          </p:cNvSpPr>
          <p:nvPr/>
        </p:nvSpPr>
        <p:spPr bwMode="auto">
          <a:xfrm>
            <a:off x="6934200" y="4572000"/>
            <a:ext cx="2209800" cy="1295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75187" name="Group 51"/>
          <p:cNvGrpSpPr>
            <a:grpSpLocks/>
          </p:cNvGrpSpPr>
          <p:nvPr/>
        </p:nvGrpSpPr>
        <p:grpSpPr bwMode="auto">
          <a:xfrm>
            <a:off x="4876800" y="4953000"/>
            <a:ext cx="3111500" cy="1879600"/>
            <a:chOff x="3064" y="3112"/>
            <a:chExt cx="1960" cy="1184"/>
          </a:xfrm>
        </p:grpSpPr>
        <p:sp>
          <p:nvSpPr>
            <p:cNvPr id="475188" name="Rectangle 52"/>
            <p:cNvSpPr>
              <a:spLocks noChangeArrowheads="1"/>
            </p:cNvSpPr>
            <p:nvPr/>
          </p:nvSpPr>
          <p:spPr bwMode="auto">
            <a:xfrm>
              <a:off x="3064" y="3632"/>
              <a:ext cx="1392" cy="664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5189" name="Rectangle 53"/>
            <p:cNvSpPr>
              <a:spLocks noChangeArrowheads="1"/>
            </p:cNvSpPr>
            <p:nvPr/>
          </p:nvSpPr>
          <p:spPr bwMode="auto">
            <a:xfrm>
              <a:off x="4256" y="3112"/>
              <a:ext cx="768" cy="664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5190" name="Oval 54"/>
          <p:cNvSpPr>
            <a:spLocks noChangeArrowheads="1"/>
          </p:cNvSpPr>
          <p:nvPr/>
        </p:nvSpPr>
        <p:spPr bwMode="auto">
          <a:xfrm>
            <a:off x="5753100" y="5270500"/>
            <a:ext cx="571500" cy="3683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91" name="Text Box 55"/>
          <p:cNvSpPr txBox="1">
            <a:spLocks noChangeArrowheads="1"/>
          </p:cNvSpPr>
          <p:nvPr/>
        </p:nvSpPr>
        <p:spPr bwMode="auto">
          <a:xfrm>
            <a:off x="4705350" y="5864225"/>
            <a:ext cx="420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a.m_sq still points to 800!  It thinks it’s still reserved.</a:t>
            </a:r>
          </a:p>
        </p:txBody>
      </p:sp>
      <p:sp>
        <p:nvSpPr>
          <p:cNvPr id="475192" name="Text Box 56"/>
          <p:cNvSpPr txBox="1">
            <a:spLocks noChangeArrowheads="1"/>
          </p:cNvSpPr>
          <p:nvPr/>
        </p:nvSpPr>
        <p:spPr bwMode="auto">
          <a:xfrm>
            <a:off x="4419600" y="685800"/>
            <a:ext cx="4054475" cy="1206500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Finally, when we print a’s square values, they are no longer valid!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475193" name="Line 57"/>
          <p:cNvSpPr>
            <a:spLocks noChangeShapeType="1"/>
          </p:cNvSpPr>
          <p:nvPr/>
        </p:nvSpPr>
        <p:spPr bwMode="auto">
          <a:xfrm>
            <a:off x="4800600" y="3886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5194" name="Text Box 58"/>
          <p:cNvSpPr txBox="1">
            <a:spLocks noChangeArrowheads="1"/>
          </p:cNvSpPr>
          <p:nvPr/>
        </p:nvSpPr>
        <p:spPr bwMode="auto">
          <a:xfrm>
            <a:off x="7010400" y="4494213"/>
            <a:ext cx="36988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en-US" sz="280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en-US" sz="280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4" grpId="0" animBg="1"/>
      <p:bldP spid="475144" grpId="1" animBg="1"/>
      <p:bldP spid="475146" grpId="0" animBg="1"/>
      <p:bldP spid="475146" grpId="1" animBg="1"/>
      <p:bldP spid="475184" grpId="0" animBg="1"/>
      <p:bldP spid="475184" grpId="1" animBg="1"/>
      <p:bldP spid="475185" grpId="0" animBg="1"/>
      <p:bldP spid="475185" grpId="1" animBg="1"/>
      <p:bldP spid="475186" grpId="0" animBg="1"/>
      <p:bldP spid="475190" grpId="0" animBg="1"/>
      <p:bldP spid="475191" grpId="0"/>
      <p:bldP spid="475192" grpId="0" animBg="1"/>
      <p:bldP spid="475193" grpId="0" animBg="1"/>
      <p:bldP spid="47519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A31-664C-4CFD-8606-008855182339}" type="slidenum">
              <a:rPr lang="en-US"/>
              <a:pPr/>
              <a:t>74</a:t>
            </a:fld>
            <a:endParaRPr lang="en-US"/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7187" name="Text Box 3"/>
          <p:cNvSpPr txBox="1">
            <a:spLocks noChangeArrowheads="1"/>
          </p:cNvSpPr>
          <p:nvPr/>
        </p:nvSpPr>
        <p:spPr bwMode="auto">
          <a:xfrm>
            <a:off x="384175" y="1143000"/>
            <a:ext cx="312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Any time your class: 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611188" y="1692275"/>
            <a:ext cx="69834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lphaU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Allocates dynamic memory</a:t>
            </a:r>
          </a:p>
          <a:p>
            <a:pPr>
              <a:buFontTx/>
              <a:buAutoNum type="alphaU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Opens system resources (like opening a file) </a:t>
            </a: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415925" y="2819400"/>
            <a:ext cx="796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/>
              <a:t>You need to define your own </a:t>
            </a:r>
            <a:r>
              <a:rPr lang="en-US" i="1" u="sng">
                <a:solidFill>
                  <a:srgbClr val="006666"/>
                </a:solidFill>
              </a:rPr>
              <a:t>copy constructor</a:t>
            </a:r>
            <a:r>
              <a:rPr lang="en-US" u="sng">
                <a:solidFill>
                  <a:srgbClr val="006666"/>
                </a:solidFill>
              </a:rPr>
              <a:t>.</a:t>
            </a:r>
          </a:p>
        </p:txBody>
      </p:sp>
      <p:sp>
        <p:nvSpPr>
          <p:cNvPr id="477190" name="Text Box 6"/>
          <p:cNvSpPr txBox="1">
            <a:spLocks noChangeArrowheads="1"/>
          </p:cNvSpPr>
          <p:nvPr/>
        </p:nvSpPr>
        <p:spPr bwMode="auto">
          <a:xfrm>
            <a:off x="381000" y="3705225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</a:rPr>
              <a:t>The copy constructor must:</a:t>
            </a:r>
            <a:endParaRPr lang="en-US">
              <a:cs typeface="Courier New" pitchFamily="49" charset="0"/>
            </a:endParaRPr>
          </a:p>
        </p:txBody>
      </p:sp>
      <p:sp>
        <p:nvSpPr>
          <p:cNvPr id="477191" name="Text Box 7"/>
          <p:cNvSpPr txBox="1">
            <a:spLocks noChangeArrowheads="1"/>
          </p:cNvSpPr>
          <p:nvPr/>
        </p:nvSpPr>
        <p:spPr bwMode="auto">
          <a:xfrm>
            <a:off x="685800" y="4194175"/>
            <a:ext cx="8305800" cy="258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Determine how much memory is allocated by the old variable.</a:t>
            </a:r>
          </a:p>
          <a:p>
            <a:pPr>
              <a:buFontTx/>
              <a:buAutoNum type="arabicPeriod"/>
            </a:pPr>
            <a:endParaRPr lang="en-US" sz="10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Allocate the same amount of memory in the new variable.</a:t>
            </a:r>
          </a:p>
          <a:p>
            <a:endParaRPr lang="en-US" sz="100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3. Copy the contents of the old variable to the new variable, as appropriate.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0" grpId="0"/>
      <p:bldP spid="477191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A891-E573-440C-BA65-F9B84BEE7669}" type="slidenum">
              <a:rPr lang="en-US"/>
              <a:pPr/>
              <a:t>75</a:t>
            </a:fld>
            <a:endParaRPr lang="en-US"/>
          </a:p>
        </p:txBody>
      </p:sp>
      <p:sp>
        <p:nvSpPr>
          <p:cNvPr id="47923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Copy Construction</a:t>
            </a:r>
          </a:p>
        </p:txBody>
      </p:sp>
      <p:sp>
        <p:nvSpPr>
          <p:cNvPr id="479235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General copy constructor syntax:</a:t>
            </a:r>
          </a:p>
        </p:txBody>
      </p:sp>
      <p:sp>
        <p:nvSpPr>
          <p:cNvPr id="479236" name="Text Box 4"/>
          <p:cNvSpPr txBox="1">
            <a:spLocks noChangeArrowheads="1"/>
          </p:cNvSpPr>
          <p:nvPr/>
        </p:nvSpPr>
        <p:spPr bwMode="auto">
          <a:xfrm>
            <a:off x="457200" y="2057400"/>
            <a:ext cx="8450263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class SomeClass</a:t>
            </a:r>
          </a:p>
          <a:p>
            <a:r>
              <a:rPr lang="en-US">
                <a:solidFill>
                  <a:schemeClr val="accent2"/>
                </a:solidFill>
              </a:rPr>
              <a:t>{</a:t>
            </a:r>
          </a:p>
          <a:p>
            <a:r>
              <a:rPr lang="en-US">
                <a:solidFill>
                  <a:schemeClr val="accent2"/>
                </a:solidFill>
              </a:rPr>
              <a:t> public:</a:t>
            </a: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rgbClr val="990000"/>
                </a:solidFill>
              </a:rPr>
              <a:t>       SomeClass (</a:t>
            </a:r>
            <a:r>
              <a:rPr lang="en-US" i="1" u="sng">
                <a:solidFill>
                  <a:srgbClr val="006666"/>
                </a:solidFill>
              </a:rPr>
              <a:t>const</a:t>
            </a:r>
            <a:r>
              <a:rPr lang="en-US">
                <a:solidFill>
                  <a:srgbClr val="990000"/>
                </a:solidFill>
              </a:rPr>
              <a:t> SomeClass </a:t>
            </a:r>
            <a:r>
              <a:rPr lang="en-US">
                <a:solidFill>
                  <a:srgbClr val="006666"/>
                </a:solidFill>
              </a:rPr>
              <a:t>&amp;</a:t>
            </a:r>
            <a:r>
              <a:rPr lang="en-US">
                <a:solidFill>
                  <a:srgbClr val="990000"/>
                </a:solidFill>
              </a:rPr>
              <a:t>src)</a:t>
            </a:r>
          </a:p>
          <a:p>
            <a:r>
              <a:rPr lang="en-US">
                <a:solidFill>
                  <a:srgbClr val="990000"/>
                </a:solidFill>
              </a:rPr>
              <a:t>       {</a:t>
            </a:r>
          </a:p>
          <a:p>
            <a:r>
              <a:rPr lang="en-US">
                <a:solidFill>
                  <a:srgbClr val="990000"/>
                </a:solidFill>
              </a:rPr>
              <a:t>  	   // 1. Allocate memory for the new variable</a:t>
            </a:r>
          </a:p>
          <a:p>
            <a:r>
              <a:rPr lang="en-US">
                <a:solidFill>
                  <a:srgbClr val="990000"/>
                </a:solidFill>
              </a:rPr>
              <a:t>	   // 2. Copy data from old variable into the new one</a:t>
            </a:r>
          </a:p>
          <a:p>
            <a:r>
              <a:rPr lang="en-US">
                <a:solidFill>
                  <a:srgbClr val="990000"/>
                </a:solidFill>
              </a:rPr>
              <a:t>       }</a:t>
            </a:r>
          </a:p>
          <a:p>
            <a:r>
              <a:rPr lang="en-US">
                <a:solidFill>
                  <a:schemeClr val="accent2"/>
                </a:solidFill>
              </a:rPr>
              <a:t>};</a:t>
            </a:r>
          </a:p>
        </p:txBody>
      </p:sp>
      <p:sp>
        <p:nvSpPr>
          <p:cNvPr id="479237" name="AutoShape 5"/>
          <p:cNvSpPr>
            <a:spLocks noChangeArrowheads="1"/>
          </p:cNvSpPr>
          <p:nvPr/>
        </p:nvSpPr>
        <p:spPr bwMode="auto">
          <a:xfrm>
            <a:off x="3505200" y="2133600"/>
            <a:ext cx="2667000" cy="1143000"/>
          </a:xfrm>
          <a:prstGeom prst="wedgeRoundRectCallout">
            <a:avLst>
              <a:gd name="adj1" fmla="val -57440"/>
              <a:gd name="adj2" fmla="val 82361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Don’t forget the </a:t>
            </a:r>
            <a:r>
              <a:rPr lang="en-US">
                <a:solidFill>
                  <a:srgbClr val="006666"/>
                </a:solidFill>
              </a:rPr>
              <a:t>const</a:t>
            </a:r>
            <a:r>
              <a:rPr lang="en-US"/>
              <a:t> keyword!</a:t>
            </a:r>
          </a:p>
        </p:txBody>
      </p:sp>
      <p:sp>
        <p:nvSpPr>
          <p:cNvPr id="479238" name="AutoShape 6"/>
          <p:cNvSpPr>
            <a:spLocks noChangeArrowheads="1"/>
          </p:cNvSpPr>
          <p:nvPr/>
        </p:nvSpPr>
        <p:spPr bwMode="auto">
          <a:xfrm>
            <a:off x="5638800" y="2044700"/>
            <a:ext cx="3168650" cy="1231900"/>
          </a:xfrm>
          <a:prstGeom prst="wedgeRoundRectCallout">
            <a:avLst>
              <a:gd name="adj1" fmla="val -56264"/>
              <a:gd name="adj2" fmla="val 80028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Don’t forget the </a:t>
            </a:r>
            <a:r>
              <a:rPr lang="en-US">
                <a:solidFill>
                  <a:srgbClr val="006666"/>
                </a:solidFill>
              </a:rPr>
              <a:t>&amp;</a:t>
            </a:r>
            <a:r>
              <a:rPr lang="en-US"/>
              <a:t> symbol to make src a reference!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7" grpId="0" animBg="1"/>
      <p:bldP spid="479237" grpId="1" animBg="1"/>
      <p:bldP spid="479238" grpId="0" animBg="1"/>
      <p:bldP spid="479238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A835-BFA0-4114-A833-AD0CEAFE299A}" type="slidenum">
              <a:rPr lang="en-US"/>
              <a:pPr/>
              <a:t>76</a:t>
            </a:fld>
            <a:endParaRPr lang="en-US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  <a:r>
              <a:rPr lang="en-US" sz="1800" b="1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 delete[]m_sq; }</a:t>
            </a:r>
          </a:p>
          <a:p>
            <a:pPr indent="457200" eaLnBrk="0" hangingPunct="0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syntax: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Squares(const Squares &amp;src)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m_n = src.m_n;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m_sq = new int[m_n];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m_sq[j] = src.m_sq[j];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00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 { ...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1285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-65088" y="6054725"/>
            <a:ext cx="4637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watch our correct copy constructor work!</a:t>
            </a:r>
          </a:p>
        </p:txBody>
      </p:sp>
      <p:grpSp>
        <p:nvGrpSpPr>
          <p:cNvPr id="481289" name="Group 9"/>
          <p:cNvGrpSpPr>
            <a:grpSpLocks/>
          </p:cNvGrpSpPr>
          <p:nvPr/>
        </p:nvGrpSpPr>
        <p:grpSpPr bwMode="auto">
          <a:xfrm>
            <a:off x="4810125" y="4724400"/>
            <a:ext cx="1665288" cy="990600"/>
            <a:chOff x="2879" y="2880"/>
            <a:chExt cx="1049" cy="624"/>
          </a:xfrm>
        </p:grpSpPr>
        <p:grpSp>
          <p:nvGrpSpPr>
            <p:cNvPr id="481290" name="Group 10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481291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812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29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81294" name="Text Box 14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481295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296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81297" name="Text Box 17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81298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5924550" y="4856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grpSp>
        <p:nvGrpSpPr>
          <p:cNvPr id="481300" name="Group 20"/>
          <p:cNvGrpSpPr>
            <a:grpSpLocks/>
          </p:cNvGrpSpPr>
          <p:nvPr/>
        </p:nvGrpSpPr>
        <p:grpSpPr bwMode="auto">
          <a:xfrm>
            <a:off x="6935788" y="4673600"/>
            <a:ext cx="2214562" cy="1006475"/>
            <a:chOff x="4289" y="3264"/>
            <a:chExt cx="1395" cy="634"/>
          </a:xfrm>
        </p:grpSpPr>
        <p:sp>
          <p:nvSpPr>
            <p:cNvPr id="481301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02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03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481304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05" name="Text Box 25"/>
          <p:cNvSpPr txBox="1">
            <a:spLocks noChangeArrowheads="1"/>
          </p:cNvSpPr>
          <p:nvPr/>
        </p:nvSpPr>
        <p:spPr bwMode="auto">
          <a:xfrm>
            <a:off x="5834063" y="5273675"/>
            <a:ext cx="57943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/>
              <a:t>800</a:t>
            </a:r>
          </a:p>
        </p:txBody>
      </p:sp>
      <p:cxnSp>
        <p:nvCxnSpPr>
          <p:cNvPr id="481306" name="AutoShape 26"/>
          <p:cNvCxnSpPr>
            <a:cxnSpLocks noChangeShapeType="1"/>
            <a:stCxn id="481305" idx="3"/>
            <a:endCxn id="481301" idx="1"/>
          </p:cNvCxnSpPr>
          <p:nvPr/>
        </p:nvCxnSpPr>
        <p:spPr bwMode="auto">
          <a:xfrm flipV="1">
            <a:off x="6413500" y="48498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07" name="Text Box 27"/>
          <p:cNvSpPr txBox="1">
            <a:spLocks noChangeArrowheads="1"/>
          </p:cNvSpPr>
          <p:nvPr/>
        </p:nvSpPr>
        <p:spPr bwMode="auto">
          <a:xfrm>
            <a:off x="7169150" y="4594225"/>
            <a:ext cx="34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</p:txBody>
      </p:sp>
      <p:sp>
        <p:nvSpPr>
          <p:cNvPr id="481308" name="Text Box 28"/>
          <p:cNvSpPr txBox="1">
            <a:spLocks noChangeArrowheads="1"/>
          </p:cNvSpPr>
          <p:nvPr/>
        </p:nvSpPr>
        <p:spPr bwMode="auto">
          <a:xfrm>
            <a:off x="7159625" y="49164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sp>
        <p:nvSpPr>
          <p:cNvPr id="481309" name="Text Box 29"/>
          <p:cNvSpPr txBox="1">
            <a:spLocks noChangeArrowheads="1"/>
          </p:cNvSpPr>
          <p:nvPr/>
        </p:nvSpPr>
        <p:spPr bwMode="auto">
          <a:xfrm>
            <a:off x="7162800" y="52324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9</a:t>
            </a:r>
          </a:p>
        </p:txBody>
      </p:sp>
      <p:sp>
        <p:nvSpPr>
          <p:cNvPr id="481310" name="Line 30"/>
          <p:cNvSpPr>
            <a:spLocks noChangeShapeType="1"/>
          </p:cNvSpPr>
          <p:nvPr/>
        </p:nvSpPr>
        <p:spPr bwMode="auto">
          <a:xfrm>
            <a:off x="215900" y="1816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1" name="Line 31"/>
          <p:cNvSpPr>
            <a:spLocks noChangeShapeType="1"/>
          </p:cNvSpPr>
          <p:nvPr/>
        </p:nvSpPr>
        <p:spPr bwMode="auto">
          <a:xfrm>
            <a:off x="4648200" y="1536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2" name="Line 32"/>
          <p:cNvSpPr>
            <a:spLocks noChangeShapeType="1"/>
          </p:cNvSpPr>
          <p:nvPr/>
        </p:nvSpPr>
        <p:spPr bwMode="auto">
          <a:xfrm>
            <a:off x="4673600" y="1816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3" name="Line 33"/>
          <p:cNvSpPr>
            <a:spLocks noChangeShapeType="1"/>
          </p:cNvSpPr>
          <p:nvPr/>
        </p:nvSpPr>
        <p:spPr bwMode="auto">
          <a:xfrm>
            <a:off x="5029200" y="2374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14" name="Line 34"/>
          <p:cNvSpPr>
            <a:spLocks noChangeShapeType="1"/>
          </p:cNvSpPr>
          <p:nvPr/>
        </p:nvSpPr>
        <p:spPr bwMode="auto">
          <a:xfrm>
            <a:off x="254000" y="290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81315" name="Group 35"/>
          <p:cNvGrpSpPr>
            <a:grpSpLocks/>
          </p:cNvGrpSpPr>
          <p:nvPr/>
        </p:nvGrpSpPr>
        <p:grpSpPr bwMode="auto">
          <a:xfrm>
            <a:off x="4799013" y="5715000"/>
            <a:ext cx="1677987" cy="990600"/>
            <a:chOff x="2871" y="2880"/>
            <a:chExt cx="1057" cy="624"/>
          </a:xfrm>
        </p:grpSpPr>
        <p:grpSp>
          <p:nvGrpSpPr>
            <p:cNvPr id="481316" name="Group 36"/>
            <p:cNvGrpSpPr>
              <a:grpSpLocks/>
            </p:cNvGrpSpPr>
            <p:nvPr/>
          </p:nvGrpSpPr>
          <p:grpSpPr bwMode="auto">
            <a:xfrm>
              <a:off x="2871" y="2880"/>
              <a:ext cx="1057" cy="624"/>
              <a:chOff x="2913" y="3456"/>
              <a:chExt cx="1119" cy="624"/>
            </a:xfrm>
          </p:grpSpPr>
          <p:grpSp>
            <p:nvGrpSpPr>
              <p:cNvPr id="481317" name="Group 37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481318" name="Rectangle 38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31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81320" name="Text Box 40"/>
              <p:cNvSpPr txBox="1">
                <a:spLocks noChangeArrowheads="1"/>
              </p:cNvSpPr>
              <p:nvPr/>
            </p:nvSpPr>
            <p:spPr bwMode="auto">
              <a:xfrm>
                <a:off x="2913" y="34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481321" name="Rectangle 41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322" name="Text Box 42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481323" name="Text Box 43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481324" name="Rectangle 44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1325" name="Text Box 45"/>
          <p:cNvSpPr txBox="1">
            <a:spLocks noChangeArrowheads="1"/>
          </p:cNvSpPr>
          <p:nvPr/>
        </p:nvSpPr>
        <p:spPr bwMode="auto">
          <a:xfrm>
            <a:off x="4349750" y="4724400"/>
            <a:ext cx="725488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</a:rPr>
              <a:t>src </a:t>
            </a:r>
            <a:endParaRPr lang="en-US"/>
          </a:p>
        </p:txBody>
      </p:sp>
      <p:sp>
        <p:nvSpPr>
          <p:cNvPr id="481326" name="Line 46"/>
          <p:cNvSpPr>
            <a:spLocks noChangeShapeType="1"/>
          </p:cNvSpPr>
          <p:nvPr/>
        </p:nvSpPr>
        <p:spPr bwMode="auto">
          <a:xfrm>
            <a:off x="457200" y="3492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27" name="Text Box 47"/>
          <p:cNvSpPr txBox="1">
            <a:spLocks noChangeArrowheads="1"/>
          </p:cNvSpPr>
          <p:nvPr/>
        </p:nvSpPr>
        <p:spPr bwMode="auto">
          <a:xfrm>
            <a:off x="5918200" y="5864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</a:t>
            </a:r>
          </a:p>
        </p:txBody>
      </p:sp>
      <p:cxnSp>
        <p:nvCxnSpPr>
          <p:cNvPr id="481328" name="AutoShape 48"/>
          <p:cNvCxnSpPr>
            <a:cxnSpLocks noChangeShapeType="1"/>
            <a:stCxn id="481299" idx="3"/>
            <a:endCxn id="481327" idx="3"/>
          </p:cNvCxnSpPr>
          <p:nvPr/>
        </p:nvCxnSpPr>
        <p:spPr bwMode="auto">
          <a:xfrm flipH="1">
            <a:off x="6257925" y="5054600"/>
            <a:ext cx="6350" cy="1008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29" name="Line 49"/>
          <p:cNvSpPr>
            <a:spLocks noChangeShapeType="1"/>
          </p:cNvSpPr>
          <p:nvPr/>
        </p:nvSpPr>
        <p:spPr bwMode="auto">
          <a:xfrm>
            <a:off x="469900" y="3759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30" name="AutoShape 50"/>
          <p:cNvSpPr>
            <a:spLocks noChangeArrowheads="1"/>
          </p:cNvSpPr>
          <p:nvPr/>
        </p:nvSpPr>
        <p:spPr bwMode="auto">
          <a:xfrm>
            <a:off x="1828800" y="1181100"/>
            <a:ext cx="4953000" cy="2171700"/>
          </a:xfrm>
          <a:prstGeom prst="wedgeRoundRectCallout">
            <a:avLst>
              <a:gd name="adj1" fmla="val -47306"/>
              <a:gd name="adj2" fmla="val 64764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Operating system, the </a:t>
            </a:r>
            <a:r>
              <a:rPr lang="en-US" sz="2800">
                <a:solidFill>
                  <a:srgbClr val="6600CC"/>
                </a:solidFill>
              </a:rPr>
              <a:t>original variable</a:t>
            </a:r>
            <a:r>
              <a:rPr lang="en-US" sz="2800"/>
              <a:t> needed </a:t>
            </a:r>
            <a:r>
              <a:rPr lang="en-US" sz="2800">
                <a:solidFill>
                  <a:schemeClr val="accent2"/>
                </a:solidFill>
              </a:rPr>
              <a:t>12</a:t>
            </a:r>
            <a:r>
              <a:rPr lang="en-US" sz="2800"/>
              <a:t> bytes of memory, so can you reserve </a:t>
            </a:r>
            <a:r>
              <a:rPr lang="en-US" sz="2800">
                <a:solidFill>
                  <a:schemeClr val="accent2"/>
                </a:solidFill>
              </a:rPr>
              <a:t>12</a:t>
            </a:r>
            <a:r>
              <a:rPr lang="en-US" sz="2800"/>
              <a:t> bytes for me too?</a:t>
            </a:r>
          </a:p>
        </p:txBody>
      </p:sp>
      <p:sp>
        <p:nvSpPr>
          <p:cNvPr id="481331" name="AutoShape 51"/>
          <p:cNvSpPr>
            <a:spLocks noChangeArrowheads="1"/>
          </p:cNvSpPr>
          <p:nvPr/>
        </p:nvSpPr>
        <p:spPr bwMode="auto">
          <a:xfrm flipH="1">
            <a:off x="4572000" y="4114800"/>
            <a:ext cx="3340100" cy="1790700"/>
          </a:xfrm>
          <a:prstGeom prst="wedgeRoundRectCallout">
            <a:avLst>
              <a:gd name="adj1" fmla="val -86458"/>
              <a:gd name="adj2" fmla="val 10443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Sure, I’ll reserve </a:t>
            </a:r>
            <a:r>
              <a:rPr lang="en-US" sz="2800">
                <a:solidFill>
                  <a:srgbClr val="990000"/>
                </a:solidFill>
              </a:rPr>
              <a:t>12</a:t>
            </a:r>
            <a:r>
              <a:rPr lang="en-US" sz="2800"/>
              <a:t> bytes for you at address </a:t>
            </a:r>
            <a:r>
              <a:rPr lang="en-US" sz="2800">
                <a:solidFill>
                  <a:srgbClr val="990000"/>
                </a:solidFill>
              </a:rPr>
              <a:t>900</a:t>
            </a:r>
            <a:r>
              <a:rPr lang="en-US" sz="2800"/>
              <a:t>.</a:t>
            </a:r>
          </a:p>
        </p:txBody>
      </p:sp>
      <p:grpSp>
        <p:nvGrpSpPr>
          <p:cNvPr id="481332" name="Group 52"/>
          <p:cNvGrpSpPr>
            <a:grpSpLocks/>
          </p:cNvGrpSpPr>
          <p:nvPr/>
        </p:nvGrpSpPr>
        <p:grpSpPr bwMode="auto">
          <a:xfrm>
            <a:off x="6921500" y="5791200"/>
            <a:ext cx="2214563" cy="1006475"/>
            <a:chOff x="4289" y="3264"/>
            <a:chExt cx="1395" cy="634"/>
          </a:xfrm>
        </p:grpSpPr>
        <p:sp>
          <p:nvSpPr>
            <p:cNvPr id="481333" name="Rectangle 53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4" name="Rectangle 54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5" name="Text Box 55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00000900</a:t>
              </a:r>
            </a:p>
            <a:p>
              <a:r>
                <a:rPr lang="en-US" sz="2000" b="1">
                  <a:latin typeface="Courier New" pitchFamily="49" charset="0"/>
                </a:rPr>
                <a:t>00000904</a:t>
              </a:r>
            </a:p>
            <a:p>
              <a:r>
                <a:rPr lang="en-US" sz="2000" b="1">
                  <a:latin typeface="Courier New" pitchFamily="49" charset="0"/>
                </a:rPr>
                <a:t>00000908</a:t>
              </a:r>
            </a:p>
          </p:txBody>
        </p:sp>
        <p:sp>
          <p:nvSpPr>
            <p:cNvPr id="481336" name="Rectangle 56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37" name="Text Box 57"/>
          <p:cNvSpPr txBox="1">
            <a:spLocks noChangeArrowheads="1"/>
          </p:cNvSpPr>
          <p:nvPr/>
        </p:nvSpPr>
        <p:spPr bwMode="auto">
          <a:xfrm>
            <a:off x="5829300" y="6265863"/>
            <a:ext cx="57943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700">
                <a:solidFill>
                  <a:srgbClr val="FF0066"/>
                </a:solidFill>
              </a:rPr>
              <a:t>900</a:t>
            </a:r>
          </a:p>
        </p:txBody>
      </p:sp>
      <p:cxnSp>
        <p:nvCxnSpPr>
          <p:cNvPr id="481338" name="AutoShape 58"/>
          <p:cNvCxnSpPr>
            <a:cxnSpLocks noChangeShapeType="1"/>
          </p:cNvCxnSpPr>
          <p:nvPr/>
        </p:nvCxnSpPr>
        <p:spPr bwMode="auto">
          <a:xfrm flipV="1">
            <a:off x="6346825" y="58515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39" name="Line 59"/>
          <p:cNvSpPr>
            <a:spLocks noChangeShapeType="1"/>
          </p:cNvSpPr>
          <p:nvPr/>
        </p:nvSpPr>
        <p:spPr bwMode="auto">
          <a:xfrm>
            <a:off x="469900" y="4000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0" name="AutoShape 60"/>
          <p:cNvSpPr>
            <a:spLocks noChangeArrowheads="1"/>
          </p:cNvSpPr>
          <p:nvPr/>
        </p:nvSpPr>
        <p:spPr bwMode="auto">
          <a:xfrm>
            <a:off x="2057400" y="1651000"/>
            <a:ext cx="4864100" cy="1930400"/>
          </a:xfrm>
          <a:prstGeom prst="wedgeRoundRectCallout">
            <a:avLst>
              <a:gd name="adj1" fmla="val -47259"/>
              <a:gd name="adj2" fmla="val 6661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Now I’ll copy the values from the old array into my new array.</a:t>
            </a:r>
          </a:p>
        </p:txBody>
      </p:sp>
      <p:sp>
        <p:nvSpPr>
          <p:cNvPr id="481341" name="Line 61"/>
          <p:cNvSpPr>
            <a:spLocks noChangeShapeType="1"/>
          </p:cNvSpPr>
          <p:nvPr/>
        </p:nvSpPr>
        <p:spPr bwMode="auto">
          <a:xfrm>
            <a:off x="787400" y="42926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2" name="Text Box 62"/>
          <p:cNvSpPr txBox="1">
            <a:spLocks noChangeArrowheads="1"/>
          </p:cNvSpPr>
          <p:nvPr/>
        </p:nvSpPr>
        <p:spPr bwMode="auto">
          <a:xfrm>
            <a:off x="7162800" y="5729288"/>
            <a:ext cx="344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</p:txBody>
      </p:sp>
      <p:cxnSp>
        <p:nvCxnSpPr>
          <p:cNvPr id="481343" name="AutoShape 63"/>
          <p:cNvCxnSpPr>
            <a:cxnSpLocks noChangeShapeType="1"/>
            <a:stCxn id="481307" idx="3"/>
            <a:endCxn id="481342" idx="3"/>
          </p:cNvCxnSpPr>
          <p:nvPr/>
        </p:nvCxnSpPr>
        <p:spPr bwMode="auto">
          <a:xfrm flipH="1">
            <a:off x="7507288" y="4854575"/>
            <a:ext cx="6350" cy="1135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44" name="Line 64"/>
          <p:cNvSpPr>
            <a:spLocks noChangeShapeType="1"/>
          </p:cNvSpPr>
          <p:nvPr/>
        </p:nvSpPr>
        <p:spPr bwMode="auto">
          <a:xfrm>
            <a:off x="457200" y="4000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5" name="Line 65"/>
          <p:cNvSpPr>
            <a:spLocks noChangeShapeType="1"/>
          </p:cNvSpPr>
          <p:nvPr/>
        </p:nvSpPr>
        <p:spPr bwMode="auto">
          <a:xfrm>
            <a:off x="787400" y="4305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6" name="Text Box 66"/>
          <p:cNvSpPr txBox="1">
            <a:spLocks noChangeArrowheads="1"/>
          </p:cNvSpPr>
          <p:nvPr/>
        </p:nvSpPr>
        <p:spPr bwMode="auto">
          <a:xfrm>
            <a:off x="7134225" y="60340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4</a:t>
            </a:r>
          </a:p>
        </p:txBody>
      </p:sp>
      <p:cxnSp>
        <p:nvCxnSpPr>
          <p:cNvPr id="481347" name="AutoShape 67"/>
          <p:cNvCxnSpPr>
            <a:cxnSpLocks noChangeShapeType="1"/>
            <a:endCxn id="481346" idx="3"/>
          </p:cNvCxnSpPr>
          <p:nvPr/>
        </p:nvCxnSpPr>
        <p:spPr bwMode="auto">
          <a:xfrm flipH="1">
            <a:off x="7535863" y="5159375"/>
            <a:ext cx="6350" cy="1135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48" name="Line 68"/>
          <p:cNvSpPr>
            <a:spLocks noChangeShapeType="1"/>
          </p:cNvSpPr>
          <p:nvPr/>
        </p:nvSpPr>
        <p:spPr bwMode="auto">
          <a:xfrm>
            <a:off x="444500" y="4000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9" name="Line 69"/>
          <p:cNvSpPr>
            <a:spLocks noChangeShapeType="1"/>
          </p:cNvSpPr>
          <p:nvPr/>
        </p:nvSpPr>
        <p:spPr bwMode="auto">
          <a:xfrm>
            <a:off x="787400" y="4305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50" name="Text Box 70"/>
          <p:cNvSpPr txBox="1">
            <a:spLocks noChangeArrowheads="1"/>
          </p:cNvSpPr>
          <p:nvPr/>
        </p:nvSpPr>
        <p:spPr bwMode="auto">
          <a:xfrm>
            <a:off x="7134225" y="63388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9</a:t>
            </a:r>
          </a:p>
        </p:txBody>
      </p:sp>
      <p:cxnSp>
        <p:nvCxnSpPr>
          <p:cNvPr id="481351" name="AutoShape 71"/>
          <p:cNvCxnSpPr>
            <a:cxnSpLocks noChangeShapeType="1"/>
            <a:endCxn id="481350" idx="3"/>
          </p:cNvCxnSpPr>
          <p:nvPr/>
        </p:nvCxnSpPr>
        <p:spPr bwMode="auto">
          <a:xfrm flipH="1">
            <a:off x="7535863" y="5464175"/>
            <a:ext cx="6350" cy="1135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52" name="Line 72"/>
          <p:cNvSpPr>
            <a:spLocks noChangeShapeType="1"/>
          </p:cNvSpPr>
          <p:nvPr/>
        </p:nvSpPr>
        <p:spPr bwMode="auto">
          <a:xfrm>
            <a:off x="279400" y="4572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8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8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8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8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8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48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48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8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8" grpId="0"/>
      <p:bldP spid="481299" grpId="0"/>
      <p:bldP spid="481305" grpId="0"/>
      <p:bldP spid="481307" grpId="0"/>
      <p:bldP spid="481308" grpId="0"/>
      <p:bldP spid="481309" grpId="0"/>
      <p:bldP spid="481310" grpId="0" animBg="1"/>
      <p:bldP spid="481310" grpId="1" animBg="1"/>
      <p:bldP spid="481311" grpId="0" animBg="1"/>
      <p:bldP spid="481311" grpId="1" animBg="1"/>
      <p:bldP spid="481312" grpId="0" animBg="1"/>
      <p:bldP spid="481312" grpId="1" animBg="1"/>
      <p:bldP spid="481313" grpId="0" animBg="1"/>
      <p:bldP spid="481313" grpId="1" animBg="1"/>
      <p:bldP spid="481314" grpId="0" animBg="1"/>
      <p:bldP spid="481314" grpId="1" animBg="1"/>
      <p:bldP spid="481325" grpId="0" animBg="1"/>
      <p:bldP spid="481325" grpId="1" animBg="1"/>
      <p:bldP spid="481326" grpId="0" animBg="1"/>
      <p:bldP spid="481326" grpId="1" animBg="1"/>
      <p:bldP spid="481327" grpId="0"/>
      <p:bldP spid="481329" grpId="0" animBg="1"/>
      <p:bldP spid="481329" grpId="1" animBg="1"/>
      <p:bldP spid="481330" grpId="0" animBg="1"/>
      <p:bldP spid="481330" grpId="1" animBg="1"/>
      <p:bldP spid="481331" grpId="0" animBg="1"/>
      <p:bldP spid="481331" grpId="1" animBg="1"/>
      <p:bldP spid="481337" grpId="0"/>
      <p:bldP spid="481339" grpId="0" animBg="1"/>
      <p:bldP spid="481339" grpId="1" animBg="1"/>
      <p:bldP spid="481340" grpId="0" animBg="1"/>
      <p:bldP spid="481340" grpId="1" animBg="1"/>
      <p:bldP spid="481341" grpId="0" animBg="1"/>
      <p:bldP spid="481341" grpId="1" animBg="1"/>
      <p:bldP spid="481342" grpId="0"/>
      <p:bldP spid="481344" grpId="0" animBg="1"/>
      <p:bldP spid="481344" grpId="1" animBg="1"/>
      <p:bldP spid="481345" grpId="0" animBg="1"/>
      <p:bldP spid="481345" grpId="1" animBg="1"/>
      <p:bldP spid="481346" grpId="0"/>
      <p:bldP spid="481348" grpId="0" animBg="1"/>
      <p:bldP spid="481348" grpId="1" animBg="1"/>
      <p:bldP spid="481349" grpId="0" animBg="1"/>
      <p:bldP spid="481349" grpId="1" animBg="1"/>
      <p:bldP spid="481350" grpId="0"/>
      <p:bldP spid="481352" grpId="0" animBg="1"/>
      <p:bldP spid="481352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EBCF-6571-4C1A-9C87-0185EC35F7C6}" type="slidenum">
              <a:rPr lang="en-US"/>
              <a:pPr/>
              <a:t>77</a:t>
            </a:fld>
            <a:endParaRPr lang="en-US"/>
          </a:p>
        </p:txBody>
      </p:sp>
      <p:sp>
        <p:nvSpPr>
          <p:cNvPr id="483330" name="Rectangle 2"/>
          <p:cNvSpPr>
            <a:spLocks noChangeArrowheads="1"/>
          </p:cNvSpPr>
          <p:nvPr/>
        </p:nvSpPr>
        <p:spPr bwMode="auto">
          <a:xfrm>
            <a:off x="139700" y="863600"/>
            <a:ext cx="4267200" cy="52355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-304800" y="825500"/>
            <a:ext cx="49022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rgbClr val="6600CC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copy constructor syntax: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Squares(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Squares &amp;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 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0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printSquares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Copy Constructor</a:t>
            </a:r>
          </a:p>
        </p:txBody>
      </p:sp>
      <p:grpSp>
        <p:nvGrpSpPr>
          <p:cNvPr id="483333" name="Group 5"/>
          <p:cNvGrpSpPr>
            <a:grpSpLocks/>
          </p:cNvGrpSpPr>
          <p:nvPr/>
        </p:nvGrpSpPr>
        <p:grpSpPr bwMode="auto">
          <a:xfrm>
            <a:off x="4572000" y="820738"/>
            <a:ext cx="4038600" cy="3065462"/>
            <a:chOff x="2976" y="1094"/>
            <a:chExt cx="3024" cy="1248"/>
          </a:xfrm>
        </p:grpSpPr>
        <p:sp>
          <p:nvSpPr>
            <p:cNvPr id="483334" name="Rectangle 6"/>
            <p:cNvSpPr>
              <a:spLocks noChangeArrowheads="1"/>
            </p:cNvSpPr>
            <p:nvPr/>
          </p:nvSpPr>
          <p:spPr bwMode="auto">
            <a:xfrm>
              <a:off x="2976" y="1126"/>
              <a:ext cx="2640" cy="12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35" name="Rectangle 7"/>
            <p:cNvSpPr>
              <a:spLocks noChangeArrowheads="1"/>
            </p:cNvSpPr>
            <p:nvPr/>
          </p:nvSpPr>
          <p:spPr bwMode="auto">
            <a:xfrm>
              <a:off x="2976" y="1094"/>
              <a:ext cx="3024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 a(3);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if (...)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Squares b = a;</a:t>
              </a:r>
            </a:p>
            <a:p>
              <a:pPr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 ...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a.printSquares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 </a:t>
              </a: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3336" name="Line 8"/>
          <p:cNvSpPr>
            <a:spLocks noChangeShapeType="1"/>
          </p:cNvSpPr>
          <p:nvPr/>
        </p:nvSpPr>
        <p:spPr bwMode="auto">
          <a:xfrm>
            <a:off x="4686300" y="292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83337" name="Group 9"/>
          <p:cNvGrpSpPr>
            <a:grpSpLocks/>
          </p:cNvGrpSpPr>
          <p:nvPr/>
        </p:nvGrpSpPr>
        <p:grpSpPr bwMode="auto">
          <a:xfrm>
            <a:off x="4799013" y="4594225"/>
            <a:ext cx="4351337" cy="2263775"/>
            <a:chOff x="3023" y="2894"/>
            <a:chExt cx="2741" cy="1426"/>
          </a:xfrm>
        </p:grpSpPr>
        <p:grpSp>
          <p:nvGrpSpPr>
            <p:cNvPr id="483338" name="Group 10"/>
            <p:cNvGrpSpPr>
              <a:grpSpLocks/>
            </p:cNvGrpSpPr>
            <p:nvPr/>
          </p:nvGrpSpPr>
          <p:grpSpPr bwMode="auto">
            <a:xfrm>
              <a:off x="3030" y="2976"/>
              <a:ext cx="1049" cy="624"/>
              <a:chOff x="2879" y="2880"/>
              <a:chExt cx="1049" cy="624"/>
            </a:xfrm>
          </p:grpSpPr>
          <p:grpSp>
            <p:nvGrpSpPr>
              <p:cNvPr id="483339" name="Group 11"/>
              <p:cNvGrpSpPr>
                <a:grpSpLocks/>
              </p:cNvGrpSpPr>
              <p:nvPr/>
            </p:nvGrpSpPr>
            <p:grpSpPr bwMode="auto">
              <a:xfrm>
                <a:off x="2879" y="2880"/>
                <a:ext cx="1049" cy="624"/>
                <a:chOff x="2921" y="3456"/>
                <a:chExt cx="1111" cy="624"/>
              </a:xfrm>
            </p:grpSpPr>
            <p:grpSp>
              <p:nvGrpSpPr>
                <p:cNvPr id="483340" name="Group 12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8334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34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" y="3648"/>
                    <a:ext cx="1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8334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921" y="3456"/>
                  <a:ext cx="22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chemeClr val="accent2"/>
                      </a:solidFill>
                    </a:rPr>
                    <a:t>a</a:t>
                  </a:r>
                </a:p>
              </p:txBody>
            </p:sp>
          </p:grpSp>
          <p:sp>
            <p:nvSpPr>
              <p:cNvPr id="483344" name="Rectangle 16"/>
              <p:cNvSpPr>
                <a:spLocks noChangeArrowheads="1"/>
              </p:cNvSpPr>
              <p:nvPr/>
            </p:nvSpPr>
            <p:spPr bwMode="auto">
              <a:xfrm>
                <a:off x="3552" y="300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3345" name="Text Box 17"/>
              <p:cNvSpPr txBox="1">
                <a:spLocks noChangeArrowheads="1"/>
              </p:cNvSpPr>
              <p:nvPr/>
            </p:nvSpPr>
            <p:spPr bwMode="auto">
              <a:xfrm>
                <a:off x="3096" y="296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83346" name="Text Box 18"/>
              <p:cNvSpPr txBox="1">
                <a:spLocks noChangeArrowheads="1"/>
              </p:cNvSpPr>
              <p:nvPr/>
            </p:nvSpPr>
            <p:spPr bwMode="auto">
              <a:xfrm>
                <a:off x="3097" y="3216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m_sq</a:t>
                </a:r>
              </a:p>
            </p:txBody>
          </p:sp>
          <p:sp>
            <p:nvSpPr>
              <p:cNvPr id="483347" name="Rectangle 19"/>
              <p:cNvSpPr>
                <a:spLocks noChangeArrowheads="1"/>
              </p:cNvSpPr>
              <p:nvPr/>
            </p:nvSpPr>
            <p:spPr bwMode="auto">
              <a:xfrm>
                <a:off x="3552" y="3256"/>
                <a:ext cx="288" cy="1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83348" name="Text Box 20"/>
            <p:cNvSpPr txBox="1">
              <a:spLocks noChangeArrowheads="1"/>
            </p:cNvSpPr>
            <p:nvPr/>
          </p:nvSpPr>
          <p:spPr bwMode="auto">
            <a:xfrm>
              <a:off x="3732" y="3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</a:t>
              </a:r>
            </a:p>
          </p:txBody>
        </p:sp>
        <p:grpSp>
          <p:nvGrpSpPr>
            <p:cNvPr id="483349" name="Group 21"/>
            <p:cNvGrpSpPr>
              <a:grpSpLocks/>
            </p:cNvGrpSpPr>
            <p:nvPr/>
          </p:nvGrpSpPr>
          <p:grpSpPr bwMode="auto">
            <a:xfrm>
              <a:off x="4369" y="2944"/>
              <a:ext cx="1395" cy="634"/>
              <a:chOff x="4289" y="3264"/>
              <a:chExt cx="1395" cy="634"/>
            </a:xfrm>
          </p:grpSpPr>
          <p:sp>
            <p:nvSpPr>
              <p:cNvPr id="483350" name="Rectangle 22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1" name="Rectangle 23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2" name="Text Box 24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Courier New" pitchFamily="49" charset="0"/>
                  </a:rPr>
                  <a:t>00000800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00000804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00000808</a:t>
                </a:r>
              </a:p>
            </p:txBody>
          </p:sp>
          <p:sp>
            <p:nvSpPr>
              <p:cNvPr id="483353" name="Rectangle 25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3354" name="Text Box 26"/>
            <p:cNvSpPr txBox="1">
              <a:spLocks noChangeArrowheads="1"/>
            </p:cNvSpPr>
            <p:nvPr/>
          </p:nvSpPr>
          <p:spPr bwMode="auto">
            <a:xfrm>
              <a:off x="3675" y="3322"/>
              <a:ext cx="36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00"/>
                <a:t>800</a:t>
              </a:r>
            </a:p>
          </p:txBody>
        </p:sp>
        <p:cxnSp>
          <p:nvCxnSpPr>
            <p:cNvPr id="483355" name="AutoShape 27"/>
            <p:cNvCxnSpPr>
              <a:cxnSpLocks noChangeShapeType="1"/>
              <a:stCxn id="483354" idx="3"/>
              <a:endCxn id="483350" idx="1"/>
            </p:cNvCxnSpPr>
            <p:nvPr/>
          </p:nvCxnSpPr>
          <p:spPr bwMode="auto">
            <a:xfrm flipV="1">
              <a:off x="4040" y="3055"/>
              <a:ext cx="322" cy="378"/>
            </a:xfrm>
            <a:prstGeom prst="curvedConnector3">
              <a:avLst>
                <a:gd name="adj1" fmla="val 51241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3356" name="Text Box 28"/>
            <p:cNvSpPr txBox="1">
              <a:spLocks noChangeArrowheads="1"/>
            </p:cNvSpPr>
            <p:nvPr/>
          </p:nvSpPr>
          <p:spPr bwMode="auto">
            <a:xfrm>
              <a:off x="4516" y="2894"/>
              <a:ext cx="2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1</a:t>
              </a:r>
            </a:p>
          </p:txBody>
        </p:sp>
        <p:sp>
          <p:nvSpPr>
            <p:cNvPr id="483357" name="Text Box 29"/>
            <p:cNvSpPr txBox="1">
              <a:spLocks noChangeArrowheads="1"/>
            </p:cNvSpPr>
            <p:nvPr/>
          </p:nvSpPr>
          <p:spPr bwMode="auto">
            <a:xfrm>
              <a:off x="4510" y="3097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</a:t>
              </a:r>
            </a:p>
          </p:txBody>
        </p:sp>
        <p:sp>
          <p:nvSpPr>
            <p:cNvPr id="483358" name="Text Box 30"/>
            <p:cNvSpPr txBox="1">
              <a:spLocks noChangeArrowheads="1"/>
            </p:cNvSpPr>
            <p:nvPr/>
          </p:nvSpPr>
          <p:spPr bwMode="auto">
            <a:xfrm>
              <a:off x="4512" y="3296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9</a:t>
              </a:r>
            </a:p>
          </p:txBody>
        </p:sp>
        <p:grpSp>
          <p:nvGrpSpPr>
            <p:cNvPr id="483359" name="Group 31"/>
            <p:cNvGrpSpPr>
              <a:grpSpLocks/>
            </p:cNvGrpSpPr>
            <p:nvPr/>
          </p:nvGrpSpPr>
          <p:grpSpPr bwMode="auto">
            <a:xfrm>
              <a:off x="3023" y="3600"/>
              <a:ext cx="1057" cy="624"/>
              <a:chOff x="2871" y="2880"/>
              <a:chExt cx="1057" cy="624"/>
            </a:xfrm>
          </p:grpSpPr>
          <p:grpSp>
            <p:nvGrpSpPr>
              <p:cNvPr id="483360" name="Group 32"/>
              <p:cNvGrpSpPr>
                <a:grpSpLocks/>
              </p:cNvGrpSpPr>
              <p:nvPr/>
            </p:nvGrpSpPr>
            <p:grpSpPr bwMode="auto">
              <a:xfrm>
                <a:off x="2871" y="2880"/>
                <a:ext cx="1057" cy="624"/>
                <a:chOff x="2913" y="3456"/>
                <a:chExt cx="1119" cy="624"/>
              </a:xfrm>
            </p:grpSpPr>
            <p:grpSp>
              <p:nvGrpSpPr>
                <p:cNvPr id="483361" name="Group 33"/>
                <p:cNvGrpSpPr>
                  <a:grpSpLocks/>
                </p:cNvGrpSpPr>
                <p:nvPr/>
              </p:nvGrpSpPr>
              <p:grpSpPr bwMode="auto">
                <a:xfrm>
                  <a:off x="3120" y="3504"/>
                  <a:ext cx="912" cy="576"/>
                  <a:chOff x="3024" y="3504"/>
                  <a:chExt cx="912" cy="576"/>
                </a:xfrm>
              </p:grpSpPr>
              <p:sp>
                <p:nvSpPr>
                  <p:cNvPr id="48336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04"/>
                    <a:ext cx="912" cy="576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363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" y="3648"/>
                    <a:ext cx="18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FFFF00"/>
                        </a:solidFill>
                      </a:rPr>
                      <a:t> </a:t>
                    </a:r>
                  </a:p>
                </p:txBody>
              </p:sp>
            </p:grpSp>
            <p:sp>
              <p:nvSpPr>
                <p:cNvPr id="48336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913" y="3456"/>
                  <a:ext cx="24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chemeClr val="accent2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483365" name="Rectangle 37"/>
              <p:cNvSpPr>
                <a:spLocks noChangeArrowheads="1"/>
              </p:cNvSpPr>
              <p:nvPr/>
            </p:nvSpPr>
            <p:spPr bwMode="auto">
              <a:xfrm>
                <a:off x="3552" y="3008"/>
                <a:ext cx="296" cy="160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3366" name="Text Box 38"/>
              <p:cNvSpPr txBox="1">
                <a:spLocks noChangeArrowheads="1"/>
              </p:cNvSpPr>
              <p:nvPr/>
            </p:nvSpPr>
            <p:spPr bwMode="auto">
              <a:xfrm>
                <a:off x="3096" y="2962"/>
                <a:ext cx="3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m_n</a:t>
                </a:r>
              </a:p>
            </p:txBody>
          </p:sp>
          <p:sp>
            <p:nvSpPr>
              <p:cNvPr id="483367" name="Text Box 39"/>
              <p:cNvSpPr txBox="1">
                <a:spLocks noChangeArrowheads="1"/>
              </p:cNvSpPr>
              <p:nvPr/>
            </p:nvSpPr>
            <p:spPr bwMode="auto">
              <a:xfrm>
                <a:off x="3097" y="3216"/>
                <a:ext cx="4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</a:rPr>
                  <a:t>m_sq</a:t>
                </a:r>
              </a:p>
            </p:txBody>
          </p:sp>
          <p:sp>
            <p:nvSpPr>
              <p:cNvPr id="483368" name="Rectangle 40"/>
              <p:cNvSpPr>
                <a:spLocks noChangeArrowheads="1"/>
              </p:cNvSpPr>
              <p:nvPr/>
            </p:nvSpPr>
            <p:spPr bwMode="auto">
              <a:xfrm>
                <a:off x="3552" y="3256"/>
                <a:ext cx="288" cy="1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83369" name="Text Box 41"/>
            <p:cNvSpPr txBox="1">
              <a:spLocks noChangeArrowheads="1"/>
            </p:cNvSpPr>
            <p:nvPr/>
          </p:nvSpPr>
          <p:spPr bwMode="auto">
            <a:xfrm>
              <a:off x="3728" y="369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</a:t>
              </a:r>
            </a:p>
          </p:txBody>
        </p:sp>
        <p:grpSp>
          <p:nvGrpSpPr>
            <p:cNvPr id="483370" name="Group 42"/>
            <p:cNvGrpSpPr>
              <a:grpSpLocks/>
            </p:cNvGrpSpPr>
            <p:nvPr/>
          </p:nvGrpSpPr>
          <p:grpSpPr bwMode="auto">
            <a:xfrm>
              <a:off x="4360" y="3648"/>
              <a:ext cx="1395" cy="634"/>
              <a:chOff x="4289" y="3264"/>
              <a:chExt cx="1395" cy="634"/>
            </a:xfrm>
          </p:grpSpPr>
          <p:sp>
            <p:nvSpPr>
              <p:cNvPr id="483371" name="Rectangle 43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2" name="Rectangle 44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3" name="Text Box 45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Courier New" pitchFamily="49" charset="0"/>
                  </a:rPr>
                  <a:t>00000900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00000904</a:t>
                </a:r>
              </a:p>
              <a:p>
                <a:r>
                  <a:rPr lang="en-US" sz="2000" b="1">
                    <a:latin typeface="Courier New" pitchFamily="49" charset="0"/>
                  </a:rPr>
                  <a:t>00000908</a:t>
                </a:r>
              </a:p>
            </p:txBody>
          </p:sp>
          <p:sp>
            <p:nvSpPr>
              <p:cNvPr id="483374" name="Rectangle 46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3375" name="Text Box 47"/>
            <p:cNvSpPr txBox="1">
              <a:spLocks noChangeArrowheads="1"/>
            </p:cNvSpPr>
            <p:nvPr/>
          </p:nvSpPr>
          <p:spPr bwMode="auto">
            <a:xfrm>
              <a:off x="3672" y="3947"/>
              <a:ext cx="36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00">
                  <a:solidFill>
                    <a:srgbClr val="FF0066"/>
                  </a:solidFill>
                </a:rPr>
                <a:t>900</a:t>
              </a:r>
            </a:p>
          </p:txBody>
        </p:sp>
        <p:cxnSp>
          <p:nvCxnSpPr>
            <p:cNvPr id="483376" name="AutoShape 48"/>
            <p:cNvCxnSpPr>
              <a:cxnSpLocks noChangeShapeType="1"/>
            </p:cNvCxnSpPr>
            <p:nvPr/>
          </p:nvCxnSpPr>
          <p:spPr bwMode="auto">
            <a:xfrm flipV="1">
              <a:off x="3998" y="3686"/>
              <a:ext cx="322" cy="378"/>
            </a:xfrm>
            <a:prstGeom prst="curvedConnector3">
              <a:avLst>
                <a:gd name="adj1" fmla="val 51241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3377" name="Text Box 49"/>
            <p:cNvSpPr txBox="1">
              <a:spLocks noChangeArrowheads="1"/>
            </p:cNvSpPr>
            <p:nvPr/>
          </p:nvSpPr>
          <p:spPr bwMode="auto">
            <a:xfrm>
              <a:off x="4512" y="3609"/>
              <a:ext cx="2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1</a:t>
              </a:r>
            </a:p>
          </p:txBody>
        </p:sp>
        <p:sp>
          <p:nvSpPr>
            <p:cNvPr id="483378" name="Text Box 50"/>
            <p:cNvSpPr txBox="1">
              <a:spLocks noChangeArrowheads="1"/>
            </p:cNvSpPr>
            <p:nvPr/>
          </p:nvSpPr>
          <p:spPr bwMode="auto">
            <a:xfrm>
              <a:off x="4494" y="3801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</a:t>
              </a:r>
            </a:p>
          </p:txBody>
        </p:sp>
        <p:sp>
          <p:nvSpPr>
            <p:cNvPr id="483379" name="Text Box 51"/>
            <p:cNvSpPr txBox="1">
              <a:spLocks noChangeArrowheads="1"/>
            </p:cNvSpPr>
            <p:nvPr/>
          </p:nvSpPr>
          <p:spPr bwMode="auto">
            <a:xfrm>
              <a:off x="4494" y="3993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9</a:t>
              </a:r>
            </a:p>
          </p:txBody>
        </p:sp>
      </p:grpSp>
      <p:sp>
        <p:nvSpPr>
          <p:cNvPr id="483380" name="Text Box 52"/>
          <p:cNvSpPr txBox="1">
            <a:spLocks noChangeArrowheads="1"/>
          </p:cNvSpPr>
          <p:nvPr/>
        </p:nvSpPr>
        <p:spPr bwMode="auto">
          <a:xfrm>
            <a:off x="5041900" y="27559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990000"/>
                </a:solidFill>
              </a:rPr>
              <a:t>// b’s d’tor called</a:t>
            </a:r>
          </a:p>
        </p:txBody>
      </p:sp>
      <p:sp>
        <p:nvSpPr>
          <p:cNvPr id="483381" name="Line 53"/>
          <p:cNvSpPr>
            <a:spLocks noChangeShapeType="1"/>
          </p:cNvSpPr>
          <p:nvPr/>
        </p:nvSpPr>
        <p:spPr bwMode="auto">
          <a:xfrm>
            <a:off x="215900" y="2095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2" name="Line 54"/>
          <p:cNvSpPr>
            <a:spLocks noChangeShapeType="1"/>
          </p:cNvSpPr>
          <p:nvPr/>
        </p:nvSpPr>
        <p:spPr bwMode="auto">
          <a:xfrm>
            <a:off x="2476500" y="1752600"/>
            <a:ext cx="152400" cy="266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3383" name="AutoShape 55"/>
          <p:cNvSpPr>
            <a:spLocks noChangeArrowheads="1"/>
          </p:cNvSpPr>
          <p:nvPr/>
        </p:nvSpPr>
        <p:spPr bwMode="auto">
          <a:xfrm>
            <a:off x="2971800" y="88900"/>
            <a:ext cx="4953000" cy="1587500"/>
          </a:xfrm>
          <a:prstGeom prst="wedgeRoundRectCallout">
            <a:avLst>
              <a:gd name="adj1" fmla="val -47306"/>
              <a:gd name="adj2" fmla="val 70199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Operating System, can you free the memory at address 900 for me.</a:t>
            </a:r>
          </a:p>
        </p:txBody>
      </p:sp>
      <p:sp>
        <p:nvSpPr>
          <p:cNvPr id="483384" name="Rectangle 56"/>
          <p:cNvSpPr>
            <a:spLocks noChangeArrowheads="1"/>
          </p:cNvSpPr>
          <p:nvPr/>
        </p:nvSpPr>
        <p:spPr bwMode="auto">
          <a:xfrm>
            <a:off x="6858000" y="5727700"/>
            <a:ext cx="2209800" cy="10541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5" name="Rectangle 57"/>
          <p:cNvSpPr>
            <a:spLocks noChangeArrowheads="1"/>
          </p:cNvSpPr>
          <p:nvPr/>
        </p:nvSpPr>
        <p:spPr bwMode="auto">
          <a:xfrm>
            <a:off x="4800600" y="5765800"/>
            <a:ext cx="2209800" cy="10541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6" name="AutoShape 58"/>
          <p:cNvSpPr>
            <a:spLocks noChangeArrowheads="1"/>
          </p:cNvSpPr>
          <p:nvPr/>
        </p:nvSpPr>
        <p:spPr bwMode="auto">
          <a:xfrm flipH="1">
            <a:off x="5105400" y="4876800"/>
            <a:ext cx="3721100" cy="1371600"/>
          </a:xfrm>
          <a:prstGeom prst="wedgeRoundRectCallout">
            <a:avLst>
              <a:gd name="adj1" fmla="val -58153"/>
              <a:gd name="adj2" fmla="val 89352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No sweat, homie. Consider it freed.</a:t>
            </a:r>
          </a:p>
        </p:txBody>
      </p:sp>
      <p:sp>
        <p:nvSpPr>
          <p:cNvPr id="483387" name="Line 59"/>
          <p:cNvSpPr>
            <a:spLocks noChangeShapeType="1"/>
          </p:cNvSpPr>
          <p:nvPr/>
        </p:nvSpPr>
        <p:spPr bwMode="auto">
          <a:xfrm>
            <a:off x="4648200" y="3352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8" name="Line 60"/>
          <p:cNvSpPr>
            <a:spLocks noChangeShapeType="1"/>
          </p:cNvSpPr>
          <p:nvPr/>
        </p:nvSpPr>
        <p:spPr bwMode="auto">
          <a:xfrm>
            <a:off x="228600" y="5003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389" name="Text Box 61"/>
          <p:cNvSpPr txBox="1">
            <a:spLocks noChangeArrowheads="1"/>
          </p:cNvSpPr>
          <p:nvPr/>
        </p:nvSpPr>
        <p:spPr bwMode="auto">
          <a:xfrm>
            <a:off x="4797425" y="6092825"/>
            <a:ext cx="4105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We’re A-OK, since </a:t>
            </a:r>
            <a:r>
              <a:rPr lang="en-US">
                <a:solidFill>
                  <a:srgbClr val="6600CC"/>
                </a:solidFill>
              </a:rPr>
              <a:t>a</a:t>
            </a:r>
            <a:r>
              <a:rPr lang="en-US"/>
              <a:t> still has its own array!</a:t>
            </a:r>
          </a:p>
        </p:txBody>
      </p:sp>
      <p:sp>
        <p:nvSpPr>
          <p:cNvPr id="483390" name="Text Box 62"/>
          <p:cNvSpPr txBox="1">
            <a:spLocks noChangeArrowheads="1"/>
          </p:cNvSpPr>
          <p:nvPr/>
        </p:nvSpPr>
        <p:spPr bwMode="auto">
          <a:xfrm>
            <a:off x="8410575" y="1673225"/>
            <a:ext cx="4016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</a:t>
            </a:r>
          </a:p>
          <a:p>
            <a:pPr algn="ctr"/>
            <a:r>
              <a:rPr lang="en-US" sz="2800"/>
              <a:t>4</a:t>
            </a:r>
          </a:p>
          <a:p>
            <a:pPr algn="ctr"/>
            <a:r>
              <a:rPr lang="en-US" sz="280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8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6" grpId="0" animBg="1"/>
      <p:bldP spid="483336" grpId="1" animBg="1"/>
      <p:bldP spid="483380" grpId="0"/>
      <p:bldP spid="483381" grpId="0" animBg="1"/>
      <p:bldP spid="483381" grpId="1" animBg="1"/>
      <p:bldP spid="483382" grpId="0" animBg="1"/>
      <p:bldP spid="483382" grpId="1" animBg="1"/>
      <p:bldP spid="483383" grpId="0" animBg="1"/>
      <p:bldP spid="483383" grpId="1" animBg="1"/>
      <p:bldP spid="483384" grpId="0" animBg="1"/>
      <p:bldP spid="483385" grpId="0" animBg="1"/>
      <p:bldP spid="483386" grpId="0" animBg="1"/>
      <p:bldP spid="483386" grpId="1" animBg="1"/>
      <p:bldP spid="483387" grpId="0" animBg="1"/>
      <p:bldP spid="483387" grpId="1" animBg="1"/>
      <p:bldP spid="483388" grpId="0" animBg="1"/>
      <p:bldP spid="483388" grpId="1" animBg="1"/>
      <p:bldP spid="483389" grpId="0"/>
      <p:bldP spid="4833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11"/>
          <p:cNvSpPr>
            <a:spLocks noChangeArrowheads="1"/>
          </p:cNvSpPr>
          <p:nvPr/>
        </p:nvSpPr>
        <p:spPr bwMode="auto">
          <a:xfrm>
            <a:off x="6583011" y="5485278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74F-B9A8-4932-A83D-3E58E8EE0A98}" type="slidenum">
              <a:rPr lang="en-US"/>
              <a:pPr/>
              <a:t>8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dirty="0" smtClean="0"/>
              <a:t>Back to Memory Lane</a:t>
            </a:r>
            <a:endParaRPr lang="en-US" sz="4000" dirty="0"/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45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So in our computer’s memory, we store </a:t>
            </a:r>
            <a:r>
              <a:rPr lang="en-US" dirty="0" smtClean="0">
                <a:solidFill>
                  <a:srgbClr val="6600CC"/>
                </a:solidFill>
              </a:rPr>
              <a:t>variables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288183" y="4789703"/>
            <a:ext cx="949633" cy="878836"/>
            <a:chOff x="196850" y="4435475"/>
            <a:chExt cx="2438400" cy="2498725"/>
          </a:xfrm>
        </p:grpSpPr>
        <p:pic>
          <p:nvPicPr>
            <p:cNvPr id="349210" name="Picture 2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50" y="4435475"/>
              <a:ext cx="2438400" cy="249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9211" name="Rectangle 27"/>
            <p:cNvSpPr>
              <a:spLocks noChangeArrowheads="1"/>
            </p:cNvSpPr>
            <p:nvPr/>
          </p:nvSpPr>
          <p:spPr bwMode="auto">
            <a:xfrm rot="21471956">
              <a:off x="298450" y="5375275"/>
              <a:ext cx="1720850" cy="488950"/>
            </a:xfrm>
            <a:prstGeom prst="rect">
              <a:avLst/>
            </a:prstGeom>
            <a:solidFill>
              <a:srgbClr val="0035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MEMORY</a:t>
              </a:r>
            </a:p>
          </p:txBody>
        </p:sp>
      </p:grpSp>
      <p:sp>
        <p:nvSpPr>
          <p:cNvPr id="349191" name="AutoShape 7"/>
          <p:cNvSpPr>
            <a:spLocks noChangeArrowheads="1"/>
          </p:cNvSpPr>
          <p:nvPr/>
        </p:nvSpPr>
        <p:spPr bwMode="auto">
          <a:xfrm>
            <a:off x="429491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2" name="AutoShape 8"/>
          <p:cNvSpPr>
            <a:spLocks noChangeArrowheads="1"/>
          </p:cNvSpPr>
          <p:nvPr/>
        </p:nvSpPr>
        <p:spPr bwMode="auto">
          <a:xfrm>
            <a:off x="1449099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3" name="AutoShape 9"/>
          <p:cNvSpPr>
            <a:spLocks noChangeArrowheads="1"/>
          </p:cNvSpPr>
          <p:nvPr/>
        </p:nvSpPr>
        <p:spPr bwMode="auto">
          <a:xfrm>
            <a:off x="2468707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4" name="AutoShape 10"/>
          <p:cNvSpPr>
            <a:spLocks noChangeArrowheads="1"/>
          </p:cNvSpPr>
          <p:nvPr/>
        </p:nvSpPr>
        <p:spPr bwMode="auto">
          <a:xfrm>
            <a:off x="3488315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95" name="AutoShape 11"/>
          <p:cNvSpPr>
            <a:spLocks noChangeArrowheads="1"/>
          </p:cNvSpPr>
          <p:nvPr/>
        </p:nvSpPr>
        <p:spPr bwMode="auto">
          <a:xfrm>
            <a:off x="4507923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4" name="Rectangle 20"/>
          <p:cNvSpPr>
            <a:spLocks noChangeArrowheads="1"/>
          </p:cNvSpPr>
          <p:nvPr/>
        </p:nvSpPr>
        <p:spPr bwMode="auto">
          <a:xfrm>
            <a:off x="429491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1000</a:t>
            </a:r>
            <a:endParaRPr lang="en-US" sz="1800" dirty="0"/>
          </a:p>
        </p:txBody>
      </p:sp>
      <p:sp>
        <p:nvSpPr>
          <p:cNvPr id="349205" name="Rectangle 21"/>
          <p:cNvSpPr>
            <a:spLocks noChangeArrowheads="1"/>
          </p:cNvSpPr>
          <p:nvPr/>
        </p:nvSpPr>
        <p:spPr bwMode="auto">
          <a:xfrm>
            <a:off x="1449099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1001</a:t>
            </a:r>
            <a:endParaRPr lang="en-US" sz="1800" dirty="0"/>
          </a:p>
        </p:txBody>
      </p:sp>
      <p:sp>
        <p:nvSpPr>
          <p:cNvPr id="349206" name="Rectangle 22"/>
          <p:cNvSpPr>
            <a:spLocks noChangeArrowheads="1"/>
          </p:cNvSpPr>
          <p:nvPr/>
        </p:nvSpPr>
        <p:spPr bwMode="auto">
          <a:xfrm>
            <a:off x="2468707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1002</a:t>
            </a:r>
            <a:endParaRPr lang="en-US" sz="1800" dirty="0"/>
          </a:p>
        </p:txBody>
      </p:sp>
      <p:sp>
        <p:nvSpPr>
          <p:cNvPr id="349207" name="Rectangle 23"/>
          <p:cNvSpPr>
            <a:spLocks noChangeArrowheads="1"/>
          </p:cNvSpPr>
          <p:nvPr/>
        </p:nvSpPr>
        <p:spPr bwMode="auto">
          <a:xfrm>
            <a:off x="3488315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1003</a:t>
            </a:r>
            <a:endParaRPr lang="en-US" sz="1800" dirty="0"/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5546548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11"/>
          <p:cNvSpPr>
            <a:spLocks noChangeArrowheads="1"/>
          </p:cNvSpPr>
          <p:nvPr/>
        </p:nvSpPr>
        <p:spPr bwMode="auto">
          <a:xfrm>
            <a:off x="7585764" y="5486400"/>
            <a:ext cx="1359477" cy="874394"/>
          </a:xfrm>
          <a:prstGeom prst="parallelogram">
            <a:avLst>
              <a:gd name="adj" fmla="val 357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457200" y="2209800"/>
            <a:ext cx="845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But they’re all just variables!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487041" y="1295400"/>
            <a:ext cx="845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And some variables hold </a:t>
            </a:r>
            <a:r>
              <a:rPr lang="en-US" dirty="0" smtClean="0">
                <a:solidFill>
                  <a:srgbClr val="6600CC"/>
                </a:solidFill>
              </a:rPr>
              <a:t>regular values </a:t>
            </a:r>
            <a:r>
              <a:rPr lang="en-US" dirty="0" smtClean="0"/>
              <a:t>(like </a:t>
            </a:r>
            <a:r>
              <a:rPr lang="en-US" dirty="0" err="1" smtClean="0"/>
              <a:t>ints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457200" y="1752600"/>
            <a:ext cx="845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While other variables hold </a:t>
            </a:r>
            <a:r>
              <a:rPr lang="en-US" dirty="0" smtClean="0">
                <a:solidFill>
                  <a:srgbClr val="6600CC"/>
                </a:solidFill>
              </a:rPr>
              <a:t>address values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442479" y="2819400"/>
            <a:ext cx="3982515" cy="2585323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rgbClr val="6600CC"/>
                </a:solidFill>
              </a:rPr>
              <a:t>int</a:t>
            </a:r>
            <a:r>
              <a:rPr lang="en-US" sz="1800" dirty="0" smtClean="0">
                <a:solidFill>
                  <a:srgbClr val="6600CC"/>
                </a:solidFill>
              </a:rPr>
              <a:t> foo()</a:t>
            </a:r>
          </a:p>
          <a:p>
            <a:r>
              <a:rPr lang="en-US" sz="1800" dirty="0" smtClean="0">
                <a:solidFill>
                  <a:srgbClr val="6600CC"/>
                </a:solidFill>
              </a:rPr>
              <a:t>{</a:t>
            </a: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4241" y="3368095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short chickens = 5;</a:t>
            </a:r>
            <a:br>
              <a:rPr lang="en-US" sz="1800" dirty="0" smtClean="0"/>
            </a:br>
            <a:endParaRPr lang="en-US" sz="1800" dirty="0"/>
          </a:p>
        </p:txBody>
      </p:sp>
      <p:grpSp>
        <p:nvGrpSpPr>
          <p:cNvPr id="50" name="Group 51"/>
          <p:cNvGrpSpPr>
            <a:grpSpLocks/>
          </p:cNvGrpSpPr>
          <p:nvPr/>
        </p:nvGrpSpPr>
        <p:grpSpPr bwMode="auto">
          <a:xfrm>
            <a:off x="1455892" y="5437847"/>
            <a:ext cx="2332031" cy="922947"/>
            <a:chOff x="2672" y="3255"/>
            <a:chExt cx="1621" cy="700"/>
          </a:xfrm>
        </p:grpSpPr>
        <p:sp>
          <p:nvSpPr>
            <p:cNvPr id="51" name="AutoShape 36"/>
            <p:cNvSpPr>
              <a:spLocks noChangeArrowheads="1"/>
            </p:cNvSpPr>
            <p:nvPr/>
          </p:nvSpPr>
          <p:spPr bwMode="auto">
            <a:xfrm>
              <a:off x="2672" y="3293"/>
              <a:ext cx="1621" cy="662"/>
            </a:xfrm>
            <a:prstGeom prst="parallelogram">
              <a:avLst>
                <a:gd name="adj" fmla="val 33623"/>
              </a:avLst>
            </a:prstGeom>
            <a:solidFill>
              <a:srgbClr val="FFEFDF">
                <a:alpha val="85882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3091" y="3255"/>
              <a:ext cx="982" cy="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chickens</a:t>
              </a:r>
              <a:endParaRPr lang="en-US" i="1" dirty="0"/>
            </a:p>
            <a:p>
              <a:r>
                <a:rPr lang="en-US" sz="800" i="1" dirty="0"/>
                <a:t> </a:t>
              </a:r>
              <a:r>
                <a:rPr lang="en-US" i="1" dirty="0" smtClean="0"/>
                <a:t>    </a:t>
              </a:r>
              <a:r>
                <a:rPr lang="en-US" i="1" dirty="0">
                  <a:solidFill>
                    <a:srgbClr val="990000"/>
                  </a:solidFill>
                </a:rPr>
                <a:t>5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49795" y="3657600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short *</a:t>
            </a:r>
            <a:r>
              <a:rPr lang="en-US" sz="1800" dirty="0" err="1" smtClean="0"/>
              <a:t>ptr</a:t>
            </a:r>
            <a:r>
              <a:rPr lang="en-US" sz="1800" dirty="0" smtClean="0"/>
              <a:t> = &amp;chickens;</a:t>
            </a:r>
            <a:br>
              <a:rPr lang="en-US" sz="1800" dirty="0" smtClean="0"/>
            </a:br>
            <a:endParaRPr lang="en-US" sz="1800" dirty="0"/>
          </a:p>
        </p:txBody>
      </p:sp>
      <p:grpSp>
        <p:nvGrpSpPr>
          <p:cNvPr id="54" name="Group 51"/>
          <p:cNvGrpSpPr>
            <a:grpSpLocks/>
          </p:cNvGrpSpPr>
          <p:nvPr/>
        </p:nvGrpSpPr>
        <p:grpSpPr bwMode="auto">
          <a:xfrm>
            <a:off x="4511985" y="5434476"/>
            <a:ext cx="4433256" cy="922947"/>
            <a:chOff x="2672" y="3255"/>
            <a:chExt cx="1621" cy="700"/>
          </a:xfrm>
        </p:grpSpPr>
        <p:sp>
          <p:nvSpPr>
            <p:cNvPr id="55" name="AutoShape 36"/>
            <p:cNvSpPr>
              <a:spLocks noChangeArrowheads="1"/>
            </p:cNvSpPr>
            <p:nvPr/>
          </p:nvSpPr>
          <p:spPr bwMode="auto">
            <a:xfrm>
              <a:off x="2672" y="3293"/>
              <a:ext cx="1621" cy="662"/>
            </a:xfrm>
            <a:prstGeom prst="parallelogram">
              <a:avLst>
                <a:gd name="adj" fmla="val 33623"/>
              </a:avLst>
            </a:prstGeom>
            <a:solidFill>
              <a:srgbClr val="FFEFDF">
                <a:alpha val="85882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6" name="Text Box 50"/>
            <p:cNvSpPr txBox="1">
              <a:spLocks noChangeArrowheads="1"/>
            </p:cNvSpPr>
            <p:nvPr/>
          </p:nvSpPr>
          <p:spPr bwMode="auto">
            <a:xfrm>
              <a:off x="3359" y="3255"/>
              <a:ext cx="305" cy="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 err="1" smtClean="0"/>
                <a:t>ptr</a:t>
              </a:r>
              <a:endParaRPr lang="en-US" i="1" dirty="0" smtClean="0"/>
            </a:p>
            <a:p>
              <a:pPr algn="ctr"/>
              <a:r>
                <a:rPr lang="en-US" i="1" dirty="0" smtClean="0">
                  <a:solidFill>
                    <a:srgbClr val="990000"/>
                  </a:solidFill>
                </a:rPr>
                <a:t>1001</a:t>
              </a:r>
              <a:endParaRPr lang="en-US" i="1" dirty="0">
                <a:solidFill>
                  <a:srgbClr val="990000"/>
                </a:solidFill>
              </a:endParaRPr>
            </a:p>
          </p:txBody>
        </p:sp>
      </p:grpSp>
      <p:sp>
        <p:nvSpPr>
          <p:cNvPr id="349208" name="Rectangle 24"/>
          <p:cNvSpPr>
            <a:spLocks noChangeArrowheads="1"/>
          </p:cNvSpPr>
          <p:nvPr/>
        </p:nvSpPr>
        <p:spPr bwMode="auto">
          <a:xfrm>
            <a:off x="4507923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1004</a:t>
            </a:r>
            <a:endParaRPr lang="en-US" sz="1800" dirty="0"/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5546548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1005</a:t>
            </a:r>
            <a:endParaRPr lang="en-US" sz="1800" dirty="0"/>
          </a:p>
        </p:txBody>
      </p:sp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6566156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1006</a:t>
            </a:r>
            <a:endParaRPr lang="en-US" sz="1800" dirty="0"/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7585764" y="6360794"/>
            <a:ext cx="1019608" cy="3122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1007</a:t>
            </a:r>
            <a:endParaRPr lang="en-US" sz="1800" dirty="0"/>
          </a:p>
        </p:txBody>
      </p:sp>
      <p:sp>
        <p:nvSpPr>
          <p:cNvPr id="57" name="Text Box 5"/>
          <p:cNvSpPr txBox="1">
            <a:spLocks noChangeArrowheads="1"/>
          </p:cNvSpPr>
          <p:nvPr/>
        </p:nvSpPr>
        <p:spPr bwMode="auto">
          <a:xfrm>
            <a:off x="4424995" y="2881627"/>
            <a:ext cx="47952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Finally, every variable in memory has an address!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2000" y="4033578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chickens;</a:t>
            </a:r>
            <a:endParaRPr lang="en-US" sz="1800" dirty="0"/>
          </a:p>
        </p:txBody>
      </p:sp>
      <p:sp>
        <p:nvSpPr>
          <p:cNvPr id="60" name="TextBox 59"/>
          <p:cNvSpPr txBox="1"/>
          <p:nvPr/>
        </p:nvSpPr>
        <p:spPr>
          <a:xfrm>
            <a:off x="762000" y="428338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</a:t>
            </a:r>
            <a:r>
              <a:rPr lang="en-US" sz="1800" dirty="0" err="1" smtClean="0"/>
              <a:t>ptr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771031" y="472102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&amp;chickens;</a:t>
            </a:r>
            <a:endParaRPr lang="en-US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771031" y="496969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cout</a:t>
            </a:r>
            <a:r>
              <a:rPr lang="en-US" sz="1800" dirty="0" smtClean="0"/>
              <a:t> &lt;&lt; &amp;</a:t>
            </a:r>
            <a:r>
              <a:rPr lang="en-US" sz="1800" dirty="0" err="1" smtClean="0"/>
              <a:t>ptr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4295670" y="4120801"/>
            <a:ext cx="47952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Cool huh?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2575" y="4064862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// prints 5</a:t>
            </a:r>
            <a:endParaRPr lang="en-US" sz="1600" dirty="0">
              <a:solidFill>
                <a:srgbClr val="FF006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96426" y="4317738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// prints 1001</a:t>
            </a:r>
            <a:endParaRPr lang="en-US" sz="1600" dirty="0">
              <a:solidFill>
                <a:srgbClr val="FF0066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55549" y="4724400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// prints 1001</a:t>
            </a:r>
            <a:endParaRPr lang="en-US" sz="1600" dirty="0">
              <a:solidFill>
                <a:srgbClr val="FF0066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819400" y="4985368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// prints 1004</a:t>
            </a:r>
            <a:endParaRPr lang="en-US" sz="16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7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9" grpId="0"/>
      <p:bldP spid="44" grpId="0"/>
      <p:bldP spid="45" grpId="0"/>
      <p:bldP spid="46" grpId="0"/>
      <p:bldP spid="49" grpId="0"/>
      <p:bldP spid="53" grpId="0"/>
      <p:bldP spid="57" grpId="0"/>
      <p:bldP spid="58" grpId="0"/>
      <p:bldP spid="60" grpId="0"/>
      <p:bldP spid="62" grpId="0"/>
      <p:bldP spid="63" grpId="0"/>
      <p:bldP spid="66" grpId="0"/>
      <p:bldP spid="5" grpId="0"/>
      <p:bldP spid="68" grpId="0"/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29"/>
          <p:cNvSpPr txBox="1">
            <a:spLocks noChangeArrowheads="1"/>
          </p:cNvSpPr>
          <p:nvPr/>
        </p:nvSpPr>
        <p:spPr bwMode="auto">
          <a:xfrm>
            <a:off x="228600" y="3200400"/>
            <a:ext cx="5811841" cy="3416320"/>
          </a:xfrm>
          <a:prstGeom prst="rect">
            <a:avLst/>
          </a:prstGeom>
          <a:solidFill>
            <a:srgbClr val="ABFFE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6600CC"/>
                </a:solidFill>
              </a:rPr>
              <a:t> </a:t>
            </a: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  <a:p>
            <a:endParaRPr lang="en-US" sz="1800" dirty="0" smtClean="0">
              <a:solidFill>
                <a:srgbClr val="6600CC"/>
              </a:solidFill>
            </a:endParaRP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0375-C737-4397-BCD2-953739FAE402}" type="slidenum">
              <a:rPr lang="en-US"/>
              <a:pPr/>
              <a:t>9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What do I do with Pointers?</a:t>
            </a:r>
            <a:endParaRPr lang="en-US" dirty="0"/>
          </a:p>
        </p:txBody>
      </p:sp>
      <p:sp>
        <p:nvSpPr>
          <p:cNvPr id="359437" name="Rectangle 13"/>
          <p:cNvSpPr>
            <a:spLocks noChangeArrowheads="1"/>
          </p:cNvSpPr>
          <p:nvPr/>
        </p:nvSpPr>
        <p:spPr bwMode="auto">
          <a:xfrm>
            <a:off x="4267200" y="761999"/>
            <a:ext cx="48400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ctr"/>
            <a:r>
              <a:rPr lang="en-US" sz="2000" dirty="0" smtClean="0">
                <a:solidFill>
                  <a:schemeClr val="accent6"/>
                </a:solidFill>
                <a:ea typeface="MS Mincho" pitchFamily="49" charset="-128"/>
              </a:rPr>
              <a:t>Answer: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You can use your </a:t>
            </a:r>
            <a:r>
              <a:rPr lang="en-US" sz="2000" dirty="0" smtClean="0">
                <a:solidFill>
                  <a:srgbClr val="7030A0"/>
                </a:solidFill>
                <a:ea typeface="MS Mincho" pitchFamily="49" charset="-128"/>
              </a:rPr>
              <a:t>pointer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and the </a:t>
            </a:r>
            <a:r>
              <a:rPr lang="en-US" sz="2000" dirty="0" smtClean="0">
                <a:solidFill>
                  <a:srgbClr val="7030A0"/>
                </a:solidFill>
                <a:ea typeface="MS Mincho" pitchFamily="49" charset="-128"/>
              </a:rPr>
              <a:t>star operator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to </a:t>
            </a:r>
            <a:b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</a:br>
            <a:r>
              <a:rPr lang="en-US" sz="2000" dirty="0" smtClean="0">
                <a:solidFill>
                  <a:srgbClr val="7030A0"/>
                </a:solidFill>
                <a:ea typeface="MS Mincho" pitchFamily="49" charset="-128"/>
              </a:rPr>
              <a:t>read/write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the other variable.</a:t>
            </a:r>
            <a:endParaRPr lang="en-US" sz="2000" dirty="0">
              <a:solidFill>
                <a:schemeClr val="tx1"/>
              </a:solidFill>
              <a:ea typeface="MS Mincho" pitchFamily="49" charset="-128"/>
            </a:endParaRPr>
          </a:p>
        </p:txBody>
      </p:sp>
      <p:sp>
        <p:nvSpPr>
          <p:cNvPr id="359438" name="Rectangle 14"/>
          <p:cNvSpPr>
            <a:spLocks noChangeArrowheads="1"/>
          </p:cNvSpPr>
          <p:nvPr/>
        </p:nvSpPr>
        <p:spPr bwMode="auto">
          <a:xfrm>
            <a:off x="-685800" y="3200400"/>
            <a:ext cx="4724400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	</a:t>
            </a:r>
            <a:r>
              <a:rPr lang="en-US" sz="2000" dirty="0" err="1">
                <a:solidFill>
                  <a:schemeClr val="tx1"/>
                </a:solidFill>
                <a:ea typeface="MS Mincho" pitchFamily="49" charset="-128"/>
              </a:rPr>
              <a:t>int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 main(void)</a:t>
            </a: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	{</a:t>
            </a: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	   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var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= 1234;</a:t>
            </a:r>
            <a:endParaRPr lang="en-US" sz="2000" dirty="0">
              <a:solidFill>
                <a:schemeClr val="tx1"/>
              </a:solidFill>
              <a:ea typeface="MS Mincho" pitchFamily="49" charset="-128"/>
            </a:endParaRPr>
          </a:p>
          <a:p>
            <a:pPr indent="457200" eaLnBrk="0" hangingPunct="0"/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        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*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ptr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;</a:t>
            </a:r>
            <a:endParaRPr lang="en-US" sz="2000" dirty="0">
              <a:solidFill>
                <a:schemeClr val="tx1"/>
              </a:solidFill>
              <a:ea typeface="MS Mincho" pitchFamily="49" charset="-128"/>
            </a:endParaRPr>
          </a:p>
          <a:p>
            <a:pPr indent="457200" eaLnBrk="0" hangingPunct="0"/>
            <a:r>
              <a:rPr lang="en-US" sz="1100" dirty="0">
                <a:solidFill>
                  <a:schemeClr val="tx1"/>
                </a:solidFill>
                <a:ea typeface="MS Mincho" pitchFamily="49" charset="-128"/>
              </a:rPr>
              <a:t>	   </a:t>
            </a:r>
            <a:r>
              <a:rPr lang="en-US" sz="1100" i="1" dirty="0">
                <a:solidFill>
                  <a:schemeClr val="accent2"/>
                </a:solidFill>
                <a:ea typeface="MS Mincho" pitchFamily="49" charset="-128"/>
              </a:rPr>
              <a:t> </a:t>
            </a:r>
            <a:r>
              <a:rPr lang="en-US" sz="1100" dirty="0">
                <a:solidFill>
                  <a:schemeClr val="tx1"/>
                </a:solidFill>
                <a:ea typeface="MS Mincho" pitchFamily="49" charset="-128"/>
              </a:rPr>
              <a:t>    </a:t>
            </a: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	   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ptr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 </a:t>
            </a:r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&amp;</a:t>
            </a:r>
            <a:r>
              <a:rPr lang="en-US" sz="2000" dirty="0" err="1" smtClean="0">
                <a:solidFill>
                  <a:schemeClr val="tx1"/>
                </a:solidFill>
                <a:ea typeface="MS Mincho" pitchFamily="49" charset="-128"/>
              </a:rPr>
              <a:t>var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;</a:t>
            </a:r>
            <a:endParaRPr lang="en-US" sz="2000" dirty="0">
              <a:solidFill>
                <a:schemeClr val="tx1"/>
              </a:solidFill>
              <a:ea typeface="MS Mincho" pitchFamily="49" charset="-128"/>
            </a:endParaRPr>
          </a:p>
          <a:p>
            <a:pPr indent="457200" eaLnBrk="0" hangingPunct="0"/>
            <a:endParaRPr lang="en-US" sz="2000" dirty="0">
              <a:solidFill>
                <a:schemeClr val="tx1"/>
              </a:solidFill>
              <a:ea typeface="MS Mincho" pitchFamily="49" charset="-128"/>
            </a:endParaRPr>
          </a:p>
          <a:p>
            <a:pPr indent="457200" eaLnBrk="0" hangingPunct="0"/>
            <a:r>
              <a:rPr lang="en-US" sz="2000" dirty="0">
                <a:solidFill>
                  <a:schemeClr val="tx1"/>
                </a:solidFill>
                <a:ea typeface="MS Mincho" pitchFamily="49" charset="-128"/>
              </a:rPr>
              <a:t>  	</a:t>
            </a:r>
          </a:p>
        </p:txBody>
      </p:sp>
      <p:sp>
        <p:nvSpPr>
          <p:cNvPr id="359440" name="Line 16"/>
          <p:cNvSpPr>
            <a:spLocks noChangeShapeType="1"/>
          </p:cNvSpPr>
          <p:nvPr/>
        </p:nvSpPr>
        <p:spPr bwMode="auto">
          <a:xfrm>
            <a:off x="228600" y="402241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9441" name="Rectangle 17"/>
          <p:cNvSpPr>
            <a:spLocks noChangeArrowheads="1"/>
          </p:cNvSpPr>
          <p:nvPr/>
        </p:nvSpPr>
        <p:spPr bwMode="auto">
          <a:xfrm>
            <a:off x="6584950" y="27721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2" name="Rectangle 18"/>
          <p:cNvSpPr>
            <a:spLocks noChangeArrowheads="1"/>
          </p:cNvSpPr>
          <p:nvPr/>
        </p:nvSpPr>
        <p:spPr bwMode="auto">
          <a:xfrm>
            <a:off x="6584950" y="30769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3" name="Rectangle 19"/>
          <p:cNvSpPr>
            <a:spLocks noChangeArrowheads="1"/>
          </p:cNvSpPr>
          <p:nvPr/>
        </p:nvSpPr>
        <p:spPr bwMode="auto">
          <a:xfrm>
            <a:off x="6584950" y="33817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4" name="Rectangle 20"/>
          <p:cNvSpPr>
            <a:spLocks noChangeArrowheads="1"/>
          </p:cNvSpPr>
          <p:nvPr/>
        </p:nvSpPr>
        <p:spPr bwMode="auto">
          <a:xfrm>
            <a:off x="6584950" y="36865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5" name="Text Box 21"/>
          <p:cNvSpPr txBox="1">
            <a:spLocks noChangeArrowheads="1"/>
          </p:cNvSpPr>
          <p:nvPr/>
        </p:nvSpPr>
        <p:spPr bwMode="auto">
          <a:xfrm>
            <a:off x="7385189" y="2391196"/>
            <a:ext cx="141577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 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>
                <a:latin typeface="Courier New" pitchFamily="49" charset="0"/>
              </a:rPr>
              <a:t>00001000</a:t>
            </a: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00001002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00001004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00001006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00001008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00001010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00001012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 smtClean="0">
                <a:latin typeface="Courier New" pitchFamily="49" charset="0"/>
              </a:rPr>
              <a:t>00001014</a:t>
            </a:r>
            <a:endParaRPr lang="en-US" sz="2000" b="1" dirty="0">
              <a:latin typeface="Courier New" pitchFamily="49" charset="0"/>
            </a:endParaRPr>
          </a:p>
          <a:p>
            <a:pPr algn="ctr"/>
            <a:r>
              <a:rPr lang="en-US" sz="2000" b="1" dirty="0">
                <a:latin typeface="Courier New" pitchFamily="49" charset="0"/>
              </a:rPr>
              <a:t>...</a:t>
            </a:r>
          </a:p>
        </p:txBody>
      </p:sp>
      <p:sp>
        <p:nvSpPr>
          <p:cNvPr id="359446" name="Rectangle 22"/>
          <p:cNvSpPr>
            <a:spLocks noChangeArrowheads="1"/>
          </p:cNvSpPr>
          <p:nvPr/>
        </p:nvSpPr>
        <p:spPr bwMode="auto">
          <a:xfrm>
            <a:off x="6584950" y="39913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7" name="Rectangle 23"/>
          <p:cNvSpPr>
            <a:spLocks noChangeArrowheads="1"/>
          </p:cNvSpPr>
          <p:nvPr/>
        </p:nvSpPr>
        <p:spPr bwMode="auto">
          <a:xfrm>
            <a:off x="6584950" y="42961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8" name="Rectangle 24"/>
          <p:cNvSpPr>
            <a:spLocks noChangeArrowheads="1"/>
          </p:cNvSpPr>
          <p:nvPr/>
        </p:nvSpPr>
        <p:spPr bwMode="auto">
          <a:xfrm>
            <a:off x="6584950" y="46009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9" name="Rectangle 25"/>
          <p:cNvSpPr>
            <a:spLocks noChangeArrowheads="1"/>
          </p:cNvSpPr>
          <p:nvPr/>
        </p:nvSpPr>
        <p:spPr bwMode="auto">
          <a:xfrm>
            <a:off x="6584950" y="4905796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9450" name="Group 26"/>
          <p:cNvGrpSpPr>
            <a:grpSpLocks/>
          </p:cNvGrpSpPr>
          <p:nvPr/>
        </p:nvGrpSpPr>
        <p:grpSpPr bwMode="auto">
          <a:xfrm>
            <a:off x="5527678" y="3082728"/>
            <a:ext cx="1895476" cy="647700"/>
            <a:chOff x="3462" y="1920"/>
            <a:chExt cx="1194" cy="815"/>
          </a:xfrm>
        </p:grpSpPr>
        <p:grpSp>
          <p:nvGrpSpPr>
            <p:cNvPr id="359451" name="Group 27"/>
            <p:cNvGrpSpPr>
              <a:grpSpLocks/>
            </p:cNvGrpSpPr>
            <p:nvPr/>
          </p:nvGrpSpPr>
          <p:grpSpPr bwMode="auto">
            <a:xfrm>
              <a:off x="3462" y="1920"/>
              <a:ext cx="1194" cy="768"/>
              <a:chOff x="3462" y="1920"/>
              <a:chExt cx="1194" cy="768"/>
            </a:xfrm>
          </p:grpSpPr>
          <p:sp>
            <p:nvSpPr>
              <p:cNvPr id="359452" name="Text Box 28"/>
              <p:cNvSpPr txBox="1">
                <a:spLocks noChangeArrowheads="1"/>
              </p:cNvSpPr>
              <p:nvPr/>
            </p:nvSpPr>
            <p:spPr bwMode="auto">
              <a:xfrm>
                <a:off x="3462" y="1934"/>
                <a:ext cx="646" cy="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6666"/>
                    </a:solidFill>
                  </a:rPr>
                  <a:t>      </a:t>
                </a:r>
                <a:r>
                  <a:rPr lang="en-US" sz="2000" dirty="0" err="1" smtClean="0">
                    <a:solidFill>
                      <a:srgbClr val="006666"/>
                    </a:solidFill>
                  </a:rPr>
                  <a:t>var</a:t>
                </a:r>
                <a:endParaRPr lang="en-US" sz="20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359453" name="Rectangle 29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528" cy="768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59454" name="Text Box 30"/>
            <p:cNvSpPr txBox="1">
              <a:spLocks noChangeArrowheads="1"/>
            </p:cNvSpPr>
            <p:nvPr/>
          </p:nvSpPr>
          <p:spPr bwMode="auto">
            <a:xfrm>
              <a:off x="4176" y="2160"/>
              <a:ext cx="287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</a:p>
          </p:txBody>
        </p:sp>
      </p:grpSp>
      <p:grpSp>
        <p:nvGrpSpPr>
          <p:cNvPr id="359455" name="Group 31"/>
          <p:cNvGrpSpPr>
            <a:grpSpLocks/>
          </p:cNvGrpSpPr>
          <p:nvPr/>
        </p:nvGrpSpPr>
        <p:grpSpPr bwMode="auto">
          <a:xfrm>
            <a:off x="5602290" y="3923019"/>
            <a:ext cx="1820863" cy="681351"/>
            <a:chOff x="3509" y="1850"/>
            <a:chExt cx="1147" cy="838"/>
          </a:xfrm>
        </p:grpSpPr>
        <p:grpSp>
          <p:nvGrpSpPr>
            <p:cNvPr id="359456" name="Group 32"/>
            <p:cNvGrpSpPr>
              <a:grpSpLocks/>
            </p:cNvGrpSpPr>
            <p:nvPr/>
          </p:nvGrpSpPr>
          <p:grpSpPr bwMode="auto">
            <a:xfrm>
              <a:off x="3509" y="1850"/>
              <a:ext cx="1147" cy="838"/>
              <a:chOff x="3509" y="1850"/>
              <a:chExt cx="1147" cy="838"/>
            </a:xfrm>
          </p:grpSpPr>
          <p:sp>
            <p:nvSpPr>
              <p:cNvPr id="359457" name="Text Box 33"/>
              <p:cNvSpPr txBox="1">
                <a:spLocks noChangeArrowheads="1"/>
              </p:cNvSpPr>
              <p:nvPr/>
            </p:nvSpPr>
            <p:spPr bwMode="auto">
              <a:xfrm>
                <a:off x="3509" y="1850"/>
                <a:ext cx="59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6666"/>
                    </a:solidFill>
                  </a:rPr>
                  <a:t>     </a:t>
                </a:r>
                <a:r>
                  <a:rPr lang="en-US" sz="2000" dirty="0" err="1" smtClean="0">
                    <a:solidFill>
                      <a:srgbClr val="006666"/>
                    </a:solidFill>
                  </a:rPr>
                  <a:t>ptr</a:t>
                </a:r>
                <a:endParaRPr lang="en-US" sz="20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359458" name="Rectangle 34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528" cy="768"/>
              </a:xfrm>
              <a:prstGeom prst="rect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59459" name="Text Box 35"/>
            <p:cNvSpPr txBox="1">
              <a:spLocks noChangeArrowheads="1"/>
            </p:cNvSpPr>
            <p:nvPr/>
          </p:nvSpPr>
          <p:spPr bwMode="auto">
            <a:xfrm>
              <a:off x="4176" y="216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59460" name="Line 36"/>
          <p:cNvSpPr>
            <a:spLocks noChangeShapeType="1"/>
          </p:cNvSpPr>
          <p:nvPr/>
        </p:nvSpPr>
        <p:spPr bwMode="auto">
          <a:xfrm>
            <a:off x="7499350" y="3308968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61" name="Text Box 37"/>
          <p:cNvSpPr txBox="1">
            <a:spLocks noChangeArrowheads="1"/>
          </p:cNvSpPr>
          <p:nvPr/>
        </p:nvSpPr>
        <p:spPr bwMode="auto">
          <a:xfrm>
            <a:off x="6564313" y="4135704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1002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59465" name="Line 41"/>
          <p:cNvSpPr>
            <a:spLocks noChangeShapeType="1"/>
          </p:cNvSpPr>
          <p:nvPr/>
        </p:nvSpPr>
        <p:spPr bwMode="auto">
          <a:xfrm>
            <a:off x="228600" y="43238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9466" name="Line 42"/>
          <p:cNvSpPr>
            <a:spLocks noChangeShapeType="1"/>
          </p:cNvSpPr>
          <p:nvPr/>
        </p:nvSpPr>
        <p:spPr bwMode="auto">
          <a:xfrm>
            <a:off x="228600" y="48053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9467" name="Line 43"/>
          <p:cNvSpPr>
            <a:spLocks noChangeShapeType="1"/>
          </p:cNvSpPr>
          <p:nvPr/>
        </p:nvSpPr>
        <p:spPr bwMode="auto">
          <a:xfrm>
            <a:off x="228600" y="57992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9485" name="Text Box 61"/>
          <p:cNvSpPr txBox="1">
            <a:spLocks noChangeArrowheads="1"/>
          </p:cNvSpPr>
          <p:nvPr/>
        </p:nvSpPr>
        <p:spPr bwMode="auto">
          <a:xfrm>
            <a:off x="469282" y="5619690"/>
            <a:ext cx="15295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990000"/>
                </a:solidFill>
              </a:rPr>
              <a:t>*</a:t>
            </a:r>
            <a:r>
              <a:rPr lang="en-US" sz="2000" dirty="0" err="1" smtClean="0"/>
              <a:t>ptr</a:t>
            </a:r>
            <a:r>
              <a:rPr lang="en-US" sz="2000" dirty="0" smtClean="0"/>
              <a:t>   =  5</a:t>
            </a:r>
            <a:r>
              <a:rPr lang="en-US" sz="2000" dirty="0"/>
              <a:t>; </a:t>
            </a:r>
          </a:p>
        </p:txBody>
      </p:sp>
      <p:sp>
        <p:nvSpPr>
          <p:cNvPr id="359490" name="Text Box 66"/>
          <p:cNvSpPr txBox="1">
            <a:spLocks noChangeArrowheads="1"/>
          </p:cNvSpPr>
          <p:nvPr/>
        </p:nvSpPr>
        <p:spPr bwMode="auto">
          <a:xfrm>
            <a:off x="538006" y="1882914"/>
            <a:ext cx="81487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placed in front of a pointer, the </a:t>
            </a:r>
            <a:r>
              <a:rPr lang="en-US" sz="2000" dirty="0" smtClean="0">
                <a:solidFill>
                  <a:srgbClr val="6600CC"/>
                </a:solidFill>
              </a:rPr>
              <a:t>* operator </a:t>
            </a:r>
            <a:r>
              <a:rPr lang="en-US" sz="2000" dirty="0" smtClean="0">
                <a:solidFill>
                  <a:schemeClr val="tx1"/>
                </a:solidFill>
              </a:rPr>
              <a:t>allows us to </a:t>
            </a:r>
            <a:r>
              <a:rPr lang="en-US" sz="2000" dirty="0" smtClean="0">
                <a:solidFill>
                  <a:srgbClr val="6600CC"/>
                </a:solidFill>
              </a:rPr>
              <a:t>read/write</a:t>
            </a:r>
            <a:r>
              <a:rPr lang="en-US" sz="2000" dirty="0" smtClean="0">
                <a:solidFill>
                  <a:schemeClr val="tx1"/>
                </a:solidFill>
              </a:rPr>
              <a:t> the variable pointed-to by the pointer.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ea typeface="MS Mincho" pitchFamily="49" charset="-128"/>
              </a:rPr>
              <a:t>Question: </a:t>
            </a:r>
            <a:r>
              <a:rPr lang="en-US" sz="2000" dirty="0" smtClean="0">
                <a:solidFill>
                  <a:schemeClr val="tx1"/>
                </a:solidFill>
                <a:ea typeface="MS Mincho" pitchFamily="49" charset="-128"/>
              </a:rPr>
              <a:t>So I have a pointer variable that points to another variable… now what?</a:t>
            </a:r>
            <a:endParaRPr lang="en-US" sz="2000" dirty="0"/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6545108" y="3157069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CFFCC"/>
                </a:solidFill>
              </a:rPr>
              <a:t>1234</a:t>
            </a: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49" name="Text Box 61"/>
          <p:cNvSpPr txBox="1">
            <a:spLocks noChangeArrowheads="1"/>
          </p:cNvSpPr>
          <p:nvPr/>
        </p:nvSpPr>
        <p:spPr bwMode="auto">
          <a:xfrm>
            <a:off x="457200" y="5181600"/>
            <a:ext cx="17251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cout</a:t>
            </a:r>
            <a:r>
              <a:rPr lang="en-US" sz="2000" dirty="0" smtClean="0">
                <a:solidFill>
                  <a:schemeClr val="tx1"/>
                </a:solidFill>
              </a:rPr>
              <a:t> &lt;&lt; </a:t>
            </a:r>
            <a:r>
              <a:rPr lang="en-US" sz="2000" dirty="0" smtClean="0">
                <a:solidFill>
                  <a:srgbClr val="990000"/>
                </a:solidFill>
              </a:rPr>
              <a:t>*</a:t>
            </a:r>
            <a:r>
              <a:rPr lang="en-US" sz="2000" dirty="0" err="1" smtClean="0"/>
              <a:t>ptr</a:t>
            </a:r>
            <a:r>
              <a:rPr lang="en-US" sz="2000" dirty="0" smtClean="0"/>
              <a:t>; </a:t>
            </a:r>
            <a:endParaRPr lang="en-US" sz="2000" dirty="0"/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2473386" y="2487083"/>
            <a:ext cx="3348900" cy="2318237"/>
          </a:xfrm>
          <a:prstGeom prst="wedgeRoundRectCallout">
            <a:avLst>
              <a:gd name="adj1" fmla="val -75175"/>
              <a:gd name="adj2" fmla="val 64379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“Get the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value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stored in 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go to that address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 memory…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lang="en-US" sz="105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give me the value stored there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.”</a:t>
            </a:r>
          </a:p>
        </p:txBody>
      </p:sp>
      <p:sp>
        <p:nvSpPr>
          <p:cNvPr id="50" name="Line 42"/>
          <p:cNvSpPr>
            <a:spLocks noChangeShapeType="1"/>
          </p:cNvSpPr>
          <p:nvPr/>
        </p:nvSpPr>
        <p:spPr bwMode="auto">
          <a:xfrm>
            <a:off x="228600" y="53816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04256" y="5148942"/>
            <a:ext cx="1186541" cy="421590"/>
            <a:chOff x="-2481942" y="4579516"/>
            <a:chExt cx="1186541" cy="421590"/>
          </a:xfrm>
        </p:grpSpPr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-2362200" y="4579516"/>
              <a:ext cx="1066799" cy="400110"/>
            </a:xfrm>
            <a:prstGeom prst="rect">
              <a:avLst/>
            </a:prstGeom>
            <a:solidFill>
              <a:srgbClr val="ABFFE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-2481942" y="4600996"/>
              <a:ext cx="9252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6600CC"/>
                  </a:solidFill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</a:rPr>
                <a:t>1002</a:t>
              </a:r>
              <a:r>
                <a:rPr lang="en-US" sz="2000" dirty="0">
                  <a:solidFill>
                    <a:schemeClr val="tx1"/>
                  </a:solidFill>
                </a:rPr>
                <a:t>;</a:t>
              </a:r>
            </a:p>
          </p:txBody>
        </p:sp>
      </p:grpSp>
      <p:sp>
        <p:nvSpPr>
          <p:cNvPr id="56" name="Text Box 66"/>
          <p:cNvSpPr txBox="1">
            <a:spLocks noChangeArrowheads="1"/>
          </p:cNvSpPr>
          <p:nvPr/>
        </p:nvSpPr>
        <p:spPr bwMode="auto">
          <a:xfrm>
            <a:off x="5794345" y="5581471"/>
            <a:ext cx="336004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Neat! </a:t>
            </a:r>
            <a:r>
              <a:rPr lang="en-US" sz="1600" dirty="0" smtClean="0">
                <a:solidFill>
                  <a:schemeClr val="tx1"/>
                </a:solidFill>
              </a:rPr>
              <a:t>The pointer lets us </a:t>
            </a:r>
            <a:r>
              <a:rPr lang="en-US" sz="1600" dirty="0" smtClean="0">
                <a:solidFill>
                  <a:srgbClr val="6600CC"/>
                </a:solidFill>
              </a:rPr>
              <a:t>indirectly </a:t>
            </a:r>
            <a:r>
              <a:rPr lang="en-US" sz="1600" dirty="0" smtClean="0">
                <a:solidFill>
                  <a:schemeClr val="tx1"/>
                </a:solidFill>
              </a:rPr>
              <a:t>access a value in memory without referring 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to its variable name!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4211115" y="1877407"/>
            <a:ext cx="2057400" cy="847956"/>
          </a:xfrm>
          <a:prstGeom prst="wedgeRoundRectCallout">
            <a:avLst>
              <a:gd name="adj1" fmla="val 71899"/>
              <a:gd name="adj2" fmla="val 104234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 just changed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var’s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value to 5…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240972" y="5148944"/>
            <a:ext cx="1186541" cy="421590"/>
            <a:chOff x="-2481942" y="4579516"/>
            <a:chExt cx="1186541" cy="421590"/>
          </a:xfrm>
        </p:grpSpPr>
        <p:sp>
          <p:nvSpPr>
            <p:cNvPr id="62" name="Text Box 29"/>
            <p:cNvSpPr txBox="1">
              <a:spLocks noChangeArrowheads="1"/>
            </p:cNvSpPr>
            <p:nvPr/>
          </p:nvSpPr>
          <p:spPr bwMode="auto">
            <a:xfrm>
              <a:off x="-2362200" y="4579516"/>
              <a:ext cx="1066799" cy="400110"/>
            </a:xfrm>
            <a:prstGeom prst="rect">
              <a:avLst/>
            </a:prstGeom>
            <a:solidFill>
              <a:srgbClr val="ABFFE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-2481942" y="4600996"/>
              <a:ext cx="9252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6600CC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1234</a:t>
              </a:r>
              <a:r>
                <a:rPr lang="en-US" sz="2000" dirty="0" smtClean="0">
                  <a:solidFill>
                    <a:schemeClr val="tx1"/>
                  </a:solidFill>
                </a:rPr>
                <a:t>;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Rounded Rectangular Callout 57"/>
          <p:cNvSpPr/>
          <p:nvPr/>
        </p:nvSpPr>
        <p:spPr bwMode="auto">
          <a:xfrm>
            <a:off x="2514600" y="4235243"/>
            <a:ext cx="2286000" cy="948380"/>
          </a:xfrm>
          <a:prstGeom prst="wedgeRoundRectCallout">
            <a:avLst>
              <a:gd name="adj1" fmla="val -115201"/>
              <a:gd name="adj2" fmla="val 106064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…without ever referring to its variable name!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57317" y="5224141"/>
            <a:ext cx="4083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66"/>
                </a:solidFill>
              </a:rPr>
              <a:t>// </a:t>
            </a:r>
            <a:r>
              <a:rPr lang="en-US" sz="1400" dirty="0" err="1" smtClean="0">
                <a:solidFill>
                  <a:srgbClr val="6600CC"/>
                </a:solidFill>
              </a:rPr>
              <a:t>cout</a:t>
            </a:r>
            <a:r>
              <a:rPr lang="en-US" sz="900" dirty="0" smtClean="0">
                <a:solidFill>
                  <a:srgbClr val="6600CC"/>
                </a:solidFill>
              </a:rPr>
              <a:t> </a:t>
            </a:r>
            <a:r>
              <a:rPr lang="en-US" sz="1400" dirty="0" smtClean="0">
                <a:solidFill>
                  <a:srgbClr val="6600CC"/>
                </a:solidFill>
              </a:rPr>
              <a:t>&lt;&lt;</a:t>
            </a:r>
            <a:r>
              <a:rPr lang="en-US" sz="900" dirty="0" smtClean="0">
                <a:solidFill>
                  <a:srgbClr val="6600CC"/>
                </a:solidFill>
              </a:rPr>
              <a:t> </a:t>
            </a:r>
            <a:r>
              <a:rPr lang="en-US" sz="1400" dirty="0" smtClean="0">
                <a:solidFill>
                  <a:srgbClr val="6600CC"/>
                </a:solidFill>
              </a:rPr>
              <a:t>*</a:t>
            </a:r>
            <a:r>
              <a:rPr lang="en-US" sz="1400" dirty="0" err="1" smtClean="0">
                <a:solidFill>
                  <a:srgbClr val="6600CC"/>
                </a:solidFill>
              </a:rPr>
              <a:t>ptr</a:t>
            </a:r>
            <a:r>
              <a:rPr lang="en-US" sz="1400" dirty="0" smtClean="0">
                <a:solidFill>
                  <a:srgbClr val="6600CC"/>
                </a:solidFill>
              </a:rPr>
              <a:t> </a:t>
            </a:r>
            <a:r>
              <a:rPr lang="en-US" sz="1400" dirty="0" smtClean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400" dirty="0" err="1" smtClean="0">
                <a:solidFill>
                  <a:srgbClr val="6600CC"/>
                </a:solidFill>
                <a:sym typeface="Wingdings" pitchFamily="2" charset="2"/>
              </a:rPr>
              <a:t>cout</a:t>
            </a:r>
            <a:r>
              <a:rPr lang="en-US" sz="900" dirty="0" smtClean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6600CC"/>
                </a:solidFill>
                <a:sym typeface="Wingdings" pitchFamily="2" charset="2"/>
              </a:rPr>
              <a:t>&lt;&lt;</a:t>
            </a:r>
            <a:r>
              <a:rPr lang="en-US" sz="900" dirty="0" smtClean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6600CC"/>
                </a:solidFill>
                <a:sym typeface="Wingdings" pitchFamily="2" charset="2"/>
              </a:rPr>
              <a:t>*1002 </a:t>
            </a:r>
            <a:r>
              <a:rPr lang="en-US" sz="1400" dirty="0" smtClean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400" dirty="0" err="1" smtClean="0">
                <a:solidFill>
                  <a:srgbClr val="6600CC"/>
                </a:solidFill>
                <a:sym typeface="Wingdings" pitchFamily="2" charset="2"/>
              </a:rPr>
              <a:t>cout</a:t>
            </a:r>
            <a:r>
              <a:rPr lang="en-US" sz="900" dirty="0" smtClean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6600CC"/>
                </a:solidFill>
                <a:sym typeface="Wingdings" pitchFamily="2" charset="2"/>
              </a:rPr>
              <a:t>&lt;&lt;</a:t>
            </a:r>
            <a:r>
              <a:rPr lang="en-US" sz="900" dirty="0" smtClean="0">
                <a:solidFill>
                  <a:srgbClr val="6600CC"/>
                </a:solidFill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6600CC"/>
                </a:solidFill>
                <a:sym typeface="Wingdings" pitchFamily="2" charset="2"/>
              </a:rPr>
              <a:t>1234</a:t>
            </a:r>
            <a:endParaRPr lang="en-US" sz="1400" dirty="0">
              <a:solidFill>
                <a:srgbClr val="6600CC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523009" y="5587324"/>
            <a:ext cx="925253" cy="461665"/>
            <a:chOff x="-2503714" y="4579516"/>
            <a:chExt cx="925253" cy="461665"/>
          </a:xfrm>
        </p:grpSpPr>
        <p:sp>
          <p:nvSpPr>
            <p:cNvPr id="65" name="Text Box 29"/>
            <p:cNvSpPr txBox="1">
              <a:spLocks noChangeArrowheads="1"/>
            </p:cNvSpPr>
            <p:nvPr/>
          </p:nvSpPr>
          <p:spPr bwMode="auto">
            <a:xfrm>
              <a:off x="-2362199" y="4579516"/>
              <a:ext cx="590368" cy="461665"/>
            </a:xfrm>
            <a:prstGeom prst="rect">
              <a:avLst/>
            </a:prstGeom>
            <a:solidFill>
              <a:srgbClr val="ABFFE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-2503714" y="4590110"/>
              <a:ext cx="9252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6600CC"/>
                  </a:solidFill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1002</a:t>
              </a:r>
              <a:r>
                <a:rPr lang="en-US" sz="2000" dirty="0" smtClean="0">
                  <a:solidFill>
                    <a:schemeClr val="tx1"/>
                  </a:solidFill>
                </a:rPr>
                <a:t> 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Text Box 37"/>
          <p:cNvSpPr txBox="1">
            <a:spLocks noChangeArrowheads="1"/>
          </p:cNvSpPr>
          <p:nvPr/>
        </p:nvSpPr>
        <p:spPr bwMode="auto">
          <a:xfrm>
            <a:off x="6563178" y="4135704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40441" y="3076996"/>
            <a:ext cx="2760520" cy="60960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6545249" y="3158928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Rounded Rectangular Callout 73"/>
          <p:cNvSpPr/>
          <p:nvPr/>
        </p:nvSpPr>
        <p:spPr bwMode="auto">
          <a:xfrm>
            <a:off x="1828800" y="3091963"/>
            <a:ext cx="3348900" cy="2318237"/>
          </a:xfrm>
          <a:prstGeom prst="wedgeRoundRectCallout">
            <a:avLst>
              <a:gd name="adj1" fmla="val -75175"/>
              <a:gd name="adj2" fmla="val 64379"/>
              <a:gd name="adj3" fmla="val 16667"/>
            </a:avLst>
          </a:prstGeom>
          <a:solidFill>
            <a:srgbClr val="FF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“Get the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address value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stored in 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ptr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variable…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go to that address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 memory…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lang="en-US" sz="105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store a value of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5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there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.”</a:t>
            </a:r>
          </a:p>
        </p:txBody>
      </p:sp>
      <p:sp>
        <p:nvSpPr>
          <p:cNvPr id="75" name="Text Box 37"/>
          <p:cNvSpPr txBox="1">
            <a:spLocks noChangeArrowheads="1"/>
          </p:cNvSpPr>
          <p:nvPr/>
        </p:nvSpPr>
        <p:spPr bwMode="auto">
          <a:xfrm>
            <a:off x="6561151" y="4138653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9468" name="Text Box 44"/>
          <p:cNvSpPr txBox="1">
            <a:spLocks noChangeArrowheads="1"/>
          </p:cNvSpPr>
          <p:nvPr/>
        </p:nvSpPr>
        <p:spPr bwMode="auto">
          <a:xfrm>
            <a:off x="1495357" y="5613820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41551" y="5635079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66"/>
                </a:solidFill>
              </a:rPr>
              <a:t>// </a:t>
            </a:r>
            <a:r>
              <a:rPr lang="en-US" sz="1800" dirty="0" smtClean="0">
                <a:solidFill>
                  <a:srgbClr val="6600CC"/>
                </a:solidFill>
              </a:rPr>
              <a:t>*</a:t>
            </a:r>
            <a:r>
              <a:rPr lang="en-US" sz="1800" dirty="0" err="1" smtClean="0">
                <a:solidFill>
                  <a:srgbClr val="6600CC"/>
                </a:solidFill>
              </a:rPr>
              <a:t>ptr</a:t>
            </a:r>
            <a:r>
              <a:rPr lang="en-US" sz="1800" dirty="0" smtClean="0">
                <a:solidFill>
                  <a:srgbClr val="6600CC"/>
                </a:solidFill>
              </a:rPr>
              <a:t> = 5 </a:t>
            </a:r>
            <a:r>
              <a:rPr lang="en-US" sz="1800" dirty="0" smtClean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rgbClr val="6600CC"/>
                </a:solidFill>
                <a:sym typeface="Wingdings" pitchFamily="2" charset="2"/>
              </a:rPr>
              <a:t>*1002 = 5</a:t>
            </a:r>
            <a:endParaRPr lang="en-US" sz="1800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24693E-6 L -0.56164 0.1439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90" y="7197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31321E-9 L -0.58039 0.28522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28" y="14249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2000" fill="hold"/>
                                        <p:tgtEl>
                                          <p:spTgt spid="7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95721E-6 L -0.65764 0.20727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82" y="10363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2000" fill="hold"/>
                                        <p:tgtEl>
                                          <p:spTgt spid="7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185 L 0.58298 -0.3567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359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19" y="-17927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2" dur="2000" fill="hold"/>
                                        <p:tgtEl>
                                          <p:spTgt spid="3594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7" grpId="0"/>
      <p:bldP spid="359440" grpId="0" animBg="1"/>
      <p:bldP spid="359440" grpId="1" animBg="1"/>
      <p:bldP spid="359460" grpId="0" animBg="1"/>
      <p:bldP spid="359460" grpId="1" animBg="1"/>
      <p:bldP spid="359461" grpId="0" autoUpdateAnimBg="0"/>
      <p:bldP spid="359465" grpId="0" animBg="1"/>
      <p:bldP spid="359465" grpId="1" animBg="1"/>
      <p:bldP spid="359466" grpId="0" animBg="1"/>
      <p:bldP spid="359466" grpId="1" animBg="1"/>
      <p:bldP spid="359467" grpId="0" animBg="1"/>
      <p:bldP spid="359467" grpId="1" animBg="1"/>
      <p:bldP spid="359485" grpId="0"/>
      <p:bldP spid="359490" grpId="0"/>
      <p:bldP spid="3" grpId="0"/>
      <p:bldP spid="48" grpId="0"/>
      <p:bldP spid="48" grpId="1"/>
      <p:bldP spid="49" grpId="0"/>
      <p:bldP spid="71" grpId="0" uiExpand="1" build="p" animBg="1"/>
      <p:bldP spid="71" grpId="1" uiExpand="1" build="allAtOnce" animBg="1"/>
      <p:bldP spid="50" grpId="0" animBg="1"/>
      <p:bldP spid="50" grpId="1" animBg="1"/>
      <p:bldP spid="56" grpId="0"/>
      <p:bldP spid="57" grpId="0" animBg="1"/>
      <p:bldP spid="58" grpId="0" animBg="1"/>
      <p:bldP spid="53" grpId="0"/>
      <p:bldP spid="70" grpId="0" autoUpdateAnimBg="0"/>
      <p:bldP spid="70" grpId="1"/>
      <p:bldP spid="70" grpId="2"/>
      <p:bldP spid="70" grpId="3"/>
      <p:bldP spid="7" grpId="0" animBg="1"/>
      <p:bldP spid="7" grpId="1" animBg="1"/>
      <p:bldP spid="7" grpId="2" animBg="1"/>
      <p:bldP spid="7" grpId="3" animBg="1"/>
      <p:bldP spid="73" grpId="0" autoUpdateAnimBg="0"/>
      <p:bldP spid="73" grpId="1"/>
      <p:bldP spid="73" grpId="2"/>
      <p:bldP spid="73" grpId="3"/>
      <p:bldP spid="74" grpId="0" uiExpand="1" build="p" animBg="1"/>
      <p:bldP spid="74" grpId="1" uiExpand="1" build="p"/>
      <p:bldP spid="74" grpId="2" build="allAtOnce" animBg="1"/>
      <p:bldP spid="75" grpId="0" autoUpdateAnimBg="0"/>
      <p:bldP spid="75" grpId="1"/>
      <p:bldP spid="75" grpId="2"/>
      <p:bldP spid="75" grpId="3"/>
      <p:bldP spid="359468" grpId="0"/>
      <p:bldP spid="359468" grpId="1"/>
      <p:bldP spid="359468" grpId="2"/>
      <p:bldP spid="7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32434</TotalTime>
  <Words>9927</Words>
  <Application>Microsoft Office PowerPoint</Application>
  <PresentationFormat>如螢幕大小 (4:3)</PresentationFormat>
  <Paragraphs>3261</Paragraphs>
  <Slides>77</Slides>
  <Notes>69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77</vt:i4>
      </vt:variant>
    </vt:vector>
  </HeadingPairs>
  <TitlesOfParts>
    <vt:vector size="84" baseType="lpstr">
      <vt:lpstr>MS Mincho</vt:lpstr>
      <vt:lpstr>Arial</vt:lpstr>
      <vt:lpstr>Comic Sans MS</vt:lpstr>
      <vt:lpstr>Courier New</vt:lpstr>
      <vt:lpstr>Times New Roman</vt:lpstr>
      <vt:lpstr>Wingdings</vt:lpstr>
      <vt:lpstr>Default Design</vt:lpstr>
      <vt:lpstr>Lecture #3</vt:lpstr>
      <vt:lpstr>Every Variable has an Address</vt:lpstr>
      <vt:lpstr>PowerPoint 簡報</vt:lpstr>
      <vt:lpstr>PowerPoint 簡報</vt:lpstr>
      <vt:lpstr>Ok, So What’s a Pointer?</vt:lpstr>
      <vt:lpstr>Defining a Pointer Variable</vt:lpstr>
      <vt:lpstr>PowerPoint 簡報</vt:lpstr>
      <vt:lpstr>Back to Memory Lane</vt:lpstr>
      <vt:lpstr>What do I do with Pointers?</vt:lpstr>
      <vt:lpstr>PowerPoint 簡報</vt:lpstr>
      <vt:lpstr>What if We Didn’t Use Pointers?</vt:lpstr>
      <vt:lpstr>PowerPoint 簡報</vt:lpstr>
      <vt:lpstr>What Happens Here?</vt:lpstr>
      <vt:lpstr>Class Challenge</vt:lpstr>
      <vt:lpstr>Class Challenge Solution</vt:lpstr>
      <vt:lpstr>Wrong Challenge Solution #1</vt:lpstr>
      <vt:lpstr>Wrong Challenge Solution #2</vt:lpstr>
      <vt:lpstr>Solution</vt:lpstr>
      <vt:lpstr>Arrays, Addresses and Pointers</vt:lpstr>
      <vt:lpstr>Arrays, Addresses and Pointers</vt:lpstr>
      <vt:lpstr>Pointer Arithmetic and Arrays</vt:lpstr>
      <vt:lpstr>Pointer Arithmetic and Arrays</vt:lpstr>
      <vt:lpstr>Pointers Work with Structures Too!</vt:lpstr>
      <vt:lpstr>PowerPoint 簡報</vt:lpstr>
      <vt:lpstr>A New Type of Variable</vt:lpstr>
      <vt:lpstr>Dynamic Variables</vt:lpstr>
      <vt:lpstr>Dynamic Variables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More New and Delete </vt:lpstr>
      <vt:lpstr>PowerPoint 簡報</vt:lpstr>
      <vt:lpstr>PowerPoint 簡報</vt:lpstr>
      <vt:lpstr>Using new and delete to Allocate Class Variables</vt:lpstr>
      <vt:lpstr>new/delete With C’tors, D’tors</vt:lpstr>
      <vt:lpstr>new/delete With C’tors, D’tors</vt:lpstr>
      <vt:lpstr>new/delete With C’tors, D’tors</vt:lpstr>
      <vt:lpstr>Using new and delete to Allocate Class Instances</vt:lpstr>
      <vt:lpstr>Classes and the “this” Pointer</vt:lpstr>
      <vt:lpstr>The Old Days…Before Classes</vt:lpstr>
      <vt:lpstr>PowerPoint 簡報</vt:lpstr>
      <vt:lpstr>PowerPoint 簡報</vt:lpstr>
      <vt:lpstr>PowerPoint 簡報</vt:lpstr>
      <vt:lpstr>PowerPoint 簡報</vt:lpstr>
      <vt:lpstr>PowerPoint 簡報</vt:lpstr>
      <vt:lpstr>Copy Construction</vt:lpstr>
      <vt:lpstr>Copy Construction</vt:lpstr>
      <vt:lpstr>Copy Construction</vt:lpstr>
      <vt:lpstr>Copy Construction</vt:lpstr>
      <vt:lpstr>Copy Construction</vt:lpstr>
      <vt:lpstr>Copy Construction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Copy Construction</vt:lpstr>
      <vt:lpstr>Copy Construction</vt:lpstr>
      <vt:lpstr>Copy Construction</vt:lpstr>
      <vt:lpstr>Copy Construction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Preferred Customer</dc:creator>
  <cp:lastModifiedBy>KHC</cp:lastModifiedBy>
  <cp:revision>3050</cp:revision>
  <dcterms:created xsi:type="dcterms:W3CDTF">2002-10-09T05:27:34Z</dcterms:created>
  <dcterms:modified xsi:type="dcterms:W3CDTF">2015-06-24T03:45:28Z</dcterms:modified>
</cp:coreProperties>
</file>