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258" r:id="rId2"/>
    <p:sldId id="406" r:id="rId3"/>
    <p:sldId id="407" r:id="rId4"/>
    <p:sldId id="40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32" r:id="rId15"/>
    <p:sldId id="419" r:id="rId16"/>
    <p:sldId id="420" r:id="rId17"/>
    <p:sldId id="421" r:id="rId18"/>
    <p:sldId id="433" r:id="rId19"/>
    <p:sldId id="422" r:id="rId20"/>
    <p:sldId id="471" r:id="rId21"/>
    <p:sldId id="472" r:id="rId22"/>
    <p:sldId id="518" r:id="rId23"/>
    <p:sldId id="519" r:id="rId24"/>
    <p:sldId id="434" r:id="rId25"/>
    <p:sldId id="522" r:id="rId26"/>
    <p:sldId id="525" r:id="rId27"/>
    <p:sldId id="454" r:id="rId28"/>
    <p:sldId id="365" r:id="rId29"/>
    <p:sldId id="456" r:id="rId30"/>
    <p:sldId id="515" r:id="rId31"/>
    <p:sldId id="566" r:id="rId32"/>
    <p:sldId id="526" r:id="rId33"/>
    <p:sldId id="459" r:id="rId34"/>
    <p:sldId id="480" r:id="rId35"/>
    <p:sldId id="470" r:id="rId36"/>
    <p:sldId id="539" r:id="rId37"/>
    <p:sldId id="465" r:id="rId38"/>
    <p:sldId id="482" r:id="rId39"/>
    <p:sldId id="484" r:id="rId40"/>
    <p:sldId id="540" r:id="rId41"/>
    <p:sldId id="541" r:id="rId42"/>
    <p:sldId id="542" r:id="rId43"/>
    <p:sldId id="543" r:id="rId44"/>
    <p:sldId id="544" r:id="rId45"/>
    <p:sldId id="546" r:id="rId46"/>
    <p:sldId id="545" r:id="rId47"/>
    <p:sldId id="547" r:id="rId48"/>
    <p:sldId id="548" r:id="rId49"/>
    <p:sldId id="549" r:id="rId50"/>
    <p:sldId id="550" r:id="rId51"/>
    <p:sldId id="443" r:id="rId52"/>
    <p:sldId id="444" r:id="rId53"/>
    <p:sldId id="445" r:id="rId54"/>
    <p:sldId id="446" r:id="rId55"/>
    <p:sldId id="448" r:id="rId56"/>
    <p:sldId id="554" r:id="rId57"/>
    <p:sldId id="555" r:id="rId58"/>
    <p:sldId id="556" r:id="rId59"/>
    <p:sldId id="557" r:id="rId60"/>
    <p:sldId id="558" r:id="rId61"/>
    <p:sldId id="559" r:id="rId62"/>
    <p:sldId id="452" r:id="rId63"/>
    <p:sldId id="560" r:id="rId64"/>
    <p:sldId id="561" r:id="rId65"/>
    <p:sldId id="562" r:id="rId66"/>
    <p:sldId id="270" r:id="rId67"/>
    <p:sldId id="403" r:id="rId68"/>
    <p:sldId id="563" r:id="rId69"/>
    <p:sldId id="271" r:id="rId70"/>
    <p:sldId id="565" r:id="rId71"/>
    <p:sldId id="272" r:id="rId72"/>
    <p:sldId id="451" r:id="rId73"/>
    <p:sldId id="319" r:id="rId74"/>
    <p:sldId id="346" r:id="rId7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080"/>
    <a:srgbClr val="6600CC"/>
    <a:srgbClr val="E8FDCF"/>
    <a:srgbClr val="FFE1E1"/>
    <a:srgbClr val="FFC5C5"/>
    <a:srgbClr val="FFFFFF"/>
    <a:srgbClr val="CAFB8F"/>
    <a:srgbClr val="FF3300"/>
    <a:srgbClr val="E4E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2" autoAdjust="0"/>
    <p:restoredTop sz="93600" autoAdjust="0"/>
  </p:normalViewPr>
  <p:slideViewPr>
    <p:cSldViewPr snapToGrid="0">
      <p:cViewPr varScale="1">
        <p:scale>
          <a:sx n="70" d="100"/>
          <a:sy n="70" d="100"/>
        </p:scale>
        <p:origin x="17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7E1092-4847-4E46-BA2A-CC10DC3BEE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78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F9A15A8-EE62-47E2-9ACF-AFB3377F9D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318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4BA4A-F12E-4214-9031-5A72D2BF50E7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6A2914-EBFB-4E45-8B44-D4D572B5394D}" type="slidenum">
              <a:rPr lang="en-US"/>
              <a:pPr/>
              <a:t>10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06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355B8-1B86-440F-A00D-FB96DA31AFB1}" type="slidenum">
              <a:rPr lang="en-US"/>
              <a:pPr/>
              <a:t>11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8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69554-E9F4-4E8C-B479-ECD47E2A1EEF}" type="slidenum">
              <a:rPr lang="en-US"/>
              <a:pPr/>
              <a:t>12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5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66ABE-0D38-4002-9029-F0C43C314200}" type="slidenum">
              <a:rPr lang="en-US"/>
              <a:pPr/>
              <a:t>13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63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71801E-AC0D-49C5-A56D-96B6A8512B73}" type="slidenum">
              <a:rPr lang="en-US"/>
              <a:pPr/>
              <a:t>14</a:t>
            </a:fld>
            <a:endParaRPr lang="en-US"/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32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897AD1-5773-4CF9-8F95-8FBBA9398AFD}" type="slidenum">
              <a:rPr lang="en-US"/>
              <a:pPr/>
              <a:t>15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22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4A78DF-742A-48EB-BEFB-23A1AF7394B1}" type="slidenum">
              <a:rPr lang="en-US"/>
              <a:pPr/>
              <a:t>16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5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6C2BE5-AB85-4DEC-875D-816E5BED4214}" type="slidenum">
              <a:rPr lang="en-US"/>
              <a:pPr/>
              <a:t>17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5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32F46-D968-48D2-8BE7-9D5817661674}" type="slidenum">
              <a:rPr lang="en-US"/>
              <a:pPr/>
              <a:t>18</a:t>
            </a:fld>
            <a:endParaRPr lang="en-US"/>
          </a:p>
        </p:txBody>
      </p:sp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76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A5B2F8-9462-4404-87FA-E9B3987A5A00}" type="slidenum">
              <a:rPr lang="en-US"/>
              <a:pPr/>
              <a:t>19</a:t>
            </a:fld>
            <a:endParaRPr lang="en-US"/>
          </a:p>
        </p:txBody>
      </p:sp>
      <p:sp>
        <p:nvSpPr>
          <p:cNvPr id="587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5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11D3CB-0440-4E6A-BE41-6D00A6DB4BCB}" type="slidenum">
              <a:rPr lang="en-US"/>
              <a:pPr/>
              <a:t>2</a:t>
            </a:fld>
            <a:endParaRPr lang="en-US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4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24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13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25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26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392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7D599-9ADE-4914-BD05-2F7029C735C1}" type="slidenum">
              <a:rPr lang="en-US"/>
              <a:pPr/>
              <a:t>27</a:t>
            </a:fld>
            <a:endParaRPr lang="en-US"/>
          </a:p>
        </p:txBody>
      </p:sp>
      <p:sp>
        <p:nvSpPr>
          <p:cNvPr id="643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929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9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29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7143810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4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3056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22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2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FEF0FA-DC9D-4A61-8E23-C9888B75153A}" type="slidenum">
              <a:rPr lang="en-US"/>
              <a:pPr/>
              <a:t>3</a:t>
            </a:fld>
            <a:endParaRPr lang="en-US"/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9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9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0027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808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40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44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39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697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128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138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42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19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91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8D3D9-A469-4CDE-9248-7FF9C755DF90}" type="slidenum">
              <a:rPr lang="en-US"/>
              <a:pPr/>
              <a:t>4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Right after 14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060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51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20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878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313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6600CC"/>
                </a:solidFill>
              </a:rPr>
              <a:t>while(p is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above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the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last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02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49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6600CC"/>
                </a:solidFill>
              </a:rPr>
              <a:t>while(p is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above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the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last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212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6600CC"/>
                </a:solidFill>
              </a:rPr>
              <a:t>while(p is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above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the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last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3906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37F699-D9E5-486E-AF38-550C9AC5CD96}" type="slidenum">
              <a:rPr lang="en-US"/>
              <a:pPr/>
              <a:t>51</a:t>
            </a:fld>
            <a:endParaRPr lang="en-US"/>
          </a:p>
        </p:txBody>
      </p:sp>
      <p:sp>
        <p:nvSpPr>
          <p:cNvPr id="67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7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96D0F-DFD9-4C6D-A9C0-D2925EA7C2BB}" type="slidenum">
              <a:rPr lang="en-US"/>
              <a:pPr/>
              <a:t>52</a:t>
            </a:fld>
            <a:endParaRPr lang="en-US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600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DAB12-6A96-43B9-9EBD-E25FD402F508}" type="slidenum">
              <a:rPr lang="en-US"/>
              <a:pPr/>
              <a:t>53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011C8-7452-4BFE-AB0C-E25253560635}" type="slidenum">
              <a:rPr lang="en-US"/>
              <a:pPr/>
              <a:t>5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310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9ACE71-3145-42B5-B111-51092862127E}" type="slidenum">
              <a:rPr lang="en-US"/>
              <a:pPr/>
              <a:t>54</a:t>
            </a:fld>
            <a:endParaRPr lang="en-US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800" dirty="0" smtClean="0">
                <a:solidFill>
                  <a:schemeClr val="tx1"/>
                </a:solidFill>
              </a:rPr>
              <a:t>x</a:t>
            </a:r>
            <a:endParaRPr lang="en-US" sz="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532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0639DE-3177-4B53-8BE6-24BAA1392A27}" type="slidenum">
              <a:rPr lang="en-US"/>
              <a:pPr/>
              <a:t>55</a:t>
            </a:fld>
            <a:endParaRPr lang="en-US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683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56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221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57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52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2317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59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02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60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cs typeface="Arial" charset="0"/>
              </a:rPr>
              <a:t>For each node p points to, we check to see if a valid node follows it…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542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61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1"/>
                </a:solidFill>
                <a:cs typeface="Arial" charset="0"/>
              </a:rPr>
              <a:t>For each node p points to, we check to see if a valid node follows it…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24193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144BC9-CF0B-4908-800D-687C76E191CC}" type="slidenum">
              <a:rPr lang="en-US"/>
              <a:pPr/>
              <a:t>62</a:t>
            </a:fld>
            <a:endParaRPr lang="en-US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bool</a:t>
            </a:r>
            <a:r>
              <a:rPr lang="en-US" dirty="0"/>
              <a:t> </a:t>
            </a:r>
            <a:r>
              <a:rPr lang="en-US" dirty="0" err="1"/>
              <a:t>isSorted</a:t>
            </a:r>
            <a:r>
              <a:rPr lang="en-US" dirty="0"/>
              <a:t>(house *</a:t>
            </a:r>
            <a:r>
              <a:rPr lang="en-US" dirty="0" err="1"/>
              <a:t>ptr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if (</a:t>
            </a:r>
            <a:r>
              <a:rPr lang="en-US" dirty="0" err="1"/>
              <a:t>ptr</a:t>
            </a:r>
            <a:r>
              <a:rPr lang="en-US" dirty="0"/>
              <a:t> == </a:t>
            </a:r>
            <a:r>
              <a:rPr lang="en-US" dirty="0" err="1" smtClean="0"/>
              <a:t>nullptr</a:t>
            </a:r>
            <a:r>
              <a:rPr lang="en-US" dirty="0" smtClean="0"/>
              <a:t> </a:t>
            </a:r>
            <a:r>
              <a:rPr lang="en-US" dirty="0"/>
              <a:t>|| </a:t>
            </a:r>
            <a:r>
              <a:rPr lang="en-US" dirty="0" err="1"/>
              <a:t>ptr</a:t>
            </a:r>
            <a:r>
              <a:rPr lang="en-US" dirty="0"/>
              <a:t>-&gt;next == </a:t>
            </a:r>
            <a:r>
              <a:rPr lang="en-US" dirty="0" err="1" smtClean="0"/>
              <a:t>nullptr</a:t>
            </a:r>
            <a:r>
              <a:rPr lang="en-US" dirty="0" smtClean="0"/>
              <a:t>) </a:t>
            </a:r>
            <a:r>
              <a:rPr lang="en-US" dirty="0"/>
              <a:t>return true;</a:t>
            </a:r>
          </a:p>
          <a:p>
            <a:endParaRPr lang="en-US" dirty="0"/>
          </a:p>
          <a:p>
            <a:r>
              <a:rPr lang="en-US" dirty="0"/>
              <a:t>   while (</a:t>
            </a:r>
            <a:r>
              <a:rPr lang="en-US" dirty="0" err="1"/>
              <a:t>ptr</a:t>
            </a:r>
            <a:r>
              <a:rPr lang="en-US" dirty="0"/>
              <a:t> != </a:t>
            </a:r>
            <a:r>
              <a:rPr lang="en-US" dirty="0" err="1" smtClean="0"/>
              <a:t>nullptr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{</a:t>
            </a:r>
          </a:p>
          <a:p>
            <a:r>
              <a:rPr lang="en-US" dirty="0"/>
              <a:t>       if (</a:t>
            </a:r>
            <a:r>
              <a:rPr lang="en-US" dirty="0" err="1"/>
              <a:t>ptr</a:t>
            </a:r>
            <a:r>
              <a:rPr lang="en-US" dirty="0"/>
              <a:t>-&gt;next != </a:t>
            </a:r>
            <a:r>
              <a:rPr lang="en-US" dirty="0" err="1" smtClean="0"/>
              <a:t>nullptr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       {</a:t>
            </a:r>
          </a:p>
          <a:p>
            <a:r>
              <a:rPr lang="en-US" dirty="0"/>
              <a:t>           if (</a:t>
            </a:r>
            <a:r>
              <a:rPr lang="en-US" dirty="0" err="1"/>
              <a:t>ptr</a:t>
            </a:r>
            <a:r>
              <a:rPr lang="en-US" dirty="0"/>
              <a:t>-&gt;name &gt; </a:t>
            </a:r>
            <a:r>
              <a:rPr lang="en-US" dirty="0" err="1"/>
              <a:t>ptr</a:t>
            </a:r>
            <a:r>
              <a:rPr lang="en-US" dirty="0"/>
              <a:t>-&gt;next-&gt;name)  return false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  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err="1"/>
              <a:t>ptr</a:t>
            </a:r>
            <a:r>
              <a:rPr lang="en-US" dirty="0"/>
              <a:t>-&gt;next;</a:t>
            </a:r>
          </a:p>
          <a:p>
            <a:r>
              <a:rPr lang="en-US" dirty="0"/>
              <a:t>   }</a:t>
            </a:r>
          </a:p>
          <a:p>
            <a:endParaRPr lang="en-US" dirty="0"/>
          </a:p>
          <a:p>
            <a:r>
              <a:rPr lang="en-US" dirty="0"/>
              <a:t>   return true;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02665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63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7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EFAFC-6EF8-40C7-9AA8-292E88DF0FE8}" type="slidenum">
              <a:rPr lang="en-US"/>
              <a:pPr/>
              <a:t>6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142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64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103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65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280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E7ACBC-2611-4F83-B7A6-4E58DFF6CC79}" type="slidenum">
              <a:rPr lang="en-US"/>
              <a:pPr/>
              <a:t>66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80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02B55-6E87-4E9B-B7A8-F5F986A1D6BE}" type="slidenum">
              <a:rPr lang="en-US"/>
              <a:pPr/>
              <a:t>67</a:t>
            </a:fld>
            <a:endParaRPr lang="en-US"/>
          </a:p>
        </p:txBody>
      </p:sp>
      <p:sp>
        <p:nvSpPr>
          <p:cNvPr id="54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939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A0188B-1C28-458E-9E62-75E56724DD5B}" type="slidenum">
              <a:rPr lang="en-US"/>
              <a:pPr/>
              <a:t>68</a:t>
            </a:fld>
            <a:endParaRPr lang="en-US"/>
          </a:p>
        </p:txBody>
      </p:sp>
      <p:sp>
        <p:nvSpPr>
          <p:cNvPr id="45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6600CC"/>
                </a:solidFill>
              </a:rPr>
              <a:t>while(p is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above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the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last</a:t>
            </a:r>
            <a:r>
              <a:rPr lang="en-US" sz="1000" dirty="0" smtClean="0">
                <a:solidFill>
                  <a:srgbClr val="6600CC"/>
                </a:solidFill>
              </a:rPr>
              <a:t> </a:t>
            </a:r>
            <a:r>
              <a:rPr lang="en-US" sz="1200" dirty="0" smtClean="0">
                <a:solidFill>
                  <a:srgbClr val="6600CC"/>
                </a:solidFill>
              </a:rPr>
              <a:t>node)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57939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69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7288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6D0F34-A260-43E1-85F6-968CB34CC76C}" type="slidenum">
              <a:rPr lang="en-US"/>
              <a:pPr/>
              <a:t>70</a:t>
            </a:fld>
            <a:endParaRPr lang="en-US"/>
          </a:p>
        </p:txBody>
      </p:sp>
      <p:sp>
        <p:nvSpPr>
          <p:cNvPr id="38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492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7B781-B5F1-4918-9227-054DB65FD1CB}" type="slidenum">
              <a:rPr lang="en-US"/>
              <a:pPr/>
              <a:t>71</a:t>
            </a:fld>
            <a:endParaRPr lang="en-US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9788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36E291-7164-4F2A-BC44-6DC6A6514E4B}" type="slidenum">
              <a:rPr lang="en-US"/>
              <a:pPr/>
              <a:t>72</a:t>
            </a:fld>
            <a:endParaRPr lang="en-US"/>
          </a:p>
        </p:txBody>
      </p:sp>
      <p:sp>
        <p:nvSpPr>
          <p:cNvPr id="69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90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181D6-9DA9-4BB1-B307-1C01C0184A09}" type="slidenum">
              <a:rPr lang="en-US"/>
              <a:pPr/>
              <a:t>73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8095B-4311-4356-BB60-BAD4CE1367B9}" type="slidenum">
              <a:rPr lang="en-US"/>
              <a:pPr/>
              <a:t>7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64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3C9F52-8130-4B1D-B89B-C2169EB73D76}" type="slidenum">
              <a:rPr lang="en-US"/>
              <a:pPr/>
              <a:t>74</a:t>
            </a:fld>
            <a:endParaRPr lang="en-US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89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A48BB-68CC-4044-9597-D291CE6E3C27}" type="slidenum">
              <a:rPr lang="en-US"/>
              <a:pPr/>
              <a:t>8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43DB8-BDAC-46D5-8178-5BCC3FE54215}" type="slidenum">
              <a:rPr lang="en-US"/>
              <a:pPr/>
              <a:t>9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751B8-795B-4637-A34B-65CD6567F3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1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576E5-DBEE-439F-A29A-8C566F9FE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-76200"/>
            <a:ext cx="19431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-76200"/>
            <a:ext cx="56769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9A0D3-9DE6-4175-8B86-7CA81E74B0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7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F8349-86FD-47DD-A9A7-0A383510F8F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F6617-6D3F-4B57-B05B-CCFD2D9546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8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5705CF-483C-4FE2-9E02-AFFC93A3F9D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1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6982E8-A96A-4A4B-9191-4259E8B5F2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F51DF-0A1C-44C8-9835-4A092EB087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C6E78-7D56-49B4-8638-68F5627749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65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A7DF8-24A4-4B63-948C-D7D606A5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2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C2728A-F0F1-4B92-B22E-6A0BFE6CC4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68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533525" y="-6667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90856BEB-0D08-4ECD-BAAB-DAEA9563871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5" Type="http://schemas.openxmlformats.org/officeDocument/2006/relationships/image" Target="../media/image16.wmf"/><Relationship Id="rId10" Type="http://schemas.openxmlformats.org/officeDocument/2006/relationships/image" Target="../media/image11.wmf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12" Type="http://schemas.openxmlformats.org/officeDocument/2006/relationships/image" Target="../media/image14.jpeg"/><Relationship Id="rId2" Type="http://schemas.openxmlformats.org/officeDocument/2006/relationships/image" Target="../media/image10.png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16.wmf"/><Relationship Id="rId10" Type="http://schemas.openxmlformats.org/officeDocument/2006/relationships/image" Target="../media/image17.jpeg"/><Relationship Id="rId4" Type="http://schemas.openxmlformats.org/officeDocument/2006/relationships/image" Target="../media/image4.jpeg"/><Relationship Id="rId9" Type="http://schemas.openxmlformats.org/officeDocument/2006/relationships/image" Target="../media/image11.wmf"/><Relationship Id="rId1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14.jpe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17" Type="http://schemas.openxmlformats.org/officeDocument/2006/relationships/image" Target="../media/image1.wmf"/><Relationship Id="rId2" Type="http://schemas.openxmlformats.org/officeDocument/2006/relationships/image" Target="../media/image10.png"/><Relationship Id="rId16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7.jpeg"/><Relationship Id="rId5" Type="http://schemas.openxmlformats.org/officeDocument/2006/relationships/image" Target="../media/image5.png"/><Relationship Id="rId15" Type="http://schemas.openxmlformats.org/officeDocument/2006/relationships/image" Target="../media/image18.wmf"/><Relationship Id="rId10" Type="http://schemas.openxmlformats.org/officeDocument/2006/relationships/image" Target="../media/image11.wmf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5.png"/><Relationship Id="rId4" Type="http://schemas.openxmlformats.org/officeDocument/2006/relationships/image" Target="../media/image1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gif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56B4E-E755-48A0-8CF1-A8B6CCCA2DF1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/>
          <a:p>
            <a:r>
              <a:rPr lang="en-US" dirty="0" smtClean="0"/>
              <a:t>Lecture #4</a:t>
            </a:r>
            <a:endParaRPr lang="en-US" baseline="30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Resource Management, Part 2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Assignment Operators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Basic Linked Lists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Insertion, deletion, destruction, traversals, etc.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Advanced Linked Lists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Tail Pointers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accent2"/>
                </a:solidFill>
              </a:rPr>
              <a:t>Doubly-linked Lists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02E26-43E4-489A-A6C4-9365473D362F}" type="slidenum">
              <a:rPr lang="en-US"/>
              <a:pPr/>
              <a:t>10</a:t>
            </a:fld>
            <a:endParaRPr 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0371" name="Text Box 3"/>
          <p:cNvSpPr txBox="1">
            <a:spLocks noChangeArrowheads="1"/>
          </p:cNvSpPr>
          <p:nvPr/>
        </p:nvSpPr>
        <p:spPr bwMode="auto">
          <a:xfrm>
            <a:off x="457200" y="3581400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The assignment operator must:</a:t>
            </a:r>
          </a:p>
        </p:txBody>
      </p:sp>
      <p:sp>
        <p:nvSpPr>
          <p:cNvPr id="570372" name="Text Box 4"/>
          <p:cNvSpPr txBox="1">
            <a:spLocks noChangeArrowheads="1"/>
          </p:cNvSpPr>
          <p:nvPr/>
        </p:nvSpPr>
        <p:spPr bwMode="auto">
          <a:xfrm>
            <a:off x="914400" y="4114800"/>
            <a:ext cx="7924800" cy="252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Free all dynamic memory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used by the target instance. 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Re-allocate memory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in the target instance to hold any member variables from the source instance. </a:t>
            </a:r>
          </a:p>
          <a:p>
            <a:pPr>
              <a:buFontTx/>
              <a:buAutoNum type="arabicPeriod"/>
            </a:pPr>
            <a:endParaRPr lang="en-US" sz="800" dirty="0">
              <a:solidFill>
                <a:srgbClr val="6600CC"/>
              </a:solidFill>
              <a:latin typeface="Comic Sans MS" pitchFamily="66" charset="0"/>
            </a:endParaRPr>
          </a:p>
          <a:p>
            <a:pPr>
              <a:buFontTx/>
              <a:buAutoNum type="arabicPeriod"/>
            </a:pPr>
            <a:r>
              <a:rPr lang="en-US" dirty="0">
                <a:solidFill>
                  <a:srgbClr val="006666"/>
                </a:solidFill>
                <a:latin typeface="Comic Sans MS" pitchFamily="66" charset="0"/>
              </a:rPr>
              <a:t>Explicitly copy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 the contents of the source instance to the target instance. </a:t>
            </a:r>
          </a:p>
        </p:txBody>
      </p:sp>
      <p:sp>
        <p:nvSpPr>
          <p:cNvPr id="570373" name="Text Box 5"/>
          <p:cNvSpPr txBox="1">
            <a:spLocks noChangeArrowheads="1"/>
          </p:cNvSpPr>
          <p:nvPr/>
        </p:nvSpPr>
        <p:spPr bwMode="auto">
          <a:xfrm>
            <a:off x="384175" y="1143000"/>
            <a:ext cx="3125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Any time your class: </a:t>
            </a:r>
          </a:p>
        </p:txBody>
      </p:sp>
      <p:sp>
        <p:nvSpPr>
          <p:cNvPr id="570374" name="Text Box 6"/>
          <p:cNvSpPr txBox="1">
            <a:spLocks noChangeArrowheads="1"/>
          </p:cNvSpPr>
          <p:nvPr/>
        </p:nvSpPr>
        <p:spPr bwMode="auto">
          <a:xfrm>
            <a:off x="611188" y="1692275"/>
            <a:ext cx="69834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Allocates dynamic memory</a:t>
            </a:r>
          </a:p>
          <a:p>
            <a:pPr>
              <a:buFontTx/>
              <a:buAutoNum type="alphaUcPeriod"/>
            </a:pPr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Opens system resources (like opening a file) </a:t>
            </a:r>
          </a:p>
        </p:txBody>
      </p:sp>
      <p:sp>
        <p:nvSpPr>
          <p:cNvPr id="570375" name="Text Box 7"/>
          <p:cNvSpPr txBox="1">
            <a:spLocks noChangeArrowheads="1"/>
          </p:cNvSpPr>
          <p:nvPr/>
        </p:nvSpPr>
        <p:spPr bwMode="auto">
          <a:xfrm>
            <a:off x="415925" y="2819400"/>
            <a:ext cx="7966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u="sng"/>
              <a:t>You need to define your own </a:t>
            </a:r>
            <a:r>
              <a:rPr lang="en-US" i="1" u="sng">
                <a:solidFill>
                  <a:srgbClr val="006666"/>
                </a:solidFill>
              </a:rPr>
              <a:t>assignment operator</a:t>
            </a:r>
            <a:endParaRPr lang="en-US" u="sng">
              <a:solidFill>
                <a:srgbClr val="00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/>
      <p:bldP spid="570372" grpId="0" build="p"/>
      <p:bldP spid="570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F13B-AA48-4320-A8EA-6FD3C7A9F7CD}" type="slidenum">
              <a:rPr lang="en-US"/>
              <a:pPr/>
              <a:t>11</a:t>
            </a:fld>
            <a:endParaRPr lang="en-US"/>
          </a:p>
        </p:txBody>
      </p:sp>
      <p:sp>
        <p:nvSpPr>
          <p:cNvPr id="572418" name="Rectangle 2"/>
          <p:cNvSpPr>
            <a:spLocks noChangeArrowheads="1"/>
          </p:cNvSpPr>
          <p:nvPr/>
        </p:nvSpPr>
        <p:spPr bwMode="auto"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72419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38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General assignment operator syntax: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8334375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chemeClr val="accent2"/>
                </a:solidFill>
              </a:rPr>
              <a:t>class SomeClass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{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 public:</a:t>
            </a:r>
          </a:p>
          <a:p>
            <a:pPr algn="l"/>
            <a:endParaRPr lang="en-US">
              <a:solidFill>
                <a:schemeClr val="accent2"/>
              </a:solidFill>
            </a:endParaRPr>
          </a:p>
          <a:p>
            <a:pPr algn="l"/>
            <a:r>
              <a:rPr lang="en-US">
                <a:solidFill>
                  <a:srgbClr val="990000"/>
                </a:solidFill>
              </a:rPr>
              <a:t>       SomeClass &amp; operator=(</a:t>
            </a:r>
            <a:r>
              <a:rPr lang="en-US" b="1" i="1" u="sng">
                <a:solidFill>
                  <a:srgbClr val="006666"/>
                </a:solidFill>
              </a:rPr>
              <a:t>const </a:t>
            </a:r>
            <a:r>
              <a:rPr lang="en-US">
                <a:solidFill>
                  <a:srgbClr val="990000"/>
                </a:solidFill>
              </a:rPr>
              <a:t>SomeClass &amp;src)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{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// 1. Free all memory in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// 2. Reallocate memory for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	   // 3. Copy data from src into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      </a:t>
            </a:r>
            <a:r>
              <a:rPr lang="en-US">
                <a:solidFill>
                  <a:srgbClr val="006666"/>
                </a:solidFill>
              </a:rPr>
              <a:t>// 4. Return a reference to the target instance</a:t>
            </a:r>
          </a:p>
          <a:p>
            <a:pPr algn="l"/>
            <a:r>
              <a:rPr lang="en-US">
                <a:solidFill>
                  <a:srgbClr val="990000"/>
                </a:solidFill>
              </a:rPr>
              <a:t>       }</a:t>
            </a:r>
          </a:p>
          <a:p>
            <a:pPr algn="l"/>
            <a:r>
              <a:rPr lang="en-US">
                <a:solidFill>
                  <a:schemeClr val="accent2"/>
                </a:solidFill>
              </a:rPr>
              <a:t>};</a:t>
            </a:r>
          </a:p>
        </p:txBody>
      </p:sp>
      <p:sp>
        <p:nvSpPr>
          <p:cNvPr id="572421" name="AutoShape 5"/>
          <p:cNvSpPr>
            <a:spLocks noChangeArrowheads="1"/>
          </p:cNvSpPr>
          <p:nvPr/>
        </p:nvSpPr>
        <p:spPr bwMode="auto">
          <a:xfrm>
            <a:off x="4876800" y="2209800"/>
            <a:ext cx="2971800" cy="990600"/>
          </a:xfrm>
          <a:prstGeom prst="wedgeRoundRectCallout">
            <a:avLst>
              <a:gd name="adj1" fmla="val -43912"/>
              <a:gd name="adj2" fmla="val 90222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const</a:t>
            </a:r>
            <a:r>
              <a:rPr lang="en-US"/>
              <a:t> keyword!</a:t>
            </a:r>
          </a:p>
        </p:txBody>
      </p:sp>
      <p:sp>
        <p:nvSpPr>
          <p:cNvPr id="572423" name="AutoShape 7"/>
          <p:cNvSpPr>
            <a:spLocks noChangeArrowheads="1"/>
          </p:cNvSpPr>
          <p:nvPr/>
        </p:nvSpPr>
        <p:spPr bwMode="auto">
          <a:xfrm>
            <a:off x="5638800" y="2044700"/>
            <a:ext cx="3168650" cy="1231900"/>
          </a:xfrm>
          <a:prstGeom prst="wedgeRoundRectCallout">
            <a:avLst>
              <a:gd name="adj1" fmla="val -4157"/>
              <a:gd name="adj2" fmla="val 77833"/>
              <a:gd name="adj3" fmla="val 16667"/>
            </a:avLst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/>
              <a:t>Don’t forget the </a:t>
            </a:r>
            <a:r>
              <a:rPr lang="en-US">
                <a:solidFill>
                  <a:srgbClr val="006666"/>
                </a:solidFill>
              </a:rPr>
              <a:t>&amp;</a:t>
            </a:r>
            <a:r>
              <a:rPr lang="en-US"/>
              <a:t> symbol to make src a reference!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7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 animBg="1"/>
      <p:bldP spid="572421" grpId="1" animBg="1"/>
      <p:bldP spid="572423" grpId="1" animBg="1"/>
      <p:bldP spid="572423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321B-7118-43FD-BA0F-D521DC1DE646}" type="slidenum">
              <a:rPr lang="en-US"/>
              <a:pPr/>
              <a:t>12</a:t>
            </a:fld>
            <a:endParaRPr lang="en-US"/>
          </a:p>
        </p:txBody>
      </p:sp>
      <p:sp>
        <p:nvSpPr>
          <p:cNvPr id="574466" name="Rectangle 2"/>
          <p:cNvSpPr>
            <a:spLocks noChangeArrowheads="1"/>
          </p:cNvSpPr>
          <p:nvPr/>
        </p:nvSpPr>
        <p:spPr bwMode="auto">
          <a:xfrm>
            <a:off x="304800" y="1025525"/>
            <a:ext cx="5070475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4468" name="Rectangle 4"/>
          <p:cNvSpPr>
            <a:spLocks noChangeArrowheads="1"/>
          </p:cNvSpPr>
          <p:nvPr/>
        </p:nvSpPr>
        <p:spPr bwMode="auto">
          <a:xfrm>
            <a:off x="-114300" y="1000125"/>
            <a:ext cx="616585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n) {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 }</a:t>
            </a:r>
          </a:p>
          <a:p>
            <a:pPr indent="457200" algn="l" eaLnBrk="0" hangingPunct="0"/>
            <a:endParaRPr lang="en-US" sz="1800" b="1" dirty="0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&amp;operator=(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const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Squares &amp;</a:t>
            </a:r>
            <a:r>
              <a:rPr lang="en-US" sz="16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</a:t>
            </a: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)</a:t>
            </a:r>
            <a:endParaRPr lang="en-US" sz="16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;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= new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];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j=0;j&lt;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m_n;j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++)</a:t>
            </a: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 = </a:t>
            </a:r>
            <a:r>
              <a:rPr lang="en-US" sz="1800" b="1" dirty="0" err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src.m_sq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[j];</a:t>
            </a:r>
          </a:p>
          <a:p>
            <a:pPr indent="457200" algn="l" eaLnBrk="0" hangingPunct="0"/>
            <a:r>
              <a:rPr lang="en-US" sz="1800" b="1" dirty="0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 dirty="0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 dirty="0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 dirty="0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 dirty="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printSquares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 { ... }</a:t>
            </a:r>
            <a:r>
              <a:rPr lang="en-US" sz="10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*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m_sq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,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m_n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4469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4470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a(3);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b(4);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 = a;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74472" name="Line 8"/>
          <p:cNvSpPr>
            <a:spLocks noChangeShapeType="1"/>
          </p:cNvSpPr>
          <p:nvPr/>
        </p:nvSpPr>
        <p:spPr bwMode="auto">
          <a:xfrm>
            <a:off x="5537200" y="1790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74473" name="Group 9"/>
          <p:cNvGrpSpPr>
            <a:grpSpLocks/>
          </p:cNvGrpSpPr>
          <p:nvPr/>
        </p:nvGrpSpPr>
        <p:grpSpPr bwMode="auto">
          <a:xfrm>
            <a:off x="5116513" y="4343400"/>
            <a:ext cx="1665287" cy="990600"/>
            <a:chOff x="2879" y="2880"/>
            <a:chExt cx="1049" cy="624"/>
          </a:xfrm>
        </p:grpSpPr>
        <p:grpSp>
          <p:nvGrpSpPr>
            <p:cNvPr id="574474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74475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76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7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78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74479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480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481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4482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483" name="Text Box 19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4484" name="Group 20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4485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6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487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4488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4489" name="Text Box 25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4490" name="AutoShape 26"/>
          <p:cNvCxnSpPr>
            <a:cxnSpLocks noChangeShapeType="1"/>
            <a:stCxn id="574489" idx="3"/>
            <a:endCxn id="574485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491" name="Text Box 27"/>
          <p:cNvSpPr txBox="1">
            <a:spLocks noChangeArrowheads="1"/>
          </p:cNvSpPr>
          <p:nvPr/>
        </p:nvSpPr>
        <p:spPr bwMode="auto">
          <a:xfrm>
            <a:off x="7497763" y="4267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4492" name="Text Box 28"/>
          <p:cNvSpPr txBox="1">
            <a:spLocks noChangeArrowheads="1"/>
          </p:cNvSpPr>
          <p:nvPr/>
        </p:nvSpPr>
        <p:spPr bwMode="auto">
          <a:xfrm>
            <a:off x="7483475" y="459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493" name="Text Box 29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74494" name="Group 30"/>
          <p:cNvGrpSpPr>
            <a:grpSpLocks/>
          </p:cNvGrpSpPr>
          <p:nvPr/>
        </p:nvGrpSpPr>
        <p:grpSpPr bwMode="auto">
          <a:xfrm>
            <a:off x="5105400" y="5334000"/>
            <a:ext cx="1677988" cy="990600"/>
            <a:chOff x="2871" y="2880"/>
            <a:chExt cx="1057" cy="624"/>
          </a:xfrm>
        </p:grpSpPr>
        <p:grpSp>
          <p:nvGrpSpPr>
            <p:cNvPr id="574495" name="Group 31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74496" name="Group 32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4497" name="Rectangle 33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44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4499" name="Text Box 35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74500" name="Rectangle 36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01" name="Text Box 37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4502" name="Text Box 38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4503" name="Rectangle 39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04" name="Text Box 40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4505" name="Text Box 41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4506" name="AutoShape 42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07" name="Group 43"/>
          <p:cNvGrpSpPr>
            <a:grpSpLocks/>
          </p:cNvGrpSpPr>
          <p:nvPr/>
        </p:nvGrpSpPr>
        <p:grpSpPr bwMode="auto">
          <a:xfrm>
            <a:off x="7226300" y="5410200"/>
            <a:ext cx="1911350" cy="1311275"/>
            <a:chOff x="4216" y="3504"/>
            <a:chExt cx="1204" cy="826"/>
          </a:xfrm>
        </p:grpSpPr>
        <p:grpSp>
          <p:nvGrpSpPr>
            <p:cNvPr id="574508" name="Group 44"/>
            <p:cNvGrpSpPr>
              <a:grpSpLocks/>
            </p:cNvGrpSpPr>
            <p:nvPr/>
          </p:nvGrpSpPr>
          <p:grpSpPr bwMode="auto">
            <a:xfrm>
              <a:off x="4217" y="3504"/>
              <a:ext cx="1203" cy="826"/>
              <a:chOff x="4289" y="3264"/>
              <a:chExt cx="1203" cy="826"/>
            </a:xfrm>
          </p:grpSpPr>
          <p:sp>
            <p:nvSpPr>
              <p:cNvPr id="574509" name="Rectangle 45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0" name="Rectangle 46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4511" name="Text Box 47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692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000912</a:t>
                </a:r>
              </a:p>
            </p:txBody>
          </p:sp>
          <p:sp>
            <p:nvSpPr>
              <p:cNvPr id="574512" name="Rectangle 48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74513" name="Rectangle 49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4514" name="Text Box 50"/>
          <p:cNvSpPr txBox="1">
            <a:spLocks noChangeArrowheads="1"/>
          </p:cNvSpPr>
          <p:nvPr/>
        </p:nvSpPr>
        <p:spPr bwMode="auto">
          <a:xfrm>
            <a:off x="7426325" y="54070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sp>
        <p:nvSpPr>
          <p:cNvPr id="574515" name="Line 51"/>
          <p:cNvSpPr>
            <a:spLocks noChangeShapeType="1"/>
          </p:cNvSpPr>
          <p:nvPr/>
        </p:nvSpPr>
        <p:spPr bwMode="auto">
          <a:xfrm>
            <a:off x="5537200" y="2057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6" name="Line 52"/>
          <p:cNvSpPr>
            <a:spLocks noChangeShapeType="1"/>
          </p:cNvSpPr>
          <p:nvPr/>
        </p:nvSpPr>
        <p:spPr bwMode="auto">
          <a:xfrm>
            <a:off x="5537200" y="2603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7" name="Line 53"/>
          <p:cNvSpPr>
            <a:spLocks noChangeShapeType="1"/>
          </p:cNvSpPr>
          <p:nvPr/>
        </p:nvSpPr>
        <p:spPr bwMode="auto">
          <a:xfrm>
            <a:off x="381000" y="3073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18" name="Text Box 54"/>
          <p:cNvSpPr txBox="1">
            <a:spLocks noChangeArrowheads="1"/>
          </p:cNvSpPr>
          <p:nvPr/>
        </p:nvSpPr>
        <p:spPr bwMode="auto">
          <a:xfrm>
            <a:off x="4781550" y="4343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74519" name="Line 55"/>
          <p:cNvSpPr>
            <a:spLocks noChangeShapeType="1"/>
          </p:cNvSpPr>
          <p:nvPr/>
        </p:nvSpPr>
        <p:spPr bwMode="auto">
          <a:xfrm>
            <a:off x="6731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0" name="AutoShape 56"/>
          <p:cNvSpPr>
            <a:spLocks noChangeArrowheads="1"/>
          </p:cNvSpPr>
          <p:nvPr/>
        </p:nvSpPr>
        <p:spPr bwMode="auto">
          <a:xfrm>
            <a:off x="990600" y="1536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I no longer need the memory at location 900.</a:t>
            </a:r>
          </a:p>
        </p:txBody>
      </p:sp>
      <p:sp>
        <p:nvSpPr>
          <p:cNvPr id="574521" name="AutoShape 57"/>
          <p:cNvSpPr>
            <a:spLocks noChangeArrowheads="1"/>
          </p:cNvSpPr>
          <p:nvPr/>
        </p:nvSpPr>
        <p:spPr bwMode="auto">
          <a:xfrm flipH="1">
            <a:off x="4038600" y="4419600"/>
            <a:ext cx="4368800" cy="1701800"/>
          </a:xfrm>
          <a:prstGeom prst="wedgeRoundRectCallout">
            <a:avLst>
              <a:gd name="adj1" fmla="val -63921"/>
              <a:gd name="adj2" fmla="val 87403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4522" name="Line 58"/>
          <p:cNvSpPr>
            <a:spLocks noChangeShapeType="1"/>
          </p:cNvSpPr>
          <p:nvPr/>
        </p:nvSpPr>
        <p:spPr bwMode="auto">
          <a:xfrm>
            <a:off x="685800" y="3924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74523" name="AutoShape 59"/>
          <p:cNvCxnSpPr>
            <a:cxnSpLocks noChangeShapeType="1"/>
          </p:cNvCxnSpPr>
          <p:nvPr/>
        </p:nvCxnSpPr>
        <p:spPr bwMode="auto">
          <a:xfrm flipH="1">
            <a:off x="6532563" y="46736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4524" name="Group 60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4525" name="Rectangle 61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4526" name="Text Box 62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sp>
        <p:nvSpPr>
          <p:cNvPr id="574527" name="Line 63"/>
          <p:cNvSpPr>
            <a:spLocks noChangeShapeType="1"/>
          </p:cNvSpPr>
          <p:nvPr/>
        </p:nvSpPr>
        <p:spPr bwMode="auto">
          <a:xfrm>
            <a:off x="698500" y="4216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28" name="AutoShape 64"/>
          <p:cNvSpPr>
            <a:spLocks noChangeArrowheads="1"/>
          </p:cNvSpPr>
          <p:nvPr/>
        </p:nvSpPr>
        <p:spPr bwMode="auto">
          <a:xfrm>
            <a:off x="1473200" y="2044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74529" name="AutoShape 65"/>
          <p:cNvSpPr>
            <a:spLocks noChangeArrowheads="1"/>
          </p:cNvSpPr>
          <p:nvPr/>
        </p:nvSpPr>
        <p:spPr bwMode="auto">
          <a:xfrm flipH="1">
            <a:off x="4038600" y="4191000"/>
            <a:ext cx="4368800" cy="1701800"/>
          </a:xfrm>
          <a:prstGeom prst="wedgeRoundRectCallout">
            <a:avLst>
              <a:gd name="adj1" fmla="val -65375"/>
              <a:gd name="adj2" fmla="val 103542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860.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74530" name="Group 66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4531" name="Rectangle 67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2" name="Rectangle 68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4533" name="Text Box 69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4534" name="Rectangle 70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4535" name="Group 71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4536" name="Rectangle 72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4537" name="Text Box 73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4538" name="Line 74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39" name="Text Box 75"/>
          <p:cNvSpPr txBox="1">
            <a:spLocks noChangeArrowheads="1"/>
          </p:cNvSpPr>
          <p:nvPr/>
        </p:nvSpPr>
        <p:spPr bwMode="auto">
          <a:xfrm>
            <a:off x="7505700" y="54070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cxnSp>
        <p:nvCxnSpPr>
          <p:cNvPr id="574540" name="AutoShape 76"/>
          <p:cNvCxnSpPr>
            <a:cxnSpLocks noChangeShapeType="1"/>
            <a:stCxn id="574491" idx="3"/>
            <a:endCxn id="574539" idx="3"/>
          </p:cNvCxnSpPr>
          <p:nvPr/>
        </p:nvCxnSpPr>
        <p:spPr bwMode="auto">
          <a:xfrm>
            <a:off x="7796213" y="4465638"/>
            <a:ext cx="7937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1" name="Line 77"/>
          <p:cNvSpPr>
            <a:spLocks noChangeShapeType="1"/>
          </p:cNvSpPr>
          <p:nvPr/>
        </p:nvSpPr>
        <p:spPr bwMode="auto">
          <a:xfrm>
            <a:off x="10160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2" name="Line 78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3" name="Text Box 79"/>
          <p:cNvSpPr txBox="1">
            <a:spLocks noChangeArrowheads="1"/>
          </p:cNvSpPr>
          <p:nvPr/>
        </p:nvSpPr>
        <p:spPr bwMode="auto">
          <a:xfrm>
            <a:off x="7472363" y="56991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cxnSp>
        <p:nvCxnSpPr>
          <p:cNvPr id="574544" name="AutoShape 80"/>
          <p:cNvCxnSpPr>
            <a:cxnSpLocks noChangeShapeType="1"/>
            <a:endCxn id="574543" idx="3"/>
          </p:cNvCxnSpPr>
          <p:nvPr/>
        </p:nvCxnSpPr>
        <p:spPr bwMode="auto">
          <a:xfrm>
            <a:off x="7804150" y="4757738"/>
            <a:ext cx="7938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5" name="Line 81"/>
          <p:cNvSpPr>
            <a:spLocks noChangeShapeType="1"/>
          </p:cNvSpPr>
          <p:nvPr/>
        </p:nvSpPr>
        <p:spPr bwMode="auto">
          <a:xfrm>
            <a:off x="10033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6" name="Line 82"/>
          <p:cNvSpPr>
            <a:spLocks noChangeShapeType="1"/>
          </p:cNvSpPr>
          <p:nvPr/>
        </p:nvSpPr>
        <p:spPr bwMode="auto">
          <a:xfrm>
            <a:off x="711200" y="4457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47" name="Text Box 83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</a:t>
            </a:r>
          </a:p>
        </p:txBody>
      </p:sp>
      <p:cxnSp>
        <p:nvCxnSpPr>
          <p:cNvPr id="574548" name="AutoShape 84"/>
          <p:cNvCxnSpPr>
            <a:cxnSpLocks noChangeShapeType="1"/>
            <a:endCxn id="574547" idx="3"/>
          </p:cNvCxnSpPr>
          <p:nvPr/>
        </p:nvCxnSpPr>
        <p:spPr bwMode="auto">
          <a:xfrm>
            <a:off x="7804150" y="5087938"/>
            <a:ext cx="7938" cy="1139825"/>
          </a:xfrm>
          <a:prstGeom prst="curvedConnector3">
            <a:avLst>
              <a:gd name="adj1" fmla="val 2980000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4549" name="Line 85"/>
          <p:cNvSpPr>
            <a:spLocks noChangeShapeType="1"/>
          </p:cNvSpPr>
          <p:nvPr/>
        </p:nvSpPr>
        <p:spPr bwMode="auto">
          <a:xfrm>
            <a:off x="1003300" y="4749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0" name="Line 86"/>
          <p:cNvSpPr>
            <a:spLocks noChangeShapeType="1"/>
          </p:cNvSpPr>
          <p:nvPr/>
        </p:nvSpPr>
        <p:spPr bwMode="auto">
          <a:xfrm>
            <a:off x="660400" y="5029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4551" name="Line 87"/>
          <p:cNvSpPr>
            <a:spLocks noChangeShapeType="1"/>
          </p:cNvSpPr>
          <p:nvPr/>
        </p:nvSpPr>
        <p:spPr bwMode="auto">
          <a:xfrm>
            <a:off x="444500" y="5295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7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7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57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7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7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7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57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57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57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57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 nodeType="clickPar">
                      <p:stCondLst>
                        <p:cond delay="indefinite"/>
                      </p:stCondLst>
                      <p:childTnLst>
                        <p:par>
                          <p:cTn id="2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 nodeType="clickPar">
                      <p:stCondLst>
                        <p:cond delay="indefinite"/>
                      </p:stCondLst>
                      <p:childTnLst>
                        <p:par>
                          <p:cTn id="2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57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 nodeType="clickPar">
                      <p:stCondLst>
                        <p:cond delay="indefinite"/>
                      </p:stCondLst>
                      <p:childTnLst>
                        <p:par>
                          <p:cTn id="2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 nodeType="clickPar">
                      <p:stCondLst>
                        <p:cond delay="indefinite"/>
                      </p:stCondLst>
                      <p:childTnLst>
                        <p:par>
                          <p:cTn id="2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 nodeType="clickPar">
                      <p:stCondLst>
                        <p:cond delay="indefinite"/>
                      </p:stCondLst>
                      <p:childTnLst>
                        <p:par>
                          <p:cTn id="3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57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 nodeType="clickPar">
                      <p:stCondLst>
                        <p:cond delay="indefinite"/>
                      </p:stCondLst>
                      <p:childTnLst>
                        <p:par>
                          <p:cTn id="3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 nodeType="clickPar">
                      <p:stCondLst>
                        <p:cond delay="indefinite"/>
                      </p:stCondLst>
                      <p:childTnLst>
                        <p:par>
                          <p:cTn id="3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 nodeType="clickPar">
                      <p:stCondLst>
                        <p:cond delay="indefinite"/>
                      </p:stCondLst>
                      <p:childTnLst>
                        <p:par>
                          <p:cTn id="3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8" grpId="0" uiExpand="1" build="p"/>
      <p:bldP spid="574472" grpId="0" animBg="1"/>
      <p:bldP spid="574472" grpId="1" animBg="1"/>
      <p:bldP spid="574483" grpId="0"/>
      <p:bldP spid="574489" grpId="0"/>
      <p:bldP spid="574491" grpId="0"/>
      <p:bldP spid="574492" grpId="0"/>
      <p:bldP spid="574493" grpId="0"/>
      <p:bldP spid="574504" grpId="0"/>
      <p:bldP spid="574505" grpId="0"/>
      <p:bldP spid="574514" grpId="0"/>
      <p:bldP spid="574514" grpId="1"/>
      <p:bldP spid="574515" grpId="0" animBg="1"/>
      <p:bldP spid="574515" grpId="1" animBg="1"/>
      <p:bldP spid="574516" grpId="0" animBg="1"/>
      <p:bldP spid="574516" grpId="1" animBg="1"/>
      <p:bldP spid="574517" grpId="0" animBg="1"/>
      <p:bldP spid="574517" grpId="1" animBg="1"/>
      <p:bldP spid="574518" grpId="0" animBg="1"/>
      <p:bldP spid="574519" grpId="0" animBg="1"/>
      <p:bldP spid="574519" grpId="1" animBg="1"/>
      <p:bldP spid="574520" grpId="0" animBg="1"/>
      <p:bldP spid="574520" grpId="1" animBg="1"/>
      <p:bldP spid="574521" grpId="0" animBg="1"/>
      <p:bldP spid="574521" grpId="1" animBg="1"/>
      <p:bldP spid="574522" grpId="0" animBg="1"/>
      <p:bldP spid="574522" grpId="1" animBg="1"/>
      <p:bldP spid="574527" grpId="0" animBg="1"/>
      <p:bldP spid="574527" grpId="1" animBg="1"/>
      <p:bldP spid="574528" grpId="0" animBg="1"/>
      <p:bldP spid="574528" grpId="1" animBg="1"/>
      <p:bldP spid="574529" grpId="0" animBg="1"/>
      <p:bldP spid="574529" grpId="1" animBg="1"/>
      <p:bldP spid="574538" grpId="0" animBg="1"/>
      <p:bldP spid="574538" grpId="1" animBg="1"/>
      <p:bldP spid="574539" grpId="0"/>
      <p:bldP spid="574541" grpId="0" animBg="1"/>
      <p:bldP spid="574541" grpId="1" animBg="1"/>
      <p:bldP spid="574542" grpId="0" animBg="1"/>
      <p:bldP spid="574542" grpId="1" animBg="1"/>
      <p:bldP spid="574543" grpId="0"/>
      <p:bldP spid="574545" grpId="0" animBg="1"/>
      <p:bldP spid="574545" grpId="1" animBg="1"/>
      <p:bldP spid="574546" grpId="0" animBg="1"/>
      <p:bldP spid="574546" grpId="1" animBg="1"/>
      <p:bldP spid="574547" grpId="0"/>
      <p:bldP spid="574549" grpId="0" animBg="1"/>
      <p:bldP spid="574549" grpId="1" animBg="1"/>
      <p:bldP spid="574550" grpId="0" animBg="1"/>
      <p:bldP spid="574550" grpId="1" animBg="1"/>
      <p:bldP spid="574551" grpId="0" animBg="1"/>
      <p:bldP spid="5745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B1F-9CEB-4F41-B3B0-E9F62D748F49}" type="slidenum">
              <a:rPr lang="en-US"/>
              <a:pPr/>
              <a:t>13</a:t>
            </a:fld>
            <a:endParaRPr lang="en-US"/>
          </a:p>
        </p:txBody>
      </p:sp>
      <p:sp>
        <p:nvSpPr>
          <p:cNvPr id="576514" name="Rectangle 2"/>
          <p:cNvSpPr>
            <a:spLocks noChangeArrowheads="1"/>
          </p:cNvSpPr>
          <p:nvPr/>
        </p:nvSpPr>
        <p:spPr bwMode="auto">
          <a:xfrm>
            <a:off x="304800" y="1025525"/>
            <a:ext cx="5029200" cy="568007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76516" name="Rectangle 4"/>
          <p:cNvSpPr>
            <a:spLocks noChangeArrowheads="1"/>
          </p:cNvSpPr>
          <p:nvPr/>
        </p:nvSpPr>
        <p:spPr bwMode="auto">
          <a:xfrm>
            <a:off x="-114300" y="1000125"/>
            <a:ext cx="5715000" cy="610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Squares(int n) {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}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~ Squares(){ delete[]m_sq; }</a:t>
            </a:r>
          </a:p>
          <a:p>
            <a:pPr indent="457200" algn="l" eaLnBrk="0" hangingPunct="0"/>
            <a:endParaRPr lang="en-US" sz="1800" b="1">
              <a:solidFill>
                <a:schemeClr val="tx1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// assignment operator: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    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void printSquares() { ... }</a:t>
            </a:r>
            <a:r>
              <a:rPr lang="en-US" sz="10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</a:t>
            </a: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76517" name="Rectangle 5"/>
          <p:cNvSpPr>
            <a:spLocks noChangeArrowheads="1"/>
          </p:cNvSpPr>
          <p:nvPr/>
        </p:nvSpPr>
        <p:spPr bwMode="auto">
          <a:xfrm>
            <a:off x="5486400" y="1092200"/>
            <a:ext cx="3492500" cy="2286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6518" name="Rectangle 6"/>
          <p:cNvSpPr>
            <a:spLocks noChangeArrowheads="1"/>
          </p:cNvSpPr>
          <p:nvPr/>
        </p:nvSpPr>
        <p:spPr bwMode="auto">
          <a:xfrm>
            <a:off x="5473700" y="1066800"/>
            <a:ext cx="35814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main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()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a(3);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Squares b(4);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 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b = a;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</p:txBody>
      </p:sp>
      <p:sp>
        <p:nvSpPr>
          <p:cNvPr id="576519" name="Text Box 7"/>
          <p:cNvSpPr txBox="1">
            <a:spLocks noChangeArrowheads="1"/>
          </p:cNvSpPr>
          <p:nvPr/>
        </p:nvSpPr>
        <p:spPr bwMode="auto">
          <a:xfrm>
            <a:off x="48101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grpSp>
        <p:nvGrpSpPr>
          <p:cNvPr id="576520" name="Group 8"/>
          <p:cNvGrpSpPr>
            <a:grpSpLocks/>
          </p:cNvGrpSpPr>
          <p:nvPr/>
        </p:nvGrpSpPr>
        <p:grpSpPr bwMode="auto">
          <a:xfrm>
            <a:off x="5116513" y="4343400"/>
            <a:ext cx="1665287" cy="990600"/>
            <a:chOff x="2879" y="2880"/>
            <a:chExt cx="1049" cy="624"/>
          </a:xfrm>
        </p:grpSpPr>
        <p:grpSp>
          <p:nvGrpSpPr>
            <p:cNvPr id="576521" name="Group 9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76522" name="Group 10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23" name="Rectangle 11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2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25" name="Text Box 13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76526" name="Rectangle 14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27" name="Text Box 15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28" name="Text Box 16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6529" name="Rectangle 17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30" name="Text Box 18"/>
          <p:cNvSpPr txBox="1">
            <a:spLocks noChangeArrowheads="1"/>
          </p:cNvSpPr>
          <p:nvPr/>
        </p:nvSpPr>
        <p:spPr bwMode="auto">
          <a:xfrm>
            <a:off x="6230938" y="4475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76531" name="Group 19"/>
          <p:cNvGrpSpPr>
            <a:grpSpLocks/>
          </p:cNvGrpSpPr>
          <p:nvPr/>
        </p:nvGrpSpPr>
        <p:grpSpPr bwMode="auto">
          <a:xfrm>
            <a:off x="7242175" y="4292600"/>
            <a:ext cx="1909763" cy="1006475"/>
            <a:chOff x="4289" y="3264"/>
            <a:chExt cx="1203" cy="634"/>
          </a:xfrm>
        </p:grpSpPr>
        <p:sp>
          <p:nvSpPr>
            <p:cNvPr id="576532" name="Rectangle 20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3" name="Rectangle 21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34" name="Text Box 22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76535" name="Rectangle 23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536" name="Text Box 24"/>
          <p:cNvSpPr txBox="1">
            <a:spLocks noChangeArrowheads="1"/>
          </p:cNvSpPr>
          <p:nvPr/>
        </p:nvSpPr>
        <p:spPr bwMode="auto">
          <a:xfrm>
            <a:off x="6140450" y="48926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76537" name="AutoShape 25"/>
          <p:cNvCxnSpPr>
            <a:cxnSpLocks noChangeShapeType="1"/>
            <a:stCxn id="576536" idx="3"/>
            <a:endCxn id="576532" idx="1"/>
          </p:cNvCxnSpPr>
          <p:nvPr/>
        </p:nvCxnSpPr>
        <p:spPr bwMode="auto">
          <a:xfrm flipV="1">
            <a:off x="6719888" y="44688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6538" name="Text Box 26"/>
          <p:cNvSpPr txBox="1">
            <a:spLocks noChangeArrowheads="1"/>
          </p:cNvSpPr>
          <p:nvPr/>
        </p:nvSpPr>
        <p:spPr bwMode="auto">
          <a:xfrm>
            <a:off x="7497763" y="4267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76539" name="Text Box 27"/>
          <p:cNvSpPr txBox="1">
            <a:spLocks noChangeArrowheads="1"/>
          </p:cNvSpPr>
          <p:nvPr/>
        </p:nvSpPr>
        <p:spPr bwMode="auto">
          <a:xfrm>
            <a:off x="7483475" y="4594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40" name="Text Box 28"/>
          <p:cNvSpPr txBox="1">
            <a:spLocks noChangeArrowheads="1"/>
          </p:cNvSpPr>
          <p:nvPr/>
        </p:nvSpPr>
        <p:spPr bwMode="auto">
          <a:xfrm>
            <a:off x="7499350" y="4922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76541" name="Group 29"/>
          <p:cNvGrpSpPr>
            <a:grpSpLocks/>
          </p:cNvGrpSpPr>
          <p:nvPr/>
        </p:nvGrpSpPr>
        <p:grpSpPr bwMode="auto">
          <a:xfrm>
            <a:off x="5105400" y="5334000"/>
            <a:ext cx="1677988" cy="990600"/>
            <a:chOff x="2871" y="2880"/>
            <a:chExt cx="1057" cy="624"/>
          </a:xfrm>
        </p:grpSpPr>
        <p:grpSp>
          <p:nvGrpSpPr>
            <p:cNvPr id="576542" name="Group 30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76543" name="Group 3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76544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6545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76546" name="Text Box 34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76547" name="Rectangle 3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48" name="Text Box 3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76549" name="Text Box 3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76550" name="Rectangle 3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76551" name="Text Box 39"/>
          <p:cNvSpPr txBox="1">
            <a:spLocks noChangeArrowheads="1"/>
          </p:cNvSpPr>
          <p:nvPr/>
        </p:nvSpPr>
        <p:spPr bwMode="auto">
          <a:xfrm>
            <a:off x="6224588" y="548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76552" name="Text Box 40"/>
          <p:cNvSpPr txBox="1">
            <a:spLocks noChangeArrowheads="1"/>
          </p:cNvSpPr>
          <p:nvPr/>
        </p:nvSpPr>
        <p:spPr bwMode="auto">
          <a:xfrm>
            <a:off x="6135688" y="58848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76553" name="AutoShape 41"/>
          <p:cNvCxnSpPr>
            <a:cxnSpLocks noChangeShapeType="1"/>
          </p:cNvCxnSpPr>
          <p:nvPr/>
        </p:nvCxnSpPr>
        <p:spPr bwMode="auto">
          <a:xfrm flipV="1">
            <a:off x="6653213" y="54705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6554" name="Group 42"/>
          <p:cNvGrpSpPr>
            <a:grpSpLocks/>
          </p:cNvGrpSpPr>
          <p:nvPr/>
        </p:nvGrpSpPr>
        <p:grpSpPr bwMode="auto">
          <a:xfrm>
            <a:off x="6248400" y="5491163"/>
            <a:ext cx="339725" cy="396875"/>
            <a:chOff x="3629" y="2443"/>
            <a:chExt cx="214" cy="267"/>
          </a:xfrm>
        </p:grpSpPr>
        <p:sp>
          <p:nvSpPr>
            <p:cNvPr id="576555" name="Rectangle 43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6556" name="Text Box 44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grpSp>
        <p:nvGrpSpPr>
          <p:cNvPr id="576557" name="Group 45"/>
          <p:cNvGrpSpPr>
            <a:grpSpLocks/>
          </p:cNvGrpSpPr>
          <p:nvPr/>
        </p:nvGrpSpPr>
        <p:grpSpPr bwMode="auto">
          <a:xfrm>
            <a:off x="7246938" y="5397500"/>
            <a:ext cx="1909762" cy="1006475"/>
            <a:chOff x="4289" y="3264"/>
            <a:chExt cx="1203" cy="634"/>
          </a:xfrm>
        </p:grpSpPr>
        <p:sp>
          <p:nvSpPr>
            <p:cNvPr id="576558" name="Rectangle 46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59" name="Rectangle 47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6560" name="Text Box 48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000860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000868</a:t>
              </a:r>
            </a:p>
          </p:txBody>
        </p:sp>
        <p:sp>
          <p:nvSpPr>
            <p:cNvPr id="576561" name="Rectangle 49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6562" name="Group 50"/>
          <p:cNvGrpSpPr>
            <a:grpSpLocks/>
          </p:cNvGrpSpPr>
          <p:nvPr/>
        </p:nvGrpSpPr>
        <p:grpSpPr bwMode="auto">
          <a:xfrm>
            <a:off x="6134100" y="5872163"/>
            <a:ext cx="631825" cy="350837"/>
            <a:chOff x="3576" y="4099"/>
            <a:chExt cx="398" cy="221"/>
          </a:xfrm>
        </p:grpSpPr>
        <p:sp>
          <p:nvSpPr>
            <p:cNvPr id="576563" name="Rectangle 51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6564" name="Text Box 52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860</a:t>
              </a:r>
            </a:p>
          </p:txBody>
        </p:sp>
      </p:grpSp>
      <p:sp>
        <p:nvSpPr>
          <p:cNvPr id="576565" name="Text Box 53"/>
          <p:cNvSpPr txBox="1">
            <a:spLocks noChangeArrowheads="1"/>
          </p:cNvSpPr>
          <p:nvPr/>
        </p:nvSpPr>
        <p:spPr bwMode="auto">
          <a:xfrm>
            <a:off x="7505700" y="5407025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1</a:t>
            </a:r>
          </a:p>
        </p:txBody>
      </p:sp>
      <p:sp>
        <p:nvSpPr>
          <p:cNvPr id="576566" name="Text Box 54"/>
          <p:cNvSpPr txBox="1">
            <a:spLocks noChangeArrowheads="1"/>
          </p:cNvSpPr>
          <p:nvPr/>
        </p:nvSpPr>
        <p:spPr bwMode="auto">
          <a:xfrm>
            <a:off x="7472363" y="56991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76567" name="Text Box 55"/>
          <p:cNvSpPr txBox="1">
            <a:spLocks noChangeArrowheads="1"/>
          </p:cNvSpPr>
          <p:nvPr/>
        </p:nvSpPr>
        <p:spPr bwMode="auto">
          <a:xfrm>
            <a:off x="7472363" y="60293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9</a:t>
            </a:r>
          </a:p>
        </p:txBody>
      </p:sp>
      <p:sp>
        <p:nvSpPr>
          <p:cNvPr id="576568" name="Text Box 56"/>
          <p:cNvSpPr txBox="1">
            <a:spLocks noChangeArrowheads="1"/>
          </p:cNvSpPr>
          <p:nvPr/>
        </p:nvSpPr>
        <p:spPr bwMode="auto">
          <a:xfrm>
            <a:off x="5618163" y="3011488"/>
            <a:ext cx="33099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76569" name="Line 57"/>
          <p:cNvSpPr>
            <a:spLocks noChangeShapeType="1"/>
          </p:cNvSpPr>
          <p:nvPr/>
        </p:nvSpPr>
        <p:spPr bwMode="auto">
          <a:xfrm>
            <a:off x="53260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0" name="Line 58"/>
          <p:cNvSpPr>
            <a:spLocks noChangeShapeType="1"/>
          </p:cNvSpPr>
          <p:nvPr/>
        </p:nvSpPr>
        <p:spPr bwMode="auto">
          <a:xfrm>
            <a:off x="411163" y="2287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1" name="Line 59"/>
          <p:cNvSpPr>
            <a:spLocks noChangeShapeType="1"/>
          </p:cNvSpPr>
          <p:nvPr/>
        </p:nvSpPr>
        <p:spPr bwMode="auto">
          <a:xfrm>
            <a:off x="2590800" y="1906588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2" name="AutoShape 60"/>
          <p:cNvSpPr>
            <a:spLocks noChangeArrowheads="1"/>
          </p:cNvSpPr>
          <p:nvPr/>
        </p:nvSpPr>
        <p:spPr bwMode="auto">
          <a:xfrm>
            <a:off x="2374900" y="1397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 dirty="0"/>
              <a:t>Operating System, I no longer need the memory at location 800.</a:t>
            </a:r>
          </a:p>
        </p:txBody>
      </p:sp>
      <p:sp>
        <p:nvSpPr>
          <p:cNvPr id="576573" name="AutoShape 61"/>
          <p:cNvSpPr>
            <a:spLocks noChangeArrowheads="1"/>
          </p:cNvSpPr>
          <p:nvPr/>
        </p:nvSpPr>
        <p:spPr bwMode="auto">
          <a:xfrm flipH="1">
            <a:off x="3962400" y="4876800"/>
            <a:ext cx="4368800" cy="1701800"/>
          </a:xfrm>
          <a:prstGeom prst="wedgeRoundRectCallout">
            <a:avLst>
              <a:gd name="adj1" fmla="val -68861"/>
              <a:gd name="adj2" fmla="val 6632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4" name="Line 62"/>
          <p:cNvSpPr>
            <a:spLocks noChangeShapeType="1"/>
          </p:cNvSpPr>
          <p:nvPr/>
        </p:nvSpPr>
        <p:spPr bwMode="auto">
          <a:xfrm>
            <a:off x="5338763" y="3176588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5" name="Line 63"/>
          <p:cNvSpPr>
            <a:spLocks noChangeShapeType="1"/>
          </p:cNvSpPr>
          <p:nvPr/>
        </p:nvSpPr>
        <p:spPr bwMode="auto">
          <a:xfrm>
            <a:off x="419100" y="2286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6576" name="Line 64"/>
          <p:cNvSpPr>
            <a:spLocks noChangeShapeType="1"/>
          </p:cNvSpPr>
          <p:nvPr/>
        </p:nvSpPr>
        <p:spPr bwMode="auto">
          <a:xfrm>
            <a:off x="2590800" y="1905000"/>
            <a:ext cx="177800" cy="266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6577" name="AutoShape 65"/>
          <p:cNvSpPr>
            <a:spLocks noChangeArrowheads="1"/>
          </p:cNvSpPr>
          <p:nvPr/>
        </p:nvSpPr>
        <p:spPr bwMode="auto">
          <a:xfrm>
            <a:off x="2362200" y="152400"/>
            <a:ext cx="4953000" cy="1587500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860.</a:t>
            </a:r>
          </a:p>
        </p:txBody>
      </p:sp>
      <p:sp>
        <p:nvSpPr>
          <p:cNvPr id="576578" name="AutoShape 66"/>
          <p:cNvSpPr>
            <a:spLocks noChangeArrowheads="1"/>
          </p:cNvSpPr>
          <p:nvPr/>
        </p:nvSpPr>
        <p:spPr bwMode="auto">
          <a:xfrm flipH="1">
            <a:off x="3886200" y="4876800"/>
            <a:ext cx="4368800" cy="1701800"/>
          </a:xfrm>
          <a:prstGeom prst="wedgeRoundRectCallout">
            <a:avLst>
              <a:gd name="adj1" fmla="val -70315"/>
              <a:gd name="adj2" fmla="val 6688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for you.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76579" name="Text Box 67"/>
          <p:cNvSpPr txBox="1">
            <a:spLocks noChangeArrowheads="1"/>
          </p:cNvSpPr>
          <p:nvPr/>
        </p:nvSpPr>
        <p:spPr bwMode="auto">
          <a:xfrm>
            <a:off x="5394325" y="3502025"/>
            <a:ext cx="35210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… and everything is freed </a:t>
            </a:r>
            <a:r>
              <a:rPr lang="en-US" sz="2800">
                <a:solidFill>
                  <a:srgbClr val="6600CC"/>
                </a:solidFill>
              </a:rPr>
              <a:t>perfectly</a:t>
            </a:r>
            <a:r>
              <a:rPr lang="en-US" sz="280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7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57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7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30" grpId="0"/>
      <p:bldP spid="576536" grpId="0"/>
      <p:bldP spid="576538" grpId="0"/>
      <p:bldP spid="576539" grpId="0"/>
      <p:bldP spid="576540" grpId="0"/>
      <p:bldP spid="576551" grpId="0"/>
      <p:bldP spid="576552" grpId="0"/>
      <p:bldP spid="576565" grpId="0"/>
      <p:bldP spid="576566" grpId="0"/>
      <p:bldP spid="576567" grpId="0"/>
      <p:bldP spid="576568" grpId="0"/>
      <p:bldP spid="576569" grpId="0" animBg="1"/>
      <p:bldP spid="576569" grpId="1" animBg="1"/>
      <p:bldP spid="576570" grpId="0" animBg="1"/>
      <p:bldP spid="576570" grpId="1" animBg="1"/>
      <p:bldP spid="576571" grpId="0" animBg="1"/>
      <p:bldP spid="576571" grpId="1" animBg="1"/>
      <p:bldP spid="576572" grpId="0" animBg="1"/>
      <p:bldP spid="576572" grpId="1" animBg="1"/>
      <p:bldP spid="576573" grpId="0" animBg="1"/>
      <p:bldP spid="576573" grpId="1" animBg="1"/>
      <p:bldP spid="576574" grpId="0" animBg="1"/>
      <p:bldP spid="576574" grpId="1" animBg="1"/>
      <p:bldP spid="576575" grpId="0" animBg="1"/>
      <p:bldP spid="576575" grpId="1" animBg="1"/>
      <p:bldP spid="576576" grpId="0" animBg="1"/>
      <p:bldP spid="576576" grpId="1" animBg="1"/>
      <p:bldP spid="576577" grpId="0" animBg="1"/>
      <p:bldP spid="576577" grpId="1" animBg="1"/>
      <p:bldP spid="576578" grpId="0" animBg="1"/>
      <p:bldP spid="576578" grpId="1" animBg="1"/>
      <p:bldP spid="5765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D66BB-B3B5-4EDE-938A-E4FC1ED89CEB}" type="slidenum">
              <a:rPr lang="en-US"/>
              <a:pPr/>
              <a:t>14</a:t>
            </a:fld>
            <a:endParaRPr lang="en-US"/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635929" name="Group 25"/>
          <p:cNvGrpSpPr>
            <a:grpSpLocks/>
          </p:cNvGrpSpPr>
          <p:nvPr/>
        </p:nvGrpSpPr>
        <p:grpSpPr bwMode="auto">
          <a:xfrm>
            <a:off x="-152400" y="984250"/>
            <a:ext cx="5715000" cy="4576763"/>
            <a:chOff x="-96" y="620"/>
            <a:chExt cx="3600" cy="2883"/>
          </a:xfrm>
        </p:grpSpPr>
        <p:sp>
          <p:nvSpPr>
            <p:cNvPr id="635906" name="Rectangle 2"/>
            <p:cNvSpPr>
              <a:spLocks noChangeArrowheads="1"/>
            </p:cNvSpPr>
            <p:nvPr/>
          </p:nvSpPr>
          <p:spPr bwMode="auto">
            <a:xfrm>
              <a:off x="192" y="646"/>
              <a:ext cx="3125" cy="2606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08" name="Rectangle 4"/>
            <p:cNvSpPr>
              <a:spLocks noChangeArrowheads="1"/>
            </p:cNvSpPr>
            <p:nvPr/>
          </p:nvSpPr>
          <p:spPr bwMode="auto">
            <a:xfrm>
              <a:off x="-96" y="620"/>
              <a:ext cx="3600" cy="28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CSNerd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...</a:t>
              </a: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6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CSNerd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&amp;operator=(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const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CSNerd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&amp;</a:t>
              </a:r>
              <a:r>
                <a:rPr lang="en-US" sz="16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</a:t>
              </a:r>
              <a:r>
                <a:rPr lang="en-US" sz="16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)</a:t>
              </a:r>
              <a:endParaRPr lang="en-US" sz="1600" b="1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800" b="1" dirty="0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m_numPCs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src.m_numPCs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src.m_hasMac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800" b="1" dirty="0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800" b="1" dirty="0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dirty="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m_numPCs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bool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10" name="Text Box 6"/>
          <p:cNvSpPr txBox="1">
            <a:spLocks noChangeArrowheads="1"/>
          </p:cNvSpPr>
          <p:nvPr/>
        </p:nvSpPr>
        <p:spPr bwMode="auto">
          <a:xfrm>
            <a:off x="5280025" y="19812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Answer:</a:t>
            </a:r>
            <a:r>
              <a:rPr lang="en-US" sz="2000"/>
              <a:t> So we can do </a:t>
            </a:r>
            <a:r>
              <a:rPr lang="en-US" sz="2000">
                <a:solidFill>
                  <a:srgbClr val="6600CC"/>
                </a:solidFill>
              </a:rPr>
              <a:t>multiple</a:t>
            </a:r>
            <a:br>
              <a:rPr lang="en-US" sz="2000">
                <a:solidFill>
                  <a:srgbClr val="6600CC"/>
                </a:solidFill>
              </a:rPr>
            </a:br>
            <a:r>
              <a:rPr lang="en-US" sz="2000">
                <a:solidFill>
                  <a:srgbClr val="6600CC"/>
                </a:solidFill>
              </a:rPr>
              <a:t>assignments</a:t>
            </a:r>
            <a:r>
              <a:rPr lang="en-US" sz="2000"/>
              <a:t> in the same</a:t>
            </a:r>
            <a:br>
              <a:rPr lang="en-US" sz="2000"/>
            </a:br>
            <a:r>
              <a:rPr lang="en-US" sz="2000"/>
              <a:t>statement, like this…</a:t>
            </a:r>
          </a:p>
        </p:txBody>
      </p:sp>
      <p:sp>
        <p:nvSpPr>
          <p:cNvPr id="635915" name="Text Box 11"/>
          <p:cNvSpPr txBox="1">
            <a:spLocks noChangeArrowheads="1"/>
          </p:cNvSpPr>
          <p:nvPr/>
        </p:nvSpPr>
        <p:spPr bwMode="auto">
          <a:xfrm>
            <a:off x="5400675" y="3619500"/>
            <a:ext cx="3657600" cy="2292350"/>
          </a:xfrm>
          <a:prstGeom prst="rect">
            <a:avLst/>
          </a:prstGeom>
          <a:solidFill>
            <a:srgbClr val="EFFFE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main</a:t>
            </a:r>
            <a:r>
              <a:rPr lang="en-US" sz="1800" b="1" dirty="0">
                <a:latin typeface="Courier New" pitchFamily="49" charset="0"/>
              </a:rPr>
              <a:t>()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CSNerd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sam</a:t>
            </a:r>
            <a:r>
              <a:rPr lang="en-US" sz="1800" b="1" dirty="0">
                <a:latin typeface="Courier New" pitchFamily="49" charset="0"/>
              </a:rPr>
              <a:t>(5,false);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CSNerd</a:t>
            </a:r>
            <a:r>
              <a:rPr lang="en-US" sz="1800" b="1" dirty="0">
                <a:latin typeface="Courier New" pitchFamily="49" charset="0"/>
              </a:rPr>
              <a:t> ted(10,false);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CSNerd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tim</a:t>
            </a:r>
            <a:r>
              <a:rPr lang="en-US" sz="1800" b="1" dirty="0">
                <a:latin typeface="Courier New" pitchFamily="49" charset="0"/>
              </a:rPr>
              <a:t>(3,true);</a:t>
            </a:r>
          </a:p>
          <a:p>
            <a:pPr algn="l"/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tim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 = ted = </a:t>
            </a:r>
            <a:r>
              <a:rPr lang="en-US" sz="1800" b="1" dirty="0" err="1">
                <a:solidFill>
                  <a:srgbClr val="6600CC"/>
                </a:solidFill>
                <a:latin typeface="Courier New" pitchFamily="49" charset="0"/>
              </a:rPr>
              <a:t>sam</a:t>
            </a:r>
            <a:r>
              <a:rPr lang="en-US" sz="1800" b="1" dirty="0">
                <a:solidFill>
                  <a:srgbClr val="6600CC"/>
                </a:solidFill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635928" name="Text Box 24"/>
          <p:cNvSpPr txBox="1">
            <a:spLocks noChangeArrowheads="1"/>
          </p:cNvSpPr>
          <p:nvPr/>
        </p:nvSpPr>
        <p:spPr bwMode="auto">
          <a:xfrm>
            <a:off x="5334000" y="914400"/>
            <a:ext cx="38639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Question:</a:t>
            </a:r>
            <a:r>
              <a:rPr lang="en-US" sz="2000"/>
              <a:t> Why do we have </a:t>
            </a:r>
            <a:r>
              <a:rPr lang="en-US" sz="2000">
                <a:solidFill>
                  <a:srgbClr val="006666"/>
                </a:solidFill>
              </a:rPr>
              <a:t>return(*this)</a:t>
            </a:r>
            <a:r>
              <a:rPr lang="en-US" sz="2000"/>
              <a:t> at the end of the assignment operator function?</a:t>
            </a:r>
          </a:p>
        </p:txBody>
      </p:sp>
      <p:grpSp>
        <p:nvGrpSpPr>
          <p:cNvPr id="635946" name="Group 42"/>
          <p:cNvGrpSpPr>
            <a:grpSpLocks/>
          </p:cNvGrpSpPr>
          <p:nvPr/>
        </p:nvGrpSpPr>
        <p:grpSpPr bwMode="auto">
          <a:xfrm>
            <a:off x="914400" y="4724400"/>
            <a:ext cx="4648200" cy="2274888"/>
            <a:chOff x="-2880" y="2748"/>
            <a:chExt cx="2928" cy="1433"/>
          </a:xfrm>
        </p:grpSpPr>
        <p:sp>
          <p:nvSpPr>
            <p:cNvPr id="635931" name="Rectangle 27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33" name="Text Box 29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sam</a:t>
              </a:r>
            </a:p>
          </p:txBody>
        </p:sp>
        <p:sp>
          <p:nvSpPr>
            <p:cNvPr id="635934" name="Rectangle 30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35" name="Rectangle 31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32" name="Rectangle 2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37" name="Line 33"/>
          <p:cNvSpPr>
            <a:spLocks noChangeShapeType="1"/>
          </p:cNvSpPr>
          <p:nvPr/>
        </p:nvSpPr>
        <p:spPr bwMode="auto">
          <a:xfrm>
            <a:off x="5486400" y="4352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635947" name="Group 43"/>
          <p:cNvGrpSpPr>
            <a:grpSpLocks/>
          </p:cNvGrpSpPr>
          <p:nvPr/>
        </p:nvGrpSpPr>
        <p:grpSpPr bwMode="auto">
          <a:xfrm>
            <a:off x="457200" y="2705100"/>
            <a:ext cx="4648200" cy="2274888"/>
            <a:chOff x="-2880" y="2748"/>
            <a:chExt cx="2928" cy="1433"/>
          </a:xfrm>
        </p:grpSpPr>
        <p:sp>
          <p:nvSpPr>
            <p:cNvPr id="635948" name="Rectangle 44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9" name="Text Box 45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ted</a:t>
              </a:r>
            </a:p>
          </p:txBody>
        </p:sp>
        <p:sp>
          <p:nvSpPr>
            <p:cNvPr id="635950" name="Rectangle 46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1" name="Rectangle 47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2" name="Rectangle 48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-76200" y="658813"/>
            <a:ext cx="4648200" cy="2274887"/>
            <a:chOff x="-2880" y="2748"/>
            <a:chExt cx="2928" cy="1433"/>
          </a:xfrm>
        </p:grpSpPr>
        <p:sp>
          <p:nvSpPr>
            <p:cNvPr id="635954" name="Rectangle 50"/>
            <p:cNvSpPr>
              <a:spLocks noChangeArrowheads="1"/>
            </p:cNvSpPr>
            <p:nvPr/>
          </p:nvSpPr>
          <p:spPr bwMode="auto">
            <a:xfrm>
              <a:off x="-2439" y="2842"/>
              <a:ext cx="2290" cy="1220"/>
            </a:xfrm>
            <a:prstGeom prst="rect">
              <a:avLst/>
            </a:prstGeom>
            <a:solidFill>
              <a:srgbClr val="F3F3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5" name="Text Box 51"/>
            <p:cNvSpPr txBox="1">
              <a:spLocks noChangeArrowheads="1"/>
            </p:cNvSpPr>
            <p:nvPr/>
          </p:nvSpPr>
          <p:spPr bwMode="auto">
            <a:xfrm>
              <a:off x="-2880" y="274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/>
                <a:t>tim</a:t>
              </a:r>
            </a:p>
          </p:txBody>
        </p:sp>
        <p:sp>
          <p:nvSpPr>
            <p:cNvPr id="635956" name="Rectangle 52"/>
            <p:cNvSpPr>
              <a:spLocks noChangeArrowheads="1"/>
            </p:cNvSpPr>
            <p:nvPr/>
          </p:nvSpPr>
          <p:spPr bwMode="auto">
            <a:xfrm>
              <a:off x="-1830" y="3792"/>
              <a:ext cx="36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5957" name="Rectangle 53"/>
            <p:cNvSpPr>
              <a:spLocks noChangeArrowheads="1"/>
            </p:cNvSpPr>
            <p:nvPr/>
          </p:nvSpPr>
          <p:spPr bwMode="auto">
            <a:xfrm>
              <a:off x="-906" y="3792"/>
              <a:ext cx="330" cy="140"/>
            </a:xfrm>
            <a:prstGeom prst="rect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35958" name="Rectangle 54"/>
            <p:cNvSpPr>
              <a:spLocks noChangeArrowheads="1"/>
            </p:cNvSpPr>
            <p:nvPr/>
          </p:nvSpPr>
          <p:spPr bwMode="auto">
            <a:xfrm>
              <a:off x="-2770" y="2820"/>
              <a:ext cx="2818" cy="1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CSNerd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CSNerd &amp;operator= (const CSNerd &amp;src)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{</a:t>
              </a:r>
              <a:endParaRPr lang="en-US" sz="1200" b="1">
                <a:solidFill>
                  <a:srgbClr val="6600CC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m_numPCs = src.m_numPCs;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  m_hasMac = src.m_hasMac;</a:t>
              </a:r>
            </a:p>
            <a:p>
              <a:pPr indent="457200" algn="l" eaLnBrk="0" hangingPunct="0"/>
              <a:r>
                <a:rPr lang="en-US" sz="1200" b="1">
                  <a:solidFill>
                    <a:srgbClr val="006666"/>
                  </a:solidFill>
                  <a:latin typeface="Courier New" pitchFamily="49" charset="0"/>
                  <a:ea typeface="MS Mincho" pitchFamily="49" charset="-128"/>
                </a:rPr>
                <a:t>    return(*this);</a:t>
              </a:r>
              <a:r>
                <a:rPr lang="en-US" sz="12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    </a:t>
              </a:r>
              <a:endParaRPr lang="en-US" sz="1200" b="1">
                <a:solidFill>
                  <a:srgbClr val="990000"/>
                </a:solidFill>
                <a:latin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}</a:t>
              </a:r>
              <a:r>
                <a:rPr lang="en-US" sz="1200" b="1">
                  <a:solidFill>
                    <a:srgbClr val="6600CC"/>
                  </a:solidFill>
                  <a:latin typeface="Courier New" pitchFamily="49" charset="0"/>
                </a:rPr>
                <a:t> </a:t>
              </a:r>
              <a:r>
                <a:rPr lang="en-US" sz="1200" b="1">
                  <a:solidFill>
                    <a:srgbClr val="6600CC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2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400">
                <a:solidFill>
                  <a:srgbClr val="6600CC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m_numPCs     </a:t>
              </a:r>
              <a:r>
                <a:rPr lang="en-US" sz="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m_hasMac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2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</a:t>
              </a:r>
              <a:endParaRPr lang="en-US" sz="12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2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5959" name="Line 55"/>
          <p:cNvSpPr>
            <a:spLocks noChangeShapeType="1"/>
          </p:cNvSpPr>
          <p:nvPr/>
        </p:nvSpPr>
        <p:spPr bwMode="auto">
          <a:xfrm>
            <a:off x="5486400" y="4629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0" name="Line 56"/>
          <p:cNvSpPr>
            <a:spLocks noChangeShapeType="1"/>
          </p:cNvSpPr>
          <p:nvPr/>
        </p:nvSpPr>
        <p:spPr bwMode="auto">
          <a:xfrm>
            <a:off x="5476875" y="48863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2" name="AutoShape 58"/>
          <p:cNvSpPr>
            <a:spLocks noChangeArrowheads="1"/>
          </p:cNvSpPr>
          <p:nvPr/>
        </p:nvSpPr>
        <p:spPr bwMode="auto">
          <a:xfrm>
            <a:off x="6286500" y="2190750"/>
            <a:ext cx="2571750" cy="1428750"/>
          </a:xfrm>
          <a:prstGeom prst="wedgeRoundRectCallout">
            <a:avLst>
              <a:gd name="adj1" fmla="val -45370"/>
              <a:gd name="adj2" fmla="val 16711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All assignment is performed </a:t>
            </a:r>
            <a:r>
              <a:rPr lang="en-US">
                <a:solidFill>
                  <a:srgbClr val="6600CC"/>
                </a:solidFill>
              </a:rPr>
              <a:t>right-to-left</a:t>
            </a:r>
            <a:r>
              <a:rPr lang="en-US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35963" name="AutoShape 59"/>
          <p:cNvSpPr>
            <a:spLocks noChangeArrowheads="1"/>
          </p:cNvSpPr>
          <p:nvPr/>
        </p:nvSpPr>
        <p:spPr bwMode="auto">
          <a:xfrm>
            <a:off x="6048375" y="2581275"/>
            <a:ext cx="3000375" cy="1704975"/>
          </a:xfrm>
          <a:prstGeom prst="wedgeRoundRectCallout">
            <a:avLst>
              <a:gd name="adj1" fmla="val -11745"/>
              <a:gd name="adj2" fmla="val 110708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First we call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assignment operator to assign him to </a:t>
            </a:r>
            <a:r>
              <a:rPr lang="en-US">
                <a:solidFill>
                  <a:srgbClr val="6600CC"/>
                </a:solidFill>
              </a:rPr>
              <a:t>sam</a:t>
            </a: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64" name="Rectangle 60"/>
          <p:cNvSpPr>
            <a:spLocks noChangeArrowheads="1"/>
          </p:cNvSpPr>
          <p:nvPr/>
        </p:nvSpPr>
        <p:spPr bwMode="auto">
          <a:xfrm>
            <a:off x="5724525" y="5324475"/>
            <a:ext cx="771525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65" name="Text Box 61"/>
          <p:cNvSpPr txBox="1">
            <a:spLocks noChangeArrowheads="1"/>
          </p:cNvSpPr>
          <p:nvPr/>
        </p:nvSpPr>
        <p:spPr bwMode="auto">
          <a:xfrm>
            <a:off x="4378325" y="2951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6" name="Text Box 62"/>
          <p:cNvSpPr txBox="1">
            <a:spLocks noChangeArrowheads="1"/>
          </p:cNvSpPr>
          <p:nvPr/>
        </p:nvSpPr>
        <p:spPr bwMode="auto">
          <a:xfrm>
            <a:off x="4949825" y="486568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7" name="Text Box 63"/>
          <p:cNvSpPr txBox="1">
            <a:spLocks noChangeArrowheads="1"/>
          </p:cNvSpPr>
          <p:nvPr/>
        </p:nvSpPr>
        <p:spPr bwMode="auto">
          <a:xfrm>
            <a:off x="3883025" y="8842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8" name="Text Box 64"/>
          <p:cNvSpPr txBox="1">
            <a:spLocks noChangeArrowheads="1"/>
          </p:cNvSpPr>
          <p:nvPr/>
        </p:nvSpPr>
        <p:spPr bwMode="auto">
          <a:xfrm>
            <a:off x="4502150" y="28654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35969" name="Line 65"/>
          <p:cNvSpPr>
            <a:spLocks noChangeShapeType="1"/>
          </p:cNvSpPr>
          <p:nvPr/>
        </p:nvSpPr>
        <p:spPr bwMode="auto">
          <a:xfrm>
            <a:off x="1066800" y="3314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70" name="AutoShape 66"/>
          <p:cNvCxnSpPr>
            <a:cxnSpLocks noChangeShapeType="1"/>
            <a:stCxn id="635965" idx="2"/>
            <a:endCxn id="635966" idx="0"/>
          </p:cNvCxnSpPr>
          <p:nvPr/>
        </p:nvCxnSpPr>
        <p:spPr bwMode="auto">
          <a:xfrm rot="16200000" flipH="1">
            <a:off x="4073525" y="3851276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71" name="Line 67"/>
          <p:cNvSpPr>
            <a:spLocks noChangeShapeType="1"/>
          </p:cNvSpPr>
          <p:nvPr/>
        </p:nvSpPr>
        <p:spPr bwMode="auto">
          <a:xfrm>
            <a:off x="1219200" y="369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2" name="Text Box 68"/>
          <p:cNvSpPr txBox="1">
            <a:spLocks noChangeArrowheads="1"/>
          </p:cNvSpPr>
          <p:nvPr/>
        </p:nvSpPr>
        <p:spPr bwMode="auto">
          <a:xfrm>
            <a:off x="2695575" y="6315075"/>
            <a:ext cx="377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635973" name="Text Box 69"/>
          <p:cNvSpPr txBox="1">
            <a:spLocks noChangeArrowheads="1"/>
          </p:cNvSpPr>
          <p:nvPr/>
        </p:nvSpPr>
        <p:spPr bwMode="auto">
          <a:xfrm>
            <a:off x="3638550" y="63103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4" name="Text Box 70"/>
          <p:cNvSpPr txBox="1">
            <a:spLocks noChangeArrowheads="1"/>
          </p:cNvSpPr>
          <p:nvPr/>
        </p:nvSpPr>
        <p:spPr bwMode="auto">
          <a:xfrm>
            <a:off x="2047875" y="42957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10</a:t>
            </a:r>
          </a:p>
        </p:txBody>
      </p:sp>
      <p:sp>
        <p:nvSpPr>
          <p:cNvPr id="635975" name="Text Box 71"/>
          <p:cNvSpPr txBox="1">
            <a:spLocks noChangeArrowheads="1"/>
          </p:cNvSpPr>
          <p:nvPr/>
        </p:nvSpPr>
        <p:spPr bwMode="auto">
          <a:xfrm>
            <a:off x="3171825" y="42910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false</a:t>
            </a:r>
          </a:p>
        </p:txBody>
      </p:sp>
      <p:sp>
        <p:nvSpPr>
          <p:cNvPr id="635976" name="Text Box 72"/>
          <p:cNvSpPr txBox="1">
            <a:spLocks noChangeArrowheads="1"/>
          </p:cNvSpPr>
          <p:nvPr/>
        </p:nvSpPr>
        <p:spPr bwMode="auto">
          <a:xfrm>
            <a:off x="1543050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635977" name="Text Box 73"/>
          <p:cNvSpPr txBox="1">
            <a:spLocks noChangeArrowheads="1"/>
          </p:cNvSpPr>
          <p:nvPr/>
        </p:nvSpPr>
        <p:spPr bwMode="auto">
          <a:xfrm>
            <a:off x="2647950" y="2233613"/>
            <a:ext cx="13684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true</a:t>
            </a:r>
          </a:p>
        </p:txBody>
      </p:sp>
      <p:sp>
        <p:nvSpPr>
          <p:cNvPr id="635961" name="Line 57"/>
          <p:cNvSpPr>
            <a:spLocks noChangeShapeType="1"/>
          </p:cNvSpPr>
          <p:nvPr/>
        </p:nvSpPr>
        <p:spPr bwMode="auto">
          <a:xfrm>
            <a:off x="54768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78" name="Text Box 74"/>
          <p:cNvSpPr txBox="1">
            <a:spLocks noChangeArrowheads="1"/>
          </p:cNvSpPr>
          <p:nvPr/>
        </p:nvSpPr>
        <p:spPr bwMode="auto">
          <a:xfrm>
            <a:off x="2038350" y="42957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79" name="Line 75"/>
          <p:cNvSpPr>
            <a:spLocks noChangeShapeType="1"/>
          </p:cNvSpPr>
          <p:nvPr/>
        </p:nvSpPr>
        <p:spPr bwMode="auto">
          <a:xfrm>
            <a:off x="1209675" y="3886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0" name="Text Box 76"/>
          <p:cNvSpPr txBox="1">
            <a:spLocks noChangeArrowheads="1"/>
          </p:cNvSpPr>
          <p:nvPr/>
        </p:nvSpPr>
        <p:spPr bwMode="auto">
          <a:xfrm>
            <a:off x="3489325" y="4286250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81" name="Line 77"/>
          <p:cNvSpPr>
            <a:spLocks noChangeShapeType="1"/>
          </p:cNvSpPr>
          <p:nvPr/>
        </p:nvSpPr>
        <p:spPr bwMode="auto">
          <a:xfrm>
            <a:off x="1209675" y="40576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82" name="AutoShape 78"/>
          <p:cNvSpPr>
            <a:spLocks noChangeArrowheads="1"/>
          </p:cNvSpPr>
          <p:nvPr/>
        </p:nvSpPr>
        <p:spPr bwMode="auto">
          <a:xfrm>
            <a:off x="2552700" y="857250"/>
            <a:ext cx="4029075" cy="2152650"/>
          </a:xfrm>
          <a:prstGeom prst="wedgeRoundRectCallout">
            <a:avLst>
              <a:gd name="adj1" fmla="val -53903"/>
              <a:gd name="adj2" fmla="val 94102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rgbClr val="6600CC"/>
                </a:solidFill>
              </a:rPr>
              <a:t>“this”</a:t>
            </a:r>
            <a:r>
              <a:rPr lang="en-US">
                <a:solidFill>
                  <a:schemeClr val="tx1"/>
                </a:solidFill>
              </a:rPr>
              <a:t> is a special C++ pointer variable that holds the </a:t>
            </a:r>
            <a:r>
              <a:rPr lang="en-US">
                <a:solidFill>
                  <a:srgbClr val="6600CC"/>
                </a:solidFill>
              </a:rPr>
              <a:t>address of the current object </a:t>
            </a:r>
            <a:r>
              <a:rPr lang="en-US">
                <a:solidFill>
                  <a:schemeClr val="tx1"/>
                </a:solidFill>
              </a:rPr>
              <a:t>(i.e., </a:t>
            </a:r>
            <a:r>
              <a:rPr lang="en-US">
                <a:solidFill>
                  <a:srgbClr val="6600CC"/>
                </a:solidFill>
              </a:rPr>
              <a:t>ted’s</a:t>
            </a:r>
            <a:r>
              <a:rPr lang="en-US">
                <a:solidFill>
                  <a:schemeClr val="tx1"/>
                </a:solidFill>
              </a:rPr>
              <a:t> address in RAM)</a:t>
            </a:r>
          </a:p>
        </p:txBody>
      </p:sp>
      <p:sp>
        <p:nvSpPr>
          <p:cNvPr id="635983" name="AutoShape 79"/>
          <p:cNvSpPr>
            <a:spLocks noChangeArrowheads="1"/>
          </p:cNvSpPr>
          <p:nvPr/>
        </p:nvSpPr>
        <p:spPr bwMode="auto">
          <a:xfrm>
            <a:off x="2505075" y="1304925"/>
            <a:ext cx="3733800" cy="1743075"/>
          </a:xfrm>
          <a:prstGeom prst="wedgeRoundRectCallout">
            <a:avLst>
              <a:gd name="adj1" fmla="val -54208"/>
              <a:gd name="adj2" fmla="val 104463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if</a:t>
            </a:r>
            <a:r>
              <a:rPr lang="en-US">
                <a:solidFill>
                  <a:srgbClr val="6600CC"/>
                </a:solidFill>
              </a:rPr>
              <a:t> “this”</a:t>
            </a:r>
            <a:r>
              <a:rPr lang="en-US">
                <a:solidFill>
                  <a:schemeClr val="tx1"/>
                </a:solidFill>
              </a:rPr>
              <a:t> is a pointer to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, then </a:t>
            </a:r>
            <a:r>
              <a:rPr lang="en-US">
                <a:solidFill>
                  <a:srgbClr val="6600CC"/>
                </a:solidFill>
              </a:rPr>
              <a:t>“*this”</a:t>
            </a:r>
            <a:r>
              <a:rPr lang="en-US">
                <a:solidFill>
                  <a:schemeClr val="tx1"/>
                </a:solidFill>
              </a:rPr>
              <a:t> refers to the whole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variable.</a:t>
            </a:r>
          </a:p>
        </p:txBody>
      </p:sp>
      <p:sp>
        <p:nvSpPr>
          <p:cNvPr id="635984" name="AutoShape 80"/>
          <p:cNvSpPr>
            <a:spLocks noChangeArrowheads="1"/>
          </p:cNvSpPr>
          <p:nvPr/>
        </p:nvSpPr>
        <p:spPr bwMode="auto">
          <a:xfrm>
            <a:off x="2209800" y="723900"/>
            <a:ext cx="3905250" cy="2457450"/>
          </a:xfrm>
          <a:prstGeom prst="wedgeRoundRectCallout">
            <a:avLst>
              <a:gd name="adj1" fmla="val -45977"/>
              <a:gd name="adj2" fmla="val 81264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this line returns the </a:t>
            </a:r>
            <a:r>
              <a:rPr lang="en-US">
                <a:solidFill>
                  <a:srgbClr val="6600CC"/>
                </a:solidFill>
              </a:rPr>
              <a:t>ted variable</a:t>
            </a:r>
            <a:r>
              <a:rPr lang="en-US">
                <a:solidFill>
                  <a:schemeClr val="tx1"/>
                </a:solidFill>
              </a:rPr>
              <a:t> itself!</a:t>
            </a:r>
          </a:p>
          <a:p>
            <a:r>
              <a:rPr lang="en-US">
                <a:solidFill>
                  <a:schemeClr val="tx1"/>
                </a:solidFill>
              </a:rPr>
              <a:t>Strange huh? A </a:t>
            </a:r>
            <a:r>
              <a:rPr lang="en-US">
                <a:solidFill>
                  <a:srgbClr val="6600CC"/>
                </a:solidFill>
              </a:rPr>
              <a:t>member function</a:t>
            </a:r>
            <a:r>
              <a:rPr lang="en-US">
                <a:solidFill>
                  <a:schemeClr val="tx1"/>
                </a:solidFill>
              </a:rPr>
              <a:t> of a variable can </a:t>
            </a:r>
            <a:r>
              <a:rPr lang="en-US">
                <a:solidFill>
                  <a:srgbClr val="6600CC"/>
                </a:solidFill>
              </a:rPr>
              <a:t>return the variable itself</a:t>
            </a:r>
            <a:r>
              <a:rPr lang="en-US">
                <a:solidFill>
                  <a:schemeClr val="tx1"/>
                </a:solidFill>
              </a:rPr>
              <a:t>!?!?</a:t>
            </a:r>
          </a:p>
        </p:txBody>
      </p:sp>
      <p:sp>
        <p:nvSpPr>
          <p:cNvPr id="635987" name="AutoShape 83"/>
          <p:cNvSpPr>
            <a:spLocks noChangeArrowheads="1"/>
          </p:cNvSpPr>
          <p:nvPr/>
        </p:nvSpPr>
        <p:spPr bwMode="auto">
          <a:xfrm>
            <a:off x="5972175" y="1781175"/>
            <a:ext cx="3105150" cy="1590675"/>
          </a:xfrm>
          <a:prstGeom prst="wedgeRoundRectCallout">
            <a:avLst>
              <a:gd name="adj1" fmla="val -11194"/>
              <a:gd name="adj2" fmla="val 172556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So the statement:</a:t>
            </a:r>
          </a:p>
          <a:p>
            <a:r>
              <a:rPr lang="en-US">
                <a:solidFill>
                  <a:srgbClr val="6600CC"/>
                </a:solidFill>
              </a:rPr>
              <a:t>“ted = sam”</a:t>
            </a:r>
            <a:r>
              <a:rPr lang="en-US">
                <a:solidFill>
                  <a:schemeClr val="tx1"/>
                </a:solidFill>
              </a:rPr>
              <a:t> is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just replaced by the </a:t>
            </a:r>
            <a:r>
              <a:rPr lang="en-US">
                <a:solidFill>
                  <a:srgbClr val="6600CC"/>
                </a:solidFill>
              </a:rPr>
              <a:t>ted</a:t>
            </a:r>
            <a:r>
              <a:rPr lang="en-US">
                <a:solidFill>
                  <a:schemeClr val="tx1"/>
                </a:solidFill>
              </a:rPr>
              <a:t> variable!</a:t>
            </a:r>
          </a:p>
        </p:txBody>
      </p:sp>
      <p:sp>
        <p:nvSpPr>
          <p:cNvPr id="635988" name="Rectangle 84"/>
          <p:cNvSpPr>
            <a:spLocks noChangeArrowheads="1"/>
          </p:cNvSpPr>
          <p:nvPr/>
        </p:nvSpPr>
        <p:spPr bwMode="auto">
          <a:xfrm>
            <a:off x="6534150" y="5324475"/>
            <a:ext cx="1295400" cy="2762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85" name="Text Box 81"/>
          <p:cNvSpPr txBox="1">
            <a:spLocks noChangeArrowheads="1"/>
          </p:cNvSpPr>
          <p:nvPr/>
        </p:nvSpPr>
        <p:spPr bwMode="auto">
          <a:xfrm>
            <a:off x="446088" y="2693988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ted</a:t>
            </a:r>
          </a:p>
        </p:txBody>
      </p:sp>
      <p:sp>
        <p:nvSpPr>
          <p:cNvPr id="635989" name="AutoShape 85"/>
          <p:cNvSpPr>
            <a:spLocks noChangeArrowheads="1"/>
          </p:cNvSpPr>
          <p:nvPr/>
        </p:nvSpPr>
        <p:spPr bwMode="auto">
          <a:xfrm>
            <a:off x="5467350" y="3257550"/>
            <a:ext cx="2876550" cy="1009650"/>
          </a:xfrm>
          <a:prstGeom prst="wedgeRoundRectCallout">
            <a:avLst>
              <a:gd name="adj1" fmla="val -16389"/>
              <a:gd name="adj2" fmla="val 156287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Next, C++ sets  </a:t>
            </a:r>
            <a:r>
              <a:rPr lang="en-US" dirty="0" err="1">
                <a:solidFill>
                  <a:srgbClr val="6600CC"/>
                </a:solidFill>
              </a:rPr>
              <a:t>tim</a:t>
            </a:r>
            <a:r>
              <a:rPr lang="en-US" dirty="0">
                <a:solidFill>
                  <a:schemeClr val="tx1"/>
                </a:solidFill>
              </a:rPr>
              <a:t> equal to </a:t>
            </a:r>
            <a:r>
              <a:rPr lang="en-US" dirty="0">
                <a:solidFill>
                  <a:srgbClr val="6600CC"/>
                </a:solidFill>
              </a:rPr>
              <a:t>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35990" name="Line 86"/>
          <p:cNvSpPr>
            <a:spLocks noChangeShapeType="1"/>
          </p:cNvSpPr>
          <p:nvPr/>
        </p:nvSpPr>
        <p:spPr bwMode="auto">
          <a:xfrm>
            <a:off x="5438775" y="54578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1" name="Line 87"/>
          <p:cNvSpPr>
            <a:spLocks noChangeShapeType="1"/>
          </p:cNvSpPr>
          <p:nvPr/>
        </p:nvSpPr>
        <p:spPr bwMode="auto">
          <a:xfrm>
            <a:off x="561975" y="12858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635992" name="AutoShape 88"/>
          <p:cNvCxnSpPr>
            <a:cxnSpLocks noChangeShapeType="1"/>
          </p:cNvCxnSpPr>
          <p:nvPr/>
        </p:nvCxnSpPr>
        <p:spPr bwMode="auto">
          <a:xfrm rot="16200000" flipH="1">
            <a:off x="3490912" y="1824038"/>
            <a:ext cx="1457325" cy="57150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993" name="Line 89"/>
          <p:cNvSpPr>
            <a:spLocks noChangeShapeType="1"/>
          </p:cNvSpPr>
          <p:nvPr/>
        </p:nvSpPr>
        <p:spPr bwMode="auto">
          <a:xfrm>
            <a:off x="704850" y="1657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4" name="Text Box 90"/>
          <p:cNvSpPr txBox="1">
            <a:spLocks noChangeArrowheads="1"/>
          </p:cNvSpPr>
          <p:nvPr/>
        </p:nvSpPr>
        <p:spPr bwMode="auto">
          <a:xfrm>
            <a:off x="15525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35995" name="Text Box 91"/>
          <p:cNvSpPr txBox="1">
            <a:spLocks noChangeArrowheads="1"/>
          </p:cNvSpPr>
          <p:nvPr/>
        </p:nvSpPr>
        <p:spPr bwMode="auto">
          <a:xfrm>
            <a:off x="2974975" y="2238375"/>
            <a:ext cx="739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35996" name="Line 92"/>
          <p:cNvSpPr>
            <a:spLocks noChangeShapeType="1"/>
          </p:cNvSpPr>
          <p:nvPr/>
        </p:nvSpPr>
        <p:spPr bwMode="auto">
          <a:xfrm>
            <a:off x="714375" y="18192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7" name="Line 93"/>
          <p:cNvSpPr>
            <a:spLocks noChangeShapeType="1"/>
          </p:cNvSpPr>
          <p:nvPr/>
        </p:nvSpPr>
        <p:spPr bwMode="auto">
          <a:xfrm>
            <a:off x="714375" y="19907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5998" name="AutoShape 94"/>
          <p:cNvSpPr>
            <a:spLocks noChangeArrowheads="1"/>
          </p:cNvSpPr>
          <p:nvPr/>
        </p:nvSpPr>
        <p:spPr bwMode="auto">
          <a:xfrm>
            <a:off x="1438275" y="57150"/>
            <a:ext cx="4105275" cy="1485900"/>
          </a:xfrm>
          <a:prstGeom prst="wedgeRoundRectCallout">
            <a:avLst>
              <a:gd name="adj1" fmla="val -46171"/>
              <a:gd name="adj2" fmla="val 77991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>
                <a:solidFill>
                  <a:schemeClr val="tx1"/>
                </a:solidFill>
              </a:rPr>
              <a:t>And this line returns the </a:t>
            </a:r>
            <a:r>
              <a:rPr lang="en-US" sz="2300">
                <a:solidFill>
                  <a:srgbClr val="6600CC"/>
                </a:solidFill>
              </a:rPr>
              <a:t>tim variable, </a:t>
            </a:r>
            <a:r>
              <a:rPr lang="en-US" sz="2300">
                <a:solidFill>
                  <a:schemeClr val="tx1"/>
                </a:solidFill>
              </a:rPr>
              <a:t>so if we wanted, we could do yet another assignment!</a:t>
            </a:r>
          </a:p>
        </p:txBody>
      </p:sp>
      <p:sp>
        <p:nvSpPr>
          <p:cNvPr id="636000" name="Rectangle 96"/>
          <p:cNvSpPr>
            <a:spLocks noChangeArrowheads="1"/>
          </p:cNvSpPr>
          <p:nvPr/>
        </p:nvSpPr>
        <p:spPr bwMode="auto">
          <a:xfrm>
            <a:off x="5734050" y="5238750"/>
            <a:ext cx="2124075" cy="352425"/>
          </a:xfrm>
          <a:prstGeom prst="rect">
            <a:avLst/>
          </a:prstGeom>
          <a:solidFill>
            <a:srgbClr val="EFFFEF">
              <a:alpha val="89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999" name="Text Box 95"/>
          <p:cNvSpPr txBox="1">
            <a:spLocks noChangeArrowheads="1"/>
          </p:cNvSpPr>
          <p:nvPr/>
        </p:nvSpPr>
        <p:spPr bwMode="auto">
          <a:xfrm>
            <a:off x="-76200" y="657225"/>
            <a:ext cx="649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tim</a:t>
            </a:r>
          </a:p>
        </p:txBody>
      </p:sp>
      <p:sp>
        <p:nvSpPr>
          <p:cNvPr id="636002" name="AutoShape 98"/>
          <p:cNvSpPr>
            <a:spLocks noChangeArrowheads="1"/>
          </p:cNvSpPr>
          <p:nvPr/>
        </p:nvSpPr>
        <p:spPr bwMode="auto">
          <a:xfrm>
            <a:off x="4391025" y="1457325"/>
            <a:ext cx="4105275" cy="2809875"/>
          </a:xfrm>
          <a:prstGeom prst="wedgeRoundRectCallout">
            <a:avLst>
              <a:gd name="adj1" fmla="val 3481"/>
              <a:gd name="adj2" fmla="val 88190"/>
              <a:gd name="adj3" fmla="val 16667"/>
            </a:avLst>
          </a:prstGeom>
          <a:solidFill>
            <a:srgbClr val="FFFFF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So, to sum up…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assignment operator returns </a:t>
            </a:r>
            <a:r>
              <a:rPr lang="en-US" dirty="0">
                <a:solidFill>
                  <a:srgbClr val="6600CC"/>
                </a:solidFill>
              </a:rPr>
              <a:t>“*this”</a:t>
            </a:r>
            <a:r>
              <a:rPr lang="en-US" dirty="0">
                <a:solidFill>
                  <a:schemeClr val="tx1"/>
                </a:solidFill>
              </a:rPr>
              <a:t> so that there’s always a variable on the right hand side of the = for the next assignment.</a:t>
            </a:r>
          </a:p>
        </p:txBody>
      </p:sp>
      <p:sp>
        <p:nvSpPr>
          <p:cNvPr id="636003" name="Text Box 99"/>
          <p:cNvSpPr txBox="1">
            <a:spLocks noChangeArrowheads="1"/>
          </p:cNvSpPr>
          <p:nvPr/>
        </p:nvSpPr>
        <p:spPr bwMode="auto">
          <a:xfrm>
            <a:off x="5029200" y="5237163"/>
            <a:ext cx="752475" cy="3968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bill =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3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3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0139 L 0.08576 -0.00139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3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2000"/>
                                        <p:tgtEl>
                                          <p:spTgt spid="635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2000"/>
                                        <p:tgtEl>
                                          <p:spTgt spid="635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63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63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63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63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000"/>
                                        <p:tgtEl>
                                          <p:spTgt spid="63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9259E-6 L 0.69688 0.36528 " pathEditMode="relative" rAng="0" ptsTypes="AA">
                                      <p:cBhvr>
                                        <p:cTn id="187" dur="2000" fill="hold"/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844" y="18264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6359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63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63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635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2000"/>
                                        <p:tgtEl>
                                          <p:spTgt spid="635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63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6" dur="500"/>
                                        <p:tgtEl>
                                          <p:spTgt spid="63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63542 0.6625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1" y="33125"/>
                                    </p:animMotion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2000"/>
                                        <p:tgtEl>
                                          <p:spTgt spid="63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 nodeType="clickPar">
                      <p:stCondLst>
                        <p:cond delay="indefinite"/>
                      </p:stCondLst>
                      <p:childTnLst>
                        <p:par>
                          <p:cTn id="2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 nodeType="clickPar">
                      <p:stCondLst>
                        <p:cond delay="indefinite"/>
                      </p:stCondLst>
                      <p:childTnLst>
                        <p:par>
                          <p:cTn id="3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63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10" grpId="0"/>
      <p:bldP spid="635915" grpId="0" animBg="1"/>
      <p:bldP spid="635928" grpId="0"/>
      <p:bldP spid="635937" grpId="0" animBg="1"/>
      <p:bldP spid="635937" grpId="1" animBg="1"/>
      <p:bldP spid="635959" grpId="0" animBg="1"/>
      <p:bldP spid="635959" grpId="1" animBg="1"/>
      <p:bldP spid="635960" grpId="0" animBg="1"/>
      <p:bldP spid="635960" grpId="1" animBg="1"/>
      <p:bldP spid="635962" grpId="0" animBg="1"/>
      <p:bldP spid="635962" grpId="1" animBg="1"/>
      <p:bldP spid="635963" grpId="0" animBg="1"/>
      <p:bldP spid="635963" grpId="1" animBg="1"/>
      <p:bldP spid="635964" grpId="0" animBg="1"/>
      <p:bldP spid="635964" grpId="1" animBg="1"/>
      <p:bldP spid="635964" grpId="2" animBg="1"/>
      <p:bldP spid="635969" grpId="0" animBg="1"/>
      <p:bldP spid="635969" grpId="1" animBg="1"/>
      <p:bldP spid="635971" grpId="0" animBg="1"/>
      <p:bldP spid="635971" grpId="1" animBg="1"/>
      <p:bldP spid="635972" grpId="0"/>
      <p:bldP spid="635973" grpId="0"/>
      <p:bldP spid="635974" grpId="0"/>
      <p:bldP spid="635974" grpId="1"/>
      <p:bldP spid="635975" grpId="0"/>
      <p:bldP spid="635975" grpId="1"/>
      <p:bldP spid="635976" grpId="0"/>
      <p:bldP spid="635976" grpId="1"/>
      <p:bldP spid="635977" grpId="0"/>
      <p:bldP spid="635977" grpId="1"/>
      <p:bldP spid="635961" grpId="0" animBg="1"/>
      <p:bldP spid="635961" grpId="1" animBg="1"/>
      <p:bldP spid="635961" grpId="2" animBg="1"/>
      <p:bldP spid="635961" grpId="3" animBg="1"/>
      <p:bldP spid="635978" grpId="0"/>
      <p:bldP spid="635979" grpId="0" animBg="1"/>
      <p:bldP spid="635979" grpId="1" animBg="1"/>
      <p:bldP spid="635980" grpId="0"/>
      <p:bldP spid="635981" grpId="0" animBg="1"/>
      <p:bldP spid="635981" grpId="1" animBg="1"/>
      <p:bldP spid="635982" grpId="0" animBg="1"/>
      <p:bldP spid="635982" grpId="1" animBg="1"/>
      <p:bldP spid="635983" grpId="0" animBg="1"/>
      <p:bldP spid="635983" grpId="1" animBg="1"/>
      <p:bldP spid="635984" grpId="0" animBg="1"/>
      <p:bldP spid="635984" grpId="1" animBg="1"/>
      <p:bldP spid="635987" grpId="0" animBg="1"/>
      <p:bldP spid="635987" grpId="1" animBg="1"/>
      <p:bldP spid="635988" grpId="0" animBg="1"/>
      <p:bldP spid="635988" grpId="1" animBg="1"/>
      <p:bldP spid="635985" grpId="0"/>
      <p:bldP spid="635985" grpId="1"/>
      <p:bldP spid="635985" grpId="2"/>
      <p:bldP spid="635989" grpId="0" animBg="1"/>
      <p:bldP spid="635989" grpId="1" animBg="1"/>
      <p:bldP spid="635990" grpId="0" animBg="1"/>
      <p:bldP spid="635990" grpId="1" animBg="1"/>
      <p:bldP spid="635990" grpId="2" animBg="1"/>
      <p:bldP spid="635991" grpId="0" animBg="1"/>
      <p:bldP spid="635991" grpId="1" animBg="1"/>
      <p:bldP spid="635993" grpId="0" animBg="1"/>
      <p:bldP spid="635993" grpId="1" animBg="1"/>
      <p:bldP spid="635994" grpId="0"/>
      <p:bldP spid="635995" grpId="0"/>
      <p:bldP spid="635996" grpId="0" animBg="1"/>
      <p:bldP spid="635996" grpId="1" animBg="1"/>
      <p:bldP spid="635997" grpId="0" animBg="1"/>
      <p:bldP spid="635997" grpId="1" animBg="1"/>
      <p:bldP spid="635998" grpId="0" animBg="1"/>
      <p:bldP spid="635998" grpId="1" animBg="1"/>
      <p:bldP spid="636000" grpId="0" animBg="1"/>
      <p:bldP spid="636000" grpId="1" animBg="1"/>
      <p:bldP spid="635999" grpId="0"/>
      <p:bldP spid="635999" grpId="1"/>
      <p:bldP spid="635999" grpId="2"/>
      <p:bldP spid="636002" grpId="0" animBg="1"/>
      <p:bldP spid="636002" grpId="1" animBg="1"/>
      <p:bldP spid="6360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F2FC4-AED2-448D-99F9-E05D66EA39A0}" type="slidenum">
              <a:rPr lang="en-US"/>
              <a:pPr/>
              <a:t>15</a:t>
            </a:fld>
            <a:endParaRPr lang="en-US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0611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42068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Our assignment operator has </a:t>
            </a:r>
            <a:r>
              <a:rPr lang="en-US" sz="2000">
                <a:solidFill>
                  <a:srgbClr val="006666"/>
                </a:solidFill>
              </a:rPr>
              <a:t>one problem</a:t>
            </a:r>
            <a:r>
              <a:rPr lang="en-US" sz="2000"/>
              <a:t> with it… Can anyone guess what it is?</a:t>
            </a:r>
          </a:p>
        </p:txBody>
      </p:sp>
      <p:sp>
        <p:nvSpPr>
          <p:cNvPr id="580612" name="Rectangle 4"/>
          <p:cNvSpPr>
            <a:spLocks noChangeArrowheads="1"/>
          </p:cNvSpPr>
          <p:nvPr/>
        </p:nvSpPr>
        <p:spPr bwMode="auto">
          <a:xfrm>
            <a:off x="152400" y="1905000"/>
            <a:ext cx="4933950" cy="48641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0613" name="Rectangle 5"/>
          <p:cNvSpPr>
            <a:spLocks noChangeArrowheads="1"/>
          </p:cNvSpPr>
          <p:nvPr/>
        </p:nvSpPr>
        <p:spPr bwMode="auto">
          <a:xfrm>
            <a:off x="-304800" y="1884363"/>
            <a:ext cx="57150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public: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endParaRPr lang="en-US" sz="1800" b="1">
              <a:solidFill>
                <a:srgbClr val="990000"/>
              </a:solidFill>
              <a:latin typeface="Courier New" pitchFamily="49" charset="0"/>
              <a:ea typeface="MS Mincho" pitchFamily="49" charset="-128"/>
            </a:endParaRP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  <a:ea typeface="MS Mincho" pitchFamily="49" charset="-128"/>
              </a:rPr>
              <a:t>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private: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	int *m_sq, m_n;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580614" name="Group 6"/>
          <p:cNvGrpSpPr>
            <a:grpSpLocks/>
          </p:cNvGrpSpPr>
          <p:nvPr/>
        </p:nvGrpSpPr>
        <p:grpSpPr bwMode="auto">
          <a:xfrm>
            <a:off x="5105400" y="762000"/>
            <a:ext cx="4114800" cy="2852738"/>
            <a:chOff x="3456" y="2440"/>
            <a:chExt cx="2304" cy="1088"/>
          </a:xfrm>
        </p:grpSpPr>
        <p:sp>
          <p:nvSpPr>
            <p:cNvPr id="580615" name="Rectangle 7"/>
            <p:cNvSpPr>
              <a:spLocks noChangeArrowheads="1"/>
            </p:cNvSpPr>
            <p:nvPr/>
          </p:nvSpPr>
          <p:spPr bwMode="auto">
            <a:xfrm>
              <a:off x="3464" y="2440"/>
              <a:ext cx="2248" cy="108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16" name="Text Box 8"/>
            <p:cNvSpPr txBox="1">
              <a:spLocks noChangeArrowheads="1"/>
            </p:cNvSpPr>
            <p:nvPr/>
          </p:nvSpPr>
          <p:spPr bwMode="auto">
            <a:xfrm>
              <a:off x="3456" y="2448"/>
              <a:ext cx="2304" cy="10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 b="1" dirty="0">
                  <a:latin typeface="Courier New" pitchFamily="49" charset="0"/>
                </a:rPr>
                <a:t>void</a:t>
              </a:r>
              <a:r>
                <a:rPr lang="en-US" sz="1800" b="1" dirty="0">
                  <a:latin typeface="Courier New" pitchFamily="49" charset="0"/>
                </a:rPr>
                <a:t> f(Squares &amp;</a:t>
              </a:r>
              <a:r>
                <a:rPr lang="en-US" sz="1800" b="1" dirty="0" err="1">
                  <a:latin typeface="Courier New" pitchFamily="49" charset="0"/>
                </a:rPr>
                <a:t>x,Squares</a:t>
              </a:r>
              <a:r>
                <a:rPr lang="en-US" sz="1800" b="1" dirty="0">
                  <a:latin typeface="Courier New" pitchFamily="49" charset="0"/>
                </a:rPr>
                <a:t> &amp;y)</a:t>
              </a:r>
            </a:p>
            <a:p>
              <a:pPr algn="l"/>
              <a:r>
                <a:rPr lang="en-US" sz="14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...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 x = y; </a:t>
              </a:r>
            </a:p>
            <a:p>
              <a:pPr algn="l"/>
              <a:r>
                <a:rPr lang="en-US" sz="1400" b="1" dirty="0">
                  <a:latin typeface="Courier New" pitchFamily="49" charset="0"/>
                </a:rPr>
                <a:t>}</a:t>
              </a:r>
            </a:p>
            <a:p>
              <a:pPr algn="l"/>
              <a:endParaRPr lang="en-US" sz="1400" b="1" dirty="0">
                <a:latin typeface="Courier New" pitchFamily="49" charset="0"/>
              </a:endParaRPr>
            </a:p>
            <a:p>
              <a:pPr algn="l"/>
              <a:r>
                <a:rPr lang="en-US" sz="1800" b="1" dirty="0" err="1" smtClean="0">
                  <a:latin typeface="Courier New" pitchFamily="49" charset="0"/>
                </a:rPr>
                <a:t>int</a:t>
              </a:r>
              <a:r>
                <a:rPr lang="en-US" sz="1800" b="1" dirty="0" smtClean="0">
                  <a:latin typeface="Courier New" pitchFamily="49" charset="0"/>
                </a:rPr>
                <a:t> main</a:t>
              </a:r>
              <a:r>
                <a:rPr lang="en-US" sz="1800" b="1" dirty="0">
                  <a:latin typeface="Courier New" pitchFamily="49" charset="0"/>
                </a:rPr>
                <a:t>()</a:t>
              </a:r>
            </a:p>
            <a:p>
              <a:pPr algn="l"/>
              <a:r>
                <a:rPr lang="en-US" sz="1400" b="1" dirty="0"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Squares a(3);</a:t>
              </a:r>
            </a:p>
            <a:p>
              <a:pPr algn="l"/>
              <a:r>
                <a:rPr lang="en-US" sz="1800" b="1" dirty="0">
                  <a:latin typeface="Courier New" pitchFamily="49" charset="0"/>
                </a:rPr>
                <a:t>  f(</a:t>
              </a:r>
              <a:r>
                <a:rPr lang="en-US" sz="1800" b="1" dirty="0" err="1">
                  <a:latin typeface="Courier New" pitchFamily="49" charset="0"/>
                </a:rPr>
                <a:t>a,a</a:t>
              </a:r>
              <a:r>
                <a:rPr lang="en-US" sz="1800" b="1" dirty="0">
                  <a:latin typeface="Courier New" pitchFamily="49" charset="0"/>
                </a:rPr>
                <a:t>); </a:t>
              </a:r>
            </a:p>
            <a:p>
              <a:pPr algn="l"/>
              <a:r>
                <a:rPr lang="en-US" sz="1400" b="1" dirty="0">
                  <a:latin typeface="Courier New" pitchFamily="49" charset="0"/>
                </a:rPr>
                <a:t>}</a:t>
              </a:r>
            </a:p>
          </p:txBody>
        </p:sp>
      </p:grpSp>
      <p:grpSp>
        <p:nvGrpSpPr>
          <p:cNvPr id="580617" name="Group 9"/>
          <p:cNvGrpSpPr>
            <a:grpSpLocks/>
          </p:cNvGrpSpPr>
          <p:nvPr/>
        </p:nvGrpSpPr>
        <p:grpSpPr bwMode="auto">
          <a:xfrm>
            <a:off x="4956175" y="3962400"/>
            <a:ext cx="1665288" cy="990600"/>
            <a:chOff x="2879" y="2880"/>
            <a:chExt cx="1049" cy="624"/>
          </a:xfrm>
        </p:grpSpPr>
        <p:grpSp>
          <p:nvGrpSpPr>
            <p:cNvPr id="580618" name="Group 10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80619" name="Group 11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80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062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80622" name="Text Box 14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80623" name="Rectangle 15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24" name="Text Box 16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80625" name="Text Box 17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80626" name="Rectangle 18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80627" name="Text Box 19"/>
          <p:cNvSpPr txBox="1">
            <a:spLocks noChangeArrowheads="1"/>
          </p:cNvSpPr>
          <p:nvPr/>
        </p:nvSpPr>
        <p:spPr bwMode="auto">
          <a:xfrm>
            <a:off x="6070600" y="40941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80628" name="Group 20"/>
          <p:cNvGrpSpPr>
            <a:grpSpLocks/>
          </p:cNvGrpSpPr>
          <p:nvPr/>
        </p:nvGrpSpPr>
        <p:grpSpPr bwMode="auto">
          <a:xfrm>
            <a:off x="7081838" y="3911600"/>
            <a:ext cx="1909762" cy="1006475"/>
            <a:chOff x="4289" y="3264"/>
            <a:chExt cx="1203" cy="634"/>
          </a:xfrm>
        </p:grpSpPr>
        <p:sp>
          <p:nvSpPr>
            <p:cNvPr id="580629" name="Rectangle 21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0" name="Rectangle 22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31" name="Text Box 23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000808</a:t>
              </a:r>
            </a:p>
          </p:txBody>
        </p:sp>
        <p:sp>
          <p:nvSpPr>
            <p:cNvPr id="580632" name="Rectangle 24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33" name="Text Box 25"/>
          <p:cNvSpPr txBox="1">
            <a:spLocks noChangeArrowheads="1"/>
          </p:cNvSpPr>
          <p:nvPr/>
        </p:nvSpPr>
        <p:spPr bwMode="auto">
          <a:xfrm>
            <a:off x="5980113" y="4511675"/>
            <a:ext cx="5794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80634" name="AutoShape 26"/>
          <p:cNvCxnSpPr>
            <a:cxnSpLocks noChangeShapeType="1"/>
          </p:cNvCxnSpPr>
          <p:nvPr/>
        </p:nvCxnSpPr>
        <p:spPr bwMode="auto">
          <a:xfrm flipV="1">
            <a:off x="6559550" y="40481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35" name="Text Box 27"/>
          <p:cNvSpPr txBox="1">
            <a:spLocks noChangeArrowheads="1"/>
          </p:cNvSpPr>
          <p:nvPr/>
        </p:nvSpPr>
        <p:spPr bwMode="auto">
          <a:xfrm>
            <a:off x="7337425" y="38862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80636" name="Text Box 28"/>
          <p:cNvSpPr txBox="1">
            <a:spLocks noChangeArrowheads="1"/>
          </p:cNvSpPr>
          <p:nvPr/>
        </p:nvSpPr>
        <p:spPr bwMode="auto">
          <a:xfrm>
            <a:off x="7323138" y="4213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80637" name="Text Box 29"/>
          <p:cNvSpPr txBox="1">
            <a:spLocks noChangeArrowheads="1"/>
          </p:cNvSpPr>
          <p:nvPr/>
        </p:nvSpPr>
        <p:spPr bwMode="auto">
          <a:xfrm>
            <a:off x="7339013" y="45418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580638" name="Line 30"/>
          <p:cNvSpPr>
            <a:spLocks noChangeShapeType="1"/>
          </p:cNvSpPr>
          <p:nvPr/>
        </p:nvSpPr>
        <p:spPr bwMode="auto">
          <a:xfrm>
            <a:off x="5181600" y="171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39" name="Text Box 31"/>
          <p:cNvSpPr txBox="1">
            <a:spLocks noChangeArrowheads="1"/>
          </p:cNvSpPr>
          <p:nvPr/>
        </p:nvSpPr>
        <p:spPr bwMode="auto">
          <a:xfrm>
            <a:off x="5108575" y="5343525"/>
            <a:ext cx="3867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Hmm... What happens if we set </a:t>
            </a:r>
            <a:r>
              <a:rPr lang="en-US" sz="2800">
                <a:solidFill>
                  <a:srgbClr val="006666"/>
                </a:solidFill>
              </a:rPr>
              <a:t>a </a:t>
            </a:r>
            <a:r>
              <a:rPr lang="en-US" sz="2800"/>
              <a:t>to itself?</a:t>
            </a:r>
          </a:p>
        </p:txBody>
      </p:sp>
      <p:sp>
        <p:nvSpPr>
          <p:cNvPr id="580640" name="Line 32"/>
          <p:cNvSpPr>
            <a:spLocks noChangeShapeType="1"/>
          </p:cNvSpPr>
          <p:nvPr/>
        </p:nvSpPr>
        <p:spPr bwMode="auto">
          <a:xfrm>
            <a:off x="203200" y="3429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1" name="Text Box 33"/>
          <p:cNvSpPr txBox="1">
            <a:spLocks noChangeArrowheads="1"/>
          </p:cNvSpPr>
          <p:nvPr/>
        </p:nvSpPr>
        <p:spPr bwMode="auto">
          <a:xfrm>
            <a:off x="4660900" y="3962400"/>
            <a:ext cx="635000" cy="4572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src</a:t>
            </a:r>
            <a:endParaRPr lang="en-US"/>
          </a:p>
        </p:txBody>
      </p:sp>
      <p:sp>
        <p:nvSpPr>
          <p:cNvPr id="580642" name="Line 34"/>
          <p:cNvSpPr>
            <a:spLocks noChangeShapeType="1"/>
          </p:cNvSpPr>
          <p:nvPr/>
        </p:nvSpPr>
        <p:spPr bwMode="auto">
          <a:xfrm>
            <a:off x="482600" y="3962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3" name="AutoShape 35"/>
          <p:cNvSpPr>
            <a:spLocks noChangeArrowheads="1"/>
          </p:cNvSpPr>
          <p:nvPr/>
        </p:nvSpPr>
        <p:spPr bwMode="auto">
          <a:xfrm>
            <a:off x="609600" y="1828800"/>
            <a:ext cx="4495800" cy="1587500"/>
          </a:xfrm>
          <a:prstGeom prst="wedgeRoundRectCallout">
            <a:avLst>
              <a:gd name="adj1" fmla="val -36866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Operating System, you can free the memory at address 800.</a:t>
            </a:r>
          </a:p>
        </p:txBody>
      </p:sp>
      <p:sp>
        <p:nvSpPr>
          <p:cNvPr id="580644" name="AutoShape 36"/>
          <p:cNvSpPr>
            <a:spLocks noChangeArrowheads="1"/>
          </p:cNvSpPr>
          <p:nvPr/>
        </p:nvSpPr>
        <p:spPr bwMode="auto">
          <a:xfrm flipH="1">
            <a:off x="4267200" y="5156200"/>
            <a:ext cx="4368800" cy="1701800"/>
          </a:xfrm>
          <a:prstGeom prst="wedgeRoundRectCallout">
            <a:avLst>
              <a:gd name="adj1" fmla="val -58685"/>
              <a:gd name="adj2" fmla="val 43935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Ok, I’ll free that up for someone else to use.</a:t>
            </a:r>
            <a:endParaRPr lang="en-US" sz="2800">
              <a:solidFill>
                <a:srgbClr val="FF0066"/>
              </a:solidFill>
            </a:endParaRPr>
          </a:p>
        </p:txBody>
      </p:sp>
      <p:sp>
        <p:nvSpPr>
          <p:cNvPr id="580645" name="Line 37"/>
          <p:cNvSpPr>
            <a:spLocks noChangeShapeType="1"/>
          </p:cNvSpPr>
          <p:nvPr/>
        </p:nvSpPr>
        <p:spPr bwMode="auto">
          <a:xfrm>
            <a:off x="469900" y="4267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80646" name="AutoShape 38"/>
          <p:cNvCxnSpPr>
            <a:cxnSpLocks noChangeShapeType="1"/>
            <a:stCxn id="580627" idx="1"/>
            <a:endCxn id="580623" idx="3"/>
          </p:cNvCxnSpPr>
          <p:nvPr/>
        </p:nvCxnSpPr>
        <p:spPr bwMode="auto">
          <a:xfrm rot="10800000" flipH="1" flipV="1">
            <a:off x="6070600" y="42926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47" name="Text Box 39"/>
          <p:cNvSpPr txBox="1">
            <a:spLocks noChangeArrowheads="1"/>
          </p:cNvSpPr>
          <p:nvPr/>
        </p:nvSpPr>
        <p:spPr bwMode="auto">
          <a:xfrm>
            <a:off x="6070600" y="40894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3</a:t>
            </a:r>
          </a:p>
        </p:txBody>
      </p:sp>
      <p:sp>
        <p:nvSpPr>
          <p:cNvPr id="580648" name="Line 40"/>
          <p:cNvSpPr>
            <a:spLocks noChangeShapeType="1"/>
          </p:cNvSpPr>
          <p:nvPr/>
        </p:nvSpPr>
        <p:spPr bwMode="auto">
          <a:xfrm>
            <a:off x="495300" y="4533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49" name="AutoShape 41"/>
          <p:cNvSpPr>
            <a:spLocks noChangeArrowheads="1"/>
          </p:cNvSpPr>
          <p:nvPr/>
        </p:nvSpPr>
        <p:spPr bwMode="auto">
          <a:xfrm>
            <a:off x="1473200" y="2374900"/>
            <a:ext cx="4927600" cy="1587500"/>
          </a:xfrm>
          <a:prstGeom prst="wedgeRoundRectCallout">
            <a:avLst>
              <a:gd name="adj1" fmla="val -38014"/>
              <a:gd name="adj2" fmla="val 798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OS: Can you reserve 12 bytes of memory for me?</a:t>
            </a:r>
          </a:p>
        </p:txBody>
      </p:sp>
      <p:sp>
        <p:nvSpPr>
          <p:cNvPr id="580650" name="AutoShape 42"/>
          <p:cNvSpPr>
            <a:spLocks noChangeArrowheads="1"/>
          </p:cNvSpPr>
          <p:nvPr/>
        </p:nvSpPr>
        <p:spPr bwMode="auto">
          <a:xfrm flipH="1">
            <a:off x="3886200" y="5156200"/>
            <a:ext cx="4368800" cy="1701800"/>
          </a:xfrm>
          <a:prstGeom prst="wedgeRoundRectCallout">
            <a:avLst>
              <a:gd name="adj1" fmla="val -68861"/>
              <a:gd name="adj2" fmla="val 46639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Sure.  Here’s 12 bytes of memory for you at address 420.</a:t>
            </a:r>
            <a:endParaRPr lang="en-US" sz="2800">
              <a:solidFill>
                <a:srgbClr val="FF0066"/>
              </a:solidFill>
            </a:endParaRPr>
          </a:p>
        </p:txBody>
      </p:sp>
      <p:grpSp>
        <p:nvGrpSpPr>
          <p:cNvPr id="580651" name="Group 43"/>
          <p:cNvGrpSpPr>
            <a:grpSpLocks/>
          </p:cNvGrpSpPr>
          <p:nvPr/>
        </p:nvGrpSpPr>
        <p:grpSpPr bwMode="auto">
          <a:xfrm>
            <a:off x="7086600" y="4327525"/>
            <a:ext cx="1909763" cy="1006475"/>
            <a:chOff x="4289" y="3264"/>
            <a:chExt cx="1203" cy="634"/>
          </a:xfrm>
        </p:grpSpPr>
        <p:sp>
          <p:nvSpPr>
            <p:cNvPr id="580652" name="Rectangle 44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3" name="Rectangle 45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0654" name="Text Box 46"/>
            <p:cNvSpPr txBox="1">
              <a:spLocks noChangeArrowheads="1"/>
            </p:cNvSpPr>
            <p:nvPr/>
          </p:nvSpPr>
          <p:spPr bwMode="auto">
            <a:xfrm>
              <a:off x="4800" y="3264"/>
              <a:ext cx="69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000420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000428</a:t>
              </a:r>
            </a:p>
          </p:txBody>
        </p:sp>
        <p:sp>
          <p:nvSpPr>
            <p:cNvPr id="580655" name="Rectangle 47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0656" name="Text Box 48"/>
          <p:cNvSpPr txBox="1">
            <a:spLocks noChangeArrowheads="1"/>
          </p:cNvSpPr>
          <p:nvPr/>
        </p:nvSpPr>
        <p:spPr bwMode="auto">
          <a:xfrm>
            <a:off x="5054600" y="5422900"/>
            <a:ext cx="3867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what values are at location 420-428??</a:t>
            </a:r>
          </a:p>
          <a:p>
            <a:r>
              <a:rPr lang="en-US" sz="2800">
                <a:solidFill>
                  <a:srgbClr val="6600CC"/>
                </a:solidFill>
              </a:rPr>
              <a:t>RANDOM</a:t>
            </a:r>
            <a:r>
              <a:rPr lang="en-US" sz="2800"/>
              <a:t> ones!</a:t>
            </a:r>
          </a:p>
        </p:txBody>
      </p:sp>
      <p:grpSp>
        <p:nvGrpSpPr>
          <p:cNvPr id="580657" name="Group 49"/>
          <p:cNvGrpSpPr>
            <a:grpSpLocks/>
          </p:cNvGrpSpPr>
          <p:nvPr/>
        </p:nvGrpSpPr>
        <p:grpSpPr bwMode="auto">
          <a:xfrm>
            <a:off x="5969000" y="4508500"/>
            <a:ext cx="631825" cy="350838"/>
            <a:chOff x="3576" y="4099"/>
            <a:chExt cx="398" cy="221"/>
          </a:xfrm>
        </p:grpSpPr>
        <p:sp>
          <p:nvSpPr>
            <p:cNvPr id="580658" name="Rectangle 50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0659" name="Text Box 51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420</a:t>
              </a:r>
            </a:p>
          </p:txBody>
        </p:sp>
      </p:grpSp>
      <p:cxnSp>
        <p:nvCxnSpPr>
          <p:cNvPr id="580660" name="AutoShape 52"/>
          <p:cNvCxnSpPr>
            <a:cxnSpLocks noChangeShapeType="1"/>
            <a:stCxn id="580659" idx="3"/>
            <a:endCxn id="580630" idx="1"/>
          </p:cNvCxnSpPr>
          <p:nvPr/>
        </p:nvCxnSpPr>
        <p:spPr bwMode="auto">
          <a:xfrm flipV="1">
            <a:off x="6600825" y="4392613"/>
            <a:ext cx="469900" cy="292100"/>
          </a:xfrm>
          <a:prstGeom prst="curvedConnector3">
            <a:avLst>
              <a:gd name="adj1" fmla="val 51352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1" name="Text Box 53"/>
          <p:cNvSpPr txBox="1">
            <a:spLocks noChangeArrowheads="1"/>
          </p:cNvSpPr>
          <p:nvPr/>
        </p:nvSpPr>
        <p:spPr bwMode="auto">
          <a:xfrm>
            <a:off x="7232650" y="4297363"/>
            <a:ext cx="60166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-52</a:t>
            </a:r>
          </a:p>
          <a:p>
            <a:r>
              <a:rPr lang="en-US" sz="2000">
                <a:solidFill>
                  <a:srgbClr val="6600CC"/>
                </a:solidFill>
              </a:rPr>
              <a:t>19</a:t>
            </a:r>
          </a:p>
          <a:p>
            <a:r>
              <a:rPr lang="en-US" sz="2000">
                <a:solidFill>
                  <a:srgbClr val="6600CC"/>
                </a:solidFill>
              </a:rPr>
              <a:t>34</a:t>
            </a:r>
          </a:p>
        </p:txBody>
      </p:sp>
      <p:sp>
        <p:nvSpPr>
          <p:cNvPr id="580662" name="Line 54"/>
          <p:cNvSpPr>
            <a:spLocks noChangeShapeType="1"/>
          </p:cNvSpPr>
          <p:nvPr/>
        </p:nvSpPr>
        <p:spPr bwMode="auto">
          <a:xfrm>
            <a:off x="495300" y="48006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3" name="Text Box 55"/>
          <p:cNvSpPr txBox="1">
            <a:spLocks noChangeArrowheads="1"/>
          </p:cNvSpPr>
          <p:nvPr/>
        </p:nvSpPr>
        <p:spPr bwMode="auto">
          <a:xfrm>
            <a:off x="5092700" y="5408613"/>
            <a:ext cx="3867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/>
              <a:t>So now we copy the random values over themselves!</a:t>
            </a:r>
          </a:p>
        </p:txBody>
      </p:sp>
      <p:cxnSp>
        <p:nvCxnSpPr>
          <p:cNvPr id="580664" name="AutoShape 56"/>
          <p:cNvCxnSpPr>
            <a:cxnSpLocks noChangeShapeType="1"/>
          </p:cNvCxnSpPr>
          <p:nvPr/>
        </p:nvCxnSpPr>
        <p:spPr bwMode="auto">
          <a:xfrm rot="10800000" flipH="1" flipV="1">
            <a:off x="7321550" y="4445000"/>
            <a:ext cx="438150" cy="1588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5" name="AutoShape 57"/>
          <p:cNvCxnSpPr>
            <a:cxnSpLocks noChangeShapeType="1"/>
          </p:cNvCxnSpPr>
          <p:nvPr/>
        </p:nvCxnSpPr>
        <p:spPr bwMode="auto">
          <a:xfrm rot="10800000" flipH="1" flipV="1">
            <a:off x="7296150" y="47355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0666" name="AutoShape 58"/>
          <p:cNvCxnSpPr>
            <a:cxnSpLocks noChangeShapeType="1"/>
          </p:cNvCxnSpPr>
          <p:nvPr/>
        </p:nvCxnSpPr>
        <p:spPr bwMode="auto">
          <a:xfrm rot="10800000" flipH="1" flipV="1">
            <a:off x="7289800" y="5040313"/>
            <a:ext cx="438150" cy="1587"/>
          </a:xfrm>
          <a:prstGeom prst="curvedConnector5">
            <a:avLst>
              <a:gd name="adj1" fmla="val -52176"/>
              <a:gd name="adj2" fmla="val -26900000"/>
              <a:gd name="adj3" fmla="val 148912"/>
            </a:avLst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0668" name="Line 60"/>
          <p:cNvSpPr>
            <a:spLocks noChangeShapeType="1"/>
          </p:cNvSpPr>
          <p:nvPr/>
        </p:nvSpPr>
        <p:spPr bwMode="auto">
          <a:xfrm>
            <a:off x="5181600" y="29241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69" name="Line 61"/>
          <p:cNvSpPr>
            <a:spLocks noChangeShapeType="1"/>
          </p:cNvSpPr>
          <p:nvPr/>
        </p:nvSpPr>
        <p:spPr bwMode="auto">
          <a:xfrm>
            <a:off x="5191125" y="31813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0" name="Text Box 62"/>
          <p:cNvSpPr txBox="1">
            <a:spLocks noChangeArrowheads="1"/>
          </p:cNvSpPr>
          <p:nvPr/>
        </p:nvSpPr>
        <p:spPr bwMode="auto">
          <a:xfrm>
            <a:off x="6705600" y="1538288"/>
            <a:ext cx="2005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really </a:t>
            </a:r>
            <a:r>
              <a:rPr lang="en-US" sz="1800">
                <a:solidFill>
                  <a:srgbClr val="FF0000"/>
                </a:solidFill>
              </a:rPr>
              <a:t>a = a;</a:t>
            </a:r>
            <a:r>
              <a:rPr lang="en-US" sz="1800"/>
              <a:t>  !!!</a:t>
            </a:r>
          </a:p>
        </p:txBody>
      </p:sp>
      <p:sp>
        <p:nvSpPr>
          <p:cNvPr id="580671" name="Line 63"/>
          <p:cNvSpPr>
            <a:spLocks noChangeShapeType="1"/>
          </p:cNvSpPr>
          <p:nvPr/>
        </p:nvSpPr>
        <p:spPr bwMode="auto">
          <a:xfrm>
            <a:off x="4924425" y="971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0672" name="AutoShape 64"/>
          <p:cNvSpPr>
            <a:spLocks noChangeArrowheads="1"/>
          </p:cNvSpPr>
          <p:nvPr/>
        </p:nvSpPr>
        <p:spPr bwMode="auto">
          <a:xfrm>
            <a:off x="1066800" y="0"/>
            <a:ext cx="4191000" cy="1371600"/>
          </a:xfrm>
          <a:prstGeom prst="wedgeRoundRectCallout">
            <a:avLst>
              <a:gd name="adj1" fmla="val 60454"/>
              <a:gd name="adj2" fmla="val 6689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800"/>
              <a:t>“</a:t>
            </a:r>
            <a:r>
              <a:rPr lang="en-US" sz="1800">
                <a:solidFill>
                  <a:srgbClr val="6600CC"/>
                </a:solidFill>
              </a:rPr>
              <a:t>Aliasing</a:t>
            </a:r>
            <a:r>
              <a:rPr lang="en-US" sz="1800"/>
              <a:t>” is when we use two different references/pointers to refer to the same variable.</a:t>
            </a:r>
          </a:p>
          <a:p>
            <a:r>
              <a:rPr lang="en-US" sz="1800"/>
              <a:t>It can cause unintended problems!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0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80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80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8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8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8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58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8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58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8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580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58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5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58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27" grpId="0"/>
      <p:bldP spid="580633" grpId="0"/>
      <p:bldP spid="580635" grpId="0"/>
      <p:bldP spid="580635" grpId="1"/>
      <p:bldP spid="580636" grpId="0"/>
      <p:bldP spid="580636" grpId="1"/>
      <p:bldP spid="580637" grpId="0"/>
      <p:bldP spid="580637" grpId="1"/>
      <p:bldP spid="580638" grpId="0" animBg="1"/>
      <p:bldP spid="580638" grpId="1" animBg="1"/>
      <p:bldP spid="580639" grpId="0"/>
      <p:bldP spid="580639" grpId="1"/>
      <p:bldP spid="580640" grpId="0" animBg="1"/>
      <p:bldP spid="580640" grpId="1" animBg="1"/>
      <p:bldP spid="580641" grpId="0" animBg="1"/>
      <p:bldP spid="580642" grpId="0" animBg="1"/>
      <p:bldP spid="580642" grpId="1" animBg="1"/>
      <p:bldP spid="580643" grpId="0" animBg="1"/>
      <p:bldP spid="580643" grpId="1" animBg="1"/>
      <p:bldP spid="580644" grpId="0" animBg="1"/>
      <p:bldP spid="580644" grpId="1" animBg="1"/>
      <p:bldP spid="580645" grpId="0" animBg="1"/>
      <p:bldP spid="580645" grpId="1" animBg="1"/>
      <p:bldP spid="580647" grpId="0"/>
      <p:bldP spid="580648" grpId="0" animBg="1"/>
      <p:bldP spid="580648" grpId="1" animBg="1"/>
      <p:bldP spid="580649" grpId="0" animBg="1"/>
      <p:bldP spid="580649" grpId="1" animBg="1"/>
      <p:bldP spid="580650" grpId="0" animBg="1"/>
      <p:bldP spid="580650" grpId="1" animBg="1"/>
      <p:bldP spid="580656" grpId="0"/>
      <p:bldP spid="580656" grpId="1"/>
      <p:bldP spid="580661" grpId="0"/>
      <p:bldP spid="580662" grpId="0" animBg="1"/>
      <p:bldP spid="580662" grpId="1" animBg="1"/>
      <p:bldP spid="580663" grpId="0"/>
      <p:bldP spid="580668" grpId="0" animBg="1"/>
      <p:bldP spid="580668" grpId="1" animBg="1"/>
      <p:bldP spid="580669" grpId="0" animBg="1"/>
      <p:bldP spid="580669" grpId="1" animBg="1"/>
      <p:bldP spid="580670" grpId="0"/>
      <p:bldP spid="580671" grpId="0" animBg="1"/>
      <p:bldP spid="580671" grpId="1" animBg="1"/>
      <p:bldP spid="580672" grpId="0" animBg="1"/>
      <p:bldP spid="58067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47EFC-2284-454B-ADFB-F250F5092026}" type="slidenum">
              <a:rPr lang="en-US"/>
              <a:pPr/>
              <a:t>16</a:t>
            </a:fld>
            <a:endParaRPr lang="en-US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82659" name="Text Box 3"/>
          <p:cNvSpPr txBox="1">
            <a:spLocks noChangeArrowheads="1"/>
          </p:cNvSpPr>
          <p:nvPr/>
        </p:nvSpPr>
        <p:spPr bwMode="auto">
          <a:xfrm>
            <a:off x="669925" y="760413"/>
            <a:ext cx="8016875" cy="1144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300">
                <a:solidFill>
                  <a:schemeClr val="accent2"/>
                </a:solidFill>
              </a:rPr>
              <a:t>The fix:</a:t>
            </a:r>
            <a:r>
              <a:rPr lang="en-US" sz="2300"/>
              <a:t> </a:t>
            </a:r>
          </a:p>
          <a:p>
            <a:r>
              <a:rPr lang="en-US" sz="2300"/>
              <a:t>Our assignment operator function can check to see if a </a:t>
            </a:r>
            <a:r>
              <a:rPr lang="en-US" sz="2300">
                <a:solidFill>
                  <a:srgbClr val="6600CC"/>
                </a:solidFill>
              </a:rPr>
              <a:t>variable is being assigned to itself</a:t>
            </a:r>
            <a:r>
              <a:rPr lang="en-US" sz="2300"/>
              <a:t>, and if so, </a:t>
            </a:r>
            <a:r>
              <a:rPr lang="en-US" sz="2300">
                <a:solidFill>
                  <a:srgbClr val="6600CC"/>
                </a:solidFill>
              </a:rPr>
              <a:t>do nothing</a:t>
            </a:r>
            <a:r>
              <a:rPr lang="en-US" sz="2300"/>
              <a:t>…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457200" y="2209800"/>
            <a:ext cx="4989513" cy="4559300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2661" name="Rectangle 5"/>
          <p:cNvSpPr>
            <a:spLocks noChangeArrowheads="1"/>
          </p:cNvSpPr>
          <p:nvPr/>
        </p:nvSpPr>
        <p:spPr bwMode="auto">
          <a:xfrm>
            <a:off x="0" y="2235200"/>
            <a:ext cx="7202488" cy="4821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457200"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class Squares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{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indent="457200" algn="l" eaLnBrk="0" hangingPunct="0"/>
            <a:r>
              <a:rPr lang="en-US" sz="16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Squares &amp;operator=(const Squares &amp;src)</a:t>
            </a:r>
            <a:endParaRPr lang="en-US" sz="16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{</a:t>
            </a:r>
          </a:p>
          <a:p>
            <a:pPr indent="457200" algn="l" eaLnBrk="0" hangingPunct="0"/>
            <a:r>
              <a:rPr lang="en-US" sz="1800" b="1">
                <a:solidFill>
                  <a:schemeClr val="accent2"/>
                </a:solidFill>
                <a:latin typeface="Courier New" pitchFamily="49" charset="0"/>
                <a:ea typeface="MS Mincho" pitchFamily="49" charset="-128"/>
              </a:rPr>
              <a:t> </a:t>
            </a:r>
          </a:p>
          <a:p>
            <a:pPr indent="457200" algn="l" eaLnBrk="0" hangingPunct="0"/>
            <a:endParaRPr lang="en-US" sz="1800" b="1">
              <a:solidFill>
                <a:schemeClr val="accent2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delete [] m_sq;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m_n = src.m_n;</a:t>
            </a:r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m_sq = new int[m_n];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for (int j=0;j&lt;m_n;j++)</a:t>
            </a: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     m_sq[j] = src.m_sq[j];</a:t>
            </a:r>
          </a:p>
          <a:p>
            <a:pPr indent="457200" algn="l" eaLnBrk="0" hangingPunct="0"/>
            <a:r>
              <a:rPr lang="en-US" sz="1800" b="1">
                <a:solidFill>
                  <a:srgbClr val="006666"/>
                </a:solidFill>
                <a:latin typeface="Courier New" pitchFamily="49" charset="0"/>
                <a:ea typeface="MS Mincho" pitchFamily="49" charset="-128"/>
              </a:rPr>
              <a:t>    return(*this);	    </a:t>
            </a:r>
            <a:endParaRPr lang="en-US" sz="1800" b="1">
              <a:solidFill>
                <a:srgbClr val="006666"/>
              </a:solidFill>
              <a:latin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rgbClr val="990000"/>
                </a:solidFill>
                <a:latin typeface="Courier New" pitchFamily="49" charset="0"/>
                <a:ea typeface="MS Mincho" pitchFamily="49" charset="-128"/>
              </a:rPr>
              <a:t>  }</a:t>
            </a:r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</a:t>
            </a:r>
            <a:r>
              <a:rPr lang="en-US" sz="1000" b="1">
                <a:solidFill>
                  <a:srgbClr val="990000"/>
                </a:solidFill>
                <a:latin typeface="Times New Roman"/>
                <a:ea typeface="MS Mincho" pitchFamily="49" charset="-128"/>
              </a:rPr>
              <a:t> </a:t>
            </a:r>
            <a:endParaRPr lang="en-US" sz="1000">
              <a:solidFill>
                <a:srgbClr val="990000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800" b="1">
                <a:solidFill>
                  <a:schemeClr val="tx1"/>
                </a:solidFill>
                <a:latin typeface="Times New Roman"/>
                <a:ea typeface="MS Mincho" pitchFamily="49" charset="-128"/>
              </a:rPr>
              <a:t>…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r>
              <a:rPr lang="en-US" sz="1800" b="1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rPr>
              <a:t>};</a:t>
            </a:r>
            <a:endParaRPr lang="en-US" sz="100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indent="457200" algn="l" eaLnBrk="0" hangingPunct="0"/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82662" name="Text Box 6"/>
          <p:cNvSpPr txBox="1">
            <a:spLocks noChangeArrowheads="1"/>
          </p:cNvSpPr>
          <p:nvPr/>
        </p:nvSpPr>
        <p:spPr bwMode="auto">
          <a:xfrm>
            <a:off x="5486400" y="248443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6600CC"/>
                </a:solidFill>
              </a:rPr>
              <a:t>And we’re done!</a:t>
            </a:r>
          </a:p>
        </p:txBody>
      </p:sp>
      <p:sp>
        <p:nvSpPr>
          <p:cNvPr id="582663" name="Rectangle 7"/>
          <p:cNvSpPr>
            <a:spLocks noChangeArrowheads="1"/>
          </p:cNvSpPr>
          <p:nvPr/>
        </p:nvSpPr>
        <p:spPr bwMode="auto">
          <a:xfrm>
            <a:off x="901700" y="3568700"/>
            <a:ext cx="4902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if (&amp;src == this)</a:t>
            </a:r>
          </a:p>
          <a:p>
            <a:pPr algn="l"/>
            <a:r>
              <a:rPr lang="en-US" sz="1800" b="1">
                <a:solidFill>
                  <a:srgbClr val="6600CC"/>
                </a:solidFill>
                <a:latin typeface="Courier New" pitchFamily="49" charset="0"/>
              </a:rPr>
              <a:t>   return(*this); // do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2" grpId="0" autoUpdateAnimBg="0"/>
      <p:bldP spid="5826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17A10-9832-40BE-816D-A8108482C812}" type="slidenum">
              <a:rPr lang="en-US"/>
              <a:pPr/>
              <a:t>17</a:t>
            </a:fld>
            <a:endParaRPr lang="en-US"/>
          </a:p>
        </p:txBody>
      </p:sp>
      <p:sp>
        <p:nvSpPr>
          <p:cNvPr id="584706" name="Rectangle 2"/>
          <p:cNvSpPr>
            <a:spLocks noChangeArrowheads="1"/>
          </p:cNvSpPr>
          <p:nvPr/>
        </p:nvSpPr>
        <p:spPr bwMode="auto">
          <a:xfrm>
            <a:off x="4724400" y="2400300"/>
            <a:ext cx="4267200" cy="43053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7" name="Rectangle 3"/>
          <p:cNvSpPr>
            <a:spLocks noChangeArrowheads="1"/>
          </p:cNvSpPr>
          <p:nvPr/>
        </p:nvSpPr>
        <p:spPr bwMode="auto">
          <a:xfrm>
            <a:off x="228600" y="4724400"/>
            <a:ext cx="4038600" cy="1905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203200" y="2552700"/>
            <a:ext cx="4038600" cy="1905000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709" name="Rectangle 5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/>
              <a:t>Copy Constructor/ Assignment Review</a:t>
            </a:r>
          </a:p>
        </p:txBody>
      </p:sp>
      <p:sp>
        <p:nvSpPr>
          <p:cNvPr id="584710" name="Text Box 6"/>
          <p:cNvSpPr txBox="1">
            <a:spLocks noChangeArrowheads="1"/>
          </p:cNvSpPr>
          <p:nvPr/>
        </p:nvSpPr>
        <p:spPr bwMode="auto">
          <a:xfrm>
            <a:off x="593725" y="1495425"/>
            <a:ext cx="8016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accent2"/>
                </a:solidFill>
                <a:cs typeface="Courier New" pitchFamily="49" charset="0"/>
              </a:rPr>
              <a:t>Question:</a:t>
            </a:r>
            <a:r>
              <a:rPr lang="en-US">
                <a:cs typeface="Courier New" pitchFamily="49" charset="0"/>
              </a:rPr>
              <a:t> which of the following use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copy constructor</a:t>
            </a:r>
            <a:r>
              <a:rPr lang="en-US">
                <a:cs typeface="Courier New" pitchFamily="49" charset="0"/>
              </a:rPr>
              <a:t> and which use the </a:t>
            </a:r>
            <a:r>
              <a:rPr lang="en-US">
                <a:solidFill>
                  <a:srgbClr val="006666"/>
                </a:solidFill>
                <a:cs typeface="Courier New" pitchFamily="49" charset="0"/>
              </a:rPr>
              <a:t>assignment operator</a:t>
            </a:r>
            <a:r>
              <a:rPr lang="en-US">
                <a:cs typeface="Courier New" pitchFamily="49" charset="0"/>
              </a:rPr>
              <a:t>?</a:t>
            </a:r>
            <a:r>
              <a:rPr lang="en-US"/>
              <a:t> </a:t>
            </a:r>
          </a:p>
        </p:txBody>
      </p:sp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228600" y="2498725"/>
            <a:ext cx="40591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		// #1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	a(4), b(3);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b = a;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		// #2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c(5), d(c);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e = d;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</p:txBody>
      </p:sp>
      <p:sp>
        <p:nvSpPr>
          <p:cNvPr id="584712" name="Text Box 8"/>
          <p:cNvSpPr txBox="1">
            <a:spLocks noChangeArrowheads="1"/>
          </p:cNvSpPr>
          <p:nvPr/>
        </p:nvSpPr>
        <p:spPr bwMode="auto">
          <a:xfrm>
            <a:off x="4724400" y="2057400"/>
            <a:ext cx="424346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// #3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Squares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(void) 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 g(15);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return(g);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r>
              <a:rPr lang="en-US" b="1" dirty="0">
                <a:latin typeface="Comic Sans MS"/>
                <a:cs typeface="Courier New" pitchFamily="49" charset="0"/>
              </a:rPr>
              <a:t> </a:t>
            </a:r>
            <a:endParaRPr lang="en-US" dirty="0"/>
          </a:p>
          <a:p>
            <a:pPr algn="l"/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main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  Squares	 f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</a:t>
            </a:r>
            <a:endParaRPr lang="en-US" dirty="0"/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uiExpand="1" build="p"/>
      <p:bldP spid="584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672BD-7042-4AC0-84BA-9A4EA03E4ACB}" type="slidenum">
              <a:rPr lang="en-US"/>
              <a:pPr/>
              <a:t>18</a:t>
            </a:fld>
            <a:endParaRPr lang="en-US"/>
          </a:p>
        </p:txBody>
      </p:sp>
      <p:sp>
        <p:nvSpPr>
          <p:cNvPr id="640002" name="Rectangle 2"/>
          <p:cNvSpPr>
            <a:spLocks noGrp="1" noChangeArrowheads="1"/>
          </p:cNvSpPr>
          <p:nvPr>
            <p:ph type="title"/>
          </p:nvPr>
        </p:nvSpPr>
        <p:spPr>
          <a:xfrm>
            <a:off x="-1981200" y="-76200"/>
            <a:ext cx="7772400" cy="1143000"/>
          </a:xfrm>
        </p:spPr>
        <p:txBody>
          <a:bodyPr/>
          <a:lstStyle/>
          <a:p>
            <a:r>
              <a:rPr lang="en-US"/>
              <a:t>Challenge</a:t>
            </a:r>
          </a:p>
        </p:txBody>
      </p:sp>
      <p:sp>
        <p:nvSpPr>
          <p:cNvPr id="640005" name="Text Box 5"/>
          <p:cNvSpPr txBox="1">
            <a:spLocks noChangeArrowheads="1"/>
          </p:cNvSpPr>
          <p:nvPr/>
        </p:nvSpPr>
        <p:spPr bwMode="auto">
          <a:xfrm>
            <a:off x="5765800" y="152400"/>
            <a:ext cx="31861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Write an assignment operator for our CSNerd Class:</a:t>
            </a:r>
          </a:p>
        </p:txBody>
      </p:sp>
      <p:sp>
        <p:nvSpPr>
          <p:cNvPr id="640007" name="Text Box 7"/>
          <p:cNvSpPr txBox="1">
            <a:spLocks noChangeArrowheads="1"/>
          </p:cNvSpPr>
          <p:nvPr/>
        </p:nvSpPr>
        <p:spPr bwMode="auto">
          <a:xfrm>
            <a:off x="76200" y="990600"/>
            <a:ext cx="2665413" cy="160020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>
                <a:latin typeface="Courier New" pitchFamily="49" charset="0"/>
              </a:rPr>
              <a:t>struct Book</a:t>
            </a:r>
          </a:p>
          <a:p>
            <a:pPr algn="l"/>
            <a:r>
              <a:rPr lang="en-US" sz="1800" b="1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title;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   string author;</a:t>
            </a:r>
          </a:p>
          <a:p>
            <a:pPr algn="l"/>
            <a:r>
              <a:rPr lang="en-US" sz="1800" b="1">
                <a:latin typeface="Courier New" pitchFamily="49" charset="0"/>
              </a:rPr>
              <a:t>};</a:t>
            </a:r>
          </a:p>
          <a:p>
            <a:pPr algn="l"/>
            <a:endParaRPr lang="en-US" sz="800" b="1">
              <a:latin typeface="Courier New" pitchFamily="49" charset="0"/>
            </a:endParaRPr>
          </a:p>
        </p:txBody>
      </p:sp>
      <p:sp>
        <p:nvSpPr>
          <p:cNvPr id="640008" name="Text Box 8"/>
          <p:cNvSpPr txBox="1">
            <a:spLocks noChangeArrowheads="1"/>
          </p:cNvSpPr>
          <p:nvPr/>
        </p:nvSpPr>
        <p:spPr bwMode="auto">
          <a:xfrm>
            <a:off x="2838450" y="1458913"/>
            <a:ext cx="5532438" cy="5322887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err="1">
                <a:latin typeface="Courier New" pitchFamily="49" charset="0"/>
              </a:rPr>
              <a:t>CSNerd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public: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CSNerd</a:t>
            </a:r>
            <a:r>
              <a:rPr lang="en-US" sz="1800" b="1" dirty="0">
                <a:latin typeface="Courier New" pitchFamily="49" charset="0"/>
              </a:rPr>
              <a:t>(string name)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pitchFamily="49" charset="0"/>
              </a:rPr>
              <a:t>nullptr</a:t>
            </a:r>
            <a:r>
              <a:rPr lang="en-US" sz="1800" b="1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 = name;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giveBook</a:t>
            </a:r>
            <a:r>
              <a:rPr lang="en-US" sz="1800" b="1" dirty="0">
                <a:latin typeface="Courier New" pitchFamily="49" charset="0"/>
              </a:rPr>
              <a:t>(string t, string a) 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 = new Book;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-&gt;title = t;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-&gt;author = a;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~</a:t>
            </a:r>
            <a:r>
              <a:rPr lang="en-US" sz="1800" b="1" dirty="0" err="1" smtClean="0">
                <a:latin typeface="Courier New" pitchFamily="49" charset="0"/>
              </a:rPr>
              <a:t>CSNerd</a:t>
            </a:r>
            <a:r>
              <a:rPr lang="en-US" sz="1800" b="1" dirty="0" smtClean="0">
                <a:latin typeface="Courier New" pitchFamily="49" charset="0"/>
              </a:rPr>
              <a:t>()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  delete 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}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private: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Book *</a:t>
            </a:r>
            <a:r>
              <a:rPr lang="en-US" sz="1800" b="1" dirty="0" err="1">
                <a:latin typeface="Courier New" pitchFamily="49" charset="0"/>
              </a:rPr>
              <a:t>m_myBook</a:t>
            </a:r>
            <a:r>
              <a:rPr lang="en-US" sz="1800" b="1" dirty="0">
                <a:latin typeface="Courier New" pitchFamily="49" charset="0"/>
              </a:rPr>
              <a:t>; 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   string </a:t>
            </a:r>
            <a:r>
              <a:rPr lang="en-US" sz="1800" b="1" dirty="0" err="1">
                <a:latin typeface="Courier New" pitchFamily="49" charset="0"/>
              </a:rPr>
              <a:t>m_myName</a:t>
            </a:r>
            <a:r>
              <a:rPr lang="en-US" sz="1800" b="1" dirty="0">
                <a:latin typeface="Courier New" pitchFamily="49" charset="0"/>
              </a:rPr>
              <a:t>;	</a:t>
            </a:r>
          </a:p>
          <a:p>
            <a:pPr algn="l"/>
            <a:r>
              <a:rPr lang="en-US" sz="18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19951-186E-453E-A9B8-A78693FEEDD2}" type="slidenum">
              <a:rPr lang="en-US"/>
              <a:pPr/>
              <a:t>19</a:t>
            </a:fld>
            <a:endParaRPr lang="en-US"/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pic>
        <p:nvPicPr>
          <p:cNvPr id="586756" name="Picture 4" descr="MCDD00112_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5400" y="1219200"/>
            <a:ext cx="6259513" cy="196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08444"/>
            <a:ext cx="9144000" cy="183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EF22A-9179-4EC2-B9B0-DAEE4A840396}" type="slidenum">
              <a:rPr lang="en-US"/>
              <a:pPr/>
              <a:t>2</a:t>
            </a:fld>
            <a:endParaRPr lang="en-US"/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sp>
        <p:nvSpPr>
          <p:cNvPr id="553987" name="Rectangle 3"/>
          <p:cNvSpPr>
            <a:spLocks noChangeArrowheads="1"/>
          </p:cNvSpPr>
          <p:nvPr/>
        </p:nvSpPr>
        <p:spPr bwMode="auto">
          <a:xfrm>
            <a:off x="3971925" y="1035050"/>
            <a:ext cx="4962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Last time we learned how to </a:t>
            </a:r>
            <a:r>
              <a:rPr lang="en-US" sz="2000" dirty="0">
                <a:solidFill>
                  <a:schemeClr val="accent2"/>
                </a:solidFill>
              </a:rPr>
              <a:t>construct </a:t>
            </a:r>
            <a:r>
              <a:rPr lang="en-US" sz="2000" dirty="0">
                <a:solidFill>
                  <a:schemeClr val="tx1"/>
                </a:solidFill>
              </a:rPr>
              <a:t>a </a:t>
            </a:r>
            <a:r>
              <a:rPr lang="en-US" sz="2000" dirty="0">
                <a:solidFill>
                  <a:srgbClr val="006666"/>
                </a:solidFill>
              </a:rPr>
              <a:t>new class variable </a:t>
            </a:r>
            <a:r>
              <a:rPr lang="en-US" sz="2000" dirty="0">
                <a:solidFill>
                  <a:schemeClr val="tx1"/>
                </a:solidFill>
              </a:rPr>
              <a:t>using the value of an </a:t>
            </a:r>
            <a:r>
              <a:rPr lang="en-US" sz="2000" dirty="0">
                <a:solidFill>
                  <a:srgbClr val="FF3300"/>
                </a:solidFill>
              </a:rPr>
              <a:t>existing variable</a:t>
            </a:r>
            <a:r>
              <a:rPr lang="en-US" sz="2000" dirty="0">
                <a:solidFill>
                  <a:schemeClr val="tx1"/>
                </a:solidFill>
              </a:rPr>
              <a:t>.  </a:t>
            </a:r>
          </a:p>
        </p:txBody>
      </p:sp>
      <p:grpSp>
        <p:nvGrpSpPr>
          <p:cNvPr id="553988" name="Group 4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3989" name="Rectangle 5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0" name="Rectangle 6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bar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3991" name="Rectangle 7"/>
          <p:cNvSpPr>
            <a:spLocks noChangeArrowheads="1"/>
          </p:cNvSpPr>
          <p:nvPr/>
        </p:nvSpPr>
        <p:spPr bwMode="auto">
          <a:xfrm>
            <a:off x="4229100" y="2314575"/>
            <a:ext cx="4610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Now lets learn how to set the value of an </a:t>
            </a:r>
            <a:r>
              <a:rPr lang="en-US" sz="2000">
                <a:solidFill>
                  <a:srgbClr val="6600CC"/>
                </a:solidFill>
              </a:rPr>
              <a:t>existing variable</a:t>
            </a:r>
            <a:r>
              <a:rPr lang="en-US" sz="2000">
                <a:solidFill>
                  <a:schemeClr val="tx1"/>
                </a:solidFill>
              </a:rPr>
              <a:t> to the value of an </a:t>
            </a:r>
            <a:r>
              <a:rPr lang="en-US" sz="2000">
                <a:solidFill>
                  <a:srgbClr val="6600CC"/>
                </a:solidFill>
              </a:rPr>
              <a:t>another existing variable</a:t>
            </a:r>
            <a:r>
              <a:rPr lang="en-US" sz="200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53992" name="Text Box 8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3993" name="Text Box 9"/>
          <p:cNvSpPr txBox="1">
            <a:spLocks noChangeArrowheads="1"/>
          </p:cNvSpPr>
          <p:nvPr/>
        </p:nvSpPr>
        <p:spPr bwMode="auto">
          <a:xfrm>
            <a:off x="4200525" y="3562350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this example, both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 and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have been constructed.</a:t>
            </a:r>
          </a:p>
        </p:txBody>
      </p:sp>
      <p:sp>
        <p:nvSpPr>
          <p:cNvPr id="553994" name="Text Box 10"/>
          <p:cNvSpPr txBox="1">
            <a:spLocks noChangeArrowheads="1"/>
          </p:cNvSpPr>
          <p:nvPr/>
        </p:nvSpPr>
        <p:spPr bwMode="auto">
          <a:xfrm>
            <a:off x="4191000" y="4511675"/>
            <a:ext cx="4764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Both have had their member variables initialized.</a:t>
            </a:r>
          </a:p>
        </p:txBody>
      </p:sp>
      <p:sp>
        <p:nvSpPr>
          <p:cNvPr id="553995" name="Text Box 11"/>
          <p:cNvSpPr txBox="1">
            <a:spLocks noChangeArrowheads="1"/>
          </p:cNvSpPr>
          <p:nvPr/>
        </p:nvSpPr>
        <p:spPr bwMode="auto">
          <a:xfrm>
            <a:off x="4191000" y="5562600"/>
            <a:ext cx="4764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Then we set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/>
              <a:t> equal to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/>
              <a:t>.</a:t>
            </a:r>
          </a:p>
        </p:txBody>
      </p:sp>
      <p:grpSp>
        <p:nvGrpSpPr>
          <p:cNvPr id="553996" name="Group 12"/>
          <p:cNvGrpSpPr>
            <a:grpSpLocks/>
          </p:cNvGrpSpPr>
          <p:nvPr/>
        </p:nvGrpSpPr>
        <p:grpSpPr bwMode="auto">
          <a:xfrm>
            <a:off x="-76200" y="992188"/>
            <a:ext cx="3962400" cy="2135187"/>
            <a:chOff x="48" y="1440"/>
            <a:chExt cx="2496" cy="1559"/>
          </a:xfrm>
        </p:grpSpPr>
        <p:sp>
          <p:nvSpPr>
            <p:cNvPr id="553997" name="Rectangle 13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998" name="Rectangle 14"/>
            <p:cNvSpPr>
              <a:spLocks noChangeArrowheads="1"/>
            </p:cNvSpPr>
            <p:nvPr/>
          </p:nvSpPr>
          <p:spPr bwMode="auto">
            <a:xfrm>
              <a:off x="48" y="1440"/>
              <a:ext cx="2472" cy="1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x(1,2,3);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>
                  <a:solidFill>
                    <a:srgbClr val="008260"/>
                  </a:solidFill>
                  <a:latin typeface="Courier New" pitchFamily="49" charset="0"/>
                  <a:ea typeface="MS Mincho" pitchFamily="49" charset="-128"/>
                </a:rPr>
                <a:t>y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>
                  <a:solidFill>
                    <a:srgbClr val="FF3300"/>
                  </a:solidFill>
                  <a:latin typeface="Courier New" pitchFamily="49" charset="0"/>
                  <a:ea typeface="MS Mincho" pitchFamily="49" charset="-128"/>
                </a:rPr>
                <a:t>x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91" grpId="0"/>
      <p:bldP spid="553993" grpId="0"/>
      <p:bldP spid="553994" grpId="0"/>
      <p:bldP spid="5539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55102"/>
            <a:ext cx="7772400" cy="1143000"/>
          </a:xfrm>
        </p:spPr>
        <p:txBody>
          <a:bodyPr/>
          <a:lstStyle/>
          <a:p>
            <a:r>
              <a:rPr lang="en-US" sz="3200" dirty="0" smtClean="0"/>
              <a:t>Arrays are great… But…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9526" y="997226"/>
            <a:ext cx="45604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Arrays are great when you need to store a </a:t>
            </a:r>
            <a:r>
              <a:rPr lang="en-US" sz="2000" dirty="0" smtClean="0">
                <a:solidFill>
                  <a:srgbClr val="C00000"/>
                </a:solidFill>
              </a:rPr>
              <a:t>fixed number of items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232775" y="824774"/>
            <a:ext cx="3597275" cy="15081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array[</a:t>
            </a:r>
            <a:r>
              <a:rPr lang="en-US" sz="1800" dirty="0" smtClean="0">
                <a:solidFill>
                  <a:srgbClr val="FF0000"/>
                </a:solidFill>
              </a:rPr>
              <a:t>100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endParaRPr lang="en-US" sz="7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…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8722" y="2206289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But what if you </a:t>
            </a:r>
            <a:r>
              <a:rPr lang="en-US" sz="2000" dirty="0" smtClean="0">
                <a:solidFill>
                  <a:srgbClr val="C00000"/>
                </a:solidFill>
              </a:rPr>
              <a:t>don’t know how many </a:t>
            </a:r>
            <a:r>
              <a:rPr lang="en-US" sz="2000" dirty="0" smtClean="0"/>
              <a:t>items you’ll have ahead of time?</a:t>
            </a:r>
            <a:endParaRPr lang="en-US" sz="2000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32775" y="2489651"/>
            <a:ext cx="3597275" cy="17235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// might have </a:t>
            </a:r>
            <a:r>
              <a:rPr lang="en-US" sz="1800" dirty="0" smtClean="0">
                <a:solidFill>
                  <a:srgbClr val="FF0000"/>
                </a:solidFill>
              </a:rPr>
              <a:t>10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items or </a:t>
            </a:r>
            <a:r>
              <a:rPr lang="en-US" sz="1800" dirty="0" smtClean="0">
                <a:solidFill>
                  <a:srgbClr val="FF0000"/>
                </a:solidFill>
              </a:rPr>
              <a:t>1M</a:t>
            </a: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array[</a:t>
            </a:r>
            <a:r>
              <a:rPr lang="en-US" sz="1800" dirty="0" smtClean="0">
                <a:solidFill>
                  <a:srgbClr val="FF0000"/>
                </a:solidFill>
              </a:rPr>
              <a:t>1000000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r>
              <a:rPr lang="en-US" sz="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algn="l"/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   …</a:t>
            </a:r>
          </a:p>
          <a:p>
            <a:pPr algn="l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9890" y="2947121"/>
            <a:ext cx="46499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Then you have to </a:t>
            </a:r>
            <a:r>
              <a:rPr lang="en-US" sz="2000" dirty="0" smtClean="0">
                <a:solidFill>
                  <a:srgbClr val="C00000"/>
                </a:solidFill>
              </a:rPr>
              <a:t>reserve enough slots</a:t>
            </a:r>
            <a:r>
              <a:rPr lang="en-US" sz="2000" dirty="0" smtClean="0"/>
              <a:t> for the largest possible case.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 bwMode="auto">
          <a:xfrm rot="19204203">
            <a:off x="4890052" y="3650255"/>
            <a:ext cx="2325756" cy="144655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What a waste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of space!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08722" y="4416084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And what if you need to </a:t>
            </a:r>
            <a:r>
              <a:rPr lang="en-US" sz="2000" dirty="0" smtClean="0">
                <a:solidFill>
                  <a:srgbClr val="C00000"/>
                </a:solidFill>
              </a:rPr>
              <a:t>insert</a:t>
            </a:r>
            <a:r>
              <a:rPr lang="en-US" sz="2000" dirty="0" smtClean="0"/>
              <a:t> a new item in the </a:t>
            </a:r>
            <a:r>
              <a:rPr lang="en-US" sz="2000" dirty="0" smtClean="0">
                <a:solidFill>
                  <a:srgbClr val="C00000"/>
                </a:solidFill>
              </a:rPr>
              <a:t>middle of an array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5512788" y="4416449"/>
            <a:ext cx="2997148" cy="2085688"/>
            <a:chOff x="5512788" y="4307120"/>
            <a:chExt cx="2997148" cy="2085688"/>
          </a:xfrm>
        </p:grpSpPr>
        <p:grpSp>
          <p:nvGrpSpPr>
            <p:cNvPr id="27" name="Group 26"/>
            <p:cNvGrpSpPr/>
            <p:nvPr/>
          </p:nvGrpSpPr>
          <p:grpSpPr>
            <a:xfrm>
              <a:off x="5516793" y="4307120"/>
              <a:ext cx="2993143" cy="1843837"/>
              <a:chOff x="4819014" y="4261859"/>
              <a:chExt cx="2993143" cy="1843837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6380922" y="4293705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Andrew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6380922" y="4560029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Betty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6380922" y="4827633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David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6380921" y="5095237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Elaine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6380921" y="5361561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Frank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6380921" y="5818006"/>
                <a:ext cx="1431235" cy="267604"/>
              </a:xfrm>
              <a:prstGeom prst="rect">
                <a:avLst/>
              </a:prstGeom>
              <a:solidFill>
                <a:srgbClr val="FFC5C5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Zappa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929827" y="5398460"/>
                <a:ext cx="393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56796" y="4261859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names[0]</a:t>
                </a:r>
                <a:endParaRPr lang="en-US" sz="14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456796" y="4529012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names[1]</a:t>
                </a:r>
                <a:endParaRPr lang="en-US" sz="14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456796" y="479616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names[2]</a:t>
                </a:r>
                <a:endParaRPr lang="en-US" sz="1400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456796" y="5063318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names[3]</a:t>
                </a:r>
                <a:endParaRPr lang="en-US" sz="14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456796" y="5330471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names[4]</a:t>
                </a:r>
                <a:endParaRPr lang="en-US" sz="1400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819014" y="5797919"/>
                <a:ext cx="1537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400" dirty="0" smtClean="0"/>
                  <a:t> names[999998]</a:t>
                </a:r>
                <a:endParaRPr lang="en-US" sz="1400" dirty="0"/>
              </a:p>
            </p:txBody>
          </p:sp>
        </p:grpSp>
        <p:sp>
          <p:nvSpPr>
            <p:cNvPr id="29" name="Rectangle 28"/>
            <p:cNvSpPr/>
            <p:nvPr/>
          </p:nvSpPr>
          <p:spPr bwMode="auto">
            <a:xfrm>
              <a:off x="7078701" y="6118287"/>
              <a:ext cx="1431235" cy="267604"/>
            </a:xfrm>
            <a:prstGeom prst="rect">
              <a:avLst/>
            </a:prstGeom>
            <a:solidFill>
              <a:srgbClr val="FFC5C5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512788" y="6085031"/>
              <a:ext cx="15376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 smtClean="0"/>
                <a:t> names[999999]</a:t>
              </a:r>
              <a:endParaRPr lang="en-US" sz="1400" dirty="0"/>
            </a:p>
          </p:txBody>
        </p:sp>
      </p:grpSp>
      <p:sp>
        <p:nvSpPr>
          <p:cNvPr id="26" name="Rectangle 25"/>
          <p:cNvSpPr/>
          <p:nvPr/>
        </p:nvSpPr>
        <p:spPr bwMode="auto">
          <a:xfrm>
            <a:off x="4490445" y="4855483"/>
            <a:ext cx="1431235" cy="2676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Carey</a:t>
            </a:r>
          </a:p>
        </p:txBody>
      </p:sp>
      <p:sp>
        <p:nvSpPr>
          <p:cNvPr id="32" name="Arc 31"/>
          <p:cNvSpPr/>
          <p:nvPr/>
        </p:nvSpPr>
        <p:spPr bwMode="auto">
          <a:xfrm>
            <a:off x="8281781" y="611654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042991" y="4989285"/>
            <a:ext cx="894522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Arc 32"/>
          <p:cNvSpPr/>
          <p:nvPr/>
        </p:nvSpPr>
        <p:spPr bwMode="auto">
          <a:xfrm>
            <a:off x="8279298" y="5636840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 bwMode="auto">
          <a:xfrm>
            <a:off x="8272674" y="5381741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 bwMode="auto">
          <a:xfrm>
            <a:off x="8273882" y="5104643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339526" y="5189168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We have to </a:t>
            </a:r>
            <a:r>
              <a:rPr lang="en-US" sz="2000" dirty="0" smtClean="0">
                <a:solidFill>
                  <a:srgbClr val="C00000"/>
                </a:solidFill>
              </a:rPr>
              <a:t>move every item</a:t>
            </a:r>
            <a:r>
              <a:rPr lang="en-US" sz="2000" dirty="0" smtClean="0"/>
              <a:t> below the insertion spot </a:t>
            </a:r>
            <a:r>
              <a:rPr lang="en-US" sz="2000" dirty="0" smtClean="0">
                <a:solidFill>
                  <a:srgbClr val="C00000"/>
                </a:solidFill>
              </a:rPr>
              <a:t>down by one</a:t>
            </a:r>
            <a:r>
              <a:rPr lang="en-US" sz="2000" dirty="0" smtClean="0"/>
              <a:t>! </a:t>
            </a:r>
            <a:endParaRPr lang="en-US" sz="2000" dirty="0"/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352779" y="5908293"/>
            <a:ext cx="47210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And it’s just as slow if we want</a:t>
            </a:r>
            <a:br>
              <a:rPr lang="en-US" sz="2000" dirty="0" smtClean="0"/>
            </a:br>
            <a:r>
              <a:rPr lang="en-US" sz="2000" dirty="0" smtClean="0"/>
              <a:t>to </a:t>
            </a:r>
            <a:r>
              <a:rPr lang="en-US" sz="2000" dirty="0" smtClean="0">
                <a:solidFill>
                  <a:srgbClr val="C00000"/>
                </a:solidFill>
              </a:rPr>
              <a:t>delete an item</a:t>
            </a:r>
            <a:r>
              <a:rPr lang="en-US" sz="2000" dirty="0" smtClean="0"/>
              <a:t>!  Yuck!</a:t>
            </a:r>
            <a:endParaRPr lang="en-US" sz="2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7096539" y="4482546"/>
            <a:ext cx="1379024" cy="201056"/>
            <a:chOff x="7096539" y="4373217"/>
            <a:chExt cx="1379024" cy="201056"/>
          </a:xfrm>
        </p:grpSpPr>
        <p:cxnSp>
          <p:nvCxnSpPr>
            <p:cNvPr id="43" name="Straight Connector 42"/>
            <p:cNvCxnSpPr/>
            <p:nvPr/>
          </p:nvCxnSpPr>
          <p:spPr bwMode="auto">
            <a:xfrm>
              <a:off x="7096539" y="4373217"/>
              <a:ext cx="1362493" cy="198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Connector 46"/>
            <p:cNvCxnSpPr/>
            <p:nvPr/>
          </p:nvCxnSpPr>
          <p:spPr bwMode="auto">
            <a:xfrm flipH="1">
              <a:off x="7113070" y="4376243"/>
              <a:ext cx="1362493" cy="19803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9" name="Arc 48"/>
          <p:cNvSpPr/>
          <p:nvPr/>
        </p:nvSpPr>
        <p:spPr bwMode="auto">
          <a:xfrm flipV="1">
            <a:off x="8293759" y="460665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/>
          <p:cNvSpPr/>
          <p:nvPr/>
        </p:nvSpPr>
        <p:spPr bwMode="auto">
          <a:xfrm flipV="1">
            <a:off x="8287135" y="4868384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/>
          <p:cNvSpPr/>
          <p:nvPr/>
        </p:nvSpPr>
        <p:spPr bwMode="auto">
          <a:xfrm flipV="1">
            <a:off x="8270572" y="5110235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/>
          <p:cNvSpPr/>
          <p:nvPr/>
        </p:nvSpPr>
        <p:spPr bwMode="auto">
          <a:xfrm flipV="1">
            <a:off x="8283826" y="5381903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/>
          <p:cNvSpPr/>
          <p:nvPr/>
        </p:nvSpPr>
        <p:spPr bwMode="auto">
          <a:xfrm flipV="1">
            <a:off x="8287141" y="5643632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 bwMode="auto">
          <a:xfrm flipV="1">
            <a:off x="8270578" y="5875544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 bwMode="auto">
          <a:xfrm>
            <a:off x="8270571" y="5874179"/>
            <a:ext cx="352839" cy="255020"/>
          </a:xfrm>
          <a:prstGeom prst="arc">
            <a:avLst>
              <a:gd name="adj1" fmla="val 16200000"/>
              <a:gd name="adj2" fmla="val 5479936"/>
            </a:avLst>
          </a:prstGeom>
          <a:noFill/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232774" y="2415008"/>
            <a:ext cx="3597275" cy="1908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  <a:extLst/>
        </p:spPr>
        <p:txBody>
          <a:bodyPr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main()</a:t>
            </a:r>
          </a:p>
          <a:p>
            <a:pPr algn="l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numItems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, *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05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4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cin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&gt;&gt; 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numItems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algn="l"/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ptr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sz="1800" dirty="0" smtClean="0">
                <a:solidFill>
                  <a:srgbClr val="C00000"/>
                </a:solidFill>
              </a:rPr>
              <a:t>new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[</a:t>
            </a:r>
            <a:r>
              <a:rPr lang="en-US" sz="1800" dirty="0" err="1" smtClean="0">
                <a:solidFill>
                  <a:schemeClr val="accent1">
                    <a:lumMod val="50000"/>
                  </a:schemeClr>
                </a:solidFill>
              </a:rPr>
              <a:t>numItems</a:t>
            </a:r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</a:rPr>
              <a:t>];</a:t>
            </a:r>
          </a:p>
          <a:p>
            <a:pPr algn="l"/>
            <a:r>
              <a:rPr lang="en-US" sz="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600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algn="l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293145" y="3695318"/>
            <a:ext cx="46499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Even </a:t>
            </a:r>
            <a:r>
              <a:rPr lang="en-US" sz="2000" dirty="0" smtClean="0">
                <a:solidFill>
                  <a:srgbClr val="C00000"/>
                </a:solidFill>
              </a:rPr>
              <a:t>new</a:t>
            </a:r>
            <a:r>
              <a:rPr lang="en-US" sz="2000" dirty="0" smtClean="0"/>
              <a:t>/</a:t>
            </a:r>
            <a:r>
              <a:rPr lang="en-US" sz="2000" dirty="0" smtClean="0">
                <a:solidFill>
                  <a:srgbClr val="C00000"/>
                </a:solidFill>
              </a:rPr>
              <a:t>delete</a:t>
            </a:r>
            <a:r>
              <a:rPr lang="en-US" sz="2000" dirty="0" smtClean="0"/>
              <a:t> don’t really help!</a:t>
            </a:r>
            <a:endParaRPr lang="en-US" sz="2000" dirty="0"/>
          </a:p>
        </p:txBody>
      </p:sp>
      <p:sp>
        <p:nvSpPr>
          <p:cNvPr id="57" name="Right Arrow 56"/>
          <p:cNvSpPr/>
          <p:nvPr/>
        </p:nvSpPr>
        <p:spPr bwMode="auto">
          <a:xfrm>
            <a:off x="3118845" y="2727020"/>
            <a:ext cx="2325756" cy="166128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Still requires us to know the size ahead of time!</a:t>
            </a:r>
          </a:p>
        </p:txBody>
      </p:sp>
      <p:sp>
        <p:nvSpPr>
          <p:cNvPr id="59" name="Down Arrow 58"/>
          <p:cNvSpPr/>
          <p:nvPr/>
        </p:nvSpPr>
        <p:spPr bwMode="auto">
          <a:xfrm>
            <a:off x="6730831" y="4837490"/>
            <a:ext cx="2126974" cy="1680420"/>
          </a:xfrm>
          <a:prstGeom prst="downArrow">
            <a:avLst>
              <a:gd name="adj1" fmla="val 54673"/>
              <a:gd name="adj2" fmla="val 42311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It takes nearly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1M steps to add a new item!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0" grpId="1" animBg="1"/>
      <p:bldP spid="11" grpId="0"/>
      <p:bldP spid="26" grpId="0" animBg="1"/>
      <p:bldP spid="26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/>
      <p:bldP spid="39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8" grpId="0"/>
      <p:bldP spid="57" grpId="0" animBg="1"/>
      <p:bldP spid="57" grpId="1" animBg="1"/>
      <p:bldP spid="59" grpId="0" animBg="1"/>
      <p:bldP spid="5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212"/>
          <p:cNvGrpSpPr>
            <a:grpSpLocks/>
          </p:cNvGrpSpPr>
          <p:nvPr/>
        </p:nvGrpSpPr>
        <p:grpSpPr bwMode="auto">
          <a:xfrm>
            <a:off x="1774929" y="5027403"/>
            <a:ext cx="643807" cy="798093"/>
            <a:chOff x="2736" y="3177"/>
            <a:chExt cx="684" cy="823"/>
          </a:xfrm>
        </p:grpSpPr>
        <p:pic>
          <p:nvPicPr>
            <p:cNvPr id="112" name="Picture 4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9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4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64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1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57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5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53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88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5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451"/>
              <a:ext cx="67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11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5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37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5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32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5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29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5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25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9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21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0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177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 dirty="0" smtClean="0"/>
              <a:t>So Arrays Aren’t Always Great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8661" y="766887"/>
            <a:ext cx="4400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Hmm… Can we think of an approach from “real life” that works better than a fixed-sized array?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963850" y="766887"/>
            <a:ext cx="438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can we think of that: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867771" y="1204606"/>
            <a:ext cx="4661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allows you to </a:t>
            </a:r>
            <a:r>
              <a:rPr lang="en-US" sz="1800" dirty="0" smtClean="0">
                <a:solidFill>
                  <a:srgbClr val="C00000"/>
                </a:solidFill>
              </a:rPr>
              <a:t>store</a:t>
            </a:r>
            <a:r>
              <a:rPr lang="en-US" sz="1800" dirty="0" smtClean="0"/>
              <a:t> an 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arbitrary number of items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03606" y="1891903"/>
            <a:ext cx="438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makes it fast to </a:t>
            </a:r>
            <a:r>
              <a:rPr lang="en-US" sz="1800" dirty="0" smtClean="0">
                <a:solidFill>
                  <a:srgbClr val="C00000"/>
                </a:solidFill>
              </a:rPr>
              <a:t>insert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new item in the middle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3606" y="2544913"/>
            <a:ext cx="438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makes it fast to </a:t>
            </a:r>
            <a:r>
              <a:rPr lang="en-US" sz="1800" dirty="0" smtClean="0">
                <a:solidFill>
                  <a:srgbClr val="C00000"/>
                </a:solidFill>
              </a:rPr>
              <a:t>delete</a:t>
            </a:r>
            <a:r>
              <a:rPr lang="en-US" sz="1800" dirty="0" smtClean="0">
                <a:solidFill>
                  <a:srgbClr val="FF3300"/>
                </a:solidFill>
              </a:rPr>
              <a:t> </a:t>
            </a:r>
            <a:br>
              <a:rPr lang="en-US" sz="1800" dirty="0" smtClean="0">
                <a:solidFill>
                  <a:srgbClr val="FF3300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an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 item from the middle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0020" y="2008506"/>
            <a:ext cx="4760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How about organizing the items as we would in a </a:t>
            </a:r>
            <a:r>
              <a:rPr lang="en-US" sz="2000" dirty="0" smtClean="0">
                <a:solidFill>
                  <a:srgbClr val="0070C0"/>
                </a:solidFill>
              </a:rPr>
              <a:t>Scavenger Hunt</a:t>
            </a:r>
            <a:r>
              <a:rPr lang="en-US" sz="2000" dirty="0" smtClean="0"/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7265" y="3358705"/>
            <a:ext cx="1300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6600CC"/>
                </a:solidFill>
              </a:rPr>
              <a:t>?</a:t>
            </a:r>
            <a:endParaRPr lang="en-US" sz="16600" dirty="0">
              <a:solidFill>
                <a:srgbClr val="66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343518" y="3714808"/>
            <a:ext cx="1709530" cy="21667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first item is by the tree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house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urved Connector 85"/>
          <p:cNvCxnSpPr>
            <a:stCxn id="591875" idx="3"/>
          </p:cNvCxnSpPr>
          <p:nvPr/>
        </p:nvCxnSpPr>
        <p:spPr bwMode="auto">
          <a:xfrm>
            <a:off x="5555601" y="3830379"/>
            <a:ext cx="2203219" cy="14155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tower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0" name="Curved Connector 99"/>
          <p:cNvCxnSpPr>
            <a:stCxn id="591882" idx="2"/>
            <a:endCxn id="591880" idx="2"/>
          </p:cNvCxnSpPr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870663" y="2634457"/>
            <a:ext cx="465354" cy="1113574"/>
            <a:chOff x="2390287" y="2204519"/>
            <a:chExt cx="1300809" cy="1999425"/>
          </a:xfrm>
        </p:grpSpPr>
        <p:pic>
          <p:nvPicPr>
            <p:cNvPr id="104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59" descr="MCj0438052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144949" y="3728778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188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This is the last item!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9842" name="TextBox 589841"/>
          <p:cNvSpPr txBox="1"/>
          <p:nvPr/>
        </p:nvSpPr>
        <p:spPr>
          <a:xfrm>
            <a:off x="4963850" y="843831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Using this approach we can </a:t>
            </a:r>
            <a:r>
              <a:rPr lang="en-US" sz="1800" dirty="0" smtClean="0">
                <a:solidFill>
                  <a:srgbClr val="FF0000"/>
                </a:solidFill>
              </a:rPr>
              <a:t>store an arbitrary number of items</a:t>
            </a:r>
            <a:r>
              <a:rPr lang="en-US" sz="1800" dirty="0" smtClean="0"/>
              <a:t>!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65824" y="1636662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There’s no fixed limit to the number of chests and clues we can have!</a:t>
            </a:r>
          </a:p>
        </p:txBody>
      </p:sp>
      <p:sp>
        <p:nvSpPr>
          <p:cNvPr id="589844" name="Down Arrow 589843"/>
          <p:cNvSpPr/>
          <p:nvPr/>
        </p:nvSpPr>
        <p:spPr bwMode="auto">
          <a:xfrm rot="1679019">
            <a:off x="-108642" y="958069"/>
            <a:ext cx="3675707" cy="2134749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/>
              <a:t>The hunt starts with a </a:t>
            </a:r>
            <a:r>
              <a:rPr lang="en-US" sz="2000" dirty="0" smtClean="0"/>
              <a:t>clue to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6600CC"/>
                </a:solidFill>
              </a:rPr>
              <a:t>location of the first </a:t>
            </a:r>
            <a:r>
              <a:rPr lang="en-US" sz="2000" dirty="0" smtClean="0">
                <a:solidFill>
                  <a:srgbClr val="6600CC"/>
                </a:solidFill>
              </a:rPr>
              <a:t>chest</a:t>
            </a:r>
            <a:r>
              <a:rPr lang="en-US" sz="2000" dirty="0" smtClean="0"/>
              <a:t>…</a:t>
            </a:r>
            <a:endParaRPr lang="en-US" sz="2000" dirty="0"/>
          </a:p>
        </p:txBody>
      </p:sp>
      <p:sp>
        <p:nvSpPr>
          <p:cNvPr id="137" name="Down Arrow 136"/>
          <p:cNvSpPr/>
          <p:nvPr/>
        </p:nvSpPr>
        <p:spPr bwMode="auto">
          <a:xfrm rot="2423085">
            <a:off x="4550931" y="1253378"/>
            <a:ext cx="3675707" cy="276215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/>
              <a:t>Then each chest holds an </a:t>
            </a:r>
            <a:r>
              <a:rPr lang="en-US" sz="2000" dirty="0" smtClean="0">
                <a:solidFill>
                  <a:srgbClr val="6600CC"/>
                </a:solidFill>
              </a:rPr>
              <a:t>item</a:t>
            </a:r>
            <a:r>
              <a:rPr lang="en-US" sz="2000" dirty="0" smtClean="0"/>
              <a:t> and a clue to the </a:t>
            </a:r>
            <a:r>
              <a:rPr lang="en-US" sz="2000" dirty="0" smtClean="0">
                <a:solidFill>
                  <a:srgbClr val="6600CC"/>
                </a:solidFill>
              </a:rPr>
              <a:t>location of the next chest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152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1" presetClass="emph" presetSubtype="0" repeatCount="3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59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589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89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2"/>
      <p:bldP spid="7" grpId="0"/>
      <p:bldP spid="7" grpId="2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3" grpId="2"/>
      <p:bldP spid="14" grpId="0" animBg="1"/>
      <p:bldP spid="15" grpId="0" animBg="1"/>
      <p:bldP spid="16" grpId="0" animBg="1"/>
      <p:bldP spid="83" grpId="0" animBg="1"/>
      <p:bldP spid="99" grpId="0" animBg="1"/>
      <p:bldP spid="102" grpId="0" animBg="1"/>
      <p:bldP spid="589842" grpId="0"/>
      <p:bldP spid="589842" grpId="1"/>
      <p:bldP spid="134" grpId="0"/>
      <p:bldP spid="134" grpId="1"/>
      <p:bldP spid="589844" grpId="0" animBg="1"/>
      <p:bldP spid="589844" grpId="1" animBg="1"/>
      <p:bldP spid="137" grpId="0" animBg="1"/>
      <p:bldP spid="13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1" y="140016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12"/>
          <p:cNvGrpSpPr>
            <a:grpSpLocks/>
          </p:cNvGrpSpPr>
          <p:nvPr/>
        </p:nvGrpSpPr>
        <p:grpSpPr bwMode="auto">
          <a:xfrm>
            <a:off x="1774929" y="5027403"/>
            <a:ext cx="643807" cy="798093"/>
            <a:chOff x="2736" y="3177"/>
            <a:chExt cx="684" cy="823"/>
          </a:xfrm>
        </p:grpSpPr>
        <p:pic>
          <p:nvPicPr>
            <p:cNvPr id="112" name="Picture 4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9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64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1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57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5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53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88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5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451"/>
              <a:ext cx="67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11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5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37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5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32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57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29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5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25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21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177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 dirty="0" smtClean="0"/>
              <a:t>So Arrays Aren’t Always Great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first item is by the tree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house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6" name="Curved Connector 85"/>
          <p:cNvCxnSpPr>
            <a:stCxn id="591875" idx="3"/>
          </p:cNvCxnSpPr>
          <p:nvPr/>
        </p:nvCxnSpPr>
        <p:spPr bwMode="auto">
          <a:xfrm>
            <a:off x="5555601" y="3830379"/>
            <a:ext cx="2203219" cy="141557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tower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870663" y="2634457"/>
            <a:ext cx="465354" cy="1113574"/>
            <a:chOff x="2390287" y="2204519"/>
            <a:chExt cx="1300809" cy="1999425"/>
          </a:xfrm>
        </p:grpSpPr>
        <p:pic>
          <p:nvPicPr>
            <p:cNvPr id="104" name="Picture 8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59" descr="MCj0438052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144949" y="3728778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This is the last item!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2903" name="Picture 7" descr="C:\Program Files (x86)\Microsoft Office\MEDIA\CAGCAT10\j0195534.wmf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89" y="1307320"/>
            <a:ext cx="839077" cy="10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urved Connector 62"/>
          <p:cNvCxnSpPr/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34525" y="777789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Also, using this approach we can </a:t>
            </a:r>
            <a:r>
              <a:rPr lang="en-US" sz="1800" dirty="0" smtClean="0">
                <a:solidFill>
                  <a:srgbClr val="FF0000"/>
                </a:solidFill>
              </a:rPr>
              <a:t>quickly add a new item to the middle</a:t>
            </a:r>
            <a:r>
              <a:rPr lang="en-US" sz="1800" dirty="0" smtClean="0"/>
              <a:t>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6499" y="1570620"/>
            <a:ext cx="4128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All we have to do is add a new chest and change a few clues!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4326532" y="777789"/>
            <a:ext cx="2635610" cy="20306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add a new treasure between our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books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and our 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shell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70" name="Picture 4" descr="MCDD00112_0000[1]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2" t="31392" r="28029" b="38439"/>
          <a:stretch/>
        </p:blipFill>
        <p:spPr bwMode="auto">
          <a:xfrm rot="759187" flipH="1">
            <a:off x="7193344" y="963461"/>
            <a:ext cx="642797" cy="5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 bwMode="auto">
          <a:xfrm>
            <a:off x="7446345" y="636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390809" y="3878913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</a:t>
            </a:r>
            <a:r>
              <a:rPr lang="en-US" sz="1600" dirty="0" smtClean="0">
                <a:solidFill>
                  <a:srgbClr val="FF0000"/>
                </a:solidFill>
              </a:rPr>
              <a:t>temple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73" name="Curved Connector 72"/>
          <p:cNvCxnSpPr>
            <a:stCxn id="35" idx="3"/>
            <a:endCxn id="591880" idx="3"/>
          </p:cNvCxnSpPr>
          <p:nvPr/>
        </p:nvCxnSpPr>
        <p:spPr bwMode="auto">
          <a:xfrm flipH="1">
            <a:off x="8619257" y="2216951"/>
            <a:ext cx="100864" cy="3376499"/>
          </a:xfrm>
          <a:prstGeom prst="curvedConnector3">
            <a:avLst>
              <a:gd name="adj1" fmla="val -397184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Curved Connector 81"/>
          <p:cNvCxnSpPr/>
          <p:nvPr/>
        </p:nvCxnSpPr>
        <p:spPr bwMode="auto">
          <a:xfrm flipV="1">
            <a:off x="5501277" y="2304107"/>
            <a:ext cx="2414166" cy="15262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8466525" y="203228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38" name="Up Arrow 37"/>
          <p:cNvSpPr/>
          <p:nvPr/>
        </p:nvSpPr>
        <p:spPr bwMode="auto">
          <a:xfrm rot="20245978">
            <a:off x="3966857" y="4751275"/>
            <a:ext cx="2680850" cy="1913952"/>
          </a:xfrm>
          <a:prstGeom prst="upArrow">
            <a:avLst>
              <a:gd name="adj1" fmla="val 62158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Then we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update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previous clue to point to our new chest!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2" name="Right Arrow 91"/>
          <p:cNvSpPr/>
          <p:nvPr/>
        </p:nvSpPr>
        <p:spPr bwMode="auto">
          <a:xfrm rot="20865340">
            <a:off x="863424" y="3887721"/>
            <a:ext cx="2635610" cy="17746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First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copy the previous clue to our new chest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403865" y="4227671"/>
            <a:ext cx="162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next item is by the </a:t>
            </a:r>
            <a:r>
              <a:rPr lang="en-US" sz="1600" dirty="0" smtClean="0">
                <a:solidFill>
                  <a:srgbClr val="FF0000"/>
                </a:solidFill>
              </a:rPr>
              <a:t>house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9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44861 -0.5632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31" y="-2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0.44445 -0.5606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2" y="-2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4" grpId="1"/>
      <p:bldP spid="65" grpId="0"/>
      <p:bldP spid="65" grpId="1"/>
      <p:bldP spid="21" grpId="0" animBg="1"/>
      <p:bldP spid="21" grpId="1" animBg="1"/>
      <p:bldP spid="71" grpId="0" animBg="1"/>
      <p:bldP spid="76" grpId="0" animBg="1"/>
      <p:bldP spid="38" grpId="0" animBg="1"/>
      <p:bldP spid="38" grpId="1" animBg="1"/>
      <p:bldP spid="92" grpId="0" animBg="1"/>
      <p:bldP spid="92" grpId="1" animBg="1"/>
      <p:bldP spid="92" grpId="2" animBg="1"/>
      <p:bldP spid="51" grpId="0"/>
      <p:bldP spid="5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4671" y="140016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0" name="Group 212"/>
          <p:cNvGrpSpPr>
            <a:grpSpLocks/>
          </p:cNvGrpSpPr>
          <p:nvPr/>
        </p:nvGrpSpPr>
        <p:grpSpPr bwMode="auto">
          <a:xfrm>
            <a:off x="1774929" y="5027403"/>
            <a:ext cx="643807" cy="798093"/>
            <a:chOff x="2736" y="3177"/>
            <a:chExt cx="684" cy="823"/>
          </a:xfrm>
        </p:grpSpPr>
        <p:pic>
          <p:nvPicPr>
            <p:cNvPr id="112" name="Picture 4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9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3" name="Picture 4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64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4" name="Picture 4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61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5" name="Picture 50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57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" name="Picture 5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53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7" name="Picture 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88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5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451"/>
              <a:ext cx="679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411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5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373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5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328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2" name="Picture 5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40" y="3291"/>
              <a:ext cx="68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5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9" y="3251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5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8" y="3213"/>
              <a:ext cx="679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6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35"/>
            <a:stretch>
              <a:fillRect/>
            </a:stretch>
          </p:blipFill>
          <p:spPr bwMode="auto">
            <a:xfrm>
              <a:off x="2736" y="3177"/>
              <a:ext cx="68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95468"/>
            <a:ext cx="7772400" cy="1143000"/>
          </a:xfrm>
        </p:spPr>
        <p:txBody>
          <a:bodyPr/>
          <a:lstStyle/>
          <a:p>
            <a:r>
              <a:rPr lang="en-US" sz="2800" dirty="0" smtClean="0"/>
              <a:t>So Arrays Aren’t Always Great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349-86FD-47DD-A9A7-0A383510F8F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200806" y="3364094"/>
            <a:ext cx="130035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 smtClean="0">
                <a:solidFill>
                  <a:srgbClr val="6600CC"/>
                </a:solidFill>
              </a:rPr>
              <a:t>?</a:t>
            </a:r>
            <a:endParaRPr lang="en-US" sz="16600" dirty="0">
              <a:solidFill>
                <a:srgbClr val="6600CC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23723" y="3647661"/>
            <a:ext cx="1709530" cy="216673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0450" y="309079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first item is by the tree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253" y="3358705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ree"/>
          <p:cNvSpPr>
            <a:spLocks noEditPoints="1" noChangeArrowheads="1"/>
          </p:cNvSpPr>
          <p:nvPr/>
        </p:nvSpPr>
        <p:spPr bwMode="auto">
          <a:xfrm>
            <a:off x="4137455" y="2719475"/>
            <a:ext cx="583477" cy="10058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Curved Connector 17"/>
          <p:cNvCxnSpPr>
            <a:stCxn id="15" idx="3"/>
            <a:endCxn id="591875" idx="1"/>
          </p:cNvCxnSpPr>
          <p:nvPr/>
        </p:nvCxnSpPr>
        <p:spPr bwMode="auto">
          <a:xfrm>
            <a:off x="1978182" y="3562058"/>
            <a:ext cx="2634071" cy="26832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/>
          <p:cNvSpPr/>
          <p:nvPr/>
        </p:nvSpPr>
        <p:spPr bwMode="auto">
          <a:xfrm>
            <a:off x="3391508" y="3876637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temple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1880" name="Picture 8" descr="C:\Program Files (x86)\Microsoft Office\MEDIA\CAGCAT10\j0185604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627" y="5131678"/>
            <a:ext cx="922630" cy="92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014" y="414661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Rectangle 98"/>
          <p:cNvSpPr/>
          <p:nvPr/>
        </p:nvSpPr>
        <p:spPr bwMode="auto">
          <a:xfrm>
            <a:off x="6677296" y="3675768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tower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0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993" y="5561896"/>
            <a:ext cx="943348" cy="943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/>
          <p:cNvGrpSpPr/>
          <p:nvPr/>
        </p:nvGrpSpPr>
        <p:grpSpPr>
          <a:xfrm>
            <a:off x="4870663" y="2634457"/>
            <a:ext cx="465354" cy="1113574"/>
            <a:chOff x="2390287" y="2204519"/>
            <a:chExt cx="1300809" cy="1999425"/>
          </a:xfrm>
        </p:grpSpPr>
        <p:pic>
          <p:nvPicPr>
            <p:cNvPr id="104" name="Picture 8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10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8" name="Picture 159" descr="MCj0438052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144949" y="3728778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Rectangle 101"/>
          <p:cNvSpPr/>
          <p:nvPr/>
        </p:nvSpPr>
        <p:spPr bwMode="auto">
          <a:xfrm>
            <a:off x="230108" y="5879262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This is the last item!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592903" name="Picture 7" descr="C:\Program Files (x86)\Microsoft Office\MEDIA\CAGCAT10\j0195534.wmf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489" y="1307320"/>
            <a:ext cx="839077" cy="103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C:\Program Files (x86)\Microsoft Office\MEDIA\CAGCAT10\j0157763.wmf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545" y="5334173"/>
            <a:ext cx="1164376" cy="117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Curved Connector 62"/>
          <p:cNvCxnSpPr/>
          <p:nvPr/>
        </p:nvCxnSpPr>
        <p:spPr bwMode="auto">
          <a:xfrm rot="5400000" flipH="1" flipV="1">
            <a:off x="5417335" y="3768619"/>
            <a:ext cx="454004" cy="5027209"/>
          </a:xfrm>
          <a:prstGeom prst="curvedConnector3">
            <a:avLst>
              <a:gd name="adj1" fmla="val -50352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TextBox 63"/>
          <p:cNvSpPr txBox="1"/>
          <p:nvPr/>
        </p:nvSpPr>
        <p:spPr>
          <a:xfrm>
            <a:off x="97903" y="777789"/>
            <a:ext cx="451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Finally, using this approach we can </a:t>
            </a:r>
            <a:r>
              <a:rPr lang="en-US" sz="1800" dirty="0" smtClean="0">
                <a:solidFill>
                  <a:srgbClr val="FF0000"/>
                </a:solidFill>
              </a:rPr>
              <a:t>quickly remove an item from the middle</a:t>
            </a:r>
            <a:r>
              <a:rPr lang="en-US" sz="1800" dirty="0" smtClean="0"/>
              <a:t>!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6296" y="1570620"/>
            <a:ext cx="43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All we have to do is remove the target chest and change a single clue!</a:t>
            </a:r>
          </a:p>
        </p:txBody>
      </p:sp>
      <p:pic>
        <p:nvPicPr>
          <p:cNvPr id="70" name="Picture 4" descr="MCDD00112_0000[1]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02" t="31392" r="28029" b="38439"/>
          <a:stretch/>
        </p:blipFill>
        <p:spPr bwMode="auto">
          <a:xfrm rot="759187" flipH="1">
            <a:off x="7193344" y="963461"/>
            <a:ext cx="642797" cy="591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 bwMode="auto">
          <a:xfrm>
            <a:off x="7446345" y="636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73" name="Curved Connector 72"/>
          <p:cNvCxnSpPr>
            <a:stCxn id="35" idx="3"/>
            <a:endCxn id="591880" idx="3"/>
          </p:cNvCxnSpPr>
          <p:nvPr/>
        </p:nvCxnSpPr>
        <p:spPr bwMode="auto">
          <a:xfrm flipH="1">
            <a:off x="8619257" y="2216951"/>
            <a:ext cx="100864" cy="3376499"/>
          </a:xfrm>
          <a:prstGeom prst="curvedConnector3">
            <a:avLst>
              <a:gd name="adj1" fmla="val -397184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Curved Connector 81"/>
          <p:cNvCxnSpPr/>
          <p:nvPr/>
        </p:nvCxnSpPr>
        <p:spPr bwMode="auto">
          <a:xfrm flipV="1">
            <a:off x="5501277" y="2304107"/>
            <a:ext cx="2414166" cy="15262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8466525" y="2032285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484197" y="342628"/>
            <a:ext cx="162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next item is by the </a:t>
            </a:r>
            <a:r>
              <a:rPr lang="en-US" sz="1600" dirty="0" smtClean="0">
                <a:solidFill>
                  <a:schemeClr val="tx1"/>
                </a:solidFill>
              </a:rPr>
              <a:t>house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 bwMode="auto">
          <a:xfrm>
            <a:off x="8417673" y="669154"/>
            <a:ext cx="624689" cy="21727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Rectangle 56"/>
          <p:cNvSpPr/>
          <p:nvPr/>
        </p:nvSpPr>
        <p:spPr bwMode="auto">
          <a:xfrm>
            <a:off x="7535727" y="392796"/>
            <a:ext cx="1540242" cy="561770"/>
          </a:xfrm>
          <a:prstGeom prst="rect">
            <a:avLst/>
          </a:prstGeom>
          <a:solidFill>
            <a:srgbClr val="FDFFDD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2553" y="4028988"/>
            <a:ext cx="1628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next item is by the </a:t>
            </a:r>
            <a:r>
              <a:rPr lang="en-US" sz="1600" dirty="0" smtClean="0">
                <a:solidFill>
                  <a:srgbClr val="FF0000"/>
                </a:solidFill>
              </a:rPr>
              <a:t>tower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0" name="Curved Connector 59"/>
          <p:cNvCxnSpPr>
            <a:stCxn id="592903" idx="2"/>
            <a:endCxn id="62" idx="3"/>
          </p:cNvCxnSpPr>
          <p:nvPr/>
        </p:nvCxnSpPr>
        <p:spPr bwMode="auto">
          <a:xfrm rot="5400000">
            <a:off x="4228540" y="1825212"/>
            <a:ext cx="3580870" cy="4612107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Right Arrow 53"/>
          <p:cNvSpPr/>
          <p:nvPr/>
        </p:nvSpPr>
        <p:spPr bwMode="auto">
          <a:xfrm>
            <a:off x="5522332" y="3589387"/>
            <a:ext cx="2635610" cy="2030644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For instance,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remove this chest from the hunt…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8212 -0.5370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-2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918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/>
      <p:bldP spid="65" grpId="0"/>
      <p:bldP spid="57" grpId="0" animBg="1"/>
      <p:bldP spid="58" grpId="0"/>
      <p:bldP spid="58" grpId="1"/>
      <p:bldP spid="54" grpId="0" animBg="1"/>
      <p:bldP spid="5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238017" y="1129799"/>
            <a:ext cx="5585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Ok, so in our </a:t>
            </a:r>
            <a:r>
              <a:rPr lang="en-US" dirty="0" smtClean="0">
                <a:solidFill>
                  <a:srgbClr val="6600CC"/>
                </a:solidFill>
              </a:rPr>
              <a:t>Scavenger Hunt</a:t>
            </a:r>
            <a:r>
              <a:rPr lang="en-US" dirty="0" smtClean="0"/>
              <a:t>, we had:</a:t>
            </a:r>
            <a:endParaRPr lang="en-US" dirty="0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396093" y="4454084"/>
            <a:ext cx="5269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So here’s the question… can </a:t>
            </a:r>
            <a:r>
              <a:rPr lang="en-US" dirty="0"/>
              <a:t>we </a:t>
            </a:r>
            <a:r>
              <a:rPr lang="en-US" dirty="0" smtClean="0"/>
              <a:t>simulate a Scavenger Hunt with</a:t>
            </a:r>
            <a:br>
              <a:rPr lang="en-US" dirty="0" smtClean="0"/>
            </a:br>
            <a:r>
              <a:rPr lang="en-US" dirty="0" smtClean="0"/>
              <a:t>a C++ </a:t>
            </a:r>
            <a:r>
              <a:rPr lang="en-US" dirty="0" smtClean="0">
                <a:solidFill>
                  <a:srgbClr val="6600CC"/>
                </a:solidFill>
              </a:rPr>
              <a:t>data structure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 smtClean="0"/>
              <a:t>A C++ Scavenger Hunt?</a:t>
            </a:r>
            <a:endParaRPr lang="en-US" sz="3200" kern="0" dirty="0"/>
          </a:p>
        </p:txBody>
      </p:sp>
      <p:sp>
        <p:nvSpPr>
          <p:cNvPr id="2" name="Rectangle 1"/>
          <p:cNvSpPr/>
          <p:nvPr/>
        </p:nvSpPr>
        <p:spPr>
          <a:xfrm>
            <a:off x="744651" y="18401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clue </a:t>
            </a:r>
            <a:r>
              <a:rPr lang="en-US" dirty="0" smtClean="0"/>
              <a:t>that leads us to our first treasure </a:t>
            </a:r>
            <a:r>
              <a:rPr lang="en-US" dirty="0" smtClean="0">
                <a:solidFill>
                  <a:srgbClr val="6600CC"/>
                </a:solidFill>
              </a:rPr>
              <a:t>chest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4651" y="291836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6600CC"/>
                </a:solidFill>
              </a:rPr>
              <a:t>chest</a:t>
            </a:r>
            <a:r>
              <a:rPr lang="en-US" dirty="0" smtClean="0"/>
              <a:t> then holds an </a:t>
            </a:r>
            <a:r>
              <a:rPr lang="en-US" dirty="0" smtClean="0">
                <a:solidFill>
                  <a:srgbClr val="FF0000"/>
                </a:solidFill>
              </a:rPr>
              <a:t>item </a:t>
            </a:r>
            <a:r>
              <a:rPr lang="en-US" dirty="0" smtClean="0"/>
              <a:t>(e.g., books) and a </a:t>
            </a:r>
            <a:r>
              <a:rPr lang="en-US" dirty="0" smtClean="0">
                <a:solidFill>
                  <a:srgbClr val="FF0000"/>
                </a:solidFill>
              </a:rPr>
              <a:t>clue </a:t>
            </a:r>
            <a:r>
              <a:rPr lang="en-US" dirty="0" smtClean="0"/>
              <a:t>that leads us to the next chest.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478854" y="2623776"/>
            <a:ext cx="3340506" cy="2167589"/>
            <a:chOff x="5619198" y="3528669"/>
            <a:chExt cx="3340506" cy="2167589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6" y="4752910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5619198" y="3528669"/>
              <a:ext cx="2505837" cy="1695915"/>
              <a:chOff x="5619198" y="3528669"/>
              <a:chExt cx="2505837" cy="1695915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619198" y="3528669"/>
                <a:ext cx="1647732" cy="942522"/>
              </a:xfrm>
              <a:prstGeom prst="rect">
                <a:avLst/>
              </a:prstGeom>
              <a:solidFill>
                <a:srgbClr val="FDFF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Clue: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/>
                  <a:t>The first item is by the tree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13" name="Tree"/>
              <p:cNvSpPr>
                <a:spLocks noEditPoints="1" noChangeArrowheads="1"/>
              </p:cNvSpPr>
              <p:nvPr/>
            </p:nvSpPr>
            <p:spPr bwMode="auto">
              <a:xfrm>
                <a:off x="7541558" y="4113680"/>
                <a:ext cx="583477" cy="1005896"/>
              </a:xfrm>
              <a:custGeom>
                <a:avLst/>
                <a:gdLst>
                  <a:gd name="G0" fmla="+- 0 0 0"/>
                  <a:gd name="G1" fmla="*/ 18900 1 3"/>
                  <a:gd name="G2" fmla="*/ 18900 2 3"/>
                  <a:gd name="G3" fmla="+- 18900 0 0"/>
                  <a:gd name="T0" fmla="*/ 10800 w 21600"/>
                  <a:gd name="T1" fmla="*/ 0 h 21600"/>
                  <a:gd name="T2" fmla="*/ 6171 w 21600"/>
                  <a:gd name="T3" fmla="*/ 6300 h 21600"/>
                  <a:gd name="T4" fmla="*/ 3086 w 21600"/>
                  <a:gd name="T5" fmla="*/ 12600 h 21600"/>
                  <a:gd name="T6" fmla="*/ 0 w 21600"/>
                  <a:gd name="T7" fmla="*/ 18900 h 21600"/>
                  <a:gd name="T8" fmla="*/ 15429 w 21600"/>
                  <a:gd name="T9" fmla="*/ 6300 h 21600"/>
                  <a:gd name="T10" fmla="*/ 18514 w 21600"/>
                  <a:gd name="T11" fmla="*/ 12600 h 21600"/>
                  <a:gd name="T12" fmla="*/ 21600 w 21600"/>
                  <a:gd name="T13" fmla="*/ 18900 h 21600"/>
                  <a:gd name="T14" fmla="*/ 17694720 60000 65536"/>
                  <a:gd name="T15" fmla="*/ 11796480 60000 65536"/>
                  <a:gd name="T16" fmla="*/ 11796480 60000 65536"/>
                  <a:gd name="T17" fmla="*/ 11796480 60000 65536"/>
                  <a:gd name="T18" fmla="*/ 0 60000 65536"/>
                  <a:gd name="T19" fmla="*/ 0 60000 65536"/>
                  <a:gd name="T20" fmla="*/ 0 60000 65536"/>
                  <a:gd name="T21" fmla="*/ 761 w 21600"/>
                  <a:gd name="T22" fmla="*/ 22454 h 21600"/>
                  <a:gd name="T23" fmla="*/ 21069 w 21600"/>
                  <a:gd name="T24" fmla="*/ 28282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8900"/>
                    </a:moveTo>
                    <a:lnTo>
                      <a:pt x="9257" y="18900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2343" y="18900"/>
                    </a:lnTo>
                    <a:lnTo>
                      <a:pt x="21600" y="18900"/>
                    </a:lnTo>
                    <a:lnTo>
                      <a:pt x="12343" y="12600"/>
                    </a:lnTo>
                    <a:lnTo>
                      <a:pt x="18514" y="12600"/>
                    </a:lnTo>
                    <a:lnTo>
                      <a:pt x="12343" y="6300"/>
                    </a:lnTo>
                    <a:lnTo>
                      <a:pt x="15429" y="6300"/>
                    </a:lnTo>
                    <a:lnTo>
                      <a:pt x="10800" y="0"/>
                    </a:lnTo>
                    <a:lnTo>
                      <a:pt x="6171" y="6300"/>
                    </a:lnTo>
                    <a:lnTo>
                      <a:pt x="9257" y="6300"/>
                    </a:lnTo>
                    <a:lnTo>
                      <a:pt x="3086" y="12600"/>
                    </a:lnTo>
                    <a:lnTo>
                      <a:pt x="9257" y="1260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14" name="Curved Connector 13"/>
              <p:cNvCxnSpPr>
                <a:stCxn id="11" idx="3"/>
                <a:endCxn id="12" idx="1"/>
              </p:cNvCxnSpPr>
              <p:nvPr/>
            </p:nvCxnSpPr>
            <p:spPr bwMode="auto">
              <a:xfrm>
                <a:off x="7266930" y="3999930"/>
                <a:ext cx="749426" cy="1224654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5" name="Rectangle 14"/>
          <p:cNvSpPr/>
          <p:nvPr/>
        </p:nvSpPr>
        <p:spPr bwMode="auto">
          <a:xfrm>
            <a:off x="6522455" y="41577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house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6093" y="6011014"/>
            <a:ext cx="52691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Why not? Let’s see how.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8170187" y="3154948"/>
            <a:ext cx="465354" cy="1113574"/>
            <a:chOff x="2390287" y="2204519"/>
            <a:chExt cx="1300809" cy="1999425"/>
          </a:xfrm>
        </p:grpSpPr>
        <p:pic>
          <p:nvPicPr>
            <p:cNvPr id="1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247557" y="4730888"/>
            <a:ext cx="1879621" cy="1939233"/>
            <a:chOff x="7247557" y="4943136"/>
            <a:chExt cx="1879621" cy="1939233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939021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Curved Connector 24"/>
            <p:cNvCxnSpPr/>
            <p:nvPr/>
          </p:nvCxnSpPr>
          <p:spPr bwMode="auto">
            <a:xfrm rot="16200000" flipH="1">
              <a:off x="8064971" y="5281030"/>
              <a:ext cx="1208693" cy="53290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7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851430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Picture 159" descr="MCj0438052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229765" y="5099415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 bwMode="auto">
          <a:xfrm>
            <a:off x="6755132" y="605070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tower.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30" name="Curved Connector 29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4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642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2" grpId="1"/>
      <p:bldP spid="642052" grpId="2"/>
      <p:bldP spid="642054" grpId="0"/>
      <p:bldP spid="642054" grpId="1"/>
      <p:bldP spid="2" grpId="0"/>
      <p:bldP spid="2" grpId="1"/>
      <p:bldP spid="10" grpId="0"/>
      <p:bldP spid="10" grpId="1"/>
      <p:bldP spid="15" grpId="0" animBg="1"/>
      <p:bldP spid="17" grpId="0"/>
      <p:bldP spid="17" grpId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232775" y="665750"/>
            <a:ext cx="3597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Chest</a:t>
            </a:r>
            <a:endParaRPr lang="en-US" sz="2000" dirty="0">
              <a:solidFill>
                <a:srgbClr val="6600CC"/>
              </a:solidFill>
            </a:endParaRP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</a:p>
          <a:p>
            <a:pPr algn="l"/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49244" y="790274"/>
            <a:ext cx="4267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Well, we can use a </a:t>
            </a:r>
            <a:r>
              <a:rPr lang="en-US" sz="2000" dirty="0" smtClean="0">
                <a:solidFill>
                  <a:srgbClr val="0070C0"/>
                </a:solidFill>
              </a:rPr>
              <a:t>C++ </a:t>
            </a:r>
            <a:r>
              <a:rPr lang="en-US" sz="2000" dirty="0" err="1" smtClean="0">
                <a:solidFill>
                  <a:srgbClr val="0070C0"/>
                </a:solidFill>
              </a:rPr>
              <a:t>struct</a:t>
            </a:r>
            <a:r>
              <a:rPr lang="en-US" sz="2000" dirty="0"/>
              <a:t> </a:t>
            </a:r>
            <a:r>
              <a:rPr lang="en-US" sz="2000" dirty="0" smtClean="0"/>
              <a:t>to represent a Chest.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81639" y="1618244"/>
            <a:ext cx="3979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As we know, each Chest holds two things: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0808" y="2440261"/>
            <a:ext cx="532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 treasure </a:t>
            </a:r>
            <a:r>
              <a:rPr lang="en-US" sz="1800" dirty="0" smtClean="0"/>
              <a:t>– let’s use a string variable </a:t>
            </a:r>
            <a:br>
              <a:rPr lang="en-US" sz="1800" dirty="0" smtClean="0"/>
            </a:br>
            <a:r>
              <a:rPr lang="en-US" sz="1800" dirty="0" smtClean="0"/>
              <a:t>to hold our treasure, e.g., “shells”.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533918" y="123925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string treasure;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963" y="3260677"/>
            <a:ext cx="501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The location of the next chest </a:t>
            </a:r>
            <a:r>
              <a:rPr lang="en-US" sz="1800" dirty="0" smtClean="0"/>
              <a:t>– let’s represent that with a pointer variable.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5533918" y="156391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Chest * </a:t>
            </a:r>
            <a:r>
              <a:rPr lang="en-US" sz="2000" dirty="0" err="1" smtClean="0"/>
              <a:t>nextChest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 smtClean="0"/>
              <a:t>A C++ Scavenger Hunt?</a:t>
            </a:r>
            <a:endParaRPr lang="en-US" sz="3200" kern="0" dirty="0"/>
          </a:p>
        </p:txBody>
      </p:sp>
      <p:sp>
        <p:nvSpPr>
          <p:cNvPr id="31" name="Rectangle 30"/>
          <p:cNvSpPr/>
          <p:nvPr/>
        </p:nvSpPr>
        <p:spPr>
          <a:xfrm>
            <a:off x="276592" y="4149993"/>
            <a:ext cx="5105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can now define a Chest variable for each of the items in our scavenger hunt!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5478854" y="2623776"/>
            <a:ext cx="3340506" cy="2167589"/>
            <a:chOff x="5619198" y="3528669"/>
            <a:chExt cx="3340506" cy="2167589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6356" y="4752910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0" name="Group 89"/>
            <p:cNvGrpSpPr/>
            <p:nvPr/>
          </p:nvGrpSpPr>
          <p:grpSpPr>
            <a:xfrm>
              <a:off x="5619198" y="3528669"/>
              <a:ext cx="2505837" cy="1695915"/>
              <a:chOff x="5619198" y="3528669"/>
              <a:chExt cx="2505837" cy="1695915"/>
            </a:xfrm>
          </p:grpSpPr>
          <p:sp>
            <p:nvSpPr>
              <p:cNvPr id="91" name="Rectangle 90"/>
              <p:cNvSpPr/>
              <p:nvPr/>
            </p:nvSpPr>
            <p:spPr bwMode="auto">
              <a:xfrm>
                <a:off x="5619198" y="3528669"/>
                <a:ext cx="1647732" cy="942522"/>
              </a:xfrm>
              <a:prstGeom prst="rect">
                <a:avLst/>
              </a:prstGeom>
              <a:solidFill>
                <a:srgbClr val="FDFFD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0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rPr>
                  <a:t>Clue: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7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600" dirty="0" smtClean="0"/>
                  <a:t>The first item is by the tree</a:t>
                </a:r>
                <a:endPara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92" name="Tree"/>
              <p:cNvSpPr>
                <a:spLocks noEditPoints="1" noChangeArrowheads="1"/>
              </p:cNvSpPr>
              <p:nvPr/>
            </p:nvSpPr>
            <p:spPr bwMode="auto">
              <a:xfrm>
                <a:off x="7541558" y="4113680"/>
                <a:ext cx="583477" cy="1005896"/>
              </a:xfrm>
              <a:custGeom>
                <a:avLst/>
                <a:gdLst>
                  <a:gd name="G0" fmla="+- 0 0 0"/>
                  <a:gd name="G1" fmla="*/ 18900 1 3"/>
                  <a:gd name="G2" fmla="*/ 18900 2 3"/>
                  <a:gd name="G3" fmla="+- 18900 0 0"/>
                  <a:gd name="T0" fmla="*/ 10800 w 21600"/>
                  <a:gd name="T1" fmla="*/ 0 h 21600"/>
                  <a:gd name="T2" fmla="*/ 6171 w 21600"/>
                  <a:gd name="T3" fmla="*/ 6300 h 21600"/>
                  <a:gd name="T4" fmla="*/ 3086 w 21600"/>
                  <a:gd name="T5" fmla="*/ 12600 h 21600"/>
                  <a:gd name="T6" fmla="*/ 0 w 21600"/>
                  <a:gd name="T7" fmla="*/ 18900 h 21600"/>
                  <a:gd name="T8" fmla="*/ 15429 w 21600"/>
                  <a:gd name="T9" fmla="*/ 6300 h 21600"/>
                  <a:gd name="T10" fmla="*/ 18514 w 21600"/>
                  <a:gd name="T11" fmla="*/ 12600 h 21600"/>
                  <a:gd name="T12" fmla="*/ 21600 w 21600"/>
                  <a:gd name="T13" fmla="*/ 18900 h 21600"/>
                  <a:gd name="T14" fmla="*/ 17694720 60000 65536"/>
                  <a:gd name="T15" fmla="*/ 11796480 60000 65536"/>
                  <a:gd name="T16" fmla="*/ 11796480 60000 65536"/>
                  <a:gd name="T17" fmla="*/ 11796480 60000 65536"/>
                  <a:gd name="T18" fmla="*/ 0 60000 65536"/>
                  <a:gd name="T19" fmla="*/ 0 60000 65536"/>
                  <a:gd name="T20" fmla="*/ 0 60000 65536"/>
                  <a:gd name="T21" fmla="*/ 761 w 21600"/>
                  <a:gd name="T22" fmla="*/ 22454 h 21600"/>
                  <a:gd name="T23" fmla="*/ 21069 w 21600"/>
                  <a:gd name="T24" fmla="*/ 28282 h 2160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1600" h="21600">
                    <a:moveTo>
                      <a:pt x="0" y="18900"/>
                    </a:moveTo>
                    <a:lnTo>
                      <a:pt x="9257" y="18900"/>
                    </a:lnTo>
                    <a:lnTo>
                      <a:pt x="9257" y="21600"/>
                    </a:lnTo>
                    <a:lnTo>
                      <a:pt x="12343" y="21600"/>
                    </a:lnTo>
                    <a:lnTo>
                      <a:pt x="12343" y="18900"/>
                    </a:lnTo>
                    <a:lnTo>
                      <a:pt x="21600" y="18900"/>
                    </a:lnTo>
                    <a:lnTo>
                      <a:pt x="12343" y="12600"/>
                    </a:lnTo>
                    <a:lnTo>
                      <a:pt x="18514" y="12600"/>
                    </a:lnTo>
                    <a:lnTo>
                      <a:pt x="12343" y="6300"/>
                    </a:lnTo>
                    <a:lnTo>
                      <a:pt x="15429" y="6300"/>
                    </a:lnTo>
                    <a:lnTo>
                      <a:pt x="10800" y="0"/>
                    </a:lnTo>
                    <a:lnTo>
                      <a:pt x="6171" y="6300"/>
                    </a:lnTo>
                    <a:lnTo>
                      <a:pt x="9257" y="6300"/>
                    </a:lnTo>
                    <a:lnTo>
                      <a:pt x="3086" y="12600"/>
                    </a:lnTo>
                    <a:lnTo>
                      <a:pt x="9257" y="12600"/>
                    </a:ln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cxnSp>
            <p:nvCxnSpPr>
              <p:cNvPr id="93" name="Curved Connector 92"/>
              <p:cNvCxnSpPr>
                <a:stCxn id="91" idx="3"/>
                <a:endCxn id="89" idx="1"/>
              </p:cNvCxnSpPr>
              <p:nvPr/>
            </p:nvCxnSpPr>
            <p:spPr bwMode="auto">
              <a:xfrm>
                <a:off x="7266930" y="3999930"/>
                <a:ext cx="749426" cy="1224654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94" name="Rectangle 93"/>
          <p:cNvSpPr/>
          <p:nvPr/>
        </p:nvSpPr>
        <p:spPr bwMode="auto">
          <a:xfrm>
            <a:off x="6522455" y="4157719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house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8170187" y="3154948"/>
            <a:ext cx="465354" cy="1113574"/>
            <a:chOff x="2390287" y="2204519"/>
            <a:chExt cx="1300809" cy="1999425"/>
          </a:xfrm>
        </p:grpSpPr>
        <p:pic>
          <p:nvPicPr>
            <p:cNvPr id="9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955"/>
            <a:stretch>
              <a:fillRect/>
            </a:stretch>
          </p:blipFill>
          <p:spPr bwMode="auto">
            <a:xfrm>
              <a:off x="3257237" y="2330950"/>
              <a:ext cx="433859" cy="1838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6" t="2338" r="63844"/>
            <a:stretch>
              <a:fillRect/>
            </a:stretch>
          </p:blipFill>
          <p:spPr bwMode="auto">
            <a:xfrm>
              <a:off x="2390287" y="2408481"/>
              <a:ext cx="450850" cy="1795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72" b="-1"/>
            <a:stretch/>
          </p:blipFill>
          <p:spPr bwMode="auto">
            <a:xfrm>
              <a:off x="2891937" y="2204519"/>
              <a:ext cx="307975" cy="199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9" name="Group 98"/>
          <p:cNvGrpSpPr/>
          <p:nvPr/>
        </p:nvGrpSpPr>
        <p:grpSpPr>
          <a:xfrm>
            <a:off x="7247557" y="4730888"/>
            <a:ext cx="1879621" cy="1939233"/>
            <a:chOff x="7247557" y="4943136"/>
            <a:chExt cx="1879621" cy="1939233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939021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1" name="Curved Connector 100"/>
            <p:cNvCxnSpPr/>
            <p:nvPr/>
          </p:nvCxnSpPr>
          <p:spPr bwMode="auto">
            <a:xfrm rot="16200000" flipH="1">
              <a:off x="8064971" y="5281030"/>
              <a:ext cx="1208693" cy="532906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ysDot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02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851430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" name="Picture 159" descr="MCj04380520000[1]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913878">
            <a:off x="8229765" y="5099415"/>
            <a:ext cx="851477" cy="85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105"/>
          <p:cNvSpPr/>
          <p:nvPr/>
        </p:nvSpPr>
        <p:spPr bwMode="auto">
          <a:xfrm>
            <a:off x="6755132" y="605070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next item is by the tower.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5" name="Curved Connector 104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/>
          <p:cNvSpPr/>
          <p:nvPr/>
        </p:nvSpPr>
        <p:spPr bwMode="auto">
          <a:xfrm>
            <a:off x="5350597" y="2358428"/>
            <a:ext cx="4006159" cy="471685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6165411" y="2577170"/>
            <a:ext cx="2998772" cy="1654204"/>
          </a:xfrm>
          <a:prstGeom prst="wedgeRoundRectCallout">
            <a:avLst>
              <a:gd name="adj1" fmla="val -41359"/>
              <a:gd name="adj2" fmla="val -93919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line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basically says that each Chest variable holds a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pointer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607" y="3671181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to </a:t>
            </a:r>
            <a:r>
              <a:rPr lang="en-US" sz="1800" dirty="0" smtClean="0">
                <a:solidFill>
                  <a:srgbClr val="6600CC"/>
                </a:solidFill>
              </a:rPr>
              <a:t>another Chest variable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43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6 L -0.05451 -0.000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1" grpId="0"/>
      <p:bldP spid="642052" grpId="0"/>
      <p:bldP spid="2" grpId="0"/>
      <p:bldP spid="10" grpId="0"/>
      <p:bldP spid="4" grpId="0"/>
      <p:bldP spid="26" grpId="0"/>
      <p:bldP spid="27" grpId="0"/>
      <p:bldP spid="31" grpId="0"/>
      <p:bldP spid="8" grpId="0" animBg="1"/>
      <p:bldP spid="8" grpId="1" animBg="1"/>
      <p:bldP spid="32" grpId="0" animBg="1"/>
      <p:bldP spid="32" grpId="1" animBg="1"/>
      <p:bldP spid="32" grpId="2" animBg="1"/>
      <p:bldP spid="3" grpId="0"/>
      <p:bldP spid="3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2"/>
          <p:cNvGrpSpPr>
            <a:grpSpLocks/>
          </p:cNvGrpSpPr>
          <p:nvPr/>
        </p:nvGrpSpPr>
        <p:grpSpPr bwMode="auto">
          <a:xfrm>
            <a:off x="6879949" y="4057480"/>
            <a:ext cx="2233617" cy="1143000"/>
            <a:chOff x="849" y="1104"/>
            <a:chExt cx="1407" cy="720"/>
          </a:xfrm>
        </p:grpSpPr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smtClean="0"/>
                <a:t>treasure</a:t>
              </a:r>
              <a:endParaRPr lang="en-US" sz="1800" b="1" dirty="0"/>
            </a:p>
          </p:txBody>
        </p:sp>
        <p:sp>
          <p:nvSpPr>
            <p:cNvPr id="38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“books”</a:t>
              </a:r>
              <a:endParaRPr lang="en-US" dirty="0"/>
            </a:p>
          </p:txBody>
        </p:sp>
        <p:sp>
          <p:nvSpPr>
            <p:cNvPr id="39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 smtClean="0"/>
                <a:t>nextChest</a:t>
              </a:r>
              <a:endParaRPr lang="en-US" sz="1600" b="1" dirty="0"/>
            </a:p>
          </p:txBody>
        </p:sp>
        <p:sp>
          <p:nvSpPr>
            <p:cNvPr id="40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3400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55132" y="5099415"/>
            <a:ext cx="2372046" cy="1893813"/>
            <a:chOff x="6755132" y="5099415"/>
            <a:chExt cx="2372046" cy="1893813"/>
          </a:xfrm>
        </p:grpSpPr>
        <p:pic>
          <p:nvPicPr>
            <p:cNvPr id="10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830" y="5726773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" name="Picture 8" descr="C:\Program Files (x86)\Microsoft Office\MEDIA\CAGCAT10\j0185604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57" y="5639182"/>
              <a:ext cx="922630" cy="92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159" descr="MCj04380520000[1]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913878">
              <a:off x="8229765" y="5099415"/>
              <a:ext cx="851477" cy="851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Rectangle 105"/>
            <p:cNvSpPr/>
            <p:nvPr/>
          </p:nvSpPr>
          <p:spPr bwMode="auto">
            <a:xfrm>
              <a:off x="6755132" y="6050706"/>
              <a:ext cx="1647732" cy="942522"/>
            </a:xfrm>
            <a:prstGeom prst="rect">
              <a:avLst/>
            </a:prstGeom>
            <a:solidFill>
              <a:srgbClr val="FDFF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0" tIns="45720" rIns="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Clue: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The next item is by the tower.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101" name="Curved Connector 100"/>
          <p:cNvCxnSpPr/>
          <p:nvPr/>
        </p:nvCxnSpPr>
        <p:spPr bwMode="auto">
          <a:xfrm rot="16200000" flipH="1">
            <a:off x="8064971" y="5068782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2051" name="Text Box 3"/>
          <p:cNvSpPr txBox="1">
            <a:spLocks noChangeArrowheads="1"/>
          </p:cNvSpPr>
          <p:nvPr/>
        </p:nvSpPr>
        <p:spPr bwMode="auto">
          <a:xfrm>
            <a:off x="5232775" y="665750"/>
            <a:ext cx="35972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Chest</a:t>
            </a:r>
            <a:endParaRPr lang="en-US" sz="2000" dirty="0">
              <a:solidFill>
                <a:srgbClr val="6600CC"/>
              </a:solidFill>
            </a:endParaRP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  </a:t>
            </a:r>
            <a:endParaRPr lang="en-US" sz="2000" dirty="0" smtClean="0"/>
          </a:p>
          <a:p>
            <a:pPr algn="l"/>
            <a:r>
              <a:rPr lang="en-US" sz="2000" dirty="0" smtClean="0"/>
              <a:t>    </a:t>
            </a:r>
          </a:p>
          <a:p>
            <a:pPr algn="l"/>
            <a:r>
              <a:rPr lang="en-US" sz="2000" dirty="0" smtClean="0"/>
              <a:t>};</a:t>
            </a:r>
            <a:endParaRPr lang="en-US" sz="2000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11EE6-E963-4F3E-9C44-9AA4819024C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42052" name="Text Box 4"/>
          <p:cNvSpPr txBox="1">
            <a:spLocks noChangeArrowheads="1"/>
          </p:cNvSpPr>
          <p:nvPr/>
        </p:nvSpPr>
        <p:spPr bwMode="auto">
          <a:xfrm>
            <a:off x="449244" y="790274"/>
            <a:ext cx="42672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Well, we can use a </a:t>
            </a:r>
            <a:r>
              <a:rPr lang="en-US" sz="2000" dirty="0" smtClean="0">
                <a:solidFill>
                  <a:srgbClr val="0070C0"/>
                </a:solidFill>
              </a:rPr>
              <a:t>C++ </a:t>
            </a:r>
            <a:r>
              <a:rPr lang="en-US" sz="2000" dirty="0" err="1" smtClean="0">
                <a:solidFill>
                  <a:srgbClr val="0070C0"/>
                </a:solidFill>
              </a:rPr>
              <a:t>struct</a:t>
            </a:r>
            <a:r>
              <a:rPr lang="en-US" sz="2000" dirty="0"/>
              <a:t> </a:t>
            </a:r>
            <a:r>
              <a:rPr lang="en-US" sz="2000" dirty="0" smtClean="0"/>
              <a:t>to represent a Chest.</a:t>
            </a:r>
            <a:endParaRPr lang="en-US" sz="2000" dirty="0"/>
          </a:p>
        </p:txBody>
      </p:sp>
      <p:sp>
        <p:nvSpPr>
          <p:cNvPr id="642054" name="Text Box 6"/>
          <p:cNvSpPr txBox="1">
            <a:spLocks noChangeArrowheads="1"/>
          </p:cNvSpPr>
          <p:nvPr/>
        </p:nvSpPr>
        <p:spPr bwMode="auto">
          <a:xfrm>
            <a:off x="117832" y="5973369"/>
            <a:ext cx="52691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6600CC"/>
                </a:solidFill>
              </a:rPr>
              <a:t>Chest *first; </a:t>
            </a:r>
            <a:r>
              <a:rPr lang="en-US" sz="1800" dirty="0" smtClean="0">
                <a:solidFill>
                  <a:srgbClr val="6600CC"/>
                </a:solidFill>
              </a:rPr>
              <a:t>// pointer to our 1</a:t>
            </a:r>
            <a:r>
              <a:rPr lang="en-US" sz="1800" baseline="30000" dirty="0" smtClean="0">
                <a:solidFill>
                  <a:srgbClr val="6600CC"/>
                </a:solidFill>
              </a:rPr>
              <a:t>st</a:t>
            </a:r>
            <a:r>
              <a:rPr lang="en-US" sz="1800" dirty="0" smtClean="0">
                <a:solidFill>
                  <a:srgbClr val="6600CC"/>
                </a:solidFill>
              </a:rPr>
              <a:t> chest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1639" y="1618244"/>
            <a:ext cx="39798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As we know, each Chest holds two things: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90808" y="2440261"/>
            <a:ext cx="5323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A treasure </a:t>
            </a:r>
            <a:r>
              <a:rPr lang="en-US" sz="1800" dirty="0" smtClean="0"/>
              <a:t>– let’s use a string variable </a:t>
            </a:r>
            <a:br>
              <a:rPr lang="en-US" sz="1800" dirty="0" smtClean="0"/>
            </a:br>
            <a:r>
              <a:rPr lang="en-US" sz="1800" dirty="0" smtClean="0"/>
              <a:t>to hold our treasure, e.g., “shells”.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533918" y="1239254"/>
            <a:ext cx="20890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string treasure;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2963" y="3260677"/>
            <a:ext cx="501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The location of the next chest </a:t>
            </a:r>
            <a:r>
              <a:rPr lang="en-US" sz="1800" dirty="0" smtClean="0"/>
              <a:t>– let’s represent that with a pointer variable.</a:t>
            </a:r>
            <a:endParaRPr lang="en-US" sz="1800" dirty="0"/>
          </a:p>
        </p:txBody>
      </p:sp>
      <p:sp>
        <p:nvSpPr>
          <p:cNvPr id="27" name="Rectangle 26"/>
          <p:cNvSpPr/>
          <p:nvPr/>
        </p:nvSpPr>
        <p:spPr>
          <a:xfrm>
            <a:off x="5533918" y="1563912"/>
            <a:ext cx="2473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/>
              <a:t>Chest * </a:t>
            </a:r>
            <a:r>
              <a:rPr lang="en-US" sz="2000" dirty="0" err="1" smtClean="0"/>
              <a:t>nextChest</a:t>
            </a:r>
            <a:r>
              <a:rPr lang="en-US" sz="2000" dirty="0" smtClean="0"/>
              <a:t>;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227718" y="5088720"/>
            <a:ext cx="5122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And we can define a pointer to point to the very first chest – </a:t>
            </a:r>
            <a:r>
              <a:rPr lang="en-US" sz="2000" dirty="0" smtClean="0">
                <a:solidFill>
                  <a:srgbClr val="FF0000"/>
                </a:solidFill>
              </a:rPr>
              <a:t>our first clue!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 smtClean="0"/>
              <a:t>A C++ Scavenger Hunt?</a:t>
            </a:r>
            <a:endParaRPr lang="en-US" sz="3200" kern="0" dirty="0"/>
          </a:p>
        </p:txBody>
      </p:sp>
      <p:sp>
        <p:nvSpPr>
          <p:cNvPr id="91" name="Rectangle 90"/>
          <p:cNvSpPr/>
          <p:nvPr/>
        </p:nvSpPr>
        <p:spPr bwMode="auto">
          <a:xfrm>
            <a:off x="5478854" y="2623776"/>
            <a:ext cx="1647732" cy="942522"/>
          </a:xfrm>
          <a:prstGeom prst="rect">
            <a:avLst/>
          </a:prstGeom>
          <a:solidFill>
            <a:srgbClr val="FDFFD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Clue: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7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The first item is by the tree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3" name="Curved Connector 92"/>
          <p:cNvCxnSpPr>
            <a:stCxn id="91" idx="3"/>
          </p:cNvCxnSpPr>
          <p:nvPr/>
        </p:nvCxnSpPr>
        <p:spPr bwMode="auto">
          <a:xfrm>
            <a:off x="7126586" y="3095037"/>
            <a:ext cx="419477" cy="96244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" name="Group 4"/>
          <p:cNvGrpSpPr/>
          <p:nvPr/>
        </p:nvGrpSpPr>
        <p:grpSpPr>
          <a:xfrm>
            <a:off x="6522455" y="3154948"/>
            <a:ext cx="2296905" cy="1945293"/>
            <a:chOff x="6522455" y="3154948"/>
            <a:chExt cx="2296905" cy="1945293"/>
          </a:xfrm>
        </p:grpSpPr>
        <p:pic>
          <p:nvPicPr>
            <p:cNvPr id="8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6012" y="3848017"/>
              <a:ext cx="943348" cy="943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ree"/>
            <p:cNvSpPr>
              <a:spLocks noEditPoints="1" noChangeArrowheads="1"/>
            </p:cNvSpPr>
            <p:nvPr/>
          </p:nvSpPr>
          <p:spPr bwMode="auto">
            <a:xfrm>
              <a:off x="7401214" y="3208787"/>
              <a:ext cx="583477" cy="1005896"/>
            </a:xfrm>
            <a:custGeom>
              <a:avLst/>
              <a:gdLst>
                <a:gd name="G0" fmla="+- 0 0 0"/>
                <a:gd name="G1" fmla="*/ 18900 1 3"/>
                <a:gd name="G2" fmla="*/ 18900 2 3"/>
                <a:gd name="G3" fmla="+- 18900 0 0"/>
                <a:gd name="T0" fmla="*/ 10800 w 21600"/>
                <a:gd name="T1" fmla="*/ 0 h 21600"/>
                <a:gd name="T2" fmla="*/ 6171 w 21600"/>
                <a:gd name="T3" fmla="*/ 6300 h 21600"/>
                <a:gd name="T4" fmla="*/ 3086 w 21600"/>
                <a:gd name="T5" fmla="*/ 12600 h 21600"/>
                <a:gd name="T6" fmla="*/ 0 w 21600"/>
                <a:gd name="T7" fmla="*/ 18900 h 21600"/>
                <a:gd name="T8" fmla="*/ 15429 w 21600"/>
                <a:gd name="T9" fmla="*/ 6300 h 21600"/>
                <a:gd name="T10" fmla="*/ 18514 w 21600"/>
                <a:gd name="T11" fmla="*/ 12600 h 21600"/>
                <a:gd name="T12" fmla="*/ 21600 w 21600"/>
                <a:gd name="T13" fmla="*/ 1890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61 w 21600"/>
                <a:gd name="T22" fmla="*/ 22454 h 21600"/>
                <a:gd name="T23" fmla="*/ 21069 w 21600"/>
                <a:gd name="T24" fmla="*/ 28282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6522455" y="4157719"/>
              <a:ext cx="1647732" cy="942522"/>
            </a:xfrm>
            <a:prstGeom prst="rect">
              <a:avLst/>
            </a:prstGeom>
            <a:solidFill>
              <a:srgbClr val="FDFFDD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Clue: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The next item is by the house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8170187" y="3154948"/>
              <a:ext cx="465354" cy="1113574"/>
              <a:chOff x="2390287" y="2204519"/>
              <a:chExt cx="1300809" cy="1999425"/>
            </a:xfrm>
          </p:grpSpPr>
          <p:pic>
            <p:nvPicPr>
              <p:cNvPr id="96" name="Picture 8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7955"/>
              <a:stretch>
                <a:fillRect/>
              </a:stretch>
            </p:blipFill>
            <p:spPr bwMode="auto">
              <a:xfrm>
                <a:off x="3257237" y="2330950"/>
                <a:ext cx="433859" cy="18386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7" name="Picture 9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06" t="2338" r="63844"/>
              <a:stretch>
                <a:fillRect/>
              </a:stretch>
            </p:blipFill>
            <p:spPr bwMode="auto">
              <a:xfrm>
                <a:off x="2390287" y="2408481"/>
                <a:ext cx="450850" cy="1795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8" name="Picture 10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972" b="-1"/>
              <a:stretch/>
            </p:blipFill>
            <p:spPr bwMode="auto">
              <a:xfrm>
                <a:off x="2891937" y="2204519"/>
                <a:ext cx="307975" cy="199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3" name="Group 22"/>
          <p:cNvGrpSpPr>
            <a:grpSpLocks/>
          </p:cNvGrpSpPr>
          <p:nvPr/>
        </p:nvGrpSpPr>
        <p:grpSpPr bwMode="auto">
          <a:xfrm>
            <a:off x="6929955" y="5920448"/>
            <a:ext cx="2233617" cy="1143000"/>
            <a:chOff x="849" y="1104"/>
            <a:chExt cx="1407" cy="720"/>
          </a:xfrm>
        </p:grpSpPr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smtClean="0"/>
                <a:t>treasure</a:t>
              </a:r>
              <a:endParaRPr lang="en-US" sz="1800" b="1" dirty="0"/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“shells”</a:t>
              </a:r>
              <a:endParaRPr lang="en-US" dirty="0"/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 smtClean="0"/>
                <a:t>nextChest</a:t>
              </a:r>
              <a:endParaRPr lang="en-US" sz="1600" b="1" dirty="0"/>
            </a:p>
          </p:txBody>
        </p:sp>
        <p:sp>
          <p:nvSpPr>
            <p:cNvPr id="48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 smtClean="0"/>
                <a:t>1200</a:t>
              </a:r>
              <a:endParaRPr lang="en-US" dirty="0"/>
            </a:p>
          </p:txBody>
        </p:sp>
      </p:grpSp>
      <p:cxnSp>
        <p:nvCxnSpPr>
          <p:cNvPr id="105" name="Curved Connector 104"/>
          <p:cNvCxnSpPr/>
          <p:nvPr/>
        </p:nvCxnSpPr>
        <p:spPr bwMode="auto">
          <a:xfrm rot="16200000" flipH="1">
            <a:off x="8539653" y="6859861"/>
            <a:ext cx="1208693" cy="532906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2"/>
          <p:cNvGrpSpPr>
            <a:grpSpLocks/>
          </p:cNvGrpSpPr>
          <p:nvPr/>
        </p:nvGrpSpPr>
        <p:grpSpPr bwMode="auto">
          <a:xfrm>
            <a:off x="6452719" y="2606931"/>
            <a:ext cx="673934" cy="647711"/>
            <a:chOff x="4272" y="696"/>
            <a:chExt cx="540" cy="408"/>
          </a:xfrm>
        </p:grpSpPr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4298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first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5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000" dirty="0" smtClean="0"/>
                <a:t>5000</a:t>
              </a:r>
              <a:endParaRPr lang="en-US" sz="2000" dirty="0"/>
            </a:p>
          </p:txBody>
        </p:sp>
      </p:grpSp>
      <p:cxnSp>
        <p:nvCxnSpPr>
          <p:cNvPr id="56" name="Curved Connector 55"/>
          <p:cNvCxnSpPr>
            <a:stCxn id="40" idx="2"/>
          </p:cNvCxnSpPr>
          <p:nvPr/>
        </p:nvCxnSpPr>
        <p:spPr bwMode="auto">
          <a:xfrm rot="16200000" flipH="1">
            <a:off x="8278845" y="5273200"/>
            <a:ext cx="872368" cy="422128"/>
          </a:xfrm>
          <a:prstGeom prst="curvedConnector3">
            <a:avLst>
              <a:gd name="adj1" fmla="val 3754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>
          <a:xfrm>
            <a:off x="276592" y="4149993"/>
            <a:ext cx="5105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 can now define a Chest variable for each of the items in our scavenger hunt!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0" y="665750"/>
            <a:ext cx="9127178" cy="6397698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318355" y="2440261"/>
            <a:ext cx="4487556" cy="18839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OK, let’s see the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C++ version of a simplified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scavenger hunt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data structure!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40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4" grpId="0"/>
      <p:bldP spid="24" grpId="0"/>
      <p:bldP spid="91" grpId="0" animBg="1"/>
      <p:bldP spid="60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-685791" y="-228600"/>
            <a:ext cx="660594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cs typeface="Times New Roman" pitchFamily="18" charset="0"/>
              </a:defRPr>
            </a:lvl9pPr>
          </a:lstStyle>
          <a:p>
            <a:r>
              <a:rPr lang="en-US" sz="3200" kern="0" dirty="0" smtClean="0"/>
              <a:t>A C++ Scavenger Hunt?</a:t>
            </a:r>
            <a:endParaRPr lang="en-US" sz="3200" kern="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35821" y="664796"/>
            <a:ext cx="3597275" cy="1616075"/>
            <a:chOff x="5502275" y="762000"/>
            <a:chExt cx="3597275" cy="1616075"/>
          </a:xfrm>
        </p:grpSpPr>
        <p:sp>
          <p:nvSpPr>
            <p:cNvPr id="642051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</a:t>
              </a:r>
              <a:r>
                <a:rPr lang="en-US" sz="2000" dirty="0" smtClean="0"/>
                <a:t>Chest</a:t>
              </a:r>
              <a:endParaRPr lang="en-US" sz="2000" dirty="0"/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</a:t>
              </a:r>
              <a:r>
                <a:rPr lang="en-US" sz="2000" dirty="0" smtClean="0"/>
                <a:t>treasure;</a:t>
              </a:r>
              <a:endParaRPr lang="en-US" sz="2000" dirty="0"/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642055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FF0000"/>
                  </a:solidFill>
                </a:rPr>
                <a:t>Chest </a:t>
              </a:r>
              <a:r>
                <a:rPr lang="en-US" sz="2000" dirty="0">
                  <a:solidFill>
                    <a:srgbClr val="FF0000"/>
                  </a:solidFill>
                </a:rPr>
                <a:t>*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nextChest</a:t>
              </a:r>
              <a:r>
                <a:rPr lang="en-US" sz="2000" dirty="0" smtClean="0">
                  <a:solidFill>
                    <a:srgbClr val="FF0000"/>
                  </a:solidFill>
                </a:rPr>
                <a:t>;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42060" name="Text Box 12"/>
          <p:cNvSpPr txBox="1">
            <a:spLocks noChangeArrowheads="1"/>
          </p:cNvSpPr>
          <p:nvPr/>
        </p:nvSpPr>
        <p:spPr bwMode="auto">
          <a:xfrm>
            <a:off x="5169045" y="1593123"/>
            <a:ext cx="4715607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/>
              <a:t>int</a:t>
            </a:r>
            <a:r>
              <a:rPr lang="en-US" sz="1800" dirty="0" smtClean="0"/>
              <a:t> main(void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 smtClean="0"/>
              <a:t>{</a:t>
            </a:r>
            <a:endParaRPr lang="en-US" sz="1800" dirty="0"/>
          </a:p>
          <a:p>
            <a:pPr algn="l"/>
            <a:r>
              <a:rPr lang="en-US" sz="1800" dirty="0"/>
              <a:t>  </a:t>
            </a:r>
            <a:r>
              <a:rPr lang="en-US" sz="1800" dirty="0" smtClean="0"/>
              <a:t>Chest *first;</a:t>
            </a:r>
          </a:p>
          <a:p>
            <a:pPr algn="l"/>
            <a:r>
              <a:rPr lang="en-US" sz="1800" dirty="0" smtClean="0"/>
              <a:t>  Chest 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chest1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 smtClean="0"/>
              <a:t>, </a:t>
            </a:r>
            <a:r>
              <a:rPr lang="en-US" sz="1800" dirty="0" smtClean="0">
                <a:solidFill>
                  <a:srgbClr val="C00000"/>
                </a:solidFill>
              </a:rPr>
              <a:t>chest3</a:t>
            </a:r>
            <a:r>
              <a:rPr lang="en-US" sz="1800" dirty="0" smtClean="0"/>
              <a:t>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  first = &amp;chest1;</a:t>
            </a:r>
            <a:endParaRPr lang="en-US" sz="1800" dirty="0"/>
          </a:p>
          <a:p>
            <a:pPr algn="l"/>
            <a:endParaRPr lang="en-US" sz="1050" dirty="0"/>
          </a:p>
          <a:p>
            <a:pPr algn="l"/>
            <a:r>
              <a:rPr lang="en-US" sz="1800" dirty="0"/>
              <a:t> 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chest1</a:t>
            </a:r>
            <a:r>
              <a:rPr lang="en-US" sz="1800" dirty="0" smtClean="0"/>
              <a:t>.treasure </a:t>
            </a:r>
            <a:r>
              <a:rPr lang="en-US" sz="1800" dirty="0"/>
              <a:t>= </a:t>
            </a:r>
            <a:r>
              <a:rPr lang="en-US" sz="1800" dirty="0" smtClean="0"/>
              <a:t>“books";</a:t>
            </a:r>
            <a:endParaRPr lang="en-US" sz="1800" dirty="0"/>
          </a:p>
          <a:p>
            <a:pPr algn="l"/>
            <a:r>
              <a:rPr lang="en-US" sz="1800" dirty="0"/>
              <a:t> 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chest1</a:t>
            </a:r>
            <a:r>
              <a:rPr lang="en-US" sz="1800" dirty="0" smtClean="0"/>
              <a:t>.nextChest </a:t>
            </a:r>
            <a:r>
              <a:rPr lang="en-US" sz="1800" dirty="0"/>
              <a:t>= </a:t>
            </a:r>
            <a:r>
              <a:rPr lang="en-US" sz="1800" dirty="0" smtClean="0"/>
              <a:t>&amp;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 smtClean="0"/>
              <a:t>;</a:t>
            </a:r>
            <a:endParaRPr lang="en-US" sz="1800" dirty="0"/>
          </a:p>
          <a:p>
            <a:pPr algn="l"/>
            <a:endParaRPr lang="en-US" sz="1100" dirty="0"/>
          </a:p>
          <a:p>
            <a:pPr algn="l"/>
            <a:r>
              <a:rPr lang="en-US" sz="1800" dirty="0"/>
              <a:t> 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 smtClean="0"/>
              <a:t>.treasure </a:t>
            </a:r>
            <a:r>
              <a:rPr lang="en-US" sz="1800" dirty="0"/>
              <a:t>= </a:t>
            </a:r>
            <a:r>
              <a:rPr lang="en-US" sz="1800" dirty="0" smtClean="0"/>
              <a:t>“shells";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chest2</a:t>
            </a:r>
            <a:r>
              <a:rPr lang="en-US" sz="1800" dirty="0" smtClean="0"/>
              <a:t>.nextChest = &amp;</a:t>
            </a:r>
            <a:r>
              <a:rPr lang="en-US" sz="1800" dirty="0" smtClean="0">
                <a:solidFill>
                  <a:srgbClr val="C00000"/>
                </a:solidFill>
              </a:rPr>
              <a:t>chest3</a:t>
            </a:r>
            <a:r>
              <a:rPr lang="en-US" sz="1800" dirty="0" smtClean="0"/>
              <a:t>;</a:t>
            </a:r>
          </a:p>
          <a:p>
            <a:pPr algn="l"/>
            <a:r>
              <a:rPr lang="en-US" sz="1050" dirty="0"/>
              <a:t> </a:t>
            </a:r>
            <a:r>
              <a:rPr lang="en-US" sz="600" dirty="0" smtClean="0"/>
              <a:t> </a:t>
            </a:r>
          </a:p>
          <a:p>
            <a:pPr algn="l"/>
            <a:r>
              <a:rPr lang="en-US" sz="1800" dirty="0" smtClean="0"/>
              <a:t>  </a:t>
            </a:r>
            <a:r>
              <a:rPr lang="en-US" sz="1800" dirty="0" smtClean="0">
                <a:solidFill>
                  <a:srgbClr val="C00000"/>
                </a:solidFill>
              </a:rPr>
              <a:t>chest3</a:t>
            </a:r>
            <a:r>
              <a:rPr lang="en-US" sz="1800" dirty="0" smtClean="0"/>
              <a:t>.treasure = “cash";</a:t>
            </a:r>
            <a:endParaRPr lang="en-US" sz="18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endParaRPr lang="en-US" sz="1200" dirty="0"/>
          </a:p>
          <a:p>
            <a:pPr algn="l"/>
            <a:endParaRPr lang="en-US" sz="1200" dirty="0" smtClean="0"/>
          </a:p>
          <a:p>
            <a:pPr algn="l"/>
            <a:r>
              <a:rPr lang="en-US" sz="1800" dirty="0" smtClean="0"/>
              <a:t>}</a:t>
            </a:r>
            <a:endParaRPr lang="en-US" sz="1200" dirty="0"/>
          </a:p>
        </p:txBody>
      </p:sp>
      <p:sp>
        <p:nvSpPr>
          <p:cNvPr id="642062" name="Line 14"/>
          <p:cNvSpPr>
            <a:spLocks noChangeShapeType="1"/>
          </p:cNvSpPr>
          <p:nvPr/>
        </p:nvSpPr>
        <p:spPr bwMode="auto">
          <a:xfrm>
            <a:off x="5083421" y="25968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6" name="Group 15"/>
          <p:cNvGrpSpPr>
            <a:grpSpLocks/>
          </p:cNvGrpSpPr>
          <p:nvPr/>
        </p:nvGrpSpPr>
        <p:grpSpPr bwMode="auto">
          <a:xfrm>
            <a:off x="1089880" y="1668096"/>
            <a:ext cx="3032125" cy="1250950"/>
            <a:chOff x="346" y="1036"/>
            <a:chExt cx="1910" cy="788"/>
          </a:xfrm>
        </p:grpSpPr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17"/>
            <p:cNvSpPr txBox="1">
              <a:spLocks noChangeArrowheads="1"/>
            </p:cNvSpPr>
            <p:nvPr/>
          </p:nvSpPr>
          <p:spPr bwMode="auto">
            <a:xfrm>
              <a:off x="346" y="1036"/>
              <a:ext cx="5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</a:rPr>
                <a:t>chest1</a:t>
              </a:r>
              <a:endParaRPr lang="en-US" sz="18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59" name="Text Box 18"/>
            <p:cNvSpPr txBox="1">
              <a:spLocks noChangeArrowheads="1"/>
            </p:cNvSpPr>
            <p:nvPr/>
          </p:nvSpPr>
          <p:spPr bwMode="auto">
            <a:xfrm>
              <a:off x="864" y="1149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smtClean="0"/>
                <a:t>treasure</a:t>
              </a:r>
              <a:endParaRPr lang="en-US" sz="1800" b="1" dirty="0"/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 smtClean="0"/>
                <a:t>nextChest</a:t>
              </a:r>
              <a:endParaRPr lang="en-US" sz="1600" b="1" dirty="0"/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" name="Group 22"/>
          <p:cNvGrpSpPr>
            <a:grpSpLocks/>
          </p:cNvGrpSpPr>
          <p:nvPr/>
        </p:nvGrpSpPr>
        <p:grpSpPr bwMode="auto">
          <a:xfrm>
            <a:off x="1081942" y="3268296"/>
            <a:ext cx="3071813" cy="1250950"/>
            <a:chOff x="321" y="1036"/>
            <a:chExt cx="1935" cy="788"/>
          </a:xfrm>
        </p:grpSpPr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Text Box 24"/>
            <p:cNvSpPr txBox="1">
              <a:spLocks noChangeArrowheads="1"/>
            </p:cNvSpPr>
            <p:nvPr/>
          </p:nvSpPr>
          <p:spPr bwMode="auto">
            <a:xfrm>
              <a:off x="321" y="1036"/>
              <a:ext cx="8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chest2      </a:t>
              </a:r>
              <a:endParaRPr lang="en-US" sz="1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6" name="Text Box 25"/>
            <p:cNvSpPr txBox="1">
              <a:spLocks noChangeArrowheads="1"/>
            </p:cNvSpPr>
            <p:nvPr/>
          </p:nvSpPr>
          <p:spPr bwMode="auto">
            <a:xfrm>
              <a:off x="864" y="1149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smtClean="0"/>
                <a:t>treasure</a:t>
              </a:r>
              <a:endParaRPr lang="en-US" sz="1800" b="1" dirty="0"/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 smtClean="0"/>
                <a:t>nextChest</a:t>
              </a:r>
              <a:endParaRPr lang="en-US" sz="1600" b="1" dirty="0"/>
            </a:p>
          </p:txBody>
        </p:sp>
        <p:sp>
          <p:nvSpPr>
            <p:cNvPr id="69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0" name="Text Box 30"/>
          <p:cNvSpPr txBox="1">
            <a:spLocks noChangeArrowheads="1"/>
          </p:cNvSpPr>
          <p:nvPr/>
        </p:nvSpPr>
        <p:spPr bwMode="auto">
          <a:xfrm>
            <a:off x="2910341" y="1823671"/>
            <a:ext cx="12586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“books"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1" name="Text Box 31"/>
          <p:cNvSpPr txBox="1">
            <a:spLocks noChangeArrowheads="1"/>
          </p:cNvSpPr>
          <p:nvPr/>
        </p:nvSpPr>
        <p:spPr bwMode="auto">
          <a:xfrm>
            <a:off x="4198205" y="1623646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1000</a:t>
            </a:r>
          </a:p>
        </p:txBody>
      </p: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4198205" y="3223846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1020</a:t>
            </a:r>
          </a:p>
        </p:txBody>
      </p:sp>
      <p:sp>
        <p:nvSpPr>
          <p:cNvPr id="73" name="Text Box 34"/>
          <p:cNvSpPr txBox="1">
            <a:spLocks noChangeArrowheads="1"/>
          </p:cNvSpPr>
          <p:nvPr/>
        </p:nvSpPr>
        <p:spPr bwMode="auto">
          <a:xfrm>
            <a:off x="4200235" y="3220732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1020</a:t>
            </a:r>
          </a:p>
        </p:txBody>
      </p:sp>
      <p:grpSp>
        <p:nvGrpSpPr>
          <p:cNvPr id="84" name="Group 22"/>
          <p:cNvGrpSpPr>
            <a:grpSpLocks/>
          </p:cNvGrpSpPr>
          <p:nvPr/>
        </p:nvGrpSpPr>
        <p:grpSpPr bwMode="auto">
          <a:xfrm>
            <a:off x="1031938" y="4839799"/>
            <a:ext cx="3144844" cy="1262063"/>
            <a:chOff x="275" y="1029"/>
            <a:chExt cx="1981" cy="795"/>
          </a:xfrm>
        </p:grpSpPr>
        <p:sp>
          <p:nvSpPr>
            <p:cNvPr id="85" name="Rectangle 23"/>
            <p:cNvSpPr>
              <a:spLocks noChangeArrowheads="1"/>
            </p:cNvSpPr>
            <p:nvPr/>
          </p:nvSpPr>
          <p:spPr bwMode="auto">
            <a:xfrm>
              <a:off x="864" y="1104"/>
              <a:ext cx="1392" cy="72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275" y="1029"/>
              <a:ext cx="58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C00000"/>
                  </a:solidFill>
                </a:rPr>
                <a:t>chest3</a:t>
              </a:r>
              <a:endParaRPr lang="en-US" sz="1800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869" y="1152"/>
              <a:ext cx="71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b="1" dirty="0" smtClean="0"/>
                <a:t>treasure</a:t>
              </a:r>
              <a:endParaRPr lang="en-US" sz="1800" b="1" dirty="0"/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1536" y="1152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849" y="1485"/>
              <a:ext cx="7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b="1" dirty="0" err="1" smtClean="0"/>
                <a:t>nextChest</a:t>
              </a:r>
              <a:endParaRPr lang="en-US" sz="1600" b="1" dirty="0"/>
            </a:p>
          </p:txBody>
        </p:sp>
        <p:sp>
          <p:nvSpPr>
            <p:cNvPr id="90" name="Rectangle 28"/>
            <p:cNvSpPr>
              <a:spLocks noChangeArrowheads="1"/>
            </p:cNvSpPr>
            <p:nvPr/>
          </p:nvSpPr>
          <p:spPr bwMode="auto">
            <a:xfrm>
              <a:off x="1536" y="1488"/>
              <a:ext cx="672" cy="24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4221223" y="4806461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smtClean="0"/>
              <a:t>1040</a:t>
            </a:r>
            <a:endParaRPr lang="en-US" sz="1800" dirty="0"/>
          </a:p>
        </p:txBody>
      </p:sp>
      <p:sp>
        <p:nvSpPr>
          <p:cNvPr id="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533525" y="-66675"/>
            <a:ext cx="1905000" cy="457200"/>
          </a:xfrm>
        </p:spPr>
        <p:txBody>
          <a:bodyPr/>
          <a:lstStyle/>
          <a:p>
            <a:fld id="{77111EE6-E963-4F3E-9C44-9AA4819024C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97" name="Line 14"/>
          <p:cNvSpPr>
            <a:spLocks noChangeShapeType="1"/>
          </p:cNvSpPr>
          <p:nvPr/>
        </p:nvSpPr>
        <p:spPr bwMode="auto">
          <a:xfrm>
            <a:off x="5071699" y="358374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5083423" y="388854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" name="Curved Connector 4"/>
          <p:cNvCxnSpPr/>
          <p:nvPr/>
        </p:nvCxnSpPr>
        <p:spPr bwMode="auto">
          <a:xfrm>
            <a:off x="4010636" y="2576146"/>
            <a:ext cx="107950" cy="918518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3877717" y="3263831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3" name="Text Box 30"/>
          <p:cNvSpPr txBox="1">
            <a:spLocks noChangeArrowheads="1"/>
          </p:cNvSpPr>
          <p:nvPr/>
        </p:nvSpPr>
        <p:spPr bwMode="auto">
          <a:xfrm>
            <a:off x="2947369" y="3406277"/>
            <a:ext cx="1250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“shells"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4223682" y="4806461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C00000"/>
                </a:solidFill>
              </a:rPr>
              <a:t>1040</a:t>
            </a:r>
            <a:endParaRPr lang="en-US" sz="1800" dirty="0">
              <a:solidFill>
                <a:srgbClr val="C00000"/>
              </a:solidFill>
            </a:endParaRPr>
          </a:p>
        </p:txBody>
      </p:sp>
      <p:cxnSp>
        <p:nvCxnSpPr>
          <p:cNvPr id="106" name="Curved Connector 105"/>
          <p:cNvCxnSpPr/>
          <p:nvPr/>
        </p:nvCxnSpPr>
        <p:spPr bwMode="auto">
          <a:xfrm>
            <a:off x="4034083" y="4158752"/>
            <a:ext cx="107950" cy="918518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TextBox 106"/>
          <p:cNvSpPr txBox="1"/>
          <p:nvPr/>
        </p:nvSpPr>
        <p:spPr>
          <a:xfrm>
            <a:off x="3901164" y="4846437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8" name="Line 14"/>
          <p:cNvSpPr>
            <a:spLocks noChangeShapeType="1"/>
          </p:cNvSpPr>
          <p:nvPr/>
        </p:nvSpPr>
        <p:spPr bwMode="auto">
          <a:xfrm>
            <a:off x="5036531" y="428712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>
            <a:off x="5048255" y="459192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" name="Text Box 30"/>
          <p:cNvSpPr txBox="1">
            <a:spLocks noChangeArrowheads="1"/>
          </p:cNvSpPr>
          <p:nvPr/>
        </p:nvSpPr>
        <p:spPr bwMode="auto">
          <a:xfrm>
            <a:off x="3051351" y="4995969"/>
            <a:ext cx="10791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smtClean="0">
                <a:solidFill>
                  <a:schemeClr val="accent2"/>
                </a:solidFill>
              </a:rPr>
              <a:t>“cash"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>
            <a:off x="5051831" y="502103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96147" y="4758133"/>
            <a:ext cx="276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4" name="Rounded Rectangular Callout 53"/>
          <p:cNvSpPr/>
          <p:nvPr/>
        </p:nvSpPr>
        <p:spPr bwMode="auto">
          <a:xfrm>
            <a:off x="5235823" y="106338"/>
            <a:ext cx="3466880" cy="1328182"/>
          </a:xfrm>
          <a:prstGeom prst="wedgeRoundRectCallout">
            <a:avLst>
              <a:gd name="adj1" fmla="val -85379"/>
              <a:gd name="adj2" fmla="val 11556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link up our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first chest to the second chest…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5" name="Rounded Rectangular Callout 54"/>
          <p:cNvSpPr/>
          <p:nvPr/>
        </p:nvSpPr>
        <p:spPr bwMode="auto">
          <a:xfrm>
            <a:off x="5920154" y="5411013"/>
            <a:ext cx="3025583" cy="1310742"/>
          </a:xfrm>
          <a:prstGeom prst="wedgeRoundRectCallout">
            <a:avLst>
              <a:gd name="adj1" fmla="val 14141"/>
              <a:gd name="adj2" fmla="val -1613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So we’ll get the address of the second chest…</a:t>
            </a: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084020" y="233396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459499" y="902150"/>
            <a:ext cx="672685" cy="647711"/>
            <a:chOff x="4272" y="696"/>
            <a:chExt cx="539" cy="408"/>
          </a:xfrm>
        </p:grpSpPr>
        <p:sp>
          <p:nvSpPr>
            <p:cNvPr id="78" name="Text Box 3"/>
            <p:cNvSpPr txBox="1">
              <a:spLocks noChangeArrowheads="1"/>
            </p:cNvSpPr>
            <p:nvPr/>
          </p:nvSpPr>
          <p:spPr bwMode="auto">
            <a:xfrm>
              <a:off x="4297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first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7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051831" y="314766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Text Box 34"/>
          <p:cNvSpPr txBox="1">
            <a:spLocks noChangeArrowheads="1"/>
          </p:cNvSpPr>
          <p:nvPr/>
        </p:nvSpPr>
        <p:spPr bwMode="auto">
          <a:xfrm>
            <a:off x="4196357" y="1625527"/>
            <a:ext cx="7120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</a:rPr>
              <a:t>1000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" name="Curved Connector 6"/>
          <p:cNvCxnSpPr>
            <a:stCxn id="79" idx="3"/>
          </p:cNvCxnSpPr>
          <p:nvPr/>
        </p:nvCxnSpPr>
        <p:spPr bwMode="auto">
          <a:xfrm>
            <a:off x="1118460" y="1397459"/>
            <a:ext cx="769933" cy="410853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Rounded Rectangular Callout 73"/>
          <p:cNvSpPr/>
          <p:nvPr/>
        </p:nvSpPr>
        <p:spPr bwMode="auto">
          <a:xfrm>
            <a:off x="-46578" y="256466"/>
            <a:ext cx="3025583" cy="1310742"/>
          </a:xfrm>
          <a:prstGeom prst="wedgeRoundRectCallout">
            <a:avLst>
              <a:gd name="adj1" fmla="val 54979"/>
              <a:gd name="adj2" fmla="val 1159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And update our first chest so it points to it…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12427" y="772864"/>
            <a:ext cx="4895013" cy="3910580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433984" y="219194"/>
            <a:ext cx="3466880" cy="1021099"/>
          </a:xfrm>
          <a:prstGeom prst="wedgeRoundRectCallout">
            <a:avLst>
              <a:gd name="adj1" fmla="val -87243"/>
              <a:gd name="adj2" fmla="val 490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data structure is called a “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linked list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2" name="Text Box 30"/>
          <p:cNvSpPr txBox="1">
            <a:spLocks noChangeArrowheads="1"/>
          </p:cNvSpPr>
          <p:nvPr/>
        </p:nvSpPr>
        <p:spPr bwMode="auto">
          <a:xfrm>
            <a:off x="3033780" y="5528129"/>
            <a:ext cx="1133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84558" y="5120386"/>
            <a:ext cx="312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C00000"/>
                </a:solidFill>
              </a:rPr>
              <a:t>chest3</a:t>
            </a:r>
            <a:r>
              <a:rPr lang="en-US" sz="1800" dirty="0" smtClean="0"/>
              <a:t>.nextChest </a:t>
            </a:r>
            <a:r>
              <a:rPr lang="en-US" sz="1800" dirty="0"/>
              <a:t>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/>
              <a:t>;</a:t>
            </a:r>
            <a:endParaRPr lang="en-US" sz="1800" dirty="0"/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307391" y="2549953"/>
            <a:ext cx="5343227" cy="1726514"/>
          </a:xfrm>
          <a:prstGeom prst="wedgeRoundRectCallout">
            <a:avLst>
              <a:gd name="adj1" fmla="val 51945"/>
              <a:gd name="adj2" fmla="val 10134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Finally, we’ll indicate that</a:t>
            </a:r>
            <a:r>
              <a:rPr kumimoji="0" lang="en-US" sz="2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third chest is the last in the scavenger hunt.</a:t>
            </a:r>
            <a:br>
              <a:rPr kumimoji="0" lang="en-US" sz="2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1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We do thi</a:t>
            </a:r>
            <a:r>
              <a:rPr lang="en-US" sz="2100" dirty="0" smtClean="0"/>
              <a:t>s by setting its </a:t>
            </a:r>
            <a:r>
              <a:rPr lang="en-US" sz="2100" dirty="0" err="1" smtClean="0">
                <a:solidFill>
                  <a:srgbClr val="6600CC"/>
                </a:solidFill>
              </a:rPr>
              <a:t>nextChest</a:t>
            </a:r>
            <a:r>
              <a:rPr lang="en-US" sz="2100" dirty="0" smtClean="0">
                <a:solidFill>
                  <a:srgbClr val="6600CC"/>
                </a:solidFill>
              </a:rPr>
              <a:t> </a:t>
            </a:r>
            <a:r>
              <a:rPr lang="en-US" sz="2100" dirty="0" smtClean="0"/>
              <a:t>pointer to </a:t>
            </a:r>
            <a:r>
              <a:rPr lang="en-US" sz="2100" dirty="0" err="1" smtClean="0">
                <a:solidFill>
                  <a:srgbClr val="FF0000"/>
                </a:solidFill>
              </a:rPr>
              <a:t>nullptr</a:t>
            </a:r>
            <a:r>
              <a:rPr lang="en-US" sz="2100" dirty="0" smtClean="0"/>
              <a:t>.</a:t>
            </a:r>
            <a:endParaRPr kumimoji="0" lang="en-US" sz="21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076999" y="53050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4354241" y="2549953"/>
            <a:ext cx="4591496" cy="1318086"/>
          </a:xfrm>
          <a:prstGeom prst="wedgeRoundRectCallout">
            <a:avLst>
              <a:gd name="adj1" fmla="val -57210"/>
              <a:gd name="adj2" fmla="val 1866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is a special C++ constant that means </a:t>
            </a:r>
            <a:br>
              <a:rPr lang="en-US" dirty="0" smtClean="0">
                <a:solidFill>
                  <a:schemeClr val="tx1"/>
                </a:solidFill>
                <a:cs typeface="Arial" charset="0"/>
              </a:rPr>
            </a:br>
            <a:r>
              <a:rPr lang="en-US" dirty="0" smtClean="0">
                <a:solidFill>
                  <a:srgbClr val="FF0000"/>
                </a:solidFill>
                <a:cs typeface="Arial" charset="0"/>
              </a:rPr>
              <a:t>“invalid pointer value.”</a:t>
            </a:r>
            <a:endParaRPr lang="en-US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12" name="Rounded Rectangular Callout 111"/>
          <p:cNvSpPr/>
          <p:nvPr/>
        </p:nvSpPr>
        <p:spPr bwMode="auto">
          <a:xfrm>
            <a:off x="5235823" y="1992978"/>
            <a:ext cx="3769856" cy="1021099"/>
          </a:xfrm>
          <a:prstGeom prst="wedgeRoundRectCallout">
            <a:avLst>
              <a:gd name="adj1" fmla="val -82396"/>
              <a:gd name="adj2" fmla="val -183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call each item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in the linked list a “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node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.”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183613" y="1328887"/>
            <a:ext cx="3732332" cy="1328182"/>
          </a:xfrm>
          <a:prstGeom prst="wedgeRoundRectCallout">
            <a:avLst>
              <a:gd name="adj1" fmla="val 378"/>
              <a:gd name="adj2" fmla="val 780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…should hold the address of the first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chest!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5920154" y="4683443"/>
            <a:ext cx="2817052" cy="1049325"/>
          </a:xfrm>
          <a:prstGeom prst="wedgeRoundRectCallout">
            <a:avLst>
              <a:gd name="adj1" fmla="val -56823"/>
              <a:gd name="adj2" fmla="val -1790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Our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first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b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lang="en-US" dirty="0" smtClean="0"/>
              <a:t>pointer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100" name="Rounded Rectangular Callout 99"/>
          <p:cNvSpPr/>
          <p:nvPr/>
        </p:nvSpPr>
        <p:spPr bwMode="auto">
          <a:xfrm>
            <a:off x="5478857" y="1328887"/>
            <a:ext cx="3466880" cy="1661222"/>
          </a:xfrm>
          <a:prstGeom prst="wedgeRoundRectCallout">
            <a:avLst>
              <a:gd name="adj1" fmla="val -91941"/>
              <a:gd name="adj2" fmla="val 89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Why? Because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each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element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in the list is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FF3300"/>
                </a:solidFill>
                <a:effectLst/>
                <a:latin typeface="Comic Sans MS" pitchFamily="66" charset="0"/>
                <a:cs typeface="Times New Roman" pitchFamily="18" charset="0"/>
              </a:rPr>
              <a:t>”linked” 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by a pointer to the next element.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3168675" y="5804424"/>
            <a:ext cx="1838765" cy="1369528"/>
            <a:chOff x="3307100" y="6103189"/>
            <a:chExt cx="1838765" cy="1369528"/>
          </a:xfrm>
        </p:grpSpPr>
        <p:pic>
          <p:nvPicPr>
            <p:cNvPr id="10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Arc 101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3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8.33333E-7 -0.102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07407E-6 L -0.55139 -0.26505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69" y="-1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-0.26233 -0.1882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25" y="-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41007 -0.0594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503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7.40741E-7 L -0.34462 -0.05972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4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-0.11406 -0.1173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2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22222E-6 L -0.11146 -0.11736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73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2246E-6 L 0.03003 0.06454 C 0.03681 0.07796 0.04028 0.09831 0.04028 0.11913 C 0.04028 0.14296 0.03681 0.16239 0.03021 0.17581 L 2.77778E-7 0.23919 " pathEditMode="relative" rAng="16200000" ptsTypes="FffFF">
                                      <p:cBhvr>
                                        <p:cTn id="27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4" y="11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23895 L 0.03473 0.30187 C 0.04254 0.31506 0.04671 0.33472 0.04671 0.3553 C 0.04671 0.3789 0.04254 0.39741 0.03473 0.41059 L -0.00017 0.47397 " pathEditMode="relative" rAng="5400000" ptsTypes="FffFF">
                                      <p:cBhvr>
                                        <p:cTn id="27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11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785E-6 L 4.16667E-6 0.23132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0.23132 L -3.88889E-6 0.46125 " pathEditMode="relative" rAng="0" ptsTypes="AA">
                                      <p:cBhvr>
                                        <p:cTn id="291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42060" grpId="0"/>
      <p:bldP spid="642062" grpId="0" animBg="1"/>
      <p:bldP spid="642062" grpId="1" animBg="1"/>
      <p:bldP spid="70" grpId="0"/>
      <p:bldP spid="71" grpId="0"/>
      <p:bldP spid="72" grpId="0"/>
      <p:bldP spid="73" grpId="0"/>
      <p:bldP spid="73" grpId="1"/>
      <p:bldP spid="91" grpId="0"/>
      <p:bldP spid="97" grpId="0" animBg="1"/>
      <p:bldP spid="97" grpId="1" animBg="1"/>
      <p:bldP spid="98" grpId="0" animBg="1"/>
      <p:bldP spid="98" grpId="1" animBg="1"/>
      <p:bldP spid="103" grpId="0"/>
      <p:bldP spid="105" grpId="0"/>
      <p:bldP spid="105" grpId="1"/>
      <p:bldP spid="108" grpId="0" animBg="1"/>
      <p:bldP spid="108" grpId="1" animBg="1"/>
      <p:bldP spid="109" grpId="0" animBg="1"/>
      <p:bldP spid="109" grpId="1" animBg="1"/>
      <p:bldP spid="110" grpId="0"/>
      <p:bldP spid="111" grpId="0" animBg="1"/>
      <p:bldP spid="111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76" grpId="0" animBg="1"/>
      <p:bldP spid="76" grpId="1" animBg="1"/>
      <p:bldP spid="81" grpId="0" animBg="1"/>
      <p:bldP spid="81" grpId="1" animBg="1"/>
      <p:bldP spid="82" grpId="0"/>
      <p:bldP spid="82" grpId="1"/>
      <p:bldP spid="82" grpId="2"/>
      <p:bldP spid="74" grpId="0" animBg="1"/>
      <p:bldP spid="74" grpId="1" animBg="1"/>
      <p:bldP spid="104" grpId="0" animBg="1"/>
      <p:bldP spid="104" grpId="1" animBg="1"/>
      <p:bldP spid="3" grpId="0" animBg="1"/>
      <p:bldP spid="92" grpId="0"/>
      <p:bldP spid="10" grpId="0"/>
      <p:bldP spid="95" grpId="0" animBg="1"/>
      <p:bldP spid="95" grpId="1" animBg="1"/>
      <p:bldP spid="96" grpId="0" animBg="1"/>
      <p:bldP spid="96" grpId="1" animBg="1"/>
      <p:bldP spid="93" grpId="0" animBg="1"/>
      <p:bldP spid="93" grpId="1" animBg="1"/>
      <p:bldP spid="112" grpId="0" animBg="1"/>
      <p:bldP spid="112" grpId="1" animBg="1"/>
      <p:bldP spid="112" grpId="2" animBg="1"/>
      <p:bldP spid="83" grpId="0" animBg="1"/>
      <p:bldP spid="83" grpId="1" animBg="1"/>
      <p:bldP spid="83" grpId="2" animBg="1"/>
      <p:bldP spid="99" grpId="0" animBg="1"/>
      <p:bldP spid="99" grpId="1" animBg="1"/>
      <p:bldP spid="99" grpId="2" animBg="1"/>
      <p:bldP spid="100" grpId="0" animBg="1"/>
      <p:bldP spid="100" grpId="1" animBg="1"/>
      <p:bldP spid="100" grpId="2" animBg="1"/>
      <p:bldP spid="100" grpId="3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28</a:t>
            </a:fld>
            <a:endParaRPr lang="en-US"/>
          </a:p>
        </p:txBody>
      </p:sp>
      <p:sp>
        <p:nvSpPr>
          <p:cNvPr id="451587" name="Text Box 3"/>
          <p:cNvSpPr txBox="1">
            <a:spLocks noChangeArrowheads="1"/>
          </p:cNvSpPr>
          <p:nvPr/>
        </p:nvSpPr>
        <p:spPr bwMode="auto">
          <a:xfrm>
            <a:off x="226194" y="988193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Normally, we don’t use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local variables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to create our linked list. 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/>
              <a:t>Linked Lists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169045" y="1593123"/>
            <a:ext cx="4715607" cy="5386090"/>
            <a:chOff x="5169045" y="1593123"/>
            <a:chExt cx="4715607" cy="5386090"/>
          </a:xfrm>
        </p:grpSpPr>
        <p:sp>
          <p:nvSpPr>
            <p:cNvPr id="67" name="Text Box 12"/>
            <p:cNvSpPr txBox="1">
              <a:spLocks noChangeArrowheads="1"/>
            </p:cNvSpPr>
            <p:nvPr/>
          </p:nvSpPr>
          <p:spPr bwMode="auto">
            <a:xfrm>
              <a:off x="5169045" y="1593123"/>
              <a:ext cx="4715607" cy="5386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err="1" smtClean="0"/>
                <a:t>int</a:t>
              </a:r>
              <a:r>
                <a:rPr lang="en-US" sz="1800" dirty="0" smtClean="0"/>
                <a:t> main(void</a:t>
              </a:r>
              <a:r>
                <a:rPr lang="en-US" sz="1800" dirty="0"/>
                <a:t>)</a:t>
              </a:r>
            </a:p>
            <a:p>
              <a:pPr algn="l"/>
              <a:r>
                <a:rPr lang="en-US" sz="1800" dirty="0" smtClean="0"/>
                <a:t>{</a:t>
              </a:r>
              <a:endParaRPr lang="en-US" sz="1800" dirty="0"/>
            </a:p>
            <a:p>
              <a:pPr algn="l"/>
              <a:r>
                <a:rPr lang="en-US" sz="1800" dirty="0"/>
                <a:t>  </a:t>
              </a:r>
              <a:r>
                <a:rPr lang="en-US" sz="1800" dirty="0" smtClean="0"/>
                <a:t>Chest *first;</a:t>
              </a:r>
            </a:p>
            <a:p>
              <a:pPr algn="l"/>
              <a:r>
                <a:rPr lang="en-US" sz="1800" dirty="0" smtClean="0"/>
                <a:t>  Chest  </a:t>
              </a:r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chest1</a:t>
              </a:r>
              <a:r>
                <a:rPr lang="en-US" sz="1800" dirty="0" smtClean="0"/>
                <a:t>, </a:t>
              </a:r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 smtClean="0"/>
                <a:t>, </a:t>
              </a:r>
              <a:r>
                <a:rPr lang="en-US" sz="1800" dirty="0" smtClean="0">
                  <a:solidFill>
                    <a:srgbClr val="C00000"/>
                  </a:solidFill>
                </a:rPr>
                <a:t>chest3</a:t>
              </a:r>
              <a:r>
                <a:rPr lang="en-US" sz="1800" dirty="0" smtClean="0"/>
                <a:t>;</a:t>
              </a:r>
            </a:p>
            <a:p>
              <a:pPr algn="l"/>
              <a:endParaRPr lang="en-US" sz="1800" dirty="0"/>
            </a:p>
            <a:p>
              <a:pPr algn="l"/>
              <a:r>
                <a:rPr lang="en-US" sz="1800" dirty="0" smtClean="0"/>
                <a:t>  first = &amp;chest1;</a:t>
              </a:r>
              <a:endParaRPr lang="en-US" sz="1800" dirty="0"/>
            </a:p>
            <a:p>
              <a:pPr algn="l"/>
              <a:endParaRPr lang="en-US" sz="1050" dirty="0"/>
            </a:p>
            <a:p>
              <a:pPr algn="l"/>
              <a:r>
                <a:rPr lang="en-US" sz="1800" dirty="0"/>
                <a:t>  </a:t>
              </a:r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chest1</a:t>
              </a:r>
              <a:r>
                <a:rPr lang="en-US" sz="1800" dirty="0" smtClean="0"/>
                <a:t>.treasure </a:t>
              </a:r>
              <a:r>
                <a:rPr lang="en-US" sz="1800" dirty="0"/>
                <a:t>= </a:t>
              </a:r>
              <a:r>
                <a:rPr lang="en-US" sz="1800" dirty="0" smtClean="0"/>
                <a:t>“books";</a:t>
              </a:r>
              <a:endParaRPr lang="en-US" sz="1800" dirty="0"/>
            </a:p>
            <a:p>
              <a:pPr algn="l"/>
              <a:r>
                <a:rPr lang="en-US" sz="1800" dirty="0"/>
                <a:t>  </a:t>
              </a:r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chest1</a:t>
              </a:r>
              <a:r>
                <a:rPr lang="en-US" sz="1800" dirty="0" smtClean="0"/>
                <a:t>.nextChest </a:t>
              </a:r>
              <a:r>
                <a:rPr lang="en-US" sz="1800" dirty="0"/>
                <a:t>= </a:t>
              </a:r>
              <a:r>
                <a:rPr lang="en-US" sz="1800" dirty="0" smtClean="0"/>
                <a:t>&amp;</a:t>
              </a:r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 smtClean="0"/>
                <a:t>;</a:t>
              </a:r>
              <a:endParaRPr lang="en-US" sz="1800" dirty="0"/>
            </a:p>
            <a:p>
              <a:pPr algn="l"/>
              <a:endParaRPr lang="en-US" sz="1100" dirty="0"/>
            </a:p>
            <a:p>
              <a:pPr algn="l"/>
              <a:r>
                <a:rPr lang="en-US" sz="1800" dirty="0"/>
                <a:t>  </a:t>
              </a:r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 smtClean="0"/>
                <a:t>.treasure </a:t>
              </a:r>
              <a:r>
                <a:rPr lang="en-US" sz="1800" dirty="0"/>
                <a:t>= </a:t>
              </a:r>
              <a:r>
                <a:rPr lang="en-US" sz="1800" dirty="0" smtClean="0"/>
                <a:t>“shells";</a:t>
              </a:r>
            </a:p>
            <a:p>
              <a:pPr algn="l"/>
              <a:r>
                <a:rPr lang="en-US" sz="1800" dirty="0"/>
                <a:t> </a:t>
              </a:r>
              <a:r>
                <a:rPr lang="en-US" sz="1800" dirty="0" smtClean="0"/>
                <a:t> </a:t>
              </a:r>
              <a:r>
                <a:rPr lang="en-US" sz="1800" dirty="0" smtClean="0">
                  <a:solidFill>
                    <a:schemeClr val="accent2">
                      <a:lumMod val="75000"/>
                    </a:schemeClr>
                  </a:solidFill>
                </a:rPr>
                <a:t>chest2</a:t>
              </a:r>
              <a:r>
                <a:rPr lang="en-US" sz="1800" dirty="0" smtClean="0"/>
                <a:t>.nextChest = &amp;</a:t>
              </a:r>
              <a:r>
                <a:rPr lang="en-US" sz="1800" dirty="0" smtClean="0">
                  <a:solidFill>
                    <a:srgbClr val="C00000"/>
                  </a:solidFill>
                </a:rPr>
                <a:t>chest3</a:t>
              </a:r>
              <a:r>
                <a:rPr lang="en-US" sz="1800" dirty="0" smtClean="0"/>
                <a:t>;</a:t>
              </a:r>
            </a:p>
            <a:p>
              <a:pPr algn="l"/>
              <a:r>
                <a:rPr lang="en-US" sz="1050" dirty="0"/>
                <a:t> </a:t>
              </a:r>
              <a:r>
                <a:rPr lang="en-US" sz="600" dirty="0" smtClean="0"/>
                <a:t> </a:t>
              </a:r>
            </a:p>
            <a:p>
              <a:pPr algn="l"/>
              <a:r>
                <a:rPr lang="en-US" sz="1800" dirty="0" smtClean="0"/>
                <a:t>  </a:t>
              </a:r>
              <a:r>
                <a:rPr lang="en-US" sz="1800" dirty="0" smtClean="0">
                  <a:solidFill>
                    <a:srgbClr val="C00000"/>
                  </a:solidFill>
                </a:rPr>
                <a:t>chest3</a:t>
              </a:r>
              <a:r>
                <a:rPr lang="en-US" sz="1800" dirty="0" smtClean="0"/>
                <a:t>.treasure = “cash";</a:t>
              </a:r>
              <a:endParaRPr lang="en-US" sz="1800" dirty="0"/>
            </a:p>
            <a:p>
              <a:pPr algn="l"/>
              <a:endParaRPr lang="en-US" sz="1200" dirty="0" smtClean="0"/>
            </a:p>
            <a:p>
              <a:pPr algn="l"/>
              <a:endParaRPr lang="en-US" sz="1200" dirty="0"/>
            </a:p>
            <a:p>
              <a:pPr algn="l"/>
              <a:endParaRPr lang="en-US" sz="1200" dirty="0" smtClean="0"/>
            </a:p>
            <a:p>
              <a:pPr algn="l"/>
              <a:endParaRPr lang="en-US" sz="1200" dirty="0"/>
            </a:p>
            <a:p>
              <a:pPr algn="l"/>
              <a:endParaRPr lang="en-US" sz="1200" dirty="0" smtClean="0"/>
            </a:p>
            <a:p>
              <a:pPr algn="l"/>
              <a:endParaRPr lang="en-US" sz="1200" dirty="0"/>
            </a:p>
            <a:p>
              <a:pPr algn="l"/>
              <a:endParaRPr lang="en-US" sz="1200" dirty="0" smtClean="0"/>
            </a:p>
            <a:p>
              <a:pPr algn="l"/>
              <a:r>
                <a:rPr lang="en-US" sz="1800" dirty="0" smtClean="0"/>
                <a:t>}</a:t>
              </a:r>
              <a:endParaRPr lang="en-US" sz="1200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284558" y="5120386"/>
              <a:ext cx="31277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C00000"/>
                  </a:solidFill>
                </a:rPr>
                <a:t>chest3</a:t>
              </a:r>
              <a:r>
                <a:rPr lang="en-US" sz="1800" dirty="0" smtClean="0"/>
                <a:t>.nextChest </a:t>
              </a:r>
              <a:r>
                <a:rPr lang="en-US" sz="1800" dirty="0"/>
                <a:t>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/>
                <a:t>;</a:t>
              </a:r>
              <a:endParaRPr lang="en-US" sz="1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</a:t>
              </a:r>
              <a:r>
                <a:rPr lang="en-US" sz="2000" dirty="0" smtClean="0"/>
                <a:t>Chest</a:t>
              </a:r>
              <a:endParaRPr lang="en-US" sz="2000" dirty="0"/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</a:t>
              </a:r>
              <a:r>
                <a:rPr lang="en-US" sz="2000" dirty="0" smtClean="0"/>
                <a:t>treasure;</a:t>
              </a:r>
              <a:endParaRPr lang="en-US" sz="2000" dirty="0"/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600CC"/>
                  </a:solidFill>
                </a:rPr>
                <a:t>Chest </a:t>
              </a:r>
              <a:r>
                <a:rPr lang="en-US" sz="2000" dirty="0">
                  <a:solidFill>
                    <a:srgbClr val="6600CC"/>
                  </a:solidFill>
                </a:rPr>
                <a:t>* </a:t>
              </a:r>
              <a:r>
                <a:rPr lang="en-US" sz="2000" dirty="0" err="1" smtClean="0">
                  <a:solidFill>
                    <a:srgbClr val="6600CC"/>
                  </a:solidFill>
                </a:rPr>
                <a:t>nextChest</a:t>
              </a:r>
              <a:r>
                <a:rPr lang="en-US" sz="2000" dirty="0" smtClean="0">
                  <a:solidFill>
                    <a:srgbClr val="6600CC"/>
                  </a:solidFill>
                </a:rPr>
                <a:t>;</a:t>
              </a:r>
              <a:endParaRPr lang="en-US" sz="2000" dirty="0">
                <a:solidFill>
                  <a:srgbClr val="6600CC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 bwMode="auto">
          <a:xfrm>
            <a:off x="5250109" y="2461035"/>
            <a:ext cx="3657600" cy="228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70712" y="1821367"/>
            <a:ext cx="45091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Instead we use dynamically-allocated variables (and pointers!).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225550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4037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Chest *first, *second, *third;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10265" y="253987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first = new Chest;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252296" y="2939975"/>
            <a:ext cx="671439" cy="647711"/>
            <a:chOff x="4272" y="696"/>
            <a:chExt cx="538" cy="408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first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69302" y="3630538"/>
            <a:ext cx="837427" cy="647711"/>
            <a:chOff x="4218" y="696"/>
            <a:chExt cx="671" cy="408"/>
          </a:xfrm>
        </p:grpSpPr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218" y="696"/>
              <a:ext cx="6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smtClean="0">
                  <a:solidFill>
                    <a:schemeClr val="tx1"/>
                  </a:solidFill>
                  <a:cs typeface="Arial" charset="0"/>
                </a:rPr>
                <a:t>second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44183" y="4321101"/>
            <a:ext cx="687664" cy="647711"/>
            <a:chOff x="4272" y="696"/>
            <a:chExt cx="551" cy="40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281" y="696"/>
              <a:ext cx="5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third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4"/>
          <p:cNvSpPr>
            <a:spLocks noChangeShapeType="1"/>
          </p:cNvSpPr>
          <p:nvPr/>
        </p:nvSpPr>
        <p:spPr bwMode="auto">
          <a:xfrm>
            <a:off x="5097709" y="235072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5085797" y="27031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5" name="Rounded Rectangular Callout 44"/>
          <p:cNvSpPr/>
          <p:nvPr/>
        </p:nvSpPr>
        <p:spPr bwMode="auto">
          <a:xfrm>
            <a:off x="2908300" y="1404780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“Hey OS, can you allocate 20 bytes for me?”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6" name="Rounded Rectangular Callout 45"/>
          <p:cNvSpPr/>
          <p:nvPr/>
        </p:nvSpPr>
        <p:spPr bwMode="auto">
          <a:xfrm>
            <a:off x="5386496" y="5092700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OS: “Sure – I’ve reserved some memory for you at location 5000.”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83499" y="2946250"/>
            <a:ext cx="2733146" cy="1022430"/>
            <a:chOff x="2283499" y="2946250"/>
            <a:chExt cx="2733146" cy="1022430"/>
          </a:xfrm>
        </p:grpSpPr>
        <p:grpSp>
          <p:nvGrpSpPr>
            <p:cNvPr id="47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 smtClean="0"/>
                  <a:t>treasure</a:t>
                </a:r>
                <a:endParaRPr lang="en-US" sz="1600" b="1" dirty="0"/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 smtClean="0"/>
                  <a:t>nextChest</a:t>
                </a:r>
                <a:endParaRPr lang="en-US" sz="1400" b="1" dirty="0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83499" y="4133709"/>
            <a:ext cx="2733146" cy="1022430"/>
            <a:chOff x="2283499" y="2946250"/>
            <a:chExt cx="2733146" cy="1022430"/>
          </a:xfrm>
        </p:grpSpPr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 smtClean="0"/>
                  <a:t>treasure</a:t>
                </a:r>
                <a:endParaRPr lang="en-US" sz="1600" b="1" dirty="0"/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 smtClean="0"/>
                  <a:t>nextChest</a:t>
                </a:r>
                <a:endParaRPr lang="en-US" sz="1400" b="1" dirty="0"/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V="1">
            <a:off x="935051" y="3091408"/>
            <a:ext cx="1360844" cy="354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60108" y="32455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310191" y="283182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second = new Chest;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5085797" y="301649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2908300" y="1711469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“Hey OS, can you allocate 20 bytes for me?”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386496" y="5092699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OS: “Sure – I’ve reserved some memory for you at location 2200.”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922351" y="4131429"/>
            <a:ext cx="1373544" cy="1662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310265" y="314334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 = new Chest;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73385" y="5314120"/>
            <a:ext cx="2733146" cy="1022430"/>
            <a:chOff x="2283499" y="2946250"/>
            <a:chExt cx="2733146" cy="1022430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 smtClean="0"/>
                  <a:t>treasure</a:t>
                </a:r>
                <a:endParaRPr lang="en-US" sz="1600" b="1" dirty="0"/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 smtClean="0"/>
                  <a:t>nextChest</a:t>
                </a:r>
                <a:endParaRPr lang="en-US" sz="1400" b="1" dirty="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08" name="Line 14"/>
          <p:cNvSpPr>
            <a:spLocks noChangeShapeType="1"/>
          </p:cNvSpPr>
          <p:nvPr/>
        </p:nvSpPr>
        <p:spPr bwMode="auto">
          <a:xfrm>
            <a:off x="5081049" y="33214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9" name="Rounded Rectangular Callout 108"/>
          <p:cNvSpPr/>
          <p:nvPr/>
        </p:nvSpPr>
        <p:spPr bwMode="auto">
          <a:xfrm>
            <a:off x="2887515" y="1998654"/>
            <a:ext cx="3514508" cy="833173"/>
          </a:xfrm>
          <a:prstGeom prst="wedgeRoundRectCallout">
            <a:avLst>
              <a:gd name="adj1" fmla="val 45089"/>
              <a:gd name="adj2" fmla="val 9437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“Hey OS, can you allocate 20 bytes for me?”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414482" y="5104710"/>
            <a:ext cx="3514508" cy="1250897"/>
          </a:xfrm>
          <a:prstGeom prst="wedgeRoundRectCallout">
            <a:avLst>
              <a:gd name="adj1" fmla="val 59905"/>
              <a:gd name="adj2" fmla="val 953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OS: “Sure – I’ve reserved some memory for you at location 3700.”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11" name="Straight Arrow Connector 110"/>
          <p:cNvCxnSpPr/>
          <p:nvPr/>
        </p:nvCxnSpPr>
        <p:spPr bwMode="auto">
          <a:xfrm>
            <a:off x="912238" y="4791140"/>
            <a:ext cx="1383657" cy="668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175394" y="461648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451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7" grpId="0"/>
      <p:bldP spid="451587" grpId="1"/>
      <p:bldP spid="21" grpId="0"/>
      <p:bldP spid="21" grpId="1"/>
      <p:bldP spid="22" grpId="0" animBg="1"/>
      <p:bldP spid="27" grpId="0"/>
      <p:bldP spid="28" grpId="0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23" grpId="0"/>
      <p:bldP spid="91" grpId="0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6" grpId="0"/>
      <p:bldP spid="98" grpId="0"/>
      <p:bldP spid="108" grpId="0" animBg="1"/>
      <p:bldP spid="109" grpId="0" animBg="1"/>
      <p:bldP spid="109" grpId="1" animBg="1"/>
      <p:bldP spid="110" grpId="0" animBg="1"/>
      <p:bldP spid="110" grpId="1" animBg="1"/>
      <p:bldP spid="1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/>
              <a:t>Linked Lists</a:t>
            </a:r>
            <a:endParaRPr lang="en-US" sz="3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5169045" y="1593123"/>
            <a:ext cx="4420629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/>
              <a:t>int</a:t>
            </a:r>
            <a:r>
              <a:rPr lang="en-US" sz="1800" dirty="0" smtClean="0"/>
              <a:t> main(void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05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100" dirty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050" dirty="0"/>
              <a:t> </a:t>
            </a:r>
            <a:r>
              <a:rPr lang="en-US" sz="6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2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6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400" dirty="0" smtClean="0"/>
              <a:t> </a:t>
            </a:r>
            <a:endParaRPr lang="en-US" sz="1400" dirty="0"/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</a:t>
              </a:r>
              <a:r>
                <a:rPr lang="en-US" sz="2000" dirty="0" smtClean="0"/>
                <a:t>Chest</a:t>
              </a:r>
              <a:endParaRPr lang="en-US" sz="2000" dirty="0"/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</a:t>
              </a:r>
              <a:r>
                <a:rPr lang="en-US" sz="2000" dirty="0" smtClean="0"/>
                <a:t>treasure;</a:t>
              </a:r>
              <a:endParaRPr lang="en-US" sz="2000" dirty="0"/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35650" y="1720850"/>
              <a:ext cx="247375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6600CC"/>
                  </a:solidFill>
                </a:rPr>
                <a:t>Chest </a:t>
              </a:r>
              <a:r>
                <a:rPr lang="en-US" sz="2000" dirty="0">
                  <a:solidFill>
                    <a:srgbClr val="6600CC"/>
                  </a:solidFill>
                </a:rPr>
                <a:t>* </a:t>
              </a:r>
              <a:r>
                <a:rPr lang="en-US" sz="2000" dirty="0" err="1" smtClean="0">
                  <a:solidFill>
                    <a:srgbClr val="6600CC"/>
                  </a:solidFill>
                </a:rPr>
                <a:t>nextChest</a:t>
              </a:r>
              <a:r>
                <a:rPr lang="en-US" sz="2000" dirty="0" smtClean="0">
                  <a:solidFill>
                    <a:srgbClr val="6600CC"/>
                  </a:solidFill>
                </a:rPr>
                <a:t>;</a:t>
              </a:r>
              <a:endParaRPr lang="en-US" sz="2000" dirty="0">
                <a:solidFill>
                  <a:srgbClr val="6600CC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225550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Chest *first, *second, *third;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310265" y="253987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first = new Chest;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29" name="Group 2"/>
          <p:cNvGrpSpPr>
            <a:grpSpLocks/>
          </p:cNvGrpSpPr>
          <p:nvPr/>
        </p:nvGrpSpPr>
        <p:grpSpPr bwMode="auto">
          <a:xfrm>
            <a:off x="252296" y="2939975"/>
            <a:ext cx="671439" cy="647711"/>
            <a:chOff x="4272" y="696"/>
            <a:chExt cx="538" cy="408"/>
          </a:xfrm>
        </p:grpSpPr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first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" name="Group 2"/>
          <p:cNvGrpSpPr>
            <a:grpSpLocks/>
          </p:cNvGrpSpPr>
          <p:nvPr/>
        </p:nvGrpSpPr>
        <p:grpSpPr bwMode="auto">
          <a:xfrm>
            <a:off x="169302" y="3630538"/>
            <a:ext cx="837427" cy="647711"/>
            <a:chOff x="4218" y="696"/>
            <a:chExt cx="671" cy="408"/>
          </a:xfrm>
        </p:grpSpPr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218" y="696"/>
              <a:ext cx="67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second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244183" y="4321101"/>
            <a:ext cx="687664" cy="647711"/>
            <a:chOff x="4272" y="696"/>
            <a:chExt cx="551" cy="408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4281" y="696"/>
              <a:ext cx="54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third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83499" y="2946250"/>
            <a:ext cx="2733146" cy="1022430"/>
            <a:chOff x="2283499" y="2946250"/>
            <a:chExt cx="2733146" cy="1022430"/>
          </a:xfrm>
        </p:grpSpPr>
        <p:grpSp>
          <p:nvGrpSpPr>
            <p:cNvPr id="47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 smtClean="0"/>
                  <a:t>treasure</a:t>
                </a:r>
                <a:endParaRPr lang="en-US" sz="1600" b="1" dirty="0"/>
              </a:p>
            </p:txBody>
          </p:sp>
          <p:sp>
            <p:nvSpPr>
              <p:cNvPr id="51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 smtClean="0"/>
                  <a:t>nextChest</a:t>
                </a:r>
                <a:endParaRPr lang="en-US" sz="1400" b="1" dirty="0"/>
              </a:p>
            </p:txBody>
          </p:sp>
          <p:sp>
            <p:nvSpPr>
              <p:cNvPr id="53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283499" y="4133709"/>
            <a:ext cx="2733146" cy="1022430"/>
            <a:chOff x="2283499" y="2946250"/>
            <a:chExt cx="2733146" cy="1022430"/>
          </a:xfrm>
        </p:grpSpPr>
        <p:grpSp>
          <p:nvGrpSpPr>
            <p:cNvPr id="69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71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 smtClean="0"/>
                  <a:t>treasure</a:t>
                </a:r>
                <a:endParaRPr lang="en-US" sz="1600" b="1" dirty="0"/>
              </a:p>
            </p:txBody>
          </p:sp>
          <p:sp>
            <p:nvSpPr>
              <p:cNvPr id="73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 smtClean="0"/>
                  <a:t>nextChest</a:t>
                </a:r>
                <a:endParaRPr lang="en-US" sz="1400" b="1" dirty="0"/>
              </a:p>
            </p:txBody>
          </p:sp>
          <p:sp>
            <p:nvSpPr>
              <p:cNvPr id="75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20" name="Straight Arrow Connector 19"/>
          <p:cNvCxnSpPr/>
          <p:nvPr/>
        </p:nvCxnSpPr>
        <p:spPr bwMode="auto">
          <a:xfrm flipV="1">
            <a:off x="935051" y="3091408"/>
            <a:ext cx="1360844" cy="35422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2"/>
          <p:cNvSpPr/>
          <p:nvPr/>
        </p:nvSpPr>
        <p:spPr>
          <a:xfrm>
            <a:off x="160108" y="32455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310191" y="283182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second = new Chest;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 bwMode="auto">
          <a:xfrm>
            <a:off x="922351" y="4131429"/>
            <a:ext cx="1373544" cy="1662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6" name="Rectangle 95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310265" y="314334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 = new Chest;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273385" y="5314120"/>
            <a:ext cx="2733146" cy="1022430"/>
            <a:chOff x="2283499" y="2946250"/>
            <a:chExt cx="2733146" cy="1022430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8746"/>
              <a:ext cx="2047202" cy="939934"/>
              <a:chOff x="864" y="1104"/>
              <a:chExt cx="1392" cy="720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49"/>
                <a:ext cx="70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b="1" dirty="0" smtClean="0"/>
                  <a:t>treasure</a:t>
                </a:r>
                <a:endParaRPr lang="en-US" sz="1600" b="1" dirty="0"/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536" y="1152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64" y="1485"/>
                <a:ext cx="721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b="1" dirty="0" err="1" smtClean="0"/>
                  <a:t>nextChest</a:t>
                </a:r>
                <a:endParaRPr lang="en-US" sz="1400" b="1" dirty="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536" y="1488"/>
                <a:ext cx="672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892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111" name="Straight Arrow Connector 110"/>
          <p:cNvCxnSpPr/>
          <p:nvPr/>
        </p:nvCxnSpPr>
        <p:spPr bwMode="auto">
          <a:xfrm>
            <a:off x="912238" y="4791140"/>
            <a:ext cx="1383657" cy="6681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tangle 111"/>
          <p:cNvSpPr/>
          <p:nvPr/>
        </p:nvSpPr>
        <p:spPr>
          <a:xfrm>
            <a:off x="175394" y="461648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 dirty="0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26194" y="861193"/>
            <a:ext cx="47981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OK, now let’s add cargo and link ‘</a:t>
            </a:r>
            <a:r>
              <a:rPr lang="en-US" sz="2000" dirty="0" err="1" smtClean="0">
                <a:solidFill>
                  <a:schemeClr val="tx1"/>
                </a:solidFill>
                <a:cs typeface="Arial" charset="0"/>
              </a:rPr>
              <a:t>em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up!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5311809" y="353008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first-&gt;treasure = "books";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5311809" y="380877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first-&gt;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second;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5081049" y="37278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8" name="Text Box 30"/>
          <p:cNvSpPr txBox="1">
            <a:spLocks noChangeArrowheads="1"/>
          </p:cNvSpPr>
          <p:nvPr/>
        </p:nvSpPr>
        <p:spPr bwMode="auto">
          <a:xfrm>
            <a:off x="3265116" y="3062244"/>
            <a:ext cx="10871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2"/>
                </a:solidFill>
              </a:rPr>
              <a:t>"books"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0" name="Line 14"/>
          <p:cNvSpPr>
            <a:spLocks noChangeShapeType="1"/>
          </p:cNvSpPr>
          <p:nvPr/>
        </p:nvSpPr>
        <p:spPr bwMode="auto">
          <a:xfrm>
            <a:off x="5081049" y="33214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094798" y="39875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47408" y="3931374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cxnSp>
        <p:nvCxnSpPr>
          <p:cNvPr id="83" name="Curved Connector 82"/>
          <p:cNvCxnSpPr/>
          <p:nvPr/>
        </p:nvCxnSpPr>
        <p:spPr bwMode="auto">
          <a:xfrm>
            <a:off x="4249993" y="3703436"/>
            <a:ext cx="107950" cy="530490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5311809" y="421588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second-&gt;treasure = "shells";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5311809" y="4494573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third;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081049" y="440098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3269643" y="4232528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2"/>
                </a:solidFill>
              </a:rPr>
              <a:t>"shells"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5094798" y="4698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72808" y="461717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2000" dirty="0"/>
          </a:p>
        </p:txBody>
      </p:sp>
      <p:cxnSp>
        <p:nvCxnSpPr>
          <p:cNvPr id="90" name="Curved Connector 89"/>
          <p:cNvCxnSpPr/>
          <p:nvPr/>
        </p:nvCxnSpPr>
        <p:spPr bwMode="auto">
          <a:xfrm>
            <a:off x="4237261" y="4884531"/>
            <a:ext cx="107950" cy="530490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5299109" y="492684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third-&gt;treasure = "cash";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068349" y="51119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3315794" y="5400690"/>
            <a:ext cx="938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chemeClr val="accent2"/>
                </a:solidFill>
              </a:rPr>
              <a:t>"cash"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15" name="Text Box 3"/>
          <p:cNvSpPr txBox="1">
            <a:spLocks noChangeArrowheads="1"/>
          </p:cNvSpPr>
          <p:nvPr/>
        </p:nvSpPr>
        <p:spPr bwMode="auto">
          <a:xfrm>
            <a:off x="5296949" y="5216987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nextChest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6" name="Line 14"/>
          <p:cNvSpPr>
            <a:spLocks noChangeShapeType="1"/>
          </p:cNvSpPr>
          <p:nvPr/>
        </p:nvSpPr>
        <p:spPr bwMode="auto">
          <a:xfrm>
            <a:off x="5066189" y="54020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7" name="Text Box 30"/>
          <p:cNvSpPr txBox="1">
            <a:spLocks noChangeArrowheads="1"/>
          </p:cNvSpPr>
          <p:nvPr/>
        </p:nvSpPr>
        <p:spPr bwMode="auto">
          <a:xfrm>
            <a:off x="3208751" y="5823736"/>
            <a:ext cx="1133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 err="1" smtClean="0">
                <a:solidFill>
                  <a:srgbClr val="FF0000"/>
                </a:solidFill>
              </a:rPr>
              <a:t>nullptr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979519" y="2164214"/>
            <a:ext cx="951955" cy="369332"/>
            <a:chOff x="8544404" y="1944246"/>
            <a:chExt cx="951955" cy="369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8757569" y="1965839"/>
              <a:ext cx="515934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544404" y="1944246"/>
              <a:ext cx="951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</a:rPr>
                <a:t>head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64696" y="2924553"/>
            <a:ext cx="699229" cy="321021"/>
            <a:chOff x="9009406" y="1928425"/>
            <a:chExt cx="699229" cy="382858"/>
          </a:xfrm>
        </p:grpSpPr>
        <p:sp>
          <p:nvSpPr>
            <p:cNvPr id="124" name="Rectangle 123"/>
            <p:cNvSpPr/>
            <p:nvPr/>
          </p:nvSpPr>
          <p:spPr bwMode="auto">
            <a:xfrm>
              <a:off x="9082355" y="1965839"/>
              <a:ext cx="498053" cy="345444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</a:rPr>
                <a:t>head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18" name="Rounded Rectangular Callout 117"/>
          <p:cNvSpPr/>
          <p:nvPr/>
        </p:nvSpPr>
        <p:spPr bwMode="auto">
          <a:xfrm>
            <a:off x="868036" y="-19845"/>
            <a:ext cx="3514508" cy="1361708"/>
          </a:xfrm>
          <a:prstGeom prst="wedgeRoundRectCallout">
            <a:avLst>
              <a:gd name="adj1" fmla="val -62235"/>
              <a:gd name="adj2" fmla="val 17221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The pointer to the top item in the linked list is traditionally called the “</a:t>
            </a:r>
            <a:r>
              <a:rPr lang="en-US" sz="2000" dirty="0" smtClean="0">
                <a:solidFill>
                  <a:srgbClr val="FF0000"/>
                </a:solidFill>
              </a:rPr>
              <a:t>head pointer</a:t>
            </a:r>
            <a:r>
              <a:rPr lang="en-US" sz="2000" dirty="0" smtClean="0"/>
              <a:t>.”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303886" y="2533258"/>
            <a:ext cx="770988" cy="382858"/>
            <a:chOff x="9009406" y="1928425"/>
            <a:chExt cx="699229" cy="382858"/>
          </a:xfrm>
        </p:grpSpPr>
        <p:sp>
          <p:nvSpPr>
            <p:cNvPr id="127" name="Rectangle 126"/>
            <p:cNvSpPr/>
            <p:nvPr/>
          </p:nvSpPr>
          <p:spPr bwMode="auto">
            <a:xfrm>
              <a:off x="9082355" y="1965839"/>
              <a:ext cx="498053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</a:rPr>
                <a:t>head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319304" y="3539889"/>
            <a:ext cx="699229" cy="382858"/>
            <a:chOff x="9009406" y="1928425"/>
            <a:chExt cx="699229" cy="382858"/>
          </a:xfrm>
        </p:grpSpPr>
        <p:sp>
          <p:nvSpPr>
            <p:cNvPr id="130" name="Rectangle 129"/>
            <p:cNvSpPr/>
            <p:nvPr/>
          </p:nvSpPr>
          <p:spPr bwMode="auto">
            <a:xfrm>
              <a:off x="9082355" y="1965839"/>
              <a:ext cx="519785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</a:rPr>
                <a:t>head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317599" y="3813555"/>
            <a:ext cx="699229" cy="382858"/>
            <a:chOff x="9009406" y="1928425"/>
            <a:chExt cx="699229" cy="382858"/>
          </a:xfrm>
        </p:grpSpPr>
        <p:sp>
          <p:nvSpPr>
            <p:cNvPr id="133" name="Rectangle 132"/>
            <p:cNvSpPr/>
            <p:nvPr/>
          </p:nvSpPr>
          <p:spPr bwMode="auto">
            <a:xfrm>
              <a:off x="9082355" y="1965839"/>
              <a:ext cx="521490" cy="345444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009406" y="1928425"/>
              <a:ext cx="699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>
                  <a:solidFill>
                    <a:srgbClr val="FF0000"/>
                  </a:solidFill>
                </a:rPr>
                <a:t>head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0" name="Rounded Rectangular Callout 119"/>
          <p:cNvSpPr/>
          <p:nvPr/>
        </p:nvSpPr>
        <p:spPr bwMode="auto">
          <a:xfrm>
            <a:off x="1664162" y="942026"/>
            <a:ext cx="3514508" cy="1819073"/>
          </a:xfrm>
          <a:prstGeom prst="wedgeRoundRectCallout">
            <a:avLst>
              <a:gd name="adj1" fmla="val -74883"/>
              <a:gd name="adj2" fmla="val 8081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Given just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head pointer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, you can reach every element in the list… </a:t>
            </a:r>
            <a:b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7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without using your other external pointers!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4535310" y="1547336"/>
            <a:ext cx="4291577" cy="1857383"/>
          </a:xfrm>
          <a:prstGeom prst="wedgeRoundRectCallout">
            <a:avLst>
              <a:gd name="adj1" fmla="val -57210"/>
              <a:gd name="adj2" fmla="val 18661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Again, in our last </a:t>
            </a:r>
            <a:r>
              <a:rPr lang="en-US" sz="2000" dirty="0" smtClean="0">
                <a:solidFill>
                  <a:schemeClr val="accent6"/>
                </a:solidFill>
                <a:cs typeface="Arial" charset="0"/>
              </a:rPr>
              <a:t>node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we’ll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set its </a:t>
            </a:r>
            <a:r>
              <a:rPr lang="en-US" sz="2000" dirty="0" err="1" smtClean="0">
                <a:solidFill>
                  <a:srgbClr val="6600CC"/>
                </a:solidFill>
                <a:cs typeface="Arial" charset="0"/>
              </a:rPr>
              <a:t>nextChest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pointer to </a:t>
            </a:r>
            <a:r>
              <a:rPr lang="en-US" sz="20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 </a:t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endParaRPr lang="en-US" sz="20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This indicates that it’s the last item in the list.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53279" y="3269850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8" name="Straight Arrow Connector 107"/>
          <p:cNvCxnSpPr/>
          <p:nvPr/>
        </p:nvCxnSpPr>
        <p:spPr bwMode="auto">
          <a:xfrm flipV="1">
            <a:off x="895649" y="3091408"/>
            <a:ext cx="1410874" cy="387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9" name="Rectangle 108"/>
          <p:cNvSpPr/>
          <p:nvPr/>
        </p:nvSpPr>
        <p:spPr>
          <a:xfrm>
            <a:off x="2276569" y="3087914"/>
            <a:ext cx="10310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treasure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281802" y="3091408"/>
            <a:ext cx="985805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16548" y="3528627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first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5822783" y="3529529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-&gt;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6000045" y="3527904"/>
            <a:ext cx="1117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treasure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246655" y="3273165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38" name="Straight Arrow Connector 137"/>
          <p:cNvCxnSpPr/>
          <p:nvPr/>
        </p:nvCxnSpPr>
        <p:spPr bwMode="auto">
          <a:xfrm flipV="1">
            <a:off x="889025" y="3094723"/>
            <a:ext cx="1410874" cy="38723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9" name="Rectangle 138"/>
          <p:cNvSpPr/>
          <p:nvPr/>
        </p:nvSpPr>
        <p:spPr>
          <a:xfrm>
            <a:off x="2280023" y="3527660"/>
            <a:ext cx="1059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FF0000"/>
                </a:solidFill>
              </a:rPr>
              <a:t>nextChest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3275178" y="3532039"/>
            <a:ext cx="985805" cy="324882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5317436" y="3810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first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5823671" y="3811405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-&gt;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5998862" y="3805253"/>
            <a:ext cx="1297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nextChest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348804" y="3809864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smtClean="0">
                <a:solidFill>
                  <a:srgbClr val="7030A0"/>
                </a:solidFill>
              </a:rPr>
              <a:t>second</a:t>
            </a:r>
            <a:endParaRPr lang="en-US" sz="1800" dirty="0">
              <a:solidFill>
                <a:srgbClr val="7030A0"/>
              </a:solidFill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230066" y="3953367"/>
            <a:ext cx="658959" cy="324882"/>
          </a:xfrm>
          <a:prstGeom prst="rect">
            <a:avLst/>
          </a:prstGeom>
          <a:noFill/>
          <a:ln w="5715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307100" y="6103189"/>
            <a:ext cx="1838765" cy="1369528"/>
            <a:chOff x="3307100" y="6103189"/>
            <a:chExt cx="1838765" cy="1369528"/>
          </a:xfrm>
        </p:grpSpPr>
        <p:pic>
          <p:nvPicPr>
            <p:cNvPr id="1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6" name="Arc 145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Text Box 3"/>
          <p:cNvSpPr txBox="1">
            <a:spLocks noChangeArrowheads="1"/>
          </p:cNvSpPr>
          <p:nvPr/>
        </p:nvSpPr>
        <p:spPr bwMode="auto">
          <a:xfrm>
            <a:off x="5269949" y="5592904"/>
            <a:ext cx="3695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0070C0"/>
                </a:solidFill>
                <a:cs typeface="Arial" charset="0"/>
              </a:rPr>
              <a:t>delete head;</a:t>
            </a:r>
          </a:p>
          <a:p>
            <a:pPr algn="l"/>
            <a:r>
              <a:rPr lang="en-US" sz="1800" dirty="0" smtClean="0">
                <a:solidFill>
                  <a:srgbClr val="0070C0"/>
                </a:solidFill>
                <a:cs typeface="Arial" charset="0"/>
              </a:rPr>
              <a:t>delete second;</a:t>
            </a:r>
          </a:p>
          <a:p>
            <a:pPr algn="l"/>
            <a:r>
              <a:rPr lang="en-US" sz="1800" dirty="0" smtClean="0">
                <a:solidFill>
                  <a:srgbClr val="0070C0"/>
                </a:solidFill>
                <a:cs typeface="Arial" charset="0"/>
              </a:rPr>
              <a:t>delete third;</a:t>
            </a:r>
            <a:endParaRPr lang="en-US" sz="18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8154" y="2141145"/>
            <a:ext cx="5030847" cy="4716855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375047" y="4234116"/>
            <a:ext cx="3271194" cy="1480519"/>
          </a:xfrm>
          <a:prstGeom prst="wedgeRoundRectCallout">
            <a:avLst>
              <a:gd name="adj1" fmla="val 103113"/>
              <a:gd name="adj2" fmla="val 75544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Oh – and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let’s not forget to free our treasure chests when we’re done with them!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5468372" y="5016595"/>
            <a:ext cx="3514508" cy="1658958"/>
          </a:xfrm>
          <a:prstGeom prst="wedgeRoundRectCallout">
            <a:avLst>
              <a:gd name="adj1" fmla="val -85724"/>
              <a:gd name="adj2" fmla="val 103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When we encounter a </a:t>
            </a:r>
            <a:r>
              <a:rPr lang="en-US" sz="2000" dirty="0" err="1" smtClean="0">
                <a:solidFill>
                  <a:srgbClr val="6600CC"/>
                </a:solidFill>
              </a:rPr>
              <a:t>nextChest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smtClean="0"/>
              <a:t>pointer whose value is </a:t>
            </a:r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r>
              <a:rPr lang="en-US" sz="2000" dirty="0" smtClean="0"/>
              <a:t>, this indicates we’re at the end.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35278 -0.0629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35 0.00741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1000"/>
                            </p:stCondLst>
                            <p:childTnLst>
                              <p:par>
                                <p:cTn id="2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1500"/>
                            </p:stCondLst>
                            <p:childTnLst>
                              <p:par>
                                <p:cTn id="2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000"/>
                            </p:stCondLst>
                            <p:childTnLst>
                              <p:par>
                                <p:cTn id="2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0972 -0.0351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86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972 -0.03518 L 0.3625 0.04445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9" y="3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5 0.04445 L 0.37952 0.0706 C 0.38334 0.07639 0.38542 0.08426 0.3849 0.09259 C 0.38438 0.10185 0.38143 0.10926 0.37691 0.11389 L 0.35677 0.13704 " pathEditMode="relative" rAng="5688209" ptsTypes="FffFF">
                                      <p:cBhvr>
                                        <p:cTn id="338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0.13681 L 0.35695 0.22014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95 0.22014 L 0.37413 0.24375 C 0.37813 0.24861 0.38021 0.25625 0.38021 0.26366 C 0.38021 0.27269 0.37813 0.27986 0.37413 0.28472 L 0.35695 0.30903 " pathEditMode="relative" rAng="5400000" ptsTypes="FffFF">
                                      <p:cBhvr>
                                        <p:cTn id="34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0.3088 L 0.35677 0.38473 " pathEditMode="relative" rAng="0" ptsTypes="AA">
                                      <p:cBhvr>
                                        <p:cTn id="35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12" grpId="0"/>
      <p:bldP spid="66" grpId="0"/>
      <p:bldP spid="67" grpId="0"/>
      <p:bldP spid="76" grpId="0"/>
      <p:bldP spid="77" grpId="0" animBg="1"/>
      <p:bldP spid="77" grpId="1" animBg="1"/>
      <p:bldP spid="78" grpId="0"/>
      <p:bldP spid="80" grpId="0" animBg="1"/>
      <p:bldP spid="81" grpId="0" animBg="1"/>
      <p:bldP spid="81" grpId="1" animBg="1"/>
      <p:bldP spid="82" grpId="0"/>
      <p:bldP spid="82" grpId="1"/>
      <p:bldP spid="84" grpId="0"/>
      <p:bldP spid="85" grpId="0"/>
      <p:bldP spid="86" grpId="0" animBg="1"/>
      <p:bldP spid="86" grpId="1" animBg="1"/>
      <p:bldP spid="87" grpId="0"/>
      <p:bldP spid="88" grpId="0" animBg="1"/>
      <p:bldP spid="88" grpId="1" animBg="1"/>
      <p:bldP spid="89" grpId="0"/>
      <p:bldP spid="89" grpId="1"/>
      <p:bldP spid="97" grpId="0"/>
      <p:bldP spid="99" grpId="0" animBg="1"/>
      <p:bldP spid="99" grpId="1" animBg="1"/>
      <p:bldP spid="113" grpId="0"/>
      <p:bldP spid="115" grpId="0"/>
      <p:bldP spid="116" grpId="0" animBg="1"/>
      <p:bldP spid="116" grpId="1" animBg="1"/>
      <p:bldP spid="117" grpId="0"/>
      <p:bldP spid="118" grpId="0" animBg="1"/>
      <p:bldP spid="118" grpId="1" animBg="1"/>
      <p:bldP spid="120" grpId="0" animBg="1"/>
      <p:bldP spid="120" grpId="2" animBg="1"/>
      <p:bldP spid="120" grpId="3" animBg="1"/>
      <p:bldP spid="120" grpId="4" animBg="1"/>
      <p:bldP spid="120" grpId="5" animBg="1"/>
      <p:bldP spid="120" grpId="6" animBg="1"/>
      <p:bldP spid="120" grpId="7" animBg="1"/>
      <p:bldP spid="120" grpId="8" animBg="1"/>
      <p:bldP spid="135" grpId="0" animBg="1"/>
      <p:bldP spid="135" grpId="1" animBg="1"/>
      <p:bldP spid="94" grpId="0" animBg="1"/>
      <p:bldP spid="94" grpId="1" animBg="1"/>
      <p:bldP spid="109" grpId="0"/>
      <p:bldP spid="109" grpId="1"/>
      <p:bldP spid="110" grpId="0" animBg="1"/>
      <p:bldP spid="110" grpId="1" animBg="1"/>
      <p:bldP spid="119" grpId="0"/>
      <p:bldP spid="119" grpId="1"/>
      <p:bldP spid="121" grpId="0"/>
      <p:bldP spid="121" grpId="1"/>
      <p:bldP spid="136" grpId="0"/>
      <p:bldP spid="136" grpId="1"/>
      <p:bldP spid="137" grpId="0" animBg="1"/>
      <p:bldP spid="137" grpId="1" animBg="1"/>
      <p:bldP spid="139" grpId="0"/>
      <p:bldP spid="139" grpId="1"/>
      <p:bldP spid="140" grpId="0" animBg="1"/>
      <p:bldP spid="140" grpId="1" animBg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 animBg="1"/>
      <p:bldP spid="145" grpId="1" animBg="1"/>
      <p:bldP spid="147" grpId="0"/>
      <p:bldP spid="148" grpId="0" animBg="1"/>
      <p:bldP spid="148" grpId="1" animBg="1"/>
      <p:bldP spid="4" grpId="0" animBg="1"/>
      <p:bldP spid="4" grpId="1" animBg="1"/>
      <p:bldP spid="122" grpId="0" animBg="1"/>
      <p:bldP spid="12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5E42-B2E7-4082-9E46-EB3A8B8F4060}" type="slidenum">
              <a:rPr lang="en-US"/>
              <a:pPr/>
              <a:t>3</a:t>
            </a:fld>
            <a:endParaRPr lang="en-US"/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Assignment Operator</a:t>
            </a:r>
          </a:p>
        </p:txBody>
      </p:sp>
      <p:grpSp>
        <p:nvGrpSpPr>
          <p:cNvPr id="556035" name="Group 3"/>
          <p:cNvGrpSpPr>
            <a:grpSpLocks/>
          </p:cNvGrpSpPr>
          <p:nvPr/>
        </p:nvGrpSpPr>
        <p:grpSpPr bwMode="auto">
          <a:xfrm>
            <a:off x="-76200" y="3487738"/>
            <a:ext cx="3962400" cy="2684462"/>
            <a:chOff x="48" y="1440"/>
            <a:chExt cx="2496" cy="1691"/>
          </a:xfrm>
        </p:grpSpPr>
        <p:sp>
          <p:nvSpPr>
            <p:cNvPr id="556036" name="Rectangle 4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6037" name="Rectangle 5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6038" name="Text Box 6"/>
          <p:cNvSpPr txBox="1">
            <a:spLocks noChangeArrowheads="1"/>
          </p:cNvSpPr>
          <p:nvPr/>
        </p:nvSpPr>
        <p:spPr bwMode="auto">
          <a:xfrm>
            <a:off x="4556125" y="327342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556039" name="Text Box 7"/>
          <p:cNvSpPr txBox="1">
            <a:spLocks noChangeArrowheads="1"/>
          </p:cNvSpPr>
          <p:nvPr/>
        </p:nvSpPr>
        <p:spPr bwMode="auto">
          <a:xfrm>
            <a:off x="381000" y="1066800"/>
            <a:ext cx="8458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In this case, the </a:t>
            </a:r>
            <a:r>
              <a:rPr lang="en-US">
                <a:solidFill>
                  <a:srgbClr val="6600CC"/>
                </a:solidFill>
              </a:rPr>
              <a:t>copy constructor</a:t>
            </a:r>
            <a:r>
              <a:rPr lang="en-US"/>
              <a:t> is </a:t>
            </a:r>
            <a:r>
              <a:rPr lang="en-US">
                <a:solidFill>
                  <a:srgbClr val="FF0066"/>
                </a:solidFill>
              </a:rPr>
              <a:t>NOT</a:t>
            </a:r>
            <a:r>
              <a:rPr lang="en-US"/>
              <a:t> used to copy values from </a:t>
            </a:r>
            <a:r>
              <a:rPr lang="en-US">
                <a:solidFill>
                  <a:schemeClr val="accent2"/>
                </a:solidFill>
              </a:rPr>
              <a:t>foo</a:t>
            </a:r>
            <a:r>
              <a:rPr lang="en-US"/>
              <a:t> to </a:t>
            </a:r>
            <a:r>
              <a:rPr lang="en-US">
                <a:solidFill>
                  <a:schemeClr val="accent2"/>
                </a:solidFill>
              </a:rPr>
              <a:t>bar</a:t>
            </a:r>
            <a:r>
              <a:rPr lang="en-US"/>
              <a:t>.</a:t>
            </a:r>
          </a:p>
        </p:txBody>
      </p:sp>
      <p:sp>
        <p:nvSpPr>
          <p:cNvPr id="556040" name="Text Box 8"/>
          <p:cNvSpPr txBox="1">
            <a:spLocks noChangeArrowheads="1"/>
          </p:cNvSpPr>
          <p:nvPr/>
        </p:nvSpPr>
        <p:spPr bwMode="auto">
          <a:xfrm>
            <a:off x="609600" y="2149475"/>
            <a:ext cx="8153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Instead, a special member function called an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assignment operator </a:t>
            </a:r>
            <a:r>
              <a:rPr lang="en-US" dirty="0"/>
              <a:t>is used.</a:t>
            </a:r>
          </a:p>
        </p:txBody>
      </p:sp>
      <p:sp>
        <p:nvSpPr>
          <p:cNvPr id="556041" name="Text Box 9"/>
          <p:cNvSpPr txBox="1">
            <a:spLocks noChangeArrowheads="1"/>
          </p:cNvSpPr>
          <p:nvPr/>
        </p:nvSpPr>
        <p:spPr bwMode="auto">
          <a:xfrm>
            <a:off x="4038600" y="3267075"/>
            <a:ext cx="4624388" cy="216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If you don’t define your own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…</a:t>
            </a:r>
          </a:p>
          <a:p>
            <a:endParaRPr lang="en-US" sz="1600"/>
          </a:p>
          <a:p>
            <a:r>
              <a:rPr lang="en-US"/>
              <a:t>Then C++ provides a default version that just copies each of the members.</a:t>
            </a:r>
          </a:p>
        </p:txBody>
      </p:sp>
      <p:sp>
        <p:nvSpPr>
          <p:cNvPr id="556042" name="Line 10"/>
          <p:cNvSpPr>
            <a:spLocks noChangeShapeType="1"/>
          </p:cNvSpPr>
          <p:nvPr/>
        </p:nvSpPr>
        <p:spPr bwMode="auto">
          <a:xfrm>
            <a:off x="5715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43" name="Group 11"/>
          <p:cNvGrpSpPr>
            <a:grpSpLocks/>
          </p:cNvGrpSpPr>
          <p:nvPr/>
        </p:nvGrpSpPr>
        <p:grpSpPr bwMode="auto">
          <a:xfrm>
            <a:off x="6508750" y="5546725"/>
            <a:ext cx="2168525" cy="1244600"/>
            <a:chOff x="2462" y="3488"/>
            <a:chExt cx="1366" cy="784"/>
          </a:xfrm>
        </p:grpSpPr>
        <p:grpSp>
          <p:nvGrpSpPr>
            <p:cNvPr id="556044" name="Group 12"/>
            <p:cNvGrpSpPr>
              <a:grpSpLocks/>
            </p:cNvGrpSpPr>
            <p:nvPr/>
          </p:nvGrpSpPr>
          <p:grpSpPr bwMode="auto">
            <a:xfrm>
              <a:off x="2462" y="3488"/>
              <a:ext cx="1366" cy="784"/>
              <a:chOff x="322" y="3392"/>
              <a:chExt cx="1366" cy="784"/>
            </a:xfrm>
          </p:grpSpPr>
          <p:grpSp>
            <p:nvGrpSpPr>
              <p:cNvPr id="556045" name="Group 13"/>
              <p:cNvGrpSpPr>
                <a:grpSpLocks/>
              </p:cNvGrpSpPr>
              <p:nvPr/>
            </p:nvGrpSpPr>
            <p:grpSpPr bwMode="auto">
              <a:xfrm>
                <a:off x="322" y="3392"/>
                <a:ext cx="1366" cy="784"/>
                <a:chOff x="322" y="3392"/>
                <a:chExt cx="1366" cy="784"/>
              </a:xfrm>
            </p:grpSpPr>
            <p:sp>
              <p:nvSpPr>
                <p:cNvPr id="556046" name="Rectangle 14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4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22" y="3392"/>
                  <a:ext cx="41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foo</a:t>
                  </a:r>
                </a:p>
              </p:txBody>
            </p:sp>
            <p:sp>
              <p:nvSpPr>
                <p:cNvPr id="5560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5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00" y="3933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 m_rad</a:t>
                  </a:r>
                </a:p>
              </p:txBody>
            </p:sp>
            <p:sp>
              <p:nvSpPr>
                <p:cNvPr id="556051" name="Rectangle 19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2" name="Rectangle 20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53" name="Rectangle 21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54" name="Text Box 22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55" name="Text Box 23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1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2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3</a:t>
              </a:r>
            </a:p>
          </p:txBody>
        </p:sp>
      </p:grpSp>
      <p:sp>
        <p:nvSpPr>
          <p:cNvPr id="556056" name="Line 24"/>
          <p:cNvSpPr>
            <a:spLocks noChangeShapeType="1"/>
          </p:cNvSpPr>
          <p:nvPr/>
        </p:nvSpPr>
        <p:spPr bwMode="auto">
          <a:xfrm>
            <a:off x="596900" y="4775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56057" name="Group 25"/>
          <p:cNvGrpSpPr>
            <a:grpSpLocks/>
          </p:cNvGrpSpPr>
          <p:nvPr/>
        </p:nvGrpSpPr>
        <p:grpSpPr bwMode="auto">
          <a:xfrm>
            <a:off x="3873500" y="5546725"/>
            <a:ext cx="2171700" cy="1244600"/>
            <a:chOff x="2460" y="3488"/>
            <a:chExt cx="1368" cy="784"/>
          </a:xfrm>
        </p:grpSpPr>
        <p:grpSp>
          <p:nvGrpSpPr>
            <p:cNvPr id="556058" name="Group 26"/>
            <p:cNvGrpSpPr>
              <a:grpSpLocks/>
            </p:cNvGrpSpPr>
            <p:nvPr/>
          </p:nvGrpSpPr>
          <p:grpSpPr bwMode="auto">
            <a:xfrm>
              <a:off x="2460" y="3488"/>
              <a:ext cx="1368" cy="784"/>
              <a:chOff x="320" y="3392"/>
              <a:chExt cx="1368" cy="784"/>
            </a:xfrm>
          </p:grpSpPr>
          <p:grpSp>
            <p:nvGrpSpPr>
              <p:cNvPr id="556059" name="Group 27"/>
              <p:cNvGrpSpPr>
                <a:grpSpLocks/>
              </p:cNvGrpSpPr>
              <p:nvPr/>
            </p:nvGrpSpPr>
            <p:grpSpPr bwMode="auto">
              <a:xfrm>
                <a:off x="320" y="3392"/>
                <a:ext cx="1368" cy="784"/>
                <a:chOff x="320" y="3392"/>
                <a:chExt cx="1368" cy="784"/>
              </a:xfrm>
            </p:grpSpPr>
            <p:sp>
              <p:nvSpPr>
                <p:cNvPr id="556060" name="Rectangle 28"/>
                <p:cNvSpPr>
                  <a:spLocks noChangeArrowheads="1"/>
                </p:cNvSpPr>
                <p:nvPr/>
              </p:nvSpPr>
              <p:spPr bwMode="auto">
                <a:xfrm>
                  <a:off x="720" y="3456"/>
                  <a:ext cx="968" cy="720"/>
                </a:xfrm>
                <a:prstGeom prst="rect">
                  <a:avLst/>
                </a:prstGeom>
                <a:solidFill>
                  <a:srgbClr val="CCFFFF"/>
                </a:solidFill>
                <a:ln w="2857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20" y="3392"/>
                  <a:ext cx="42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bar</a:t>
                  </a:r>
                </a:p>
              </p:txBody>
            </p:sp>
            <p:sp>
              <p:nvSpPr>
                <p:cNvPr id="5560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84" y="3446"/>
                  <a:ext cx="57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   m_x</a:t>
                  </a:r>
                </a:p>
              </p:txBody>
            </p:sp>
            <p:sp>
              <p:nvSpPr>
                <p:cNvPr id="5560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736" y="3662"/>
                  <a:ext cx="4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/>
                    <a:t>m_y</a:t>
                  </a:r>
                </a:p>
              </p:txBody>
            </p:sp>
            <p:sp>
              <p:nvSpPr>
                <p:cNvPr id="5560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00" y="3933"/>
                  <a:ext cx="63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/>
                    <a:t>  m_rad</a:t>
                  </a:r>
                </a:p>
              </p:txBody>
            </p:sp>
            <p:sp>
              <p:nvSpPr>
                <p:cNvPr id="556065" name="Rectangle 33"/>
                <p:cNvSpPr>
                  <a:spLocks noChangeArrowheads="1"/>
                </p:cNvSpPr>
                <p:nvPr/>
              </p:nvSpPr>
              <p:spPr bwMode="auto">
                <a:xfrm>
                  <a:off x="1160" y="350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6" name="Rectangle 34"/>
                <p:cNvSpPr>
                  <a:spLocks noChangeArrowheads="1"/>
                </p:cNvSpPr>
                <p:nvPr/>
              </p:nvSpPr>
              <p:spPr bwMode="auto">
                <a:xfrm>
                  <a:off x="1160" y="3720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6067" name="Rectangle 35"/>
                <p:cNvSpPr>
                  <a:spLocks noChangeArrowheads="1"/>
                </p:cNvSpPr>
                <p:nvPr/>
              </p:nvSpPr>
              <p:spPr bwMode="auto">
                <a:xfrm>
                  <a:off x="1160" y="3944"/>
                  <a:ext cx="472" cy="184"/>
                </a:xfrm>
                <a:prstGeom prst="rect">
                  <a:avLst/>
                </a:prstGeom>
                <a:solidFill>
                  <a:srgbClr val="800000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6068" name="Text Box 36"/>
              <p:cNvSpPr txBox="1">
                <a:spLocks noChangeArrowheads="1"/>
              </p:cNvSpPr>
              <p:nvPr/>
            </p:nvSpPr>
            <p:spPr bwMode="auto">
              <a:xfrm>
                <a:off x="1332" y="3485"/>
                <a:ext cx="11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2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56069" name="Text Box 37"/>
            <p:cNvSpPr txBox="1">
              <a:spLocks noChangeArrowheads="1"/>
            </p:cNvSpPr>
            <p:nvPr/>
          </p:nvSpPr>
          <p:spPr bwMode="auto">
            <a:xfrm>
              <a:off x="3425" y="3580"/>
              <a:ext cx="223" cy="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FFCC"/>
                  </a:solidFill>
                </a:rPr>
                <a:t>4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5</a:t>
              </a:r>
            </a:p>
            <a:p>
              <a:r>
                <a:rPr lang="en-US" sz="2200">
                  <a:solidFill>
                    <a:srgbClr val="FFFFCC"/>
                  </a:solidFill>
                </a:rPr>
                <a:t>6</a:t>
              </a:r>
            </a:p>
          </p:txBody>
        </p:sp>
      </p:grpSp>
      <p:sp>
        <p:nvSpPr>
          <p:cNvPr id="556070" name="Line 38"/>
          <p:cNvSpPr>
            <a:spLocks noChangeShapeType="1"/>
          </p:cNvSpPr>
          <p:nvPr/>
        </p:nvSpPr>
        <p:spPr bwMode="auto">
          <a:xfrm>
            <a:off x="584200" y="5334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56071" name="AutoShape 39"/>
          <p:cNvCxnSpPr>
            <a:cxnSpLocks noChangeShapeType="1"/>
          </p:cNvCxnSpPr>
          <p:nvPr/>
        </p:nvCxnSpPr>
        <p:spPr bwMode="auto">
          <a:xfrm rot="5400000" flipV="1">
            <a:off x="6898482" y="4475956"/>
            <a:ext cx="1588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2" name="Group 40"/>
          <p:cNvGrpSpPr>
            <a:grpSpLocks/>
          </p:cNvGrpSpPr>
          <p:nvPr/>
        </p:nvGrpSpPr>
        <p:grpSpPr bwMode="auto">
          <a:xfrm>
            <a:off x="5410200" y="5664200"/>
            <a:ext cx="344488" cy="427038"/>
            <a:chOff x="1776" y="3740"/>
            <a:chExt cx="217" cy="269"/>
          </a:xfrm>
        </p:grpSpPr>
        <p:sp>
          <p:nvSpPr>
            <p:cNvPr id="556073" name="Rectangle 41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4" name="Text Box 42"/>
            <p:cNvSpPr txBox="1">
              <a:spLocks noChangeArrowheads="1"/>
            </p:cNvSpPr>
            <p:nvPr/>
          </p:nvSpPr>
          <p:spPr bwMode="auto">
            <a:xfrm>
              <a:off x="1798" y="3740"/>
              <a:ext cx="1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1</a:t>
              </a:r>
            </a:p>
          </p:txBody>
        </p:sp>
      </p:grpSp>
      <p:cxnSp>
        <p:nvCxnSpPr>
          <p:cNvPr id="556075" name="AutoShape 43"/>
          <p:cNvCxnSpPr>
            <a:cxnSpLocks noChangeShapeType="1"/>
          </p:cNvCxnSpPr>
          <p:nvPr/>
        </p:nvCxnSpPr>
        <p:spPr bwMode="auto">
          <a:xfrm rot="5400000" flipV="1">
            <a:off x="6909594" y="48236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76" name="Group 44"/>
          <p:cNvGrpSpPr>
            <a:grpSpLocks/>
          </p:cNvGrpSpPr>
          <p:nvPr/>
        </p:nvGrpSpPr>
        <p:grpSpPr bwMode="auto">
          <a:xfrm>
            <a:off x="5421313" y="6011863"/>
            <a:ext cx="366712" cy="427037"/>
            <a:chOff x="1776" y="3740"/>
            <a:chExt cx="231" cy="269"/>
          </a:xfrm>
        </p:grpSpPr>
        <p:sp>
          <p:nvSpPr>
            <p:cNvPr id="556077" name="Rectangle 45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78" name="Text Box 46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2</a:t>
              </a:r>
            </a:p>
          </p:txBody>
        </p:sp>
      </p:grpSp>
      <p:cxnSp>
        <p:nvCxnSpPr>
          <p:cNvPr id="556079" name="AutoShape 47"/>
          <p:cNvCxnSpPr>
            <a:cxnSpLocks noChangeShapeType="1"/>
          </p:cNvCxnSpPr>
          <p:nvPr/>
        </p:nvCxnSpPr>
        <p:spPr bwMode="auto">
          <a:xfrm rot="5400000" flipV="1">
            <a:off x="6896894" y="5179219"/>
            <a:ext cx="1587" cy="2568575"/>
          </a:xfrm>
          <a:prstGeom prst="curvedConnector3">
            <a:avLst>
              <a:gd name="adj1" fmla="val -21600000"/>
            </a:avLst>
          </a:prstGeom>
          <a:noFill/>
          <a:ln w="38100">
            <a:solidFill>
              <a:srgbClr val="FF0000"/>
            </a:solidFill>
            <a:round/>
            <a:headEnd type="triangle" w="lg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56080" name="Group 48"/>
          <p:cNvGrpSpPr>
            <a:grpSpLocks/>
          </p:cNvGrpSpPr>
          <p:nvPr/>
        </p:nvGrpSpPr>
        <p:grpSpPr bwMode="auto">
          <a:xfrm>
            <a:off x="5408613" y="6367463"/>
            <a:ext cx="366712" cy="427037"/>
            <a:chOff x="1776" y="3740"/>
            <a:chExt cx="231" cy="269"/>
          </a:xfrm>
        </p:grpSpPr>
        <p:sp>
          <p:nvSpPr>
            <p:cNvPr id="556081" name="Rectangle 49"/>
            <p:cNvSpPr>
              <a:spLocks noChangeArrowheads="1"/>
            </p:cNvSpPr>
            <p:nvPr/>
          </p:nvSpPr>
          <p:spPr bwMode="auto">
            <a:xfrm>
              <a:off x="1776" y="3792"/>
              <a:ext cx="216" cy="152"/>
            </a:xfrm>
            <a:prstGeom prst="rect">
              <a:avLst/>
            </a:prstGeom>
            <a:solidFill>
              <a:srgbClr val="800000"/>
            </a:solidFill>
            <a:ln w="381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6082" name="Text Box 50"/>
            <p:cNvSpPr txBox="1">
              <a:spLocks noChangeArrowheads="1"/>
            </p:cNvSpPr>
            <p:nvPr/>
          </p:nvSpPr>
          <p:spPr bwMode="auto">
            <a:xfrm>
              <a:off x="1784" y="3740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solidFill>
                    <a:srgbClr val="FFCCFF"/>
                  </a:solidFill>
                </a:rPr>
                <a:t>3</a:t>
              </a:r>
            </a:p>
          </p:txBody>
        </p:sp>
      </p:grpSp>
      <p:sp>
        <p:nvSpPr>
          <p:cNvPr id="556083" name="Text Box 51"/>
          <p:cNvSpPr txBox="1">
            <a:spLocks noChangeArrowheads="1"/>
          </p:cNvSpPr>
          <p:nvPr/>
        </p:nvSpPr>
        <p:spPr bwMode="auto">
          <a:xfrm>
            <a:off x="276225" y="5800725"/>
            <a:ext cx="3562350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/>
              <a:t>Lets see how to define our own </a:t>
            </a:r>
            <a:r>
              <a:rPr lang="en-US" sz="2200">
                <a:solidFill>
                  <a:srgbClr val="6600CC"/>
                </a:solidFill>
              </a:rPr>
              <a:t>assignment operator</a:t>
            </a:r>
            <a:r>
              <a:rPr lang="en-US" sz="2200"/>
              <a:t>.</a:t>
            </a:r>
          </a:p>
        </p:txBody>
      </p:sp>
      <p:sp>
        <p:nvSpPr>
          <p:cNvPr id="556084" name="AutoShape 52"/>
          <p:cNvSpPr>
            <a:spLocks noChangeArrowheads="1"/>
          </p:cNvSpPr>
          <p:nvPr/>
        </p:nvSpPr>
        <p:spPr bwMode="auto">
          <a:xfrm>
            <a:off x="4171950" y="2676525"/>
            <a:ext cx="4857750" cy="3000375"/>
          </a:xfrm>
          <a:prstGeom prst="wedgeRoundRectCallout">
            <a:avLst>
              <a:gd name="adj1" fmla="val -88037"/>
              <a:gd name="adj2" fmla="val 38940"/>
              <a:gd name="adj3" fmla="val 16667"/>
            </a:avLst>
          </a:prstGeom>
          <a:solidFill>
            <a:srgbClr val="FEECEC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Why isn’t </a:t>
            </a:r>
            <a:r>
              <a:rPr lang="en-US" dirty="0">
                <a:solidFill>
                  <a:srgbClr val="660066"/>
                </a:solidFill>
              </a:rPr>
              <a:t>bar’s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</a:rPr>
              <a:t>copy constructor</a:t>
            </a:r>
            <a:r>
              <a:rPr lang="en-US" dirty="0"/>
              <a:t> called?</a:t>
            </a:r>
          </a:p>
          <a:p>
            <a:endParaRPr lang="en-US" sz="1200" dirty="0"/>
          </a:p>
          <a:p>
            <a:r>
              <a:rPr lang="en-US" dirty="0"/>
              <a:t>Because </a:t>
            </a:r>
            <a:r>
              <a:rPr lang="en-US" dirty="0">
                <a:solidFill>
                  <a:srgbClr val="660066"/>
                </a:solidFill>
              </a:rPr>
              <a:t>bar</a:t>
            </a:r>
            <a:r>
              <a:rPr lang="en-US" dirty="0"/>
              <a:t> was already constructed on the line above</a:t>
            </a:r>
            <a:r>
              <a:rPr lang="en-US" dirty="0" smtClean="0"/>
              <a:t>!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dirty="0"/>
              <a:t>The </a:t>
            </a:r>
            <a:r>
              <a:rPr lang="en-US" dirty="0" smtClean="0"/>
              <a:t>variable </a:t>
            </a:r>
            <a:r>
              <a:rPr lang="en-US" dirty="0"/>
              <a:t>already exists and is already initialized!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55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5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55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55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55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9" grpId="0"/>
      <p:bldP spid="556040" grpId="0"/>
      <p:bldP spid="556041" grpId="0" build="p"/>
      <p:bldP spid="556042" grpId="0" animBg="1"/>
      <p:bldP spid="556042" grpId="1" animBg="1"/>
      <p:bldP spid="556056" grpId="0" animBg="1"/>
      <p:bldP spid="556056" grpId="1" animBg="1"/>
      <p:bldP spid="556070" grpId="0" animBg="1"/>
      <p:bldP spid="556070" grpId="1" animBg="1"/>
      <p:bldP spid="556083" grpId="0"/>
      <p:bldP spid="556084" grpId="0" uiExpand="1" build="p" animBg="1"/>
      <p:bldP spid="556084" grpId="1" build="allAtOnce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148092" y="-17265"/>
            <a:ext cx="4420629" cy="7020237"/>
            <a:chOff x="5180062" y="-17265"/>
            <a:chExt cx="4420629" cy="7020237"/>
          </a:xfrm>
        </p:grpSpPr>
        <p:grpSp>
          <p:nvGrpSpPr>
            <p:cNvPr id="8" name="Group 7"/>
            <p:cNvGrpSpPr/>
            <p:nvPr/>
          </p:nvGrpSpPr>
          <p:grpSpPr>
            <a:xfrm>
              <a:off x="5215989" y="-17265"/>
              <a:ext cx="3930161" cy="6851379"/>
              <a:chOff x="5178670" y="-16824"/>
              <a:chExt cx="3930161" cy="6851379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5178670" y="23447"/>
                <a:ext cx="3930161" cy="6811108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5229612" y="-16824"/>
                <a:ext cx="3597275" cy="1616075"/>
                <a:chOff x="5502275" y="762000"/>
                <a:chExt cx="3597275" cy="1616075"/>
              </a:xfrm>
            </p:grpSpPr>
            <p:sp>
              <p:nvSpPr>
                <p:cNvPr id="17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502275" y="762000"/>
                  <a:ext cx="3597275" cy="16160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2000" dirty="0" err="1"/>
                    <a:t>struct</a:t>
                  </a:r>
                  <a:r>
                    <a:rPr lang="en-US" sz="2000" dirty="0"/>
                    <a:t> </a:t>
                  </a:r>
                  <a:r>
                    <a:rPr lang="en-US" sz="2000" dirty="0" smtClean="0"/>
                    <a:t>Chest</a:t>
                  </a:r>
                  <a:endParaRPr lang="en-US" sz="2000" dirty="0"/>
                </a:p>
                <a:p>
                  <a:pPr algn="l"/>
                  <a:r>
                    <a:rPr lang="en-US" sz="2000" dirty="0"/>
                    <a:t>{</a:t>
                  </a:r>
                </a:p>
                <a:p>
                  <a:pPr algn="l"/>
                  <a:r>
                    <a:rPr lang="en-US" sz="2000" dirty="0"/>
                    <a:t>    string </a:t>
                  </a:r>
                  <a:r>
                    <a:rPr lang="en-US" sz="2000" dirty="0" smtClean="0"/>
                    <a:t>treasure;</a:t>
                  </a:r>
                  <a:endParaRPr lang="en-US" sz="2000" dirty="0"/>
                </a:p>
                <a:p>
                  <a:pPr algn="l"/>
                  <a:r>
                    <a:rPr lang="en-US" sz="2000" dirty="0"/>
                    <a:t>    </a:t>
                  </a:r>
                </a:p>
                <a:p>
                  <a:pPr algn="l"/>
                  <a:r>
                    <a:rPr lang="en-US" sz="2000" dirty="0"/>
                    <a:t>};</a:t>
                  </a:r>
                </a:p>
              </p:txBody>
            </p:sp>
            <p:sp>
              <p:nvSpPr>
                <p:cNvPr id="18" name="Rectangle 7"/>
                <p:cNvSpPr>
                  <a:spLocks noChangeArrowheads="1"/>
                </p:cNvSpPr>
                <p:nvPr/>
              </p:nvSpPr>
              <p:spPr bwMode="auto">
                <a:xfrm>
                  <a:off x="5835650" y="1720850"/>
                  <a:ext cx="2473754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2000" dirty="0" smtClean="0">
                      <a:solidFill>
                        <a:srgbClr val="6600CC"/>
                      </a:solidFill>
                    </a:rPr>
                    <a:t>Chest </a:t>
                  </a:r>
                  <a:r>
                    <a:rPr lang="en-US" sz="2000" dirty="0">
                      <a:solidFill>
                        <a:srgbClr val="6600CC"/>
                      </a:solidFill>
                    </a:rPr>
                    <a:t>* </a:t>
                  </a:r>
                  <a:r>
                    <a:rPr lang="en-US" sz="2000" dirty="0" err="1" smtClean="0">
                      <a:solidFill>
                        <a:srgbClr val="6600CC"/>
                      </a:solidFill>
                    </a:rPr>
                    <a:t>nextChest</a:t>
                  </a:r>
                  <a:r>
                    <a:rPr lang="en-US" sz="2000" dirty="0" smtClean="0">
                      <a:solidFill>
                        <a:srgbClr val="6600CC"/>
                      </a:solidFill>
                    </a:rPr>
                    <a:t>;</a:t>
                  </a:r>
                  <a:endParaRPr lang="en-US" sz="2000" dirty="0">
                    <a:solidFill>
                      <a:srgbClr val="6600CC"/>
                    </a:solidFill>
                  </a:endParaRP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 bwMode="auto">
              <a:xfrm>
                <a:off x="5208049" y="2194433"/>
                <a:ext cx="3874306" cy="4352364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 bwMode="auto">
              <a:xfrm>
                <a:off x="5208049" y="2194433"/>
                <a:ext cx="3874306" cy="4352364"/>
              </a:xfrm>
              <a:prstGeom prst="rect">
                <a:avLst/>
              </a:prstGeom>
              <a:solidFill>
                <a:srgbClr val="E4E4F8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endParaRPr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5296949" y="2175310"/>
                <a:ext cx="3710282" cy="3411009"/>
                <a:chOff x="5296949" y="2175310"/>
                <a:chExt cx="3710282" cy="3411009"/>
              </a:xfrm>
            </p:grpSpPr>
            <p:sp>
              <p:nvSpPr>
                <p:cNvPr id="50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2175310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Chest *head, *second, *third;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5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253987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head = new Chest;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52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191" y="283182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second = new Chest;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53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0265" y="314334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third = new Chest;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54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3530085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head-&gt;treasure = "books";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5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380877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head-&gt;</a:t>
                  </a:r>
                  <a:r>
                    <a:rPr lang="en-US" sz="1800" dirty="0" err="1" smtClean="0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 = second;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5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4215885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second-&gt;treasure = "shells";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65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311809" y="4494573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second-&gt;</a:t>
                  </a:r>
                  <a:r>
                    <a:rPr lang="en-US" sz="1800" dirty="0" err="1" smtClean="0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 = third;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69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99109" y="492684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third-&gt;treasure = "cash";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  <p:sp>
              <p:nvSpPr>
                <p:cNvPr id="71" name="Text Box 3"/>
                <p:cNvSpPr txBox="1">
                  <a:spLocks noChangeArrowheads="1"/>
                </p:cNvSpPr>
                <p:nvPr/>
              </p:nvSpPr>
              <p:spPr bwMode="auto">
                <a:xfrm>
                  <a:off x="5296949" y="5216987"/>
                  <a:ext cx="3695422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third-&gt;</a:t>
                  </a:r>
                  <a:r>
                    <a:rPr lang="en-US" sz="1800" dirty="0" err="1" smtClean="0">
                      <a:solidFill>
                        <a:schemeClr val="tx1"/>
                      </a:solidFill>
                      <a:cs typeface="Arial" charset="0"/>
                    </a:rPr>
                    <a:t>nextChest</a:t>
                  </a:r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 = </a:t>
                  </a:r>
                  <a:r>
                    <a:rPr lang="en-US" sz="1800" dirty="0" err="1" smtClean="0">
                      <a:solidFill>
                        <a:srgbClr val="FF0000"/>
                      </a:solidFill>
                      <a:cs typeface="Arial" charset="0"/>
                    </a:rPr>
                    <a:t>nullptr</a:t>
                  </a:r>
                  <a:r>
                    <a:rPr lang="en-US" sz="1800" dirty="0" smtClean="0">
                      <a:solidFill>
                        <a:schemeClr val="tx1"/>
                      </a:solidFill>
                      <a:cs typeface="Arial" charset="0"/>
                    </a:rPr>
                    <a:t>;</a:t>
                  </a:r>
                  <a:endParaRPr lang="en-US" sz="1800" dirty="0">
                    <a:solidFill>
                      <a:schemeClr val="tx1"/>
                    </a:solidFill>
                    <a:cs typeface="Arial" charset="0"/>
                  </a:endParaRPr>
                </a:p>
              </p:txBody>
            </p:sp>
          </p:grpSp>
        </p:grpSp>
        <p:sp>
          <p:nvSpPr>
            <p:cNvPr id="143" name="Text Box 12"/>
            <p:cNvSpPr txBox="1">
              <a:spLocks noChangeArrowheads="1"/>
            </p:cNvSpPr>
            <p:nvPr/>
          </p:nvSpPr>
          <p:spPr bwMode="auto">
            <a:xfrm>
              <a:off x="5180062" y="1593799"/>
              <a:ext cx="4420629" cy="5409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err="1" smtClean="0"/>
                <a:t>int</a:t>
              </a:r>
              <a:r>
                <a:rPr lang="en-US" sz="1800" dirty="0" smtClean="0"/>
                <a:t> main(void</a:t>
              </a:r>
              <a:r>
                <a:rPr lang="en-US" sz="1800" dirty="0"/>
                <a:t>)</a:t>
              </a:r>
            </a:p>
            <a:p>
              <a:pPr algn="l"/>
              <a:r>
                <a:rPr lang="en-US" sz="1800" dirty="0"/>
                <a:t>{</a:t>
              </a:r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endParaRPr lang="en-US" sz="1050" dirty="0"/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endParaRPr lang="en-US" sz="1100" dirty="0"/>
            </a:p>
            <a:p>
              <a:pPr algn="l"/>
              <a:r>
                <a:rPr lang="en-US" sz="1800" dirty="0" smtClean="0"/>
                <a:t> </a:t>
              </a:r>
            </a:p>
            <a:p>
              <a:pPr algn="l"/>
              <a:r>
                <a:rPr lang="en-US" sz="1800" dirty="0" smtClean="0"/>
                <a:t> </a:t>
              </a:r>
            </a:p>
            <a:p>
              <a:pPr algn="l"/>
              <a:r>
                <a:rPr lang="en-US" sz="1050" dirty="0"/>
                <a:t> </a:t>
              </a:r>
              <a:r>
                <a:rPr lang="en-US" sz="600" dirty="0" smtClean="0"/>
                <a:t> </a:t>
              </a:r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endParaRPr lang="en-US" sz="1200" dirty="0"/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endParaRPr lang="en-US" sz="600" dirty="0"/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r>
                <a:rPr lang="en-US" sz="1800" dirty="0"/>
                <a:t> </a:t>
              </a:r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r>
                <a:rPr lang="en-US" sz="1800" dirty="0" smtClean="0"/>
                <a:t> </a:t>
              </a:r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r>
                <a:rPr lang="en-US" sz="1800" dirty="0" smtClean="0"/>
                <a:t> </a:t>
              </a:r>
              <a:endParaRPr lang="en-US" sz="1800" dirty="0"/>
            </a:p>
            <a:p>
              <a:pPr algn="l"/>
              <a:r>
                <a:rPr lang="en-US" sz="1800" dirty="0"/>
                <a:t> }</a:t>
              </a:r>
            </a:p>
          </p:txBody>
        </p:sp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5331742" y="5661097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third;</a:t>
              </a:r>
              <a:endParaRPr lang="en-US" sz="1800" dirty="0">
                <a:solidFill>
                  <a:srgbClr val="0070C0"/>
                </a:solidFill>
                <a:cs typeface="Arial" charset="0"/>
              </a:endParaRPr>
            </a:p>
          </p:txBody>
        </p:sp>
      </p:grp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570631" y="1954211"/>
            <a:ext cx="419480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Instead of calling them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“chests"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let’s call each item in the linked list a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“Node”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/>
              <a:t>Linked Lists</a:t>
            </a:r>
            <a:endParaRPr lang="en-US" sz="3600" dirty="0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39726" y="1000536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Ok, it’s time to start using the right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Computer Science terms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719678" y="3132207"/>
            <a:ext cx="38967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And instead of calling the value held in a node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treasure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let’s call it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“value”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307920" y="4420898"/>
            <a:ext cx="468842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And, instead of calling the linking pointer </a:t>
            </a:r>
            <a:r>
              <a:rPr lang="en-US" sz="2000" dirty="0" err="1" smtClean="0">
                <a:solidFill>
                  <a:srgbClr val="6600CC"/>
                </a:solidFill>
                <a:cs typeface="Arial" charset="0"/>
              </a:rPr>
              <a:t>nextChest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let’s call it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“next”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180062" y="-17265"/>
            <a:ext cx="4420629" cy="7024755"/>
            <a:chOff x="5169045" y="-22459"/>
            <a:chExt cx="4420629" cy="7024755"/>
          </a:xfrm>
        </p:grpSpPr>
        <p:grpSp>
          <p:nvGrpSpPr>
            <p:cNvPr id="10" name="Group 9"/>
            <p:cNvGrpSpPr/>
            <p:nvPr/>
          </p:nvGrpSpPr>
          <p:grpSpPr>
            <a:xfrm>
              <a:off x="5169045" y="-22459"/>
              <a:ext cx="4420629" cy="7024755"/>
              <a:chOff x="5169045" y="-22459"/>
              <a:chExt cx="4420629" cy="70247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45" name="Rectangle 44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6" name="Group 45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7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 smtClean="0"/>
                      <a:t>treasure;</a:t>
                    </a:r>
                    <a:endParaRPr lang="en-US" sz="2000" dirty="0"/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7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241765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err="1" smtClean="0">
                        <a:solidFill>
                          <a:srgbClr val="6600CC"/>
                        </a:solidFill>
                      </a:rPr>
                      <a:t>nextChest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;</a:t>
                    </a:r>
                    <a:endParaRPr lang="en-US" sz="2000" dirty="0">
                      <a:solidFill>
                        <a:srgbClr val="6600CC"/>
                      </a:solidFill>
                    </a:endParaRPr>
                  </a:p>
                </p:txBody>
              </p:sp>
            </p:grpSp>
            <p:sp>
              <p:nvSpPr>
                <p:cNvPr id="47" name="Rectangle 46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48" name="Rectangle 47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49" name="Group 48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5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5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6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6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head-&gt;treasure = "books";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7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err="1" smtClean="0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7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second-&gt;treasure = "shells";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7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err="1" smtClean="0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7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third-&gt;treasure = "cash";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7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err="1" smtClean="0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</a:t>
                    </a:r>
                    <a:r>
                      <a:rPr lang="en-US" sz="1800" dirty="0" err="1" smtClean="0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39" name="Text Box 12"/>
              <p:cNvSpPr txBox="1">
                <a:spLocks noChangeArrowheads="1"/>
              </p:cNvSpPr>
              <p:nvPr/>
            </p:nvSpPr>
            <p:spPr bwMode="auto">
              <a:xfrm>
                <a:off x="5169045" y="1593123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 smtClean="0"/>
                  <a:t>int</a:t>
                </a:r>
                <a:r>
                  <a:rPr lang="en-US" sz="1800" dirty="0" smtClean="0"/>
                  <a:t> main(void</a:t>
                </a:r>
                <a:r>
                  <a:rPr lang="en-US" sz="1800" dirty="0"/>
                  <a:t>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</a:t>
                </a:r>
                <a:r>
                  <a:rPr lang="en-US" sz="1800" dirty="0" smtClean="0"/>
                  <a:t>}</a:t>
                </a:r>
                <a:endParaRPr lang="en-US" sz="1800" dirty="0"/>
              </a:p>
            </p:txBody>
          </p:sp>
        </p:grpSp>
        <p:sp>
          <p:nvSpPr>
            <p:cNvPr id="103" name="Text Box 3"/>
            <p:cNvSpPr txBox="1">
              <a:spLocks noChangeArrowheads="1"/>
            </p:cNvSpPr>
            <p:nvPr/>
          </p:nvSpPr>
          <p:spPr bwMode="auto">
            <a:xfrm>
              <a:off x="5281339" y="5654963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third;</a:t>
              </a:r>
              <a:endParaRPr lang="en-US" sz="1800" dirty="0">
                <a:solidFill>
                  <a:srgbClr val="0070C0"/>
                </a:solidFill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80062" y="-17265"/>
            <a:ext cx="4420629" cy="7024754"/>
            <a:chOff x="5169045" y="-22459"/>
            <a:chExt cx="4420629" cy="7024754"/>
          </a:xfrm>
        </p:grpSpPr>
        <p:grpSp>
          <p:nvGrpSpPr>
            <p:cNvPr id="14" name="Group 13"/>
            <p:cNvGrpSpPr/>
            <p:nvPr/>
          </p:nvGrpSpPr>
          <p:grpSpPr>
            <a:xfrm>
              <a:off x="5169045" y="-22459"/>
              <a:ext cx="4420629" cy="7024754"/>
              <a:chOff x="5170029" y="-22459"/>
              <a:chExt cx="4420629" cy="702475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79" name="Rectangle 78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0" name="Group 79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9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 smtClean="0"/>
                      <a:t>;</a:t>
                    </a:r>
                    <a:endParaRPr lang="en-US" sz="2000" dirty="0"/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95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2417650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err="1" smtClean="0">
                        <a:solidFill>
                          <a:srgbClr val="6600CC"/>
                        </a:solidFill>
                      </a:rPr>
                      <a:t>nextChest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;</a:t>
                    </a:r>
                    <a:endParaRPr lang="en-US" sz="2000" dirty="0">
                      <a:solidFill>
                        <a:srgbClr val="6600CC"/>
                      </a:solidFill>
                    </a:endParaRPr>
                  </a:p>
                </p:txBody>
              </p:sp>
            </p:grpSp>
            <p:sp>
              <p:nvSpPr>
                <p:cNvPr id="81" name="Rectangle 80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8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8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err="1" smtClean="0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9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9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err="1" smtClean="0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9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9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err="1" smtClean="0">
                        <a:solidFill>
                          <a:schemeClr val="tx1"/>
                        </a:solidFill>
                        <a:cs typeface="Arial" charset="0"/>
                      </a:rPr>
                      <a:t>nextChest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</a:t>
                    </a:r>
                    <a:r>
                      <a:rPr lang="en-US" sz="1800" dirty="0" err="1" smtClean="0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40" name="Text Box 12"/>
              <p:cNvSpPr txBox="1">
                <a:spLocks noChangeArrowheads="1"/>
              </p:cNvSpPr>
              <p:nvPr/>
            </p:nvSpPr>
            <p:spPr bwMode="auto">
              <a:xfrm>
                <a:off x="5170029" y="1593122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 smtClean="0"/>
                  <a:t>int</a:t>
                </a:r>
                <a:r>
                  <a:rPr lang="en-US" sz="1800" dirty="0" smtClean="0"/>
                  <a:t> main(void</a:t>
                </a:r>
                <a:r>
                  <a:rPr lang="en-US" sz="1800" dirty="0"/>
                  <a:t>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101" name="Text Box 3"/>
            <p:cNvSpPr txBox="1">
              <a:spLocks noChangeArrowheads="1"/>
            </p:cNvSpPr>
            <p:nvPr/>
          </p:nvSpPr>
          <p:spPr bwMode="auto">
            <a:xfrm>
              <a:off x="5282039" y="5651316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third;</a:t>
              </a:r>
              <a:endParaRPr lang="en-US" sz="1800" dirty="0">
                <a:solidFill>
                  <a:srgbClr val="0070C0"/>
                </a:solidFill>
                <a:cs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3" name="Group 12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3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 smtClean="0"/>
                      <a:t>;</a:t>
                    </a:r>
                    <a:endParaRPr lang="en-US" sz="2000" dirty="0"/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1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;</a:t>
                    </a:r>
                    <a:endParaRPr lang="en-US" sz="2000" dirty="0">
                      <a:solidFill>
                        <a:srgbClr val="6600CC"/>
                      </a:solidFill>
                    </a:endParaRPr>
                  </a:p>
                </p:txBody>
              </p:sp>
            </p:grpSp>
            <p:sp>
              <p:nvSpPr>
                <p:cNvPr id="122" name="Rectangle 12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2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second-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smtClean="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dirty="0" err="1" smtClean="0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 smtClean="0"/>
                  <a:t>int</a:t>
                </a:r>
                <a:r>
                  <a:rPr lang="en-US" sz="1800" dirty="0" smtClean="0"/>
                  <a:t> main(void</a:t>
                </a:r>
                <a:r>
                  <a:rPr lang="en-US" sz="1800" dirty="0"/>
                  <a:t>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third;</a:t>
              </a:r>
              <a:endParaRPr lang="en-US" sz="1800" dirty="0">
                <a:solidFill>
                  <a:srgbClr val="0070C0"/>
                </a:solidFill>
                <a:cs typeface="Arial" charset="0"/>
              </a:endParaRPr>
            </a:p>
          </p:txBody>
        </p:sp>
      </p:grpSp>
      <p:sp>
        <p:nvSpPr>
          <p:cNvPr id="96" name="Text Box 3"/>
          <p:cNvSpPr txBox="1">
            <a:spLocks noChangeArrowheads="1"/>
          </p:cNvSpPr>
          <p:nvPr/>
        </p:nvSpPr>
        <p:spPr bwMode="auto">
          <a:xfrm>
            <a:off x="307920" y="5661097"/>
            <a:ext cx="46813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Finally, there’s no reason a Node only needs to hold a single value!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8" name="Text Box 3"/>
          <p:cNvSpPr txBox="1">
            <a:spLocks noChangeArrowheads="1"/>
          </p:cNvSpPr>
          <p:nvPr/>
        </p:nvSpPr>
        <p:spPr bwMode="auto">
          <a:xfrm>
            <a:off x="5180062" y="12433"/>
            <a:ext cx="3963938" cy="2739211"/>
          </a:xfrm>
          <a:prstGeom prst="rect">
            <a:avLst/>
          </a:prstGeom>
          <a:solidFill>
            <a:srgbClr val="E8FDCF"/>
          </a:solidFill>
          <a:ln>
            <a:solidFill>
              <a:schemeClr val="tx1"/>
            </a:solidFill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2000" dirty="0" err="1"/>
              <a:t>struct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Node </a:t>
            </a:r>
            <a:r>
              <a:rPr lang="en-US" sz="2000" dirty="0" smtClean="0">
                <a:solidFill>
                  <a:schemeClr val="tx1"/>
                </a:solidFill>
              </a:rPr>
              <a:t>// student node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rgbClr val="6600CC"/>
                </a:solidFill>
              </a:rPr>
              <a:t>int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studentID</a:t>
            </a:r>
            <a:r>
              <a:rPr lang="en-US" sz="2000" dirty="0" smtClean="0">
                <a:solidFill>
                  <a:srgbClr val="6600CC"/>
                </a:solidFill>
              </a:rPr>
              <a:t>;</a:t>
            </a:r>
          </a:p>
          <a:p>
            <a:pPr algn="l"/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    string name;</a:t>
            </a:r>
          </a:p>
          <a:p>
            <a:pPr algn="l"/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    </a:t>
            </a:r>
            <a:r>
              <a:rPr lang="en-US" sz="2000" dirty="0" err="1" smtClean="0">
                <a:solidFill>
                  <a:srgbClr val="6600CC"/>
                </a:solidFill>
              </a:rPr>
              <a:t>int</a:t>
            </a:r>
            <a:r>
              <a:rPr lang="en-US" sz="2000" dirty="0" smtClean="0">
                <a:solidFill>
                  <a:srgbClr val="6600CC"/>
                </a:solidFill>
              </a:rPr>
              <a:t> </a:t>
            </a:r>
            <a:r>
              <a:rPr lang="en-US" sz="2000" dirty="0" err="1" smtClean="0">
                <a:solidFill>
                  <a:srgbClr val="6600CC"/>
                </a:solidFill>
              </a:rPr>
              <a:t>phoneNumber</a:t>
            </a:r>
            <a:r>
              <a:rPr lang="en-US" sz="2000" dirty="0" smtClean="0">
                <a:solidFill>
                  <a:srgbClr val="6600CC"/>
                </a:solidFill>
              </a:rPr>
              <a:t>;</a:t>
            </a:r>
          </a:p>
          <a:p>
            <a:pPr algn="l"/>
            <a:r>
              <a:rPr lang="en-US" sz="2000" dirty="0">
                <a:solidFill>
                  <a:srgbClr val="6600CC"/>
                </a:solidFill>
              </a:rPr>
              <a:t> </a:t>
            </a:r>
            <a:r>
              <a:rPr lang="en-US" sz="2000" dirty="0" smtClean="0">
                <a:solidFill>
                  <a:srgbClr val="6600CC"/>
                </a:solidFill>
              </a:rPr>
              <a:t>    float </a:t>
            </a:r>
            <a:r>
              <a:rPr lang="en-US" sz="2000" dirty="0" err="1" smtClean="0">
                <a:solidFill>
                  <a:srgbClr val="6600CC"/>
                </a:solidFill>
              </a:rPr>
              <a:t>gpa</a:t>
            </a:r>
            <a:r>
              <a:rPr lang="en-US" sz="2000" dirty="0" smtClean="0">
                <a:solidFill>
                  <a:srgbClr val="6600CC"/>
                </a:solidFill>
              </a:rPr>
              <a:t>;</a:t>
            </a:r>
            <a:br>
              <a:rPr lang="en-US" sz="2000" dirty="0" smtClean="0">
                <a:solidFill>
                  <a:srgbClr val="6600CC"/>
                </a:solidFill>
              </a:rPr>
            </a:br>
            <a:endParaRPr lang="en-US" sz="1100" dirty="0">
              <a:solidFill>
                <a:srgbClr val="6600CC"/>
              </a:solidFill>
            </a:endParaRPr>
          </a:p>
          <a:p>
            <a:pPr algn="l"/>
            <a:r>
              <a:rPr lang="en-US" sz="2000" dirty="0" smtClean="0"/>
              <a:t>     Node *next;    </a:t>
            </a:r>
            <a:endParaRPr lang="en-US" sz="2000" dirty="0"/>
          </a:p>
          <a:p>
            <a:pPr algn="l"/>
            <a:r>
              <a:rPr lang="en-US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222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4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/>
      <p:bldP spid="66" grpId="0"/>
      <p:bldP spid="29" grpId="0"/>
      <p:bldP spid="42" grpId="0"/>
      <p:bldP spid="96" grpId="0"/>
      <p:bldP spid="98" grpId="0" animBg="1"/>
      <p:bldP spid="9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 221"/>
          <p:cNvSpPr/>
          <p:nvPr/>
        </p:nvSpPr>
        <p:spPr bwMode="auto">
          <a:xfrm>
            <a:off x="339726" y="5853058"/>
            <a:ext cx="4829853" cy="7605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38612" y="4940116"/>
            <a:ext cx="4829853" cy="76054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338613" y="3806659"/>
            <a:ext cx="4829853" cy="10223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18" name="Rectangle 217"/>
          <p:cNvSpPr/>
          <p:nvPr/>
        </p:nvSpPr>
        <p:spPr bwMode="auto">
          <a:xfrm>
            <a:off x="338614" y="2639305"/>
            <a:ext cx="4829853" cy="10166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39726" y="1469717"/>
            <a:ext cx="4829853" cy="11030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/>
              <a:t>Linked Lists</a:t>
            </a:r>
            <a:endParaRPr lang="en-US" sz="3600" dirty="0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410062" y="688417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Before we continue, here’s a short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recap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on what we’ve learned: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13633" y="1526334"/>
            <a:ext cx="260039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To allocate new nodes:</a:t>
            </a:r>
            <a:br>
              <a:rPr lang="en-US" sz="1800" dirty="0" smtClean="0"/>
            </a:br>
            <a:endParaRPr lang="en-US" sz="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Node *p = new Node;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Node *q = new Node;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72433" y="2633690"/>
            <a:ext cx="3882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To change/access a node p’s value:</a:t>
            </a:r>
            <a:br>
              <a:rPr lang="en-US" sz="1800" dirty="0" smtClean="0"/>
            </a:br>
            <a:endParaRPr lang="en-US" sz="800" dirty="0" smtClean="0"/>
          </a:p>
          <a:p>
            <a:r>
              <a:rPr lang="en-US" sz="1800" dirty="0">
                <a:solidFill>
                  <a:srgbClr val="C00000"/>
                </a:solidFill>
              </a:rPr>
              <a:t>p-&gt;value = </a:t>
            </a:r>
            <a:r>
              <a:rPr lang="en-US" sz="1800" dirty="0">
                <a:solidFill>
                  <a:srgbClr val="008080"/>
                </a:solidFill>
              </a:rPr>
              <a:t>“blah</a:t>
            </a:r>
            <a:r>
              <a:rPr lang="en-US" sz="1800" dirty="0" smtClean="0">
                <a:solidFill>
                  <a:srgbClr val="008080"/>
                </a:solidFill>
              </a:rPr>
              <a:t>”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  <a:endParaRPr lang="en-US" sz="1800" dirty="0">
              <a:solidFill>
                <a:srgbClr val="C0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769567" y="3782616"/>
            <a:ext cx="408852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 make node p link to another node that’s at address q:</a:t>
            </a:r>
            <a:br>
              <a:rPr lang="en-US" sz="1800" dirty="0" smtClean="0"/>
            </a:br>
            <a:endParaRPr lang="en-US" sz="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p-&gt;next = q;</a:t>
            </a:r>
          </a:p>
        </p:txBody>
      </p:sp>
      <p:grpSp>
        <p:nvGrpSpPr>
          <p:cNvPr id="109" name="Group 108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2" name="Group 111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4" name="Rectangle 113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18" name="Group 117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5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 smtClean="0"/>
                      <a:t>;</a:t>
                    </a:r>
                    <a:endParaRPr lang="en-US" sz="2000" dirty="0"/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1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;</a:t>
                    </a:r>
                    <a:endParaRPr lang="en-US" sz="2000" dirty="0">
                      <a:solidFill>
                        <a:srgbClr val="6600CC"/>
                      </a:solidFill>
                    </a:endParaRPr>
                  </a:p>
                </p:txBody>
              </p:sp>
            </p:grpSp>
            <p:sp>
              <p:nvSpPr>
                <p:cNvPr id="119" name="Rectangle 118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7" name="Group 126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3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7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4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second-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5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5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smtClean="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dirty="0" err="1" smtClean="0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13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 smtClean="0"/>
                  <a:t>int</a:t>
                </a:r>
                <a:r>
                  <a:rPr lang="en-US" sz="1800" dirty="0" smtClean="0"/>
                  <a:t> main(void</a:t>
                </a:r>
                <a:r>
                  <a:rPr lang="en-US" sz="1800" dirty="0"/>
                  <a:t>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111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third;</a:t>
              </a:r>
              <a:endParaRPr lang="en-US" sz="1800" dirty="0">
                <a:solidFill>
                  <a:srgbClr val="0070C0"/>
                </a:solidFill>
                <a:cs typeface="Arial" charset="0"/>
              </a:endParaRP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5180062" y="-17265"/>
            <a:ext cx="3963938" cy="687526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9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59" name="Group 158"/>
          <p:cNvGrpSpPr/>
          <p:nvPr/>
        </p:nvGrpSpPr>
        <p:grpSpPr>
          <a:xfrm>
            <a:off x="6978944" y="1162739"/>
            <a:ext cx="2235201" cy="805109"/>
            <a:chOff x="2283499" y="2946250"/>
            <a:chExt cx="2860645" cy="1022429"/>
          </a:xfrm>
        </p:grpSpPr>
        <p:grpSp>
          <p:nvGrpSpPr>
            <p:cNvPr id="160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62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63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64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65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66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61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69" name="Group 2"/>
          <p:cNvGrpSpPr>
            <a:grpSpLocks/>
          </p:cNvGrpSpPr>
          <p:nvPr/>
        </p:nvGrpSpPr>
        <p:grpSpPr bwMode="auto">
          <a:xfrm>
            <a:off x="5260393" y="703730"/>
            <a:ext cx="916046" cy="347672"/>
            <a:chOff x="4066" y="885"/>
            <a:chExt cx="734" cy="219"/>
          </a:xfrm>
        </p:grpSpPr>
        <p:sp>
          <p:nvSpPr>
            <p:cNvPr id="17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" name="Text Box 34"/>
          <p:cNvSpPr txBox="1">
            <a:spLocks noChangeArrowheads="1"/>
          </p:cNvSpPr>
          <p:nvPr/>
        </p:nvSpPr>
        <p:spPr bwMode="auto">
          <a:xfrm>
            <a:off x="5517485" y="738188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73" name="Curved Connector 172"/>
          <p:cNvCxnSpPr/>
          <p:nvPr/>
        </p:nvCxnSpPr>
        <p:spPr bwMode="auto">
          <a:xfrm>
            <a:off x="6176439" y="909439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77" name="Group 176"/>
          <p:cNvGrpSpPr/>
          <p:nvPr/>
        </p:nvGrpSpPr>
        <p:grpSpPr>
          <a:xfrm>
            <a:off x="6961349" y="2798163"/>
            <a:ext cx="2235201" cy="805109"/>
            <a:chOff x="2283499" y="2946250"/>
            <a:chExt cx="2860645" cy="1022429"/>
          </a:xfrm>
        </p:grpSpPr>
        <p:grpSp>
          <p:nvGrpSpPr>
            <p:cNvPr id="178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8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8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8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8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8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9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4000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185" name="Group 2"/>
          <p:cNvGrpSpPr>
            <a:grpSpLocks/>
          </p:cNvGrpSpPr>
          <p:nvPr/>
        </p:nvGrpSpPr>
        <p:grpSpPr bwMode="auto">
          <a:xfrm>
            <a:off x="5242798" y="2339154"/>
            <a:ext cx="916046" cy="347672"/>
            <a:chOff x="4066" y="885"/>
            <a:chExt cx="734" cy="219"/>
          </a:xfrm>
        </p:grpSpPr>
        <p:sp>
          <p:nvSpPr>
            <p:cNvPr id="186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q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8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8" name="Text Box 34"/>
          <p:cNvSpPr txBox="1">
            <a:spLocks noChangeArrowheads="1"/>
          </p:cNvSpPr>
          <p:nvPr/>
        </p:nvSpPr>
        <p:spPr bwMode="auto">
          <a:xfrm>
            <a:off x="5499890" y="2373612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4000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9" name="Curved Connector 188"/>
          <p:cNvCxnSpPr/>
          <p:nvPr/>
        </p:nvCxnSpPr>
        <p:spPr bwMode="auto">
          <a:xfrm>
            <a:off x="6158844" y="2544863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1810815" y="3271738"/>
            <a:ext cx="1885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</a:rPr>
              <a:t>cout</a:t>
            </a:r>
            <a:r>
              <a:rPr lang="en-US" sz="1800" dirty="0">
                <a:solidFill>
                  <a:srgbClr val="C00000"/>
                </a:solidFill>
              </a:rPr>
              <a:t> &lt;&lt; p-&gt;value;</a:t>
            </a:r>
          </a:p>
        </p:txBody>
      </p:sp>
      <p:sp>
        <p:nvSpPr>
          <p:cNvPr id="190" name="Rectangle 189"/>
          <p:cNvSpPr/>
          <p:nvPr/>
        </p:nvSpPr>
        <p:spPr>
          <a:xfrm>
            <a:off x="2906109" y="3010875"/>
            <a:ext cx="8883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80"/>
                </a:solidFill>
              </a:rPr>
              <a:t>“blah”</a:t>
            </a:r>
            <a:endParaRPr lang="en-US" sz="2000" dirty="0">
              <a:solidFill>
                <a:srgbClr val="008080"/>
              </a:solidFill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7762553" y="1222423"/>
            <a:ext cx="6864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80"/>
                </a:solidFill>
              </a:rPr>
              <a:t>blah</a:t>
            </a:r>
            <a:endParaRPr lang="en-US" sz="2000" dirty="0">
              <a:solidFill>
                <a:srgbClr val="008080"/>
              </a:solidFill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7232018" y="1846250"/>
            <a:ext cx="1747474" cy="922760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link node p…</a:t>
            </a:r>
          </a:p>
        </p:txBody>
      </p:sp>
      <p:sp>
        <p:nvSpPr>
          <p:cNvPr id="21" name="Right Arrow 20"/>
          <p:cNvSpPr/>
          <p:nvPr/>
        </p:nvSpPr>
        <p:spPr bwMode="auto">
          <a:xfrm>
            <a:off x="5859886" y="2736639"/>
            <a:ext cx="1085928" cy="107254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node q.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5496544" y="2374800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</a:rPr>
              <a:t>4000</a:t>
            </a:r>
            <a:endParaRPr lang="en-US" sz="1600" dirty="0">
              <a:solidFill>
                <a:srgbClr val="008080"/>
              </a:solidFill>
            </a:endParaRPr>
          </a:p>
        </p:txBody>
      </p:sp>
      <p:cxnSp>
        <p:nvCxnSpPr>
          <p:cNvPr id="194" name="Curved Connector 193"/>
          <p:cNvCxnSpPr>
            <a:stCxn id="24" idx="3"/>
            <a:endCxn id="196" idx="3"/>
          </p:cNvCxnSpPr>
          <p:nvPr/>
        </p:nvCxnSpPr>
        <p:spPr bwMode="auto">
          <a:xfrm>
            <a:off x="8523392" y="1761240"/>
            <a:ext cx="47641" cy="1122820"/>
          </a:xfrm>
          <a:prstGeom prst="curvedConnector3">
            <a:avLst>
              <a:gd name="adj1" fmla="val 579839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8269796" y="157657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8317437" y="269939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62213" y="4931216"/>
            <a:ext cx="470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 get the address of the node after p:</a:t>
            </a:r>
            <a:br>
              <a:rPr lang="en-US" sz="1800" dirty="0" smtClean="0"/>
            </a:br>
            <a:endParaRPr lang="en-US" sz="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Node *r = p-&gt;next;</a:t>
            </a:r>
          </a:p>
        </p:txBody>
      </p:sp>
      <p:grpSp>
        <p:nvGrpSpPr>
          <p:cNvPr id="198" name="Group 2"/>
          <p:cNvGrpSpPr>
            <a:grpSpLocks/>
          </p:cNvGrpSpPr>
          <p:nvPr/>
        </p:nvGrpSpPr>
        <p:grpSpPr bwMode="auto">
          <a:xfrm>
            <a:off x="5244854" y="1469717"/>
            <a:ext cx="916046" cy="347672"/>
            <a:chOff x="4066" y="885"/>
            <a:chExt cx="734" cy="219"/>
          </a:xfrm>
        </p:grpSpPr>
        <p:sp>
          <p:nvSpPr>
            <p:cNvPr id="199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r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200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2" name="Rectangle 201"/>
          <p:cNvSpPr/>
          <p:nvPr/>
        </p:nvSpPr>
        <p:spPr>
          <a:xfrm>
            <a:off x="7728507" y="1580878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</a:rPr>
              <a:t>4000</a:t>
            </a:r>
            <a:endParaRPr lang="en-US" sz="1600" dirty="0">
              <a:solidFill>
                <a:srgbClr val="008080"/>
              </a:solidFill>
            </a:endParaRPr>
          </a:p>
        </p:txBody>
      </p:sp>
      <p:cxnSp>
        <p:nvCxnSpPr>
          <p:cNvPr id="203" name="Curved Connector 202"/>
          <p:cNvCxnSpPr>
            <a:stCxn id="200" idx="3"/>
          </p:cNvCxnSpPr>
          <p:nvPr/>
        </p:nvCxnSpPr>
        <p:spPr bwMode="auto">
          <a:xfrm>
            <a:off x="6160900" y="1664985"/>
            <a:ext cx="994557" cy="119813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Line 14"/>
          <p:cNvSpPr>
            <a:spLocks noChangeShapeType="1"/>
          </p:cNvSpPr>
          <p:nvPr/>
        </p:nvSpPr>
        <p:spPr bwMode="auto">
          <a:xfrm>
            <a:off x="1363191" y="208053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" name="Line 14"/>
          <p:cNvSpPr>
            <a:spLocks noChangeShapeType="1"/>
          </p:cNvSpPr>
          <p:nvPr/>
        </p:nvSpPr>
        <p:spPr bwMode="auto">
          <a:xfrm>
            <a:off x="1373204" y="23456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6" name="Line 14"/>
          <p:cNvSpPr>
            <a:spLocks noChangeShapeType="1"/>
          </p:cNvSpPr>
          <p:nvPr/>
        </p:nvSpPr>
        <p:spPr bwMode="auto">
          <a:xfrm>
            <a:off x="1566303" y="32331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7" name="Line 14"/>
          <p:cNvSpPr>
            <a:spLocks noChangeShapeType="1"/>
          </p:cNvSpPr>
          <p:nvPr/>
        </p:nvSpPr>
        <p:spPr bwMode="auto">
          <a:xfrm>
            <a:off x="1566303" y="34737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8" name="Line 14"/>
          <p:cNvSpPr>
            <a:spLocks noChangeShapeType="1"/>
          </p:cNvSpPr>
          <p:nvPr/>
        </p:nvSpPr>
        <p:spPr bwMode="auto">
          <a:xfrm>
            <a:off x="1830911" y="46551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9" name="Line 14"/>
          <p:cNvSpPr>
            <a:spLocks noChangeShapeType="1"/>
          </p:cNvSpPr>
          <p:nvPr/>
        </p:nvSpPr>
        <p:spPr bwMode="auto">
          <a:xfrm>
            <a:off x="1485919" y="54916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0" name="TextBox 209"/>
          <p:cNvSpPr txBox="1"/>
          <p:nvPr/>
        </p:nvSpPr>
        <p:spPr>
          <a:xfrm>
            <a:off x="507481" y="5812865"/>
            <a:ext cx="4707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 make node q a “terminal” node:</a:t>
            </a:r>
            <a:br>
              <a:rPr lang="en-US" sz="1800" dirty="0" smtClean="0"/>
            </a:br>
            <a:endParaRPr lang="en-US" sz="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q-&gt;next 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C00000"/>
                </a:solidFill>
              </a:rPr>
              <a:t>;</a:t>
            </a:r>
          </a:p>
        </p:txBody>
      </p:sp>
      <p:sp>
        <p:nvSpPr>
          <p:cNvPr id="211" name="Line 14"/>
          <p:cNvSpPr>
            <a:spLocks noChangeShapeType="1"/>
          </p:cNvSpPr>
          <p:nvPr/>
        </p:nvSpPr>
        <p:spPr bwMode="auto">
          <a:xfrm>
            <a:off x="1624085" y="6413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2903011" y="6203382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49700" y="319083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8602713" y="3936504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8362332" y="3375500"/>
            <a:ext cx="738651" cy="885510"/>
            <a:chOff x="8362332" y="3375500"/>
            <a:chExt cx="738651" cy="885510"/>
          </a:xfrm>
        </p:grpSpPr>
        <p:pic>
          <p:nvPicPr>
            <p:cNvPr id="2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2332" y="3745671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17" name="Curved Connector 216"/>
            <p:cNvCxnSpPr>
              <a:stCxn id="30" idx="3"/>
              <a:endCxn id="216" idx="0"/>
            </p:cNvCxnSpPr>
            <p:nvPr/>
          </p:nvCxnSpPr>
          <p:spPr bwMode="auto">
            <a:xfrm>
              <a:off x="8503296" y="3375500"/>
              <a:ext cx="226215" cy="561004"/>
            </a:xfrm>
            <a:prstGeom prst="curvedConnector2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3" name="Rectangle 222"/>
          <p:cNvSpPr/>
          <p:nvPr/>
        </p:nvSpPr>
        <p:spPr bwMode="auto">
          <a:xfrm>
            <a:off x="5425359" y="4348139"/>
            <a:ext cx="3554134" cy="110305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5568051" y="4404756"/>
            <a:ext cx="330369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To free your nodes:</a:t>
            </a:r>
            <a:br>
              <a:rPr lang="en-US" sz="1800" dirty="0" smtClean="0"/>
            </a:br>
            <a:endParaRPr lang="en-US" sz="800" dirty="0" smtClean="0"/>
          </a:p>
          <a:p>
            <a:r>
              <a:rPr lang="en-US" sz="1800" dirty="0" smtClean="0">
                <a:solidFill>
                  <a:srgbClr val="C00000"/>
                </a:solidFill>
              </a:rPr>
              <a:t>delete p;</a:t>
            </a:r>
          </a:p>
          <a:p>
            <a:r>
              <a:rPr lang="en-US" sz="1800" dirty="0" smtClean="0">
                <a:solidFill>
                  <a:srgbClr val="C00000"/>
                </a:solidFill>
              </a:rPr>
              <a:t>delete q;</a:t>
            </a:r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>
            <a:off x="6402850" y="498838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6" name="Rounded Rectangular Callout 225"/>
          <p:cNvSpPr/>
          <p:nvPr/>
        </p:nvSpPr>
        <p:spPr bwMode="auto">
          <a:xfrm>
            <a:off x="868036" y="-19845"/>
            <a:ext cx="3514508" cy="1416148"/>
          </a:xfrm>
          <a:prstGeom prst="wedgeRoundRectCallout">
            <a:avLst>
              <a:gd name="adj1" fmla="val 77861"/>
              <a:gd name="adj2" fmla="val 1497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Note: The delete command </a:t>
            </a:r>
            <a:r>
              <a:rPr lang="en-US" sz="2000" dirty="0" smtClean="0">
                <a:solidFill>
                  <a:srgbClr val="FF0000"/>
                </a:solidFill>
              </a:rPr>
              <a:t>doesn’t kill </a:t>
            </a:r>
            <a:r>
              <a:rPr lang="en-US" sz="2000" dirty="0" smtClean="0"/>
              <a:t>the </a:t>
            </a:r>
            <a:r>
              <a:rPr lang="en-US" sz="2000" dirty="0" smtClean="0">
                <a:solidFill>
                  <a:srgbClr val="FF0000"/>
                </a:solidFill>
              </a:rPr>
              <a:t>pointer</a:t>
            </a:r>
            <a:r>
              <a:rPr lang="en-US" sz="2000" dirty="0" smtClean="0"/>
              <a:t>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7" name="Rounded Rectangular Callout 226"/>
          <p:cNvSpPr/>
          <p:nvPr/>
        </p:nvSpPr>
        <p:spPr bwMode="auto">
          <a:xfrm>
            <a:off x="6446527" y="23006"/>
            <a:ext cx="2532965" cy="929132"/>
          </a:xfrm>
          <a:prstGeom prst="wedgeRoundRectCallout">
            <a:avLst>
              <a:gd name="adj1" fmla="val 1297"/>
              <a:gd name="adj2" fmla="val 8094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it </a:t>
            </a:r>
            <a:r>
              <a:rPr lang="en-US" sz="2000" dirty="0" smtClean="0">
                <a:solidFill>
                  <a:srgbClr val="FF0000"/>
                </a:solidFill>
              </a:rPr>
              <a:t>kills </a:t>
            </a:r>
            <a:r>
              <a:rPr lang="en-US" sz="2000" dirty="0" smtClean="0"/>
              <a:t>what the pointer </a:t>
            </a:r>
            <a:r>
              <a:rPr lang="en-US" sz="2000" dirty="0" smtClean="0">
                <a:solidFill>
                  <a:srgbClr val="FF0000"/>
                </a:solidFill>
              </a:rPr>
              <a:t>points to</a:t>
            </a:r>
            <a:r>
              <a:rPr lang="en-US" sz="2000" dirty="0" smtClean="0"/>
              <a:t>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6402887" y="525276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4 0.00231 L 0.52013 -0.260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94" y="-13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47444E-6 L -0.00104 0.6849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42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73068E-6 L 0.24479 -0.11754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-5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35947E-6 L -0.24757 -0.01064 " pathEditMode="relative" rAng="0" ptsTypes="AA">
                                      <p:cBhvr>
                                        <p:cTn id="177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8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72334E-6 L 0.51858 -0.44021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0" y="-220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0" grpId="0" animBg="1"/>
      <p:bldP spid="219" grpId="0" animBg="1"/>
      <p:bldP spid="218" grpId="0" animBg="1"/>
      <p:bldP spid="34" grpId="0" animBg="1"/>
      <p:bldP spid="66" grpId="0"/>
      <p:bldP spid="12" grpId="0"/>
      <p:bldP spid="102" grpId="0"/>
      <p:bldP spid="108" grpId="0"/>
      <p:bldP spid="15" grpId="0" animBg="1"/>
      <p:bldP spid="172" grpId="0"/>
      <p:bldP spid="188" grpId="0"/>
      <p:bldP spid="19" grpId="0"/>
      <p:bldP spid="190" grpId="0"/>
      <p:bldP spid="190" grpId="1"/>
      <p:bldP spid="190" grpId="2"/>
      <p:bldP spid="191" grpId="0"/>
      <p:bldP spid="191" grpId="1"/>
      <p:bldP spid="191" grpId="2"/>
      <p:bldP spid="20" grpId="0" animBg="1"/>
      <p:bldP spid="20" grpId="1" animBg="1"/>
      <p:bldP spid="21" grpId="0" animBg="1"/>
      <p:bldP spid="21" grpId="1" animBg="1"/>
      <p:bldP spid="193" grpId="0"/>
      <p:bldP spid="193" grpId="1"/>
      <p:bldP spid="193" grpId="2"/>
      <p:bldP spid="197" grpId="0"/>
      <p:bldP spid="202" grpId="0"/>
      <p:bldP spid="202" grpId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07" grpId="0" animBg="1"/>
      <p:bldP spid="207" grpId="1" animBg="1"/>
      <p:bldP spid="208" grpId="0" animBg="1"/>
      <p:bldP spid="208" grpId="1" animBg="1"/>
      <p:bldP spid="209" grpId="0" animBg="1"/>
      <p:bldP spid="209" grpId="1" animBg="1"/>
      <p:bldP spid="210" grpId="0"/>
      <p:bldP spid="211" grpId="0" animBg="1"/>
      <p:bldP spid="211" grpId="1" animBg="1"/>
      <p:bldP spid="212" grpId="0"/>
      <p:bldP spid="212" grpId="1"/>
      <p:bldP spid="212" grpId="2"/>
      <p:bldP spid="223" grpId="0" animBg="1"/>
      <p:bldP spid="224" grpId="0"/>
      <p:bldP spid="225" grpId="0" animBg="1"/>
      <p:bldP spid="225" grpId="1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 Box 3"/>
          <p:cNvSpPr txBox="1">
            <a:spLocks noChangeArrowheads="1"/>
          </p:cNvSpPr>
          <p:nvPr/>
        </p:nvSpPr>
        <p:spPr bwMode="auto">
          <a:xfrm>
            <a:off x="241606" y="1995015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After all, some linked lists hold </a:t>
            </a:r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  <a:cs typeface="Arial" charset="0"/>
              </a:rPr>
              <a:t>millions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of items!  That wouldn’t fit!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241606" y="3023256"/>
            <a:ext cx="47981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Instead, we create a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dedicated class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(an ADT) to hold our linked list…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35583" y="3933562"/>
            <a:ext cx="42102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And then add a bunch of member functions to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add new items (one at a time)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process the items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delete items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, etc.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241606" y="558068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OK, so let’s see our new class.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3200"/>
            <a:ext cx="7772400" cy="1143000"/>
          </a:xfrm>
        </p:spPr>
        <p:txBody>
          <a:bodyPr/>
          <a:lstStyle/>
          <a:p>
            <a:pPr algn="l"/>
            <a:r>
              <a:rPr lang="en-US" sz="3600" dirty="0" smtClean="0"/>
              <a:t>Linked Lists</a:t>
            </a:r>
            <a:endParaRPr lang="en-US" sz="3600" dirty="0"/>
          </a:p>
        </p:txBody>
      </p: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312393" y="1000536"/>
            <a:ext cx="465661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Normally, we don’t create our linked list all at once in a single function.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80062" y="-17265"/>
            <a:ext cx="4420629" cy="7069991"/>
            <a:chOff x="5154356" y="-22459"/>
            <a:chExt cx="4420629" cy="7069991"/>
          </a:xfrm>
        </p:grpSpPr>
        <p:grpSp>
          <p:nvGrpSpPr>
            <p:cNvPr id="13" name="Group 12"/>
            <p:cNvGrpSpPr/>
            <p:nvPr/>
          </p:nvGrpSpPr>
          <p:grpSpPr>
            <a:xfrm>
              <a:off x="5154356" y="-22459"/>
              <a:ext cx="4420629" cy="7069991"/>
              <a:chOff x="5159012" y="-22459"/>
              <a:chExt cx="4420629" cy="7069991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5173701" y="-22459"/>
                <a:ext cx="3930161" cy="6851379"/>
                <a:chOff x="5178670" y="-16824"/>
                <a:chExt cx="3930161" cy="6851379"/>
              </a:xfrm>
            </p:grpSpPr>
            <p:sp>
              <p:nvSpPr>
                <p:cNvPr id="116" name="Rectangle 115"/>
                <p:cNvSpPr/>
                <p:nvPr/>
              </p:nvSpPr>
              <p:spPr bwMode="auto">
                <a:xfrm>
                  <a:off x="5178670" y="23447"/>
                  <a:ext cx="3930161" cy="6811108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1" name="Group 120"/>
                <p:cNvGrpSpPr/>
                <p:nvPr/>
              </p:nvGrpSpPr>
              <p:grpSpPr>
                <a:xfrm>
                  <a:off x="5229612" y="-16824"/>
                  <a:ext cx="3597275" cy="1616075"/>
                  <a:chOff x="5502275" y="762000"/>
                  <a:chExt cx="3597275" cy="1616075"/>
                </a:xfrm>
              </p:grpSpPr>
              <p:sp>
                <p:nvSpPr>
                  <p:cNvPr id="13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502275" y="762000"/>
                    <a:ext cx="3597275" cy="161607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algn="l"/>
                    <a:r>
                      <a:rPr lang="en-US" sz="2000" dirty="0" err="1"/>
                      <a:t>struct</a:t>
                    </a:r>
                    <a:r>
                      <a:rPr lang="en-US" sz="2000" dirty="0"/>
                      <a:t>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endParaRPr lang="en-US" sz="2000" dirty="0">
                      <a:solidFill>
                        <a:srgbClr val="FF0000"/>
                      </a:solidFill>
                    </a:endParaRPr>
                  </a:p>
                  <a:p>
                    <a:pPr algn="l"/>
                    <a:r>
                      <a:rPr lang="en-US" sz="2000" dirty="0"/>
                      <a:t>{</a:t>
                    </a:r>
                  </a:p>
                  <a:p>
                    <a:pPr algn="l"/>
                    <a:r>
                      <a:rPr lang="en-US" sz="2000" dirty="0"/>
                      <a:t>    string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value</a:t>
                    </a:r>
                    <a:r>
                      <a:rPr lang="en-US" sz="2000" dirty="0" smtClean="0"/>
                      <a:t>;</a:t>
                    </a:r>
                    <a:endParaRPr lang="en-US" sz="2000" dirty="0"/>
                  </a:p>
                  <a:p>
                    <a:pPr algn="l"/>
                    <a:r>
                      <a:rPr lang="en-US" sz="2000" dirty="0"/>
                      <a:t>    </a:t>
                    </a:r>
                  </a:p>
                  <a:p>
                    <a:pPr algn="l"/>
                    <a:r>
                      <a:rPr lang="en-US" sz="2000" dirty="0"/>
                      <a:t>};</a:t>
                    </a:r>
                  </a:p>
                </p:txBody>
              </p:sp>
              <p:sp>
                <p:nvSpPr>
                  <p:cNvPr id="13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5824633" y="1720850"/>
                    <a:ext cx="1729961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Node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 * </a:t>
                    </a:r>
                    <a:r>
                      <a:rPr lang="en-US" sz="2000" dirty="0" smtClean="0">
                        <a:solidFill>
                          <a:srgbClr val="FF0000"/>
                        </a:solidFill>
                      </a:rPr>
                      <a:t>next</a:t>
                    </a:r>
                    <a:r>
                      <a:rPr lang="en-US" sz="2000" dirty="0" smtClean="0">
                        <a:solidFill>
                          <a:srgbClr val="6600CC"/>
                        </a:solidFill>
                      </a:rPr>
                      <a:t>;</a:t>
                    </a:r>
                    <a:endParaRPr lang="en-US" sz="2000" dirty="0">
                      <a:solidFill>
                        <a:srgbClr val="6600CC"/>
                      </a:solidFill>
                    </a:endParaRPr>
                  </a:p>
                </p:txBody>
              </p:sp>
            </p:grpSp>
            <p:sp>
              <p:nvSpPr>
                <p:cNvPr id="122" name="Rectangle 121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 bwMode="auto">
                <a:xfrm>
                  <a:off x="5208049" y="2194433"/>
                  <a:ext cx="3874306" cy="4352364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296949" y="2175310"/>
                  <a:ext cx="3710282" cy="3411009"/>
                  <a:chOff x="5296949" y="2175310"/>
                  <a:chExt cx="3710282" cy="3411009"/>
                </a:xfrm>
              </p:grpSpPr>
              <p:sp>
                <p:nvSpPr>
                  <p:cNvPr id="12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175310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Node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*head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, *second,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*third;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6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253987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8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191" y="283182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29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0265" y="314334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 = new </a:t>
                    </a:r>
                    <a:r>
                      <a:rPr lang="en-US" sz="1800" dirty="0">
                        <a:solidFill>
                          <a:srgbClr val="FF0000"/>
                        </a:solidFill>
                        <a:cs typeface="Arial" charset="0"/>
                      </a:rPr>
                      <a:t>Node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0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5300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"books";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1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38087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head-&gt;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= second;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2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215885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second-&gt;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"shells";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11809" y="4494573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second-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next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third;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4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9109" y="492684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third-&gt;</a:t>
                    </a:r>
                    <a:r>
                      <a:rPr lang="en-US" sz="1800" dirty="0" smtClean="0">
                        <a:solidFill>
                          <a:srgbClr val="FF0000"/>
                        </a:solidFill>
                        <a:cs typeface="Arial" charset="0"/>
                      </a:rPr>
                      <a:t>value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 = "cash";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  <p:sp>
                <p:nvSpPr>
                  <p:cNvPr id="135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296949" y="5216987"/>
                    <a:ext cx="369542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third-</a:t>
                    </a:r>
                    <a:r>
                      <a:rPr lang="en-US" sz="1800" smtClean="0">
                        <a:solidFill>
                          <a:schemeClr val="tx1"/>
                        </a:solidFill>
                        <a:cs typeface="Arial" charset="0"/>
                      </a:rPr>
                      <a:t>&gt;</a:t>
                    </a:r>
                    <a:r>
                      <a:rPr lang="en-US" sz="1800" smtClean="0">
                        <a:solidFill>
                          <a:srgbClr val="FF0000"/>
                        </a:solidFill>
                        <a:cs typeface="Arial" charset="0"/>
                      </a:rPr>
                      <a:t>next 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= </a:t>
                    </a:r>
                    <a:r>
                      <a:rPr lang="en-US" sz="1800" dirty="0" err="1" smtClean="0">
                        <a:solidFill>
                          <a:srgbClr val="FF0000"/>
                        </a:solidFill>
                        <a:cs typeface="Arial" charset="0"/>
                      </a:rPr>
                      <a:t>nullptr</a:t>
                    </a:r>
                    <a:r>
                      <a:rPr lang="en-US" sz="1800" dirty="0" smtClean="0">
                        <a:solidFill>
                          <a:schemeClr val="tx1"/>
                        </a:solidFill>
                        <a:cs typeface="Arial" charset="0"/>
                      </a:rPr>
                      <a:t>;</a:t>
                    </a:r>
                    <a:endParaRPr lang="en-US" sz="1800" dirty="0">
                      <a:solidFill>
                        <a:schemeClr val="tx1"/>
                      </a:solidFill>
                      <a:cs typeface="Arial" charset="0"/>
                    </a:endParaRPr>
                  </a:p>
                </p:txBody>
              </p:sp>
            </p:grpSp>
          </p:grpSp>
          <p:sp>
            <p:nvSpPr>
              <p:cNvPr id="142" name="Text Box 12"/>
              <p:cNvSpPr txBox="1">
                <a:spLocks noChangeArrowheads="1"/>
              </p:cNvSpPr>
              <p:nvPr/>
            </p:nvSpPr>
            <p:spPr bwMode="auto">
              <a:xfrm>
                <a:off x="5159012" y="1638359"/>
                <a:ext cx="4420629" cy="5409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 err="1" smtClean="0"/>
                  <a:t>int</a:t>
                </a:r>
                <a:r>
                  <a:rPr lang="en-US" sz="1800" dirty="0" smtClean="0"/>
                  <a:t> main(void</a:t>
                </a:r>
                <a:r>
                  <a:rPr lang="en-US" sz="1800" dirty="0"/>
                  <a:t>)</a:t>
                </a:r>
              </a:p>
              <a:p>
                <a:pPr algn="l"/>
                <a:r>
                  <a:rPr lang="en-US" sz="1800" dirty="0"/>
                  <a:t>{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05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1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050" dirty="0"/>
                  <a:t> </a:t>
                </a:r>
                <a:r>
                  <a:rPr lang="en-US" sz="6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endParaRPr lang="en-US" sz="6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</a:t>
                </a:r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 smtClean="0"/>
                  <a:t> </a:t>
                </a:r>
                <a:endParaRPr lang="en-US" sz="1800" dirty="0"/>
              </a:p>
              <a:p>
                <a:pPr algn="l"/>
                <a:r>
                  <a:rPr lang="en-US" sz="1800" dirty="0"/>
                  <a:t> }</a:t>
                </a:r>
              </a:p>
            </p:txBody>
          </p:sp>
        </p:grpSp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5282039" y="5652044"/>
              <a:ext cx="3695422" cy="923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head;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second;</a:t>
              </a:r>
            </a:p>
            <a:p>
              <a:pPr algn="l"/>
              <a:r>
                <a:rPr lang="en-US" sz="1800" dirty="0" smtClean="0">
                  <a:solidFill>
                    <a:srgbClr val="0070C0"/>
                  </a:solidFill>
                  <a:cs typeface="Arial" charset="0"/>
                </a:rPr>
                <a:t>delete third;</a:t>
              </a:r>
              <a:endParaRPr lang="en-US" sz="1800" dirty="0">
                <a:solidFill>
                  <a:srgbClr val="0070C0"/>
                </a:solidFill>
                <a:cs typeface="Arial" charset="0"/>
              </a:endParaRPr>
            </a:p>
          </p:txBody>
        </p:sp>
      </p:grpSp>
      <p:sp>
        <p:nvSpPr>
          <p:cNvPr id="12" name="Right Arrow 11"/>
          <p:cNvSpPr/>
          <p:nvPr/>
        </p:nvSpPr>
        <p:spPr bwMode="auto">
          <a:xfrm>
            <a:off x="2719550" y="1500808"/>
            <a:ext cx="2588195" cy="231477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normally don’t create our linked list all at once like this.</a:t>
            </a:r>
          </a:p>
        </p:txBody>
      </p:sp>
    </p:spTree>
    <p:extLst>
      <p:ext uri="{BB962C8B-B14F-4D97-AF65-F5344CB8AC3E}">
        <p14:creationId xmlns:p14="http://schemas.microsoft.com/office/powerpoint/2010/main" val="15781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6.84868E-7 L 1.11111E-6 0.3956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7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  <p:bldP spid="153" grpId="0"/>
      <p:bldP spid="66" grpId="0"/>
      <p:bldP spid="12" grpId="0" animBg="1"/>
      <p:bldP spid="12" grpId="1" animBg="1"/>
      <p:bldP spid="12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 smtClean="0"/>
              <a:t>A Linked List Class!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5169046" y="1593123"/>
            <a:ext cx="3823326" cy="540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/>
              <a:t>int</a:t>
            </a:r>
            <a:r>
              <a:rPr lang="en-US" sz="1800" dirty="0" smtClean="0"/>
              <a:t> main(void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05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100" dirty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050" dirty="0"/>
              <a:t> </a:t>
            </a:r>
            <a:r>
              <a:rPr lang="en-US" sz="6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2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6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/>
              <a:t> 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29612" y="-16824"/>
            <a:ext cx="3597275" cy="1616075"/>
            <a:chOff x="5502275" y="762000"/>
            <a:chExt cx="3597275" cy="1616075"/>
          </a:xfrm>
        </p:grpSpPr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5502275" y="762000"/>
              <a:ext cx="3597275" cy="1616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/>
                <a:t>struct</a:t>
              </a:r>
              <a:r>
                <a:rPr lang="en-US" sz="2000" dirty="0"/>
                <a:t> </a:t>
              </a:r>
              <a:r>
                <a:rPr lang="en-US" sz="2000" dirty="0" smtClean="0"/>
                <a:t>Node</a:t>
              </a:r>
              <a:endParaRPr lang="en-US" sz="2000" dirty="0"/>
            </a:p>
            <a:p>
              <a:pPr algn="l"/>
              <a:r>
                <a:rPr lang="en-US" sz="2000" dirty="0"/>
                <a:t>{</a:t>
              </a:r>
            </a:p>
            <a:p>
              <a:pPr algn="l"/>
              <a:r>
                <a:rPr lang="en-US" sz="2000" dirty="0"/>
                <a:t>    string </a:t>
              </a:r>
              <a:r>
                <a:rPr lang="en-US" sz="2000" dirty="0" smtClean="0"/>
                <a:t> </a:t>
              </a:r>
              <a:r>
                <a:rPr lang="en-US" sz="2000" dirty="0" smtClean="0">
                  <a:solidFill>
                    <a:srgbClr val="FF0000"/>
                  </a:solidFill>
                </a:rPr>
                <a:t>value</a:t>
              </a:r>
              <a:r>
                <a:rPr lang="en-US" sz="2000" dirty="0" smtClean="0"/>
                <a:t>;</a:t>
              </a:r>
              <a:endParaRPr lang="en-US" sz="2000" dirty="0"/>
            </a:p>
            <a:p>
              <a:pPr algn="l"/>
              <a:r>
                <a:rPr lang="en-US" sz="2000" dirty="0"/>
                <a:t>    </a:t>
              </a:r>
            </a:p>
            <a:p>
              <a:pPr algn="l"/>
              <a:r>
                <a:rPr lang="en-US" sz="2000" dirty="0"/>
                <a:t>};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825711" y="1710911"/>
              <a:ext cx="180690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rgbClr val="FF0000"/>
                  </a:solidFill>
                </a:rPr>
                <a:t>Node</a:t>
              </a:r>
              <a:r>
                <a:rPr lang="en-US" sz="2000" dirty="0" smtClean="0">
                  <a:solidFill>
                    <a:srgbClr val="6600CC"/>
                  </a:solidFill>
                </a:rPr>
                <a:t>   *</a:t>
              </a:r>
              <a:r>
                <a:rPr lang="en-US" sz="2000" dirty="0" smtClean="0">
                  <a:solidFill>
                    <a:srgbClr val="FF0000"/>
                  </a:solidFill>
                </a:rPr>
                <a:t>next</a:t>
              </a:r>
              <a:r>
                <a:rPr lang="en-US" sz="2000" dirty="0" smtClean="0">
                  <a:solidFill>
                    <a:srgbClr val="6600CC"/>
                  </a:solidFill>
                </a:rPr>
                <a:t>;</a:t>
              </a:r>
              <a:endParaRPr lang="en-US" sz="2000" dirty="0">
                <a:solidFill>
                  <a:srgbClr val="6600CC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307745" y="5657238"/>
            <a:ext cx="36954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0070C0"/>
                </a:solidFill>
                <a:cs typeface="Arial" charset="0"/>
              </a:rPr>
              <a:t>delete head;</a:t>
            </a:r>
          </a:p>
          <a:p>
            <a:pPr algn="l"/>
            <a:r>
              <a:rPr lang="en-US" sz="1800" dirty="0" smtClean="0">
                <a:solidFill>
                  <a:srgbClr val="0070C0"/>
                </a:solidFill>
                <a:cs typeface="Arial" charset="0"/>
              </a:rPr>
              <a:t>delete second;</a:t>
            </a:r>
          </a:p>
          <a:p>
            <a:pPr algn="l"/>
            <a:r>
              <a:rPr lang="en-US" sz="1800" dirty="0" smtClean="0">
                <a:solidFill>
                  <a:srgbClr val="0070C0"/>
                </a:solidFill>
                <a:cs typeface="Arial" charset="0"/>
              </a:rPr>
              <a:t>delete third;</a:t>
            </a:r>
            <a:endParaRPr lang="en-US" sz="18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43" name="Text Box 3"/>
          <p:cNvSpPr txBox="1">
            <a:spLocks noChangeArrowheads="1"/>
          </p:cNvSpPr>
          <p:nvPr/>
        </p:nvSpPr>
        <p:spPr bwMode="auto">
          <a:xfrm>
            <a:off x="5305296" y="216967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Node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*head</a:t>
            </a:r>
            <a:r>
              <a:rPr lang="en-US" sz="1800" smtClean="0">
                <a:solidFill>
                  <a:schemeClr val="tx1"/>
                </a:solidFill>
                <a:cs typeface="Arial" charset="0"/>
              </a:rPr>
              <a:t>, *second,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*third;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4" name="Text Box 3"/>
          <p:cNvSpPr txBox="1">
            <a:spLocks noChangeArrowheads="1"/>
          </p:cNvSpPr>
          <p:nvPr/>
        </p:nvSpPr>
        <p:spPr bwMode="auto">
          <a:xfrm>
            <a:off x="5305296" y="253424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head = new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5" name="Text Box 3"/>
          <p:cNvSpPr txBox="1">
            <a:spLocks noChangeArrowheads="1"/>
          </p:cNvSpPr>
          <p:nvPr/>
        </p:nvSpPr>
        <p:spPr bwMode="auto">
          <a:xfrm>
            <a:off x="5305222" y="282619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second = new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6" name="Text Box 3"/>
          <p:cNvSpPr txBox="1">
            <a:spLocks noChangeArrowheads="1"/>
          </p:cNvSpPr>
          <p:nvPr/>
        </p:nvSpPr>
        <p:spPr bwMode="auto">
          <a:xfrm>
            <a:off x="5305296" y="313770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 = new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Node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7" name="Text Box 3"/>
          <p:cNvSpPr txBox="1">
            <a:spLocks noChangeArrowheads="1"/>
          </p:cNvSpPr>
          <p:nvPr/>
        </p:nvSpPr>
        <p:spPr bwMode="auto">
          <a:xfrm>
            <a:off x="5306840" y="352445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head-&gt;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"books";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8" name="Text Box 3"/>
          <p:cNvSpPr txBox="1">
            <a:spLocks noChangeArrowheads="1"/>
          </p:cNvSpPr>
          <p:nvPr/>
        </p:nvSpPr>
        <p:spPr bwMode="auto">
          <a:xfrm>
            <a:off x="5306840" y="380313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head-&gt;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next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smtClean="0">
                <a:solidFill>
                  <a:schemeClr val="tx1"/>
                </a:solidFill>
                <a:cs typeface="Arial" charset="0"/>
              </a:rPr>
              <a:t>= second;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5306840" y="421025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second-&gt;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"shells";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0" name="Text Box 3"/>
          <p:cNvSpPr txBox="1">
            <a:spLocks noChangeArrowheads="1"/>
          </p:cNvSpPr>
          <p:nvPr/>
        </p:nvSpPr>
        <p:spPr bwMode="auto">
          <a:xfrm>
            <a:off x="5306840" y="448893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chemeClr val="tx1"/>
                </a:solidFill>
                <a:cs typeface="Arial" charset="0"/>
              </a:rPr>
              <a:t>second-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&gt;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next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third;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1" name="Text Box 3"/>
          <p:cNvSpPr txBox="1">
            <a:spLocks noChangeArrowheads="1"/>
          </p:cNvSpPr>
          <p:nvPr/>
        </p:nvSpPr>
        <p:spPr bwMode="auto">
          <a:xfrm>
            <a:off x="5294140" y="492121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third-&gt;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value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= "cash";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291980" y="5211352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third-</a:t>
            </a:r>
            <a:r>
              <a:rPr lang="en-US" sz="1800" smtClean="0">
                <a:solidFill>
                  <a:schemeClr val="tx1"/>
                </a:solidFill>
                <a:cs typeface="Arial" charset="0"/>
              </a:rPr>
              <a:t>&gt;</a:t>
            </a:r>
            <a:r>
              <a:rPr lang="en-US" sz="1800" smtClean="0">
                <a:solidFill>
                  <a:srgbClr val="FF0000"/>
                </a:solidFill>
                <a:cs typeface="Arial" charset="0"/>
              </a:rPr>
              <a:t>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=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251169" y="820682"/>
            <a:ext cx="48758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First, in the simplest type of linked list class, the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only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member variable </a:t>
            </a:r>
            <a:br>
              <a:rPr lang="en-US" sz="1800" dirty="0" smtClean="0">
                <a:solidFill>
                  <a:srgbClr val="FF0000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 need is a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head pointer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5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195089" y="1856412"/>
            <a:ext cx="4875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Why?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Given just the head pointer, we can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follow the links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to every node in the list.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6849044" y="4178105"/>
            <a:ext cx="2233311" cy="1271074"/>
          </a:xfrm>
          <a:prstGeom prst="wedgeRoundRectCallout">
            <a:avLst>
              <a:gd name="adj1" fmla="val -101734"/>
              <a:gd name="adj2" fmla="val 112771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Ok, so let’s add a </a:t>
            </a:r>
            <a:r>
              <a:rPr lang="en-US" sz="2000" dirty="0">
                <a:solidFill>
                  <a:srgbClr val="FF0000"/>
                </a:solidFill>
                <a:cs typeface="Arial" charset="0"/>
              </a:rPr>
              <a:t>head pointer </a:t>
            </a:r>
            <a:r>
              <a:rPr lang="en-US" sz="2000" dirty="0">
                <a:solidFill>
                  <a:schemeClr val="tx1"/>
                </a:solidFill>
                <a:cs typeface="Arial" charset="0"/>
              </a:rPr>
              <a:t>to our class.</a:t>
            </a:r>
          </a:p>
        </p:txBody>
      </p:sp>
      <p:sp>
        <p:nvSpPr>
          <p:cNvPr id="153" name="Text Box 3"/>
          <p:cNvSpPr txBox="1">
            <a:spLocks noChangeArrowheads="1"/>
          </p:cNvSpPr>
          <p:nvPr/>
        </p:nvSpPr>
        <p:spPr bwMode="auto">
          <a:xfrm>
            <a:off x="253433" y="2599360"/>
            <a:ext cx="4750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And since we can find all the nodes, we can also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link in new ones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delete them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etc..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7328" y="3521641"/>
            <a:ext cx="4887152" cy="3240304"/>
            <a:chOff x="167328" y="3521641"/>
            <a:chExt cx="4887152" cy="3240304"/>
          </a:xfrm>
        </p:grpSpPr>
        <p:grpSp>
          <p:nvGrpSpPr>
            <p:cNvPr id="5" name="Group 4"/>
            <p:cNvGrpSpPr/>
            <p:nvPr/>
          </p:nvGrpSpPr>
          <p:grpSpPr>
            <a:xfrm>
              <a:off x="167328" y="3521641"/>
              <a:ext cx="4887152" cy="3240304"/>
              <a:chOff x="-422906" y="2666216"/>
              <a:chExt cx="5455000" cy="3670337"/>
            </a:xfrm>
          </p:grpSpPr>
          <p:sp>
            <p:nvSpPr>
              <p:cNvPr id="60" name="Rectangle 4"/>
              <p:cNvSpPr>
                <a:spLocks noChangeArrowheads="1"/>
              </p:cNvSpPr>
              <p:nvPr/>
            </p:nvSpPr>
            <p:spPr bwMode="auto">
              <a:xfrm>
                <a:off x="373679" y="2709766"/>
                <a:ext cx="658958" cy="304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2283499" y="2946252"/>
                <a:ext cx="2748595" cy="1022431"/>
                <a:chOff x="2283499" y="2946250"/>
                <a:chExt cx="2748595" cy="1022430"/>
              </a:xfrm>
            </p:grpSpPr>
            <p:grpSp>
              <p:nvGrpSpPr>
                <p:cNvPr id="62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7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 smtClean="0"/>
                      <a:t>value</a:t>
                    </a:r>
                    <a:endParaRPr lang="en-US" sz="1400" b="1" dirty="0"/>
                  </a:p>
                </p:txBody>
              </p:sp>
              <p:sp>
                <p:nvSpPr>
                  <p:cNvPr id="8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 smtClean="0"/>
                      <a:t>next</a:t>
                    </a:r>
                    <a:endParaRPr lang="en-US" sz="1400" b="1" dirty="0"/>
                  </a:p>
                </p:txBody>
              </p:sp>
              <p:sp>
                <p:nvSpPr>
                  <p:cNvPr id="96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63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5000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97" name="Group 96"/>
              <p:cNvGrpSpPr/>
              <p:nvPr/>
            </p:nvGrpSpPr>
            <p:grpSpPr>
              <a:xfrm>
                <a:off x="2283499" y="4133711"/>
                <a:ext cx="2748595" cy="1022431"/>
                <a:chOff x="2283499" y="2946250"/>
                <a:chExt cx="2748595" cy="1022430"/>
              </a:xfrm>
            </p:grpSpPr>
            <p:grpSp>
              <p:nvGrpSpPr>
                <p:cNvPr id="98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100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01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 smtClean="0"/>
                      <a:t>value</a:t>
                    </a:r>
                    <a:endParaRPr lang="en-US" sz="1400" b="1" dirty="0"/>
                  </a:p>
                </p:txBody>
              </p:sp>
              <p:sp>
                <p:nvSpPr>
                  <p:cNvPr id="102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03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 smtClean="0"/>
                      <a:t>next</a:t>
                    </a:r>
                    <a:endParaRPr lang="en-US" sz="1400" b="1" dirty="0"/>
                  </a:p>
                </p:txBody>
              </p:sp>
              <p:sp>
                <p:nvSpPr>
                  <p:cNvPr id="104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9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105" name="Straight Arrow Connector 104"/>
              <p:cNvCxnSpPr>
                <a:stCxn id="60" idx="3"/>
              </p:cNvCxnSpPr>
              <p:nvPr/>
            </p:nvCxnSpPr>
            <p:spPr bwMode="auto">
              <a:xfrm>
                <a:off x="1032637" y="2862165"/>
                <a:ext cx="1250862" cy="2193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6" name="Rectangle 105"/>
              <p:cNvSpPr/>
              <p:nvPr/>
            </p:nvSpPr>
            <p:spPr>
              <a:xfrm>
                <a:off x="301415" y="2671705"/>
                <a:ext cx="835942" cy="4183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  <a:endParaRPr lang="en-US" sz="1800" dirty="0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273384" y="5314122"/>
                <a:ext cx="2748594" cy="1022431"/>
                <a:chOff x="2283499" y="2946250"/>
                <a:chExt cx="2748595" cy="1022430"/>
              </a:xfrm>
            </p:grpSpPr>
            <p:grpSp>
              <p:nvGrpSpPr>
                <p:cNvPr id="108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8746"/>
                  <a:ext cx="2047202" cy="939934"/>
                  <a:chOff x="864" y="1104"/>
                  <a:chExt cx="1392" cy="720"/>
                </a:xfrm>
              </p:grpSpPr>
              <p:sp>
                <p:nvSpPr>
                  <p:cNvPr id="11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49"/>
                    <a:ext cx="466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 smtClean="0"/>
                      <a:t>value</a:t>
                    </a:r>
                    <a:endParaRPr lang="en-US" sz="1400" b="1" dirty="0"/>
                  </a:p>
                </p:txBody>
              </p:sp>
              <p:sp>
                <p:nvSpPr>
                  <p:cNvPr id="11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52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85"/>
                    <a:ext cx="433" cy="26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400" b="1" dirty="0" smtClean="0"/>
                      <a:t>next</a:t>
                    </a:r>
                    <a:endParaRPr lang="en-US" sz="1400" b="1" dirty="0"/>
                  </a:p>
                </p:txBody>
              </p:sp>
              <p:sp>
                <p:nvSpPr>
                  <p:cNvPr id="11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488"/>
                    <a:ext cx="672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09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764372" cy="3834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16" name="Text Box 30"/>
              <p:cNvSpPr txBox="1">
                <a:spLocks noChangeArrowheads="1"/>
              </p:cNvSpPr>
              <p:nvPr/>
            </p:nvSpPr>
            <p:spPr bwMode="auto">
              <a:xfrm>
                <a:off x="3233404" y="3016976"/>
                <a:ext cx="1113278" cy="4183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"books"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17" name="Curved Connector 116"/>
              <p:cNvCxnSpPr/>
              <p:nvPr/>
            </p:nvCxnSpPr>
            <p:spPr bwMode="auto">
              <a:xfrm>
                <a:off x="4249992" y="3703437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" name="Text Box 30"/>
              <p:cNvSpPr txBox="1">
                <a:spLocks noChangeArrowheads="1"/>
              </p:cNvSpPr>
              <p:nvPr/>
            </p:nvSpPr>
            <p:spPr bwMode="auto">
              <a:xfrm>
                <a:off x="3176344" y="4223475"/>
                <a:ext cx="1208108" cy="453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20" name="Curved Connector 119"/>
              <p:cNvCxnSpPr/>
              <p:nvPr/>
            </p:nvCxnSpPr>
            <p:spPr bwMode="auto">
              <a:xfrm>
                <a:off x="4237261" y="4884533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" name="Text Box 30"/>
              <p:cNvSpPr txBox="1">
                <a:spLocks noChangeArrowheads="1"/>
              </p:cNvSpPr>
              <p:nvPr/>
            </p:nvSpPr>
            <p:spPr bwMode="auto">
              <a:xfrm>
                <a:off x="3284104" y="5391638"/>
                <a:ext cx="108395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accent2"/>
                    </a:solidFill>
                  </a:rPr>
                  <a:t>"cash"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2" name="Text Box 30"/>
              <p:cNvSpPr txBox="1">
                <a:spLocks noChangeArrowheads="1"/>
              </p:cNvSpPr>
              <p:nvPr/>
            </p:nvSpPr>
            <p:spPr bwMode="auto">
              <a:xfrm>
                <a:off x="3208751" y="5823738"/>
                <a:ext cx="1088228" cy="453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-422906" y="2666216"/>
                <a:ext cx="843100" cy="453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head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363942" y="3496482"/>
                <a:ext cx="835942" cy="41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</p:grpSp>
        <p:sp>
          <p:nvSpPr>
            <p:cNvPr id="156" name="Rectangle 155"/>
            <p:cNvSpPr/>
            <p:nvPr/>
          </p:nvSpPr>
          <p:spPr>
            <a:xfrm>
              <a:off x="3569158" y="5310401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22901" y="6207468"/>
            <a:ext cx="748923" cy="369332"/>
            <a:chOff x="834346" y="3204765"/>
            <a:chExt cx="748923" cy="369332"/>
          </a:xfrm>
        </p:grpSpPr>
        <p:sp>
          <p:nvSpPr>
            <p:cNvPr id="158" name="Rectangle 4"/>
            <p:cNvSpPr>
              <a:spLocks noChangeArrowheads="1"/>
            </p:cNvSpPr>
            <p:nvPr/>
          </p:nvSpPr>
          <p:spPr bwMode="auto">
            <a:xfrm>
              <a:off x="910107" y="3241574"/>
              <a:ext cx="590363" cy="2690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834346" y="3204765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5000</a:t>
              </a:r>
              <a:endParaRPr lang="en-US" sz="1800" dirty="0"/>
            </a:p>
          </p:txBody>
        </p:sp>
      </p:grpSp>
      <p:cxnSp>
        <p:nvCxnSpPr>
          <p:cNvPr id="25" name="Curved Connector 24"/>
          <p:cNvCxnSpPr>
            <a:stCxn id="158" idx="0"/>
          </p:cNvCxnSpPr>
          <p:nvPr/>
        </p:nvCxnSpPr>
        <p:spPr bwMode="auto">
          <a:xfrm rot="16200000" flipV="1">
            <a:off x="4802027" y="3652459"/>
            <a:ext cx="2206831" cy="2976805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Up Arrow 33"/>
          <p:cNvSpPr/>
          <p:nvPr/>
        </p:nvSpPr>
        <p:spPr bwMode="auto">
          <a:xfrm>
            <a:off x="-26777" y="3896646"/>
            <a:ext cx="2441203" cy="1470341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This is all our class needs to hold!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67742" y="3514584"/>
            <a:ext cx="755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head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0548" y="3183327"/>
            <a:ext cx="2562919" cy="1662251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27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3.61111E-6 -0.05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7.70298E-7 L 0.66684 0.3934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3" y="19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 animBg="1"/>
      <p:bldP spid="6" grpId="0"/>
      <p:bldP spid="50" grpId="0"/>
      <p:bldP spid="57" grpId="0"/>
      <p:bldP spid="3" grpId="0" animBg="1"/>
      <p:bldP spid="3" grpId="1" animBg="1"/>
      <p:bldP spid="153" grpId="0"/>
      <p:bldP spid="34" grpId="0" animBg="1"/>
      <p:bldP spid="34" grpId="1" animBg="1"/>
      <p:bldP spid="155" grpId="0"/>
      <p:bldP spid="155" grpId="1"/>
      <p:bldP spid="155" grpId="2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 smtClean="0"/>
              <a:t>A Linked List Class!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56" name="Text Box 12"/>
          <p:cNvSpPr txBox="1">
            <a:spLocks noChangeArrowheads="1"/>
          </p:cNvSpPr>
          <p:nvPr/>
        </p:nvSpPr>
        <p:spPr bwMode="auto">
          <a:xfrm>
            <a:off x="5169046" y="1593123"/>
            <a:ext cx="3823326" cy="5409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/>
              <a:t>int</a:t>
            </a:r>
            <a:r>
              <a:rPr lang="en-US" sz="1800" dirty="0" smtClean="0"/>
              <a:t> main(void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05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100" dirty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050" dirty="0"/>
              <a:t> </a:t>
            </a:r>
            <a:r>
              <a:rPr lang="en-US" sz="6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12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endParaRPr lang="en-US" sz="6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 smtClean="0"/>
              <a:t> </a:t>
            </a:r>
            <a:endParaRPr lang="en-US" sz="1800" dirty="0"/>
          </a:p>
          <a:p>
            <a:pPr algn="l"/>
            <a:r>
              <a:rPr lang="en-US" sz="1800" dirty="0"/>
              <a:t> }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5553048" y="932087"/>
            <a:ext cx="18069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solidFill>
                  <a:srgbClr val="6600CC"/>
                </a:solidFill>
              </a:rPr>
              <a:t>Node   *next;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5296949" y="2175310"/>
            <a:ext cx="3710282" cy="3411009"/>
            <a:chOff x="5296949" y="2175310"/>
            <a:chExt cx="3710282" cy="3411009"/>
          </a:xfrm>
        </p:grpSpPr>
        <p:sp>
          <p:nvSpPr>
            <p:cNvPr id="45" name="Text Box 3"/>
            <p:cNvSpPr txBox="1">
              <a:spLocks noChangeArrowheads="1"/>
            </p:cNvSpPr>
            <p:nvPr/>
          </p:nvSpPr>
          <p:spPr bwMode="auto">
            <a:xfrm>
              <a:off x="5310265" y="2175310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Chest *head, *second, *third;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5310265" y="253987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head = new Chest;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7" name="Text Box 3"/>
            <p:cNvSpPr txBox="1">
              <a:spLocks noChangeArrowheads="1"/>
            </p:cNvSpPr>
            <p:nvPr/>
          </p:nvSpPr>
          <p:spPr bwMode="auto">
            <a:xfrm>
              <a:off x="5310191" y="283182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second = new Chest;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8" name="Text Box 3"/>
            <p:cNvSpPr txBox="1">
              <a:spLocks noChangeArrowheads="1"/>
            </p:cNvSpPr>
            <p:nvPr/>
          </p:nvSpPr>
          <p:spPr bwMode="auto">
            <a:xfrm>
              <a:off x="5310265" y="314334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third = new Chest;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9" name="Text Box 3"/>
            <p:cNvSpPr txBox="1">
              <a:spLocks noChangeArrowheads="1"/>
            </p:cNvSpPr>
            <p:nvPr/>
          </p:nvSpPr>
          <p:spPr bwMode="auto">
            <a:xfrm>
              <a:off x="5311809" y="3530085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head-&gt;treasure = "books";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1" name="Text Box 3"/>
            <p:cNvSpPr txBox="1">
              <a:spLocks noChangeArrowheads="1"/>
            </p:cNvSpPr>
            <p:nvPr/>
          </p:nvSpPr>
          <p:spPr bwMode="auto">
            <a:xfrm>
              <a:off x="5311809" y="380877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head-&gt;</a:t>
              </a:r>
              <a:r>
                <a:rPr lang="en-US" sz="1800" dirty="0" err="1" smtClean="0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 = second;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2" name="Text Box 3"/>
            <p:cNvSpPr txBox="1">
              <a:spLocks noChangeArrowheads="1"/>
            </p:cNvSpPr>
            <p:nvPr/>
          </p:nvSpPr>
          <p:spPr bwMode="auto">
            <a:xfrm>
              <a:off x="5311809" y="4215885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second-&gt;treasure = "shells";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3" name="Text Box 3"/>
            <p:cNvSpPr txBox="1">
              <a:spLocks noChangeArrowheads="1"/>
            </p:cNvSpPr>
            <p:nvPr/>
          </p:nvSpPr>
          <p:spPr bwMode="auto">
            <a:xfrm>
              <a:off x="5311809" y="4494573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second-&gt;</a:t>
              </a:r>
              <a:r>
                <a:rPr lang="en-US" sz="1800" dirty="0" err="1" smtClean="0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 = third;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4" name="Text Box 3"/>
            <p:cNvSpPr txBox="1">
              <a:spLocks noChangeArrowheads="1"/>
            </p:cNvSpPr>
            <p:nvPr/>
          </p:nvSpPr>
          <p:spPr bwMode="auto">
            <a:xfrm>
              <a:off x="5299109" y="492684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third-&gt;treasure = "cash";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55" name="Text Box 3"/>
            <p:cNvSpPr txBox="1">
              <a:spLocks noChangeArrowheads="1"/>
            </p:cNvSpPr>
            <p:nvPr/>
          </p:nvSpPr>
          <p:spPr bwMode="auto">
            <a:xfrm>
              <a:off x="5296949" y="5216987"/>
              <a:ext cx="36954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third-&gt;</a:t>
              </a:r>
              <a:r>
                <a:rPr lang="en-US" sz="1800" dirty="0" err="1" smtClean="0">
                  <a:solidFill>
                    <a:schemeClr val="tx1"/>
                  </a:solidFill>
                  <a:cs typeface="Arial" charset="0"/>
                </a:rPr>
                <a:t>nextChest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 = </a:t>
              </a:r>
              <a:r>
                <a:rPr lang="en-US" sz="1800" dirty="0" err="1" smtClean="0">
                  <a:solidFill>
                    <a:srgbClr val="FF0000"/>
                  </a:solidFill>
                  <a:cs typeface="Arial" charset="0"/>
                </a:rPr>
                <a:t>nullptr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;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</p:grp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5310265" y="2175310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83" name="Text Box 3"/>
          <p:cNvSpPr txBox="1">
            <a:spLocks noChangeArrowheads="1"/>
          </p:cNvSpPr>
          <p:nvPr/>
        </p:nvSpPr>
        <p:spPr bwMode="auto">
          <a:xfrm>
            <a:off x="152570" y="829099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Alright, now what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methods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should our linked list class have?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4" name="Text Box 3"/>
          <p:cNvSpPr txBox="1">
            <a:spLocks noChangeArrowheads="1"/>
          </p:cNvSpPr>
          <p:nvPr/>
        </p:nvSpPr>
        <p:spPr bwMode="auto">
          <a:xfrm>
            <a:off x="199787" y="1668948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We need a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constructor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to </a:t>
            </a:r>
            <a:b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create an empty list…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85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6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220267" y="235738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methods to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add new items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88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261708" y="2768821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delete items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220267" y="3180258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find if </a:t>
            </a:r>
            <a:br>
              <a:rPr lang="en-US" sz="1800" dirty="0" smtClean="0">
                <a:solidFill>
                  <a:srgbClr val="FF0000"/>
                </a:solidFill>
                <a:cs typeface="Arial" charset="0"/>
              </a:rPr>
            </a:b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an item is in the list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94" name="Text Box 3"/>
          <p:cNvSpPr txBox="1">
            <a:spLocks noChangeArrowheads="1"/>
          </p:cNvSpPr>
          <p:nvPr/>
        </p:nvSpPr>
        <p:spPr bwMode="auto">
          <a:xfrm>
            <a:off x="181448" y="3868694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a method to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print all the items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…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9" name="Text Box 3"/>
          <p:cNvSpPr txBox="1">
            <a:spLocks noChangeArrowheads="1"/>
          </p:cNvSpPr>
          <p:nvPr/>
        </p:nvSpPr>
        <p:spPr bwMode="auto">
          <a:xfrm>
            <a:off x="199787" y="4280130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And finally, we need a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destructor</a:t>
            </a: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 </a:t>
            </a:r>
            <a:b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to free all of our nodes!</a:t>
            </a:r>
            <a:endParaRPr lang="en-US" sz="18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30" name="Text Box 3"/>
          <p:cNvSpPr txBox="1">
            <a:spLocks noChangeArrowheads="1"/>
          </p:cNvSpPr>
          <p:nvPr/>
        </p:nvSpPr>
        <p:spPr bwMode="auto">
          <a:xfrm>
            <a:off x="200064" y="5600961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Let’s consider these one at a time!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129" grpId="0"/>
      <p:bldP spid="1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 smtClean="0"/>
              <a:t>Linked List </a:t>
            </a:r>
            <a:r>
              <a:rPr lang="en-US" sz="3200" dirty="0" smtClean="0">
                <a:solidFill>
                  <a:srgbClr val="6600CC"/>
                </a:solidFill>
              </a:rPr>
              <a:t>Constructor</a:t>
            </a:r>
            <a:endParaRPr lang="en-US" sz="32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48621" y="845469"/>
            <a:ext cx="4939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OK, so what should our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constructor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do?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219304" y="1343056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Well, we’ll want it to create an “empty” linked list – one with no items.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219304" y="2117642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But how do we create an empty list?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8921" y="1697878"/>
            <a:ext cx="3518310" cy="2672737"/>
            <a:chOff x="5488921" y="1697878"/>
            <a:chExt cx="3518310" cy="267273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488921" y="2126837"/>
              <a:ext cx="3518310" cy="224377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2940" y="1697878"/>
              <a:ext cx="779845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8384" y="2024088"/>
            <a:ext cx="340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{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75029" y="2615230"/>
            <a:ext cx="46867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Well, earlier I showed you how we marked the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last node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in a linked list…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129468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43506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2489785" y="4086521"/>
            <a:ext cx="2266088" cy="2669683"/>
            <a:chOff x="2245429" y="3526792"/>
            <a:chExt cx="2900175" cy="3390300"/>
          </a:xfrm>
        </p:grpSpPr>
        <p:grpSp>
          <p:nvGrpSpPr>
            <p:cNvPr id="48" name="Group 47"/>
            <p:cNvGrpSpPr/>
            <p:nvPr/>
          </p:nvGrpSpPr>
          <p:grpSpPr>
            <a:xfrm>
              <a:off x="2284959" y="3526792"/>
              <a:ext cx="2860645" cy="1022429"/>
              <a:chOff x="2283499" y="2946250"/>
              <a:chExt cx="2860645" cy="1022429"/>
            </a:xfrm>
          </p:grpSpPr>
          <p:grpSp>
            <p:nvGrpSpPr>
              <p:cNvPr id="49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52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5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800" dirty="0"/>
                </a:p>
              </p:txBody>
            </p:sp>
            <p:sp>
              <p:nvSpPr>
                <p:cNvPr id="5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5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60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51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3039758" y="3605389"/>
              <a:ext cx="1276474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"books"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2245429" y="4048172"/>
              <a:ext cx="2900175" cy="2868920"/>
              <a:chOff x="2243969" y="3467630"/>
              <a:chExt cx="2900175" cy="286892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8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800" dirty="0"/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79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400" dirty="0"/>
                  </a:p>
                </p:txBody>
              </p:sp>
              <p:sp>
                <p:nvSpPr>
                  <p:cNvPr id="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600" dirty="0"/>
                  </a:p>
                </p:txBody>
              </p:sp>
              <p:sp>
                <p:nvSpPr>
                  <p:cNvPr id="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72" name="Curved Connector 71"/>
              <p:cNvCxnSpPr/>
              <p:nvPr/>
            </p:nvCxnSpPr>
            <p:spPr bwMode="auto">
              <a:xfrm>
                <a:off x="4249993" y="3703436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74" name="Curved Connector 73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accent2"/>
                    </a:solidFill>
                  </a:rPr>
                  <a:t>"cash"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295401" y="3467630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 dirty="0"/>
              </a:p>
            </p:txBody>
          </p:sp>
        </p:grpSp>
      </p:grpSp>
      <p:sp>
        <p:nvSpPr>
          <p:cNvPr id="99" name="Left Arrow 98"/>
          <p:cNvSpPr/>
          <p:nvPr/>
        </p:nvSpPr>
        <p:spPr bwMode="auto">
          <a:xfrm rot="20573056">
            <a:off x="3953455" y="4955024"/>
            <a:ext cx="3216925" cy="2074398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Indicates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that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there aren’t any nodes following this one…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6" name="Curved Connector 15"/>
          <p:cNvCxnSpPr>
            <a:stCxn id="47" idx="3"/>
          </p:cNvCxnSpPr>
          <p:nvPr/>
        </p:nvCxnSpPr>
        <p:spPr bwMode="auto">
          <a:xfrm flipV="1">
            <a:off x="1270560" y="4200825"/>
            <a:ext cx="1250112" cy="42395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Rectangle 16"/>
          <p:cNvSpPr/>
          <p:nvPr/>
        </p:nvSpPr>
        <p:spPr>
          <a:xfrm>
            <a:off x="718075" y="3359970"/>
            <a:ext cx="3696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 set its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next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value to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329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0" grpId="0"/>
      <p:bldP spid="119" grpId="0"/>
      <p:bldP spid="121" grpId="0"/>
      <p:bldP spid="7" grpId="0"/>
      <p:bldP spid="40" grpId="0"/>
      <p:bldP spid="64" grpId="0"/>
      <p:bldP spid="99" grpId="0" animBg="1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Curved Connector 136"/>
          <p:cNvCxnSpPr/>
          <p:nvPr/>
        </p:nvCxnSpPr>
        <p:spPr bwMode="auto">
          <a:xfrm flipV="1">
            <a:off x="1161669" y="4200825"/>
            <a:ext cx="1359003" cy="42395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3" name="Group 92"/>
          <p:cNvGrpSpPr/>
          <p:nvPr/>
        </p:nvGrpSpPr>
        <p:grpSpPr>
          <a:xfrm>
            <a:off x="2489785" y="4086521"/>
            <a:ext cx="2266088" cy="2669683"/>
            <a:chOff x="2245429" y="3526792"/>
            <a:chExt cx="2900175" cy="3390300"/>
          </a:xfrm>
        </p:grpSpPr>
        <p:grpSp>
          <p:nvGrpSpPr>
            <p:cNvPr id="100" name="Group 99"/>
            <p:cNvGrpSpPr/>
            <p:nvPr/>
          </p:nvGrpSpPr>
          <p:grpSpPr>
            <a:xfrm>
              <a:off x="2284959" y="3526792"/>
              <a:ext cx="2860645" cy="1022429"/>
              <a:chOff x="2283499" y="2946250"/>
              <a:chExt cx="2860645" cy="1022429"/>
            </a:xfrm>
          </p:grpSpPr>
          <p:grpSp>
            <p:nvGrpSpPr>
              <p:cNvPr id="130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32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3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800" dirty="0"/>
                </a:p>
              </p:txBody>
            </p:sp>
            <p:sp>
              <p:nvSpPr>
                <p:cNvPr id="134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3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36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31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5000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039758" y="3605389"/>
              <a:ext cx="1276474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"books"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245429" y="4048172"/>
              <a:ext cx="2900175" cy="2868920"/>
              <a:chOff x="2243969" y="3467630"/>
              <a:chExt cx="2900175" cy="2868920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123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125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6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800" dirty="0"/>
                  </a:p>
                </p:txBody>
              </p:sp>
              <p:sp>
                <p:nvSpPr>
                  <p:cNvPr id="127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29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2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105" name="Group 104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114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1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17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400" dirty="0"/>
                  </a:p>
                </p:txBody>
              </p:sp>
              <p:sp>
                <p:nvSpPr>
                  <p:cNvPr id="118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20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600" dirty="0"/>
                  </a:p>
                </p:txBody>
              </p:sp>
              <p:sp>
                <p:nvSpPr>
                  <p:cNvPr id="12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106" name="Curved Connector 105"/>
              <p:cNvCxnSpPr/>
              <p:nvPr/>
            </p:nvCxnSpPr>
            <p:spPr bwMode="auto">
              <a:xfrm>
                <a:off x="4249993" y="3703436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7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08" name="Curved Connector 107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09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accent2"/>
                    </a:solidFill>
                  </a:rPr>
                  <a:t>"cash"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295401" y="3467630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 dirty="0"/>
              </a:p>
            </p:txBody>
          </p:sp>
        </p:grp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002" y="-153200"/>
            <a:ext cx="7772400" cy="1143000"/>
          </a:xfrm>
        </p:spPr>
        <p:txBody>
          <a:bodyPr/>
          <a:lstStyle/>
          <a:p>
            <a:pPr algn="l"/>
            <a:r>
              <a:rPr lang="en-US" sz="3200" dirty="0" smtClean="0"/>
              <a:t>Linked List </a:t>
            </a:r>
            <a:r>
              <a:rPr lang="en-US" sz="3200" dirty="0" smtClean="0">
                <a:solidFill>
                  <a:srgbClr val="6600CC"/>
                </a:solidFill>
              </a:rPr>
              <a:t>Constructor</a:t>
            </a:r>
            <a:endParaRPr lang="en-US" sz="32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148621" y="845469"/>
            <a:ext cx="4939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So, following this logic…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219304" y="1343056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 can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create an empty linked list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by setting our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head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pointer to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88921" y="1697878"/>
            <a:ext cx="3518310" cy="2672737"/>
            <a:chOff x="5488921" y="1697878"/>
            <a:chExt cx="3518310" cy="2672737"/>
          </a:xfrm>
        </p:grpSpPr>
        <p:sp>
          <p:nvSpPr>
            <p:cNvPr id="50" name="Rectangle 49"/>
            <p:cNvSpPr/>
            <p:nvPr/>
          </p:nvSpPr>
          <p:spPr bwMode="auto">
            <a:xfrm>
              <a:off x="5488921" y="2126837"/>
              <a:ext cx="3518310" cy="224377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6902940" y="1697878"/>
              <a:ext cx="779845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448384" y="2024088"/>
            <a:ext cx="340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{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endParaRPr lang="en-US" sz="1800" dirty="0" smtClean="0"/>
          </a:p>
          <a:p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735131" y="2429757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head = </a:t>
            </a:r>
            <a:r>
              <a:rPr lang="en-US" sz="20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129468"/>
            <a:ext cx="779265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8592" y="443506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5000</a:t>
            </a:r>
            <a:endParaRPr lang="en-US" sz="2000" dirty="0"/>
          </a:p>
        </p:txBody>
      </p:sp>
      <p:sp>
        <p:nvSpPr>
          <p:cNvPr id="94" name="Rectangle 93"/>
          <p:cNvSpPr/>
          <p:nvPr/>
        </p:nvSpPr>
        <p:spPr>
          <a:xfrm>
            <a:off x="419027" y="4411856"/>
            <a:ext cx="936475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900" dirty="0" err="1">
                <a:solidFill>
                  <a:srgbClr val="FF0000"/>
                </a:solidFill>
              </a:rPr>
              <a:t>nullptr</a:t>
            </a:r>
            <a:endParaRPr lang="en-US" sz="1900" dirty="0">
              <a:solidFill>
                <a:srgbClr val="FF0000"/>
              </a:solidFill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348108" y="4621340"/>
            <a:ext cx="1838765" cy="1369528"/>
            <a:chOff x="3307100" y="6103189"/>
            <a:chExt cx="1838765" cy="1369528"/>
          </a:xfrm>
        </p:grpSpPr>
        <p:pic>
          <p:nvPicPr>
            <p:cNvPr id="9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7214" y="6319216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Arc 97"/>
            <p:cNvSpPr/>
            <p:nvPr/>
          </p:nvSpPr>
          <p:spPr bwMode="auto">
            <a:xfrm>
              <a:off x="3307100" y="6103189"/>
              <a:ext cx="1469439" cy="1369528"/>
            </a:xfrm>
            <a:prstGeom prst="arc">
              <a:avLst>
                <a:gd name="adj1" fmla="val 17066456"/>
                <a:gd name="adj2" fmla="val 20875784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Left Arrow 100"/>
          <p:cNvSpPr/>
          <p:nvPr/>
        </p:nvSpPr>
        <p:spPr bwMode="auto">
          <a:xfrm rot="20573291">
            <a:off x="1143703" y="2995395"/>
            <a:ext cx="3216925" cy="2074398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 head pointer with a value of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means “empty list”!</a:t>
            </a:r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5510568" y="26281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0" name="Text Box 3"/>
          <p:cNvSpPr txBox="1">
            <a:spLocks noChangeArrowheads="1"/>
          </p:cNvSpPr>
          <p:nvPr/>
        </p:nvSpPr>
        <p:spPr bwMode="auto">
          <a:xfrm>
            <a:off x="821163" y="2194433"/>
            <a:ext cx="3594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OK, next let’s learn how to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print the 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in our list!</a:t>
            </a:r>
          </a:p>
        </p:txBody>
      </p:sp>
    </p:spTree>
    <p:extLst>
      <p:ext uri="{BB962C8B-B14F-4D97-AF65-F5344CB8AC3E}">
        <p14:creationId xmlns:p14="http://schemas.microsoft.com/office/powerpoint/2010/main" val="32688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9" grpId="0"/>
      <p:bldP spid="56" grpId="0"/>
      <p:bldP spid="64" grpId="0"/>
      <p:bldP spid="94" grpId="0"/>
      <p:bldP spid="101" grpId="0" animBg="1"/>
      <p:bldP spid="101" grpId="1" animBg="1"/>
      <p:bldP spid="139" grpId="0" animBg="1"/>
      <p:bldP spid="139" grpId="1" animBg="1"/>
      <p:bldP spid="7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39" name="TextBox 138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head</a:t>
              </a:r>
              <a:endParaRPr lang="en-US" sz="1800" dirty="0"/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37</a:t>
            </a:fld>
            <a:endParaRPr lang="en-US"/>
          </a:p>
        </p:txBody>
      </p:sp>
      <p:sp>
        <p:nvSpPr>
          <p:cNvPr id="92" name="Text Box 3"/>
          <p:cNvSpPr txBox="1">
            <a:spLocks noChangeArrowheads="1"/>
          </p:cNvSpPr>
          <p:nvPr/>
        </p:nvSpPr>
        <p:spPr bwMode="auto">
          <a:xfrm>
            <a:off x="163287" y="744320"/>
            <a:ext cx="47894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 let’s assume we’ve used our class to create a linked list and add some items…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491121" y="4728734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2000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68" name="Group 67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69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7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7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7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7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000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6" name="Straight Arrow Connector 85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8" name="Group 87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89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9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9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9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"books"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99" name="Curved Connector 98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0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01" name="Curved Connector 100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2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03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04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 smtClean="0">
                <a:solidFill>
                  <a:srgbClr val="6600CC"/>
                </a:solidFill>
              </a:rPr>
              <a:t>Printing the Items </a:t>
            </a:r>
            <a:r>
              <a:rPr lang="en-US" sz="2200" dirty="0" smtClean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5498748" y="1766828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5487" y="2260984"/>
            <a:ext cx="2948679" cy="2046191"/>
            <a:chOff x="205487" y="2260984"/>
            <a:chExt cx="2948679" cy="2046191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05487" y="2260984"/>
              <a:ext cx="2948679" cy="2046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int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main()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/>
              </a:r>
              <a:br>
                <a:rPr lang="en-US" sz="1050" dirty="0"/>
              </a:b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468" y="2781518"/>
              <a:ext cx="2440092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/>
                <a:t>LinkedList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myList</a:t>
              </a:r>
              <a:r>
                <a:rPr lang="en-US" sz="1800" dirty="0" smtClean="0"/>
                <a:t>;</a:t>
              </a:r>
            </a:p>
            <a:p>
              <a:pPr algn="l"/>
              <a:endParaRPr lang="en-US" sz="1000" dirty="0"/>
            </a:p>
            <a:p>
              <a:pPr algn="l"/>
              <a:r>
                <a:rPr lang="en-US" sz="1800" dirty="0" smtClean="0"/>
                <a:t>// code to add nodes</a:t>
              </a:r>
            </a:p>
            <a:p>
              <a:pPr algn="l"/>
              <a:endParaRPr lang="en-US" sz="1050" dirty="0"/>
            </a:p>
            <a:p>
              <a:pPr algn="l"/>
              <a:r>
                <a:rPr lang="en-US" sz="1800" dirty="0" err="1" smtClean="0"/>
                <a:t>myList.printItems</a:t>
              </a:r>
              <a:r>
                <a:rPr lang="en-US" sz="1800" dirty="0" smtClean="0"/>
                <a:t>();</a:t>
              </a:r>
              <a:endParaRPr lang="en-US" sz="1800" dirty="0"/>
            </a:p>
          </p:txBody>
        </p:sp>
      </p:grp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360308" y="29691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423663" y="4723693"/>
            <a:ext cx="816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/>
          </a:p>
        </p:txBody>
      </p:sp>
      <p:sp>
        <p:nvSpPr>
          <p:cNvPr id="145" name="Line 14"/>
          <p:cNvSpPr>
            <a:spLocks noChangeShapeType="1"/>
          </p:cNvSpPr>
          <p:nvPr/>
        </p:nvSpPr>
        <p:spPr bwMode="auto">
          <a:xfrm>
            <a:off x="360308" y="33888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8" name="Line 14"/>
          <p:cNvSpPr>
            <a:spLocks noChangeShapeType="1"/>
          </p:cNvSpPr>
          <p:nvPr/>
        </p:nvSpPr>
        <p:spPr bwMode="auto">
          <a:xfrm>
            <a:off x="361387" y="38415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9" name="Text Box 3"/>
          <p:cNvSpPr txBox="1">
            <a:spLocks noChangeArrowheads="1"/>
          </p:cNvSpPr>
          <p:nvPr/>
        </p:nvSpPr>
        <p:spPr bwMode="auto">
          <a:xfrm>
            <a:off x="-33427" y="1459080"/>
            <a:ext cx="50955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Arial" charset="0"/>
              </a:rPr>
              <a:t>How do we go about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printing </a:t>
            </a:r>
            <a:r>
              <a:rPr lang="en-US" sz="1800" dirty="0">
                <a:solidFill>
                  <a:srgbClr val="FF0000"/>
                </a:solidFill>
                <a:cs typeface="Arial" charset="0"/>
              </a:rPr>
              <a:t>the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items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in the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list?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45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87" grpId="0"/>
      <p:bldP spid="64" grpId="0"/>
      <p:bldP spid="143" grpId="0" animBg="1"/>
      <p:bldP spid="143" grpId="1" animBg="1"/>
      <p:bldP spid="144" grpId="1"/>
      <p:bldP spid="144" grpId="2"/>
      <p:bldP spid="145" grpId="0" animBg="1"/>
      <p:bldP spid="145" grpId="1" animBg="1"/>
      <p:bldP spid="148" grpId="0" animBg="1"/>
      <p:bldP spid="1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39" name="TextBox 138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head</a:t>
              </a:r>
              <a:endParaRPr lang="en-US" sz="1800" dirty="0"/>
            </a:p>
          </p:txBody>
        </p:sp>
        <p:sp>
          <p:nvSpPr>
            <p:cNvPr id="137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38</a:t>
            </a:fld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1408341" y="4705409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64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 smtClean="0">
                <a:solidFill>
                  <a:srgbClr val="6600CC"/>
                </a:solidFill>
              </a:rPr>
              <a:t>Printing the Items </a:t>
            </a:r>
            <a:r>
              <a:rPr lang="en-US" sz="2200" dirty="0" smtClean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Rectangle 117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1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122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5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26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sp>
        <p:nvSpPr>
          <p:cNvPr id="134" name="Text Box 3"/>
          <p:cNvSpPr txBox="1">
            <a:spLocks noChangeArrowheads="1"/>
          </p:cNvSpPr>
          <p:nvPr/>
        </p:nvSpPr>
        <p:spPr bwMode="auto">
          <a:xfrm>
            <a:off x="5498748" y="1766828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05487" y="2260984"/>
            <a:ext cx="2948679" cy="2046191"/>
            <a:chOff x="205487" y="2260984"/>
            <a:chExt cx="2948679" cy="2046191"/>
          </a:xfrm>
        </p:grpSpPr>
        <p:sp>
          <p:nvSpPr>
            <p:cNvPr id="141" name="Rectangle 140"/>
            <p:cNvSpPr/>
            <p:nvPr/>
          </p:nvSpPr>
          <p:spPr bwMode="auto">
            <a:xfrm>
              <a:off x="205487" y="2260984"/>
              <a:ext cx="2948679" cy="20461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int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main()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smtClean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dirty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050" dirty="0"/>
                <a:t/>
              </a:r>
              <a:br>
                <a:rPr lang="en-US" sz="1050" dirty="0"/>
              </a:b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601468" y="2781518"/>
              <a:ext cx="2440092" cy="1238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/>
                <a:t>LinkedList</a:t>
              </a:r>
              <a:r>
                <a:rPr lang="en-US" sz="1800" dirty="0" smtClean="0"/>
                <a:t> </a:t>
              </a:r>
              <a:r>
                <a:rPr lang="en-US" sz="1800" dirty="0" err="1" smtClean="0"/>
                <a:t>myList</a:t>
              </a:r>
              <a:r>
                <a:rPr lang="en-US" sz="1800" dirty="0" smtClean="0"/>
                <a:t>;</a:t>
              </a:r>
            </a:p>
            <a:p>
              <a:pPr algn="l"/>
              <a:endParaRPr lang="en-US" sz="1000" dirty="0"/>
            </a:p>
            <a:p>
              <a:pPr algn="l"/>
              <a:r>
                <a:rPr lang="en-US" sz="1800" dirty="0" smtClean="0"/>
                <a:t>// code to add nodes</a:t>
              </a:r>
            </a:p>
            <a:p>
              <a:pPr algn="l"/>
              <a:endParaRPr lang="en-US" sz="1050" dirty="0"/>
            </a:p>
            <a:p>
              <a:pPr algn="l"/>
              <a:r>
                <a:rPr lang="en-US" sz="1800" dirty="0" err="1" smtClean="0"/>
                <a:t>myList.printItems</a:t>
              </a:r>
              <a:r>
                <a:rPr lang="en-US" sz="1800" dirty="0" smtClean="0"/>
                <a:t>();</a:t>
              </a:r>
              <a:endParaRPr lang="en-US" sz="1800" dirty="0"/>
            </a:p>
          </p:txBody>
        </p:sp>
      </p:grpSp>
      <p:sp>
        <p:nvSpPr>
          <p:cNvPr id="148" name="Line 14"/>
          <p:cNvSpPr>
            <a:spLocks noChangeShapeType="1"/>
          </p:cNvSpPr>
          <p:nvPr/>
        </p:nvSpPr>
        <p:spPr bwMode="auto">
          <a:xfrm>
            <a:off x="361387" y="38415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Text Box 3"/>
          <p:cNvSpPr txBox="1">
            <a:spLocks noChangeArrowheads="1"/>
          </p:cNvSpPr>
          <p:nvPr/>
        </p:nvSpPr>
        <p:spPr bwMode="auto">
          <a:xfrm>
            <a:off x="5510564" y="33599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495102" y="2064868"/>
            <a:ext cx="26962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{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050" dirty="0"/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275296" y="195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110" name="Group 109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56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58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60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62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5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000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49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51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53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5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55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50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112" name="Straight Arrow Connector 111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3" name="Group 112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32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43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4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45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4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47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33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"books"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15" name="Curved Connector 11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127" name="Curved Connector 12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29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30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33427" y="744320"/>
            <a:ext cx="5095509" cy="1361091"/>
            <a:chOff x="-33427" y="744320"/>
            <a:chExt cx="5095509" cy="1361091"/>
          </a:xfrm>
        </p:grpSpPr>
        <p:sp>
          <p:nvSpPr>
            <p:cNvPr id="163" name="Text Box 3"/>
            <p:cNvSpPr txBox="1">
              <a:spLocks noChangeArrowheads="1"/>
            </p:cNvSpPr>
            <p:nvPr/>
          </p:nvSpPr>
          <p:spPr bwMode="auto">
            <a:xfrm>
              <a:off x="163287" y="744320"/>
              <a:ext cx="478948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So let’s assume we’ve used our class to create a linked list and add some items…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64" name="Text Box 3"/>
            <p:cNvSpPr txBox="1">
              <a:spLocks noChangeArrowheads="1"/>
            </p:cNvSpPr>
            <p:nvPr/>
          </p:nvSpPr>
          <p:spPr bwMode="auto">
            <a:xfrm>
              <a:off x="-33427" y="1459080"/>
              <a:ext cx="5095509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How do we go about 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/>
              </a:r>
              <a:br>
                <a:rPr lang="en-US" sz="1800" dirty="0" smtClean="0">
                  <a:solidFill>
                    <a:schemeClr val="tx1"/>
                  </a:solidFill>
                  <a:cs typeface="Arial" charset="0"/>
                </a:rPr>
              </a:br>
              <a:r>
                <a:rPr lang="en-US" sz="1800" dirty="0" smtClean="0">
                  <a:solidFill>
                    <a:srgbClr val="FF0000"/>
                  </a:solidFill>
                  <a:cs typeface="Arial" charset="0"/>
                </a:rPr>
                <a:t>printing </a:t>
              </a:r>
              <a:r>
                <a:rPr lang="en-US" sz="1800" dirty="0">
                  <a:solidFill>
                    <a:srgbClr val="FF0000"/>
                  </a:solidFill>
                  <a:cs typeface="Arial" charset="0"/>
                </a:rPr>
                <a:t>the </a:t>
              </a:r>
              <a:r>
                <a:rPr lang="en-US" sz="1800" dirty="0" smtClean="0">
                  <a:solidFill>
                    <a:srgbClr val="FF0000"/>
                  </a:solidFill>
                  <a:cs typeface="Arial" charset="0"/>
                </a:rPr>
                <a:t>items 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in the 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list?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93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-2.77778E-7 -0.2307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2" grpId="0"/>
      <p:bldP spid="123" grpId="0"/>
      <p:bldP spid="124" grpId="0"/>
      <p:bldP spid="125" grpId="0"/>
      <p:bldP spid="126" grpId="0"/>
      <p:bldP spid="134" grpId="0"/>
      <p:bldP spid="148" grpId="1" animBg="1"/>
      <p:bldP spid="93" grpId="0"/>
      <p:bldP spid="106" grpId="0"/>
      <p:bldP spid="10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 smtClean="0">
                <a:solidFill>
                  <a:srgbClr val="6600CC"/>
                </a:solidFill>
              </a:rPr>
              <a:t>Printing the Items </a:t>
            </a:r>
            <a:r>
              <a:rPr lang="en-US" sz="2200" dirty="0" smtClean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head</a:t>
              </a:r>
              <a:endParaRPr lang="en-US" sz="1800" dirty="0"/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sp>
        <p:nvSpPr>
          <p:cNvPr id="160" name="Rectangle 159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 dirty="0" smtClean="0"/>
                <a:t>class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LinkedList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2000" dirty="0" smtClean="0"/>
                <a:t>public:</a:t>
              </a:r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1600" dirty="0"/>
            </a:p>
            <a:p>
              <a:pPr algn="l"/>
              <a:r>
                <a:rPr lang="en-US" sz="2000" dirty="0" smtClean="0"/>
                <a:t>private:    </a:t>
              </a:r>
            </a:p>
            <a:p>
              <a:pPr algn="l"/>
              <a:endParaRPr lang="en-US" sz="2000" dirty="0"/>
            </a:p>
            <a:p>
              <a:pPr algn="l"/>
              <a:r>
                <a:rPr lang="en-US" sz="1600" dirty="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tx1"/>
                  </a:solidFill>
                  <a:cs typeface="Arial" charset="0"/>
                </a:rPr>
                <a:t>Node *head;</a:t>
              </a:r>
              <a:endParaRPr lang="en-US" sz="20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050" dirty="0" smtClean="0"/>
            </a:p>
            <a:p>
              <a:r>
                <a:rPr lang="en-US" sz="1800" dirty="0" smtClean="0"/>
                <a:t>}</a:t>
              </a:r>
            </a:p>
            <a:p>
              <a:endParaRPr lang="en-US" sz="1800" dirty="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dirty="0" err="1" smtClean="0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OK, so our goal is to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loop through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each of the nodes and print out their values, starting with the node </a:t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pointed to by “head”…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3547" y="707366"/>
            <a:ext cx="4823665" cy="220184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39</a:t>
            </a:fld>
            <a:endParaRPr lang="en-US"/>
          </a:p>
        </p:txBody>
      </p:sp>
      <p:sp>
        <p:nvSpPr>
          <p:cNvPr id="86" name="Rounded Rectangular Callout 85"/>
          <p:cNvSpPr/>
          <p:nvPr/>
        </p:nvSpPr>
        <p:spPr bwMode="auto">
          <a:xfrm>
            <a:off x="5772275" y="235928"/>
            <a:ext cx="3115157" cy="1245830"/>
          </a:xfrm>
          <a:prstGeom prst="wedgeRoundRectCallout">
            <a:avLst>
              <a:gd name="adj1" fmla="val -45372"/>
              <a:gd name="adj2" fmla="val 13133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But what kind of variable should we use? </a:t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5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An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integer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?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5727644" y="2389736"/>
            <a:ext cx="36954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int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	// use this to loop?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for (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=0;i&lt;</a:t>
            </a:r>
            <a:r>
              <a:rPr lang="en-US" sz="1800" dirty="0" smtClean="0">
                <a:solidFill>
                  <a:srgbClr val="FF3300"/>
                </a:solidFill>
                <a:cs typeface="Arial" charset="0"/>
              </a:rPr>
              <a:t>?????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;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++)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  …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}</a:t>
            </a: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5970885" y="3928795"/>
            <a:ext cx="3007745" cy="879369"/>
          </a:xfrm>
          <a:prstGeom prst="wedgeRoundRectCallout">
            <a:avLst>
              <a:gd name="adj1" fmla="val -47869"/>
              <a:gd name="adj2" fmla="val -1918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Ah! Maybe we should use a Node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instead!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Node *p;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3" name="Line 14"/>
          <p:cNvSpPr>
            <a:spLocks noChangeShapeType="1"/>
          </p:cNvSpPr>
          <p:nvPr/>
        </p:nvSpPr>
        <p:spPr bwMode="auto">
          <a:xfrm>
            <a:off x="5459720" y="257440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 dirty="0" smtClean="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 dirty="0" smtClean="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 dirty="0" smtClean="0">
                <a:solidFill>
                  <a:schemeClr val="tx1"/>
                </a:solidFill>
                <a:cs typeface="Arial" charset="0"/>
              </a:rPr>
              <a:t> node</a:t>
            </a:r>
            <a:endParaRPr lang="en-US" sz="17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467475" y="29063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while (                                 )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2253885" y="686068"/>
            <a:ext cx="3067075" cy="1378800"/>
          </a:xfrm>
          <a:prstGeom prst="wedgeRoundRectCallout">
            <a:avLst>
              <a:gd name="adj1" fmla="val 64038"/>
              <a:gd name="adj2" fmla="val 881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As with any loop, we’re going to need to use a variable to iterate.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1" name="Rounded Rectangular Callout 110"/>
          <p:cNvSpPr/>
          <p:nvPr/>
        </p:nvSpPr>
        <p:spPr bwMode="auto">
          <a:xfrm>
            <a:off x="3216504" y="1152424"/>
            <a:ext cx="2243216" cy="1382091"/>
          </a:xfrm>
          <a:prstGeom prst="wedgeRoundRectCallout">
            <a:avLst>
              <a:gd name="adj1" fmla="val 66217"/>
              <a:gd name="adj2" fmla="val 10168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Now let’s just use a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loop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to cycle through the nodes!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5" name="Rounded Rectangular Callout 104"/>
          <p:cNvSpPr/>
          <p:nvPr/>
        </p:nvSpPr>
        <p:spPr bwMode="auto">
          <a:xfrm>
            <a:off x="5599132" y="3848918"/>
            <a:ext cx="3488956" cy="1761169"/>
          </a:xfrm>
          <a:prstGeom prst="wedgeRoundRectCallout">
            <a:avLst>
              <a:gd name="adj1" fmla="val -41850"/>
              <a:gd name="adj2" fmla="val -9875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If we want to loop through the nodes from top to bottom, we need to start by pointing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at the top node!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But how?</a:t>
            </a:r>
            <a:endParaRPr lang="en-US" sz="20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Rounded Rectangular Callout 112"/>
          <p:cNvSpPr/>
          <p:nvPr/>
        </p:nvSpPr>
        <p:spPr bwMode="auto">
          <a:xfrm>
            <a:off x="1578064" y="1866591"/>
            <a:ext cx="3622135" cy="2079615"/>
          </a:xfrm>
          <a:prstGeom prst="wedgeRoundRectCallout">
            <a:avLst>
              <a:gd name="adj1" fmla="val -50015"/>
              <a:gd name="adj2" fmla="val 905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Well, we know that our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pointer contains the address of the top node…</a:t>
            </a:r>
          </a:p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So let’s just </a:t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set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p 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equal to it!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3" name="Line 14"/>
          <p:cNvSpPr>
            <a:spLocks noChangeShapeType="1"/>
          </p:cNvSpPr>
          <p:nvPr/>
        </p:nvSpPr>
        <p:spPr bwMode="auto">
          <a:xfrm>
            <a:off x="5275296" y="195367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000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"books"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3" name="Left Arrow 12"/>
          <p:cNvSpPr/>
          <p:nvPr/>
        </p:nvSpPr>
        <p:spPr bwMode="auto">
          <a:xfrm rot="5400000">
            <a:off x="1610787" y="4918061"/>
            <a:ext cx="493059" cy="684731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4" name="Rounded Rectangular Callout 183"/>
          <p:cNvSpPr/>
          <p:nvPr/>
        </p:nvSpPr>
        <p:spPr bwMode="auto">
          <a:xfrm>
            <a:off x="2617575" y="81368"/>
            <a:ext cx="3405267" cy="1554949"/>
          </a:xfrm>
          <a:prstGeom prst="wedgeRoundRectCallout">
            <a:avLst>
              <a:gd name="adj1" fmla="val 82777"/>
              <a:gd name="adj2" fmla="val 13888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0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First of all, we don’t even know how many items our list has…</a:t>
            </a:r>
          </a:p>
        </p:txBody>
      </p:sp>
      <p:sp>
        <p:nvSpPr>
          <p:cNvPr id="186" name="Rounded Rectangular Callout 185"/>
          <p:cNvSpPr/>
          <p:nvPr/>
        </p:nvSpPr>
        <p:spPr bwMode="auto">
          <a:xfrm>
            <a:off x="1594267" y="2273828"/>
            <a:ext cx="2937276" cy="777119"/>
          </a:xfrm>
          <a:prstGeom prst="wedgeRoundRectCallout">
            <a:avLst>
              <a:gd name="adj1" fmla="val 91750"/>
              <a:gd name="adj2" fmla="val -86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Hmmm. </a:t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That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doesn’t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help!</a:t>
            </a:r>
          </a:p>
        </p:txBody>
      </p:sp>
      <p:sp>
        <p:nvSpPr>
          <p:cNvPr id="187" name="Rounded Rectangular Callout 186"/>
          <p:cNvSpPr/>
          <p:nvPr/>
        </p:nvSpPr>
        <p:spPr bwMode="auto">
          <a:xfrm>
            <a:off x="5521659" y="4378982"/>
            <a:ext cx="3573345" cy="2205930"/>
          </a:xfrm>
          <a:prstGeom prst="wedgeRoundRectCallout">
            <a:avLst>
              <a:gd name="adj1" fmla="val -68844"/>
              <a:gd name="adj2" fmla="val -3634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And second, our nodes are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scattered randomly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throughout memory!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 need to find them one at a time to print them.</a:t>
            </a:r>
          </a:p>
        </p:txBody>
      </p:sp>
    </p:spTree>
    <p:extLst>
      <p:ext uri="{BB962C8B-B14F-4D97-AF65-F5344CB8AC3E}">
        <p14:creationId xmlns:p14="http://schemas.microsoft.com/office/powerpoint/2010/main" val="31028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0.30313 -0.0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56" y="-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-0.08496 L 0.30313 0.0277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313 0.02777 L 0.30313 0.1393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8.33333E-7 0.13426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66" grpId="0"/>
      <p:bldP spid="8" grpId="0" animBg="1"/>
      <p:bldP spid="86" grpId="0" animBg="1"/>
      <p:bldP spid="86" grpId="1" animBg="1"/>
      <p:bldP spid="87" grpId="0"/>
      <p:bldP spid="87" grpId="1"/>
      <p:bldP spid="89" grpId="0" animBg="1"/>
      <p:bldP spid="89" grpId="1" animBg="1"/>
      <p:bldP spid="90" grpId="0"/>
      <p:bldP spid="93" grpId="0" animBg="1"/>
      <p:bldP spid="93" grpId="1" animBg="1"/>
      <p:bldP spid="106" grpId="0"/>
      <p:bldP spid="107" grpId="0" animBg="1"/>
      <p:bldP spid="107" grpId="1" animBg="1"/>
      <p:bldP spid="110" grpId="0" animBg="1"/>
      <p:bldP spid="116" grpId="0"/>
      <p:bldP spid="117" grpId="0"/>
      <p:bldP spid="118" grpId="0"/>
      <p:bldP spid="119" grpId="0"/>
      <p:bldP spid="83" grpId="0" animBg="1"/>
      <p:bldP spid="83" grpId="1" animBg="1"/>
      <p:bldP spid="111" grpId="0" animBg="1"/>
      <p:bldP spid="111" grpId="1" animBg="1"/>
      <p:bldP spid="105" grpId="0" animBg="1"/>
      <p:bldP spid="105" grpId="1" animBg="1"/>
      <p:bldP spid="113" grpId="0" build="p" animBg="1"/>
      <p:bldP spid="113" grpId="1" build="allAtOnce" animBg="1"/>
      <p:bldP spid="163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84" grpId="0" animBg="1"/>
      <p:bldP spid="184" grpId="1" animBg="1"/>
      <p:bldP spid="186" grpId="0" animBg="1"/>
      <p:bldP spid="186" grpId="1" animBg="1"/>
      <p:bldP spid="187" grpId="0" animBg="1"/>
      <p:bldP spid="18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46583-5015-45E2-92CF-02F17AC1431B}" type="slidenum">
              <a:rPr lang="en-US"/>
              <a:pPr/>
              <a:t>4</a:t>
            </a:fld>
            <a:endParaRPr lang="en-US"/>
          </a:p>
        </p:txBody>
      </p:sp>
      <p:sp>
        <p:nvSpPr>
          <p:cNvPr id="558082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689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58084" name="Text Box 4"/>
          <p:cNvSpPr txBox="1">
            <a:spLocks noChangeArrowheads="1"/>
          </p:cNvSpPr>
          <p:nvPr/>
        </p:nvSpPr>
        <p:spPr bwMode="auto">
          <a:xfrm>
            <a:off x="384175" y="3019425"/>
            <a:ext cx="482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setMeEqualTo(const Circ &amp;src)</a:t>
            </a:r>
          </a:p>
        </p:txBody>
      </p:sp>
      <p:sp>
        <p:nvSpPr>
          <p:cNvPr id="558085" name="Text Box 5"/>
          <p:cNvSpPr txBox="1">
            <a:spLocks noChangeArrowheads="1"/>
          </p:cNvSpPr>
          <p:nvPr/>
        </p:nvSpPr>
        <p:spPr bwMode="auto">
          <a:xfrm>
            <a:off x="363538" y="3278188"/>
            <a:ext cx="2914650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58086" name="Rectangle 6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58087" name="Text Box 7"/>
          <p:cNvSpPr txBox="1">
            <a:spLocks noChangeArrowheads="1"/>
          </p:cNvSpPr>
          <p:nvPr/>
        </p:nvSpPr>
        <p:spPr bwMode="auto">
          <a:xfrm>
            <a:off x="5118100" y="1179513"/>
            <a:ext cx="3930650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    The syntax for an assignment operator is </a:t>
            </a:r>
            <a:br>
              <a:rPr lang="en-US" sz="2200">
                <a:solidFill>
                  <a:srgbClr val="006666"/>
                </a:solidFill>
                <a:latin typeface="Comic Sans MS" pitchFamily="66" charset="0"/>
              </a:rPr>
            </a:br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a bit confusing.</a:t>
            </a:r>
          </a:p>
        </p:txBody>
      </p:sp>
      <p:sp>
        <p:nvSpPr>
          <p:cNvPr id="558088" name="Text Box 8"/>
          <p:cNvSpPr txBox="1">
            <a:spLocks noChangeArrowheads="1"/>
          </p:cNvSpPr>
          <p:nvPr/>
        </p:nvSpPr>
        <p:spPr bwMode="auto">
          <a:xfrm>
            <a:off x="5410200" y="2514600"/>
            <a:ext cx="3714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ctr"/>
            <a:r>
              <a:rPr lang="en-US" sz="2200">
                <a:solidFill>
                  <a:srgbClr val="006666"/>
                </a:solidFill>
                <a:latin typeface="Comic Sans MS" pitchFamily="66" charset="0"/>
              </a:rPr>
              <a:t>So lets define a simpler version first…</a:t>
            </a:r>
          </a:p>
        </p:txBody>
      </p:sp>
      <p:sp>
        <p:nvSpPr>
          <p:cNvPr id="558089" name="Text Box 9"/>
          <p:cNvSpPr txBox="1">
            <a:spLocks noChangeArrowheads="1"/>
          </p:cNvSpPr>
          <p:nvPr/>
        </p:nvSpPr>
        <p:spPr bwMode="auto">
          <a:xfrm>
            <a:off x="5470525" y="3514725"/>
            <a:ext cx="3554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Here’s how we’d use our new function.</a:t>
            </a:r>
          </a:p>
        </p:txBody>
      </p:sp>
      <p:grpSp>
        <p:nvGrpSpPr>
          <p:cNvPr id="558090" name="Group 10"/>
          <p:cNvGrpSpPr>
            <a:grpSpLocks/>
          </p:cNvGrpSpPr>
          <p:nvPr/>
        </p:nvGrpSpPr>
        <p:grpSpPr bwMode="auto">
          <a:xfrm>
            <a:off x="5029200" y="4419600"/>
            <a:ext cx="3962400" cy="2684463"/>
            <a:chOff x="48" y="1440"/>
            <a:chExt cx="2496" cy="1691"/>
          </a:xfrm>
        </p:grpSpPr>
        <p:sp>
          <p:nvSpPr>
            <p:cNvPr id="558091" name="Rectangle 11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092" name="Rectangle 12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  </a:t>
              </a:r>
              <a:r>
                <a:rPr lang="en-US" sz="1800" b="1" dirty="0" err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bar.setMeEqualTo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(foo)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58094" name="Line 14"/>
          <p:cNvSpPr>
            <a:spLocks noChangeShapeType="1"/>
          </p:cNvSpPr>
          <p:nvPr/>
        </p:nvSpPr>
        <p:spPr bwMode="auto">
          <a:xfrm>
            <a:off x="5534025" y="51371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1" name="Line 41"/>
          <p:cNvSpPr>
            <a:spLocks noChangeShapeType="1"/>
          </p:cNvSpPr>
          <p:nvPr/>
        </p:nvSpPr>
        <p:spPr bwMode="auto">
          <a:xfrm>
            <a:off x="5534025" y="5702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22" name="Line 42"/>
          <p:cNvSpPr>
            <a:spLocks noChangeShapeType="1"/>
          </p:cNvSpPr>
          <p:nvPr/>
        </p:nvSpPr>
        <p:spPr bwMode="auto">
          <a:xfrm>
            <a:off x="5508625" y="62611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0" name="Text Box 60"/>
          <p:cNvSpPr txBox="1">
            <a:spLocks noChangeArrowheads="1"/>
          </p:cNvSpPr>
          <p:nvPr/>
        </p:nvSpPr>
        <p:spPr bwMode="auto">
          <a:xfrm>
            <a:off x="5881688" y="6337300"/>
            <a:ext cx="24241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// same as </a:t>
            </a:r>
            <a:r>
              <a:rPr lang="en-US" sz="1800">
                <a:solidFill>
                  <a:srgbClr val="6600CC"/>
                </a:solidFill>
              </a:rPr>
              <a:t>bar = foo;</a:t>
            </a:r>
          </a:p>
        </p:txBody>
      </p:sp>
      <p:sp>
        <p:nvSpPr>
          <p:cNvPr id="558155" name="Text Box 75"/>
          <p:cNvSpPr txBox="1">
            <a:spLocks noChangeArrowheads="1"/>
          </p:cNvSpPr>
          <p:nvPr/>
        </p:nvSpPr>
        <p:spPr bwMode="auto">
          <a:xfrm>
            <a:off x="850900" y="3676650"/>
            <a:ext cx="139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bar        </a:t>
            </a:r>
          </a:p>
        </p:txBody>
      </p:sp>
      <p:sp>
        <p:nvSpPr>
          <p:cNvPr id="558157" name="AutoShape 77"/>
          <p:cNvSpPr>
            <a:spLocks noChangeArrowheads="1"/>
          </p:cNvSpPr>
          <p:nvPr/>
        </p:nvSpPr>
        <p:spPr bwMode="auto">
          <a:xfrm>
            <a:off x="1446213" y="552450"/>
            <a:ext cx="3089275" cy="1735138"/>
          </a:xfrm>
          <a:prstGeom prst="wedgeRoundRectCallout">
            <a:avLst>
              <a:gd name="adj1" fmla="val -49435"/>
              <a:gd name="adj2" fmla="val 95745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/>
              <a:t>Hmmm.. This looks familiar, doesn’t it?</a:t>
            </a:r>
          </a:p>
          <a:p>
            <a:endParaRPr lang="en-US" sz="2000">
              <a:solidFill>
                <a:srgbClr val="6600CC"/>
              </a:solidFill>
            </a:endParaRPr>
          </a:p>
          <a:p>
            <a:r>
              <a:rPr lang="en-US" sz="2000">
                <a:solidFill>
                  <a:srgbClr val="6600CC"/>
                </a:solidFill>
              </a:rPr>
              <a:t>What does it remind you of?</a:t>
            </a:r>
          </a:p>
        </p:txBody>
      </p:sp>
      <p:grpSp>
        <p:nvGrpSpPr>
          <p:cNvPr id="558174" name="Group 94"/>
          <p:cNvGrpSpPr>
            <a:grpSpLocks/>
          </p:cNvGrpSpPr>
          <p:nvPr/>
        </p:nvGrpSpPr>
        <p:grpSpPr bwMode="auto">
          <a:xfrm>
            <a:off x="604838" y="808038"/>
            <a:ext cx="3968750" cy="2867025"/>
            <a:chOff x="381" y="509"/>
            <a:chExt cx="2500" cy="1806"/>
          </a:xfrm>
        </p:grpSpPr>
        <p:sp>
          <p:nvSpPr>
            <p:cNvPr id="558143" name="Rectangle 63"/>
            <p:cNvSpPr>
              <a:spLocks noChangeArrowheads="1"/>
            </p:cNvSpPr>
            <p:nvPr/>
          </p:nvSpPr>
          <p:spPr bwMode="auto">
            <a:xfrm>
              <a:off x="381" y="509"/>
              <a:ext cx="2500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44" name="Rectangle 64"/>
            <p:cNvSpPr>
              <a:spLocks noChangeArrowheads="1"/>
            </p:cNvSpPr>
            <p:nvPr/>
          </p:nvSpPr>
          <p:spPr bwMode="auto">
            <a:xfrm>
              <a:off x="803" y="2017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5" name="Rectangle 65"/>
            <p:cNvSpPr>
              <a:spLocks noChangeArrowheads="1"/>
            </p:cNvSpPr>
            <p:nvPr/>
          </p:nvSpPr>
          <p:spPr bwMode="auto">
            <a:xfrm>
              <a:off x="1390" y="2008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6" name="Rectangle 66"/>
            <p:cNvSpPr>
              <a:spLocks noChangeArrowheads="1"/>
            </p:cNvSpPr>
            <p:nvPr/>
          </p:nvSpPr>
          <p:spPr bwMode="auto">
            <a:xfrm>
              <a:off x="2130" y="2013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8175" name="Group 95"/>
          <p:cNvGrpSpPr>
            <a:grpSpLocks/>
          </p:cNvGrpSpPr>
          <p:nvPr/>
        </p:nvGrpSpPr>
        <p:grpSpPr bwMode="auto">
          <a:xfrm>
            <a:off x="509588" y="685800"/>
            <a:ext cx="4943475" cy="5980113"/>
            <a:chOff x="321" y="432"/>
            <a:chExt cx="3114" cy="3767"/>
          </a:xfrm>
        </p:grpSpPr>
        <p:sp>
          <p:nvSpPr>
            <p:cNvPr id="558151" name="Rectangle 71"/>
            <p:cNvSpPr>
              <a:spLocks noChangeArrowheads="1"/>
            </p:cNvSpPr>
            <p:nvPr/>
          </p:nvSpPr>
          <p:spPr bwMode="auto">
            <a:xfrm>
              <a:off x="947" y="2393"/>
              <a:ext cx="2488" cy="1806"/>
            </a:xfrm>
            <a:prstGeom prst="rect">
              <a:avLst/>
            </a:prstGeom>
            <a:solidFill>
              <a:srgbClr val="CC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class Circ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{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void setMeEqualTo(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const Circ &amp;src</a:t>
              </a:r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)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{</a:t>
              </a:r>
              <a:endParaRPr lang="en-US" sz="1400">
                <a:solidFill>
                  <a:srgbClr val="6600CC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  </a:t>
              </a:r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m_x = src.m_x;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m_y = src.m_y;</a:t>
              </a:r>
            </a:p>
            <a:p>
              <a:pPr algn="l"/>
              <a:r>
                <a:rPr lang="en-US" sz="1400" b="1">
                  <a:solidFill>
                    <a:schemeClr val="accent2"/>
                  </a:solidFill>
                  <a:latin typeface="Courier New" pitchFamily="49" charset="0"/>
                </a:rPr>
                <a:t>   m_rad = src.m_rad;</a:t>
              </a:r>
            </a:p>
            <a:p>
              <a:pPr algn="l"/>
              <a:r>
                <a:rPr lang="en-US" sz="1400" b="1">
                  <a:solidFill>
                    <a:srgbClr val="6600CC"/>
                  </a:solidFill>
                  <a:latin typeface="Courier New" pitchFamily="49" charset="0"/>
                </a:rPr>
                <a:t> }</a:t>
              </a:r>
            </a:p>
            <a:p>
              <a:pPr algn="l"/>
              <a:r>
                <a:rPr lang="en-US" sz="1400">
                  <a:solidFill>
                    <a:schemeClr val="tx1"/>
                  </a:solidFill>
                  <a:latin typeface="Courier New" pitchFamily="49" charset="0"/>
                </a:rPr>
                <a:t> ...</a:t>
              </a: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private: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  m_x      m_y      m_rad  </a:t>
              </a:r>
              <a:endParaRPr lang="en-US" sz="1400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/>
              <a:r>
                <a:rPr lang="en-US" sz="1400" b="1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558152" name="Rectangle 72"/>
            <p:cNvSpPr>
              <a:spLocks noChangeArrowheads="1"/>
            </p:cNvSpPr>
            <p:nvPr/>
          </p:nvSpPr>
          <p:spPr bwMode="auto">
            <a:xfrm>
              <a:off x="1369" y="3901"/>
              <a:ext cx="311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3" name="Rectangle 73"/>
            <p:cNvSpPr>
              <a:spLocks noChangeArrowheads="1"/>
            </p:cNvSpPr>
            <p:nvPr/>
          </p:nvSpPr>
          <p:spPr bwMode="auto">
            <a:xfrm>
              <a:off x="1956" y="3892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54" name="Rectangle 74"/>
            <p:cNvSpPr>
              <a:spLocks noChangeArrowheads="1"/>
            </p:cNvSpPr>
            <p:nvPr/>
          </p:nvSpPr>
          <p:spPr bwMode="auto">
            <a:xfrm>
              <a:off x="2696" y="3897"/>
              <a:ext cx="310" cy="144"/>
            </a:xfrm>
            <a:prstGeom prst="rect">
              <a:avLst/>
            </a:prstGeom>
            <a:solidFill>
              <a:srgbClr val="FFCC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8147" name="Text Box 67"/>
            <p:cNvSpPr txBox="1">
              <a:spLocks noChangeArrowheads="1"/>
            </p:cNvSpPr>
            <p:nvPr/>
          </p:nvSpPr>
          <p:spPr bwMode="auto">
            <a:xfrm>
              <a:off x="321" y="43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sp>
        <p:nvSpPr>
          <p:cNvPr id="558162" name="Line 82"/>
          <p:cNvSpPr>
            <a:spLocks noChangeShapeType="1"/>
          </p:cNvSpPr>
          <p:nvPr/>
        </p:nvSpPr>
        <p:spPr bwMode="auto">
          <a:xfrm>
            <a:off x="1612900" y="50228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48" name="Text Box 68"/>
          <p:cNvSpPr txBox="1">
            <a:spLocks noChangeArrowheads="1"/>
          </p:cNvSpPr>
          <p:nvPr/>
        </p:nvSpPr>
        <p:spPr bwMode="auto">
          <a:xfrm>
            <a:off x="1397000" y="3124200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1          2             3</a:t>
            </a:r>
          </a:p>
        </p:txBody>
      </p:sp>
      <p:sp>
        <p:nvSpPr>
          <p:cNvPr id="558164" name="Text Box 84"/>
          <p:cNvSpPr txBox="1">
            <a:spLocks noChangeArrowheads="1"/>
          </p:cNvSpPr>
          <p:nvPr/>
        </p:nvSpPr>
        <p:spPr bwMode="auto">
          <a:xfrm>
            <a:off x="1368425" y="309245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58167" name="Text Box 87"/>
          <p:cNvSpPr txBox="1">
            <a:spLocks noChangeArrowheads="1"/>
          </p:cNvSpPr>
          <p:nvPr/>
        </p:nvSpPr>
        <p:spPr bwMode="auto">
          <a:xfrm>
            <a:off x="3200400" y="60960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58168" name="Line 88"/>
          <p:cNvSpPr>
            <a:spLocks noChangeShapeType="1"/>
          </p:cNvSpPr>
          <p:nvPr/>
        </p:nvSpPr>
        <p:spPr bwMode="auto">
          <a:xfrm>
            <a:off x="1628775" y="52292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69" name="Text Box 89"/>
          <p:cNvSpPr txBox="1">
            <a:spLocks noChangeArrowheads="1"/>
          </p:cNvSpPr>
          <p:nvPr/>
        </p:nvSpPr>
        <p:spPr bwMode="auto">
          <a:xfrm>
            <a:off x="2262188" y="30861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58170" name="Text Box 90"/>
          <p:cNvSpPr txBox="1">
            <a:spLocks noChangeArrowheads="1"/>
          </p:cNvSpPr>
          <p:nvPr/>
        </p:nvSpPr>
        <p:spPr bwMode="auto">
          <a:xfrm>
            <a:off x="3395663" y="3095625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58171" name="Line 91"/>
          <p:cNvSpPr>
            <a:spLocks noChangeShapeType="1"/>
          </p:cNvSpPr>
          <p:nvPr/>
        </p:nvSpPr>
        <p:spPr bwMode="auto">
          <a:xfrm>
            <a:off x="1638300" y="54483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2" name="Line 92"/>
          <p:cNvSpPr>
            <a:spLocks noChangeShapeType="1"/>
          </p:cNvSpPr>
          <p:nvPr/>
        </p:nvSpPr>
        <p:spPr bwMode="auto">
          <a:xfrm>
            <a:off x="5334000" y="65722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73" name="AutoShape 93"/>
          <p:cNvSpPr>
            <a:spLocks noChangeArrowheads="1"/>
          </p:cNvSpPr>
          <p:nvPr/>
        </p:nvSpPr>
        <p:spPr bwMode="auto">
          <a:xfrm>
            <a:off x="5940425" y="4162425"/>
            <a:ext cx="3013075" cy="1211263"/>
          </a:xfrm>
          <a:prstGeom prst="wedgeRoundRectCallout">
            <a:avLst>
              <a:gd name="adj1" fmla="val -43361"/>
              <a:gd name="adj2" fmla="val 113958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When we’re done, </a:t>
            </a:r>
            <a:r>
              <a:rPr lang="en-US" sz="2000">
                <a:solidFill>
                  <a:srgbClr val="6600CC"/>
                </a:solidFill>
              </a:rPr>
              <a:t>bar</a:t>
            </a:r>
            <a:r>
              <a:rPr lang="en-US" sz="2000">
                <a:solidFill>
                  <a:schemeClr val="tx1"/>
                </a:solidFill>
              </a:rPr>
              <a:t> is a perfect clone of </a:t>
            </a:r>
            <a:r>
              <a:rPr lang="en-US" sz="2000">
                <a:solidFill>
                  <a:srgbClr val="6600CC"/>
                </a:solidFill>
              </a:rPr>
              <a:t>foo</a:t>
            </a:r>
            <a:r>
              <a:rPr lang="en-US" sz="200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558176" name="Text Box 96"/>
          <p:cNvSpPr txBox="1">
            <a:spLocks noChangeArrowheads="1"/>
          </p:cNvSpPr>
          <p:nvPr/>
        </p:nvSpPr>
        <p:spPr bwMode="auto">
          <a:xfrm>
            <a:off x="9525" y="714375"/>
            <a:ext cx="138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foo        </a:t>
            </a:r>
          </a:p>
        </p:txBody>
      </p:sp>
      <p:sp>
        <p:nvSpPr>
          <p:cNvPr id="558156" name="Text Box 76"/>
          <p:cNvSpPr txBox="1">
            <a:spLocks noChangeArrowheads="1"/>
          </p:cNvSpPr>
          <p:nvPr/>
        </p:nvSpPr>
        <p:spPr bwMode="auto">
          <a:xfrm>
            <a:off x="2276475" y="61182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58158" name="Line 78"/>
          <p:cNvSpPr>
            <a:spLocks noChangeShapeType="1"/>
          </p:cNvSpPr>
          <p:nvPr/>
        </p:nvSpPr>
        <p:spPr bwMode="auto">
          <a:xfrm>
            <a:off x="1393825" y="46037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58159" name="Text Box 79"/>
          <p:cNvSpPr txBox="1">
            <a:spLocks noChangeArrowheads="1"/>
          </p:cNvSpPr>
          <p:nvPr/>
        </p:nvSpPr>
        <p:spPr bwMode="auto">
          <a:xfrm>
            <a:off x="4921250" y="44561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58166" name="Text Box 86"/>
          <p:cNvSpPr txBox="1">
            <a:spLocks noChangeArrowheads="1"/>
          </p:cNvSpPr>
          <p:nvPr/>
        </p:nvSpPr>
        <p:spPr bwMode="auto">
          <a:xfrm>
            <a:off x="4343400" y="61055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solidFill>
                  <a:srgbClr val="6600CC"/>
                </a:solidFill>
              </a:rPr>
              <a:t>6</a:t>
            </a:r>
          </a:p>
        </p:txBody>
      </p:sp>
      <p:cxnSp>
        <p:nvCxnSpPr>
          <p:cNvPr id="558178" name="AutoShape 98"/>
          <p:cNvCxnSpPr>
            <a:cxnSpLocks noChangeShapeType="1"/>
            <a:stCxn id="558159" idx="0"/>
            <a:endCxn id="558160" idx="3"/>
          </p:cNvCxnSpPr>
          <p:nvPr/>
        </p:nvCxnSpPr>
        <p:spPr bwMode="auto">
          <a:xfrm rot="5400000" flipH="1">
            <a:off x="3103563" y="2500313"/>
            <a:ext cx="3419475" cy="492125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8160" name="Text Box 80"/>
          <p:cNvSpPr txBox="1">
            <a:spLocks noChangeArrowheads="1"/>
          </p:cNvSpPr>
          <p:nvPr/>
        </p:nvSpPr>
        <p:spPr bwMode="auto">
          <a:xfrm>
            <a:off x="4292600" y="8080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5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8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5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09375 0.4377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58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1875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2000"/>
                                        <p:tgtEl>
                                          <p:spTgt spid="558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58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558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33333E-6 L 0.09688 0.4377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58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1875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558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5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2" grpId="0" animBg="1"/>
      <p:bldP spid="558083" grpId="0"/>
      <p:bldP spid="558084" grpId="0"/>
      <p:bldP spid="558084" grpId="1"/>
      <p:bldP spid="558085" grpId="0"/>
      <p:bldP spid="558085" grpId="1"/>
      <p:bldP spid="558087" grpId="0"/>
      <p:bldP spid="558088" grpId="0"/>
      <p:bldP spid="558089" grpId="0"/>
      <p:bldP spid="558094" grpId="0" animBg="1"/>
      <p:bldP spid="558094" grpId="1" animBg="1"/>
      <p:bldP spid="558121" grpId="0" animBg="1"/>
      <p:bldP spid="558121" grpId="1" animBg="1"/>
      <p:bldP spid="558122" grpId="0" animBg="1"/>
      <p:bldP spid="558122" grpId="1" animBg="1"/>
      <p:bldP spid="558140" grpId="0"/>
      <p:bldP spid="558155" grpId="0"/>
      <p:bldP spid="558157" grpId="0" animBg="1"/>
      <p:bldP spid="558157" grpId="1" animBg="1"/>
      <p:bldP spid="558162" grpId="0" animBg="1"/>
      <p:bldP spid="558162" grpId="1" animBg="1"/>
      <p:bldP spid="558148" grpId="0"/>
      <p:bldP spid="558164" grpId="0"/>
      <p:bldP spid="558164" grpId="1"/>
      <p:bldP spid="558167" grpId="0"/>
      <p:bldP spid="558167" grpId="1"/>
      <p:bldP spid="558168" grpId="0" animBg="1"/>
      <p:bldP spid="558168" grpId="1" animBg="1"/>
      <p:bldP spid="558169" grpId="0"/>
      <p:bldP spid="558169" grpId="1"/>
      <p:bldP spid="558170" grpId="0"/>
      <p:bldP spid="558170" grpId="1"/>
      <p:bldP spid="558171" grpId="0" animBg="1"/>
      <p:bldP spid="558171" grpId="1" animBg="1"/>
      <p:bldP spid="558172" grpId="0" animBg="1"/>
      <p:bldP spid="558173" grpId="0" animBg="1"/>
      <p:bldP spid="558173" grpId="1" animBg="1"/>
      <p:bldP spid="558176" grpId="0"/>
      <p:bldP spid="558156" grpId="0"/>
      <p:bldP spid="558156" grpId="1"/>
      <p:bldP spid="558158" grpId="0" animBg="1"/>
      <p:bldP spid="558158" grpId="1" animBg="1"/>
      <p:bldP spid="558166" grpId="0"/>
      <p:bldP spid="55816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 smtClean="0">
                <a:solidFill>
                  <a:srgbClr val="6600CC"/>
                </a:solidFill>
              </a:rPr>
              <a:t>Printing the Items </a:t>
            </a:r>
            <a:r>
              <a:rPr lang="en-US" sz="2200" dirty="0" smtClean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head</a:t>
              </a:r>
              <a:endParaRPr lang="en-US" sz="1800" dirty="0"/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 dirty="0" smtClean="0"/>
                <a:t>class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LinkedList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2000" dirty="0" smtClean="0"/>
                <a:t>public:</a:t>
              </a:r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1600" dirty="0"/>
            </a:p>
            <a:p>
              <a:pPr algn="l"/>
              <a:r>
                <a:rPr lang="en-US" sz="2000" dirty="0" smtClean="0"/>
                <a:t>private:    </a:t>
              </a:r>
            </a:p>
            <a:p>
              <a:pPr algn="l"/>
              <a:endParaRPr lang="en-US" sz="2000" dirty="0"/>
            </a:p>
            <a:p>
              <a:pPr algn="l"/>
              <a:r>
                <a:rPr lang="en-US" sz="1600" dirty="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tx1"/>
                  </a:solidFill>
                  <a:cs typeface="Arial" charset="0"/>
                </a:rPr>
                <a:t>Node *head;</a:t>
              </a:r>
              <a:endParaRPr lang="en-US" sz="20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050" dirty="0" smtClean="0"/>
            </a:p>
            <a:p>
              <a:r>
                <a:rPr lang="en-US" sz="1800" dirty="0" smtClean="0"/>
                <a:t>}</a:t>
              </a:r>
            </a:p>
            <a:p>
              <a:endParaRPr lang="en-US" sz="1800" dirty="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dirty="0" err="1" smtClean="0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66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OK, so our goal is to </a:t>
            </a:r>
            <a:r>
              <a:rPr lang="en-US" sz="2000" dirty="0" smtClean="0">
                <a:solidFill>
                  <a:srgbClr val="6600CC"/>
                </a:solidFill>
                <a:cs typeface="Arial" charset="0"/>
              </a:rPr>
              <a:t>loop through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 each of the nodes and print out their values, starting with the node </a:t>
            </a:r>
            <a:br>
              <a:rPr lang="en-US" sz="20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pointed to by “head”…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3547" y="707366"/>
            <a:ext cx="4823665" cy="2201843"/>
          </a:xfrm>
          <a:prstGeom prst="rect">
            <a:avLst/>
          </a:prstGeom>
          <a:solidFill>
            <a:srgbClr val="FFFFFF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40</a:t>
            </a:fld>
            <a:endParaRPr lang="en-US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Node *p;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 dirty="0" smtClean="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 dirty="0" smtClean="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 dirty="0" smtClean="0">
                <a:solidFill>
                  <a:schemeClr val="tx1"/>
                </a:solidFill>
                <a:cs typeface="Arial" charset="0"/>
              </a:rPr>
              <a:t> node</a:t>
            </a:r>
            <a:endParaRPr lang="en-US" sz="17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while (                               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000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"books"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78396" y="5609233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453721" y="563283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sp>
        <p:nvSpPr>
          <p:cNvPr id="126" name="Rounded Rectangular Callout 125"/>
          <p:cNvSpPr/>
          <p:nvPr/>
        </p:nvSpPr>
        <p:spPr bwMode="auto">
          <a:xfrm>
            <a:off x="2728534" y="1023759"/>
            <a:ext cx="3874710" cy="1712736"/>
          </a:xfrm>
          <a:prstGeom prst="wedgeRoundRectCallout">
            <a:avLst>
              <a:gd name="adj1" fmla="val 76168"/>
              <a:gd name="adj2" fmla="val 7549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First, how can we determine if p points at a valid node?</a:t>
            </a:r>
          </a:p>
          <a:p>
            <a:endParaRPr lang="en-US" sz="1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It’s easy, but let’s leave this for a bit later.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8755" y="3066573"/>
            <a:ext cx="260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en-US" sz="1600" dirty="0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5822994" y="5018538"/>
            <a:ext cx="3125768" cy="1482730"/>
          </a:xfrm>
          <a:prstGeom prst="wedgeRoundRectCallout">
            <a:avLst>
              <a:gd name="adj1" fmla="val -101603"/>
              <a:gd name="adj2" fmla="val -5062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Well, each node holds the location of the following node in its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next variable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911199" y="3720312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0070C0"/>
                </a:solidFill>
                <a:cs typeface="Arial" charset="0"/>
              </a:rPr>
              <a:t>cout</a:t>
            </a:r>
            <a:r>
              <a:rPr lang="en-US" sz="1600" dirty="0" smtClean="0">
                <a:solidFill>
                  <a:srgbClr val="0070C0"/>
                </a:solidFill>
                <a:cs typeface="Arial" charset="0"/>
              </a:rPr>
              <a:t> &lt;&lt; p-&gt;value &lt;&lt; </a:t>
            </a:r>
            <a:r>
              <a:rPr lang="en-US" sz="1600" dirty="0" err="1" smtClean="0">
                <a:solidFill>
                  <a:srgbClr val="0070C0"/>
                </a:solidFill>
                <a:cs typeface="Arial" charset="0"/>
              </a:rPr>
              <a:t>endl</a:t>
            </a:r>
            <a:r>
              <a:rPr lang="en-US" sz="1600" dirty="0" smtClean="0">
                <a:solidFill>
                  <a:srgbClr val="0070C0"/>
                </a:solidFill>
                <a:cs typeface="Arial" charset="0"/>
              </a:rPr>
              <a:t>;</a:t>
            </a:r>
            <a:endParaRPr lang="en-US" sz="16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2049793" y="1671079"/>
            <a:ext cx="3874710" cy="1712736"/>
          </a:xfrm>
          <a:prstGeom prst="wedgeRoundRectCallout">
            <a:avLst>
              <a:gd name="adj1" fmla="val 76168"/>
              <a:gd name="adj2" fmla="val 7549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OK, and how do we print out the value in the node?</a:t>
            </a:r>
          </a:p>
          <a:p>
            <a:endParaRPr lang="en-US" sz="2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This one’s easy! 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5" name="Rounded Rectangular Callout 134"/>
          <p:cNvSpPr/>
          <p:nvPr/>
        </p:nvSpPr>
        <p:spPr bwMode="auto">
          <a:xfrm>
            <a:off x="1748834" y="2886345"/>
            <a:ext cx="3246416" cy="1482730"/>
          </a:xfrm>
          <a:prstGeom prst="wedgeRoundRectCallout">
            <a:avLst>
              <a:gd name="adj1" fmla="val -47256"/>
              <a:gd name="adj2" fmla="val 14123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So if p points to a node, we can find the address of the following node in </a:t>
            </a:r>
            <a:r>
              <a:rPr lang="en-US" sz="2000" dirty="0" smtClean="0">
                <a:solidFill>
                  <a:srgbClr val="FF0000"/>
                </a:solidFill>
                <a:cs typeface="Arial" charset="0"/>
              </a:rPr>
              <a:t>p-&gt;next</a:t>
            </a:r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6241721" y="4078128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smtClean="0">
                <a:solidFill>
                  <a:srgbClr val="0070C0"/>
                </a:solidFill>
                <a:cs typeface="Arial" charset="0"/>
              </a:rPr>
              <a:t>p-&gt;next;</a:t>
            </a:r>
            <a:endParaRPr lang="en-US" sz="16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4907280" y="581922"/>
            <a:ext cx="3874710" cy="1298205"/>
          </a:xfrm>
          <a:prstGeom prst="wedgeRoundRectCallout">
            <a:avLst>
              <a:gd name="adj1" fmla="val -3449"/>
              <a:gd name="adj2" fmla="val 2272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And finally, how do we advance p so it points to the next node in the list?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2055188" y="1332324"/>
            <a:ext cx="3246416" cy="1095606"/>
          </a:xfrm>
          <a:prstGeom prst="wedgeRoundRectCallout">
            <a:avLst>
              <a:gd name="adj1" fmla="val 73234"/>
              <a:gd name="adj2" fmla="val 1103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Alright, let’s trace through our loop!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AutoShape 143"/>
          <p:cNvSpPr>
            <a:spLocks noChangeArrowheads="1"/>
          </p:cNvSpPr>
          <p:nvPr/>
        </p:nvSpPr>
        <p:spPr bwMode="auto">
          <a:xfrm>
            <a:off x="1406075" y="2538173"/>
            <a:ext cx="3791649" cy="1636603"/>
          </a:xfrm>
          <a:prstGeom prst="wedgeRoundRectCallout">
            <a:avLst>
              <a:gd name="adj1" fmla="val 70895"/>
              <a:gd name="adj2" fmla="val 55202"/>
              <a:gd name="adj3" fmla="val 16667"/>
            </a:avLst>
          </a:prstGeom>
          <a:solidFill>
            <a:srgbClr val="FFC5C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 careful!</a:t>
            </a:r>
          </a:p>
          <a:p>
            <a:r>
              <a:rPr lang="en-US" sz="1800" dirty="0" smtClean="0"/>
              <a:t>You </a:t>
            </a:r>
            <a:r>
              <a:rPr lang="en-US" sz="1800" dirty="0" smtClean="0">
                <a:solidFill>
                  <a:schemeClr val="tx1"/>
                </a:solidFill>
              </a:rPr>
              <a:t>can’t use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p++</a:t>
            </a:r>
            <a:r>
              <a:rPr lang="en-US" sz="1800" dirty="0" smtClean="0"/>
              <a:t> to move forward in a linked list! </a:t>
            </a:r>
            <a:br>
              <a:rPr lang="en-US" sz="1800" dirty="0" smtClean="0"/>
            </a:br>
            <a:r>
              <a:rPr lang="en-US" sz="1050" dirty="0" smtClean="0"/>
              <a:t/>
            </a:r>
            <a:br>
              <a:rPr lang="en-US" sz="1050" dirty="0" smtClean="0"/>
            </a:br>
            <a:r>
              <a:rPr lang="en-US" sz="1800" dirty="0" smtClean="0"/>
              <a:t>You </a:t>
            </a:r>
            <a:r>
              <a:rPr lang="en-US" sz="1800" u="sng" dirty="0" smtClean="0"/>
              <a:t>must</a:t>
            </a:r>
            <a:r>
              <a:rPr lang="en-US" sz="1800" dirty="0" smtClean="0"/>
              <a:t> use the </a:t>
            </a:r>
            <a:r>
              <a:rPr lang="en-US" sz="1800" dirty="0" smtClean="0">
                <a:solidFill>
                  <a:srgbClr val="FF0000"/>
                </a:solidFill>
              </a:rPr>
              <a:t>next pointer</a:t>
            </a:r>
            <a:r>
              <a:rPr lang="en-US" sz="1800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6866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6" grpId="1" animBg="1"/>
      <p:bldP spid="129" grpId="0" animBg="1"/>
      <p:bldP spid="129" grpId="1" animBg="1"/>
      <p:bldP spid="132" grpId="0" animBg="1"/>
      <p:bldP spid="131" grpId="0" animBg="1"/>
      <p:bldP spid="131" grpId="1" animBg="1"/>
      <p:bldP spid="135" grpId="1" animBg="1"/>
      <p:bldP spid="135" grpId="2" animBg="1"/>
      <p:bldP spid="74" grpId="0" animBg="1"/>
      <p:bldP spid="133" grpId="0" animBg="1"/>
      <p:bldP spid="133" grpId="1" animBg="1"/>
      <p:bldP spid="75" grpId="0" animBg="1"/>
      <p:bldP spid="75" grpId="1" animBg="1"/>
      <p:bldP spid="76" grpId="0" animBg="1"/>
      <p:bldP spid="76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>
            <a:spLocks noGrp="1"/>
          </p:cNvSpPr>
          <p:nvPr>
            <p:ph type="title"/>
          </p:nvPr>
        </p:nvSpPr>
        <p:spPr>
          <a:xfrm>
            <a:off x="230552" y="-153200"/>
            <a:ext cx="7772400" cy="1143000"/>
          </a:xfrm>
        </p:spPr>
        <p:txBody>
          <a:bodyPr/>
          <a:lstStyle/>
          <a:p>
            <a:pPr algn="l"/>
            <a:r>
              <a:rPr lang="en-US" sz="2200" dirty="0" smtClean="0">
                <a:solidFill>
                  <a:srgbClr val="6600CC"/>
                </a:solidFill>
              </a:rPr>
              <a:t>Printing the Items </a:t>
            </a:r>
            <a:r>
              <a:rPr lang="en-US" sz="2200" dirty="0" smtClean="0"/>
              <a:t>in a Linked List</a:t>
            </a:r>
            <a:endParaRPr lang="en-US" sz="2200" dirty="0">
              <a:solidFill>
                <a:srgbClr val="6600CC"/>
              </a:solidFill>
            </a:endParaRPr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1257859" y="5629458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3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28255" y="4677459"/>
            <a:ext cx="1332099" cy="371587"/>
            <a:chOff x="4006917" y="4171308"/>
            <a:chExt cx="1332099" cy="371587"/>
          </a:xfrm>
        </p:grpSpPr>
        <p:sp>
          <p:nvSpPr>
            <p:cNvPr id="123" name="TextBox 122"/>
            <p:cNvSpPr txBox="1"/>
            <p:nvPr/>
          </p:nvSpPr>
          <p:spPr>
            <a:xfrm>
              <a:off x="4006917" y="4171308"/>
              <a:ext cx="699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head</a:t>
              </a:r>
              <a:endParaRPr lang="en-US" sz="1800" dirty="0"/>
            </a:p>
          </p:txBody>
        </p:sp>
        <p:sp>
          <p:nvSpPr>
            <p:cNvPr id="121" name="Rectangle 4"/>
            <p:cNvSpPr>
              <a:spLocks noChangeArrowheads="1"/>
            </p:cNvSpPr>
            <p:nvPr/>
          </p:nvSpPr>
          <p:spPr bwMode="auto">
            <a:xfrm>
              <a:off x="4680057" y="4238090"/>
              <a:ext cx="658959" cy="3048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8" name="Rectangle 107"/>
          <p:cNvSpPr/>
          <p:nvPr/>
        </p:nvSpPr>
        <p:spPr>
          <a:xfrm>
            <a:off x="1439159" y="470941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grpSp>
        <p:nvGrpSpPr>
          <p:cNvPr id="92" name="Group 91"/>
          <p:cNvGrpSpPr/>
          <p:nvPr/>
        </p:nvGrpSpPr>
        <p:grpSpPr>
          <a:xfrm>
            <a:off x="5178670" y="23447"/>
            <a:ext cx="4627178" cy="6990927"/>
            <a:chOff x="5178670" y="23447"/>
            <a:chExt cx="4627178" cy="6990927"/>
          </a:xfrm>
        </p:grpSpPr>
        <p:sp>
          <p:nvSpPr>
            <p:cNvPr id="94" name="Rectangle 93"/>
            <p:cNvSpPr/>
            <p:nvPr/>
          </p:nvSpPr>
          <p:spPr bwMode="auto">
            <a:xfrm>
              <a:off x="5178670" y="23447"/>
              <a:ext cx="3930161" cy="6811108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pic>
          <p:nvPicPr>
            <p:cNvPr id="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7265" y="77300"/>
              <a:ext cx="3514725" cy="781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" name="Rectangle 95"/>
            <p:cNvSpPr/>
            <p:nvPr/>
          </p:nvSpPr>
          <p:spPr>
            <a:xfrm>
              <a:off x="5233848" y="858843"/>
              <a:ext cx="4572000" cy="61555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2000" dirty="0" smtClean="0"/>
                <a:t>class </a:t>
              </a:r>
              <a:r>
                <a:rPr lang="en-US" sz="2000" dirty="0" err="1" smtClean="0">
                  <a:solidFill>
                    <a:srgbClr val="FF0000"/>
                  </a:solidFill>
                </a:rPr>
                <a:t>LinkedList</a:t>
              </a:r>
              <a:endParaRPr lang="en-US" sz="2000" dirty="0">
                <a:solidFill>
                  <a:srgbClr val="FF0000"/>
                </a:solidFill>
              </a:endParaRPr>
            </a:p>
            <a:p>
              <a:pPr algn="l"/>
              <a:r>
                <a:rPr lang="en-US" sz="1400" dirty="0"/>
                <a:t>{</a:t>
              </a:r>
            </a:p>
            <a:p>
              <a:pPr algn="l"/>
              <a:r>
                <a:rPr lang="en-US" sz="2000" dirty="0" smtClean="0"/>
                <a:t>public:</a:t>
              </a:r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2000" dirty="0"/>
            </a:p>
            <a:p>
              <a:pPr algn="l"/>
              <a:endParaRPr lang="en-US" sz="2000" dirty="0" smtClean="0"/>
            </a:p>
            <a:p>
              <a:pPr algn="l"/>
              <a:endParaRPr lang="en-US" sz="1600" dirty="0"/>
            </a:p>
            <a:p>
              <a:pPr algn="l"/>
              <a:r>
                <a:rPr lang="en-US" sz="2000" dirty="0" smtClean="0"/>
                <a:t>private:    </a:t>
              </a:r>
            </a:p>
            <a:p>
              <a:pPr algn="l"/>
              <a:endParaRPr lang="en-US" sz="2000" dirty="0"/>
            </a:p>
            <a:p>
              <a:pPr algn="l"/>
              <a:r>
                <a:rPr lang="en-US" sz="1600" dirty="0"/>
                <a:t>};</a:t>
              </a:r>
            </a:p>
          </p:txBody>
        </p:sp>
        <p:sp>
          <p:nvSpPr>
            <p:cNvPr id="99" name="Text Box 3"/>
            <p:cNvSpPr txBox="1">
              <a:spLocks noChangeArrowheads="1"/>
            </p:cNvSpPr>
            <p:nvPr/>
          </p:nvSpPr>
          <p:spPr bwMode="auto">
            <a:xfrm>
              <a:off x="5418018" y="6208998"/>
              <a:ext cx="340886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tx1"/>
                  </a:solidFill>
                  <a:cs typeface="Arial" charset="0"/>
                </a:rPr>
                <a:t>Node *head;</a:t>
              </a:r>
              <a:endParaRPr lang="en-US" sz="20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495102" y="2064868"/>
              <a:ext cx="269626" cy="34163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050" dirty="0" smtClean="0"/>
            </a:p>
            <a:p>
              <a:r>
                <a:rPr lang="en-US" sz="1800" dirty="0" smtClean="0"/>
                <a:t>}</a:t>
              </a:r>
            </a:p>
            <a:p>
              <a:endParaRPr lang="en-US" sz="1800" dirty="0"/>
            </a:p>
          </p:txBody>
        </p:sp>
        <p:sp>
          <p:nvSpPr>
            <p:cNvPr id="104" name="Text Box 3"/>
            <p:cNvSpPr txBox="1">
              <a:spLocks noChangeArrowheads="1"/>
            </p:cNvSpPr>
            <p:nvPr/>
          </p:nvSpPr>
          <p:spPr bwMode="auto">
            <a:xfrm>
              <a:off x="5510568" y="1778737"/>
              <a:ext cx="403276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void </a:t>
              </a:r>
              <a:r>
                <a:rPr lang="en-US" sz="1800" dirty="0" err="1" smtClean="0">
                  <a:solidFill>
                    <a:schemeClr val="tx1"/>
                  </a:solidFill>
                  <a:cs typeface="Arial" charset="0"/>
                </a:rPr>
                <a:t>printItems</a:t>
              </a:r>
              <a:r>
                <a:rPr lang="en-US" sz="1800" dirty="0">
                  <a:solidFill>
                    <a:schemeClr val="tx1"/>
                  </a:solidFill>
                  <a:cs typeface="Arial" charset="0"/>
                </a:rPr>
                <a:t>() </a:t>
              </a:r>
            </a:p>
          </p:txBody>
        </p:sp>
      </p:grp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41</a:t>
            </a:fld>
            <a:endParaRPr lang="en-US"/>
          </a:p>
        </p:txBody>
      </p:sp>
      <p:sp>
        <p:nvSpPr>
          <p:cNvPr id="90" name="Text Box 3"/>
          <p:cNvSpPr txBox="1">
            <a:spLocks noChangeArrowheads="1"/>
          </p:cNvSpPr>
          <p:nvPr/>
        </p:nvSpPr>
        <p:spPr bwMode="auto">
          <a:xfrm>
            <a:off x="5691806" y="2405218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Node *p;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6" name="Text Box 3"/>
          <p:cNvSpPr txBox="1">
            <a:spLocks noChangeArrowheads="1"/>
          </p:cNvSpPr>
          <p:nvPr/>
        </p:nvSpPr>
        <p:spPr bwMode="auto">
          <a:xfrm>
            <a:off x="5693194" y="2695855"/>
            <a:ext cx="36954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 = head; </a:t>
            </a:r>
            <a:r>
              <a:rPr lang="en-US" sz="1700" dirty="0" smtClean="0">
                <a:solidFill>
                  <a:schemeClr val="tx1"/>
                </a:solidFill>
                <a:cs typeface="Arial" charset="0"/>
              </a:rPr>
              <a:t>// p points to 1</a:t>
            </a:r>
            <a:r>
              <a:rPr lang="en-US" sz="1700" baseline="30000" dirty="0" smtClean="0">
                <a:solidFill>
                  <a:schemeClr val="tx1"/>
                </a:solidFill>
                <a:cs typeface="Arial" charset="0"/>
              </a:rPr>
              <a:t>st</a:t>
            </a:r>
            <a:r>
              <a:rPr lang="en-US" sz="1700" dirty="0" smtClean="0">
                <a:solidFill>
                  <a:schemeClr val="tx1"/>
                </a:solidFill>
                <a:cs typeface="Arial" charset="0"/>
              </a:rPr>
              <a:t> node</a:t>
            </a:r>
            <a:endParaRPr lang="en-US" sz="17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6" name="Text Box 3"/>
          <p:cNvSpPr txBox="1">
            <a:spLocks noChangeArrowheads="1"/>
          </p:cNvSpPr>
          <p:nvPr/>
        </p:nvSpPr>
        <p:spPr bwMode="auto">
          <a:xfrm>
            <a:off x="5732660" y="3050948"/>
            <a:ext cx="403538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while (                                 </a:t>
            </a: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{</a:t>
            </a:r>
          </a:p>
          <a:p>
            <a:pPr algn="l"/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algn="l"/>
            <a:endParaRPr lang="en-US" sz="1800" dirty="0" smtClean="0">
              <a:solidFill>
                <a:schemeClr val="tx1"/>
              </a:solidFill>
              <a:cs typeface="Arial" charset="0"/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7" name="Text Box 3"/>
          <p:cNvSpPr txBox="1">
            <a:spLocks noChangeArrowheads="1"/>
          </p:cNvSpPr>
          <p:nvPr/>
        </p:nvSpPr>
        <p:spPr bwMode="auto">
          <a:xfrm>
            <a:off x="6458260" y="3066573"/>
            <a:ext cx="33015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points to a valid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8" name="Text Box 3"/>
          <p:cNvSpPr txBox="1">
            <a:spLocks noChangeArrowheads="1"/>
          </p:cNvSpPr>
          <p:nvPr/>
        </p:nvSpPr>
        <p:spPr bwMode="auto">
          <a:xfrm>
            <a:off x="5915987" y="3716999"/>
            <a:ext cx="36186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print the value in the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sp>
        <p:nvSpPr>
          <p:cNvPr id="119" name="Text Box 3"/>
          <p:cNvSpPr txBox="1">
            <a:spLocks noChangeArrowheads="1"/>
          </p:cNvSpPr>
          <p:nvPr/>
        </p:nvSpPr>
        <p:spPr bwMode="auto">
          <a:xfrm>
            <a:off x="5907360" y="4091617"/>
            <a:ext cx="377394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p = address of the next node</a:t>
            </a:r>
            <a:endParaRPr lang="en-US" sz="1600" dirty="0">
              <a:solidFill>
                <a:schemeClr val="accent2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109" name="Straight Arrow Connector 108"/>
          <p:cNvCxnSpPr/>
          <p:nvPr/>
        </p:nvCxnSpPr>
        <p:spPr bwMode="auto">
          <a:xfrm flipV="1">
            <a:off x="2173942" y="4739226"/>
            <a:ext cx="887266" cy="10831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8" name="Group 77"/>
          <p:cNvGrpSpPr/>
          <p:nvPr/>
        </p:nvGrpSpPr>
        <p:grpSpPr>
          <a:xfrm>
            <a:off x="2099437" y="4550217"/>
            <a:ext cx="2903070" cy="2155455"/>
            <a:chOff x="2099437" y="4550217"/>
            <a:chExt cx="2903070" cy="2155455"/>
          </a:xfrm>
        </p:grpSpPr>
        <p:grpSp>
          <p:nvGrpSpPr>
            <p:cNvPr id="79" name="Group 78"/>
            <p:cNvGrpSpPr/>
            <p:nvPr/>
          </p:nvGrpSpPr>
          <p:grpSpPr>
            <a:xfrm>
              <a:off x="3030570" y="4550217"/>
              <a:ext cx="1971937" cy="640224"/>
              <a:chOff x="2459975" y="2946250"/>
              <a:chExt cx="2744869" cy="1022415"/>
            </a:xfrm>
          </p:grpSpPr>
          <p:grpSp>
            <p:nvGrpSpPr>
              <p:cNvPr id="177" name="Group 15"/>
              <p:cNvGrpSpPr>
                <a:grpSpLocks/>
              </p:cNvGrpSpPr>
              <p:nvPr/>
            </p:nvGrpSpPr>
            <p:grpSpPr bwMode="auto">
              <a:xfrm>
                <a:off x="2459975" y="2969991"/>
                <a:ext cx="1870713" cy="998674"/>
                <a:chOff x="984" y="1059"/>
                <a:chExt cx="1272" cy="765"/>
              </a:xfrm>
            </p:grpSpPr>
            <p:sp>
              <p:nvSpPr>
                <p:cNvPr id="179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59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81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8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84" y="1392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8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2</a:t>
                </a:r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000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>
              <a:off x="3030570" y="5293781"/>
              <a:ext cx="1890532" cy="640242"/>
              <a:chOff x="2459975" y="2946250"/>
              <a:chExt cx="2631555" cy="1022455"/>
            </a:xfrm>
          </p:grpSpPr>
          <p:grpSp>
            <p:nvGrpSpPr>
              <p:cNvPr id="170" name="Group 15"/>
              <p:cNvGrpSpPr>
                <a:grpSpLocks/>
              </p:cNvGrpSpPr>
              <p:nvPr/>
            </p:nvGrpSpPr>
            <p:grpSpPr bwMode="auto">
              <a:xfrm>
                <a:off x="2459975" y="2985685"/>
                <a:ext cx="1870713" cy="983020"/>
                <a:chOff x="984" y="1071"/>
                <a:chExt cx="1272" cy="753"/>
              </a:xfrm>
            </p:grpSpPr>
            <p:sp>
              <p:nvSpPr>
                <p:cNvPr id="172" name="Rectangle 16"/>
                <p:cNvSpPr>
                  <a:spLocks noChangeArrowheads="1"/>
                </p:cNvSpPr>
                <p:nvPr/>
              </p:nvSpPr>
              <p:spPr bwMode="auto">
                <a:xfrm>
                  <a:off x="1013" y="1104"/>
                  <a:ext cx="1243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4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74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75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4" y="1404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76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71" name="Text Box 34"/>
              <p:cNvSpPr txBox="1">
                <a:spLocks noChangeArrowheads="1"/>
              </p:cNvSpPr>
              <p:nvPr/>
            </p:nvSpPr>
            <p:spPr bwMode="auto">
              <a:xfrm>
                <a:off x="4267724" y="2946250"/>
                <a:ext cx="823806" cy="491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1200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2099437" y="4671950"/>
              <a:ext cx="977642" cy="22181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82" name="Group 81"/>
            <p:cNvGrpSpPr/>
            <p:nvPr/>
          </p:nvGrpSpPr>
          <p:grpSpPr>
            <a:xfrm>
              <a:off x="3021191" y="6032947"/>
              <a:ext cx="1974059" cy="640241"/>
              <a:chOff x="2457028" y="2946250"/>
              <a:chExt cx="2747817" cy="1022454"/>
            </a:xfrm>
          </p:grpSpPr>
          <p:grpSp>
            <p:nvGrpSpPr>
              <p:cNvPr id="161" name="Group 15"/>
              <p:cNvGrpSpPr>
                <a:grpSpLocks/>
              </p:cNvGrpSpPr>
              <p:nvPr/>
            </p:nvGrpSpPr>
            <p:grpSpPr bwMode="auto">
              <a:xfrm>
                <a:off x="2457028" y="2985684"/>
                <a:ext cx="1873650" cy="983020"/>
                <a:chOff x="982" y="1071"/>
                <a:chExt cx="1274" cy="753"/>
              </a:xfrm>
            </p:grpSpPr>
            <p:sp>
              <p:nvSpPr>
                <p:cNvPr id="165" name="Rectangle 16"/>
                <p:cNvSpPr>
                  <a:spLocks noChangeArrowheads="1"/>
                </p:cNvSpPr>
                <p:nvPr/>
              </p:nvSpPr>
              <p:spPr bwMode="auto">
                <a:xfrm>
                  <a:off x="1031" y="1104"/>
                  <a:ext cx="1225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82" y="1071"/>
                  <a:ext cx="630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167" name="Rectangle 19"/>
                <p:cNvSpPr>
                  <a:spLocks noChangeArrowheads="1"/>
                </p:cNvSpPr>
                <p:nvPr/>
              </p:nvSpPr>
              <p:spPr bwMode="auto">
                <a:xfrm>
                  <a:off x="1536" y="1152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16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992" y="1407"/>
                  <a:ext cx="589" cy="4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6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36" y="1488"/>
                  <a:ext cx="672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</p:grpSp>
          <p:sp>
            <p:nvSpPr>
              <p:cNvPr id="164" name="Text Box 34"/>
              <p:cNvSpPr txBox="1">
                <a:spLocks noChangeArrowheads="1"/>
              </p:cNvSpPr>
              <p:nvPr/>
            </p:nvSpPr>
            <p:spPr bwMode="auto">
              <a:xfrm>
                <a:off x="4267723" y="2946250"/>
                <a:ext cx="937122" cy="537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84" name="Text Box 30"/>
            <p:cNvSpPr txBox="1">
              <a:spLocks noChangeArrowheads="1"/>
            </p:cNvSpPr>
            <p:nvPr/>
          </p:nvSpPr>
          <p:spPr bwMode="auto">
            <a:xfrm>
              <a:off x="3534256" y="4586355"/>
              <a:ext cx="90441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"books"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85" name="Curved Connector 84"/>
            <p:cNvCxnSpPr/>
            <p:nvPr/>
          </p:nvCxnSpPr>
          <p:spPr bwMode="auto">
            <a:xfrm>
              <a:off x="4316534" y="5024376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1" name="Text Box 30"/>
            <p:cNvSpPr txBox="1">
              <a:spLocks noChangeArrowheads="1"/>
            </p:cNvSpPr>
            <p:nvPr/>
          </p:nvSpPr>
          <p:spPr bwMode="auto">
            <a:xfrm>
              <a:off x="3536032" y="5312670"/>
              <a:ext cx="89960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cxnSp>
          <p:nvCxnSpPr>
            <p:cNvPr id="97" name="Curved Connector 96"/>
            <p:cNvCxnSpPr/>
            <p:nvPr/>
          </p:nvCxnSpPr>
          <p:spPr bwMode="auto">
            <a:xfrm>
              <a:off x="4307388" y="5763971"/>
              <a:ext cx="77552" cy="3321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8" name="Text Box 30"/>
            <p:cNvSpPr txBox="1">
              <a:spLocks noChangeArrowheads="1"/>
            </p:cNvSpPr>
            <p:nvPr/>
          </p:nvSpPr>
          <p:spPr bwMode="auto">
            <a:xfrm>
              <a:off x="3555780" y="6052013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12" name="Text Box 30"/>
            <p:cNvSpPr txBox="1">
              <a:spLocks noChangeArrowheads="1"/>
            </p:cNvSpPr>
            <p:nvPr/>
          </p:nvSpPr>
          <p:spPr bwMode="auto">
            <a:xfrm>
              <a:off x="3597059" y="6335369"/>
              <a:ext cx="885361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5" name="Text Box 34"/>
            <p:cNvSpPr txBox="1">
              <a:spLocks noChangeArrowheads="1"/>
            </p:cNvSpPr>
            <p:nvPr/>
          </p:nvSpPr>
          <p:spPr bwMode="auto">
            <a:xfrm>
              <a:off x="3635771" y="4855036"/>
              <a:ext cx="65274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1200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auto">
            <a:xfrm>
              <a:off x="3652940" y="5609007"/>
              <a:ext cx="742785" cy="370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1453721" y="5632837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2000</a:t>
            </a:r>
            <a:endParaRPr lang="en-US" sz="2000" dirty="0"/>
          </a:p>
        </p:txBody>
      </p:sp>
      <p:sp>
        <p:nvSpPr>
          <p:cNvPr id="132" name="Text Box 3"/>
          <p:cNvSpPr txBox="1">
            <a:spLocks noChangeArrowheads="1"/>
          </p:cNvSpPr>
          <p:nvPr/>
        </p:nvSpPr>
        <p:spPr bwMode="auto">
          <a:xfrm>
            <a:off x="5911199" y="3720312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 err="1" smtClean="0">
                <a:solidFill>
                  <a:srgbClr val="0070C0"/>
                </a:solidFill>
                <a:cs typeface="Arial" charset="0"/>
              </a:rPr>
              <a:t>cout</a:t>
            </a:r>
            <a:r>
              <a:rPr lang="en-US" sz="1600" dirty="0" smtClean="0">
                <a:solidFill>
                  <a:srgbClr val="0070C0"/>
                </a:solidFill>
                <a:cs typeface="Arial" charset="0"/>
              </a:rPr>
              <a:t> &lt;&lt; p-&gt;value &lt;&lt; </a:t>
            </a:r>
            <a:r>
              <a:rPr lang="en-US" sz="1600" dirty="0" err="1" smtClean="0">
                <a:solidFill>
                  <a:srgbClr val="0070C0"/>
                </a:solidFill>
                <a:cs typeface="Arial" charset="0"/>
              </a:rPr>
              <a:t>endl</a:t>
            </a:r>
            <a:r>
              <a:rPr lang="en-US" sz="1600" dirty="0" smtClean="0">
                <a:solidFill>
                  <a:srgbClr val="0070C0"/>
                </a:solidFill>
                <a:cs typeface="Arial" charset="0"/>
              </a:rPr>
              <a:t>;</a:t>
            </a:r>
            <a:endParaRPr lang="en-US" sz="16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496276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4" name="Text Box 3"/>
          <p:cNvSpPr txBox="1">
            <a:spLocks noChangeArrowheads="1"/>
          </p:cNvSpPr>
          <p:nvPr/>
        </p:nvSpPr>
        <p:spPr bwMode="auto">
          <a:xfrm>
            <a:off x="6241721" y="4078128"/>
            <a:ext cx="2848663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rgbClr val="0070C0"/>
                </a:solidFill>
                <a:cs typeface="Arial" charset="0"/>
              </a:rPr>
              <a:t>p-&gt;next;</a:t>
            </a:r>
            <a:endParaRPr lang="en-US" sz="1600" dirty="0">
              <a:solidFill>
                <a:srgbClr val="0070C0"/>
              </a:solidFill>
              <a:cs typeface="Arial" charset="0"/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5400398" y="654162"/>
            <a:ext cx="3444107" cy="1296678"/>
          </a:xfrm>
          <a:prstGeom prst="wedgeRoundRectCallout">
            <a:avLst>
              <a:gd name="adj1" fmla="val -13331"/>
              <a:gd name="adj2" fmla="val 1438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Well, p points to the “books” node at location 2000. </a:t>
            </a:r>
          </a:p>
          <a:p>
            <a:r>
              <a:rPr lang="en-US" sz="9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657869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13633" y="4585930"/>
            <a:ext cx="7312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books</a:t>
            </a:r>
            <a:endParaRPr lang="en-US" sz="1600" dirty="0"/>
          </a:p>
        </p:txBody>
      </p:sp>
      <p:sp>
        <p:nvSpPr>
          <p:cNvPr id="77" name="Line 14"/>
          <p:cNvSpPr>
            <a:spLocks noChangeShapeType="1"/>
          </p:cNvSpPr>
          <p:nvPr/>
        </p:nvSpPr>
        <p:spPr bwMode="auto">
          <a:xfrm>
            <a:off x="5659277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3" name="Rounded Rectangular Callout 82"/>
          <p:cNvSpPr/>
          <p:nvPr/>
        </p:nvSpPr>
        <p:spPr bwMode="auto">
          <a:xfrm>
            <a:off x="5267265" y="5499284"/>
            <a:ext cx="2277310" cy="737395"/>
          </a:xfrm>
          <a:prstGeom prst="wedgeRoundRectCallout">
            <a:avLst>
              <a:gd name="adj1" fmla="val -96332"/>
              <a:gd name="adj2" fmla="val -1171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The next node is at location 1200.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632370" y="4854416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1200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73" name="Straight Arrow Connector 72"/>
          <p:cNvCxnSpPr>
            <a:stCxn id="103" idx="3"/>
          </p:cNvCxnSpPr>
          <p:nvPr/>
        </p:nvCxnSpPr>
        <p:spPr bwMode="auto">
          <a:xfrm flipV="1">
            <a:off x="2173905" y="5384688"/>
            <a:ext cx="903174" cy="44003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505469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5361963" y="657521"/>
            <a:ext cx="3444107" cy="1296678"/>
          </a:xfrm>
          <a:prstGeom prst="wedgeRoundRectCallout">
            <a:avLst>
              <a:gd name="adj1" fmla="val -12348"/>
              <a:gd name="adj2" fmla="val 14449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 points to the “shells” node at location 1200. </a:t>
            </a:r>
          </a:p>
          <a:p>
            <a:r>
              <a:rPr lang="en-US" sz="9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9" name="Line 14"/>
          <p:cNvSpPr>
            <a:spLocks noChangeShapeType="1"/>
          </p:cNvSpPr>
          <p:nvPr/>
        </p:nvSpPr>
        <p:spPr bwMode="auto">
          <a:xfrm>
            <a:off x="5676211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616037" y="5311582"/>
            <a:ext cx="7264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shells</a:t>
            </a:r>
            <a:endParaRPr lang="en-US" sz="1600" dirty="0"/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5662821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7" name="Rounded Rectangular Callout 106"/>
          <p:cNvSpPr/>
          <p:nvPr/>
        </p:nvSpPr>
        <p:spPr bwMode="auto">
          <a:xfrm>
            <a:off x="5275313" y="6000882"/>
            <a:ext cx="2277310" cy="737395"/>
          </a:xfrm>
          <a:prstGeom prst="wedgeRoundRectCallout">
            <a:avLst>
              <a:gd name="adj1" fmla="val -92986"/>
              <a:gd name="adj2" fmla="val -9070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The next node is at location 3700.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3651906" y="5607623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1" name="Line 14"/>
          <p:cNvSpPr>
            <a:spLocks noChangeShapeType="1"/>
          </p:cNvSpPr>
          <p:nvPr/>
        </p:nvSpPr>
        <p:spPr bwMode="auto">
          <a:xfrm>
            <a:off x="5486635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6" name="Line 14"/>
          <p:cNvSpPr>
            <a:spLocks noChangeShapeType="1"/>
          </p:cNvSpPr>
          <p:nvPr/>
        </p:nvSpPr>
        <p:spPr bwMode="auto">
          <a:xfrm>
            <a:off x="5663056" y="390053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654155" y="6048205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2"/>
                </a:solidFill>
              </a:rPr>
              <a:t>cash</a:t>
            </a:r>
            <a:endParaRPr lang="en-US" sz="1800" dirty="0"/>
          </a:p>
        </p:txBody>
      </p:sp>
      <p:sp>
        <p:nvSpPr>
          <p:cNvPr id="128" name="Line 14"/>
          <p:cNvSpPr>
            <a:spLocks noChangeShapeType="1"/>
          </p:cNvSpPr>
          <p:nvPr/>
        </p:nvSpPr>
        <p:spPr bwMode="auto">
          <a:xfrm>
            <a:off x="5663056" y="427522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9" name="Rounded Rectangular Callout 128"/>
          <p:cNvSpPr/>
          <p:nvPr/>
        </p:nvSpPr>
        <p:spPr bwMode="auto">
          <a:xfrm>
            <a:off x="5604514" y="6000882"/>
            <a:ext cx="2277310" cy="737395"/>
          </a:xfrm>
          <a:prstGeom prst="wedgeRoundRectCallout">
            <a:avLst>
              <a:gd name="adj1" fmla="val -107114"/>
              <a:gd name="adj2" fmla="val 1378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The next node is at location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3587442" y="6336979"/>
            <a:ext cx="816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131" name="Straight Arrow Connector 130"/>
          <p:cNvCxnSpPr>
            <a:stCxn id="103" idx="3"/>
          </p:cNvCxnSpPr>
          <p:nvPr/>
        </p:nvCxnSpPr>
        <p:spPr bwMode="auto">
          <a:xfrm>
            <a:off x="2173905" y="5824726"/>
            <a:ext cx="903211" cy="28756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" name="Group 132"/>
          <p:cNvGrpSpPr/>
          <p:nvPr/>
        </p:nvGrpSpPr>
        <p:grpSpPr>
          <a:xfrm>
            <a:off x="1296858" y="5818426"/>
            <a:ext cx="1732377" cy="1369528"/>
            <a:chOff x="3307101" y="6103189"/>
            <a:chExt cx="1732377" cy="1369528"/>
          </a:xfrm>
        </p:grpSpPr>
        <p:pic>
          <p:nvPicPr>
            <p:cNvPr id="13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0827" y="6470241"/>
              <a:ext cx="738651" cy="515339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" name="Arc 134"/>
            <p:cNvSpPr/>
            <p:nvPr/>
          </p:nvSpPr>
          <p:spPr bwMode="auto">
            <a:xfrm>
              <a:off x="3307101" y="6103189"/>
              <a:ext cx="1370988" cy="1369528"/>
            </a:xfrm>
            <a:prstGeom prst="arc">
              <a:avLst>
                <a:gd name="adj1" fmla="val 17066456"/>
                <a:gd name="adj2" fmla="val 21343003"/>
              </a:avLst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5505469" y="326545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" name="Text Box 3"/>
          <p:cNvSpPr txBox="1">
            <a:spLocks noChangeArrowheads="1"/>
          </p:cNvSpPr>
          <p:nvPr/>
        </p:nvSpPr>
        <p:spPr bwMode="auto">
          <a:xfrm>
            <a:off x="6513935" y="3070707"/>
            <a:ext cx="2237460" cy="338554"/>
          </a:xfrm>
          <a:prstGeom prst="rect">
            <a:avLst/>
          </a:prstGeom>
          <a:solidFill>
            <a:srgbClr val="E4E4F8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l"/>
            <a:r>
              <a:rPr lang="en-US" sz="1600" dirty="0" smtClean="0">
                <a:solidFill>
                  <a:srgbClr val="0070C0"/>
                </a:solidFill>
                <a:cs typeface="Arial" charset="0"/>
              </a:rPr>
              <a:t>p !=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endParaRPr lang="en-US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688755" y="3066573"/>
            <a:ext cx="2600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en-US" sz="1600" dirty="0"/>
          </a:p>
        </p:txBody>
      </p:sp>
      <p:sp>
        <p:nvSpPr>
          <p:cNvPr id="141" name="Text Box 3"/>
          <p:cNvSpPr txBox="1">
            <a:spLocks noChangeArrowheads="1"/>
          </p:cNvSpPr>
          <p:nvPr/>
        </p:nvSpPr>
        <p:spPr bwMode="auto">
          <a:xfrm>
            <a:off x="206608" y="809437"/>
            <a:ext cx="4798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And there’s our complete printing loop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!</a:t>
            </a:r>
            <a:endParaRPr lang="en-US" sz="180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273340" y="1478303"/>
            <a:ext cx="4798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Any time we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iterate through one or more nodes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like this, it’s called a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“traversal”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5361964" y="654162"/>
            <a:ext cx="3444107" cy="1296678"/>
          </a:xfrm>
          <a:prstGeom prst="wedgeRoundRectCallout">
            <a:avLst>
              <a:gd name="adj1" fmla="val -12102"/>
              <a:gd name="adj2" fmla="val 1438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 points to the “cash” node at location 3700. </a:t>
            </a:r>
          </a:p>
          <a:p>
            <a:r>
              <a:rPr lang="en-US" sz="9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It’s certainly valid.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8" name="Rounded Rectangular Callout 137"/>
          <p:cNvSpPr/>
          <p:nvPr/>
        </p:nvSpPr>
        <p:spPr bwMode="auto">
          <a:xfrm>
            <a:off x="5362973" y="657521"/>
            <a:ext cx="3639085" cy="1121216"/>
          </a:xfrm>
          <a:prstGeom prst="wedgeRoundRectCallout">
            <a:avLst>
              <a:gd name="adj1" fmla="val -14218"/>
              <a:gd name="adj2" fmla="val 17596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Whoa!  p now points to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. 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That’s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a valid node location!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9" name="Rounded Rectangular Callout 138"/>
          <p:cNvSpPr/>
          <p:nvPr/>
        </p:nvSpPr>
        <p:spPr bwMode="auto">
          <a:xfrm>
            <a:off x="891819" y="1218129"/>
            <a:ext cx="4179714" cy="1121216"/>
          </a:xfrm>
          <a:prstGeom prst="wedgeRoundRectCallout">
            <a:avLst>
              <a:gd name="adj1" fmla="val 88167"/>
              <a:gd name="adj2" fmla="val 12462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So this answers our question!</a:t>
            </a:r>
          </a:p>
          <a:p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If p’s value is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, it does NOT point to a valid node.  Otherwise it does.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3678933" y="2377985"/>
            <a:ext cx="2091846" cy="17749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This is a linked list traversal!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46" name="Text Box 3"/>
          <p:cNvSpPr txBox="1">
            <a:spLocks noChangeArrowheads="1"/>
          </p:cNvSpPr>
          <p:nvPr/>
        </p:nvSpPr>
        <p:spPr bwMode="auto">
          <a:xfrm>
            <a:off x="818730" y="2581555"/>
            <a:ext cx="35944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Alright, now let’s learn how to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add nodes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to our list!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233848" y="77299"/>
            <a:ext cx="3818436" cy="6713185"/>
            <a:chOff x="5233848" y="77299"/>
            <a:chExt cx="3818436" cy="6713185"/>
          </a:xfrm>
        </p:grpSpPr>
        <p:sp>
          <p:nvSpPr>
            <p:cNvPr id="148" name="Rectangle 147"/>
            <p:cNvSpPr/>
            <p:nvPr/>
          </p:nvSpPr>
          <p:spPr bwMode="auto">
            <a:xfrm>
              <a:off x="5237070" y="77299"/>
              <a:ext cx="3815214" cy="299340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5233848" y="4755207"/>
              <a:ext cx="3815214" cy="203527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45" name="Rounded Rectangular Callout 144"/>
          <p:cNvSpPr/>
          <p:nvPr/>
        </p:nvSpPr>
        <p:spPr bwMode="auto">
          <a:xfrm>
            <a:off x="5361963" y="169333"/>
            <a:ext cx="3639085" cy="1609404"/>
          </a:xfrm>
          <a:prstGeom prst="wedgeRoundRectCallout">
            <a:avLst>
              <a:gd name="adj1" fmla="val -1421"/>
              <a:gd name="adj2" fmla="val 1372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When we use the condition: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9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rgbClr val="6600CC"/>
                </a:solidFill>
                <a:cs typeface="Arial" charset="0"/>
              </a:rPr>
              <a:t>while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(p !=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)  { … }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 loop will process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EVERY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node in the list and only stop once it’s gone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PAST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 end of the list.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96296E-6 L -0.33229 -0.537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15" y="-26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22951 0.1166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76" y="583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-0.33125 -0.59537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-29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11111E-6 L -0.23594 0.0069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06" y="347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7037E-6 L -0.3368 -0.65834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40" y="-3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-0.2349 -0.0979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53" y="-4907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7.40741E-7 L -0.12031 -0.00046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3.33333E-6 0.20069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37" grpId="0" animBg="1"/>
      <p:bldP spid="75" grpId="0" animBg="1"/>
      <p:bldP spid="75" grpId="1" animBg="1"/>
      <p:bldP spid="76" grpId="0" animBg="1"/>
      <p:bldP spid="76" grpId="1" animBg="1"/>
      <p:bldP spid="3" grpId="0"/>
      <p:bldP spid="3" grpId="1"/>
      <p:bldP spid="3" grpId="2"/>
      <p:bldP spid="77" grpId="0" animBg="1"/>
      <p:bldP spid="77" grpId="1" animBg="1"/>
      <p:bldP spid="83" grpId="0" animBg="1"/>
      <p:bldP spid="83" grpId="1" animBg="1"/>
      <p:bldP spid="72" grpId="0"/>
      <p:bldP spid="72" grpId="1"/>
      <p:bldP spid="72" grpId="2"/>
      <p:bldP spid="86" grpId="0" animBg="1"/>
      <p:bldP spid="86" grpId="1" animBg="1"/>
      <p:bldP spid="87" grpId="0" animBg="1"/>
      <p:bldP spid="87" grpId="1" animBg="1"/>
      <p:bldP spid="89" grpId="0" animBg="1"/>
      <p:bldP spid="89" grpId="1" animBg="1"/>
      <p:bldP spid="93" grpId="0"/>
      <p:bldP spid="93" grpId="1"/>
      <p:bldP spid="93" grpId="2"/>
      <p:bldP spid="105" grpId="0" animBg="1"/>
      <p:bldP spid="105" grpId="1" animBg="1"/>
      <p:bldP spid="107" grpId="0" animBg="1"/>
      <p:bldP spid="107" grpId="1" animBg="1"/>
      <p:bldP spid="110" grpId="0"/>
      <p:bldP spid="110" grpId="1"/>
      <p:bldP spid="110" grpId="2"/>
      <p:bldP spid="111" grpId="0" animBg="1"/>
      <p:bldP spid="111" grpId="1" animBg="1"/>
      <p:bldP spid="126" grpId="0" animBg="1"/>
      <p:bldP spid="126" grpId="1" animBg="1"/>
      <p:bldP spid="127" grpId="0"/>
      <p:bldP spid="127" grpId="1"/>
      <p:bldP spid="127" grpId="2"/>
      <p:bldP spid="128" grpId="0" animBg="1"/>
      <p:bldP spid="128" grpId="1" animBg="1"/>
      <p:bldP spid="129" grpId="0" animBg="1"/>
      <p:bldP spid="129" grpId="1" animBg="1"/>
      <p:bldP spid="130" grpId="0"/>
      <p:bldP spid="130" grpId="1"/>
      <p:bldP spid="136" grpId="0" animBg="1"/>
      <p:bldP spid="136" grpId="1" animBg="1"/>
      <p:bldP spid="140" grpId="0" animBg="1"/>
      <p:bldP spid="2" grpId="0"/>
      <p:bldP spid="141" grpId="0"/>
      <p:bldP spid="142" grpId="0"/>
      <p:bldP spid="113" grpId="0" animBg="1"/>
      <p:bldP spid="113" grpId="1" animBg="1"/>
      <p:bldP spid="138" grpId="0" animBg="1"/>
      <p:bldP spid="138" grpId="1" animBg="1"/>
      <p:bldP spid="139" grpId="0" animBg="1"/>
      <p:bldP spid="139" grpId="1" animBg="1"/>
      <p:bldP spid="8" grpId="0" animBg="1"/>
      <p:bldP spid="8" grpId="1" animBg="1"/>
      <p:bldP spid="8" grpId="2" animBg="1"/>
      <p:bldP spid="146" grpId="0"/>
      <p:bldP spid="145" grpId="0" animBg="1"/>
      <p:bldP spid="145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35886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89785" y="4945379"/>
            <a:ext cx="2266088" cy="1734621"/>
            <a:chOff x="2243969" y="4133709"/>
            <a:chExt cx="2900175" cy="2202841"/>
          </a:xfrm>
        </p:grpSpPr>
        <p:grpSp>
          <p:nvGrpSpPr>
            <p:cNvPr id="70" name="Group 69"/>
            <p:cNvGrpSpPr/>
            <p:nvPr/>
          </p:nvGrpSpPr>
          <p:grpSpPr>
            <a:xfrm>
              <a:off x="2246729" y="4133709"/>
              <a:ext cx="2897415" cy="1022430"/>
              <a:chOff x="2246729" y="2946250"/>
              <a:chExt cx="2897415" cy="1022430"/>
            </a:xfrm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800" dirty="0"/>
                </a:p>
              </p:txBody>
            </p:sp>
            <p:sp>
              <p:nvSpPr>
                <p:cNvPr id="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400" dirty="0"/>
                </a:p>
              </p:txBody>
            </p:sp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43969" y="5314120"/>
              <a:ext cx="2890061" cy="1022430"/>
              <a:chOff x="2254083" y="2946250"/>
              <a:chExt cx="2890061" cy="1022430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254083" y="3028746"/>
                <a:ext cx="2076614" cy="939934"/>
                <a:chOff x="844" y="1104"/>
                <a:chExt cx="1412" cy="720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11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41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3053866" y="4208069"/>
              <a:ext cx="1266215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"shells"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74" name="Curved Connector 73"/>
            <p:cNvCxnSpPr/>
            <p:nvPr/>
          </p:nvCxnSpPr>
          <p:spPr bwMode="auto">
            <a:xfrm>
              <a:off x="4237261" y="4884531"/>
              <a:ext cx="107950" cy="5304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104497" y="5391636"/>
              <a:ext cx="1200566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accent2"/>
                  </a:solidFill>
                </a:rPr>
                <a:t>"cash"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092441" y="5809310"/>
              <a:ext cx="1247752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 smtClean="0">
                  <a:solidFill>
                    <a:srgbClr val="FF0000"/>
                  </a:solidFill>
                </a:rPr>
                <a:t>nullptr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88241" y="4649827"/>
              <a:ext cx="958484" cy="46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cxnSp>
        <p:nvCxnSpPr>
          <p:cNvPr id="16" name="Curved Connector 15"/>
          <p:cNvCxnSpPr>
            <a:stCxn id="47" idx="3"/>
          </p:cNvCxnSpPr>
          <p:nvPr/>
        </p:nvCxnSpPr>
        <p:spPr bwMode="auto">
          <a:xfrm>
            <a:off x="1270560" y="4548574"/>
            <a:ext cx="1250112" cy="46176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There are three places you can </a:t>
            </a:r>
            <a:br>
              <a:rPr lang="en-US" sz="1800" dirty="0"/>
            </a:br>
            <a:r>
              <a:rPr lang="en-US" sz="1800" dirty="0"/>
              <a:t>insert a new </a:t>
            </a:r>
            <a:r>
              <a:rPr lang="en-US" sz="1800" dirty="0" smtClean="0"/>
              <a:t>item into </a:t>
            </a:r>
            <a:r>
              <a:rPr lang="en-US" sz="1800" dirty="0"/>
              <a:t>a linked list:</a:t>
            </a:r>
          </a:p>
          <a:p>
            <a:pPr algn="l"/>
            <a:endParaRPr lang="en-US" sz="800" dirty="0">
              <a:solidFill>
                <a:srgbClr val="6600CC"/>
              </a:solidFill>
            </a:endParaRPr>
          </a:p>
          <a:p>
            <a:pPr lvl="1" algn="l"/>
            <a:r>
              <a:rPr lang="en-US" sz="1600" dirty="0" smtClean="0">
                <a:solidFill>
                  <a:srgbClr val="6600CC"/>
                </a:solidFill>
              </a:rPr>
              <a:t>            at </a:t>
            </a:r>
            <a:r>
              <a:rPr lang="en-US" sz="1600" dirty="0">
                <a:solidFill>
                  <a:srgbClr val="6600CC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top</a:t>
            </a:r>
            <a:r>
              <a:rPr lang="en-US" sz="1600" dirty="0">
                <a:solidFill>
                  <a:srgbClr val="6600CC"/>
                </a:solidFill>
              </a:rPr>
              <a:t> of the </a:t>
            </a:r>
            <a:r>
              <a:rPr lang="en-US" sz="1600" dirty="0" smtClean="0">
                <a:solidFill>
                  <a:srgbClr val="6600CC"/>
                </a:solidFill>
              </a:rPr>
              <a:t>list</a:t>
            </a:r>
            <a:endParaRPr lang="en-US" sz="1600" dirty="0">
              <a:solidFill>
                <a:srgbClr val="6600CC"/>
              </a:solidFill>
            </a:endParaRPr>
          </a:p>
          <a:p>
            <a:pPr lvl="1" algn="l"/>
            <a:r>
              <a:rPr lang="en-US" sz="1600" dirty="0" smtClean="0">
                <a:solidFill>
                  <a:srgbClr val="6600CC"/>
                </a:solidFill>
              </a:rPr>
              <a:t>            at </a:t>
            </a:r>
            <a:r>
              <a:rPr lang="en-US" sz="1600" dirty="0">
                <a:solidFill>
                  <a:srgbClr val="6600CC"/>
                </a:solidFill>
              </a:rPr>
              <a:t>the </a:t>
            </a:r>
            <a:r>
              <a:rPr lang="en-US" sz="1600" dirty="0">
                <a:solidFill>
                  <a:srgbClr val="FF0000"/>
                </a:solidFill>
              </a:rPr>
              <a:t>end</a:t>
            </a:r>
            <a:r>
              <a:rPr lang="en-US" sz="1600" dirty="0">
                <a:solidFill>
                  <a:srgbClr val="6600CC"/>
                </a:solidFill>
              </a:rPr>
              <a:t> of the list </a:t>
            </a:r>
          </a:p>
          <a:p>
            <a:pPr lvl="1" algn="l"/>
            <a:r>
              <a:rPr lang="en-US" sz="1600" dirty="0" smtClean="0">
                <a:solidFill>
                  <a:srgbClr val="6600CC"/>
                </a:solidFill>
              </a:rPr>
              <a:t>          somewhere </a:t>
            </a:r>
            <a:r>
              <a:rPr lang="en-US" sz="1600" dirty="0">
                <a:solidFill>
                  <a:srgbClr val="6600CC"/>
                </a:solidFill>
              </a:rPr>
              <a:t>in the </a:t>
            </a:r>
            <a:r>
              <a:rPr lang="en-US" sz="1600" dirty="0">
                <a:solidFill>
                  <a:srgbClr val="FF0000"/>
                </a:solidFill>
              </a:rPr>
              <a:t>middle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62037" y="2313342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/>
              <a:t>The algorithm to insert at the </a:t>
            </a:r>
            <a:r>
              <a:rPr lang="en-US" sz="1800" dirty="0">
                <a:solidFill>
                  <a:srgbClr val="990000"/>
                </a:solidFill>
              </a:rPr>
              <a:t>top </a:t>
            </a:r>
            <a:r>
              <a:rPr lang="en-US" sz="1800" dirty="0"/>
              <a:t>is the </a:t>
            </a:r>
            <a:r>
              <a:rPr lang="en-US" sz="1800" dirty="0" smtClean="0">
                <a:solidFill>
                  <a:srgbClr val="006666"/>
                </a:solidFill>
              </a:rPr>
              <a:t>easiest </a:t>
            </a:r>
            <a:r>
              <a:rPr lang="en-US" sz="1800" dirty="0">
                <a:solidFill>
                  <a:srgbClr val="006666"/>
                </a:solidFill>
              </a:rPr>
              <a:t>to code </a:t>
            </a:r>
            <a:r>
              <a:rPr lang="en-US" sz="1800" dirty="0"/>
              <a:t>and also </a:t>
            </a:r>
            <a:r>
              <a:rPr lang="en-US" sz="1800" dirty="0">
                <a:solidFill>
                  <a:srgbClr val="006666"/>
                </a:solidFill>
              </a:rPr>
              <a:t>runs the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6666"/>
                </a:solidFill>
              </a:rPr>
              <a:t>fastest</a:t>
            </a:r>
            <a:r>
              <a:rPr lang="en-US" sz="1800" dirty="0"/>
              <a:t>. </a:t>
            </a:r>
          </a:p>
        </p:txBody>
      </p:sp>
      <p:sp>
        <p:nvSpPr>
          <p:cNvPr id="96" name="Text Box 84"/>
          <p:cNvSpPr txBox="1">
            <a:spLocks noChangeArrowheads="1"/>
          </p:cNvSpPr>
          <p:nvPr/>
        </p:nvSpPr>
        <p:spPr bwMode="auto">
          <a:xfrm>
            <a:off x="709189" y="3047146"/>
            <a:ext cx="38957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Let’s see this one first, and add a </a:t>
            </a:r>
            <a:r>
              <a:rPr lang="en-US" sz="1800" dirty="0" smtClean="0">
                <a:solidFill>
                  <a:srgbClr val="FF0000"/>
                </a:solidFill>
              </a:rPr>
              <a:t>“ruby”</a:t>
            </a:r>
            <a:r>
              <a:rPr lang="en-US" sz="1800" dirty="0" smtClean="0"/>
              <a:t> to the top of our list!</a:t>
            </a:r>
            <a:endParaRPr lang="en-US" sz="1800" dirty="0"/>
          </a:p>
        </p:txBody>
      </p:sp>
      <p:sp>
        <p:nvSpPr>
          <p:cNvPr id="8" name="Left Arrow 7"/>
          <p:cNvSpPr/>
          <p:nvPr/>
        </p:nvSpPr>
        <p:spPr bwMode="auto">
          <a:xfrm rot="20745375">
            <a:off x="2717572" y="4036660"/>
            <a:ext cx="1217480" cy="102382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</a:t>
            </a:r>
          </a:p>
        </p:txBody>
      </p:sp>
      <p:sp>
        <p:nvSpPr>
          <p:cNvPr id="98" name="Left Arrow 97"/>
          <p:cNvSpPr/>
          <p:nvPr/>
        </p:nvSpPr>
        <p:spPr bwMode="auto">
          <a:xfrm rot="20353435">
            <a:off x="4155401" y="5978495"/>
            <a:ext cx="1217480" cy="1023827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Here</a:t>
            </a:r>
          </a:p>
        </p:txBody>
      </p:sp>
      <p:sp>
        <p:nvSpPr>
          <p:cNvPr id="100" name="Left Arrow 99"/>
          <p:cNvSpPr/>
          <p:nvPr/>
        </p:nvSpPr>
        <p:spPr bwMode="auto">
          <a:xfrm rot="20982616">
            <a:off x="4340716" y="4975570"/>
            <a:ext cx="1980959" cy="116589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Or somewhere in the middle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18533" y="754559"/>
            <a:ext cx="4935573" cy="2971649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370" y="226295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Allocate a new node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708370" y="27709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Put value v in the node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4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4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endParaRPr lang="en-US" sz="1800" dirty="0" smtClean="0"/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101" name="Rounded Rectangular Callout 100"/>
          <p:cNvSpPr/>
          <p:nvPr/>
        </p:nvSpPr>
        <p:spPr bwMode="auto">
          <a:xfrm>
            <a:off x="1557372" y="2032045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2" name="Rounded Rectangular Callout 101"/>
          <p:cNvSpPr/>
          <p:nvPr/>
        </p:nvSpPr>
        <p:spPr bwMode="auto">
          <a:xfrm>
            <a:off x="1968529" y="1041400"/>
            <a:ext cx="3298736" cy="822820"/>
          </a:xfrm>
          <a:prstGeom prst="wedgeRoundRectCallout">
            <a:avLst>
              <a:gd name="adj1" fmla="val 66305"/>
              <a:gd name="adj2" fmla="val 12183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Well, first we have to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allocate a new node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to hold our new value. 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4" name="Rounded Rectangular Callout 153"/>
          <p:cNvSpPr/>
          <p:nvPr/>
        </p:nvSpPr>
        <p:spPr bwMode="auto">
          <a:xfrm>
            <a:off x="1968529" y="1805131"/>
            <a:ext cx="3265319" cy="786493"/>
          </a:xfrm>
          <a:prstGeom prst="wedgeRoundRectCallout">
            <a:avLst>
              <a:gd name="adj1" fmla="val 66048"/>
              <a:gd name="adj2" fmla="val 9405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Second, we need to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put the new </a:t>
            </a:r>
            <a:br>
              <a:rPr lang="en-US" sz="1600" dirty="0" smtClean="0">
                <a:solidFill>
                  <a:srgbClr val="FF0000"/>
                </a:solidFill>
                <a:cs typeface="Arial" charset="0"/>
              </a:rPr>
            </a:b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item into our new node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.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 smtClean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1" name="Rounded Rectangular Callout 160"/>
          <p:cNvSpPr/>
          <p:nvPr/>
        </p:nvSpPr>
        <p:spPr bwMode="auto">
          <a:xfrm>
            <a:off x="1092452" y="2783034"/>
            <a:ext cx="3129197" cy="599439"/>
          </a:xfrm>
          <a:prstGeom prst="wedgeRoundRectCallout">
            <a:avLst>
              <a:gd name="adj1" fmla="val -59119"/>
              <a:gd name="adj2" fmla="val 17456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And finally let’s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link our head pointer to our new node.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708370" y="313440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Link the new node to the</a:t>
            </a:r>
            <a:br>
              <a:rPr lang="en-US" sz="1800" dirty="0" smtClean="0"/>
            </a:br>
            <a:r>
              <a:rPr lang="en-US" sz="1800" dirty="0" smtClean="0"/>
              <a:t>old top node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08370" y="372620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Link the head pointer to</a:t>
            </a:r>
            <a:br>
              <a:rPr lang="en-US" sz="1800" dirty="0" smtClean="0"/>
            </a:br>
            <a:r>
              <a:rPr lang="en-US" sz="1800" dirty="0" smtClean="0"/>
              <a:t>our new top node</a:t>
            </a:r>
          </a:p>
        </p:txBody>
      </p:sp>
      <p:sp>
        <p:nvSpPr>
          <p:cNvPr id="166" name="Text Box 30"/>
          <p:cNvSpPr txBox="1">
            <a:spLocks noChangeArrowheads="1"/>
          </p:cNvSpPr>
          <p:nvPr/>
        </p:nvSpPr>
        <p:spPr bwMode="auto">
          <a:xfrm>
            <a:off x="3189612" y="4039957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“ruby"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62" name="Rounded Rectangular Callout 161"/>
          <p:cNvSpPr/>
          <p:nvPr/>
        </p:nvSpPr>
        <p:spPr bwMode="auto">
          <a:xfrm>
            <a:off x="5494342" y="3946587"/>
            <a:ext cx="3286804" cy="672626"/>
          </a:xfrm>
          <a:prstGeom prst="wedgeRoundRectCallout">
            <a:avLst>
              <a:gd name="adj1" fmla="val -95950"/>
              <a:gd name="adj2" fmla="val 432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Then let’s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link our new node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to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 the old top node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in the list.</a:t>
            </a:r>
          </a:p>
        </p:txBody>
      </p:sp>
      <p:sp>
        <p:nvSpPr>
          <p:cNvPr id="167" name="Rectangle 166"/>
          <p:cNvSpPr/>
          <p:nvPr/>
        </p:nvSpPr>
        <p:spPr>
          <a:xfrm>
            <a:off x="3224685" y="4400822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cxnSp>
        <p:nvCxnSpPr>
          <p:cNvPr id="168" name="Curved Connector 167"/>
          <p:cNvCxnSpPr/>
          <p:nvPr/>
        </p:nvCxnSpPr>
        <p:spPr bwMode="auto">
          <a:xfrm>
            <a:off x="4013400" y="4598252"/>
            <a:ext cx="84348" cy="417733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Text Box 34"/>
          <p:cNvSpPr txBox="1">
            <a:spLocks noChangeArrowheads="1"/>
          </p:cNvSpPr>
          <p:nvPr/>
        </p:nvSpPr>
        <p:spPr bwMode="auto">
          <a:xfrm>
            <a:off x="510381" y="4366007"/>
            <a:ext cx="7489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rgbClr val="FF0000"/>
                </a:solidFill>
              </a:rPr>
              <a:t>8000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70" name="Curved Connector 169"/>
          <p:cNvCxnSpPr/>
          <p:nvPr/>
        </p:nvCxnSpPr>
        <p:spPr bwMode="auto">
          <a:xfrm flipV="1">
            <a:off x="1270560" y="4108642"/>
            <a:ext cx="1263552" cy="43993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2" name="Right Arrow 181"/>
          <p:cNvSpPr/>
          <p:nvPr/>
        </p:nvSpPr>
        <p:spPr bwMode="auto">
          <a:xfrm>
            <a:off x="3272132" y="2462856"/>
            <a:ext cx="2480470" cy="187770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two steps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 this order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3.33333E-6 -0.0463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3333E-6 L -2.77778E-6 0.1044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64" grpId="0"/>
      <p:bldP spid="94" grpId="0" uiExpand="1" build="p"/>
      <p:bldP spid="95" grpId="0"/>
      <p:bldP spid="96" grpId="0"/>
      <p:bldP spid="8" grpId="0" animBg="1"/>
      <p:bldP spid="8" grpId="1" animBg="1"/>
      <p:bldP spid="98" grpId="0" animBg="1"/>
      <p:bldP spid="98" grpId="1" animBg="1"/>
      <p:bldP spid="100" grpId="0" animBg="1"/>
      <p:bldP spid="100" grpId="1" animBg="1"/>
      <p:bldP spid="10" grpId="0" animBg="1"/>
      <p:bldP spid="153" grpId="0" animBg="1"/>
      <p:bldP spid="12" grpId="0"/>
      <p:bldP spid="33" grpId="0"/>
      <p:bldP spid="103" grpId="0"/>
      <p:bldP spid="101" grpId="0" animBg="1"/>
      <p:bldP spid="101" grpId="1" animBg="1"/>
      <p:bldP spid="102" grpId="0" animBg="1"/>
      <p:bldP spid="102" grpId="1" animBg="1"/>
      <p:bldP spid="154" grpId="0" animBg="1"/>
      <p:bldP spid="154" grpId="1" animBg="1"/>
      <p:bldP spid="161" grpId="0" animBg="1"/>
      <p:bldP spid="161" grpId="1" animBg="1"/>
      <p:bldP spid="163" grpId="0"/>
      <p:bldP spid="164" grpId="0"/>
      <p:bldP spid="166" grpId="0"/>
      <p:bldP spid="162" grpId="0" animBg="1"/>
      <p:bldP spid="162" grpId="1" animBg="1"/>
      <p:bldP spid="167" grpId="0"/>
      <p:bldP spid="169" grpId="0"/>
      <p:bldP spid="182" grpId="0" animBg="1"/>
      <p:bldP spid="182" grpId="1" animBg="1"/>
      <p:bldP spid="182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Front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" name="Rectangle 63"/>
          <p:cNvSpPr/>
          <p:nvPr/>
        </p:nvSpPr>
        <p:spPr>
          <a:xfrm>
            <a:off x="479132" y="4358864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grpSp>
        <p:nvGrpSpPr>
          <p:cNvPr id="69" name="Group 68"/>
          <p:cNvGrpSpPr/>
          <p:nvPr/>
        </p:nvGrpSpPr>
        <p:grpSpPr>
          <a:xfrm>
            <a:off x="2489785" y="4945379"/>
            <a:ext cx="2266088" cy="1734621"/>
            <a:chOff x="2243969" y="4133709"/>
            <a:chExt cx="2900175" cy="2202841"/>
          </a:xfrm>
        </p:grpSpPr>
        <p:grpSp>
          <p:nvGrpSpPr>
            <p:cNvPr id="70" name="Group 69"/>
            <p:cNvGrpSpPr/>
            <p:nvPr/>
          </p:nvGrpSpPr>
          <p:grpSpPr>
            <a:xfrm>
              <a:off x="2246729" y="4133709"/>
              <a:ext cx="2897415" cy="1022430"/>
              <a:chOff x="2246729" y="2946250"/>
              <a:chExt cx="2897415" cy="1022430"/>
            </a:xfrm>
          </p:grpSpPr>
          <p:grpSp>
            <p:nvGrpSpPr>
              <p:cNvPr id="8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8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800" dirty="0"/>
                </a:p>
              </p:txBody>
            </p:sp>
            <p:sp>
              <p:nvSpPr>
                <p:cNvPr id="9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9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400" dirty="0"/>
                </a:p>
              </p:txBody>
            </p:sp>
            <p:sp>
              <p:nvSpPr>
                <p:cNvPr id="9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2243969" y="5314120"/>
              <a:ext cx="2890061" cy="1022430"/>
              <a:chOff x="2254083" y="2946250"/>
              <a:chExt cx="2890061" cy="1022430"/>
            </a:xfrm>
          </p:grpSpPr>
          <p:grpSp>
            <p:nvGrpSpPr>
              <p:cNvPr id="79" name="Group 15"/>
              <p:cNvGrpSpPr>
                <a:grpSpLocks/>
              </p:cNvGrpSpPr>
              <p:nvPr/>
            </p:nvGrpSpPr>
            <p:grpSpPr bwMode="auto">
              <a:xfrm>
                <a:off x="2254083" y="3028746"/>
                <a:ext cx="2076614" cy="939934"/>
                <a:chOff x="844" y="1104"/>
                <a:chExt cx="1412" cy="720"/>
              </a:xfrm>
            </p:grpSpPr>
            <p:sp>
              <p:nvSpPr>
                <p:cNvPr id="8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11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8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41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8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8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3053866" y="4208069"/>
              <a:ext cx="1266215" cy="469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"shells"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74" name="Curved Connector 73"/>
            <p:cNvCxnSpPr/>
            <p:nvPr/>
          </p:nvCxnSpPr>
          <p:spPr bwMode="auto">
            <a:xfrm>
              <a:off x="4237261" y="4884531"/>
              <a:ext cx="107950" cy="530490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Text Box 30"/>
            <p:cNvSpPr txBox="1">
              <a:spLocks noChangeArrowheads="1"/>
            </p:cNvSpPr>
            <p:nvPr/>
          </p:nvSpPr>
          <p:spPr bwMode="auto">
            <a:xfrm>
              <a:off x="3104497" y="5391636"/>
              <a:ext cx="1200566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smtClean="0">
                  <a:solidFill>
                    <a:schemeClr val="accent2"/>
                  </a:solidFill>
                </a:rPr>
                <a:t>"cash"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092441" y="5809310"/>
              <a:ext cx="1247752" cy="508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 smtClean="0">
                  <a:solidFill>
                    <a:srgbClr val="FF0000"/>
                  </a:solidFill>
                </a:rPr>
                <a:t>nullptr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88241" y="4649827"/>
              <a:ext cx="958484" cy="4690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cxnSp>
        <p:nvCxnSpPr>
          <p:cNvPr id="16" name="Curved Connector 15"/>
          <p:cNvCxnSpPr>
            <a:stCxn id="47" idx="3"/>
          </p:cNvCxnSpPr>
          <p:nvPr/>
        </p:nvCxnSpPr>
        <p:spPr bwMode="auto">
          <a:xfrm>
            <a:off x="1270560" y="4548574"/>
            <a:ext cx="1250112" cy="46176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now let’s replace our </a:t>
            </a:r>
            <a:r>
              <a:rPr lang="en-US" sz="1800" dirty="0" err="1" smtClean="0"/>
              <a:t>psuedo</a:t>
            </a:r>
            <a:r>
              <a:rPr lang="en-US" sz="1800" dirty="0" smtClean="0"/>
              <a:t>-code with valid C++ code.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08370" y="2262956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Allocate a new node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708370" y="277097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Put value v in the node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4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4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4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4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4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4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endParaRPr lang="en-US" sz="1800" dirty="0" smtClean="0"/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163" name="TextBox 162"/>
          <p:cNvSpPr txBox="1"/>
          <p:nvPr/>
        </p:nvSpPr>
        <p:spPr>
          <a:xfrm>
            <a:off x="5708370" y="3134404"/>
            <a:ext cx="284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Link the new node to the</a:t>
            </a:r>
            <a:br>
              <a:rPr lang="en-US" sz="1800" dirty="0" smtClean="0"/>
            </a:br>
            <a:r>
              <a:rPr lang="en-US" sz="1800" dirty="0" smtClean="0"/>
              <a:t>old top node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708370" y="3726208"/>
            <a:ext cx="2786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Link the head pointer to</a:t>
            </a:r>
            <a:br>
              <a:rPr lang="en-US" sz="1800" dirty="0" smtClean="0"/>
            </a:br>
            <a:r>
              <a:rPr lang="en-US" sz="1800" dirty="0" smtClean="0"/>
              <a:t>our new top node</a:t>
            </a:r>
          </a:p>
        </p:txBody>
      </p:sp>
      <p:sp>
        <p:nvSpPr>
          <p:cNvPr id="166" name="Text Box 30"/>
          <p:cNvSpPr txBox="1">
            <a:spLocks noChangeArrowheads="1"/>
          </p:cNvSpPr>
          <p:nvPr/>
        </p:nvSpPr>
        <p:spPr bwMode="auto">
          <a:xfrm>
            <a:off x="3189612" y="4039957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“ruby"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168" name="Curved Connector 167"/>
          <p:cNvCxnSpPr/>
          <p:nvPr/>
        </p:nvCxnSpPr>
        <p:spPr bwMode="auto">
          <a:xfrm>
            <a:off x="4013400" y="4598252"/>
            <a:ext cx="84348" cy="417733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5488915" y="175624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5841" y="2240699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25840" y="2472082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 = new Node; </a:t>
            </a: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5510568" y="2444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4" name="Group 2"/>
          <p:cNvGrpSpPr>
            <a:grpSpLocks/>
          </p:cNvGrpSpPr>
          <p:nvPr/>
        </p:nvGrpSpPr>
        <p:grpSpPr bwMode="auto">
          <a:xfrm>
            <a:off x="804070" y="3543001"/>
            <a:ext cx="916046" cy="347672"/>
            <a:chOff x="4066" y="885"/>
            <a:chExt cx="734" cy="219"/>
          </a:xfrm>
        </p:grpSpPr>
        <p:sp>
          <p:nvSpPr>
            <p:cNvPr id="105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6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7" name="Line 14"/>
          <p:cNvSpPr>
            <a:spLocks noChangeShapeType="1"/>
          </p:cNvSpPr>
          <p:nvPr/>
        </p:nvSpPr>
        <p:spPr bwMode="auto">
          <a:xfrm>
            <a:off x="5519296" y="2656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8" name="Text Box 34"/>
          <p:cNvSpPr txBox="1">
            <a:spLocks noChangeArrowheads="1"/>
          </p:cNvSpPr>
          <p:nvPr/>
        </p:nvSpPr>
        <p:spPr bwMode="auto">
          <a:xfrm>
            <a:off x="1061162" y="3577459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09" name="Curved Connector 108"/>
          <p:cNvCxnSpPr/>
          <p:nvPr/>
        </p:nvCxnSpPr>
        <p:spPr bwMode="auto">
          <a:xfrm>
            <a:off x="1720116" y="3748710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" name="TextBox 110"/>
          <p:cNvSpPr txBox="1"/>
          <p:nvPr/>
        </p:nvSpPr>
        <p:spPr>
          <a:xfrm>
            <a:off x="5716059" y="276859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p-&gt;value = v; // put v in node</a:t>
            </a:r>
          </a:p>
        </p:txBody>
      </p:sp>
      <p:sp>
        <p:nvSpPr>
          <p:cNvPr id="112" name="Line 14"/>
          <p:cNvSpPr>
            <a:spLocks noChangeShapeType="1"/>
          </p:cNvSpPr>
          <p:nvPr/>
        </p:nvSpPr>
        <p:spPr bwMode="auto">
          <a:xfrm>
            <a:off x="5503346" y="29532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" name="Rounded Rectangular Callout 112"/>
          <p:cNvSpPr/>
          <p:nvPr/>
        </p:nvSpPr>
        <p:spPr bwMode="auto">
          <a:xfrm>
            <a:off x="573934" y="2631347"/>
            <a:ext cx="3505084" cy="909759"/>
          </a:xfrm>
          <a:prstGeom prst="wedgeRoundRectCallout">
            <a:avLst>
              <a:gd name="adj1" fmla="val 37779"/>
              <a:gd name="adj2" fmla="val 15232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To do that, we need to set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p-&gt;next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equal to the address of the top node in the existing list.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708907" y="327290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17" name="Rounded Rectangular Callout 116"/>
          <p:cNvSpPr/>
          <p:nvPr/>
        </p:nvSpPr>
        <p:spPr bwMode="auto">
          <a:xfrm>
            <a:off x="376509" y="5272084"/>
            <a:ext cx="2360232" cy="1096294"/>
          </a:xfrm>
          <a:prstGeom prst="wedgeRoundRectCallout">
            <a:avLst>
              <a:gd name="adj1" fmla="val -36998"/>
              <a:gd name="adj2" fmla="val -10529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Fortunately,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head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variable holds the address of the current top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89199" y="3272903"/>
            <a:ext cx="13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head;</a:t>
            </a:r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5485911" y="3472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0730" y="4359619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121" name="Rounded Rectangular Callout 120"/>
          <p:cNvSpPr/>
          <p:nvPr/>
        </p:nvSpPr>
        <p:spPr bwMode="auto">
          <a:xfrm>
            <a:off x="1390639" y="439208"/>
            <a:ext cx="3762987" cy="839269"/>
          </a:xfrm>
          <a:prstGeom prst="wedgeRoundRectCallout">
            <a:avLst>
              <a:gd name="adj1" fmla="val 67237"/>
              <a:gd name="adj2" fmla="val 2946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Next, we want to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link our new node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to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current top node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in the list.</a:t>
            </a: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1390638" y="1016741"/>
            <a:ext cx="3762987" cy="839269"/>
          </a:xfrm>
          <a:prstGeom prst="wedgeRoundRectCallout">
            <a:avLst>
              <a:gd name="adj1" fmla="val 67237"/>
              <a:gd name="adj2" fmla="val 29465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Finally, we just update our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head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pointer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so it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holds the address of our new top node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23" name="Rounded Rectangular Callout 122"/>
          <p:cNvSpPr/>
          <p:nvPr/>
        </p:nvSpPr>
        <p:spPr bwMode="auto">
          <a:xfrm>
            <a:off x="528651" y="2088014"/>
            <a:ext cx="2777089" cy="826290"/>
          </a:xfrm>
          <a:prstGeom prst="wedgeRoundRectCallout">
            <a:avLst>
              <a:gd name="adj1" fmla="val -21160"/>
              <a:gd name="adj2" fmla="val 13836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Fortunately, our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variable holds the address of our new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697818" y="3746982"/>
            <a:ext cx="27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head = p;</a:t>
            </a:r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5485911" y="39297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1063245" y="3579135"/>
            <a:ext cx="6848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 dirty="0"/>
          </a:p>
        </p:txBody>
      </p:sp>
      <p:cxnSp>
        <p:nvCxnSpPr>
          <p:cNvPr id="128" name="Curved Connector 127"/>
          <p:cNvCxnSpPr/>
          <p:nvPr/>
        </p:nvCxnSpPr>
        <p:spPr bwMode="auto">
          <a:xfrm flipV="1">
            <a:off x="1270560" y="4116314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Text Box 5"/>
          <p:cNvSpPr txBox="1">
            <a:spLocks noChangeArrowheads="1"/>
          </p:cNvSpPr>
          <p:nvPr/>
        </p:nvSpPr>
        <p:spPr bwMode="auto">
          <a:xfrm>
            <a:off x="444076" y="1416152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And as you can see, our new node has been added at the top!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3" name="Rounded Rectangular Callout 92"/>
          <p:cNvSpPr/>
          <p:nvPr/>
        </p:nvSpPr>
        <p:spPr bwMode="auto">
          <a:xfrm>
            <a:off x="1556625" y="2398491"/>
            <a:ext cx="3531598" cy="1144510"/>
          </a:xfrm>
          <a:prstGeom prst="wedgeRoundRectCallout">
            <a:avLst>
              <a:gd name="adj1" fmla="val 70381"/>
              <a:gd name="adj2" fmla="val -4485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We’ve already seen how to do this. Let’s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define a temporary pointer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and use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new command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to allocate our new node.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1481931" y="2033534"/>
            <a:ext cx="3531598" cy="822820"/>
          </a:xfrm>
          <a:prstGeom prst="wedgeRoundRectCallout">
            <a:avLst>
              <a:gd name="adj1" fmla="val 71580"/>
              <a:gd name="adj2" fmla="val 6215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now we just place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item v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(e.g., “ruby”) into our new node.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rgbClr val="6600CC"/>
                </a:solidFill>
                <a:cs typeface="Arial" charset="0"/>
              </a:rPr>
              <a:t>That’s easy!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5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L 0.40746 0.07708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65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0.30087 0.00301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3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0162 L -0.0566 0.11828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12" grpId="0"/>
      <p:bldP spid="103" grpId="0"/>
      <p:bldP spid="163" grpId="0"/>
      <p:bldP spid="164" grpId="0"/>
      <p:bldP spid="166" grpId="0"/>
      <p:bldP spid="3" grpId="0"/>
      <p:bldP spid="97" grpId="0"/>
      <p:bldP spid="99" grpId="0" animBg="1"/>
      <p:bldP spid="99" grpId="1" animBg="1"/>
      <p:bldP spid="107" grpId="0" animBg="1"/>
      <p:bldP spid="107" grpId="1" animBg="1"/>
      <p:bldP spid="108" grpId="0"/>
      <p:bldP spid="108" grpId="1"/>
      <p:bldP spid="111" grpId="0"/>
      <p:bldP spid="112" grpId="0" animBg="1"/>
      <p:bldP spid="112" grpId="1" animBg="1"/>
      <p:bldP spid="113" grpId="0" animBg="1"/>
      <p:bldP spid="113" grpId="1" animBg="1"/>
      <p:bldP spid="116" grpId="0"/>
      <p:bldP spid="117" grpId="0" animBg="1"/>
      <p:bldP spid="117" grpId="1" animBg="1"/>
      <p:bldP spid="117" grpId="2" animBg="1"/>
      <p:bldP spid="118" grpId="0"/>
      <p:bldP spid="119" grpId="0" animBg="1"/>
      <p:bldP spid="119" grpId="1" animBg="1"/>
      <p:bldP spid="120" grpId="0"/>
      <p:bldP spid="120" grpId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/>
      <p:bldP spid="125" grpId="0" animBg="1"/>
      <p:bldP spid="125" grpId="1" animBg="1"/>
      <p:bldP spid="127" grpId="0"/>
      <p:bldP spid="127" grpId="1"/>
      <p:bldP spid="129" grpId="0"/>
      <p:bldP spid="93" grpId="0" animBg="1"/>
      <p:bldP spid="93" grpId="1" animBg="1"/>
      <p:bldP spid="110" grpId="0" animBg="1"/>
      <p:bldP spid="1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Front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private:   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44" name="Group 2"/>
          <p:cNvGrpSpPr>
            <a:grpSpLocks/>
          </p:cNvGrpSpPr>
          <p:nvPr/>
        </p:nvGrpSpPr>
        <p:grpSpPr bwMode="auto">
          <a:xfrm>
            <a:off x="502710" y="4053265"/>
            <a:ext cx="782393" cy="647711"/>
            <a:chOff x="4272" y="696"/>
            <a:chExt cx="538" cy="408"/>
          </a:xfrm>
        </p:grpSpPr>
        <p:sp>
          <p:nvSpPr>
            <p:cNvPr id="46" name="Text Box 3"/>
            <p:cNvSpPr txBox="1">
              <a:spLocks noChangeArrowheads="1"/>
            </p:cNvSpPr>
            <p:nvPr/>
          </p:nvSpPr>
          <p:spPr bwMode="auto">
            <a:xfrm>
              <a:off x="4296" y="696"/>
              <a:ext cx="51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47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" name="Text Box 5"/>
          <p:cNvSpPr txBox="1">
            <a:spLocks noChangeArrowheads="1"/>
          </p:cNvSpPr>
          <p:nvPr/>
        </p:nvSpPr>
        <p:spPr bwMode="auto">
          <a:xfrm>
            <a:off x="291676" y="754559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but will this same algorithm work if the Linked List is </a:t>
            </a:r>
            <a:r>
              <a:rPr lang="en-US" sz="1800" dirty="0" smtClean="0">
                <a:solidFill>
                  <a:srgbClr val="FF0000"/>
                </a:solidFill>
              </a:rPr>
              <a:t>empty</a:t>
            </a:r>
            <a:r>
              <a:rPr lang="en-US" sz="1800" dirty="0" smtClean="0"/>
              <a:t>?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5468232" y="1760786"/>
            <a:ext cx="3530531" cy="241881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endParaRPr lang="en-US" sz="1800" dirty="0" smtClean="0"/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89785" y="4002010"/>
            <a:ext cx="2268037" cy="2677990"/>
            <a:chOff x="2489785" y="4002010"/>
            <a:chExt cx="2268037" cy="2677990"/>
          </a:xfrm>
        </p:grpSpPr>
        <p:grpSp>
          <p:nvGrpSpPr>
            <p:cNvPr id="69" name="Group 68"/>
            <p:cNvGrpSpPr/>
            <p:nvPr/>
          </p:nvGrpSpPr>
          <p:grpSpPr>
            <a:xfrm>
              <a:off x="2489785" y="4945379"/>
              <a:ext cx="2266088" cy="1734621"/>
              <a:chOff x="2243969" y="4133709"/>
              <a:chExt cx="2900175" cy="2202841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8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800" dirty="0"/>
                  </a:p>
                </p:txBody>
              </p:sp>
              <p:sp>
                <p:nvSpPr>
                  <p:cNvPr id="9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9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9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2243969" y="5314120"/>
                <a:ext cx="2890061" cy="1022430"/>
                <a:chOff x="2254083" y="2946250"/>
                <a:chExt cx="2890061" cy="1022430"/>
              </a:xfrm>
            </p:grpSpPr>
            <p:grpSp>
              <p:nvGrpSpPr>
                <p:cNvPr id="79" name="Group 15"/>
                <p:cNvGrpSpPr>
                  <a:grpSpLocks/>
                </p:cNvGrpSpPr>
                <p:nvPr/>
              </p:nvGrpSpPr>
              <p:grpSpPr bwMode="auto">
                <a:xfrm>
                  <a:off x="2254083" y="3028746"/>
                  <a:ext cx="2076614" cy="939934"/>
                  <a:chOff x="844" y="1104"/>
                  <a:chExt cx="1412" cy="720"/>
                </a:xfrm>
              </p:grpSpPr>
              <p:sp>
                <p:nvSpPr>
                  <p:cNvPr id="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11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400" dirty="0"/>
                  </a:p>
                </p:txBody>
              </p:sp>
              <p:sp>
                <p:nvSpPr>
                  <p:cNvPr id="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41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600" dirty="0"/>
                  </a:p>
                </p:txBody>
              </p:sp>
              <p:sp>
                <p:nvSpPr>
                  <p:cNvPr id="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73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74" name="Curved Connector 73"/>
              <p:cNvCxnSpPr/>
              <p:nvPr/>
            </p:nvCxnSpPr>
            <p:spPr bwMode="auto">
              <a:xfrm>
                <a:off x="4237261" y="4884531"/>
                <a:ext cx="107950" cy="530490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75" name="Text Box 30"/>
              <p:cNvSpPr txBox="1">
                <a:spLocks noChangeArrowheads="1"/>
              </p:cNvSpPr>
              <p:nvPr/>
            </p:nvSpPr>
            <p:spPr bwMode="auto">
              <a:xfrm>
                <a:off x="3104497" y="5391636"/>
                <a:ext cx="1200566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smtClean="0">
                    <a:solidFill>
                      <a:schemeClr val="accent2"/>
                    </a:solidFill>
                  </a:rPr>
                  <a:t>"cash"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3092441" y="5809310"/>
                <a:ext cx="1247752" cy="508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288241" y="4649827"/>
                <a:ext cx="958484" cy="469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800" dirty="0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2522621" y="4002010"/>
              <a:ext cx="2235201" cy="805109"/>
              <a:chOff x="2283499" y="2946250"/>
              <a:chExt cx="2860645" cy="1022429"/>
            </a:xfrm>
          </p:grpSpPr>
          <p:grpSp>
            <p:nvGrpSpPr>
              <p:cNvPr id="142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44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45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800" dirty="0"/>
                </a:p>
              </p:txBody>
            </p:sp>
            <p:sp>
              <p:nvSpPr>
                <p:cNvPr id="146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4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48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66" name="Text Box 30"/>
            <p:cNvSpPr txBox="1">
              <a:spLocks noChangeArrowheads="1"/>
            </p:cNvSpPr>
            <p:nvPr/>
          </p:nvSpPr>
          <p:spPr bwMode="auto">
            <a:xfrm>
              <a:off x="3189612" y="4039957"/>
              <a:ext cx="8611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“ruby"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cxnSp>
          <p:nvCxnSpPr>
            <p:cNvPr id="168" name="Curved Connector 167"/>
            <p:cNvCxnSpPr/>
            <p:nvPr/>
          </p:nvCxnSpPr>
          <p:spPr bwMode="auto">
            <a:xfrm>
              <a:off x="4013400" y="4598252"/>
              <a:ext cx="84348" cy="417733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5488915" y="175624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5841" y="2240699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725840" y="2472082"/>
            <a:ext cx="269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 = new Node;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716059" y="276859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p-&gt;value = v; // put v in node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708907" y="3272903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480731" y="4359619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2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697818" y="3746982"/>
            <a:ext cx="2726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head = p;</a:t>
            </a:r>
          </a:p>
        </p:txBody>
      </p:sp>
      <p:cxnSp>
        <p:nvCxnSpPr>
          <p:cNvPr id="128" name="Curved Connector 127"/>
          <p:cNvCxnSpPr/>
          <p:nvPr/>
        </p:nvCxnSpPr>
        <p:spPr bwMode="auto">
          <a:xfrm flipV="1">
            <a:off x="1270560" y="4116314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/>
          <p:cNvSpPr txBox="1"/>
          <p:nvPr/>
        </p:nvSpPr>
        <p:spPr>
          <a:xfrm>
            <a:off x="6789199" y="3272903"/>
            <a:ext cx="1372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head;</a:t>
            </a:r>
          </a:p>
        </p:txBody>
      </p:sp>
      <p:sp>
        <p:nvSpPr>
          <p:cNvPr id="96" name="Text Box 5"/>
          <p:cNvSpPr txBox="1">
            <a:spLocks noChangeArrowheads="1"/>
          </p:cNvSpPr>
          <p:nvPr/>
        </p:nvSpPr>
        <p:spPr bwMode="auto">
          <a:xfrm>
            <a:off x="382672" y="1612327"/>
            <a:ext cx="43751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6600CC"/>
                </a:solidFill>
              </a:rPr>
              <a:t>Let’s see!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98" name="Text Box 30"/>
          <p:cNvSpPr txBox="1">
            <a:spLocks noChangeArrowheads="1"/>
          </p:cNvSpPr>
          <p:nvPr/>
        </p:nvSpPr>
        <p:spPr bwMode="auto">
          <a:xfrm>
            <a:off x="425179" y="4340698"/>
            <a:ext cx="9364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 smtClean="0">
                <a:solidFill>
                  <a:srgbClr val="FF0000"/>
                </a:solidFill>
              </a:rPr>
              <a:t>nullptr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00" name="Line 14"/>
          <p:cNvSpPr>
            <a:spLocks noChangeShapeType="1"/>
          </p:cNvSpPr>
          <p:nvPr/>
        </p:nvSpPr>
        <p:spPr bwMode="auto">
          <a:xfrm>
            <a:off x="5510568" y="244494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01" name="Group 2"/>
          <p:cNvGrpSpPr>
            <a:grpSpLocks/>
          </p:cNvGrpSpPr>
          <p:nvPr/>
        </p:nvGrpSpPr>
        <p:grpSpPr bwMode="auto">
          <a:xfrm>
            <a:off x="804070" y="3543001"/>
            <a:ext cx="916046" cy="347672"/>
            <a:chOff x="4066" y="885"/>
            <a:chExt cx="734" cy="219"/>
          </a:xfrm>
        </p:grpSpPr>
        <p:sp>
          <p:nvSpPr>
            <p:cNvPr id="102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5518546" y="26567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2522621" y="4002010"/>
            <a:ext cx="2235201" cy="805109"/>
            <a:chOff x="2283499" y="2946250"/>
            <a:chExt cx="2860645" cy="1022429"/>
          </a:xfrm>
        </p:grpSpPr>
        <p:grpSp>
          <p:nvGrpSpPr>
            <p:cNvPr id="132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34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5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36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7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38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33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876422" cy="429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cxnSp>
        <p:nvCxnSpPr>
          <p:cNvPr id="139" name="Curved Connector 138"/>
          <p:cNvCxnSpPr/>
          <p:nvPr/>
        </p:nvCxnSpPr>
        <p:spPr bwMode="auto">
          <a:xfrm>
            <a:off x="1720116" y="3748710"/>
            <a:ext cx="813996" cy="367604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503590" y="295325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1" name="Text Box 30"/>
          <p:cNvSpPr txBox="1">
            <a:spLocks noChangeArrowheads="1"/>
          </p:cNvSpPr>
          <p:nvPr/>
        </p:nvSpPr>
        <p:spPr bwMode="auto">
          <a:xfrm>
            <a:off x="3194442" y="4060603"/>
            <a:ext cx="8611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“ruby"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49" name="Line 14"/>
          <p:cNvSpPr>
            <a:spLocks noChangeShapeType="1"/>
          </p:cNvSpPr>
          <p:nvPr/>
        </p:nvSpPr>
        <p:spPr bwMode="auto">
          <a:xfrm>
            <a:off x="5503590" y="34728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428763" y="4346371"/>
            <a:ext cx="936475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900" dirty="0" err="1" smtClean="0">
                <a:solidFill>
                  <a:srgbClr val="FF0000"/>
                </a:solidFill>
              </a:rPr>
              <a:t>nullptr</a:t>
            </a:r>
            <a:endParaRPr lang="en-US" sz="1900" dirty="0">
              <a:solidFill>
                <a:srgbClr val="FF0000"/>
              </a:solidFill>
            </a:endParaRPr>
          </a:p>
        </p:txBody>
      </p:sp>
      <p:sp>
        <p:nvSpPr>
          <p:cNvPr id="154" name="Line 14"/>
          <p:cNvSpPr>
            <a:spLocks noChangeShapeType="1"/>
          </p:cNvSpPr>
          <p:nvPr/>
        </p:nvSpPr>
        <p:spPr bwMode="auto">
          <a:xfrm>
            <a:off x="5485911" y="393164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5" name="Text Box 34"/>
          <p:cNvSpPr txBox="1">
            <a:spLocks noChangeArrowheads="1"/>
          </p:cNvSpPr>
          <p:nvPr/>
        </p:nvSpPr>
        <p:spPr bwMode="auto">
          <a:xfrm>
            <a:off x="4072347" y="4003366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6" name="Text Box 34"/>
          <p:cNvSpPr txBox="1">
            <a:spLocks noChangeArrowheads="1"/>
          </p:cNvSpPr>
          <p:nvPr/>
        </p:nvSpPr>
        <p:spPr bwMode="auto">
          <a:xfrm>
            <a:off x="1052695" y="3581120"/>
            <a:ext cx="6848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57" name="Curved Connector 156"/>
          <p:cNvCxnSpPr/>
          <p:nvPr/>
        </p:nvCxnSpPr>
        <p:spPr bwMode="auto">
          <a:xfrm flipV="1">
            <a:off x="1270560" y="4108346"/>
            <a:ext cx="1232873" cy="44022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Text Box 5"/>
          <p:cNvSpPr txBox="1">
            <a:spLocks noChangeArrowheads="1"/>
          </p:cNvSpPr>
          <p:nvPr/>
        </p:nvSpPr>
        <p:spPr bwMode="auto">
          <a:xfrm>
            <a:off x="428763" y="2148916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Pretty cool – the same algorithm works whether the list is empty or not!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9" name="Left Arrow 158"/>
          <p:cNvSpPr/>
          <p:nvPr/>
        </p:nvSpPr>
        <p:spPr bwMode="auto">
          <a:xfrm>
            <a:off x="1415655" y="3643401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Our list has no nodes! It’s empty!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3228229" y="4380428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2000" dirty="0"/>
          </a:p>
        </p:txBody>
      </p:sp>
      <p:sp>
        <p:nvSpPr>
          <p:cNvPr id="161" name="Text Box 5"/>
          <p:cNvSpPr txBox="1">
            <a:spLocks noChangeArrowheads="1"/>
          </p:cNvSpPr>
          <p:nvPr/>
        </p:nvSpPr>
        <p:spPr bwMode="auto">
          <a:xfrm>
            <a:off x="482535" y="5379566"/>
            <a:ext cx="437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Alright, now let’s see how to </a:t>
            </a:r>
            <a:r>
              <a:rPr lang="en-US" sz="1800" dirty="0" smtClean="0">
                <a:solidFill>
                  <a:srgbClr val="FF0000"/>
                </a:solidFill>
              </a:rPr>
              <a:t>add a node to the rear </a:t>
            </a:r>
            <a:r>
              <a:rPr lang="en-US" sz="1800" dirty="0" smtClean="0">
                <a:solidFill>
                  <a:schemeClr val="tx1"/>
                </a:solidFill>
              </a:rPr>
              <a:t>of a list!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33142 -0.062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0.29896 0.0055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05191 0.11783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588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120" grpId="0"/>
      <p:bldP spid="96" grpId="0"/>
      <p:bldP spid="98" grpId="0"/>
      <p:bldP spid="98" grpId="1"/>
      <p:bldP spid="100" grpId="0" animBg="1"/>
      <p:bldP spid="100" grpId="1" animBg="1"/>
      <p:bldP spid="130" grpId="0" animBg="1"/>
      <p:bldP spid="130" grpId="1" animBg="1"/>
      <p:bldP spid="140" grpId="0" animBg="1"/>
      <p:bldP spid="140" grpId="1" animBg="1"/>
      <p:bldP spid="141" grpId="0"/>
      <p:bldP spid="149" grpId="0" animBg="1"/>
      <p:bldP spid="149" grpId="1" animBg="1"/>
      <p:bldP spid="150" grpId="0"/>
      <p:bldP spid="150" grpId="1"/>
      <p:bldP spid="154" grpId="0" animBg="1"/>
      <p:bldP spid="154" grpId="1" animBg="1"/>
      <p:bldP spid="155" grpId="0"/>
      <p:bldP spid="155" grpId="1"/>
      <p:bldP spid="155" grpId="2"/>
      <p:bldP spid="156" grpId="0"/>
      <p:bldP spid="156" grpId="1"/>
      <p:bldP spid="158" grpId="0"/>
      <p:bldP spid="159" grpId="0" animBg="1"/>
      <p:bldP spid="159" grpId="1" animBg="1"/>
      <p:bldP spid="160" grpId="0"/>
      <p:bldP spid="16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0324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44987" y="785339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Alright, next let’s look at how to </a:t>
            </a:r>
            <a:r>
              <a:rPr lang="en-US" sz="1800" dirty="0" smtClean="0">
                <a:solidFill>
                  <a:srgbClr val="FF0000"/>
                </a:solidFill>
              </a:rPr>
              <a:t>append an item </a:t>
            </a:r>
            <a:r>
              <a:rPr lang="en-US" sz="1800" dirty="0" smtClean="0"/>
              <a:t>at the </a:t>
            </a:r>
            <a:r>
              <a:rPr lang="en-US" sz="1800" dirty="0" smtClean="0">
                <a:solidFill>
                  <a:srgbClr val="FF0000"/>
                </a:solidFill>
              </a:rPr>
              <a:t>end of a list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91352" y="2399744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59107" cy="4922960"/>
            <a:chOff x="5468233" y="2077998"/>
            <a:chExt cx="3559107" cy="49229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3200" dirty="0"/>
            </a:p>
            <a:p>
              <a:r>
                <a:rPr lang="en-US" sz="16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97" name="Text Box 3"/>
          <p:cNvSpPr txBox="1">
            <a:spLocks noChangeArrowheads="1"/>
          </p:cNvSpPr>
          <p:nvPr/>
        </p:nvSpPr>
        <p:spPr bwMode="auto">
          <a:xfrm>
            <a:off x="5488921" y="2077998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03198" y="5694147"/>
            <a:ext cx="2235071" cy="134564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We’ll add our new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node here…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9" name="Text Box 83"/>
          <p:cNvSpPr txBox="1">
            <a:spLocks noChangeArrowheads="1"/>
          </p:cNvSpPr>
          <p:nvPr/>
        </p:nvSpPr>
        <p:spPr bwMode="auto">
          <a:xfrm>
            <a:off x="244987" y="1554652"/>
            <a:ext cx="47129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There are actually </a:t>
            </a:r>
            <a:r>
              <a:rPr lang="en-US" sz="1800" dirty="0" smtClean="0">
                <a:solidFill>
                  <a:srgbClr val="FF0000"/>
                </a:solidFill>
              </a:rPr>
              <a:t>two cases </a:t>
            </a:r>
            <a:r>
              <a:rPr lang="en-US" sz="1800" dirty="0" smtClean="0"/>
              <a:t>to consider:</a:t>
            </a:r>
            <a:endParaRPr lang="en-US" sz="1800" dirty="0"/>
          </a:p>
        </p:txBody>
      </p:sp>
      <p:sp>
        <p:nvSpPr>
          <p:cNvPr id="171" name="Text Box 83"/>
          <p:cNvSpPr txBox="1">
            <a:spLocks noChangeArrowheads="1"/>
          </p:cNvSpPr>
          <p:nvPr/>
        </p:nvSpPr>
        <p:spPr bwMode="auto">
          <a:xfrm>
            <a:off x="204347" y="3541448"/>
            <a:ext cx="4712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#2: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existing list </a:t>
            </a:r>
            <a:r>
              <a:rPr lang="en-US" sz="1800" dirty="0" smtClean="0">
                <a:solidFill>
                  <a:srgbClr val="FF0000"/>
                </a:solidFill>
              </a:rPr>
              <a:t>has one or more nodes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43598" y="4379422"/>
            <a:ext cx="4278689" cy="1748481"/>
            <a:chOff x="325759" y="2875352"/>
            <a:chExt cx="4278689" cy="1748481"/>
          </a:xfrm>
        </p:grpSpPr>
        <p:grpSp>
          <p:nvGrpSpPr>
            <p:cNvPr id="172" name="Group 2"/>
            <p:cNvGrpSpPr>
              <a:grpSpLocks/>
            </p:cNvGrpSpPr>
            <p:nvPr/>
          </p:nvGrpSpPr>
          <p:grpSpPr bwMode="auto">
            <a:xfrm>
              <a:off x="349336" y="2926607"/>
              <a:ext cx="782393" cy="647711"/>
              <a:chOff x="4272" y="696"/>
              <a:chExt cx="538" cy="408"/>
            </a:xfrm>
          </p:grpSpPr>
          <p:sp>
            <p:nvSpPr>
              <p:cNvPr id="173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6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74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Rectangle 174"/>
            <p:cNvSpPr/>
            <p:nvPr/>
          </p:nvSpPr>
          <p:spPr>
            <a:xfrm>
              <a:off x="325759" y="3232206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</a:rPr>
                <a:t>8800</a:t>
              </a:r>
              <a:endParaRPr lang="en-US" sz="2000" dirty="0"/>
            </a:p>
          </p:txBody>
        </p:sp>
        <p:grpSp>
          <p:nvGrpSpPr>
            <p:cNvPr id="176" name="Group 175"/>
            <p:cNvGrpSpPr/>
            <p:nvPr/>
          </p:nvGrpSpPr>
          <p:grpSpPr>
            <a:xfrm>
              <a:off x="2338567" y="3818723"/>
              <a:ext cx="2263931" cy="805110"/>
              <a:chOff x="2246729" y="4133709"/>
              <a:chExt cx="2897415" cy="1022430"/>
            </a:xfrm>
          </p:grpSpPr>
          <p:grpSp>
            <p:nvGrpSpPr>
              <p:cNvPr id="177" name="Group 176"/>
              <p:cNvGrpSpPr/>
              <p:nvPr/>
            </p:nvGrpSpPr>
            <p:grpSpPr>
              <a:xfrm>
                <a:off x="2246729" y="4133709"/>
                <a:ext cx="2897415" cy="1022430"/>
                <a:chOff x="2246729" y="2946250"/>
                <a:chExt cx="2897415" cy="1022430"/>
              </a:xfrm>
            </p:grpSpPr>
            <p:grpSp>
              <p:nvGrpSpPr>
                <p:cNvPr id="179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18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8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value</a:t>
                    </a:r>
                    <a:endParaRPr lang="en-US" sz="1800" dirty="0"/>
                  </a:p>
                </p:txBody>
              </p:sp>
              <p:sp>
                <p:nvSpPr>
                  <p:cNvPr id="18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  <p:sp>
                <p:nvSpPr>
                  <p:cNvPr id="18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8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/>
                  </a:p>
                </p:txBody>
              </p:sp>
            </p:grpSp>
            <p:sp>
              <p:nvSpPr>
                <p:cNvPr id="18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876422" cy="4299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78" name="Text Box 30"/>
              <p:cNvSpPr txBox="1">
                <a:spLocks noChangeArrowheads="1"/>
              </p:cNvSpPr>
              <p:nvPr/>
            </p:nvSpPr>
            <p:spPr bwMode="auto">
              <a:xfrm>
                <a:off x="3053866" y="4208069"/>
                <a:ext cx="1266215" cy="4690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2369247" y="2875352"/>
              <a:ext cx="2235201" cy="805109"/>
              <a:chOff x="2283499" y="2946250"/>
              <a:chExt cx="2860645" cy="1022429"/>
            </a:xfrm>
          </p:grpSpPr>
          <p:grpSp>
            <p:nvGrpSpPr>
              <p:cNvPr id="187" name="Group 15"/>
              <p:cNvGrpSpPr>
                <a:grpSpLocks/>
              </p:cNvGrpSpPr>
              <p:nvPr/>
            </p:nvGrpSpPr>
            <p:grpSpPr bwMode="auto">
              <a:xfrm>
                <a:off x="2283499" y="3024829"/>
                <a:ext cx="2047202" cy="943850"/>
                <a:chOff x="864" y="1101"/>
                <a:chExt cx="1392" cy="723"/>
              </a:xfrm>
            </p:grpSpPr>
            <p:sp>
              <p:nvSpPr>
                <p:cNvPr id="189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64" y="1101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value</a:t>
                  </a:r>
                  <a:endParaRPr lang="en-US" sz="1800" dirty="0"/>
                </a:p>
              </p:txBody>
            </p:sp>
            <p:sp>
              <p:nvSpPr>
                <p:cNvPr id="191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  <p:sp>
              <p:nvSpPr>
                <p:cNvPr id="19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74" y="1437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/>
                    <a:t>next</a:t>
                  </a:r>
                  <a:endParaRPr lang="en-US" sz="1600" dirty="0"/>
                </a:p>
              </p:txBody>
            </p:sp>
            <p:sp>
              <p:nvSpPr>
                <p:cNvPr id="193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000"/>
                </a:p>
              </p:txBody>
            </p:sp>
          </p:grpSp>
          <p:sp>
            <p:nvSpPr>
              <p:cNvPr id="188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876422" cy="4299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94" name="Text Box 30"/>
            <p:cNvSpPr txBox="1">
              <a:spLocks noChangeArrowheads="1"/>
            </p:cNvSpPr>
            <p:nvPr/>
          </p:nvSpPr>
          <p:spPr bwMode="auto">
            <a:xfrm>
              <a:off x="3036238" y="2913299"/>
              <a:ext cx="8611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“ruby"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071311" y="3274164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2000" dirty="0"/>
            </a:p>
          </p:txBody>
        </p:sp>
        <p:cxnSp>
          <p:nvCxnSpPr>
            <p:cNvPr id="196" name="Curved Connector 195"/>
            <p:cNvCxnSpPr/>
            <p:nvPr/>
          </p:nvCxnSpPr>
          <p:spPr bwMode="auto">
            <a:xfrm>
              <a:off x="3860026" y="3471594"/>
              <a:ext cx="84348" cy="417733"/>
            </a:xfrm>
            <a:prstGeom prst="curvedConnector3">
              <a:avLst>
                <a:gd name="adj1" fmla="val 311765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Curved Connector 196"/>
            <p:cNvCxnSpPr/>
            <p:nvPr/>
          </p:nvCxnSpPr>
          <p:spPr bwMode="auto">
            <a:xfrm flipV="1">
              <a:off x="1117186" y="2981984"/>
              <a:ext cx="1263552" cy="439932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Text Box 30"/>
            <p:cNvSpPr txBox="1">
              <a:spLocks noChangeArrowheads="1"/>
            </p:cNvSpPr>
            <p:nvPr/>
          </p:nvSpPr>
          <p:spPr bwMode="auto">
            <a:xfrm>
              <a:off x="2990729" y="4190077"/>
              <a:ext cx="97494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dirty="0" err="1" smtClean="0">
                  <a:solidFill>
                    <a:srgbClr val="FF0000"/>
                  </a:solidFill>
                </a:rPr>
                <a:t>nullptr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Left Arrow 12"/>
          <p:cNvSpPr/>
          <p:nvPr/>
        </p:nvSpPr>
        <p:spPr bwMode="auto">
          <a:xfrm>
            <a:off x="4340826" y="4214859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Case #2: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The list already has some nodes!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99" name="Text Box 83"/>
          <p:cNvSpPr txBox="1">
            <a:spLocks noChangeArrowheads="1"/>
          </p:cNvSpPr>
          <p:nvPr/>
        </p:nvSpPr>
        <p:spPr bwMode="auto">
          <a:xfrm>
            <a:off x="163708" y="2061083"/>
            <a:ext cx="47129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 #1: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The existing list is </a:t>
            </a:r>
            <a:r>
              <a:rPr lang="en-US" sz="1800" dirty="0" smtClean="0">
                <a:solidFill>
                  <a:srgbClr val="FF0000"/>
                </a:solidFill>
              </a:rPr>
              <a:t>totally empty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7303" y="2798487"/>
            <a:ext cx="936475" cy="684764"/>
            <a:chOff x="1901430" y="6609108"/>
            <a:chExt cx="936475" cy="684764"/>
          </a:xfrm>
        </p:grpSpPr>
        <p:grpSp>
          <p:nvGrpSpPr>
            <p:cNvPr id="205" name="Group 2"/>
            <p:cNvGrpSpPr>
              <a:grpSpLocks/>
            </p:cNvGrpSpPr>
            <p:nvPr/>
          </p:nvGrpSpPr>
          <p:grpSpPr bwMode="auto">
            <a:xfrm>
              <a:off x="1977207" y="6609108"/>
              <a:ext cx="782393" cy="647711"/>
              <a:chOff x="4272" y="696"/>
              <a:chExt cx="538" cy="408"/>
            </a:xfrm>
          </p:grpSpPr>
          <p:sp>
            <p:nvSpPr>
              <p:cNvPr id="206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6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07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1" name="Text Box 30"/>
            <p:cNvSpPr txBox="1">
              <a:spLocks noChangeArrowheads="1"/>
            </p:cNvSpPr>
            <p:nvPr/>
          </p:nvSpPr>
          <p:spPr bwMode="auto">
            <a:xfrm>
              <a:off x="1901430" y="6909151"/>
              <a:ext cx="936475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 dirty="0" err="1" smtClean="0">
                  <a:solidFill>
                    <a:srgbClr val="FF0000"/>
                  </a:solidFill>
                </a:rPr>
                <a:t>nullptr</a:t>
              </a:r>
              <a:endParaRPr lang="en-US" sz="1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11" name="Left Arrow 210"/>
          <p:cNvSpPr/>
          <p:nvPr/>
        </p:nvSpPr>
        <p:spPr bwMode="auto">
          <a:xfrm>
            <a:off x="1333285" y="2327405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Case #1: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/>
              <a:t>The list has </a:t>
            </a:r>
            <a:br>
              <a:rPr lang="en-US" sz="2000" dirty="0" smtClean="0"/>
            </a:br>
            <a:r>
              <a:rPr lang="en-US" sz="2000" dirty="0" smtClean="0"/>
              <a:t>no nodes!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2" name="Left Arrow 211"/>
          <p:cNvSpPr/>
          <p:nvPr/>
        </p:nvSpPr>
        <p:spPr bwMode="auto">
          <a:xfrm>
            <a:off x="2192874" y="2289305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We’ll add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the very first node right here!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5233155" y="5885280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</p:spTree>
    <p:extLst>
      <p:ext uri="{BB962C8B-B14F-4D97-AF65-F5344CB8AC3E}">
        <p14:creationId xmlns:p14="http://schemas.microsoft.com/office/powerpoint/2010/main" val="280369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3.33333E-6 -0.0944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6" grpId="0"/>
      <p:bldP spid="152" grpId="0"/>
      <p:bldP spid="37" grpId="0"/>
      <p:bldP spid="95" grpId="0"/>
      <p:bldP spid="33" grpId="0"/>
      <p:bldP spid="97" grpId="0"/>
      <p:bldP spid="8" grpId="0" animBg="1"/>
      <p:bldP spid="8" grpId="1" animBg="1"/>
      <p:bldP spid="169" grpId="0"/>
      <p:bldP spid="171" grpId="0"/>
      <p:bldP spid="13" grpId="0" animBg="1"/>
      <p:bldP spid="13" grpId="1" animBg="1"/>
      <p:bldP spid="199" grpId="0"/>
      <p:bldP spid="211" grpId="0" animBg="1"/>
      <p:bldP spid="211" grpId="1" animBg="1"/>
      <p:bldP spid="212" grpId="0" animBg="1"/>
      <p:bldP spid="212" grpId="1" animBg="1"/>
      <p:bldP spid="2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08542" y="85884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Alright, let’s consider Case #1 first… </a:t>
            </a:r>
            <a:br>
              <a:rPr lang="en-US" sz="1800" dirty="0" smtClean="0"/>
            </a:b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It’s much easier!</a:t>
            </a:r>
            <a:endParaRPr lang="en-US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78653" y="1739318"/>
            <a:ext cx="3548687" cy="4922960"/>
            <a:chOff x="5478653" y="2077998"/>
            <a:chExt cx="3548687" cy="4922960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8653" y="2322754"/>
              <a:ext cx="319318" cy="467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/>
              </a:r>
              <a:br>
                <a:rPr lang="en-US" sz="1800" dirty="0" smtClean="0"/>
              </a:br>
              <a:endParaRPr lang="en-US" sz="3200" dirty="0" smtClean="0"/>
            </a:p>
            <a:p>
              <a:endParaRPr lang="en-US" sz="400" dirty="0"/>
            </a:p>
            <a:p>
              <a:r>
                <a:rPr lang="en-US" sz="1600" dirty="0" smtClean="0"/>
                <a:t>}</a:t>
              </a:r>
            </a:p>
            <a:p>
              <a:r>
                <a:rPr lang="en-US" sz="1400" dirty="0" smtClean="0"/>
                <a:t>...</a:t>
              </a:r>
            </a:p>
          </p:txBody>
        </p:sp>
      </p:grpSp>
      <p:sp>
        <p:nvSpPr>
          <p:cNvPr id="99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225" name="Group 224"/>
          <p:cNvGrpSpPr/>
          <p:nvPr/>
        </p:nvGrpSpPr>
        <p:grpSpPr>
          <a:xfrm>
            <a:off x="730645" y="1726326"/>
            <a:ext cx="936475" cy="684764"/>
            <a:chOff x="1901430" y="6609108"/>
            <a:chExt cx="936475" cy="684764"/>
          </a:xfrm>
        </p:grpSpPr>
        <p:grpSp>
          <p:nvGrpSpPr>
            <p:cNvPr id="226" name="Group 2"/>
            <p:cNvGrpSpPr>
              <a:grpSpLocks/>
            </p:cNvGrpSpPr>
            <p:nvPr/>
          </p:nvGrpSpPr>
          <p:grpSpPr bwMode="auto">
            <a:xfrm>
              <a:off x="1977207" y="6609108"/>
              <a:ext cx="782393" cy="647711"/>
              <a:chOff x="4272" y="696"/>
              <a:chExt cx="538" cy="408"/>
            </a:xfrm>
          </p:grpSpPr>
          <p:sp>
            <p:nvSpPr>
              <p:cNvPr id="228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6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29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7" name="Text Box 30"/>
            <p:cNvSpPr txBox="1">
              <a:spLocks noChangeArrowheads="1"/>
            </p:cNvSpPr>
            <p:nvPr/>
          </p:nvSpPr>
          <p:spPr bwMode="auto">
            <a:xfrm>
              <a:off x="1901430" y="6909151"/>
              <a:ext cx="936475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900" dirty="0" err="1" smtClean="0">
                  <a:solidFill>
                    <a:srgbClr val="FF0000"/>
                  </a:solidFill>
                </a:rPr>
                <a:t>nullptr</a:t>
              </a:r>
              <a:endParaRPr lang="en-US" sz="1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230" name="Text Box 83"/>
          <p:cNvSpPr txBox="1">
            <a:spLocks noChangeArrowheads="1"/>
          </p:cNvSpPr>
          <p:nvPr/>
        </p:nvSpPr>
        <p:spPr bwMode="auto">
          <a:xfrm>
            <a:off x="360940" y="3567276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So how do you </a:t>
            </a:r>
            <a:r>
              <a:rPr lang="en-US" sz="1800" dirty="0" smtClean="0">
                <a:solidFill>
                  <a:srgbClr val="FF0000"/>
                </a:solidFill>
              </a:rPr>
              <a:t>add a new node </a:t>
            </a:r>
            <a:r>
              <a:rPr lang="en-US" sz="1800" dirty="0" smtClean="0"/>
              <a:t>to the </a:t>
            </a:r>
            <a:r>
              <a:rPr lang="en-US" sz="1800" dirty="0" smtClean="0">
                <a:solidFill>
                  <a:srgbClr val="FF0000"/>
                </a:solidFill>
              </a:rPr>
              <a:t>end</a:t>
            </a:r>
            <a:r>
              <a:rPr lang="en-US" sz="1800" dirty="0" smtClean="0"/>
              <a:t> of an empty linked list?</a:t>
            </a:r>
            <a:endParaRPr lang="en-US" sz="1800" dirty="0"/>
          </a:p>
        </p:txBody>
      </p:sp>
      <p:sp>
        <p:nvSpPr>
          <p:cNvPr id="232" name="Text Box 83"/>
          <p:cNvSpPr txBox="1">
            <a:spLocks noChangeArrowheads="1"/>
          </p:cNvSpPr>
          <p:nvPr/>
        </p:nvSpPr>
        <p:spPr bwMode="auto">
          <a:xfrm>
            <a:off x="360940" y="4370615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In fact, it’s the same as </a:t>
            </a:r>
            <a:r>
              <a:rPr lang="en-US" sz="1800" dirty="0" smtClean="0">
                <a:solidFill>
                  <a:srgbClr val="FF0000"/>
                </a:solidFill>
              </a:rPr>
              <a:t>adding a new node</a:t>
            </a:r>
            <a:r>
              <a:rPr lang="en-US" sz="1800" dirty="0" smtClean="0"/>
              <a:t> to the </a:t>
            </a:r>
            <a:r>
              <a:rPr lang="en-US" sz="1800" dirty="0" smtClean="0">
                <a:solidFill>
                  <a:srgbClr val="FF0000"/>
                </a:solidFill>
              </a:rPr>
              <a:t>front</a:t>
            </a:r>
            <a:r>
              <a:rPr lang="en-US" sz="1800" dirty="0" smtClean="0"/>
              <a:t> of an empty linked list.</a:t>
            </a:r>
            <a:endParaRPr lang="en-US" sz="1800" dirty="0"/>
          </a:p>
        </p:txBody>
      </p:sp>
      <p:sp>
        <p:nvSpPr>
          <p:cNvPr id="233" name="Text Box 83"/>
          <p:cNvSpPr txBox="1">
            <a:spLocks noChangeArrowheads="1"/>
          </p:cNvSpPr>
          <p:nvPr/>
        </p:nvSpPr>
        <p:spPr bwMode="auto">
          <a:xfrm>
            <a:off x="360940" y="5771571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After all, in both cases we’re adding a node right at the top of the linked list.</a:t>
            </a:r>
            <a:endParaRPr lang="en-US" sz="1800" dirty="0"/>
          </a:p>
        </p:txBody>
      </p:sp>
      <p:sp>
        <p:nvSpPr>
          <p:cNvPr id="234" name="TextBox 233"/>
          <p:cNvSpPr txBox="1"/>
          <p:nvPr/>
        </p:nvSpPr>
        <p:spPr>
          <a:xfrm>
            <a:off x="5720517" y="2217689"/>
            <a:ext cx="3523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if our linked list is empty then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6006267" y="2512964"/>
            <a:ext cx="311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use our </a:t>
            </a:r>
            <a:r>
              <a:rPr lang="en-US" sz="1800" dirty="0" err="1" smtClean="0"/>
              <a:t>addToFront</a:t>
            </a:r>
            <a:r>
              <a:rPr lang="en-US" sz="1800" dirty="0" smtClean="0"/>
              <a:t>() code </a:t>
            </a:r>
          </a:p>
        </p:txBody>
      </p:sp>
      <p:sp>
        <p:nvSpPr>
          <p:cNvPr id="236" name="Text Box 83"/>
          <p:cNvSpPr txBox="1">
            <a:spLocks noChangeArrowheads="1"/>
          </p:cNvSpPr>
          <p:nvPr/>
        </p:nvSpPr>
        <p:spPr bwMode="auto">
          <a:xfrm>
            <a:off x="360939" y="5171399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Which we just learned two minutes ago!</a:t>
            </a:r>
            <a:endParaRPr lang="en-US" sz="1800" dirty="0"/>
          </a:p>
        </p:txBody>
      </p:sp>
      <p:sp>
        <p:nvSpPr>
          <p:cNvPr id="237" name="Rounded Rectangular Callout 236"/>
          <p:cNvSpPr/>
          <p:nvPr/>
        </p:nvSpPr>
        <p:spPr bwMode="auto">
          <a:xfrm>
            <a:off x="1133975" y="2716680"/>
            <a:ext cx="3531598" cy="822820"/>
          </a:xfrm>
          <a:prstGeom prst="wedgeRoundRectCallout">
            <a:avLst>
              <a:gd name="adj1" fmla="val 81020"/>
              <a:gd name="adj2" fmla="val -848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so how do we determine if our linked list is empty?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5722665" y="2217711"/>
            <a:ext cx="219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if (head ==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240" name="Rounded Rectangular Callout 239"/>
          <p:cNvSpPr/>
          <p:nvPr/>
        </p:nvSpPr>
        <p:spPr bwMode="auto">
          <a:xfrm>
            <a:off x="1461028" y="3017591"/>
            <a:ext cx="3531598" cy="822820"/>
          </a:xfrm>
          <a:prstGeom prst="wedgeRoundRectCallout">
            <a:avLst>
              <a:gd name="adj1" fmla="val 81020"/>
              <a:gd name="adj2" fmla="val -848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And this one is easy, we just call our </a:t>
            </a:r>
            <a:r>
              <a:rPr lang="en-US" sz="1600" dirty="0" err="1" smtClean="0">
                <a:solidFill>
                  <a:srgbClr val="6600CC"/>
                </a:solidFill>
                <a:cs typeface="Arial" charset="0"/>
              </a:rPr>
              <a:t>addToFront</a:t>
            </a:r>
            <a:r>
              <a:rPr lang="en-US" sz="1600" dirty="0" smtClean="0">
                <a:solidFill>
                  <a:srgbClr val="6600CC"/>
                </a:solidFill>
                <a:cs typeface="Arial" charset="0"/>
              </a:rPr>
              <a:t>()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function!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6015931" y="2512964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6600CC"/>
                </a:solidFill>
              </a:rPr>
              <a:t>addToFront</a:t>
            </a:r>
            <a:r>
              <a:rPr lang="en-US" sz="1800" dirty="0" smtClean="0">
                <a:solidFill>
                  <a:srgbClr val="6600CC"/>
                </a:solidFill>
              </a:rPr>
              <a:t>(v); // easy!!!</a:t>
            </a:r>
          </a:p>
        </p:txBody>
      </p:sp>
      <p:pic>
        <p:nvPicPr>
          <p:cNvPr id="5928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212" y="5126965"/>
            <a:ext cx="1531139" cy="14821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Line 14"/>
          <p:cNvSpPr>
            <a:spLocks noChangeShapeType="1"/>
          </p:cNvSpPr>
          <p:nvPr/>
        </p:nvSpPr>
        <p:spPr bwMode="auto">
          <a:xfrm>
            <a:off x="5499516" y="239755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3" name="Line 14"/>
          <p:cNvSpPr>
            <a:spLocks noChangeShapeType="1"/>
          </p:cNvSpPr>
          <p:nvPr/>
        </p:nvSpPr>
        <p:spPr bwMode="auto">
          <a:xfrm>
            <a:off x="5760765" y="27041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782375" y="1670532"/>
            <a:ext cx="4276420" cy="803752"/>
            <a:chOff x="6280462" y="4622956"/>
            <a:chExt cx="4276420" cy="803752"/>
          </a:xfrm>
        </p:grpSpPr>
        <p:grpSp>
          <p:nvGrpSpPr>
            <p:cNvPr id="244" name="Group 2"/>
            <p:cNvGrpSpPr>
              <a:grpSpLocks/>
            </p:cNvGrpSpPr>
            <p:nvPr/>
          </p:nvGrpSpPr>
          <p:grpSpPr bwMode="auto">
            <a:xfrm>
              <a:off x="6302442" y="4672855"/>
              <a:ext cx="782393" cy="647711"/>
              <a:chOff x="4272" y="696"/>
              <a:chExt cx="538" cy="408"/>
            </a:xfrm>
          </p:grpSpPr>
          <p:sp>
            <p:nvSpPr>
              <p:cNvPr id="245" name="Text Box 3"/>
              <p:cNvSpPr txBox="1">
                <a:spLocks noChangeArrowheads="1"/>
              </p:cNvSpPr>
              <p:nvPr/>
            </p:nvSpPr>
            <p:spPr bwMode="auto">
              <a:xfrm>
                <a:off x="4296" y="696"/>
                <a:ext cx="51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6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246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7" name="Rectangle 246"/>
            <p:cNvSpPr/>
            <p:nvPr/>
          </p:nvSpPr>
          <p:spPr>
            <a:xfrm>
              <a:off x="6280462" y="4979209"/>
              <a:ext cx="81304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2000" dirty="0"/>
            </a:p>
          </p:txBody>
        </p:sp>
        <p:cxnSp>
          <p:nvCxnSpPr>
            <p:cNvPr id="248" name="Curved Connector 247"/>
            <p:cNvCxnSpPr/>
            <p:nvPr/>
          </p:nvCxnSpPr>
          <p:spPr bwMode="auto">
            <a:xfrm flipV="1">
              <a:off x="7070292" y="4735904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54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256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7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258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59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260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dirty="0" err="1" smtClean="0"/>
                  <a:t>nullptr</a:t>
                </a:r>
                <a:endParaRPr lang="en-US" sz="1800" dirty="0"/>
              </a:p>
            </p:txBody>
          </p:sp>
        </p:grpSp>
        <p:sp>
          <p:nvSpPr>
            <p:cNvPr id="262" name="Text Box 30"/>
            <p:cNvSpPr txBox="1">
              <a:spLocks noChangeArrowheads="1"/>
            </p:cNvSpPr>
            <p:nvPr/>
          </p:nvSpPr>
          <p:spPr bwMode="auto">
            <a:xfrm>
              <a:off x="8994174" y="4680193"/>
              <a:ext cx="86113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“ruby"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264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6848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266" name="Curved Connector 265"/>
            <p:cNvCxnSpPr/>
            <p:nvPr/>
          </p:nvCxnSpPr>
          <p:spPr bwMode="auto">
            <a:xfrm flipV="1">
              <a:off x="7070292" y="4727936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7" name="Left Arrow 266"/>
          <p:cNvSpPr/>
          <p:nvPr/>
        </p:nvSpPr>
        <p:spPr bwMode="auto">
          <a:xfrm>
            <a:off x="1731503" y="1297493"/>
            <a:ext cx="2643161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Adding a node to the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end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of an empty list…</a:t>
            </a:r>
          </a:p>
        </p:txBody>
      </p:sp>
      <p:sp>
        <p:nvSpPr>
          <p:cNvPr id="268" name="Left Arrow 267"/>
          <p:cNvSpPr/>
          <p:nvPr/>
        </p:nvSpPr>
        <p:spPr bwMode="auto">
          <a:xfrm>
            <a:off x="1731759" y="1260222"/>
            <a:ext cx="3108470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Is the same as adding a node to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top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of an empty list!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</a:rPr>
              <a:t>Duh!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8542" y="619810"/>
            <a:ext cx="4850925" cy="1049366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8" name="Rounded Rectangular Callout 237"/>
          <p:cNvSpPr/>
          <p:nvPr/>
        </p:nvSpPr>
        <p:spPr bwMode="auto">
          <a:xfrm>
            <a:off x="1676585" y="619810"/>
            <a:ext cx="4033210" cy="885364"/>
          </a:xfrm>
          <a:prstGeom prst="wedgeRoundRectCallout">
            <a:avLst>
              <a:gd name="adj1" fmla="val -54104"/>
              <a:gd name="adj2" fmla="val 11540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Well, as we learned, in an empty linked list, the </a:t>
            </a:r>
            <a:r>
              <a:rPr lang="en-US" sz="1600" dirty="0" smtClean="0">
                <a:solidFill>
                  <a:srgbClr val="6600CC"/>
                </a:solidFill>
                <a:cs typeface="Arial" charset="0"/>
              </a:rPr>
              <a:t>head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has a value of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230" grpId="0"/>
      <p:bldP spid="232" grpId="0"/>
      <p:bldP spid="233" grpId="0"/>
      <p:bldP spid="234" grpId="0"/>
      <p:bldP spid="234" grpId="1"/>
      <p:bldP spid="235" grpId="0"/>
      <p:bldP spid="235" grpId="1"/>
      <p:bldP spid="236" grpId="0"/>
      <p:bldP spid="237" grpId="0" animBg="1"/>
      <p:bldP spid="237" grpId="1" animBg="1"/>
      <p:bldP spid="239" grpId="0"/>
      <p:bldP spid="240" grpId="0" animBg="1"/>
      <p:bldP spid="240" grpId="1" animBg="1"/>
      <p:bldP spid="241" grpId="0"/>
      <p:bldP spid="242" grpId="0" animBg="1"/>
      <p:bldP spid="242" grpId="1" animBg="1"/>
      <p:bldP spid="243" grpId="0" animBg="1"/>
      <p:bldP spid="243" grpId="1" animBg="1"/>
      <p:bldP spid="267" grpId="0" animBg="1"/>
      <p:bldP spid="267" grpId="1" animBg="1"/>
      <p:bldP spid="268" grpId="0" animBg="1"/>
      <p:bldP spid="268" grpId="1" animBg="1"/>
      <p:bldP spid="6" grpId="0" animBg="1"/>
      <p:bldP spid="6" grpId="1" animBg="1"/>
      <p:bldP spid="238" grpId="0" animBg="1"/>
      <p:bldP spid="238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  <a:p>
            <a:pPr algn="l"/>
            <a:endParaRPr lang="en-US" sz="2000" dirty="0" smtClean="0">
              <a:solidFill>
                <a:srgbClr val="6600CC"/>
              </a:solidFill>
            </a:endParaRP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68739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Alright, let’s consider Case #2 next: </a:t>
            </a:r>
            <a:br>
              <a:rPr lang="en-US" sz="1800" dirty="0" smtClean="0"/>
            </a:br>
            <a:r>
              <a:rPr lang="en-US" sz="1800" dirty="0" smtClean="0"/>
              <a:t>It’s more </a:t>
            </a:r>
            <a:r>
              <a:rPr lang="en-US" sz="1800" dirty="0" smtClean="0">
                <a:solidFill>
                  <a:srgbClr val="FF0000"/>
                </a:solidFill>
              </a:rPr>
              <a:t>complex</a:t>
            </a:r>
            <a:r>
              <a:rPr lang="en-US" sz="1800" dirty="0" smtClean="0"/>
              <a:t>…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>
                        <a:solidFill>
                          <a:schemeClr val="accent2"/>
                        </a:solidFill>
                      </a:rPr>
                      <a:t>"shells"</a:t>
                    </a:r>
                    <a:endParaRPr lang="en-US" sz="16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accent2"/>
                        </a:solidFill>
                      </a:rPr>
                      <a:t>"cash"</a:t>
                    </a:r>
                    <a:endParaRPr lang="en-US" sz="18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“ruby"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6600CC"/>
                  </a:solidFill>
                </a:rPr>
                <a:t>addToFront</a:t>
              </a:r>
              <a:r>
                <a:rPr lang="en-US" sz="1800" dirty="0" smtClean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sp>
        <p:nvSpPr>
          <p:cNvPr id="68" name="Text Box 83"/>
          <p:cNvSpPr txBox="1">
            <a:spLocks noChangeArrowheads="1"/>
          </p:cNvSpPr>
          <p:nvPr/>
        </p:nvSpPr>
        <p:spPr bwMode="auto">
          <a:xfrm>
            <a:off x="284742" y="1469767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Here we want to </a:t>
            </a:r>
            <a:r>
              <a:rPr lang="en-US" sz="1800" dirty="0" smtClean="0">
                <a:solidFill>
                  <a:srgbClr val="FF0000"/>
                </a:solidFill>
              </a:rPr>
              <a:t>add an item </a:t>
            </a:r>
            <a:r>
              <a:rPr lang="en-US" sz="1800" dirty="0" smtClean="0"/>
              <a:t>to the end of a linked list that </a:t>
            </a:r>
            <a:r>
              <a:rPr lang="en-US" sz="1800" dirty="0" smtClean="0">
                <a:solidFill>
                  <a:srgbClr val="FF0000"/>
                </a:solidFill>
              </a:rPr>
              <a:t>already has nodes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71" name="Text Box 83"/>
          <p:cNvSpPr txBox="1">
            <a:spLocks noChangeArrowheads="1"/>
          </p:cNvSpPr>
          <p:nvPr/>
        </p:nvSpPr>
        <p:spPr bwMode="auto">
          <a:xfrm>
            <a:off x="284741" y="2318773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Well that doesn’t look too bad... Let’s add an </a:t>
            </a:r>
            <a:r>
              <a:rPr lang="en-US" sz="1800" dirty="0" smtClean="0">
                <a:solidFill>
                  <a:srgbClr val="6600CC"/>
                </a:solidFill>
              </a:rPr>
              <a:t>“iPad” </a:t>
            </a:r>
            <a:r>
              <a:rPr lang="en-US" sz="1800" dirty="0" smtClean="0"/>
              <a:t>to our list.</a:t>
            </a:r>
            <a:endParaRPr lang="en-US" sz="1800" dirty="0"/>
          </a:p>
        </p:txBody>
      </p:sp>
      <p:sp>
        <p:nvSpPr>
          <p:cNvPr id="78" name="Rectangle 77"/>
          <p:cNvSpPr/>
          <p:nvPr/>
        </p:nvSpPr>
        <p:spPr bwMode="auto">
          <a:xfrm>
            <a:off x="208542" y="619810"/>
            <a:ext cx="4850925" cy="2269072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5" name="Rounded Rectangular Callout 74"/>
          <p:cNvSpPr/>
          <p:nvPr/>
        </p:nvSpPr>
        <p:spPr bwMode="auto">
          <a:xfrm>
            <a:off x="1863706" y="2715818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7" name="Rounded Rectangular Callout 76"/>
          <p:cNvSpPr/>
          <p:nvPr/>
        </p:nvSpPr>
        <p:spPr bwMode="auto">
          <a:xfrm>
            <a:off x="2245918" y="1984074"/>
            <a:ext cx="2808187" cy="904808"/>
          </a:xfrm>
          <a:prstGeom prst="wedgeRoundRectCallout">
            <a:avLst>
              <a:gd name="adj1" fmla="val -94569"/>
              <a:gd name="adj2" fmla="val 15128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We have to traverse down the links until we find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current last node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1262" y="37399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 dirty="0"/>
          </a:p>
        </p:txBody>
      </p: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3076397" y="3778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1800" dirty="0"/>
          </a:p>
        </p:txBody>
      </p:sp>
      <p:cxnSp>
        <p:nvCxnSpPr>
          <p:cNvPr id="86" name="Curved Connector 85"/>
          <p:cNvCxnSpPr>
            <a:stCxn id="81" idx="3"/>
            <a:endCxn id="221" idx="1"/>
          </p:cNvCxnSpPr>
          <p:nvPr/>
        </p:nvCxnSpPr>
        <p:spPr bwMode="auto">
          <a:xfrm>
            <a:off x="1262093" y="4436648"/>
            <a:ext cx="1156739" cy="6527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>
          <a:xfrm>
            <a:off x="3074214" y="463944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TextBox 93"/>
          <p:cNvSpPr txBox="1"/>
          <p:nvPr/>
        </p:nvSpPr>
        <p:spPr>
          <a:xfrm>
            <a:off x="5981785" y="3204510"/>
            <a:ext cx="280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Use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temp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variable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traverse</a:t>
            </a:r>
            <a:r>
              <a:rPr lang="en-US" sz="1800" dirty="0" smtClean="0">
                <a:solidFill>
                  <a:schemeClr val="tx1"/>
                </a:solidFill>
              </a:rPr>
              <a:t> to the current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last node of the list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Put value v in the node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2448427" y="5957853"/>
            <a:ext cx="1937658" cy="735420"/>
            <a:chOff x="2283499" y="2946250"/>
            <a:chExt cx="2726869" cy="1022429"/>
          </a:xfrm>
        </p:grpSpPr>
        <p:grpSp>
          <p:nvGrpSpPr>
            <p:cNvPr id="101" name="Group 15"/>
            <p:cNvGrpSpPr>
              <a:grpSpLocks/>
            </p:cNvGrpSpPr>
            <p:nvPr/>
          </p:nvGrpSpPr>
          <p:grpSpPr bwMode="auto">
            <a:xfrm>
              <a:off x="2283499" y="3024829"/>
              <a:ext cx="2047202" cy="943850"/>
              <a:chOff x="864" y="1101"/>
              <a:chExt cx="1392" cy="723"/>
            </a:xfrm>
          </p:grpSpPr>
          <p:sp>
            <p:nvSpPr>
              <p:cNvPr id="103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57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value</a:t>
                </a:r>
                <a:endParaRPr lang="en-US" sz="1600" dirty="0"/>
              </a:p>
            </p:txBody>
          </p:sp>
          <p:sp>
            <p:nvSpPr>
              <p:cNvPr id="105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6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107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</p:grpSp>
        <p:sp>
          <p:nvSpPr>
            <p:cNvPr id="102" name="Text Box 34"/>
            <p:cNvSpPr txBox="1">
              <a:spLocks noChangeArrowheads="1"/>
            </p:cNvSpPr>
            <p:nvPr/>
          </p:nvSpPr>
          <p:spPr bwMode="auto">
            <a:xfrm>
              <a:off x="4267722" y="2946250"/>
              <a:ext cx="742646" cy="470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3033864" y="5991588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“iPad"</a:t>
            </a:r>
            <a:endParaRPr lang="en-US" sz="1800" dirty="0">
              <a:solidFill>
                <a:schemeClr val="accent2"/>
              </a:solidFill>
            </a:endParaRPr>
          </a:p>
        </p:txBody>
      </p:sp>
      <p:cxnSp>
        <p:nvCxnSpPr>
          <p:cNvPr id="111" name="Curved Connector 110"/>
          <p:cNvCxnSpPr/>
          <p:nvPr/>
        </p:nvCxnSpPr>
        <p:spPr bwMode="auto">
          <a:xfrm>
            <a:off x="3817023" y="5671009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13" name="Text Box 30"/>
          <p:cNvSpPr txBox="1">
            <a:spLocks noChangeArrowheads="1"/>
          </p:cNvSpPr>
          <p:nvPr/>
        </p:nvSpPr>
        <p:spPr bwMode="auto">
          <a:xfrm>
            <a:off x="3154643" y="5478567"/>
            <a:ext cx="6142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/>
              </a:r>
              <a:br>
                <a:rPr lang="en-US" sz="1800" dirty="0" smtClean="0"/>
              </a:br>
              <a:endParaRPr lang="en-US" sz="1800" dirty="0" smtClean="0"/>
            </a:p>
            <a:p>
              <a:endParaRPr lang="en-US" sz="800" dirty="0"/>
            </a:p>
            <a:p>
              <a:r>
                <a:rPr lang="en-US" sz="1600" dirty="0" smtClean="0"/>
                <a:t>}</a:t>
              </a:r>
            </a:p>
            <a:p>
              <a:r>
                <a:rPr lang="en-US" sz="1400" dirty="0" smtClean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4801771" y="4470697"/>
            <a:ext cx="2390775" cy="904808"/>
          </a:xfrm>
          <a:prstGeom prst="wedgeRoundRectCallout">
            <a:avLst>
              <a:gd name="adj1" fmla="val -105423"/>
              <a:gd name="adj2" fmla="val 1491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Well, in order to add a new node here…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5122356" y="5324401"/>
            <a:ext cx="2390775" cy="904808"/>
          </a:xfrm>
          <a:prstGeom prst="wedgeRoundRectCallout">
            <a:avLst>
              <a:gd name="adj1" fmla="val -102634"/>
              <a:gd name="adj2" fmla="val 312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Then we want to allocate a new node and fill in its value…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0" name="Rounded Rectangular Callout 109"/>
          <p:cNvSpPr/>
          <p:nvPr/>
        </p:nvSpPr>
        <p:spPr bwMode="auto">
          <a:xfrm>
            <a:off x="5208049" y="5821574"/>
            <a:ext cx="2390775" cy="904808"/>
          </a:xfrm>
          <a:prstGeom prst="wedgeRoundRectCallout">
            <a:avLst>
              <a:gd name="adj1" fmla="val -107415"/>
              <a:gd name="adj2" fmla="val -666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Next, we want to link the current last node to the new node.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0" name="Left Arrow 69"/>
          <p:cNvSpPr/>
          <p:nvPr/>
        </p:nvSpPr>
        <p:spPr bwMode="auto">
          <a:xfrm>
            <a:off x="4084076" y="5087404"/>
            <a:ext cx="3108470" cy="192697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/>
            </a:r>
            <a:b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We want to add our new item right here!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25" name="Text Box 30"/>
          <p:cNvSpPr txBox="1">
            <a:spLocks noChangeArrowheads="1"/>
          </p:cNvSpPr>
          <p:nvPr/>
        </p:nvSpPr>
        <p:spPr bwMode="auto">
          <a:xfrm>
            <a:off x="2975347" y="6289592"/>
            <a:ext cx="9749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042480" y="550934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last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nullptr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27" name="Rounded Rectangular Callout 126"/>
          <p:cNvSpPr/>
          <p:nvPr/>
        </p:nvSpPr>
        <p:spPr bwMode="auto">
          <a:xfrm>
            <a:off x="0" y="5821574"/>
            <a:ext cx="2390775" cy="904808"/>
          </a:xfrm>
          <a:prstGeom prst="wedgeRoundRectCallout">
            <a:avLst>
              <a:gd name="adj1" fmla="val -10602"/>
              <a:gd name="adj2" fmla="val -1887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Notice that p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doesn’t traverse past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the last node... p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points at it!</a:t>
            </a:r>
            <a:endParaRPr lang="en-US" sz="16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24" name="Rounded Rectangular Callout 123"/>
          <p:cNvSpPr/>
          <p:nvPr/>
        </p:nvSpPr>
        <p:spPr bwMode="auto">
          <a:xfrm>
            <a:off x="125121" y="4704194"/>
            <a:ext cx="2390775" cy="904808"/>
          </a:xfrm>
          <a:prstGeom prst="wedgeRoundRectCallout">
            <a:avLst>
              <a:gd name="adj1" fmla="val 74657"/>
              <a:gd name="adj2" fmla="val 14075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Finally, we set our new node’s next pointer to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7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7639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27604 0.07083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35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291 -0.05417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95" grpId="0"/>
      <p:bldP spid="68" grpId="0"/>
      <p:bldP spid="71" grpId="0"/>
      <p:bldP spid="78" grpId="0" animBg="1"/>
      <p:bldP spid="75" grpId="0" animBg="1"/>
      <p:bldP spid="75" grpId="1" animBg="1"/>
      <p:bldP spid="77" grpId="0" animBg="1"/>
      <p:bldP spid="77" grpId="1" animBg="1"/>
      <p:bldP spid="6" grpId="0"/>
      <p:bldP spid="6" grpId="1"/>
      <p:bldP spid="6" grpId="2"/>
      <p:bldP spid="85" grpId="0"/>
      <p:bldP spid="85" grpId="1"/>
      <p:bldP spid="85" grpId="2"/>
      <p:bldP spid="89" grpId="0"/>
      <p:bldP spid="89" grpId="1"/>
      <p:bldP spid="89" grpId="2"/>
      <p:bldP spid="94" grpId="0"/>
      <p:bldP spid="97" grpId="0"/>
      <p:bldP spid="98" grpId="0"/>
      <p:bldP spid="109" grpId="0"/>
      <p:bldP spid="109" grpId="1"/>
      <p:bldP spid="115" grpId="0"/>
      <p:bldP spid="112" grpId="0"/>
      <p:bldP spid="112" grpId="1"/>
      <p:bldP spid="112" grpId="2"/>
      <p:bldP spid="113" grpId="0"/>
      <p:bldP spid="113" grpId="1"/>
      <p:bldP spid="76" grpId="0" animBg="1"/>
      <p:bldP spid="76" grpId="1" animBg="1"/>
      <p:bldP spid="96" grpId="0" animBg="1"/>
      <p:bldP spid="96" grpId="1" animBg="1"/>
      <p:bldP spid="110" grpId="0" animBg="1"/>
      <p:bldP spid="110" grpId="1" animBg="1"/>
      <p:bldP spid="70" grpId="0" animBg="1"/>
      <p:bldP spid="70" grpId="1" animBg="1"/>
      <p:bldP spid="125" grpId="0"/>
      <p:bldP spid="125" grpId="1"/>
      <p:bldP spid="126" grpId="0"/>
      <p:bldP spid="127" grpId="0" animBg="1"/>
      <p:bldP spid="127" grpId="1" animBg="1"/>
      <p:bldP spid="124" grpId="0" animBg="1"/>
      <p:bldP spid="124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  <a:p>
            <a:pPr algn="l"/>
            <a:endParaRPr lang="en-US" sz="2000" dirty="0" smtClean="0">
              <a:solidFill>
                <a:srgbClr val="6600CC"/>
              </a:solidFill>
            </a:endParaRP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see the C++ code now!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>
                        <a:solidFill>
                          <a:schemeClr val="accent2"/>
                        </a:solidFill>
                      </a:rPr>
                      <a:t>"shells"</a:t>
                    </a:r>
                    <a:endParaRPr lang="en-US" sz="16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accent2"/>
                        </a:solidFill>
                      </a:rPr>
                      <a:t>"cash"</a:t>
                    </a:r>
                    <a:endParaRPr lang="en-US" sz="18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“ruby"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6600CC"/>
                  </a:solidFill>
                </a:rPr>
                <a:t>addToFront</a:t>
              </a:r>
              <a:r>
                <a:rPr lang="en-US" sz="1800" dirty="0" smtClean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571262" y="373990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 dirty="0"/>
          </a:p>
        </p:txBody>
      </p: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/>
              </a:r>
              <a:br>
                <a:rPr lang="en-US" sz="1800" dirty="0" smtClean="0"/>
              </a:br>
              <a:endParaRPr lang="en-US" sz="1800" dirty="0" smtClean="0"/>
            </a:p>
            <a:p>
              <a:endParaRPr lang="en-US" sz="800" dirty="0"/>
            </a:p>
            <a:p>
              <a:r>
                <a:rPr lang="en-US" sz="1600" dirty="0" smtClean="0"/>
                <a:t>}</a:t>
              </a:r>
            </a:p>
            <a:p>
              <a:r>
                <a:rPr lang="en-US" sz="1400" dirty="0" smtClean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81785" y="3204510"/>
            <a:ext cx="280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Use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temp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variable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rgbClr val="FF0000"/>
                </a:solidFill>
              </a:rPr>
              <a:t>traverse</a:t>
            </a:r>
            <a:r>
              <a:rPr lang="en-US" sz="1800" dirty="0" smtClean="0">
                <a:solidFill>
                  <a:schemeClr val="tx1"/>
                </a:solidFill>
              </a:rPr>
              <a:t> to the current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last node of the list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500234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last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nullptr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976834" y="318909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*p;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5986359" y="344627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 = head;</a:t>
            </a:r>
            <a:r>
              <a:rPr lang="en-US" sz="1400" dirty="0" smtClean="0">
                <a:solidFill>
                  <a:srgbClr val="6600CC"/>
                </a:solidFill>
              </a:rPr>
              <a:t> </a:t>
            </a:r>
            <a:r>
              <a:rPr lang="en-US" sz="1700" dirty="0" smtClean="0">
                <a:solidFill>
                  <a:srgbClr val="6600CC"/>
                </a:solidFill>
              </a:rPr>
              <a:t>// start</a:t>
            </a:r>
            <a:r>
              <a:rPr lang="en-US" sz="1200" dirty="0" smtClean="0">
                <a:solidFill>
                  <a:srgbClr val="6600CC"/>
                </a:solidFill>
              </a:rPr>
              <a:t> </a:t>
            </a:r>
            <a:r>
              <a:rPr lang="en-US" sz="1700" dirty="0" smtClean="0">
                <a:solidFill>
                  <a:srgbClr val="6600CC"/>
                </a:solidFill>
              </a:rPr>
              <a:t>at</a:t>
            </a:r>
            <a:r>
              <a:rPr lang="en-US" sz="1200" dirty="0" smtClean="0">
                <a:solidFill>
                  <a:srgbClr val="6600CC"/>
                </a:solidFill>
              </a:rPr>
              <a:t> </a:t>
            </a:r>
            <a:r>
              <a:rPr lang="en-US" sz="1700" dirty="0" smtClean="0">
                <a:solidFill>
                  <a:srgbClr val="6600CC"/>
                </a:solidFill>
              </a:rPr>
              <a:t>top</a:t>
            </a:r>
            <a:r>
              <a:rPr lang="en-US" sz="1200" dirty="0" smtClean="0">
                <a:solidFill>
                  <a:srgbClr val="6600CC"/>
                </a:solidFill>
              </a:rPr>
              <a:t> </a:t>
            </a:r>
            <a:r>
              <a:rPr lang="en-US" sz="1700" dirty="0" smtClean="0">
                <a:solidFill>
                  <a:srgbClr val="6600CC"/>
                </a:solidFill>
              </a:rPr>
              <a:t>node</a:t>
            </a: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1590219" y="1064107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 what should our traversal 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code look like? 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7" name="Rounded Rectangular Callout 126"/>
          <p:cNvSpPr/>
          <p:nvPr/>
        </p:nvSpPr>
        <p:spPr bwMode="auto">
          <a:xfrm>
            <a:off x="378863" y="1138091"/>
            <a:ext cx="3086247" cy="978007"/>
          </a:xfrm>
          <a:prstGeom prst="wedgeRoundRectCallout">
            <a:avLst>
              <a:gd name="adj1" fmla="val 132702"/>
              <a:gd name="adj2" fmla="val 23607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Next we want to traverse until p points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directly at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the last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66429" y="3764217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while(p isn’t</a:t>
            </a:r>
            <a:r>
              <a:rPr lang="en-US" sz="12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at</a:t>
            </a:r>
            <a:r>
              <a:rPr lang="en-US" sz="12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the</a:t>
            </a:r>
            <a:r>
              <a:rPr lang="en-US" sz="12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last</a:t>
            </a:r>
            <a:r>
              <a:rPr lang="en-US" sz="1400" dirty="0" smtClean="0">
                <a:solidFill>
                  <a:srgbClr val="6600CC"/>
                </a:solidFill>
              </a:rPr>
              <a:t> </a:t>
            </a:r>
            <a:r>
              <a:rPr lang="en-US" sz="1800" dirty="0" smtClean="0">
                <a:solidFill>
                  <a:srgbClr val="6600CC"/>
                </a:solidFill>
              </a:rPr>
              <a:t>node)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34717" y="4000366"/>
            <a:ext cx="150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 p = p-&gt;next;</a:t>
            </a:r>
            <a:endParaRPr lang="en-US" sz="1800" dirty="0"/>
          </a:p>
        </p:txBody>
      </p:sp>
      <p:sp>
        <p:nvSpPr>
          <p:cNvPr id="129" name="Line 14"/>
          <p:cNvSpPr>
            <a:spLocks noChangeShapeType="1"/>
          </p:cNvSpPr>
          <p:nvPr/>
        </p:nvSpPr>
        <p:spPr bwMode="auto">
          <a:xfrm>
            <a:off x="5737680" y="337376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5762625" y="364775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" name="Rounded Rectangular Callout 130"/>
          <p:cNvSpPr/>
          <p:nvPr/>
        </p:nvSpPr>
        <p:spPr bwMode="auto">
          <a:xfrm>
            <a:off x="5267265" y="1414845"/>
            <a:ext cx="3667185" cy="1457926"/>
          </a:xfrm>
          <a:prstGeom prst="wedgeRoundRectCallout">
            <a:avLst>
              <a:gd name="adj1" fmla="val 9447"/>
              <a:gd name="adj2" fmla="val 1193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 what C++ code do we write here to ensure that our loop stops when p points right at  the last node?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3" name="Rounded Rectangular Callout 132"/>
          <p:cNvSpPr/>
          <p:nvPr/>
        </p:nvSpPr>
        <p:spPr bwMode="auto">
          <a:xfrm>
            <a:off x="698390" y="1119445"/>
            <a:ext cx="2041539" cy="1457926"/>
          </a:xfrm>
          <a:prstGeom prst="wedgeRoundRectCallout">
            <a:avLst>
              <a:gd name="adj1" fmla="val 67887"/>
              <a:gd name="adj2" fmla="val 1415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But the next pointer in the earlier nodes is NOT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34" name="Rounded Rectangular Callout 133"/>
          <p:cNvSpPr/>
          <p:nvPr/>
        </p:nvSpPr>
        <p:spPr bwMode="auto">
          <a:xfrm>
            <a:off x="5274047" y="1276350"/>
            <a:ext cx="3667185" cy="1647046"/>
          </a:xfrm>
          <a:prstGeom prst="wedgeRoundRectCallout">
            <a:avLst>
              <a:gd name="adj1" fmla="val 9187"/>
              <a:gd name="adj2" fmla="val 1078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 we  want to keep looping while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The moment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p points at the last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5478653" y="4347586"/>
            <a:ext cx="3548686" cy="2348490"/>
          </a:xfrm>
          <a:prstGeom prst="rect">
            <a:avLst/>
          </a:prstGeom>
          <a:solidFill>
            <a:srgbClr val="E4E4F8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4084397" y="4764512"/>
            <a:ext cx="2824822" cy="1670713"/>
          </a:xfrm>
          <a:prstGeom prst="leftArrow">
            <a:avLst>
              <a:gd name="adj1" fmla="val 5798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We want to stop looping when p points at this node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32" name="Rounded Rectangular Callout 131"/>
          <p:cNvSpPr/>
          <p:nvPr/>
        </p:nvSpPr>
        <p:spPr bwMode="auto">
          <a:xfrm>
            <a:off x="5267264" y="5130664"/>
            <a:ext cx="3667185" cy="1457926"/>
          </a:xfrm>
          <a:prstGeom prst="wedgeRoundRectCallout">
            <a:avLst>
              <a:gd name="adj1" fmla="val -89772"/>
              <a:gd name="adj2" fmla="val -1390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Well, here’s a hint: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Notice that the next pointer in the last node is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677696" y="3745830"/>
            <a:ext cx="2404659" cy="369332"/>
            <a:chOff x="6677696" y="3745830"/>
            <a:chExt cx="2404659" cy="369332"/>
          </a:xfrm>
        </p:grpSpPr>
        <p:sp>
          <p:nvSpPr>
            <p:cNvPr id="142" name="Rectangle 141"/>
            <p:cNvSpPr/>
            <p:nvPr/>
          </p:nvSpPr>
          <p:spPr bwMode="auto">
            <a:xfrm>
              <a:off x="6677696" y="3833136"/>
              <a:ext cx="2404659" cy="26452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6702228" y="3745830"/>
              <a:ext cx="2156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p-&gt;next !=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FF0000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  <a:endParaRPr lang="en-US" sz="18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52401" y="2074310"/>
            <a:ext cx="3931996" cy="4263428"/>
            <a:chOff x="152401" y="2074310"/>
            <a:chExt cx="3931996" cy="4263428"/>
          </a:xfrm>
        </p:grpSpPr>
        <p:sp>
          <p:nvSpPr>
            <p:cNvPr id="117" name="Rounded Rectangular Callout 116"/>
            <p:cNvSpPr/>
            <p:nvPr/>
          </p:nvSpPr>
          <p:spPr bwMode="auto">
            <a:xfrm>
              <a:off x="152401" y="2074310"/>
              <a:ext cx="3931996" cy="4263428"/>
            </a:xfrm>
            <a:prstGeom prst="wedgeRoundRectCallout">
              <a:avLst>
                <a:gd name="adj1" fmla="val 99838"/>
                <a:gd name="adj2" fmla="val -18820"/>
                <a:gd name="adj3" fmla="val 16667"/>
              </a:avLst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Well, as in our</a:t>
              </a:r>
              <a:r>
                <a:rPr lang="en-US" sz="1800" dirty="0" smtClean="0">
                  <a:solidFill>
                    <a:srgbClr val="6600CC"/>
                  </a:solidFill>
                  <a:cs typeface="Arial" charset="0"/>
                </a:rPr>
                <a:t> </a:t>
              </a:r>
              <a:r>
                <a:rPr lang="en-US" sz="1800" dirty="0" err="1" smtClean="0">
                  <a:solidFill>
                    <a:srgbClr val="6600CC"/>
                  </a:solidFill>
                  <a:cs typeface="Arial" charset="0"/>
                </a:rPr>
                <a:t>printItems</a:t>
              </a:r>
              <a:r>
                <a:rPr lang="en-US" sz="1800" dirty="0" smtClean="0">
                  <a:solidFill>
                    <a:srgbClr val="6600CC"/>
                  </a:solidFill>
                  <a:cs typeface="Arial" charset="0"/>
                </a:rPr>
                <a:t>() </a:t>
              </a:r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method, we’ll use a temp variable to follow the links, starting at the head node.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78863" y="3562209"/>
              <a:ext cx="3436131" cy="25984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void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 </a:t>
              </a:r>
              <a:r>
                <a:rPr kumimoji="0" lang="en-US" sz="1800" b="0" i="0" u="none" strike="noStrike" cap="none" normalizeH="0" dirty="0" err="1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printItems</a:t>
              </a:r>
              <a:r>
                <a:rPr kumimoji="0" lang="en-US" sz="1800" b="0" i="0" u="none" strike="noStrike" cap="none" normalizeH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()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aseline="0" dirty="0" smtClean="0"/>
                <a:t>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</a:t>
              </a:r>
              <a:r>
                <a:rPr lang="en-US" sz="1800" dirty="0" smtClean="0"/>
                <a:t>  Node *p;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aseline="0" dirty="0"/>
                <a:t> </a:t>
              </a:r>
              <a:r>
                <a:rPr lang="en-US" sz="1800" baseline="0" dirty="0" smtClean="0"/>
                <a:t>  p = head;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</a:t>
              </a:r>
              <a:r>
                <a:rPr lang="en-US" sz="1800" dirty="0" smtClean="0"/>
                <a:t>  while (p !=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/>
                <a:t>)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 </a:t>
              </a:r>
              <a:r>
                <a:rPr lang="en-US" sz="1400" dirty="0" smtClean="0"/>
                <a:t>   {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</a:t>
              </a:r>
              <a:r>
                <a:rPr lang="en-US" sz="1800" dirty="0" smtClean="0"/>
                <a:t>      </a:t>
              </a:r>
              <a:r>
                <a:rPr lang="en-US" sz="1800" dirty="0" err="1" smtClean="0"/>
                <a:t>cout</a:t>
              </a:r>
              <a:r>
                <a:rPr lang="en-US" sz="1800" dirty="0" smtClean="0"/>
                <a:t> &lt;&lt; p-&gt;value &lt;&lt; </a:t>
              </a:r>
              <a:r>
                <a:rPr lang="en-US" sz="1800" dirty="0" err="1" smtClean="0"/>
                <a:t>endl</a:t>
              </a:r>
              <a:r>
                <a:rPr lang="en-US" sz="1800" dirty="0" smtClean="0"/>
                <a:t>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/>
                <a:t> </a:t>
              </a:r>
              <a:r>
                <a:rPr lang="en-US" sz="1800" dirty="0" smtClean="0"/>
                <a:t>      p = p-&gt;next;</a:t>
              </a: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/>
                <a:t> </a:t>
              </a:r>
              <a:r>
                <a:rPr lang="en-US" sz="1400" dirty="0" smtClean="0"/>
                <a:t>   }</a:t>
              </a:r>
              <a:endParaRPr lang="en-US" sz="1400" baseline="0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omic Sans MS" pitchFamily="66" charset="0"/>
                  <a:cs typeface="Times New Roman" pitchFamily="18" charset="0"/>
                </a:rPr>
                <a:t>}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cxnSp>
        <p:nvCxnSpPr>
          <p:cNvPr id="21" name="Straight Connector 20"/>
          <p:cNvCxnSpPr/>
          <p:nvPr/>
        </p:nvCxnSpPr>
        <p:spPr bwMode="auto">
          <a:xfrm>
            <a:off x="901086" y="5201377"/>
            <a:ext cx="2525971" cy="15775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Straight Connector 142"/>
          <p:cNvCxnSpPr/>
          <p:nvPr/>
        </p:nvCxnSpPr>
        <p:spPr bwMode="auto">
          <a:xfrm>
            <a:off x="1327191" y="4708391"/>
            <a:ext cx="1262985" cy="1530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/>
          <p:nvPr/>
        </p:nvSpPr>
        <p:spPr>
          <a:xfrm>
            <a:off x="1479099" y="701437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p points to a valid node)</a:t>
            </a:r>
          </a:p>
        </p:txBody>
      </p:sp>
    </p:spTree>
    <p:extLst>
      <p:ext uri="{BB962C8B-B14F-4D97-AF65-F5344CB8AC3E}">
        <p14:creationId xmlns:p14="http://schemas.microsoft.com/office/powerpoint/2010/main" val="39727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22222E-6 L -2.22222E-6 0.0763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44444E-6 L -8.33333E-7 0.12084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6" grpId="0"/>
      <p:bldP spid="6" grpId="1"/>
      <p:bldP spid="94" grpId="0"/>
      <p:bldP spid="116" grpId="0"/>
      <p:bldP spid="118" grpId="0"/>
      <p:bldP spid="108" grpId="0" animBg="1"/>
      <p:bldP spid="108" grpId="1" animBg="1"/>
      <p:bldP spid="127" grpId="0" animBg="1"/>
      <p:bldP spid="127" grpId="1" animBg="1"/>
      <p:bldP spid="128" grpId="0"/>
      <p:bldP spid="10" grpId="0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3" grpId="0" animBg="1"/>
      <p:bldP spid="133" grpId="1" animBg="1"/>
      <p:bldP spid="133" grpId="2" animBg="1"/>
      <p:bldP spid="134" grpId="0" animBg="1"/>
      <p:bldP spid="134" grpId="1" animBg="1"/>
      <p:bldP spid="140" grpId="0" animBg="1"/>
      <p:bldP spid="14" grpId="0" animBg="1"/>
      <p:bldP spid="14" grpId="1" animBg="1"/>
      <p:bldP spid="132" grpId="0" animBg="1"/>
      <p:bldP spid="132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49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else</a:t>
            </a: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{</a:t>
            </a: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  <a:p>
            <a:pPr algn="l"/>
            <a:endParaRPr lang="en-US" sz="2000" dirty="0" smtClean="0">
              <a:solidFill>
                <a:srgbClr val="6600CC"/>
              </a:solidFill>
            </a:endParaRP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see the C++ code now!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>
                        <a:solidFill>
                          <a:schemeClr val="accent2"/>
                        </a:solidFill>
                      </a:rPr>
                      <a:t>"shells"</a:t>
                    </a:r>
                    <a:endParaRPr lang="en-US" sz="16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accent2"/>
                        </a:solidFill>
                      </a:rPr>
                      <a:t>"cash"</a:t>
                    </a:r>
                    <a:endParaRPr lang="en-US" sz="18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“ruby"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6600CC"/>
                  </a:solidFill>
                </a:rPr>
                <a:t>addToFront</a:t>
              </a:r>
              <a:r>
                <a:rPr lang="en-US" sz="1800" dirty="0" smtClean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83" name="Curved Connector 82"/>
          <p:cNvCxnSpPr/>
          <p:nvPr/>
        </p:nvCxnSpPr>
        <p:spPr bwMode="auto">
          <a:xfrm flipV="1">
            <a:off x="1259332" y="3637859"/>
            <a:ext cx="1178611" cy="80458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Rectangle 84"/>
          <p:cNvSpPr/>
          <p:nvPr/>
        </p:nvSpPr>
        <p:spPr>
          <a:xfrm>
            <a:off x="3076397" y="3778888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2200</a:t>
            </a:r>
            <a:endParaRPr lang="en-US" sz="1800" dirty="0"/>
          </a:p>
        </p:txBody>
      </p:sp>
      <p:cxnSp>
        <p:nvCxnSpPr>
          <p:cNvPr id="86" name="Curved Connector 85"/>
          <p:cNvCxnSpPr>
            <a:stCxn id="81" idx="3"/>
            <a:endCxn id="221" idx="1"/>
          </p:cNvCxnSpPr>
          <p:nvPr/>
        </p:nvCxnSpPr>
        <p:spPr bwMode="auto">
          <a:xfrm>
            <a:off x="1262093" y="4436648"/>
            <a:ext cx="1156739" cy="65270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Rectangle 88"/>
          <p:cNvSpPr/>
          <p:nvPr/>
        </p:nvSpPr>
        <p:spPr>
          <a:xfrm>
            <a:off x="3074214" y="463944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/>
              </a:r>
              <a:br>
                <a:rPr lang="en-US" sz="1800" dirty="0" smtClean="0"/>
              </a:br>
              <a:endParaRPr lang="en-US" sz="1800" dirty="0" smtClean="0"/>
            </a:p>
            <a:p>
              <a:endParaRPr lang="en-US" sz="800" dirty="0"/>
            </a:p>
            <a:p>
              <a:r>
                <a:rPr lang="en-US" sz="1600" dirty="0" smtClean="0"/>
                <a:t>}</a:t>
              </a:r>
            </a:p>
            <a:p>
              <a:r>
                <a:rPr lang="en-US" sz="1400" dirty="0" smtClean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49029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last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nullptr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6" name="Line 14"/>
          <p:cNvSpPr>
            <a:spLocks noChangeShapeType="1"/>
          </p:cNvSpPr>
          <p:nvPr/>
        </p:nvSpPr>
        <p:spPr bwMode="auto">
          <a:xfrm>
            <a:off x="5986359" y="421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6000543" y="421360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9" name="Line 14"/>
          <p:cNvSpPr>
            <a:spLocks noChangeShapeType="1"/>
          </p:cNvSpPr>
          <p:nvPr/>
        </p:nvSpPr>
        <p:spPr bwMode="auto">
          <a:xfrm>
            <a:off x="5743575" y="39366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0" name="Rectangle 139"/>
          <p:cNvSpPr/>
          <p:nvPr/>
        </p:nvSpPr>
        <p:spPr bwMode="auto">
          <a:xfrm>
            <a:off x="5478653" y="4347586"/>
            <a:ext cx="3548686" cy="2348490"/>
          </a:xfrm>
          <a:prstGeom prst="rect">
            <a:avLst/>
          </a:prstGeom>
          <a:solidFill>
            <a:srgbClr val="E4E4F8">
              <a:alpha val="89804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6429" y="318909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while(p isn’t</a:t>
              </a:r>
              <a:r>
                <a:rPr lang="en-US" sz="12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at</a:t>
              </a:r>
              <a:r>
                <a:rPr lang="en-US" sz="12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the</a:t>
              </a:r>
              <a:r>
                <a:rPr lang="en-US" sz="12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last</a:t>
              </a:r>
              <a:r>
                <a:rPr lang="en-US" sz="14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node)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6600CC"/>
                    </a:solidFill>
                  </a:rPr>
                  <a:t>p = head;</a:t>
                </a:r>
                <a:r>
                  <a:rPr lang="en-US" sz="14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// start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at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top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</a:rPr>
                  <a:t> p = p-&gt;next;</a:t>
                </a:r>
                <a:endParaRPr lang="en-US" sz="18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677696" y="3745830"/>
                <a:ext cx="2404659" cy="369332"/>
                <a:chOff x="6677696" y="3745830"/>
                <a:chExt cx="2404659" cy="369332"/>
              </a:xfrm>
            </p:grpSpPr>
            <p:sp>
              <p:nvSpPr>
                <p:cNvPr id="142" name="Rectangle 141"/>
                <p:cNvSpPr/>
                <p:nvPr/>
              </p:nvSpPr>
              <p:spPr bwMode="auto">
                <a:xfrm>
                  <a:off x="6677696" y="3833136"/>
                  <a:ext cx="2404659" cy="264526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702228" y="3745830"/>
                  <a:ext cx="2156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rgbClr val="6600CC"/>
                      </a:solidFill>
                    </a:rPr>
                    <a:t>p-&gt;next != </a:t>
                  </a:r>
                  <a:r>
                    <a:rPr lang="en-US" sz="1800" dirty="0" err="1" smtClean="0">
                      <a:solidFill>
                        <a:srgbClr val="FF0000"/>
                      </a:solidFill>
                    </a:rPr>
                    <a:t>nullptr</a:t>
                  </a:r>
                  <a:r>
                    <a:rPr lang="en-US" sz="18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800" dirty="0" smtClean="0">
                      <a:solidFill>
                        <a:srgbClr val="6600CC"/>
                      </a:solidFill>
                    </a:rPr>
                    <a:t>)</a:t>
                  </a:r>
                  <a:endParaRPr lang="en-US" sz="1800" dirty="0" smtClean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107" name="Rounded Rectangular Callout 106"/>
          <p:cNvSpPr/>
          <p:nvPr/>
        </p:nvSpPr>
        <p:spPr bwMode="auto">
          <a:xfrm>
            <a:off x="2237949" y="1851161"/>
            <a:ext cx="2850412" cy="890373"/>
          </a:xfrm>
          <a:prstGeom prst="wedgeRoundRectCallout">
            <a:avLst>
              <a:gd name="adj1" fmla="val 82800"/>
              <a:gd name="adj2" fmla="val 1862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OK, let’s see our C++ loop in action!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9" name="Rounded Rectangular Callout 108"/>
          <p:cNvSpPr/>
          <p:nvPr/>
        </p:nvSpPr>
        <p:spPr bwMode="auto">
          <a:xfrm>
            <a:off x="3814993" y="1660634"/>
            <a:ext cx="2489573" cy="969057"/>
          </a:xfrm>
          <a:prstGeom prst="wedgeRoundRectCallout">
            <a:avLst>
              <a:gd name="adj1" fmla="val 88636"/>
              <a:gd name="adj2" fmla="val 17862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OK, well so far, 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clearly 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" name="Rounded Rectangular Callout 123"/>
          <p:cNvSpPr/>
          <p:nvPr/>
        </p:nvSpPr>
        <p:spPr bwMode="auto">
          <a:xfrm>
            <a:off x="3801586" y="1654587"/>
            <a:ext cx="2489573" cy="969057"/>
          </a:xfrm>
          <a:prstGeom prst="wedgeRoundRectCallout">
            <a:avLst>
              <a:gd name="adj1" fmla="val 88636"/>
              <a:gd name="adj2" fmla="val 17862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Again,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not yet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" name="Rounded Rectangular Callout 124"/>
          <p:cNvSpPr/>
          <p:nvPr/>
        </p:nvSpPr>
        <p:spPr bwMode="auto">
          <a:xfrm>
            <a:off x="6173796" y="1772250"/>
            <a:ext cx="2832571" cy="764122"/>
          </a:xfrm>
          <a:prstGeom prst="wedgeRoundRectCallout">
            <a:avLst>
              <a:gd name="adj1" fmla="val -13034"/>
              <a:gd name="adj2" fmla="val 22483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Oooh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</a:t>
            </a:r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finally equal to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43" name="Rounded Rectangular Callout 142"/>
          <p:cNvSpPr/>
          <p:nvPr/>
        </p:nvSpPr>
        <p:spPr bwMode="auto">
          <a:xfrm>
            <a:off x="93922" y="5902422"/>
            <a:ext cx="3024730" cy="890373"/>
          </a:xfrm>
          <a:prstGeom prst="wedgeRoundRectCallout">
            <a:avLst>
              <a:gd name="adj1" fmla="val -23182"/>
              <a:gd name="adj2" fmla="val -19978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And notice that p points directly at our last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4" name="Text Box 83"/>
          <p:cNvSpPr txBox="1">
            <a:spLocks noChangeArrowheads="1"/>
          </p:cNvSpPr>
          <p:nvPr/>
        </p:nvSpPr>
        <p:spPr bwMode="auto">
          <a:xfrm>
            <a:off x="346047" y="131411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Alright, let’s finish up our function!</a:t>
            </a:r>
            <a:endParaRPr lang="en-US" sz="1800" dirty="0"/>
          </a:p>
        </p:txBody>
      </p:sp>
      <p:sp>
        <p:nvSpPr>
          <p:cNvPr id="145" name="Rectangle 144"/>
          <p:cNvSpPr/>
          <p:nvPr/>
        </p:nvSpPr>
        <p:spPr>
          <a:xfrm>
            <a:off x="571261" y="4250065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8000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439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5755E-6 L -0.39705 0.00047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6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22222E-6 L -0.27604 0.0708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354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25815E-7 L -0.40972 0.12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86" y="6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27291 -0.0541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81448E-6 L -0.38802 0.2472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10" y="12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5" grpId="1"/>
      <p:bldP spid="85" grpId="2"/>
      <p:bldP spid="89" grpId="0"/>
      <p:bldP spid="89" grpId="1"/>
      <p:bldP spid="135" grpId="1" animBg="1"/>
      <p:bldP spid="135" grpId="2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07" grpId="0" animBg="1"/>
      <p:bldP spid="107" grpId="1" animBg="1"/>
      <p:bldP spid="109" grpId="0" animBg="1"/>
      <p:bldP spid="109" grpId="1" animBg="1"/>
      <p:bldP spid="109" grpId="2" animBg="1"/>
      <p:bldP spid="124" grpId="0" animBg="1"/>
      <p:bldP spid="124" grpId="1" animBg="1"/>
      <p:bldP spid="124" grpId="2" animBg="1"/>
      <p:bldP spid="125" grpId="0" animBg="1"/>
      <p:bldP spid="125" grpId="1" animBg="1"/>
      <p:bldP spid="125" grpId="2" animBg="1"/>
      <p:bldP spid="143" grpId="0" animBg="1"/>
      <p:bldP spid="143" grpId="1" animBg="1"/>
      <p:bldP spid="144" grpId="0"/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3E281-C25D-4DA8-9CDD-BF0E13C2B769}" type="slidenum">
              <a:rPr lang="en-US"/>
              <a:pPr/>
              <a:t>5</a:t>
            </a:fld>
            <a:endParaRPr lang="en-US"/>
          </a:p>
        </p:txBody>
      </p:sp>
      <p:sp>
        <p:nvSpPr>
          <p:cNvPr id="560130" name="Rectangle 2"/>
          <p:cNvSpPr>
            <a:spLocks noChangeArrowheads="1"/>
          </p:cNvSpPr>
          <p:nvPr/>
        </p:nvSpPr>
        <p:spPr bwMode="auto">
          <a:xfrm>
            <a:off x="195263" y="1155700"/>
            <a:ext cx="5181600" cy="551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0131" name="Rectangle 3"/>
          <p:cNvSpPr>
            <a:spLocks noChangeArrowheads="1"/>
          </p:cNvSpPr>
          <p:nvPr/>
        </p:nvSpPr>
        <p:spPr bwMode="auto">
          <a:xfrm>
            <a:off x="152400" y="1076325"/>
            <a:ext cx="5410200" cy="585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CC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Circ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Circ(float x, float y, float r)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m_x = x; m_y = y; m_rad = r;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22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endParaRPr lang="en-US" sz="18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GetArea(void)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{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  return(3.14159*m_rad*m_rad);</a:t>
            </a:r>
            <a:endParaRPr lang="en-US" sz="1800" b="1">
              <a:solidFill>
                <a:schemeClr val="tx1"/>
              </a:solidFill>
              <a:latin typeface="Courier New" pitchFamily="49" charset="0"/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private: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m_x, m_y, m_rad;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200">
              <a:solidFill>
                <a:schemeClr val="tx1"/>
              </a:solidFill>
            </a:endParaRPr>
          </a:p>
          <a:p>
            <a:pPr algn="l" eaLnBrk="0" hangingPunct="0">
              <a:tabLst>
                <a:tab pos="228600" algn="l"/>
              </a:tabLst>
            </a:pPr>
            <a:r>
              <a:rPr lang="en-US" sz="1000" b="1">
                <a:solidFill>
                  <a:schemeClr val="tx1"/>
                </a:solidFill>
                <a:latin typeface="Times New Roman"/>
                <a:cs typeface="Courier New" pitchFamily="49" charset="0"/>
              </a:rPr>
              <a:t> </a:t>
            </a:r>
            <a:endParaRPr lang="en-US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85800" y="-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0133" name="Text Box 5"/>
          <p:cNvSpPr txBox="1">
            <a:spLocks noChangeArrowheads="1"/>
          </p:cNvSpPr>
          <p:nvPr/>
        </p:nvSpPr>
        <p:spPr bwMode="auto">
          <a:xfrm>
            <a:off x="374650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void setMeEqualTo</a:t>
            </a: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363538" y="3154363"/>
            <a:ext cx="29146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{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m_x = src.m_x;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m_y = src.m_y;</a:t>
            </a: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  m_rad = src.m_rad;</a:t>
            </a:r>
          </a:p>
          <a:p>
            <a:pPr algn="l"/>
            <a:endParaRPr lang="en-US" sz="1800" b="1">
              <a:solidFill>
                <a:srgbClr val="990000"/>
              </a:solidFill>
              <a:latin typeface="Courier New" pitchFamily="49" charset="0"/>
            </a:endParaRPr>
          </a:p>
          <a:p>
            <a:pPr algn="l"/>
            <a:r>
              <a:rPr lang="en-US" sz="1800" b="1">
                <a:solidFill>
                  <a:srgbClr val="990000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560135" name="Group 7"/>
          <p:cNvGrpSpPr>
            <a:grpSpLocks/>
          </p:cNvGrpSpPr>
          <p:nvPr/>
        </p:nvGrpSpPr>
        <p:grpSpPr bwMode="auto">
          <a:xfrm>
            <a:off x="1416050" y="3060700"/>
            <a:ext cx="1168400" cy="190500"/>
            <a:chOff x="768" y="1920"/>
            <a:chExt cx="776" cy="112"/>
          </a:xfrm>
        </p:grpSpPr>
        <p:sp>
          <p:nvSpPr>
            <p:cNvPr id="560136" name="Line 8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37" name="Line 9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38" name="Group 10"/>
          <p:cNvGrpSpPr>
            <a:grpSpLocks/>
          </p:cNvGrpSpPr>
          <p:nvPr/>
        </p:nvGrpSpPr>
        <p:grpSpPr bwMode="auto">
          <a:xfrm>
            <a:off x="1047750" y="2946400"/>
            <a:ext cx="1800225" cy="366713"/>
            <a:chOff x="3884" y="1916"/>
            <a:chExt cx="890" cy="237"/>
          </a:xfrm>
        </p:grpSpPr>
        <p:sp>
          <p:nvSpPr>
            <p:cNvPr id="560139" name="Rectangle 11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0" name="Text Box 12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chemeClr val="accent2"/>
                  </a:solidFill>
                  <a:latin typeface="Courier New" pitchFamily="49" charset="0"/>
                </a:rPr>
                <a:t>operator=</a:t>
              </a:r>
            </a:p>
          </p:txBody>
        </p:sp>
      </p:grpSp>
      <p:sp>
        <p:nvSpPr>
          <p:cNvPr id="560141" name="Text Box 13"/>
          <p:cNvSpPr txBox="1">
            <a:spLocks noChangeArrowheads="1"/>
          </p:cNvSpPr>
          <p:nvPr/>
        </p:nvSpPr>
        <p:spPr bwMode="auto">
          <a:xfrm>
            <a:off x="5543550" y="2435225"/>
            <a:ext cx="33924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>
              <a:buFontTx/>
              <a:buAutoNum type="arabicPeriod"/>
            </a:pP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The function name is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operator=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5445125" y="1020763"/>
            <a:ext cx="3636963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200">
                <a:solidFill>
                  <a:srgbClr val="006666"/>
                </a:solidFill>
              </a:rPr>
              <a:t>Now lets see what a real </a:t>
            </a:r>
            <a:r>
              <a:rPr lang="en-US" sz="2200">
                <a:solidFill>
                  <a:schemeClr val="accent2"/>
                </a:solidFill>
              </a:rPr>
              <a:t>assignment operator</a:t>
            </a:r>
            <a:r>
              <a:rPr lang="en-US" sz="2200">
                <a:solidFill>
                  <a:srgbClr val="006666"/>
                </a:solidFill>
              </a:rPr>
              <a:t> </a:t>
            </a:r>
            <a:br>
              <a:rPr lang="en-US" sz="2200">
                <a:solidFill>
                  <a:srgbClr val="006666"/>
                </a:solidFill>
              </a:rPr>
            </a:br>
            <a:r>
              <a:rPr lang="en-US" sz="2200">
                <a:solidFill>
                  <a:srgbClr val="006666"/>
                </a:solidFill>
              </a:rPr>
              <a:t>looks like.</a:t>
            </a:r>
          </a:p>
        </p:txBody>
      </p:sp>
      <p:sp>
        <p:nvSpPr>
          <p:cNvPr id="560143" name="Text Box 15"/>
          <p:cNvSpPr txBox="1">
            <a:spLocks noChangeArrowheads="1"/>
          </p:cNvSpPr>
          <p:nvPr/>
        </p:nvSpPr>
        <p:spPr bwMode="auto">
          <a:xfrm>
            <a:off x="5511800" y="3246438"/>
            <a:ext cx="3697288" cy="109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2.   The function return type is a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reference to the class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44" name="Group 16"/>
          <p:cNvGrpSpPr>
            <a:grpSpLocks/>
          </p:cNvGrpSpPr>
          <p:nvPr/>
        </p:nvGrpSpPr>
        <p:grpSpPr bwMode="auto">
          <a:xfrm>
            <a:off x="460375" y="3036888"/>
            <a:ext cx="774700" cy="165100"/>
            <a:chOff x="768" y="1920"/>
            <a:chExt cx="776" cy="112"/>
          </a:xfrm>
        </p:grpSpPr>
        <p:sp>
          <p:nvSpPr>
            <p:cNvPr id="560145" name="Line 17"/>
            <p:cNvSpPr>
              <a:spLocks noChangeShapeType="1"/>
            </p:cNvSpPr>
            <p:nvPr/>
          </p:nvSpPr>
          <p:spPr bwMode="auto">
            <a:xfrm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46" name="Line 18"/>
            <p:cNvSpPr>
              <a:spLocks noChangeShapeType="1"/>
            </p:cNvSpPr>
            <p:nvPr/>
          </p:nvSpPr>
          <p:spPr bwMode="auto">
            <a:xfrm flipV="1">
              <a:off x="768" y="1920"/>
              <a:ext cx="776" cy="1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60147" name="Group 19"/>
          <p:cNvGrpSpPr>
            <a:grpSpLocks/>
          </p:cNvGrpSpPr>
          <p:nvPr/>
        </p:nvGrpSpPr>
        <p:grpSpPr bwMode="auto">
          <a:xfrm>
            <a:off x="342900" y="2946400"/>
            <a:ext cx="1108075" cy="366713"/>
            <a:chOff x="3840" y="2736"/>
            <a:chExt cx="698" cy="299"/>
          </a:xfrm>
        </p:grpSpPr>
        <p:sp>
          <p:nvSpPr>
            <p:cNvPr id="560148" name="Rectangle 20"/>
            <p:cNvSpPr>
              <a:spLocks noChangeArrowheads="1"/>
            </p:cNvSpPr>
            <p:nvPr/>
          </p:nvSpPr>
          <p:spPr bwMode="auto">
            <a:xfrm>
              <a:off x="3881" y="2740"/>
              <a:ext cx="57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0149" name="Text Box 21"/>
            <p:cNvSpPr txBox="1">
              <a:spLocks noChangeArrowheads="1"/>
            </p:cNvSpPr>
            <p:nvPr/>
          </p:nvSpPr>
          <p:spPr bwMode="auto">
            <a:xfrm>
              <a:off x="3840" y="2736"/>
              <a:ext cx="698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006666"/>
                  </a:solidFill>
                  <a:latin typeface="Courier New" pitchFamily="49" charset="0"/>
                </a:rPr>
                <a:t>Circ &amp;</a:t>
              </a:r>
            </a:p>
          </p:txBody>
        </p:sp>
      </p:grpSp>
      <p:sp>
        <p:nvSpPr>
          <p:cNvPr id="560150" name="Text Box 22"/>
          <p:cNvSpPr txBox="1">
            <a:spLocks noChangeArrowheads="1"/>
          </p:cNvSpPr>
          <p:nvPr/>
        </p:nvSpPr>
        <p:spPr bwMode="auto">
          <a:xfrm>
            <a:off x="5461000" y="4419600"/>
            <a:ext cx="36972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3.   The function returns </a:t>
            </a:r>
            <a:r>
              <a:rPr lang="en-US" sz="2200">
                <a:solidFill>
                  <a:schemeClr val="accent2"/>
                </a:solidFill>
                <a:latin typeface="Comic Sans MS" pitchFamily="66" charset="0"/>
              </a:rPr>
              <a:t>*this</a:t>
            </a:r>
            <a:r>
              <a:rPr lang="en-US" sz="2200">
                <a:solidFill>
                  <a:schemeClr val="tx2"/>
                </a:solidFill>
                <a:latin typeface="Comic Sans MS" pitchFamily="66" charset="0"/>
              </a:rPr>
              <a:t> when its done.</a:t>
            </a:r>
            <a:endParaRPr lang="en-US" sz="2200">
              <a:solidFill>
                <a:schemeClr val="accent2"/>
              </a:solidFill>
              <a:latin typeface="Comic Sans MS" pitchFamily="66" charset="0"/>
            </a:endParaRPr>
          </a:p>
        </p:txBody>
      </p:sp>
      <p:grpSp>
        <p:nvGrpSpPr>
          <p:cNvPr id="560151" name="Group 23"/>
          <p:cNvGrpSpPr>
            <a:grpSpLocks/>
          </p:cNvGrpSpPr>
          <p:nvPr/>
        </p:nvGrpSpPr>
        <p:grpSpPr bwMode="auto">
          <a:xfrm>
            <a:off x="596900" y="4297363"/>
            <a:ext cx="2149475" cy="366712"/>
            <a:chOff x="3884" y="1916"/>
            <a:chExt cx="890" cy="320"/>
          </a:xfrm>
        </p:grpSpPr>
        <p:sp>
          <p:nvSpPr>
            <p:cNvPr id="560152" name="Rectangle 24"/>
            <p:cNvSpPr>
              <a:spLocks noChangeArrowheads="1"/>
            </p:cNvSpPr>
            <p:nvPr/>
          </p:nvSpPr>
          <p:spPr bwMode="auto">
            <a:xfrm>
              <a:off x="3936" y="1920"/>
              <a:ext cx="824" cy="208"/>
            </a:xfrm>
            <a:prstGeom prst="rect">
              <a:avLst/>
            </a:prstGeom>
            <a:solidFill>
              <a:srgbClr val="FFFF99"/>
            </a:solidFill>
            <a:ln w="38100" algn="ctr">
              <a:solidFill>
                <a:srgbClr val="FFFF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3884" y="1916"/>
              <a:ext cx="890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</a:rPr>
                <a:t>return(*this);</a:t>
              </a:r>
            </a:p>
          </p:txBody>
        </p:sp>
      </p:grpSp>
      <p:sp>
        <p:nvSpPr>
          <p:cNvPr id="560154" name="AutoShape 26"/>
          <p:cNvSpPr>
            <a:spLocks noChangeArrowheads="1"/>
          </p:cNvSpPr>
          <p:nvPr/>
        </p:nvSpPr>
        <p:spPr bwMode="auto">
          <a:xfrm>
            <a:off x="3067050" y="990600"/>
            <a:ext cx="4586288" cy="1600200"/>
          </a:xfrm>
          <a:prstGeom prst="wedgeRoundRectCallout">
            <a:avLst>
              <a:gd name="adj1" fmla="val -48648"/>
              <a:gd name="adj2" fmla="val 75792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The const keyword guarantees that the source object (src) is not modified during the copy.</a:t>
            </a:r>
          </a:p>
        </p:txBody>
      </p:sp>
      <p:sp>
        <p:nvSpPr>
          <p:cNvPr id="560155" name="AutoShape 27"/>
          <p:cNvSpPr>
            <a:spLocks noChangeArrowheads="1"/>
          </p:cNvSpPr>
          <p:nvPr/>
        </p:nvSpPr>
        <p:spPr bwMode="auto">
          <a:xfrm>
            <a:off x="4229100" y="990600"/>
            <a:ext cx="4691063" cy="1600200"/>
          </a:xfrm>
          <a:prstGeom prst="wedgeRoundRectCallout">
            <a:avLst>
              <a:gd name="adj1" fmla="val -46921"/>
              <a:gd name="adj2" fmla="val 76685"/>
              <a:gd name="adj3" fmla="val 16667"/>
            </a:avLst>
          </a:prstGeom>
          <a:solidFill>
            <a:srgbClr val="EFFFEF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300"/>
              <a:t>You MUST pass a </a:t>
            </a:r>
            <a:r>
              <a:rPr lang="en-US" sz="2300" i="1">
                <a:solidFill>
                  <a:srgbClr val="6600CC"/>
                </a:solidFill>
              </a:rPr>
              <a:t>reference</a:t>
            </a:r>
            <a:r>
              <a:rPr lang="en-US" sz="2300"/>
              <a:t> to the source object. This means you have to have </a:t>
            </a:r>
            <a:br>
              <a:rPr lang="en-US" sz="2300"/>
            </a:br>
            <a:r>
              <a:rPr lang="en-US" sz="2300"/>
              <a:t>the </a:t>
            </a:r>
            <a:r>
              <a:rPr lang="en-US" sz="2300">
                <a:solidFill>
                  <a:srgbClr val="FF0000"/>
                </a:solidFill>
              </a:rPr>
              <a:t>&amp;</a:t>
            </a:r>
            <a:r>
              <a:rPr lang="en-US" sz="2300"/>
              <a:t> here!!!</a:t>
            </a:r>
          </a:p>
        </p:txBody>
      </p:sp>
      <p:sp>
        <p:nvSpPr>
          <p:cNvPr id="560158" name="Rectangle 30"/>
          <p:cNvSpPr>
            <a:spLocks noChangeArrowheads="1"/>
          </p:cNvSpPr>
          <p:nvPr/>
        </p:nvSpPr>
        <p:spPr bwMode="auto">
          <a:xfrm>
            <a:off x="2700338" y="2935288"/>
            <a:ext cx="2505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sz="1800" b="1" u="sng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 Circ </a:t>
            </a:r>
            <a:r>
              <a:rPr lang="en-US" sz="1800" b="1">
                <a:solidFill>
                  <a:srgbClr val="FF0000"/>
                </a:solidFill>
                <a:latin typeface="Courier New" pitchFamily="49" charset="0"/>
              </a:rPr>
              <a:t>&amp;</a:t>
            </a:r>
            <a:r>
              <a:rPr lang="en-US" sz="1800" b="1">
                <a:solidFill>
                  <a:srgbClr val="800000"/>
                </a:solidFill>
                <a:latin typeface="Courier New" pitchFamily="49" charset="0"/>
              </a:rPr>
              <a:t>src)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60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40741E-7 L -0.02396 7.40741E-7 " pathEditMode="relative" ptsTypes="AA">
                                      <p:cBhvr>
                                        <p:cTn id="32" dur="2000" fill="hold"/>
                                        <p:tgtEl>
                                          <p:spTgt spid="560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41" grpId="0"/>
      <p:bldP spid="560143" grpId="0"/>
      <p:bldP spid="560150" grpId="0"/>
      <p:bldP spid="560154" grpId="0" animBg="1"/>
      <p:bldP spid="560154" grpId="1" animBg="1"/>
      <p:bldP spid="560155" grpId="0" animBg="1"/>
      <p:bldP spid="560155" grpId="1" animBg="1"/>
      <p:bldP spid="56015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Adding an Item </a:t>
            </a:r>
            <a:r>
              <a:rPr lang="en-US" sz="2400" dirty="0" smtClean="0"/>
              <a:t>to the Rear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2744346"/>
            <a:ext cx="6126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else</a:t>
            </a:r>
          </a:p>
          <a:p>
            <a:pPr algn="l"/>
            <a:r>
              <a:rPr lang="en-US" sz="1400" dirty="0" smtClean="0"/>
              <a:t>{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600" dirty="0" smtClean="0"/>
          </a:p>
          <a:p>
            <a:pPr algn="l"/>
            <a:endParaRPr lang="en-US" sz="2000" dirty="0" smtClean="0"/>
          </a:p>
          <a:p>
            <a:pPr algn="l"/>
            <a:r>
              <a:rPr lang="en-US" sz="1400" dirty="0" smtClean="0"/>
              <a:t>}</a:t>
            </a: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95" name="Text Box 83"/>
          <p:cNvSpPr txBox="1">
            <a:spLocks noChangeArrowheads="1"/>
          </p:cNvSpPr>
          <p:nvPr/>
        </p:nvSpPr>
        <p:spPr bwMode="auto">
          <a:xfrm>
            <a:off x="284742" y="739943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see the C++ code now!</a:t>
            </a:r>
            <a:endParaRPr lang="en-US" sz="18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173931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92933"/>
            <a:ext cx="3986562" cy="2474015"/>
            <a:chOff x="469191" y="3079676"/>
            <a:chExt cx="4344331" cy="2708464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>
                        <a:solidFill>
                          <a:schemeClr val="accent2"/>
                        </a:solidFill>
                      </a:rPr>
                      <a:t>"shells"</a:t>
                    </a:r>
                    <a:endParaRPr lang="en-US" sz="16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accent2"/>
                        </a:solidFill>
                      </a:rPr>
                      <a:t>"cash"</a:t>
                    </a:r>
                    <a:endParaRPr lang="en-US" sz="18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“ruby"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161404"/>
              <a:ext cx="767850" cy="647711"/>
              <a:chOff x="4272" y="696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34" y="696"/>
                <a:ext cx="43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468303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/>
            <p:nvPr/>
          </p:nvCxnSpPr>
          <p:spPr bwMode="auto">
            <a:xfrm flipV="1">
              <a:off x="1260834" y="3216485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2208186"/>
            <a:ext cx="3116475" cy="664585"/>
            <a:chOff x="5722665" y="2236761"/>
            <a:chExt cx="3116475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2823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6600CC"/>
                  </a:solidFill>
                </a:rPr>
                <a:t>addToFront</a:t>
              </a:r>
              <a:r>
                <a:rPr lang="en-US" sz="1800" dirty="0" smtClean="0">
                  <a:solidFill>
                    <a:srgbClr val="6600CC"/>
                  </a:solidFill>
                </a:rPr>
                <a:t>(v); // easy!!!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346047" y="4241380"/>
            <a:ext cx="916046" cy="347672"/>
            <a:chOff x="4066" y="885"/>
            <a:chExt cx="734" cy="21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066" y="885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2093" y="4436648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478653" y="1739318"/>
            <a:ext cx="3548687" cy="4753683"/>
            <a:chOff x="5478653" y="2077998"/>
            <a:chExt cx="3548687" cy="4753683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78653" y="2322754"/>
              <a:ext cx="319319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/>
              </a:r>
              <a:br>
                <a:rPr lang="en-US" sz="1800" dirty="0" smtClean="0"/>
              </a:br>
              <a:endParaRPr lang="en-US" sz="1800" dirty="0" smtClean="0"/>
            </a:p>
            <a:p>
              <a:endParaRPr lang="en-US" sz="800" dirty="0"/>
            </a:p>
            <a:p>
              <a:r>
                <a:rPr lang="en-US" sz="1600" dirty="0" smtClean="0"/>
                <a:t>}</a:t>
              </a:r>
            </a:p>
            <a:p>
              <a:r>
                <a:rPr lang="en-US" sz="1400" dirty="0" smtClean="0"/>
                <a:t>...</a:t>
              </a:r>
            </a:p>
          </p:txBody>
        </p:sp>
      </p:grp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174676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014054" y="4375442"/>
            <a:ext cx="230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Allocate a new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020366" y="4681477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Put value v in the node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09217" y="4953538"/>
            <a:ext cx="318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 the current last node to our new node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6042480" y="5490295"/>
            <a:ext cx="318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Link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the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last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node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to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</a:rPr>
              <a:t>nullptr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  <p:sp>
        <p:nvSpPr>
          <p:cNvPr id="138" name="Line 14"/>
          <p:cNvSpPr>
            <a:spLocks noChangeShapeType="1"/>
          </p:cNvSpPr>
          <p:nvPr/>
        </p:nvSpPr>
        <p:spPr bwMode="auto">
          <a:xfrm>
            <a:off x="5799032" y="45380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66429" y="318909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3235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while(p isn’t</a:t>
              </a:r>
              <a:r>
                <a:rPr lang="en-US" sz="12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at</a:t>
              </a:r>
              <a:r>
                <a:rPr lang="en-US" sz="12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the</a:t>
              </a:r>
              <a:r>
                <a:rPr lang="en-US" sz="12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last</a:t>
              </a:r>
              <a:r>
                <a:rPr lang="en-US" sz="1400" dirty="0" smtClean="0">
                  <a:solidFill>
                    <a:srgbClr val="6600CC"/>
                  </a:solidFill>
                </a:rPr>
                <a:t> </a:t>
              </a:r>
              <a:r>
                <a:rPr lang="en-US" sz="1800" dirty="0" smtClean="0">
                  <a:solidFill>
                    <a:srgbClr val="6600CC"/>
                  </a:solidFill>
                </a:rPr>
                <a:t>node)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6600CC"/>
                    </a:solidFill>
                  </a:rPr>
                  <a:t>p = head;</a:t>
                </a:r>
                <a:r>
                  <a:rPr lang="en-US" sz="14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// start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at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top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</a:rPr>
                  <a:t> p = p-&gt;next;</a:t>
                </a:r>
                <a:endParaRPr lang="en-US" sz="1800" dirty="0"/>
              </a:p>
            </p:txBody>
          </p:sp>
          <p:grpSp>
            <p:nvGrpSpPr>
              <p:cNvPr id="15" name="Group 14"/>
              <p:cNvGrpSpPr/>
              <p:nvPr/>
            </p:nvGrpSpPr>
            <p:grpSpPr>
              <a:xfrm>
                <a:off x="6677696" y="3745830"/>
                <a:ext cx="2404659" cy="369332"/>
                <a:chOff x="6677696" y="3745830"/>
                <a:chExt cx="2404659" cy="369332"/>
              </a:xfrm>
            </p:grpSpPr>
            <p:sp>
              <p:nvSpPr>
                <p:cNvPr id="142" name="Rectangle 141"/>
                <p:cNvSpPr/>
                <p:nvPr/>
              </p:nvSpPr>
              <p:spPr bwMode="auto">
                <a:xfrm>
                  <a:off x="6677696" y="3833136"/>
                  <a:ext cx="2404659" cy="264526"/>
                </a:xfrm>
                <a:prstGeom prst="rect">
                  <a:avLst/>
                </a:prstGeom>
                <a:solidFill>
                  <a:srgbClr val="E4E4F8"/>
                </a:solidFill>
                <a:ln w="25400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Comic Sans MS" pitchFamily="66" charset="0"/>
                    <a:cs typeface="Times New Roman" pitchFamily="18" charset="0"/>
                  </a:endParaRPr>
                </a:p>
              </p:txBody>
            </p:sp>
            <p:sp>
              <p:nvSpPr>
                <p:cNvPr id="141" name="TextBox 140"/>
                <p:cNvSpPr txBox="1"/>
                <p:nvPr/>
              </p:nvSpPr>
              <p:spPr>
                <a:xfrm>
                  <a:off x="6702228" y="3745830"/>
                  <a:ext cx="2156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rgbClr val="6600CC"/>
                      </a:solidFill>
                    </a:rPr>
                    <a:t>p-&gt;next != </a:t>
                  </a:r>
                  <a:r>
                    <a:rPr lang="en-US" sz="1800" dirty="0" err="1" smtClean="0">
                      <a:solidFill>
                        <a:srgbClr val="FF0000"/>
                      </a:solidFill>
                    </a:rPr>
                    <a:t>nullptr</a:t>
                  </a:r>
                  <a:r>
                    <a:rPr lang="en-US" sz="18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800" dirty="0" smtClean="0">
                      <a:solidFill>
                        <a:srgbClr val="6600CC"/>
                      </a:solidFill>
                    </a:rPr>
                    <a:t>)</a:t>
                  </a:r>
                  <a:endParaRPr lang="en-US" sz="1800" dirty="0" smtClean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sp>
        <p:nvSpPr>
          <p:cNvPr id="110" name="Rectangle 109"/>
          <p:cNvSpPr/>
          <p:nvPr/>
        </p:nvSpPr>
        <p:spPr>
          <a:xfrm>
            <a:off x="560753" y="427591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346047" y="131411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Alright, let’s finish up our function!</a:t>
            </a:r>
            <a:endParaRPr lang="en-US" sz="1800" dirty="0"/>
          </a:p>
        </p:txBody>
      </p:sp>
      <p:sp>
        <p:nvSpPr>
          <p:cNvPr id="103" name="Rounded Rectangular Callout 102"/>
          <p:cNvSpPr/>
          <p:nvPr/>
        </p:nvSpPr>
        <p:spPr bwMode="auto">
          <a:xfrm>
            <a:off x="1590219" y="2208186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How do we allocate a new node? That’s easy!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28399" y="435328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*n = new Node;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68024" y="5963545"/>
            <a:ext cx="4097349" cy="803752"/>
            <a:chOff x="6302439" y="4622956"/>
            <a:chExt cx="4097349" cy="803752"/>
          </a:xfrm>
        </p:grpSpPr>
        <p:grpSp>
          <p:nvGrpSpPr>
            <p:cNvPr id="106" name="Group 2"/>
            <p:cNvGrpSpPr>
              <a:grpSpLocks/>
            </p:cNvGrpSpPr>
            <p:nvPr/>
          </p:nvGrpSpPr>
          <p:grpSpPr bwMode="auto">
            <a:xfrm>
              <a:off x="6302439" y="4672855"/>
              <a:ext cx="767850" cy="647711"/>
              <a:chOff x="4272" y="696"/>
              <a:chExt cx="528" cy="408"/>
            </a:xfrm>
          </p:grpSpPr>
          <p:sp>
            <p:nvSpPr>
              <p:cNvPr id="144" name="Text Box 3"/>
              <p:cNvSpPr txBox="1">
                <a:spLocks noChangeArrowheads="1"/>
              </p:cNvSpPr>
              <p:nvPr/>
            </p:nvSpPr>
            <p:spPr bwMode="auto">
              <a:xfrm>
                <a:off x="4453" y="696"/>
                <a:ext cx="201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n</a:t>
                </a:r>
                <a:endParaRPr lang="en-US" sz="16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45" name="Rectangle 4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8" name="Rectangle 107"/>
            <p:cNvSpPr/>
            <p:nvPr/>
          </p:nvSpPr>
          <p:spPr>
            <a:xfrm>
              <a:off x="6379850" y="4979209"/>
              <a:ext cx="6142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  <a:endParaRPr lang="en-US" sz="2000" dirty="0"/>
            </a:p>
          </p:txBody>
        </p:sp>
        <p:cxnSp>
          <p:nvCxnSpPr>
            <p:cNvPr id="111" name="Curved Connector 110"/>
            <p:cNvCxnSpPr/>
            <p:nvPr/>
          </p:nvCxnSpPr>
          <p:spPr bwMode="auto">
            <a:xfrm flipV="1">
              <a:off x="7070292" y="4735904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p:grp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52770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cxnSp>
          <p:nvCxnSpPr>
            <p:cNvPr id="129" name="Curved Connector 128"/>
            <p:cNvCxnSpPr/>
            <p:nvPr/>
          </p:nvCxnSpPr>
          <p:spPr bwMode="auto">
            <a:xfrm flipV="1">
              <a:off x="7070292" y="4727936"/>
              <a:ext cx="1232873" cy="44022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Rounded Rectangular Callout 145"/>
          <p:cNvSpPr/>
          <p:nvPr/>
        </p:nvSpPr>
        <p:spPr bwMode="auto">
          <a:xfrm>
            <a:off x="1590218" y="2530198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Now let’s put our value into our new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6023149" y="467384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n-&gt;value = v;</a:t>
            </a:r>
          </a:p>
        </p:txBody>
      </p:sp>
      <p:sp>
        <p:nvSpPr>
          <p:cNvPr id="149" name="Rounded Rectangular Callout 148"/>
          <p:cNvSpPr/>
          <p:nvPr/>
        </p:nvSpPr>
        <p:spPr bwMode="auto">
          <a:xfrm>
            <a:off x="1590219" y="2784922"/>
            <a:ext cx="3496733" cy="741769"/>
          </a:xfrm>
          <a:prstGeom prst="wedgeRoundRectCallout">
            <a:avLst>
              <a:gd name="adj1" fmla="val 76914"/>
              <a:gd name="adj2" fmla="val 2654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Now we need to link our last node to our new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059759" y="6020782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“iPad"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151" name="Line 14"/>
          <p:cNvSpPr>
            <a:spLocks noChangeShapeType="1"/>
          </p:cNvSpPr>
          <p:nvPr/>
        </p:nvSpPr>
        <p:spPr bwMode="auto">
          <a:xfrm>
            <a:off x="5797972" y="485851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" name="Left Arrow 152"/>
          <p:cNvSpPr/>
          <p:nvPr/>
        </p:nvSpPr>
        <p:spPr bwMode="auto">
          <a:xfrm rot="949947">
            <a:off x="3765964" y="5435780"/>
            <a:ext cx="2475469" cy="1208440"/>
          </a:xfrm>
          <a:prstGeom prst="leftArrow">
            <a:avLst>
              <a:gd name="adj1" fmla="val 57982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We want to </a:t>
            </a:r>
            <a:r>
              <a:rPr lang="en-US" sz="1800" dirty="0" smtClean="0"/>
              <a:t>link this pointer…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6" name="Right Arrow 5"/>
          <p:cNvSpPr/>
          <p:nvPr/>
        </p:nvSpPr>
        <p:spPr bwMode="auto">
          <a:xfrm rot="1559027">
            <a:off x="824683" y="5052724"/>
            <a:ext cx="1535808" cy="120047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To </a:t>
            </a:r>
            <a:r>
              <a:rPr lang="en-US" sz="1800" dirty="0" smtClean="0"/>
              <a:t>our new node!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6008469" y="493635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p-&gt;next =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44580" y="4938264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n;</a:t>
            </a:r>
          </a:p>
        </p:txBody>
      </p:sp>
      <p:sp>
        <p:nvSpPr>
          <p:cNvPr id="156" name="Line 14"/>
          <p:cNvSpPr>
            <a:spLocks noChangeShapeType="1"/>
          </p:cNvSpPr>
          <p:nvPr/>
        </p:nvSpPr>
        <p:spPr bwMode="auto">
          <a:xfrm>
            <a:off x="5758700" y="514203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732" y="6321303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cxnSp>
        <p:nvCxnSpPr>
          <p:cNvPr id="157" name="Curved Connector 156"/>
          <p:cNvCxnSpPr/>
          <p:nvPr/>
        </p:nvCxnSpPr>
        <p:spPr bwMode="auto">
          <a:xfrm>
            <a:off x="3872802" y="5668840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8" name="Rounded Rectangular Callout 157"/>
          <p:cNvSpPr/>
          <p:nvPr/>
        </p:nvSpPr>
        <p:spPr bwMode="auto">
          <a:xfrm>
            <a:off x="1672201" y="2901082"/>
            <a:ext cx="3496733" cy="1136779"/>
          </a:xfrm>
          <a:prstGeom prst="wedgeRoundRectCallout">
            <a:avLst>
              <a:gd name="adj1" fmla="val 76914"/>
              <a:gd name="adj2" fmla="val 19144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Finally, let’s terminate the linked list by setting the last node’s next pointer to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047729" y="547659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n-&gt;next 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61" name="Line 14"/>
          <p:cNvSpPr>
            <a:spLocks noChangeShapeType="1"/>
          </p:cNvSpPr>
          <p:nvPr/>
        </p:nvSpPr>
        <p:spPr bwMode="auto">
          <a:xfrm>
            <a:off x="5797972" y="567496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3040819" y="6348559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510" y="5866948"/>
            <a:ext cx="2368750" cy="9676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510" y="2392852"/>
            <a:ext cx="5076442" cy="444170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65" name="Group 164"/>
          <p:cNvGrpSpPr/>
          <p:nvPr/>
        </p:nvGrpSpPr>
        <p:grpSpPr>
          <a:xfrm>
            <a:off x="5233848" y="77299"/>
            <a:ext cx="3818436" cy="6713186"/>
            <a:chOff x="5233848" y="77299"/>
            <a:chExt cx="3818436" cy="6713186"/>
          </a:xfrm>
        </p:grpSpPr>
        <p:sp>
          <p:nvSpPr>
            <p:cNvPr id="166" name="Rectangle 165"/>
            <p:cNvSpPr/>
            <p:nvPr/>
          </p:nvSpPr>
          <p:spPr bwMode="auto">
            <a:xfrm>
              <a:off x="5237070" y="77299"/>
              <a:ext cx="3815214" cy="3755837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5233848" y="4369699"/>
              <a:ext cx="3815214" cy="2420786"/>
            </a:xfrm>
            <a:prstGeom prst="rect">
              <a:avLst/>
            </a:prstGeom>
            <a:solidFill>
              <a:srgbClr val="E4E4F8">
                <a:alpha val="90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sp>
        <p:nvSpPr>
          <p:cNvPr id="163" name="Rounded Rectangular Callout 162"/>
          <p:cNvSpPr/>
          <p:nvPr/>
        </p:nvSpPr>
        <p:spPr bwMode="auto">
          <a:xfrm>
            <a:off x="5324207" y="832323"/>
            <a:ext cx="3639085" cy="1609404"/>
          </a:xfrm>
          <a:prstGeom prst="wedgeRoundRectCallout">
            <a:avLst>
              <a:gd name="adj1" fmla="val -1421"/>
              <a:gd name="adj2" fmla="val 13727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When we use the condition: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9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9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rgbClr val="6600CC"/>
                </a:solidFill>
                <a:cs typeface="Arial" charset="0"/>
              </a:rPr>
              <a:t>while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(p-&gt;next !=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)  { … }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 loop continues until p points at the very last node of the list.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4" name="Right Arrow 163"/>
          <p:cNvSpPr/>
          <p:nvPr/>
        </p:nvSpPr>
        <p:spPr bwMode="auto">
          <a:xfrm>
            <a:off x="3411340" y="3429001"/>
            <a:ext cx="2701491" cy="2245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When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you get to the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line after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loop, p points 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the last node!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51839E-6 L -0.08507 -0.06685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335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8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Rot by="3780000">
                                      <p:cBhvr>
                                        <p:cTn id="9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98103E-6 L 0.29879 -0.12353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1" y="-6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97" grpId="0"/>
      <p:bldP spid="98" grpId="0"/>
      <p:bldP spid="115" grpId="0"/>
      <p:bldP spid="126" grpId="0"/>
      <p:bldP spid="138" grpId="0" animBg="1"/>
      <p:bldP spid="138" grpId="1" animBg="1"/>
      <p:bldP spid="110" grpId="0"/>
      <p:bldP spid="103" grpId="0" animBg="1"/>
      <p:bldP spid="103" grpId="1" animBg="1"/>
      <p:bldP spid="104" grpId="0"/>
      <p:bldP spid="146" grpId="0" animBg="1"/>
      <p:bldP spid="146" grpId="1" animBg="1"/>
      <p:bldP spid="147" grpId="0"/>
      <p:bldP spid="149" grpId="0" animBg="1"/>
      <p:bldP spid="149" grpId="1" animBg="1"/>
      <p:bldP spid="150" grpId="0"/>
      <p:bldP spid="151" grpId="0" animBg="1"/>
      <p:bldP spid="151" grpId="1" animBg="1"/>
      <p:bldP spid="153" grpId="0" animBg="1"/>
      <p:bldP spid="153" grpId="1" animBg="1"/>
      <p:bldP spid="6" grpId="0" animBg="1"/>
      <p:bldP spid="6" grpId="1" animBg="1"/>
      <p:bldP spid="6" grpId="2" animBg="1"/>
      <p:bldP spid="6" grpId="3" animBg="1"/>
      <p:bldP spid="154" grpId="0"/>
      <p:bldP spid="155" grpId="0"/>
      <p:bldP spid="156" grpId="0" animBg="1"/>
      <p:bldP spid="156" grpId="1" animBg="1"/>
      <p:bldP spid="8" grpId="0"/>
      <p:bldP spid="8" grpId="1"/>
      <p:bldP spid="158" grpId="0" animBg="1"/>
      <p:bldP spid="158" grpId="1" animBg="1"/>
      <p:bldP spid="160" grpId="0"/>
      <p:bldP spid="161" grpId="0" animBg="1"/>
      <p:bldP spid="161" grpId="1" animBg="1"/>
      <p:bldP spid="162" grpId="0"/>
      <p:bldP spid="12" grpId="0" animBg="1"/>
      <p:bldP spid="16" grpId="0" animBg="1"/>
      <p:bldP spid="163" grpId="0" animBg="1"/>
      <p:bldP spid="163" grpId="1" animBg="1"/>
      <p:bldP spid="16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F4E31-05FE-4868-A4A6-3D1F20AB2E51}" type="slidenum">
              <a:rPr lang="en-US"/>
              <a:pPr/>
              <a:t>51</a:t>
            </a:fld>
            <a:endParaRPr lang="en-US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669699" name="Text Box 3"/>
          <p:cNvSpPr txBox="1">
            <a:spLocks noChangeArrowheads="1"/>
          </p:cNvSpPr>
          <p:nvPr/>
        </p:nvSpPr>
        <p:spPr bwMode="auto">
          <a:xfrm>
            <a:off x="171450" y="717550"/>
            <a:ext cx="33242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/>
              <a:t>In some cases, we won’t always want to just add our node to the </a:t>
            </a:r>
            <a:r>
              <a:rPr lang="en-US" sz="2000">
                <a:solidFill>
                  <a:srgbClr val="6600CC"/>
                </a:solidFill>
              </a:rPr>
              <a:t>top</a:t>
            </a:r>
            <a:r>
              <a:rPr lang="en-US" sz="2000"/>
              <a:t> or </a:t>
            </a:r>
            <a:r>
              <a:rPr lang="en-US" sz="2000">
                <a:solidFill>
                  <a:srgbClr val="6600CC"/>
                </a:solidFill>
              </a:rPr>
              <a:t>bottom</a:t>
            </a:r>
            <a:r>
              <a:rPr lang="en-US" sz="2000"/>
              <a:t> of the list… Why?</a:t>
            </a:r>
            <a:endParaRPr lang="en-US" sz="2000">
              <a:solidFill>
                <a:schemeClr val="accent2"/>
              </a:solidFill>
            </a:endParaRP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Here’s the basic </a:t>
            </a:r>
            <a:r>
              <a:rPr lang="en-US" sz="2000" dirty="0" smtClean="0">
                <a:solidFill>
                  <a:schemeClr val="accent2"/>
                </a:solidFill>
              </a:rPr>
              <a:t>algorithm:</a:t>
            </a:r>
            <a:endParaRPr lang="en-US" sz="2000" dirty="0">
              <a:solidFill>
                <a:schemeClr val="accent2"/>
              </a:solidFill>
            </a:endParaRPr>
          </a:p>
        </p:txBody>
      </p:sp>
      <p:grpSp>
        <p:nvGrpSpPr>
          <p:cNvPr id="669712" name="Group 16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69705" name="Rectangle 9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9706" name="Rectangle 10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 smtClean="0">
                  <a:solidFill>
                    <a:srgbClr val="6600CC"/>
                  </a:solidFill>
                </a:rPr>
                <a:t>AddItem</a:t>
              </a:r>
              <a:r>
                <a:rPr lang="en-US" sz="2000" dirty="0" smtClean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newItem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69713" name="Rectangle 17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</a:t>
            </a:r>
            <a:r>
              <a:rPr lang="en-US" sz="1800" dirty="0" smtClean="0"/>
              <a:t>use our </a:t>
            </a:r>
            <a:r>
              <a:rPr lang="en-US" sz="1800" dirty="0" err="1" smtClean="0">
                <a:solidFill>
                  <a:srgbClr val="FF0000"/>
                </a:solidFill>
              </a:rPr>
              <a:t>addToFront</a:t>
            </a:r>
            <a:r>
              <a:rPr lang="en-US" sz="1800" dirty="0" smtClean="0">
                <a:solidFill>
                  <a:srgbClr val="FF0000"/>
                </a:solidFill>
              </a:rPr>
              <a:t>() </a:t>
            </a:r>
            <a:r>
              <a:rPr lang="en-US" sz="1800" dirty="0" smtClean="0"/>
              <a:t>method to </a:t>
            </a:r>
            <a:r>
              <a:rPr lang="en-US" sz="1800" dirty="0"/>
              <a:t>add the new node</a:t>
            </a:r>
          </a:p>
        </p:txBody>
      </p:sp>
      <p:sp>
        <p:nvSpPr>
          <p:cNvPr id="669714" name="Text Box 18"/>
          <p:cNvSpPr txBox="1">
            <a:spLocks noChangeArrowheads="1"/>
          </p:cNvSpPr>
          <p:nvPr/>
        </p:nvSpPr>
        <p:spPr bwMode="auto">
          <a:xfrm>
            <a:off x="3600312" y="714910"/>
            <a:ext cx="5429250" cy="1638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 smtClean="0"/>
              <a:t>Well, what if we have to maintain an </a:t>
            </a:r>
            <a:r>
              <a:rPr lang="en-US" sz="1800" dirty="0" smtClean="0">
                <a:solidFill>
                  <a:srgbClr val="6600CC"/>
                </a:solidFill>
              </a:rPr>
              <a:t>alphabetized </a:t>
            </a:r>
            <a:r>
              <a:rPr lang="en-US" sz="1800" dirty="0" smtClean="0">
                <a:solidFill>
                  <a:schemeClr val="tx1"/>
                </a:solidFill>
              </a:rPr>
              <a:t>linked list, or we want to allow the user to </a:t>
            </a:r>
            <a:r>
              <a:rPr lang="en-US" sz="1800" dirty="0" smtClean="0">
                <a:solidFill>
                  <a:srgbClr val="6600CC"/>
                </a:solidFill>
              </a:rPr>
              <a:t>pick the spot </a:t>
            </a:r>
            <a:r>
              <a:rPr lang="en-US" sz="1800" dirty="0" smtClean="0">
                <a:solidFill>
                  <a:schemeClr val="tx1"/>
                </a:solidFill>
              </a:rPr>
              <a:t>to put each item? </a:t>
            </a:r>
          </a:p>
          <a:p>
            <a:endParaRPr lang="en-US" sz="1050" dirty="0"/>
          </a:p>
          <a:p>
            <a:r>
              <a:rPr lang="en-US" sz="1800" dirty="0" smtClean="0"/>
              <a:t>In these cases, we can’t just add new items at the top or bottom…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669824" name="Group 128"/>
          <p:cNvGrpSpPr>
            <a:grpSpLocks/>
          </p:cNvGrpSpPr>
          <p:nvPr/>
        </p:nvGrpSpPr>
        <p:grpSpPr bwMode="auto">
          <a:xfrm>
            <a:off x="7604123" y="3413125"/>
            <a:ext cx="1606549" cy="673100"/>
            <a:chOff x="5773" y="542"/>
            <a:chExt cx="1012" cy="424"/>
          </a:xfrm>
        </p:grpSpPr>
        <p:grpSp>
          <p:nvGrpSpPr>
            <p:cNvPr id="669760" name="Group 64"/>
            <p:cNvGrpSpPr>
              <a:grpSpLocks/>
            </p:cNvGrpSpPr>
            <p:nvPr/>
          </p:nvGrpSpPr>
          <p:grpSpPr bwMode="auto">
            <a:xfrm>
              <a:off x="5773" y="546"/>
              <a:ext cx="768" cy="420"/>
              <a:chOff x="4992" y="924"/>
              <a:chExt cx="768" cy="420"/>
            </a:xfrm>
          </p:grpSpPr>
          <p:grpSp>
            <p:nvGrpSpPr>
              <p:cNvPr id="669761" name="Group 65"/>
              <p:cNvGrpSpPr>
                <a:grpSpLocks/>
              </p:cNvGrpSpPr>
              <p:nvPr/>
            </p:nvGrpSpPr>
            <p:grpSpPr bwMode="auto">
              <a:xfrm>
                <a:off x="4992" y="945"/>
                <a:ext cx="768" cy="399"/>
                <a:chOff x="5849" y="1536"/>
                <a:chExt cx="768" cy="399"/>
              </a:xfrm>
            </p:grpSpPr>
            <p:sp>
              <p:nvSpPr>
                <p:cNvPr id="669762" name="Rectangle 66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5849" y="1568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669764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5856" y="174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69765" name="Rectangle 69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9766" name="Rectangle 70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6976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6976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69769" name="Text Box 73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69770" name="Text Box 74"/>
            <p:cNvSpPr txBox="1">
              <a:spLocks noChangeArrowheads="1"/>
            </p:cNvSpPr>
            <p:nvPr/>
          </p:nvSpPr>
          <p:spPr bwMode="auto">
            <a:xfrm>
              <a:off x="6074" y="555"/>
              <a:ext cx="4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“bat”</a:t>
              </a:r>
            </a:p>
          </p:txBody>
        </p:sp>
        <p:sp>
          <p:nvSpPr>
            <p:cNvPr id="669771" name="Text Box 75"/>
            <p:cNvSpPr txBox="1">
              <a:spLocks noChangeArrowheads="1"/>
            </p:cNvSpPr>
            <p:nvPr/>
          </p:nvSpPr>
          <p:spPr bwMode="auto">
            <a:xfrm>
              <a:off x="6093" y="745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dirty="0" err="1" smtClean="0">
                  <a:solidFill>
                    <a:srgbClr val="FF0000"/>
                  </a:solidFill>
                </a:rPr>
                <a:t>nullptr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669772" name="Text Box 76"/>
            <p:cNvSpPr txBox="1">
              <a:spLocks noChangeArrowheads="1"/>
            </p:cNvSpPr>
            <p:nvPr/>
          </p:nvSpPr>
          <p:spPr bwMode="auto">
            <a:xfrm>
              <a:off x="6450" y="542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69827" name="Group 131"/>
          <p:cNvGrpSpPr>
            <a:grpSpLocks/>
          </p:cNvGrpSpPr>
          <p:nvPr/>
        </p:nvGrpSpPr>
        <p:grpSpPr bwMode="auto">
          <a:xfrm>
            <a:off x="7796210" y="2722563"/>
            <a:ext cx="1098550" cy="307975"/>
            <a:chOff x="4911" y="1715"/>
            <a:chExt cx="692" cy="194"/>
          </a:xfrm>
        </p:grpSpPr>
        <p:sp>
          <p:nvSpPr>
            <p:cNvPr id="669797" name="Text Box 101"/>
            <p:cNvSpPr txBox="1">
              <a:spLocks noChangeArrowheads="1"/>
            </p:cNvSpPr>
            <p:nvPr/>
          </p:nvSpPr>
          <p:spPr bwMode="auto">
            <a:xfrm>
              <a:off x="4911" y="1715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head</a:t>
              </a:r>
              <a:endParaRPr lang="en-US" sz="1400" dirty="0"/>
            </a:p>
          </p:txBody>
        </p:sp>
        <p:sp>
          <p:nvSpPr>
            <p:cNvPr id="669798" name="Rectangle 102"/>
            <p:cNvSpPr>
              <a:spLocks noChangeArrowheads="1"/>
            </p:cNvSpPr>
            <p:nvPr/>
          </p:nvSpPr>
          <p:spPr bwMode="auto">
            <a:xfrm>
              <a:off x="5259" y="1745"/>
              <a:ext cx="344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9807" name="Text Box 111"/>
          <p:cNvSpPr txBox="1">
            <a:spLocks noChangeArrowheads="1"/>
          </p:cNvSpPr>
          <p:nvPr/>
        </p:nvSpPr>
        <p:spPr bwMode="auto">
          <a:xfrm>
            <a:off x="8251784" y="2717890"/>
            <a:ext cx="77777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 err="1" smtClean="0">
                <a:solidFill>
                  <a:srgbClr val="FF0000"/>
                </a:solidFill>
              </a:rPr>
              <a:t>nullptr</a:t>
            </a:r>
            <a:endParaRPr lang="en-US" sz="1500" dirty="0">
              <a:solidFill>
                <a:srgbClr val="FF0000"/>
              </a:solidFill>
            </a:endParaRPr>
          </a:p>
        </p:txBody>
      </p:sp>
      <p:sp>
        <p:nvSpPr>
          <p:cNvPr id="669828" name="Text Box 132"/>
          <p:cNvSpPr txBox="1">
            <a:spLocks noChangeArrowheads="1"/>
          </p:cNvSpPr>
          <p:nvPr/>
        </p:nvSpPr>
        <p:spPr bwMode="auto">
          <a:xfrm>
            <a:off x="8320088" y="2711450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6600CC"/>
                </a:solidFill>
              </a:rPr>
              <a:t>600</a:t>
            </a:r>
          </a:p>
        </p:txBody>
      </p:sp>
      <p:cxnSp>
        <p:nvCxnSpPr>
          <p:cNvPr id="669829" name="AutoShape 133"/>
          <p:cNvCxnSpPr>
            <a:cxnSpLocks noChangeShapeType="1"/>
          </p:cNvCxnSpPr>
          <p:nvPr/>
        </p:nvCxnSpPr>
        <p:spPr bwMode="auto">
          <a:xfrm rot="5400000">
            <a:off x="8174038" y="3000375"/>
            <a:ext cx="465137" cy="430213"/>
          </a:xfrm>
          <a:prstGeom prst="curvedConnector3">
            <a:avLst>
              <a:gd name="adj1" fmla="val 4982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66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69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6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69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698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1000"/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000"/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  <p:bldP spid="669699" grpId="1"/>
      <p:bldP spid="669701" grpId="0"/>
      <p:bldP spid="669713" grpId="0"/>
      <p:bldP spid="669714" grpId="0" build="p"/>
      <p:bldP spid="669714" grpId="1" build="allAtOnce"/>
      <p:bldP spid="669807" grpId="0"/>
      <p:bldP spid="669807" grpId="1"/>
      <p:bldP spid="669807" grpId="2"/>
      <p:bldP spid="669828" grpId="0"/>
      <p:bldP spid="669828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Here’s the basic </a:t>
            </a:r>
            <a:r>
              <a:rPr lang="en-US" sz="2000" dirty="0" smtClean="0">
                <a:solidFill>
                  <a:schemeClr val="accent2"/>
                </a:solidFill>
              </a:rPr>
              <a:t>algorithm: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FBCE9-580B-4D20-99A6-334A4DC784F6}" type="slidenum">
              <a:rPr lang="en-US"/>
              <a:pPr/>
              <a:t>52</a:t>
            </a:fld>
            <a:endParaRPr lang="en-US"/>
          </a:p>
        </p:txBody>
      </p:sp>
      <p:grpSp>
        <p:nvGrpSpPr>
          <p:cNvPr id="675926" name="Group 86"/>
          <p:cNvGrpSpPr>
            <a:grpSpLocks/>
          </p:cNvGrpSpPr>
          <p:nvPr/>
        </p:nvGrpSpPr>
        <p:grpSpPr bwMode="auto">
          <a:xfrm>
            <a:off x="7502530" y="623888"/>
            <a:ext cx="1727201" cy="3287712"/>
            <a:chOff x="4726" y="393"/>
            <a:chExt cx="1088" cy="2071"/>
          </a:xfrm>
        </p:grpSpPr>
        <p:sp>
          <p:nvSpPr>
            <p:cNvPr id="675869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4749" y="1570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4749" y="174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872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73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5876" name="Group 36"/>
            <p:cNvGrpSpPr>
              <a:grpSpLocks/>
            </p:cNvGrpSpPr>
            <p:nvPr/>
          </p:nvGrpSpPr>
          <p:grpSpPr bwMode="auto">
            <a:xfrm>
              <a:off x="4744" y="979"/>
              <a:ext cx="772" cy="418"/>
              <a:chOff x="4608" y="1655"/>
              <a:chExt cx="1024" cy="573"/>
            </a:xfrm>
          </p:grpSpPr>
          <p:sp>
            <p:nvSpPr>
              <p:cNvPr id="675877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78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675879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5880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5881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5882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/>
                  <a:t>“cat”</a:t>
                </a:r>
              </a:p>
            </p:txBody>
          </p:sp>
          <p:sp>
            <p:nvSpPr>
              <p:cNvPr id="675883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5885" name="Text Box 45"/>
            <p:cNvSpPr txBox="1">
              <a:spLocks noChangeArrowheads="1"/>
            </p:cNvSpPr>
            <p:nvPr/>
          </p:nvSpPr>
          <p:spPr bwMode="auto">
            <a:xfrm>
              <a:off x="4819" y="447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head</a:t>
              </a:r>
              <a:endParaRPr lang="en-US" sz="1400" dirty="0"/>
            </a:p>
          </p:txBody>
        </p:sp>
        <p:sp>
          <p:nvSpPr>
            <p:cNvPr id="67588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88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588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8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5890" name="AutoShape 50"/>
            <p:cNvCxnSpPr>
              <a:cxnSpLocks noChangeShapeType="1"/>
            </p:cNvCxnSpPr>
            <p:nvPr/>
          </p:nvCxnSpPr>
          <p:spPr bwMode="auto">
            <a:xfrm flipH="1">
              <a:off x="5256" y="1271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589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5893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5894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6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5897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675898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 dirty="0"/>
                <a:t>1400</a:t>
              </a:r>
            </a:p>
          </p:txBody>
        </p:sp>
        <p:sp>
          <p:nvSpPr>
            <p:cNvPr id="675899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0" name="Text Box 60"/>
            <p:cNvSpPr txBox="1">
              <a:spLocks noChangeArrowheads="1"/>
            </p:cNvSpPr>
            <p:nvPr/>
          </p:nvSpPr>
          <p:spPr bwMode="auto">
            <a:xfrm>
              <a:off x="4726" y="209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675901" name="Text Box 61"/>
            <p:cNvSpPr txBox="1">
              <a:spLocks noChangeArrowheads="1"/>
            </p:cNvSpPr>
            <p:nvPr/>
          </p:nvSpPr>
          <p:spPr bwMode="auto">
            <a:xfrm>
              <a:off x="4740" y="227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5902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03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5904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5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5906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5907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675908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675909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5911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5920" name="Group 80"/>
          <p:cNvGrpSpPr>
            <a:grpSpLocks/>
          </p:cNvGrpSpPr>
          <p:nvPr/>
        </p:nvGrpSpPr>
        <p:grpSpPr bwMode="auto">
          <a:xfrm>
            <a:off x="5792788" y="1463675"/>
            <a:ext cx="1595437" cy="641350"/>
            <a:chOff x="5257" y="4108"/>
            <a:chExt cx="1005" cy="404"/>
          </a:xfrm>
        </p:grpSpPr>
        <p:grpSp>
          <p:nvGrpSpPr>
            <p:cNvPr id="675855" name="Group 15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675856" name="Group 16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675857" name="Rectangle 17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5856" y="1554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67585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5863" y="1716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next</a:t>
                  </a:r>
                </a:p>
              </p:txBody>
            </p:sp>
            <p:sp>
              <p:nvSpPr>
                <p:cNvPr id="675860" name="Rectangle 20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5861" name="Rectangle 21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58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58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5865" name="Text Box 25"/>
            <p:cNvSpPr txBox="1">
              <a:spLocks noChangeArrowheads="1"/>
            </p:cNvSpPr>
            <p:nvPr/>
          </p:nvSpPr>
          <p:spPr bwMode="auto">
            <a:xfrm>
              <a:off x="5565" y="4128"/>
              <a:ext cx="442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700"/>
                <a:t>“bat”</a:t>
              </a:r>
            </a:p>
          </p:txBody>
        </p: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grpSp>
        <p:nvGrpSpPr>
          <p:cNvPr id="675845" name="Group 5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75846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5847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 smtClean="0">
                  <a:solidFill>
                    <a:srgbClr val="6600CC"/>
                  </a:solidFill>
                </a:rPr>
                <a:t>AddItem</a:t>
              </a:r>
              <a:r>
                <a:rPr lang="en-US" sz="2000" dirty="0" smtClean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newItem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75848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if (</a:t>
            </a:r>
            <a:r>
              <a:rPr lang="en-US" sz="1800" dirty="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75852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</a:t>
            </a:r>
            <a:r>
              <a:rPr lang="en-US" sz="1800" dirty="0" smtClean="0"/>
              <a:t>Just </a:t>
            </a:r>
            <a:r>
              <a:rPr lang="en-US" sz="1800" dirty="0"/>
              <a:t>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cxnSp>
        <p:nvCxnSpPr>
          <p:cNvPr id="675892" name="AutoShape 52"/>
          <p:cNvCxnSpPr>
            <a:cxnSpLocks noChangeShapeType="1"/>
          </p:cNvCxnSpPr>
          <p:nvPr/>
        </p:nvCxnSpPr>
        <p:spPr bwMode="auto">
          <a:xfrm rot="5400000">
            <a:off x="8026400" y="1108075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2" name="Text Box 82"/>
          <p:cNvSpPr txBox="1">
            <a:spLocks noChangeArrowheads="1"/>
          </p:cNvSpPr>
          <p:nvPr/>
        </p:nvSpPr>
        <p:spPr bwMode="auto">
          <a:xfrm>
            <a:off x="8143875" y="708025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1000</a:t>
            </a:r>
          </a:p>
        </p:txBody>
      </p:sp>
      <p:sp>
        <p:nvSpPr>
          <p:cNvPr id="675923" name="AutoShape 83"/>
          <p:cNvSpPr>
            <a:spLocks noChangeArrowheads="1"/>
          </p:cNvSpPr>
          <p:nvPr/>
        </p:nvSpPr>
        <p:spPr bwMode="auto">
          <a:xfrm>
            <a:off x="152400" y="876300"/>
            <a:ext cx="5162549" cy="1685925"/>
          </a:xfrm>
          <a:prstGeom prst="wedgeRoundRectCallout">
            <a:avLst>
              <a:gd name="adj1" fmla="val 7137"/>
              <a:gd name="adj2" fmla="val 132163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9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For instance, let’s say we have an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rgbClr val="6600CC"/>
                </a:solidFill>
              </a:rPr>
              <a:t>alphabetized </a:t>
            </a:r>
            <a:r>
              <a:rPr lang="en-US" sz="1800" dirty="0" smtClean="0">
                <a:solidFill>
                  <a:srgbClr val="6600CC"/>
                </a:solidFill>
              </a:rPr>
              <a:t>list…</a:t>
            </a:r>
          </a:p>
          <a:p>
            <a:r>
              <a:rPr lang="en-US" sz="1100" dirty="0" smtClean="0">
                <a:solidFill>
                  <a:srgbClr val="6600CC"/>
                </a:solidFill>
              </a:rPr>
              <a:t/>
            </a:r>
            <a:br>
              <a:rPr lang="en-US" sz="1100" dirty="0" smtClean="0">
                <a:solidFill>
                  <a:srgbClr val="6600CC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we want to insert an item that’s </a:t>
            </a:r>
            <a:r>
              <a:rPr lang="en-US" sz="1800" dirty="0">
                <a:solidFill>
                  <a:srgbClr val="6600CC"/>
                </a:solidFill>
              </a:rPr>
              <a:t>smaller</a:t>
            </a:r>
            <a:r>
              <a:rPr lang="en-US" sz="1800" dirty="0">
                <a:solidFill>
                  <a:schemeClr val="tx1"/>
                </a:solidFill>
              </a:rPr>
              <a:t> than the rest of the items in the list…</a:t>
            </a:r>
          </a:p>
        </p:txBody>
      </p:sp>
      <p:sp>
        <p:nvSpPr>
          <p:cNvPr id="675924" name="Text Box 84"/>
          <p:cNvSpPr txBox="1">
            <a:spLocks noChangeArrowheads="1"/>
          </p:cNvSpPr>
          <p:nvPr/>
        </p:nvSpPr>
        <p:spPr bwMode="auto">
          <a:xfrm>
            <a:off x="8167688" y="701675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5925" name="AutoShape 85"/>
          <p:cNvCxnSpPr>
            <a:cxnSpLocks noChangeShapeType="1"/>
          </p:cNvCxnSpPr>
          <p:nvPr/>
        </p:nvCxnSpPr>
        <p:spPr bwMode="auto">
          <a:xfrm rot="5400000">
            <a:off x="7281069" y="305594"/>
            <a:ext cx="530225" cy="1846263"/>
          </a:xfrm>
          <a:prstGeom prst="curvedConnector3">
            <a:avLst>
              <a:gd name="adj1" fmla="val 49699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7" name="Text Box 87"/>
          <p:cNvSpPr txBox="1">
            <a:spLocks noChangeArrowheads="1"/>
          </p:cNvSpPr>
          <p:nvPr/>
        </p:nvSpPr>
        <p:spPr bwMode="auto">
          <a:xfrm>
            <a:off x="6253163" y="1758950"/>
            <a:ext cx="765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675928" name="AutoShape 88"/>
          <p:cNvCxnSpPr>
            <a:cxnSpLocks noChangeShapeType="1"/>
          </p:cNvCxnSpPr>
          <p:nvPr/>
        </p:nvCxnSpPr>
        <p:spPr bwMode="auto">
          <a:xfrm rot="5400000" flipH="1" flipV="1">
            <a:off x="6915150" y="1406525"/>
            <a:ext cx="344488" cy="903288"/>
          </a:xfrm>
          <a:prstGeom prst="curvedConnector4">
            <a:avLst>
              <a:gd name="adj1" fmla="val -65898"/>
              <a:gd name="adj2" fmla="val 71176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5929" name="AutoShape 89"/>
          <p:cNvSpPr>
            <a:spLocks noChangeArrowheads="1"/>
          </p:cNvSpPr>
          <p:nvPr/>
        </p:nvSpPr>
        <p:spPr bwMode="auto">
          <a:xfrm>
            <a:off x="657225" y="1285875"/>
            <a:ext cx="4857750" cy="1685925"/>
          </a:xfrm>
          <a:prstGeom prst="wedgeRoundRectCallout">
            <a:avLst>
              <a:gd name="adj1" fmla="val 1079"/>
              <a:gd name="adj2" fmla="val 1215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In this case, </a:t>
            </a:r>
            <a:r>
              <a:rPr lang="en-US" sz="2000" dirty="0" smtClean="0">
                <a:solidFill>
                  <a:schemeClr val="tx1"/>
                </a:solidFill>
              </a:rPr>
              <a:t>our </a:t>
            </a:r>
            <a:r>
              <a:rPr lang="en-US" sz="2000" dirty="0" err="1" smtClean="0">
                <a:solidFill>
                  <a:srgbClr val="FF0000"/>
                </a:solidFill>
              </a:rPr>
              <a:t>addToFront</a:t>
            </a:r>
            <a:r>
              <a:rPr lang="en-US" sz="2000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>
                <a:solidFill>
                  <a:schemeClr val="tx1"/>
                </a:solidFill>
              </a:rPr>
              <a:t>algorithm </a:t>
            </a:r>
            <a:r>
              <a:rPr lang="en-US" sz="2000" dirty="0">
                <a:solidFill>
                  <a:schemeClr val="tx1"/>
                </a:solidFill>
              </a:rPr>
              <a:t>will </a:t>
            </a:r>
            <a:r>
              <a:rPr lang="en-US" sz="2000" dirty="0" smtClean="0">
                <a:solidFill>
                  <a:schemeClr val="tx1"/>
                </a:solidFill>
              </a:rPr>
              <a:t>add the node to the right spot in the list as well!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75931" name="Rectangle 91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74" name="Right Arrow 73"/>
          <p:cNvSpPr/>
          <p:nvPr/>
        </p:nvSpPr>
        <p:spPr bwMode="auto">
          <a:xfrm rot="369907">
            <a:off x="4966586" y="312911"/>
            <a:ext cx="2904716" cy="1478042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solidFill>
                  <a:srgbClr val="FF0000"/>
                </a:solidFill>
              </a:rPr>
              <a:t>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at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belongs here,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above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cat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7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75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7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67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675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922" grpId="1"/>
      <p:bldP spid="675922" grpId="2"/>
      <p:bldP spid="675923" grpId="0" uiExpand="1" build="p" animBg="1"/>
      <p:bldP spid="675923" grpId="1" uiExpand="1" build="allAtOnce" animBg="1"/>
      <p:bldP spid="675924" grpId="0"/>
      <p:bldP spid="675927" grpId="0"/>
      <p:bldP spid="675929" grpId="0" animBg="1"/>
      <p:bldP spid="675929" grpId="1" animBg="1"/>
      <p:bldP spid="74" grpId="0" animBg="1"/>
      <p:bldP spid="74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142875" y="2190749"/>
            <a:ext cx="5337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</a:rPr>
              <a:t>Here’s the basic </a:t>
            </a:r>
            <a:r>
              <a:rPr lang="en-US" sz="2000" dirty="0" smtClean="0">
                <a:solidFill>
                  <a:schemeClr val="accent2"/>
                </a:solidFill>
              </a:rPr>
              <a:t>algorithm: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45391-1B3D-4DD0-B707-2F518A95CDDA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678031" name="Group 143"/>
          <p:cNvGrpSpPr>
            <a:grpSpLocks/>
          </p:cNvGrpSpPr>
          <p:nvPr/>
        </p:nvGrpSpPr>
        <p:grpSpPr bwMode="auto">
          <a:xfrm>
            <a:off x="5891215" y="1457325"/>
            <a:ext cx="966788" cy="400050"/>
            <a:chOff x="3231" y="1278"/>
            <a:chExt cx="609" cy="252"/>
          </a:xfrm>
        </p:grpSpPr>
        <p:sp>
          <p:nvSpPr>
            <p:cNvPr id="678032" name="Rectangle 144"/>
            <p:cNvSpPr>
              <a:spLocks noChangeArrowheads="1"/>
            </p:cNvSpPr>
            <p:nvPr/>
          </p:nvSpPr>
          <p:spPr bwMode="auto">
            <a:xfrm>
              <a:off x="3504" y="1344"/>
              <a:ext cx="336" cy="144"/>
            </a:xfrm>
            <a:prstGeom prst="rect">
              <a:avLst/>
            </a:prstGeom>
            <a:solidFill>
              <a:srgbClr val="FFF2E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33" name="Text Box 145"/>
            <p:cNvSpPr txBox="1">
              <a:spLocks noChangeArrowheads="1"/>
            </p:cNvSpPr>
            <p:nvPr/>
          </p:nvSpPr>
          <p:spPr bwMode="auto">
            <a:xfrm>
              <a:off x="3231" y="1278"/>
              <a:ext cx="3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  </a:t>
              </a:r>
              <a:r>
                <a:rPr lang="en-US" sz="2000" dirty="0" smtClean="0">
                  <a:solidFill>
                    <a:schemeClr val="accent2"/>
                  </a:solidFill>
                </a:rPr>
                <a:t>p</a:t>
              </a:r>
              <a:endParaRPr lang="en-US" sz="20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78030" name="Group 142"/>
          <p:cNvGrpSpPr>
            <a:grpSpLocks/>
          </p:cNvGrpSpPr>
          <p:nvPr/>
        </p:nvGrpSpPr>
        <p:grpSpPr bwMode="auto">
          <a:xfrm>
            <a:off x="7515225" y="776288"/>
            <a:ext cx="1704975" cy="4383087"/>
            <a:chOff x="4734" y="489"/>
            <a:chExt cx="1074" cy="2761"/>
          </a:xfrm>
        </p:grpSpPr>
        <p:sp>
          <p:nvSpPr>
            <p:cNvPr id="677970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1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677972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7973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74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7975" name="Text Box 87"/>
            <p:cNvSpPr txBox="1">
              <a:spLocks noChangeArrowheads="1"/>
            </p:cNvSpPr>
            <p:nvPr/>
          </p:nvSpPr>
          <p:spPr bwMode="auto">
            <a:xfrm>
              <a:off x="5047" y="1635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677976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677977" name="Group 89"/>
            <p:cNvGrpSpPr>
              <a:grpSpLocks/>
            </p:cNvGrpSpPr>
            <p:nvPr/>
          </p:nvGrpSpPr>
          <p:grpSpPr bwMode="auto">
            <a:xfrm>
              <a:off x="4737" y="1080"/>
              <a:ext cx="765" cy="411"/>
              <a:chOff x="4608" y="1664"/>
              <a:chExt cx="1015" cy="564"/>
            </a:xfrm>
          </p:grpSpPr>
          <p:sp>
            <p:nvSpPr>
              <p:cNvPr id="677978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79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677980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77981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7982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77983" name="Text Box 95"/>
              <p:cNvSpPr txBox="1">
                <a:spLocks noChangeArrowheads="1"/>
              </p:cNvSpPr>
              <p:nvPr/>
            </p:nvSpPr>
            <p:spPr bwMode="auto">
              <a:xfrm>
                <a:off x="5006" y="1664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677984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77986" name="Text Box 98"/>
            <p:cNvSpPr txBox="1">
              <a:spLocks noChangeArrowheads="1"/>
            </p:cNvSpPr>
            <p:nvPr/>
          </p:nvSpPr>
          <p:spPr bwMode="auto">
            <a:xfrm>
              <a:off x="4827" y="543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head</a:t>
              </a:r>
              <a:endParaRPr lang="en-US" sz="1400" dirty="0"/>
            </a:p>
          </p:txBody>
        </p:sp>
        <p:sp>
          <p:nvSpPr>
            <p:cNvPr id="677987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88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677989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0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77991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7992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677993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77994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5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7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77998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7999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678000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78001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002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78003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4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678005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678006" name="Text Box 118"/>
            <p:cNvSpPr txBox="1">
              <a:spLocks noChangeArrowheads="1"/>
            </p:cNvSpPr>
            <p:nvPr/>
          </p:nvSpPr>
          <p:spPr bwMode="auto">
            <a:xfrm>
              <a:off x="5043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678007" name="Text Box 119"/>
            <p:cNvSpPr txBox="1">
              <a:spLocks noChangeArrowheads="1"/>
            </p:cNvSpPr>
            <p:nvPr/>
          </p:nvSpPr>
          <p:spPr bwMode="auto">
            <a:xfrm>
              <a:off x="5048" y="3034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dirty="0" err="1" smtClean="0">
                  <a:solidFill>
                    <a:srgbClr val="FF0000"/>
                  </a:solidFill>
                </a:rPr>
                <a:t>nullptr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678008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678024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8025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grpSp>
        <p:nvGrpSpPr>
          <p:cNvPr id="677893" name="Group 5"/>
          <p:cNvGrpSpPr>
            <a:grpSpLocks/>
          </p:cNvGrpSpPr>
          <p:nvPr/>
        </p:nvGrpSpPr>
        <p:grpSpPr bwMode="auto">
          <a:xfrm>
            <a:off x="142875" y="2660650"/>
            <a:ext cx="7315200" cy="4062436"/>
            <a:chOff x="438" y="1868"/>
            <a:chExt cx="4608" cy="2335"/>
          </a:xfrm>
        </p:grpSpPr>
        <p:sp>
          <p:nvSpPr>
            <p:cNvPr id="677894" name="Rectangle 6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7895" name="Rectangle 7"/>
            <p:cNvSpPr>
              <a:spLocks noChangeArrowheads="1"/>
            </p:cNvSpPr>
            <p:nvPr/>
          </p:nvSpPr>
          <p:spPr bwMode="auto">
            <a:xfrm>
              <a:off x="438" y="1868"/>
              <a:ext cx="4566" cy="2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 smtClean="0">
                  <a:solidFill>
                    <a:srgbClr val="6600CC"/>
                  </a:solidFill>
                </a:rPr>
                <a:t>AddItem</a:t>
              </a:r>
              <a:r>
                <a:rPr lang="en-US" sz="2000" dirty="0" smtClean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newItem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87" name="Rectangle 8"/>
          <p:cNvSpPr>
            <a:spLocks noChangeArrowheads="1"/>
          </p:cNvSpPr>
          <p:nvPr/>
        </p:nvSpPr>
        <p:spPr bwMode="auto">
          <a:xfrm>
            <a:off x="488950" y="3829050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if (</a:t>
            </a:r>
            <a:r>
              <a:rPr lang="en-US" sz="1800" dirty="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88" name="Rectangle 12"/>
          <p:cNvSpPr>
            <a:spLocks noChangeArrowheads="1"/>
          </p:cNvSpPr>
          <p:nvPr/>
        </p:nvSpPr>
        <p:spPr bwMode="auto">
          <a:xfrm>
            <a:off x="546100" y="313372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</a:t>
            </a:r>
            <a:r>
              <a:rPr lang="en-US" sz="1800" dirty="0" smtClean="0"/>
              <a:t>Just </a:t>
            </a:r>
            <a:r>
              <a:rPr lang="en-US" sz="1800" dirty="0"/>
              <a:t>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77897" name="Rectangle 9"/>
          <p:cNvSpPr>
            <a:spLocks noChangeArrowheads="1"/>
          </p:cNvSpPr>
          <p:nvPr/>
        </p:nvSpPr>
        <p:spPr bwMode="auto">
          <a:xfrm>
            <a:off x="498475" y="4476750"/>
            <a:ext cx="6926263" cy="213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else </a:t>
            </a:r>
            <a:r>
              <a:rPr lang="en-US" sz="1800">
                <a:solidFill>
                  <a:srgbClr val="6600CC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/>
              <a:t>{</a:t>
            </a:r>
          </a:p>
          <a:p>
            <a:pPr algn="l"/>
            <a:endParaRPr lang="en-US" sz="1400" b="1"/>
          </a:p>
          <a:p>
            <a:pPr algn="l"/>
            <a:endParaRPr lang="en-US" sz="1900"/>
          </a:p>
          <a:p>
            <a:pPr algn="l"/>
            <a:endParaRPr lang="en-US" sz="1900"/>
          </a:p>
          <a:p>
            <a:pPr algn="l"/>
            <a:endParaRPr lang="en-US" sz="1800"/>
          </a:p>
          <a:p>
            <a:pPr algn="l"/>
            <a:endParaRPr lang="en-US" sz="1800"/>
          </a:p>
          <a:p>
            <a:pPr algn="l"/>
            <a:r>
              <a:rPr lang="en-US" sz="1400" b="1"/>
              <a:t>}</a:t>
            </a:r>
          </a:p>
        </p:txBody>
      </p:sp>
      <p:sp>
        <p:nvSpPr>
          <p:cNvPr id="677898" name="Rectangle 10"/>
          <p:cNvSpPr>
            <a:spLocks noChangeArrowheads="1"/>
          </p:cNvSpPr>
          <p:nvPr/>
        </p:nvSpPr>
        <p:spPr bwMode="auto">
          <a:xfrm>
            <a:off x="765175" y="49053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Use a </a:t>
            </a:r>
            <a:r>
              <a:rPr lang="en-US" sz="1800" dirty="0">
                <a:solidFill>
                  <a:srgbClr val="6600CC"/>
                </a:solidFill>
              </a:rPr>
              <a:t>traversal loop</a:t>
            </a:r>
            <a:r>
              <a:rPr lang="en-US" sz="1800" dirty="0"/>
              <a:t> to find the node just </a:t>
            </a:r>
            <a:r>
              <a:rPr lang="en-US" sz="1800" dirty="0">
                <a:solidFill>
                  <a:srgbClr val="FF0000"/>
                </a:solidFill>
              </a:rPr>
              <a:t>ABOVE</a:t>
            </a:r>
            <a:r>
              <a:rPr lang="en-US" sz="1800" dirty="0"/>
              <a:t> where you want to </a:t>
            </a:r>
            <a:r>
              <a:rPr lang="en-US" sz="1800"/>
              <a:t>insert </a:t>
            </a:r>
            <a:r>
              <a:rPr lang="en-US" sz="1800" smtClean="0"/>
              <a:t>our </a:t>
            </a:r>
            <a:r>
              <a:rPr lang="en-US" sz="1800" dirty="0"/>
              <a:t>new item</a:t>
            </a:r>
          </a:p>
        </p:txBody>
      </p:sp>
      <p:sp>
        <p:nvSpPr>
          <p:cNvPr id="677968" name="AutoShape 80"/>
          <p:cNvSpPr>
            <a:spLocks noChangeArrowheads="1"/>
          </p:cNvSpPr>
          <p:nvPr/>
        </p:nvSpPr>
        <p:spPr bwMode="auto">
          <a:xfrm>
            <a:off x="685800" y="18097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For instance, we’re inserting an item like </a:t>
            </a:r>
            <a:r>
              <a:rPr lang="en-US" sz="2000" dirty="0">
                <a:solidFill>
                  <a:srgbClr val="6600CC"/>
                </a:solidFill>
              </a:rPr>
              <a:t>“fly”</a:t>
            </a:r>
            <a:r>
              <a:rPr lang="en-US" sz="2000" dirty="0">
                <a:solidFill>
                  <a:schemeClr val="tx1"/>
                </a:solidFill>
              </a:rPr>
              <a:t> that belongs in the middle of an alphabetized list…</a:t>
            </a:r>
          </a:p>
        </p:txBody>
      </p:sp>
      <p:cxnSp>
        <p:nvCxnSpPr>
          <p:cNvPr id="678009" name="AutoShape 121"/>
          <p:cNvCxnSpPr>
            <a:cxnSpLocks noChangeShapeType="1"/>
          </p:cNvCxnSpPr>
          <p:nvPr/>
        </p:nvCxnSpPr>
        <p:spPr bwMode="auto">
          <a:xfrm rot="16200000" flipH="1">
            <a:off x="7877175" y="3758491"/>
            <a:ext cx="1447800" cy="13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8010" name="Group 122"/>
          <p:cNvGrpSpPr>
            <a:grpSpLocks/>
          </p:cNvGrpSpPr>
          <p:nvPr/>
        </p:nvGrpSpPr>
        <p:grpSpPr bwMode="auto">
          <a:xfrm>
            <a:off x="7011365" y="3468310"/>
            <a:ext cx="1595437" cy="641350"/>
            <a:chOff x="5257" y="4108"/>
            <a:chExt cx="1005" cy="404"/>
          </a:xfrm>
        </p:grpSpPr>
        <p:grpSp>
          <p:nvGrpSpPr>
            <p:cNvPr id="678011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678012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678013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rgbClr val="FFCC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4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1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678015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74" y="1714"/>
                  <a:ext cx="355" cy="1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78016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8017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78018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678019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78020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678021" name="Text Box 133"/>
            <p:cNvSpPr txBox="1">
              <a:spLocks noChangeArrowheads="1"/>
            </p:cNvSpPr>
            <p:nvPr/>
          </p:nvSpPr>
          <p:spPr bwMode="auto">
            <a:xfrm>
              <a:off x="5572" y="4121"/>
              <a:ext cx="4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“fly”</a:t>
              </a:r>
            </a:p>
          </p:txBody>
        </p:sp>
        <p:sp>
          <p:nvSpPr>
            <p:cNvPr id="678022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678026" name="Text Box 138"/>
          <p:cNvSpPr txBox="1">
            <a:spLocks noChangeArrowheads="1"/>
          </p:cNvSpPr>
          <p:nvPr/>
        </p:nvSpPr>
        <p:spPr bwMode="auto">
          <a:xfrm>
            <a:off x="7815263" y="199707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1400</a:t>
            </a:r>
          </a:p>
        </p:txBody>
      </p:sp>
      <p:sp>
        <p:nvSpPr>
          <p:cNvPr id="678028" name="Text Box 140"/>
          <p:cNvSpPr txBox="1">
            <a:spLocks noChangeArrowheads="1"/>
          </p:cNvSpPr>
          <p:nvPr/>
        </p:nvSpPr>
        <p:spPr bwMode="auto">
          <a:xfrm>
            <a:off x="8081963" y="863600"/>
            <a:ext cx="765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677996" name="Text Box 108"/>
          <p:cNvSpPr txBox="1">
            <a:spLocks noChangeArrowheads="1"/>
          </p:cNvSpPr>
          <p:nvPr/>
        </p:nvSpPr>
        <p:spPr bwMode="auto">
          <a:xfrm>
            <a:off x="8078788" y="287178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800</a:t>
            </a:r>
          </a:p>
        </p:txBody>
      </p:sp>
      <p:sp>
        <p:nvSpPr>
          <p:cNvPr id="678034" name="Text Box 146"/>
          <p:cNvSpPr txBox="1">
            <a:spLocks noChangeArrowheads="1"/>
          </p:cNvSpPr>
          <p:nvPr/>
        </p:nvSpPr>
        <p:spPr bwMode="auto">
          <a:xfrm>
            <a:off x="6530975" y="144621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678036" name="AutoShape 148"/>
          <p:cNvCxnSpPr>
            <a:cxnSpLocks noChangeShapeType="1"/>
            <a:stCxn id="678034" idx="3"/>
            <a:endCxn id="677979" idx="1"/>
          </p:cNvCxnSpPr>
          <p:nvPr/>
        </p:nvCxnSpPr>
        <p:spPr bwMode="auto">
          <a:xfrm>
            <a:off x="6805613" y="1674813"/>
            <a:ext cx="723900" cy="2601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8037" name="AutoShape 149"/>
          <p:cNvCxnSpPr>
            <a:cxnSpLocks noChangeShapeType="1"/>
            <a:stCxn id="678034" idx="3"/>
            <a:endCxn id="677971" idx="1"/>
          </p:cNvCxnSpPr>
          <p:nvPr/>
        </p:nvCxnSpPr>
        <p:spPr bwMode="auto">
          <a:xfrm>
            <a:off x="6805613" y="1674813"/>
            <a:ext cx="723900" cy="1123950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38" name="AutoShape 150"/>
          <p:cNvSpPr>
            <a:spLocks noChangeArrowheads="1"/>
          </p:cNvSpPr>
          <p:nvPr/>
        </p:nvSpPr>
        <p:spPr bwMode="auto">
          <a:xfrm>
            <a:off x="733425" y="2876550"/>
            <a:ext cx="4857750" cy="1533525"/>
          </a:xfrm>
          <a:prstGeom prst="wedgeRoundRectCallout">
            <a:avLst>
              <a:gd name="adj1" fmla="val 1079"/>
              <a:gd name="adj2" fmla="val 12867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Once we’ve found the node </a:t>
            </a:r>
            <a:r>
              <a:rPr lang="en-US" sz="2000" dirty="0">
                <a:solidFill>
                  <a:srgbClr val="FF0000"/>
                </a:solidFill>
              </a:rPr>
              <a:t>directly above</a:t>
            </a:r>
            <a:r>
              <a:rPr lang="en-US" sz="2000" dirty="0">
                <a:solidFill>
                  <a:schemeClr val="tx1"/>
                </a:solidFill>
              </a:rPr>
              <a:t> where we want to add our new node, we can…</a:t>
            </a:r>
          </a:p>
        </p:txBody>
      </p:sp>
      <p:sp>
        <p:nvSpPr>
          <p:cNvPr id="678040" name="Text Box 152"/>
          <p:cNvSpPr txBox="1">
            <a:spLocks noChangeArrowheads="1"/>
          </p:cNvSpPr>
          <p:nvPr/>
        </p:nvSpPr>
        <p:spPr bwMode="auto">
          <a:xfrm>
            <a:off x="7791450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rgbClr val="FF0000"/>
                </a:solidFill>
              </a:rPr>
              <a:t>600</a:t>
            </a:r>
          </a:p>
        </p:txBody>
      </p:sp>
      <p:cxnSp>
        <p:nvCxnSpPr>
          <p:cNvPr id="678041" name="AutoShape 153"/>
          <p:cNvCxnSpPr>
            <a:cxnSpLocks noChangeShapeType="1"/>
            <a:stCxn id="103" idx="2"/>
            <a:endCxn id="99" idx="0"/>
          </p:cNvCxnSpPr>
          <p:nvPr/>
        </p:nvCxnSpPr>
        <p:spPr bwMode="auto">
          <a:xfrm rot="5400000">
            <a:off x="7793874" y="2957029"/>
            <a:ext cx="379711" cy="73147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2" name="Text Box 154"/>
          <p:cNvSpPr txBox="1">
            <a:spLocks noChangeArrowheads="1"/>
          </p:cNvSpPr>
          <p:nvPr/>
        </p:nvSpPr>
        <p:spPr bwMode="auto">
          <a:xfrm>
            <a:off x="7804953" y="286385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678043" name="AutoShape 155"/>
          <p:cNvCxnSpPr>
            <a:cxnSpLocks noChangeShapeType="1"/>
            <a:stCxn id="9" idx="2"/>
          </p:cNvCxnSpPr>
          <p:nvPr/>
        </p:nvCxnSpPr>
        <p:spPr bwMode="auto">
          <a:xfrm rot="16200000" flipH="1">
            <a:off x="7802052" y="4111965"/>
            <a:ext cx="496235" cy="357163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8044" name="Rectangle 156"/>
          <p:cNvSpPr>
            <a:spLocks noChangeArrowheads="1"/>
          </p:cNvSpPr>
          <p:nvPr/>
        </p:nvSpPr>
        <p:spPr bwMode="auto">
          <a:xfrm>
            <a:off x="774700" y="5965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Link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into the list right after the </a:t>
            </a:r>
            <a:r>
              <a:rPr lang="en-US" sz="1800" dirty="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78045" name="Rectangle 157"/>
          <p:cNvSpPr>
            <a:spLocks noChangeArrowheads="1"/>
          </p:cNvSpPr>
          <p:nvPr/>
        </p:nvSpPr>
        <p:spPr bwMode="auto">
          <a:xfrm>
            <a:off x="746125" y="558482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Allocate and fill</a:t>
            </a:r>
            <a:r>
              <a:rPr lang="en-US" sz="1800" dirty="0"/>
              <a:t> </a:t>
            </a:r>
            <a:r>
              <a:rPr lang="en-US" sz="1800" dirty="0" smtClean="0"/>
              <a:t>our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with the item</a:t>
            </a:r>
          </a:p>
        </p:txBody>
      </p:sp>
      <p:sp>
        <p:nvSpPr>
          <p:cNvPr id="678047" name="Rectangle 159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Not at the top, not at the bottom…</a:t>
            </a:r>
          </a:p>
        </p:txBody>
      </p:sp>
      <p:sp>
        <p:nvSpPr>
          <p:cNvPr id="85" name="AutoShape 150"/>
          <p:cNvSpPr>
            <a:spLocks noChangeArrowheads="1"/>
          </p:cNvSpPr>
          <p:nvPr/>
        </p:nvSpPr>
        <p:spPr bwMode="auto">
          <a:xfrm>
            <a:off x="3475037" y="1885713"/>
            <a:ext cx="3724275" cy="1050867"/>
          </a:xfrm>
          <a:prstGeom prst="wedgeRoundRectCallout">
            <a:avLst>
              <a:gd name="adj1" fmla="val 59903"/>
              <a:gd name="adj2" fmla="val 13441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First we link our </a:t>
            </a:r>
            <a:r>
              <a:rPr lang="en-US" sz="2000" dirty="0" smtClean="0">
                <a:solidFill>
                  <a:srgbClr val="6600CC"/>
                </a:solidFill>
              </a:rPr>
              <a:t>new node </a:t>
            </a:r>
            <a:r>
              <a:rPr lang="en-US" sz="2000" dirty="0" smtClean="0">
                <a:solidFill>
                  <a:schemeClr val="tx1"/>
                </a:solidFill>
              </a:rPr>
              <a:t>to the </a:t>
            </a:r>
            <a:r>
              <a:rPr lang="en-US" sz="2000" dirty="0" smtClean="0">
                <a:solidFill>
                  <a:srgbClr val="6600CC"/>
                </a:solidFill>
              </a:rPr>
              <a:t>node after </a:t>
            </a:r>
            <a:r>
              <a:rPr lang="en-US" sz="2000" dirty="0" smtClean="0">
                <a:solidFill>
                  <a:schemeClr val="tx1"/>
                </a:solidFill>
              </a:rPr>
              <a:t>it.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6" name="AutoShape 150"/>
          <p:cNvSpPr>
            <a:spLocks noChangeArrowheads="1"/>
          </p:cNvSpPr>
          <p:nvPr/>
        </p:nvSpPr>
        <p:spPr bwMode="auto">
          <a:xfrm>
            <a:off x="4231235" y="226025"/>
            <a:ext cx="3724275" cy="1007463"/>
          </a:xfrm>
          <a:prstGeom prst="wedgeRoundRectCallout">
            <a:avLst>
              <a:gd name="adj1" fmla="val 57107"/>
              <a:gd name="adj2" fmla="val 220546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smtClean="0">
                <a:solidFill>
                  <a:schemeClr val="tx1"/>
                </a:solidFill>
              </a:rPr>
              <a:t>Second </a:t>
            </a:r>
            <a:r>
              <a:rPr lang="en-US" sz="2000" dirty="0" smtClean="0">
                <a:solidFill>
                  <a:schemeClr val="tx1"/>
                </a:solidFill>
              </a:rPr>
              <a:t>we link our </a:t>
            </a:r>
            <a:r>
              <a:rPr lang="en-US" sz="2000" dirty="0" smtClean="0">
                <a:solidFill>
                  <a:srgbClr val="6600CC"/>
                </a:solidFill>
              </a:rPr>
              <a:t>above node </a:t>
            </a:r>
            <a:r>
              <a:rPr lang="en-US" sz="2000" dirty="0" smtClean="0">
                <a:solidFill>
                  <a:schemeClr val="tx1"/>
                </a:solidFill>
              </a:rPr>
              <a:t>to our </a:t>
            </a:r>
            <a:r>
              <a:rPr lang="en-US" sz="2000" dirty="0" smtClean="0">
                <a:solidFill>
                  <a:srgbClr val="6600CC"/>
                </a:solidFill>
              </a:rPr>
              <a:t>new node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867386" y="2996954"/>
            <a:ext cx="3184263" cy="1767970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/>
            </a:r>
            <a:br>
              <a:rPr kumimoji="0" lang="en-US" sz="7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belongs here,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between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dog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and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rat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44790" y="367309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491194" y="351262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222668" y="2763579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7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96296E-6 L -0.2052 0.0944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6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-0.19584 -0.0708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92" y="-3542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/>
                                        <p:tgtEl>
                                          <p:spTgt spid="678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678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67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7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78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451 0.1342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780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7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6779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678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2000"/>
                                        <p:tgtEl>
                                          <p:spTgt spid="67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678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78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678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7" grpId="0"/>
      <p:bldP spid="677898" grpId="0"/>
      <p:bldP spid="677968" grpId="0" animBg="1"/>
      <p:bldP spid="677968" grpId="1" animBg="1"/>
      <p:bldP spid="678026" grpId="0"/>
      <p:bldP spid="678026" grpId="1"/>
      <p:bldP spid="678026" grpId="2"/>
      <p:bldP spid="678028" grpId="0"/>
      <p:bldP spid="678028" grpId="1"/>
      <p:bldP spid="678028" grpId="2"/>
      <p:bldP spid="677996" grpId="0"/>
      <p:bldP spid="677996" grpId="1"/>
      <p:bldP spid="678038" grpId="0" animBg="1"/>
      <p:bldP spid="678040" grpId="0"/>
      <p:bldP spid="678042" grpId="0"/>
      <p:bldP spid="678042" grpId="1"/>
      <p:bldP spid="678044" grpId="0"/>
      <p:bldP spid="678045" grpId="0"/>
      <p:bldP spid="85" grpId="0" animBg="1"/>
      <p:bldP spid="86" grpId="0" animBg="1"/>
      <p:bldP spid="4" grpId="0" animBg="1"/>
      <p:bldP spid="4" grpI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1503-E109-48F1-A29F-72E2356E3906}" type="slidenum">
              <a:rPr lang="en-US"/>
              <a:pPr/>
              <a:t>54</a:t>
            </a:fld>
            <a:endParaRPr lang="en-US"/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grpSp>
        <p:nvGrpSpPr>
          <p:cNvPr id="680018" name="Group 82"/>
          <p:cNvGrpSpPr>
            <a:grpSpLocks/>
          </p:cNvGrpSpPr>
          <p:nvPr/>
        </p:nvGrpSpPr>
        <p:grpSpPr bwMode="auto">
          <a:xfrm>
            <a:off x="142875" y="650875"/>
            <a:ext cx="7429500" cy="6216909"/>
            <a:chOff x="438" y="1868"/>
            <a:chExt cx="4608" cy="2358"/>
          </a:xfrm>
        </p:grpSpPr>
        <p:sp>
          <p:nvSpPr>
            <p:cNvPr id="680019" name="Rectangle 83"/>
            <p:cNvSpPr>
              <a:spLocks noChangeArrowheads="1"/>
            </p:cNvSpPr>
            <p:nvPr/>
          </p:nvSpPr>
          <p:spPr bwMode="auto">
            <a:xfrm>
              <a:off x="444" y="1872"/>
              <a:ext cx="4602" cy="2310"/>
            </a:xfrm>
            <a:prstGeom prst="rect">
              <a:avLst/>
            </a:prstGeom>
            <a:solidFill>
              <a:srgbClr val="A7FFE8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0020" name="Rectangle 84"/>
            <p:cNvSpPr>
              <a:spLocks noChangeArrowheads="1"/>
            </p:cNvSpPr>
            <p:nvPr/>
          </p:nvSpPr>
          <p:spPr bwMode="auto">
            <a:xfrm>
              <a:off x="438" y="1868"/>
              <a:ext cx="4566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>
                  <a:solidFill>
                    <a:schemeClr val="tx1"/>
                  </a:solidFill>
                </a:rPr>
                <a:t>void </a:t>
              </a:r>
              <a:r>
                <a:rPr lang="en-US" sz="2000" dirty="0" err="1" smtClean="0">
                  <a:solidFill>
                    <a:srgbClr val="6600CC"/>
                  </a:solidFill>
                </a:rPr>
                <a:t>AddItem</a:t>
              </a:r>
              <a:r>
                <a:rPr lang="en-US" sz="2000" dirty="0" smtClean="0">
                  <a:solidFill>
                    <a:schemeClr val="tx1"/>
                  </a:solidFill>
                </a:rPr>
                <a:t>(string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newItem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dirty="0">
                  <a:solidFill>
                    <a:schemeClr val="tx1"/>
                  </a:solidFill>
                </a:rPr>
                <a:t>{</a:t>
              </a: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endParaRPr lang="en-US" sz="1400" dirty="0">
                <a:solidFill>
                  <a:schemeClr val="tx1"/>
                </a:solidFill>
              </a:endParaRPr>
            </a:p>
            <a:p>
              <a:pPr algn="l"/>
              <a:r>
                <a:rPr lang="en-US" sz="1400" b="1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680021" name="Rectangle 85"/>
          <p:cNvSpPr>
            <a:spLocks noChangeArrowheads="1"/>
          </p:cNvSpPr>
          <p:nvPr/>
        </p:nvSpPr>
        <p:spPr bwMode="auto">
          <a:xfrm>
            <a:off x="450850" y="19335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if (</a:t>
            </a:r>
            <a:r>
              <a:rPr lang="en-US" sz="1800" dirty="0">
                <a:solidFill>
                  <a:srgbClr val="6600CC"/>
                </a:solidFill>
              </a:rPr>
              <a:t>our new node belongs at the very top of the list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80022" name="Rectangle 86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</a:t>
            </a:r>
            <a:r>
              <a:rPr lang="en-US" sz="1800" dirty="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 dirty="0"/>
              <a:t>{</a:t>
            </a:r>
          </a:p>
          <a:p>
            <a:pPr algn="l"/>
            <a:endParaRPr lang="en-US" sz="1200" b="1" dirty="0"/>
          </a:p>
          <a:p>
            <a:pPr algn="l"/>
            <a:endParaRPr lang="en-US" sz="12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400" b="1" dirty="0"/>
              <a:t>}</a:t>
            </a:r>
          </a:p>
        </p:txBody>
      </p:sp>
      <p:sp>
        <p:nvSpPr>
          <p:cNvPr id="680023" name="Rectangle 87"/>
          <p:cNvSpPr>
            <a:spLocks noChangeArrowheads="1"/>
          </p:cNvSpPr>
          <p:nvPr/>
        </p:nvSpPr>
        <p:spPr bwMode="auto">
          <a:xfrm>
            <a:off x="669925" y="3267075"/>
            <a:ext cx="6345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/>
              <a:t>Use a </a:t>
            </a:r>
            <a:r>
              <a:rPr lang="en-US" sz="1800">
                <a:solidFill>
                  <a:srgbClr val="6600CC"/>
                </a:solidFill>
              </a:rPr>
              <a:t>traversal loop</a:t>
            </a:r>
            <a:r>
              <a:rPr lang="en-US" sz="1800"/>
              <a:t> to find the node just </a:t>
            </a:r>
            <a:r>
              <a:rPr lang="en-US" sz="1800">
                <a:solidFill>
                  <a:srgbClr val="FF0000"/>
                </a:solidFill>
              </a:rPr>
              <a:t>ABOVE</a:t>
            </a:r>
            <a:r>
              <a:rPr lang="en-US" sz="1800"/>
              <a:t> where you want to insert your new item</a:t>
            </a:r>
          </a:p>
        </p:txBody>
      </p:sp>
      <p:sp>
        <p:nvSpPr>
          <p:cNvPr id="680024" name="Rectangle 88"/>
          <p:cNvSpPr>
            <a:spLocks noChangeArrowheads="1"/>
          </p:cNvSpPr>
          <p:nvPr/>
        </p:nvSpPr>
        <p:spPr bwMode="auto">
          <a:xfrm>
            <a:off x="469900" y="1209675"/>
            <a:ext cx="6926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if (</a:t>
            </a:r>
            <a:r>
              <a:rPr lang="en-US" sz="1800" dirty="0">
                <a:solidFill>
                  <a:srgbClr val="6600CC"/>
                </a:solidFill>
              </a:rPr>
              <a:t>our list is totally empty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    Just use our </a:t>
            </a:r>
            <a:r>
              <a:rPr lang="en-US" sz="1800" dirty="0" err="1">
                <a:solidFill>
                  <a:srgbClr val="FF0000"/>
                </a:solidFill>
              </a:rPr>
              <a:t>addToFront</a:t>
            </a:r>
            <a:r>
              <a:rPr lang="en-US" sz="1800" dirty="0">
                <a:solidFill>
                  <a:srgbClr val="FF0000"/>
                </a:solidFill>
              </a:rPr>
              <a:t>() </a:t>
            </a:r>
            <a:r>
              <a:rPr lang="en-US" sz="1800" dirty="0"/>
              <a:t>method to add the new node</a:t>
            </a:r>
          </a:p>
        </p:txBody>
      </p:sp>
      <p:sp>
        <p:nvSpPr>
          <p:cNvPr id="680030" name="Rectangle 94"/>
          <p:cNvSpPr>
            <a:spLocks noChangeArrowheads="1"/>
          </p:cNvSpPr>
          <p:nvPr/>
        </p:nvSpPr>
        <p:spPr bwMode="auto">
          <a:xfrm>
            <a:off x="469900" y="1203325"/>
            <a:ext cx="65452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if </a:t>
            </a:r>
            <a:r>
              <a:rPr lang="en-US" sz="1800" dirty="0" smtClean="0">
                <a:solidFill>
                  <a:schemeClr val="accent2"/>
                </a:solidFill>
              </a:rPr>
              <a:t>(head </a:t>
            </a:r>
            <a:r>
              <a:rPr lang="en-US" sz="1800" dirty="0">
                <a:solidFill>
                  <a:schemeClr val="accent2"/>
                </a:solidFill>
              </a:rPr>
              <a:t>==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</a:t>
            </a:r>
            <a:r>
              <a:rPr lang="en-US" sz="1800" dirty="0" err="1" smtClean="0">
                <a:solidFill>
                  <a:schemeClr val="accent2"/>
                </a:solidFill>
              </a:rPr>
              <a:t>AddToFront</a:t>
            </a:r>
            <a:r>
              <a:rPr lang="en-US" sz="1800" dirty="0" smtClean="0">
                <a:solidFill>
                  <a:schemeClr val="accent2"/>
                </a:solidFill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</a:rPr>
              <a:t>newItem</a:t>
            </a:r>
            <a:r>
              <a:rPr lang="en-US" sz="1800" dirty="0">
                <a:solidFill>
                  <a:schemeClr val="accent2"/>
                </a:solidFill>
              </a:rPr>
              <a:t>);  </a:t>
            </a:r>
          </a:p>
        </p:txBody>
      </p:sp>
      <p:sp>
        <p:nvSpPr>
          <p:cNvPr id="680031" name="AutoShape 95"/>
          <p:cNvSpPr>
            <a:spLocks noChangeArrowheads="1"/>
          </p:cNvSpPr>
          <p:nvPr/>
        </p:nvSpPr>
        <p:spPr bwMode="auto">
          <a:xfrm>
            <a:off x="4162425" y="0"/>
            <a:ext cx="4857750" cy="1685925"/>
          </a:xfrm>
          <a:prstGeom prst="wedgeRoundRectCallout">
            <a:avLst>
              <a:gd name="adj1" fmla="val -58333"/>
              <a:gd name="adj2" fmla="val 6732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The code you write here depends on the nature of your list… Is it </a:t>
            </a:r>
            <a:r>
              <a:rPr lang="en-US" sz="2000" dirty="0">
                <a:solidFill>
                  <a:srgbClr val="FF0000"/>
                </a:solidFill>
              </a:rPr>
              <a:t>alphabetized</a:t>
            </a:r>
            <a:r>
              <a:rPr lang="en-US" sz="2000" dirty="0">
                <a:solidFill>
                  <a:schemeClr val="tx1"/>
                </a:solidFill>
              </a:rPr>
              <a:t>? Is it ordered by </a:t>
            </a:r>
            <a:r>
              <a:rPr lang="en-US" sz="2000" dirty="0">
                <a:solidFill>
                  <a:srgbClr val="FF0000"/>
                </a:solidFill>
              </a:rPr>
              <a:t>student ID#</a:t>
            </a:r>
            <a:r>
              <a:rPr lang="en-US" sz="20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680032" name="Rectangle 96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 if ( </a:t>
            </a:r>
            <a:r>
              <a:rPr lang="en-US" sz="1800" dirty="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 dirty="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AddToFront</a:t>
            </a:r>
            <a:r>
              <a:rPr lang="en-US" sz="1800" dirty="0" smtClean="0">
                <a:solidFill>
                  <a:srgbClr val="6600CC"/>
                </a:solidFill>
              </a:rPr>
              <a:t>(</a:t>
            </a:r>
            <a:r>
              <a:rPr lang="en-US" sz="1800" dirty="0" err="1" smtClean="0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);  </a:t>
            </a:r>
          </a:p>
        </p:txBody>
      </p:sp>
      <p:sp>
        <p:nvSpPr>
          <p:cNvPr id="680033" name="AutoShape 97"/>
          <p:cNvSpPr>
            <a:spLocks noChangeArrowheads="1"/>
          </p:cNvSpPr>
          <p:nvPr/>
        </p:nvSpPr>
        <p:spPr bwMode="auto">
          <a:xfrm>
            <a:off x="2914650" y="1574732"/>
            <a:ext cx="3790950" cy="1311343"/>
          </a:xfrm>
          <a:prstGeom prst="wedgeRoundRectCallout">
            <a:avLst>
              <a:gd name="adj1" fmla="val -56574"/>
              <a:gd name="adj2" fmla="val 79941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Similarly, your traversal code will depend on how your list is organized…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0034" name="Rectangle 98"/>
          <p:cNvSpPr>
            <a:spLocks noChangeArrowheads="1"/>
          </p:cNvSpPr>
          <p:nvPr/>
        </p:nvSpPr>
        <p:spPr bwMode="auto">
          <a:xfrm>
            <a:off x="698500" y="3175000"/>
            <a:ext cx="6821488" cy="214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solidFill>
                  <a:srgbClr val="003A00"/>
                </a:solidFill>
              </a:rPr>
              <a:t>Node *p </a:t>
            </a:r>
            <a:r>
              <a:rPr lang="en-US" sz="1800" dirty="0">
                <a:solidFill>
                  <a:srgbClr val="003A00"/>
                </a:solidFill>
              </a:rPr>
              <a:t>= </a:t>
            </a:r>
            <a:r>
              <a:rPr lang="en-US" sz="1800" dirty="0" smtClean="0">
                <a:solidFill>
                  <a:srgbClr val="003A00"/>
                </a:solidFill>
              </a:rPr>
              <a:t>head</a:t>
            </a:r>
            <a:r>
              <a:rPr lang="en-US" sz="1800" dirty="0">
                <a:solidFill>
                  <a:srgbClr val="003A00"/>
                </a:solidFill>
              </a:rPr>
              <a:t>;   // start with </a:t>
            </a:r>
            <a:r>
              <a:rPr lang="en-US" sz="1800" dirty="0" smtClean="0">
                <a:solidFill>
                  <a:srgbClr val="003A00"/>
                </a:solidFill>
              </a:rPr>
              <a:t>top node</a:t>
            </a:r>
            <a:endParaRPr lang="en-US" sz="1800" dirty="0">
              <a:solidFill>
                <a:srgbClr val="003A00"/>
              </a:solidFill>
            </a:endParaRP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>while </a:t>
            </a:r>
            <a:r>
              <a:rPr lang="en-US" sz="1800" dirty="0" smtClean="0">
                <a:solidFill>
                  <a:srgbClr val="003A00"/>
                </a:solidFill>
              </a:rPr>
              <a:t>(p-&gt;next </a:t>
            </a:r>
            <a:r>
              <a:rPr lang="en-US" sz="1800" dirty="0">
                <a:solidFill>
                  <a:srgbClr val="003A00"/>
                </a:solidFill>
              </a:rPr>
              <a:t>!=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003A00"/>
                </a:solidFill>
              </a:rPr>
              <a:t>)</a:t>
            </a:r>
            <a:endParaRPr lang="en-US" sz="1800" dirty="0">
              <a:solidFill>
                <a:srgbClr val="003A00"/>
              </a:solidFill>
            </a:endParaRP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 dirty="0">
              <a:solidFill>
                <a:srgbClr val="003A00"/>
              </a:solidFill>
            </a:endParaRPr>
          </a:p>
          <a:p>
            <a:pPr algn="l"/>
            <a:endParaRPr lang="en-US" sz="1800" dirty="0">
              <a:solidFill>
                <a:srgbClr val="003A00"/>
              </a:solidFill>
            </a:endParaRPr>
          </a:p>
          <a:p>
            <a:pPr algn="l"/>
            <a:endParaRPr lang="en-US" sz="2000" dirty="0">
              <a:solidFill>
                <a:srgbClr val="003A00"/>
              </a:solidFill>
            </a:endParaRP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>   </a:t>
            </a:r>
            <a:r>
              <a:rPr lang="en-US" sz="1800" dirty="0" smtClean="0">
                <a:solidFill>
                  <a:srgbClr val="003A00"/>
                </a:solidFill>
              </a:rPr>
              <a:t>p = p-</a:t>
            </a:r>
            <a:r>
              <a:rPr lang="en-US" sz="1800" dirty="0">
                <a:solidFill>
                  <a:srgbClr val="003A00"/>
                </a:solidFill>
              </a:rPr>
              <a:t>&gt;next;     // move down one node</a:t>
            </a: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}</a:t>
            </a:r>
          </a:p>
        </p:txBody>
      </p:sp>
      <p:sp>
        <p:nvSpPr>
          <p:cNvPr id="680035" name="Text Box 99"/>
          <p:cNvSpPr txBox="1">
            <a:spLocks noChangeArrowheads="1"/>
          </p:cNvSpPr>
          <p:nvPr/>
        </p:nvSpPr>
        <p:spPr bwMode="auto">
          <a:xfrm>
            <a:off x="901700" y="4035425"/>
            <a:ext cx="63321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1700" dirty="0" smtClean="0">
                <a:solidFill>
                  <a:srgbClr val="FF0000"/>
                </a:solidFill>
              </a:rPr>
              <a:t>/* p points just above where I want to insert my item */</a:t>
            </a:r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l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</a:rPr>
              <a:t>    break;   // break out of the loop!</a:t>
            </a:r>
            <a:endParaRPr lang="en-US" sz="1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0036" name="Rectangle 100"/>
          <p:cNvSpPr>
            <a:spLocks noChangeArrowheads="1"/>
          </p:cNvSpPr>
          <p:nvPr/>
        </p:nvSpPr>
        <p:spPr bwMode="auto">
          <a:xfrm>
            <a:off x="736600" y="5908675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Link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new node</a:t>
            </a:r>
            <a:r>
              <a:rPr lang="en-US" sz="1800" dirty="0"/>
              <a:t> into the list right after the </a:t>
            </a:r>
            <a:r>
              <a:rPr lang="en-US" sz="1800" dirty="0">
                <a:solidFill>
                  <a:srgbClr val="FF0000"/>
                </a:solidFill>
              </a:rPr>
              <a:t>ABOVE node</a:t>
            </a:r>
          </a:p>
        </p:txBody>
      </p:sp>
      <p:sp>
        <p:nvSpPr>
          <p:cNvPr id="680037" name="Rectangle 101"/>
          <p:cNvSpPr>
            <a:spLocks noChangeArrowheads="1"/>
          </p:cNvSpPr>
          <p:nvPr/>
        </p:nvSpPr>
        <p:spPr bwMode="auto">
          <a:xfrm>
            <a:off x="708025" y="5384800"/>
            <a:ext cx="6545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>
                <a:solidFill>
                  <a:srgbClr val="6600CC"/>
                </a:solidFill>
              </a:rPr>
              <a:t>Allocate and fill</a:t>
            </a:r>
            <a:r>
              <a:rPr lang="en-US" sz="1800"/>
              <a:t> your </a:t>
            </a:r>
            <a:r>
              <a:rPr lang="en-US" sz="1800">
                <a:solidFill>
                  <a:srgbClr val="FF0000"/>
                </a:solidFill>
              </a:rPr>
              <a:t>new node</a:t>
            </a:r>
            <a:r>
              <a:rPr lang="en-US" sz="1800"/>
              <a:t> with the item</a:t>
            </a:r>
          </a:p>
        </p:txBody>
      </p:sp>
      <p:sp>
        <p:nvSpPr>
          <p:cNvPr id="680038" name="Rectangle 102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*latest </a:t>
            </a:r>
            <a:r>
              <a:rPr lang="en-US" sz="1800" dirty="0">
                <a:solidFill>
                  <a:srgbClr val="6600CC"/>
                </a:solidFill>
              </a:rPr>
              <a:t>= new </a:t>
            </a:r>
            <a:r>
              <a:rPr lang="en-US" sz="1800" dirty="0" smtClean="0">
                <a:solidFill>
                  <a:srgbClr val="6600CC"/>
                </a:solidFill>
              </a:rPr>
              <a:t>Node;    </a:t>
            </a:r>
            <a:r>
              <a:rPr lang="en-US" sz="1800" dirty="0">
                <a:solidFill>
                  <a:srgbClr val="6600CC"/>
                </a:solidFill>
              </a:rPr>
              <a:t>// </a:t>
            </a:r>
            <a:r>
              <a:rPr lang="en-US" sz="1800" dirty="0" err="1">
                <a:solidFill>
                  <a:srgbClr val="6600CC"/>
                </a:solidFill>
              </a:rPr>
              <a:t>alloc</a:t>
            </a:r>
            <a:r>
              <a:rPr lang="en-US" sz="1800" dirty="0">
                <a:solidFill>
                  <a:srgbClr val="6600CC"/>
                </a:solidFill>
              </a:rPr>
              <a:t> and fill our new node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latest-</a:t>
            </a:r>
            <a:r>
              <a:rPr lang="en-US" sz="1800" dirty="0" smtClean="0">
                <a:solidFill>
                  <a:srgbClr val="6600CC"/>
                </a:solidFill>
              </a:rPr>
              <a:t>&gt;value </a:t>
            </a:r>
            <a:r>
              <a:rPr lang="en-US" sz="1800" dirty="0">
                <a:solidFill>
                  <a:srgbClr val="6600CC"/>
                </a:solidFill>
              </a:rPr>
              <a:t>= </a:t>
            </a:r>
            <a:r>
              <a:rPr lang="en-US" sz="1800" dirty="0" err="1" smtClean="0">
                <a:solidFill>
                  <a:srgbClr val="6600CC"/>
                </a:solidFill>
              </a:rPr>
              <a:t>newItem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80039" name="Rectangle 103"/>
          <p:cNvSpPr>
            <a:spLocks noChangeArrowheads="1"/>
          </p:cNvSpPr>
          <p:nvPr/>
        </p:nvSpPr>
        <p:spPr bwMode="auto">
          <a:xfrm>
            <a:off x="674688" y="5822950"/>
            <a:ext cx="7088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latest-&gt;next = 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680040" name="AutoShape 104"/>
          <p:cNvSpPr>
            <a:spLocks noChangeArrowheads="1"/>
          </p:cNvSpPr>
          <p:nvPr/>
        </p:nvSpPr>
        <p:spPr bwMode="auto">
          <a:xfrm>
            <a:off x="2066925" y="0"/>
            <a:ext cx="5032518" cy="1019175"/>
          </a:xfrm>
          <a:prstGeom prst="wedgeRoundRectCallout">
            <a:avLst>
              <a:gd name="adj1" fmla="val -58333"/>
              <a:gd name="adj2" fmla="val 78662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This one is easy… We already did the same thing in our </a:t>
            </a:r>
            <a:r>
              <a:rPr lang="en-US" sz="2000" dirty="0" err="1" smtClean="0">
                <a:solidFill>
                  <a:srgbClr val="FF0000"/>
                </a:solidFill>
              </a:rPr>
              <a:t>AddToRear</a:t>
            </a:r>
            <a:r>
              <a:rPr lang="en-US" sz="2000" dirty="0" smtClean="0">
                <a:solidFill>
                  <a:srgbClr val="FF0000"/>
                </a:solidFill>
              </a:rPr>
              <a:t>()</a:t>
            </a:r>
            <a:r>
              <a:rPr lang="en-US" sz="2000" dirty="0" smtClean="0">
                <a:solidFill>
                  <a:schemeClr val="tx1"/>
                </a:solidFill>
              </a:rPr>
              <a:t> method.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2" name="AutoShape 97"/>
          <p:cNvSpPr>
            <a:spLocks noChangeArrowheads="1"/>
          </p:cNvSpPr>
          <p:nvPr/>
        </p:nvSpPr>
        <p:spPr bwMode="auto">
          <a:xfrm>
            <a:off x="4219054" y="2375743"/>
            <a:ext cx="4324350" cy="1701655"/>
          </a:xfrm>
          <a:prstGeom prst="wedgeRoundRectCallout">
            <a:avLst>
              <a:gd name="adj1" fmla="val -83667"/>
              <a:gd name="adj2" fmla="val 4803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You’ll want an </a:t>
            </a:r>
            <a:r>
              <a:rPr lang="en-US" sz="2000" dirty="0" smtClean="0">
                <a:solidFill>
                  <a:srgbClr val="6600CC"/>
                </a:solidFill>
              </a:rPr>
              <a:t>if-statement</a:t>
            </a:r>
            <a:r>
              <a:rPr lang="en-US" sz="2000" dirty="0" smtClean="0">
                <a:solidFill>
                  <a:schemeClr val="tx1"/>
                </a:solidFill>
              </a:rPr>
              <a:t> to </a:t>
            </a:r>
            <a:r>
              <a:rPr lang="en-US" sz="2000" dirty="0" smtClean="0">
                <a:solidFill>
                  <a:srgbClr val="6600CC"/>
                </a:solidFill>
              </a:rPr>
              <a:t>break </a:t>
            </a:r>
            <a:r>
              <a:rPr lang="en-US" sz="2000" dirty="0" smtClean="0">
                <a:solidFill>
                  <a:schemeClr val="tx1"/>
                </a:solidFill>
              </a:rPr>
              <a:t>out of the loop when it finds the </a:t>
            </a:r>
            <a:r>
              <a:rPr lang="en-US" sz="2000" dirty="0" smtClean="0">
                <a:solidFill>
                  <a:srgbClr val="FF0000"/>
                </a:solidFill>
              </a:rPr>
              <a:t>node just above</a:t>
            </a:r>
            <a:r>
              <a:rPr lang="en-US" sz="2000" dirty="0" smtClean="0">
                <a:solidFill>
                  <a:schemeClr val="tx1"/>
                </a:solidFill>
              </a:rPr>
              <a:t> the insertion point!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438775" y="0"/>
            <a:ext cx="3705225" cy="49625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2" name="Group 142"/>
          <p:cNvGrpSpPr>
            <a:grpSpLocks/>
          </p:cNvGrpSpPr>
          <p:nvPr/>
        </p:nvGrpSpPr>
        <p:grpSpPr bwMode="auto">
          <a:xfrm>
            <a:off x="7443788" y="144018"/>
            <a:ext cx="1704975" cy="4383087"/>
            <a:chOff x="4734" y="489"/>
            <a:chExt cx="1074" cy="2761"/>
          </a:xfrm>
        </p:grpSpPr>
        <p:sp>
          <p:nvSpPr>
            <p:cNvPr id="173" name="Rectangle 82"/>
            <p:cNvSpPr>
              <a:spLocks noChangeArrowheads="1"/>
            </p:cNvSpPr>
            <p:nvPr/>
          </p:nvSpPr>
          <p:spPr bwMode="auto">
            <a:xfrm>
              <a:off x="4743" y="163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Text Box 83"/>
            <p:cNvSpPr txBox="1">
              <a:spLocks noChangeArrowheads="1"/>
            </p:cNvSpPr>
            <p:nvPr/>
          </p:nvSpPr>
          <p:spPr bwMode="auto">
            <a:xfrm>
              <a:off x="4743" y="166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75" name="Text Box 84"/>
            <p:cNvSpPr txBox="1">
              <a:spLocks noChangeArrowheads="1"/>
            </p:cNvSpPr>
            <p:nvPr/>
          </p:nvSpPr>
          <p:spPr bwMode="auto">
            <a:xfrm>
              <a:off x="4743" y="183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76" name="Rectangle 85"/>
            <p:cNvSpPr>
              <a:spLocks noChangeArrowheads="1"/>
            </p:cNvSpPr>
            <p:nvPr/>
          </p:nvSpPr>
          <p:spPr bwMode="auto">
            <a:xfrm>
              <a:off x="5105" y="167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Rectangle 86"/>
            <p:cNvSpPr>
              <a:spLocks noChangeArrowheads="1"/>
            </p:cNvSpPr>
            <p:nvPr/>
          </p:nvSpPr>
          <p:spPr bwMode="auto">
            <a:xfrm>
              <a:off x="5105" y="184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78" name="Text Box 87"/>
            <p:cNvSpPr txBox="1">
              <a:spLocks noChangeArrowheads="1"/>
            </p:cNvSpPr>
            <p:nvPr/>
          </p:nvSpPr>
          <p:spPr bwMode="auto">
            <a:xfrm>
              <a:off x="5047" y="1635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179" name="Text Box 88"/>
            <p:cNvSpPr txBox="1">
              <a:spLocks noChangeArrowheads="1"/>
            </p:cNvSpPr>
            <p:nvPr/>
          </p:nvSpPr>
          <p:spPr bwMode="auto">
            <a:xfrm>
              <a:off x="5092" y="1821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80" name="Group 89"/>
            <p:cNvGrpSpPr>
              <a:grpSpLocks/>
            </p:cNvGrpSpPr>
            <p:nvPr/>
          </p:nvGrpSpPr>
          <p:grpSpPr bwMode="auto">
            <a:xfrm>
              <a:off x="4737" y="1080"/>
              <a:ext cx="765" cy="411"/>
              <a:chOff x="4608" y="1664"/>
              <a:chExt cx="1015" cy="564"/>
            </a:xfrm>
          </p:grpSpPr>
          <p:sp>
            <p:nvSpPr>
              <p:cNvPr id="205" name="Rectangle 9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Text Box 9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207" name="Text Box 9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08" name="Rectangle 9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Rectangle 9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0" name="Text Box 95"/>
              <p:cNvSpPr txBox="1">
                <a:spLocks noChangeArrowheads="1"/>
              </p:cNvSpPr>
              <p:nvPr/>
            </p:nvSpPr>
            <p:spPr bwMode="auto">
              <a:xfrm>
                <a:off x="5006" y="1664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/>
                  <a:t>“cat”</a:t>
                </a:r>
              </a:p>
            </p:txBody>
          </p:sp>
          <p:sp>
            <p:nvSpPr>
              <p:cNvPr id="211" name="Text Box 9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81" name="Text Box 98"/>
            <p:cNvSpPr txBox="1">
              <a:spLocks noChangeArrowheads="1"/>
            </p:cNvSpPr>
            <p:nvPr/>
          </p:nvSpPr>
          <p:spPr bwMode="auto">
            <a:xfrm>
              <a:off x="4827" y="543"/>
              <a:ext cx="36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head</a:t>
              </a:r>
              <a:endParaRPr lang="en-US" sz="1400" dirty="0"/>
            </a:p>
          </p:txBody>
        </p:sp>
        <p:sp>
          <p:nvSpPr>
            <p:cNvPr id="182" name="Rectangle 99"/>
            <p:cNvSpPr>
              <a:spLocks noChangeArrowheads="1"/>
            </p:cNvSpPr>
            <p:nvPr/>
          </p:nvSpPr>
          <p:spPr bwMode="auto">
            <a:xfrm>
              <a:off x="5187" y="573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Text Box 100"/>
            <p:cNvSpPr txBox="1">
              <a:spLocks noChangeArrowheads="1"/>
            </p:cNvSpPr>
            <p:nvPr/>
          </p:nvSpPr>
          <p:spPr bwMode="auto">
            <a:xfrm>
              <a:off x="5150" y="560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84" name="Text Box 101"/>
            <p:cNvSpPr txBox="1">
              <a:spLocks noChangeArrowheads="1"/>
            </p:cNvSpPr>
            <p:nvPr/>
          </p:nvSpPr>
          <p:spPr bwMode="auto">
            <a:xfrm>
              <a:off x="5232" y="489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85" name="Text Box 102"/>
            <p:cNvSpPr txBox="1">
              <a:spLocks noChangeArrowheads="1"/>
            </p:cNvSpPr>
            <p:nvPr/>
          </p:nvSpPr>
          <p:spPr bwMode="auto">
            <a:xfrm>
              <a:off x="5196" y="1212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186" name="AutoShape 103"/>
            <p:cNvCxnSpPr>
              <a:cxnSpLocks noChangeShapeType="1"/>
            </p:cNvCxnSpPr>
            <p:nvPr/>
          </p:nvCxnSpPr>
          <p:spPr bwMode="auto">
            <a:xfrm flipH="1">
              <a:off x="5250" y="1367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7" name="Text Box 104"/>
            <p:cNvSpPr txBox="1">
              <a:spLocks noChangeArrowheads="1"/>
            </p:cNvSpPr>
            <p:nvPr/>
          </p:nvSpPr>
          <p:spPr bwMode="auto">
            <a:xfrm>
              <a:off x="4806" y="111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88" name="Text Box 105"/>
            <p:cNvSpPr txBox="1">
              <a:spLocks noChangeArrowheads="1"/>
            </p:cNvSpPr>
            <p:nvPr/>
          </p:nvSpPr>
          <p:spPr bwMode="auto">
            <a:xfrm>
              <a:off x="5412" y="103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189" name="Text Box 106"/>
            <p:cNvSpPr txBox="1">
              <a:spLocks noChangeArrowheads="1"/>
            </p:cNvSpPr>
            <p:nvPr/>
          </p:nvSpPr>
          <p:spPr bwMode="auto">
            <a:xfrm>
              <a:off x="5419" y="1587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0" name="Text Box 107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1" name="Text Box 109"/>
            <p:cNvSpPr txBox="1">
              <a:spLocks noChangeArrowheads="1"/>
            </p:cNvSpPr>
            <p:nvPr/>
          </p:nvSpPr>
          <p:spPr bwMode="auto">
            <a:xfrm>
              <a:off x="5070" y="1266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92" name="Rectangle 110"/>
            <p:cNvSpPr>
              <a:spLocks noChangeArrowheads="1"/>
            </p:cNvSpPr>
            <p:nvPr/>
          </p:nvSpPr>
          <p:spPr bwMode="auto">
            <a:xfrm>
              <a:off x="4734" y="2851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3" name="Text Box 111"/>
            <p:cNvSpPr txBox="1">
              <a:spLocks noChangeArrowheads="1"/>
            </p:cNvSpPr>
            <p:nvPr/>
          </p:nvSpPr>
          <p:spPr bwMode="auto">
            <a:xfrm>
              <a:off x="4734" y="2883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94" name="Text Box 112"/>
            <p:cNvSpPr txBox="1">
              <a:spLocks noChangeArrowheads="1"/>
            </p:cNvSpPr>
            <p:nvPr/>
          </p:nvSpPr>
          <p:spPr bwMode="auto">
            <a:xfrm>
              <a:off x="4734" y="3059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95" name="Rectangle 113"/>
            <p:cNvSpPr>
              <a:spLocks noChangeArrowheads="1"/>
            </p:cNvSpPr>
            <p:nvPr/>
          </p:nvSpPr>
          <p:spPr bwMode="auto">
            <a:xfrm>
              <a:off x="5096" y="2886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Rectangle 114"/>
            <p:cNvSpPr>
              <a:spLocks noChangeArrowheads="1"/>
            </p:cNvSpPr>
            <p:nvPr/>
          </p:nvSpPr>
          <p:spPr bwMode="auto">
            <a:xfrm>
              <a:off x="5103" y="3065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7" name="Text Box 115"/>
            <p:cNvSpPr txBox="1">
              <a:spLocks noChangeArrowheads="1"/>
            </p:cNvSpPr>
            <p:nvPr/>
          </p:nvSpPr>
          <p:spPr bwMode="auto">
            <a:xfrm>
              <a:off x="5089" y="2859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98" name="Text Box 116"/>
            <p:cNvSpPr txBox="1">
              <a:spLocks noChangeArrowheads="1"/>
            </p:cNvSpPr>
            <p:nvPr/>
          </p:nvSpPr>
          <p:spPr bwMode="auto">
            <a:xfrm>
              <a:off x="5083" y="3038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99" name="Text Box 117"/>
            <p:cNvSpPr txBox="1">
              <a:spLocks noChangeArrowheads="1"/>
            </p:cNvSpPr>
            <p:nvPr/>
          </p:nvSpPr>
          <p:spPr bwMode="auto">
            <a:xfrm>
              <a:off x="5196" y="2830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00" name="Text Box 118"/>
            <p:cNvSpPr txBox="1">
              <a:spLocks noChangeArrowheads="1"/>
            </p:cNvSpPr>
            <p:nvPr/>
          </p:nvSpPr>
          <p:spPr bwMode="auto">
            <a:xfrm>
              <a:off x="5043" y="2839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201" name="Text Box 119"/>
            <p:cNvSpPr txBox="1">
              <a:spLocks noChangeArrowheads="1"/>
            </p:cNvSpPr>
            <p:nvPr/>
          </p:nvSpPr>
          <p:spPr bwMode="auto">
            <a:xfrm>
              <a:off x="5048" y="3034"/>
              <a:ext cx="438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300" dirty="0" err="1" smtClean="0">
                  <a:solidFill>
                    <a:srgbClr val="FF0000"/>
                  </a:solidFill>
                </a:rPr>
                <a:t>nullptr</a:t>
              </a:r>
              <a:endParaRPr lang="en-US" sz="1300" dirty="0">
                <a:solidFill>
                  <a:srgbClr val="FF0000"/>
                </a:solidFill>
              </a:endParaRPr>
            </a:p>
          </p:txBody>
        </p:sp>
        <p:sp>
          <p:nvSpPr>
            <p:cNvPr id="202" name="Text Box 120"/>
            <p:cNvSpPr txBox="1">
              <a:spLocks noChangeArrowheads="1"/>
            </p:cNvSpPr>
            <p:nvPr/>
          </p:nvSpPr>
          <p:spPr bwMode="auto">
            <a:xfrm>
              <a:off x="5422" y="2826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203" name="AutoShape 136"/>
            <p:cNvCxnSpPr>
              <a:cxnSpLocks noChangeShapeType="1"/>
            </p:cNvCxnSpPr>
            <p:nvPr/>
          </p:nvCxnSpPr>
          <p:spPr bwMode="auto">
            <a:xfrm rot="5400000">
              <a:off x="5050" y="794"/>
              <a:ext cx="336" cy="22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" name="Text Box 137"/>
            <p:cNvSpPr txBox="1">
              <a:spLocks noChangeArrowheads="1"/>
            </p:cNvSpPr>
            <p:nvPr/>
          </p:nvSpPr>
          <p:spPr bwMode="auto">
            <a:xfrm>
              <a:off x="5124" y="542"/>
              <a:ext cx="4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/>
                <a:t>1000</a:t>
              </a:r>
            </a:p>
          </p:txBody>
        </p:sp>
      </p:grpSp>
      <p:cxnSp>
        <p:nvCxnSpPr>
          <p:cNvPr id="212" name="AutoShape 121"/>
          <p:cNvCxnSpPr>
            <a:cxnSpLocks noChangeShapeType="1"/>
          </p:cNvCxnSpPr>
          <p:nvPr/>
        </p:nvCxnSpPr>
        <p:spPr bwMode="auto">
          <a:xfrm rot="16200000" flipH="1">
            <a:off x="7805738" y="3126221"/>
            <a:ext cx="1447800" cy="13017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3" name="Group 122"/>
          <p:cNvGrpSpPr>
            <a:grpSpLocks/>
          </p:cNvGrpSpPr>
          <p:nvPr/>
        </p:nvGrpSpPr>
        <p:grpSpPr bwMode="auto">
          <a:xfrm>
            <a:off x="6939928" y="2836040"/>
            <a:ext cx="1595437" cy="641350"/>
            <a:chOff x="5257" y="4108"/>
            <a:chExt cx="1005" cy="404"/>
          </a:xfrm>
        </p:grpSpPr>
        <p:grpSp>
          <p:nvGrpSpPr>
            <p:cNvPr id="214" name="Group 123"/>
            <p:cNvGrpSpPr>
              <a:grpSpLocks/>
            </p:cNvGrpSpPr>
            <p:nvPr/>
          </p:nvGrpSpPr>
          <p:grpSpPr bwMode="auto">
            <a:xfrm>
              <a:off x="5257" y="4112"/>
              <a:ext cx="761" cy="400"/>
              <a:chOff x="4999" y="924"/>
              <a:chExt cx="761" cy="400"/>
            </a:xfrm>
          </p:grpSpPr>
          <p:grpSp>
            <p:nvGrpSpPr>
              <p:cNvPr id="217" name="Group 124"/>
              <p:cNvGrpSpPr>
                <a:grpSpLocks/>
              </p:cNvGrpSpPr>
              <p:nvPr/>
            </p:nvGrpSpPr>
            <p:grpSpPr bwMode="auto">
              <a:xfrm>
                <a:off x="4999" y="945"/>
                <a:ext cx="761" cy="379"/>
                <a:chOff x="5856" y="1536"/>
                <a:chExt cx="761" cy="379"/>
              </a:xfrm>
            </p:grpSpPr>
            <p:sp>
              <p:nvSpPr>
                <p:cNvPr id="219" name="Rectangle 125"/>
                <p:cNvSpPr>
                  <a:spLocks noChangeArrowheads="1"/>
                </p:cNvSpPr>
                <p:nvPr/>
              </p:nvSpPr>
              <p:spPr bwMode="auto">
                <a:xfrm>
                  <a:off x="5856" y="1536"/>
                  <a:ext cx="729" cy="35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5856" y="1561"/>
                  <a:ext cx="38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>
                      <a:solidFill>
                        <a:schemeClr val="bg1"/>
                      </a:solidFill>
                    </a:rPr>
                    <a:t>value</a:t>
                  </a:r>
                  <a:endParaRPr lang="en-US" sz="14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21" name="Text Box 127"/>
                <p:cNvSpPr txBox="1">
                  <a:spLocks noChangeArrowheads="1"/>
                </p:cNvSpPr>
                <p:nvPr/>
              </p:nvSpPr>
              <p:spPr bwMode="auto">
                <a:xfrm>
                  <a:off x="5874" y="1714"/>
                  <a:ext cx="358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>
                      <a:solidFill>
                        <a:schemeClr val="bg1"/>
                      </a:solidFill>
                    </a:rPr>
                    <a:t>next</a:t>
                  </a:r>
                </a:p>
              </p:txBody>
            </p:sp>
            <p:sp>
              <p:nvSpPr>
                <p:cNvPr id="222" name="Rectangle 128"/>
                <p:cNvSpPr>
                  <a:spLocks noChangeArrowheads="1"/>
                </p:cNvSpPr>
                <p:nvPr/>
              </p:nvSpPr>
              <p:spPr bwMode="auto">
                <a:xfrm>
                  <a:off x="6218" y="1571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129"/>
                <p:cNvSpPr>
                  <a:spLocks noChangeArrowheads="1"/>
                </p:cNvSpPr>
                <p:nvPr/>
              </p:nvSpPr>
              <p:spPr bwMode="auto">
                <a:xfrm>
                  <a:off x="6225" y="1750"/>
                  <a:ext cx="327" cy="122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130"/>
                <p:cNvSpPr txBox="1">
                  <a:spLocks noChangeArrowheads="1"/>
                </p:cNvSpPr>
                <p:nvPr/>
              </p:nvSpPr>
              <p:spPr bwMode="auto">
                <a:xfrm>
                  <a:off x="6211" y="1544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  <p:sp>
              <p:nvSpPr>
                <p:cNvPr id="225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6205" y="1723"/>
                  <a:ext cx="406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218" name="Text Box 132"/>
              <p:cNvSpPr txBox="1">
                <a:spLocks noChangeArrowheads="1"/>
              </p:cNvSpPr>
              <p:nvPr/>
            </p:nvSpPr>
            <p:spPr bwMode="auto">
              <a:xfrm>
                <a:off x="5461" y="92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</p:grpSp>
        <p:sp>
          <p:nvSpPr>
            <p:cNvPr id="216" name="Text Box 134"/>
            <p:cNvSpPr txBox="1">
              <a:spLocks noChangeArrowheads="1"/>
            </p:cNvSpPr>
            <p:nvPr/>
          </p:nvSpPr>
          <p:spPr bwMode="auto">
            <a:xfrm>
              <a:off x="5927" y="4108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600</a:t>
              </a:r>
            </a:p>
          </p:txBody>
        </p:sp>
      </p:grpSp>
      <p:sp>
        <p:nvSpPr>
          <p:cNvPr id="227" name="Text Box 108"/>
          <p:cNvSpPr txBox="1">
            <a:spLocks noChangeArrowheads="1"/>
          </p:cNvSpPr>
          <p:nvPr/>
        </p:nvSpPr>
        <p:spPr bwMode="auto">
          <a:xfrm>
            <a:off x="8007351" y="2239518"/>
            <a:ext cx="531812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848353" y="813943"/>
            <a:ext cx="1609723" cy="1352550"/>
            <a:chOff x="5848353" y="813943"/>
            <a:chExt cx="1609723" cy="1352550"/>
          </a:xfrm>
        </p:grpSpPr>
        <p:grpSp>
          <p:nvGrpSpPr>
            <p:cNvPr id="169" name="Group 143"/>
            <p:cNvGrpSpPr>
              <a:grpSpLocks/>
            </p:cNvGrpSpPr>
            <p:nvPr/>
          </p:nvGrpSpPr>
          <p:grpSpPr bwMode="auto">
            <a:xfrm>
              <a:off x="5848353" y="825055"/>
              <a:ext cx="938213" cy="400050"/>
              <a:chOff x="3249" y="1278"/>
              <a:chExt cx="591" cy="252"/>
            </a:xfrm>
          </p:grpSpPr>
          <p:sp>
            <p:nvSpPr>
              <p:cNvPr id="170" name="Rectangle 144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Text Box 145"/>
              <p:cNvSpPr txBox="1">
                <a:spLocks noChangeArrowheads="1"/>
              </p:cNvSpPr>
              <p:nvPr/>
            </p:nvSpPr>
            <p:spPr bwMode="auto">
              <a:xfrm>
                <a:off x="3249" y="1278"/>
                <a:ext cx="3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>
                    <a:solidFill>
                      <a:schemeClr val="accent2"/>
                    </a:solidFill>
                  </a:rPr>
                  <a:t>  </a:t>
                </a:r>
                <a:r>
                  <a:rPr lang="en-US" sz="2000" smtClean="0">
                    <a:solidFill>
                      <a:schemeClr val="accent2"/>
                    </a:solidFill>
                  </a:rPr>
                  <a:t>p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26" name="Text Box 140"/>
            <p:cNvSpPr txBox="1">
              <a:spLocks noChangeArrowheads="1"/>
            </p:cNvSpPr>
            <p:nvPr/>
          </p:nvSpPr>
          <p:spPr bwMode="auto">
            <a:xfrm>
              <a:off x="6149355" y="882205"/>
              <a:ext cx="765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1400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28" name="Text Box 146"/>
            <p:cNvSpPr txBox="1">
              <a:spLocks noChangeArrowheads="1"/>
            </p:cNvSpPr>
            <p:nvPr/>
          </p:nvSpPr>
          <p:spPr bwMode="auto">
            <a:xfrm>
              <a:off x="6459538" y="813943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cxnSp>
          <p:nvCxnSpPr>
            <p:cNvPr id="229" name="AutoShape 149"/>
            <p:cNvCxnSpPr>
              <a:cxnSpLocks noChangeShapeType="1"/>
              <a:stCxn id="228" idx="3"/>
              <a:endCxn id="174" idx="1"/>
            </p:cNvCxnSpPr>
            <p:nvPr/>
          </p:nvCxnSpPr>
          <p:spPr bwMode="auto">
            <a:xfrm>
              <a:off x="6734176" y="1042543"/>
              <a:ext cx="723900" cy="1123950"/>
            </a:xfrm>
            <a:prstGeom prst="curvedConnector3">
              <a:avLst>
                <a:gd name="adj1" fmla="val 50000"/>
              </a:avLst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31" name="AutoShape 153"/>
          <p:cNvCxnSpPr>
            <a:cxnSpLocks noChangeShapeType="1"/>
          </p:cNvCxnSpPr>
          <p:nvPr/>
        </p:nvCxnSpPr>
        <p:spPr bwMode="auto">
          <a:xfrm rot="5400000">
            <a:off x="7722437" y="2324759"/>
            <a:ext cx="379711" cy="731474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2" name="Text Box 154"/>
          <p:cNvSpPr txBox="1">
            <a:spLocks noChangeArrowheads="1"/>
          </p:cNvSpPr>
          <p:nvPr/>
        </p:nvSpPr>
        <p:spPr bwMode="auto">
          <a:xfrm>
            <a:off x="7733516" y="2231580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800</a:t>
            </a:r>
          </a:p>
        </p:txBody>
      </p:sp>
      <p:cxnSp>
        <p:nvCxnSpPr>
          <p:cNvPr id="233" name="AutoShape 155"/>
          <p:cNvCxnSpPr>
            <a:cxnSpLocks noChangeShapeType="1"/>
            <a:stCxn id="234" idx="2"/>
          </p:cNvCxnSpPr>
          <p:nvPr/>
        </p:nvCxnSpPr>
        <p:spPr bwMode="auto">
          <a:xfrm rot="16200000" flipH="1">
            <a:off x="7730615" y="3479695"/>
            <a:ext cx="496235" cy="357163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233"/>
          <p:cNvSpPr txBox="1"/>
          <p:nvPr/>
        </p:nvSpPr>
        <p:spPr>
          <a:xfrm>
            <a:off x="7673353" y="304082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7419757" y="288035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248" name="Rectangle 83"/>
          <p:cNvSpPr>
            <a:spLocks noChangeArrowheads="1"/>
          </p:cNvSpPr>
          <p:nvPr/>
        </p:nvSpPr>
        <p:spPr bwMode="auto">
          <a:xfrm>
            <a:off x="181661" y="677770"/>
            <a:ext cx="5248149" cy="4637740"/>
          </a:xfrm>
          <a:prstGeom prst="rect">
            <a:avLst/>
          </a:prstGeom>
          <a:solidFill>
            <a:srgbClr val="A7FFE8">
              <a:alpha val="90000"/>
            </a:srgbClr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256" name="Rectangle 83"/>
          <p:cNvSpPr>
            <a:spLocks noChangeArrowheads="1"/>
          </p:cNvSpPr>
          <p:nvPr/>
        </p:nvSpPr>
        <p:spPr bwMode="auto">
          <a:xfrm>
            <a:off x="290575" y="5059444"/>
            <a:ext cx="7086538" cy="816932"/>
          </a:xfrm>
          <a:prstGeom prst="rect">
            <a:avLst/>
          </a:prstGeom>
          <a:solidFill>
            <a:srgbClr val="A7FFE8">
              <a:alpha val="90000"/>
            </a:srgbClr>
          </a:solidFill>
          <a:ln w="19050" algn="ctr">
            <a:noFill/>
            <a:miter lim="800000"/>
            <a:headEnd/>
            <a:tailEnd/>
          </a:ln>
          <a:effectLst/>
          <a:extLst/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680041" name="AutoShape 105"/>
          <p:cNvSpPr>
            <a:spLocks noChangeArrowheads="1"/>
          </p:cNvSpPr>
          <p:nvPr/>
        </p:nvSpPr>
        <p:spPr bwMode="auto">
          <a:xfrm>
            <a:off x="2066925" y="3070990"/>
            <a:ext cx="3371850" cy="1771142"/>
          </a:xfrm>
          <a:prstGeom prst="wedgeRoundRectCallout">
            <a:avLst>
              <a:gd name="adj1" fmla="val -58599"/>
              <a:gd name="adj2" fmla="val 7714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This one’s easy – we’ve already learned how to allocate and fill in a new node variable.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0042" name="AutoShape 106"/>
          <p:cNvSpPr>
            <a:spLocks noChangeArrowheads="1"/>
          </p:cNvSpPr>
          <p:nvPr/>
        </p:nvSpPr>
        <p:spPr bwMode="auto">
          <a:xfrm>
            <a:off x="1171531" y="4046092"/>
            <a:ext cx="4524376" cy="1562100"/>
          </a:xfrm>
          <a:prstGeom prst="wedgeRoundRectCallout">
            <a:avLst>
              <a:gd name="adj1" fmla="val -49190"/>
              <a:gd name="adj2" fmla="val 68699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endParaRPr lang="en-US" sz="100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This one is a bit more </a:t>
            </a:r>
            <a:r>
              <a:rPr lang="en-US" sz="2000" dirty="0" smtClean="0">
                <a:solidFill>
                  <a:schemeClr val="tx1"/>
                </a:solidFill>
              </a:rPr>
              <a:t>complex…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457200" indent="-457200"/>
            <a:endParaRPr lang="en-US" sz="1050" dirty="0">
              <a:solidFill>
                <a:schemeClr val="tx1"/>
              </a:solidFill>
            </a:endParaRPr>
          </a:p>
          <a:p>
            <a:pPr marL="457200" indent="-457200"/>
            <a:r>
              <a:rPr lang="en-US" sz="2000" dirty="0" smtClean="0">
                <a:solidFill>
                  <a:schemeClr val="tx1"/>
                </a:solidFill>
              </a:rPr>
              <a:t>First we want to link our </a:t>
            </a:r>
            <a:r>
              <a:rPr lang="en-US" sz="2000" dirty="0">
                <a:solidFill>
                  <a:srgbClr val="FF0000"/>
                </a:solidFill>
              </a:rPr>
              <a:t>new node</a:t>
            </a:r>
            <a:r>
              <a:rPr lang="en-US" sz="2000" dirty="0">
                <a:solidFill>
                  <a:schemeClr val="tx1"/>
                </a:solidFill>
              </a:rPr>
              <a:t> to the </a:t>
            </a:r>
            <a:r>
              <a:rPr lang="en-US" sz="2000" dirty="0">
                <a:solidFill>
                  <a:srgbClr val="FF0000"/>
                </a:solidFill>
              </a:rPr>
              <a:t>node </a:t>
            </a:r>
            <a:r>
              <a:rPr lang="en-US" sz="2000" dirty="0" smtClean="0">
                <a:solidFill>
                  <a:srgbClr val="FF0000"/>
                </a:solidFill>
              </a:rPr>
              <a:t>below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238" name="Group 237"/>
          <p:cNvGrpSpPr/>
          <p:nvPr/>
        </p:nvGrpSpPr>
        <p:grpSpPr>
          <a:xfrm>
            <a:off x="5530234" y="2170510"/>
            <a:ext cx="1787137" cy="705218"/>
            <a:chOff x="5314957" y="813943"/>
            <a:chExt cx="1787137" cy="705218"/>
          </a:xfrm>
        </p:grpSpPr>
        <p:grpSp>
          <p:nvGrpSpPr>
            <p:cNvPr id="239" name="Group 143"/>
            <p:cNvGrpSpPr>
              <a:grpSpLocks/>
            </p:cNvGrpSpPr>
            <p:nvPr/>
          </p:nvGrpSpPr>
          <p:grpSpPr bwMode="auto">
            <a:xfrm>
              <a:off x="5314957" y="825055"/>
              <a:ext cx="1471614" cy="400050"/>
              <a:chOff x="2913" y="1278"/>
              <a:chExt cx="927" cy="252"/>
            </a:xfrm>
          </p:grpSpPr>
          <p:sp>
            <p:nvSpPr>
              <p:cNvPr id="243" name="Rectangle 144"/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336" cy="144"/>
              </a:xfrm>
              <a:prstGeom prst="rect">
                <a:avLst/>
              </a:prstGeom>
              <a:solidFill>
                <a:srgbClr val="FFF2E5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Text Box 145"/>
              <p:cNvSpPr txBox="1">
                <a:spLocks noChangeArrowheads="1"/>
              </p:cNvSpPr>
              <p:nvPr/>
            </p:nvSpPr>
            <p:spPr bwMode="auto">
              <a:xfrm>
                <a:off x="2913" y="1278"/>
                <a:ext cx="66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schemeClr val="accent2"/>
                    </a:solidFill>
                  </a:rPr>
                  <a:t>  </a:t>
                </a:r>
                <a:r>
                  <a:rPr lang="en-US" sz="2000" dirty="0" smtClean="0">
                    <a:solidFill>
                      <a:schemeClr val="accent2"/>
                    </a:solidFill>
                  </a:rPr>
                  <a:t>latest</a:t>
                </a:r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40" name="Text Box 140"/>
            <p:cNvSpPr txBox="1">
              <a:spLocks noChangeArrowheads="1"/>
            </p:cNvSpPr>
            <p:nvPr/>
          </p:nvSpPr>
          <p:spPr bwMode="auto">
            <a:xfrm>
              <a:off x="6149355" y="882205"/>
              <a:ext cx="7651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dirty="0" smtClean="0">
                  <a:solidFill>
                    <a:srgbClr val="FF0000"/>
                  </a:solidFill>
                </a:rPr>
                <a:t>600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41" name="Text Box 146"/>
            <p:cNvSpPr txBox="1">
              <a:spLocks noChangeArrowheads="1"/>
            </p:cNvSpPr>
            <p:nvPr/>
          </p:nvSpPr>
          <p:spPr bwMode="auto">
            <a:xfrm>
              <a:off x="6459538" y="813943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cxnSp>
          <p:nvCxnSpPr>
            <p:cNvPr id="242" name="AutoShape 149"/>
            <p:cNvCxnSpPr>
              <a:cxnSpLocks noChangeShapeType="1"/>
            </p:cNvCxnSpPr>
            <p:nvPr/>
          </p:nvCxnSpPr>
          <p:spPr bwMode="auto">
            <a:xfrm>
              <a:off x="6769684" y="1042543"/>
              <a:ext cx="332410" cy="476618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6" name="Text Box 133"/>
          <p:cNvSpPr txBox="1">
            <a:spLocks noChangeArrowheads="1"/>
          </p:cNvSpPr>
          <p:nvPr/>
        </p:nvSpPr>
        <p:spPr bwMode="auto">
          <a:xfrm>
            <a:off x="7439990" y="2856678"/>
            <a:ext cx="6619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“fly”</a:t>
            </a:r>
          </a:p>
        </p:txBody>
      </p:sp>
      <p:sp>
        <p:nvSpPr>
          <p:cNvPr id="249" name="Rectangle 103"/>
          <p:cNvSpPr>
            <a:spLocks noChangeArrowheads="1"/>
          </p:cNvSpPr>
          <p:nvPr/>
        </p:nvSpPr>
        <p:spPr bwMode="auto">
          <a:xfrm>
            <a:off x="2243071" y="5822950"/>
            <a:ext cx="583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800000"/>
                </a:solidFill>
              </a:rPr>
              <a:t>p-&gt;next;   // </a:t>
            </a:r>
            <a:r>
              <a:rPr lang="en-US" sz="1800" dirty="0">
                <a:solidFill>
                  <a:srgbClr val="800000"/>
                </a:solidFill>
              </a:rPr>
              <a:t>link </a:t>
            </a:r>
            <a:r>
              <a:rPr lang="en-US" sz="1800" dirty="0" smtClean="0">
                <a:solidFill>
                  <a:srgbClr val="800000"/>
                </a:solidFill>
              </a:rPr>
              <a:t>new node </a:t>
            </a:r>
            <a:r>
              <a:rPr lang="en-US" sz="1800" dirty="0">
                <a:solidFill>
                  <a:srgbClr val="800000"/>
                </a:solidFill>
              </a:rPr>
              <a:t>to </a:t>
            </a:r>
            <a:r>
              <a:rPr lang="en-US" sz="1800" dirty="0" smtClean="0">
                <a:solidFill>
                  <a:srgbClr val="800000"/>
                </a:solidFill>
              </a:rPr>
              <a:t>the node below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4583184" y="2742310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set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latest-&gt;next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253" name="Right Arrow 252"/>
          <p:cNvSpPr/>
          <p:nvPr/>
        </p:nvSpPr>
        <p:spPr bwMode="auto">
          <a:xfrm>
            <a:off x="4995324" y="3648201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the address of the node below…</a:t>
            </a:r>
          </a:p>
        </p:txBody>
      </p:sp>
      <p:sp>
        <p:nvSpPr>
          <p:cNvPr id="257" name="AutoShape 106"/>
          <p:cNvSpPr>
            <a:spLocks noChangeArrowheads="1"/>
          </p:cNvSpPr>
          <p:nvPr/>
        </p:nvSpPr>
        <p:spPr bwMode="auto">
          <a:xfrm>
            <a:off x="1171531" y="4527104"/>
            <a:ext cx="4524376" cy="1250719"/>
          </a:xfrm>
          <a:prstGeom prst="wedgeRoundRectCallout">
            <a:avLst>
              <a:gd name="adj1" fmla="val -49190"/>
              <a:gd name="adj2" fmla="val 7300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/>
            <a:r>
              <a:rPr lang="en-US" sz="2000" dirty="0">
                <a:solidFill>
                  <a:schemeClr val="tx1"/>
                </a:solidFill>
              </a:rPr>
              <a:t>Second, we want to link the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node </a:t>
            </a:r>
            <a:r>
              <a:rPr lang="en-US" sz="2000" dirty="0">
                <a:solidFill>
                  <a:srgbClr val="FF0000"/>
                </a:solidFill>
              </a:rPr>
              <a:t>above our insertion point </a:t>
            </a:r>
            <a:r>
              <a:rPr lang="en-US" sz="2000" dirty="0" smtClean="0">
                <a:solidFill>
                  <a:schemeClr val="tx1"/>
                </a:solidFill>
              </a:rPr>
              <a:t>to </a:t>
            </a:r>
            <a:r>
              <a:rPr lang="en-US" sz="2000" dirty="0">
                <a:solidFill>
                  <a:schemeClr val="tx1"/>
                </a:solidFill>
              </a:rPr>
              <a:t>our </a:t>
            </a:r>
            <a:r>
              <a:rPr lang="en-US" sz="2000" dirty="0">
                <a:solidFill>
                  <a:srgbClr val="FF0000"/>
                </a:solidFill>
              </a:rPr>
              <a:t>new </a:t>
            </a:r>
            <a:r>
              <a:rPr lang="en-US" sz="2000" dirty="0" smtClean="0">
                <a:solidFill>
                  <a:srgbClr val="FF0000"/>
                </a:solidFill>
              </a:rPr>
              <a:t>node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7219440" y="392414"/>
            <a:ext cx="2050065" cy="1904254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set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p-&gt;next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…</a:t>
            </a:r>
          </a:p>
        </p:txBody>
      </p:sp>
      <p:sp>
        <p:nvSpPr>
          <p:cNvPr id="262" name="Right Arrow 261"/>
          <p:cNvSpPr/>
          <p:nvPr/>
        </p:nvSpPr>
        <p:spPr bwMode="auto">
          <a:xfrm>
            <a:off x="3349776" y="1831355"/>
            <a:ext cx="2453227" cy="115138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to the address of our new node.</a:t>
            </a:r>
          </a:p>
        </p:txBody>
      </p:sp>
      <p:sp>
        <p:nvSpPr>
          <p:cNvPr id="263" name="Rectangle 103"/>
          <p:cNvSpPr>
            <a:spLocks noChangeArrowheads="1"/>
          </p:cNvSpPr>
          <p:nvPr/>
        </p:nvSpPr>
        <p:spPr bwMode="auto">
          <a:xfrm>
            <a:off x="675808" y="6069992"/>
            <a:ext cx="70881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solidFill>
                  <a:srgbClr val="800000"/>
                </a:solidFill>
              </a:rPr>
              <a:t>p-</a:t>
            </a:r>
            <a:r>
              <a:rPr lang="en-US" sz="1800" dirty="0">
                <a:solidFill>
                  <a:srgbClr val="800000"/>
                </a:solidFill>
              </a:rPr>
              <a:t>&gt;next = </a:t>
            </a:r>
            <a:r>
              <a:rPr lang="en-US" sz="1800" dirty="0" smtClean="0">
                <a:solidFill>
                  <a:srgbClr val="800000"/>
                </a:solidFill>
              </a:rPr>
              <a:t> 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64" name="Rectangle 103"/>
          <p:cNvSpPr>
            <a:spLocks noChangeArrowheads="1"/>
          </p:cNvSpPr>
          <p:nvPr/>
        </p:nvSpPr>
        <p:spPr bwMode="auto">
          <a:xfrm>
            <a:off x="1751116" y="6069992"/>
            <a:ext cx="58376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rgbClr val="800000"/>
                </a:solidFill>
              </a:rPr>
              <a:t>latest; 	         // </a:t>
            </a:r>
            <a:r>
              <a:rPr lang="en-US" sz="1800" dirty="0">
                <a:solidFill>
                  <a:srgbClr val="800000"/>
                </a:solidFill>
              </a:rPr>
              <a:t>link </a:t>
            </a:r>
            <a:r>
              <a:rPr lang="en-US" sz="1800" dirty="0" smtClean="0">
                <a:solidFill>
                  <a:srgbClr val="800000"/>
                </a:solidFill>
              </a:rPr>
              <a:t>node above to our new node</a:t>
            </a:r>
            <a:endParaRPr lang="en-US" sz="1800" dirty="0">
              <a:solidFill>
                <a:srgbClr val="800000"/>
              </a:solidFill>
            </a:endParaRPr>
          </a:p>
        </p:txBody>
      </p:sp>
      <p:sp>
        <p:nvSpPr>
          <p:cNvPr id="265" name="Text Box 154"/>
          <p:cNvSpPr txBox="1">
            <a:spLocks noChangeArrowheads="1"/>
          </p:cNvSpPr>
          <p:nvPr/>
        </p:nvSpPr>
        <p:spPr bwMode="auto">
          <a:xfrm>
            <a:off x="6200123" y="2237045"/>
            <a:ext cx="10890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600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Left Arrow 7"/>
          <p:cNvSpPr/>
          <p:nvPr/>
        </p:nvSpPr>
        <p:spPr bwMode="auto">
          <a:xfrm>
            <a:off x="7129463" y="5293753"/>
            <a:ext cx="1866900" cy="1427725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These two lines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must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be in this order!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8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680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0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6800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80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8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800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8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1000"/>
                                        <p:tgtEl>
                                          <p:spTgt spid="6800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680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8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6800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68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0799 -0.25579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5451 0.13426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24 L 0.16771 -0.000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03" y="-23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3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2" presetClass="exit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9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3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7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9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-8.33333E-7 0.04143 " pathEditMode="relative" rAng="0" ptsTypes="AA">
                                      <p:cBhvr>
                                        <p:cTn id="3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/>
      <p:bldP spid="680021" grpId="0"/>
      <p:bldP spid="680023" grpId="0"/>
      <p:bldP spid="680024" grpId="0"/>
      <p:bldP spid="680030" grpId="0"/>
      <p:bldP spid="680031" grpId="0" animBg="1"/>
      <p:bldP spid="680031" grpId="1" animBg="1"/>
      <p:bldP spid="680032" grpId="0"/>
      <p:bldP spid="680033" grpId="0" animBg="1"/>
      <p:bldP spid="680033" grpId="1" animBg="1"/>
      <p:bldP spid="680034" grpId="0"/>
      <p:bldP spid="680035" grpId="0"/>
      <p:bldP spid="680036" grpId="0"/>
      <p:bldP spid="680037" grpId="0"/>
      <p:bldP spid="680038" grpId="0"/>
      <p:bldP spid="680039" grpId="0"/>
      <p:bldP spid="680040" grpId="0" animBg="1"/>
      <p:bldP spid="680040" grpId="1" animBg="1"/>
      <p:bldP spid="102" grpId="0" animBg="1"/>
      <p:bldP spid="102" grpId="1" animBg="1"/>
      <p:bldP spid="3" grpId="0" animBg="1"/>
      <p:bldP spid="3" grpId="1" animBg="1"/>
      <p:bldP spid="227" grpId="0"/>
      <p:bldP spid="227" grpId="2"/>
      <p:bldP spid="227" grpId="3"/>
      <p:bldP spid="232" grpId="0"/>
      <p:bldP spid="232" grpId="1"/>
      <p:bldP spid="232" grpId="2"/>
      <p:bldP spid="234" grpId="0"/>
      <p:bldP spid="235" grpId="0"/>
      <p:bldP spid="248" grpId="0" animBg="1"/>
      <p:bldP spid="248" grpId="1" animBg="1"/>
      <p:bldP spid="256" grpId="0" animBg="1"/>
      <p:bldP spid="256" grpId="1" animBg="1"/>
      <p:bldP spid="680041" grpId="0" animBg="1"/>
      <p:bldP spid="680041" grpId="1" animBg="1"/>
      <p:bldP spid="680042" grpId="0" animBg="1"/>
      <p:bldP spid="680042" grpId="1" animBg="1"/>
      <p:bldP spid="246" grpId="0"/>
      <p:bldP spid="246" grpId="1"/>
      <p:bldP spid="249" grpId="0"/>
      <p:bldP spid="6" grpId="0" animBg="1"/>
      <p:bldP spid="6" grpId="1" animBg="1"/>
      <p:bldP spid="253" grpId="0" animBg="1"/>
      <p:bldP spid="253" grpId="1" animBg="1"/>
      <p:bldP spid="253" grpId="2" animBg="1"/>
      <p:bldP spid="257" grpId="0" animBg="1"/>
      <p:bldP spid="257" grpId="1" animBg="1"/>
      <p:bldP spid="7" grpId="0" animBg="1"/>
      <p:bldP spid="7" grpId="1" animBg="1"/>
      <p:bldP spid="262" grpId="0" animBg="1"/>
      <p:bldP spid="262" grpId="1" animBg="1"/>
      <p:bldP spid="263" grpId="0"/>
      <p:bldP spid="264" grpId="0"/>
      <p:bldP spid="265" grpId="0"/>
      <p:bldP spid="265" grpId="1"/>
      <p:bldP spid="265" grpId="2"/>
      <p:bldP spid="8" grpId="0" animBg="1"/>
      <p:bldP spid="8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0D6C-F08C-4F84-8863-49E8428014E6}" type="slidenum">
              <a:rPr lang="en-US"/>
              <a:pPr/>
              <a:t>55</a:t>
            </a:fld>
            <a:endParaRPr lang="en-US"/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8" y="-180975"/>
            <a:ext cx="9258300" cy="1143000"/>
          </a:xfrm>
          <a:noFill/>
          <a:ln/>
        </p:spPr>
        <p:txBody>
          <a:bodyPr/>
          <a:lstStyle/>
          <a:p>
            <a:r>
              <a:rPr lang="en-US" sz="3800"/>
              <a:t>Let’s Convert it to C++ Code</a:t>
            </a: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152400" y="661988"/>
            <a:ext cx="7419975" cy="6089650"/>
          </a:xfrm>
          <a:prstGeom prst="rect">
            <a:avLst/>
          </a:prstGeom>
          <a:solidFill>
            <a:srgbClr val="A7FFE8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4046" name="Rectangle 14"/>
          <p:cNvSpPr>
            <a:spLocks noChangeArrowheads="1"/>
          </p:cNvSpPr>
          <p:nvPr/>
        </p:nvSpPr>
        <p:spPr bwMode="auto">
          <a:xfrm>
            <a:off x="698500" y="3175000"/>
            <a:ext cx="6821488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003A00"/>
                </a:solidFill>
              </a:rPr>
              <a:t>house </a:t>
            </a:r>
            <a:r>
              <a:rPr lang="en-US" sz="1800" dirty="0" smtClean="0">
                <a:solidFill>
                  <a:srgbClr val="003A00"/>
                </a:solidFill>
              </a:rPr>
              <a:t>*p </a:t>
            </a:r>
            <a:r>
              <a:rPr lang="en-US" sz="1800" dirty="0">
                <a:solidFill>
                  <a:srgbClr val="003A00"/>
                </a:solidFill>
              </a:rPr>
              <a:t>= </a:t>
            </a:r>
            <a:r>
              <a:rPr lang="en-US" sz="1800" dirty="0" smtClean="0">
                <a:solidFill>
                  <a:srgbClr val="003A00"/>
                </a:solidFill>
              </a:rPr>
              <a:t>head</a:t>
            </a:r>
            <a:r>
              <a:rPr lang="en-US" sz="1800" dirty="0">
                <a:solidFill>
                  <a:srgbClr val="003A00"/>
                </a:solidFill>
              </a:rPr>
              <a:t>;   // start with first node</a:t>
            </a:r>
          </a:p>
          <a:p>
            <a:pPr algn="l"/>
            <a:r>
              <a:rPr lang="en-US" sz="1800" dirty="0">
                <a:solidFill>
                  <a:srgbClr val="003A00"/>
                </a:solidFill>
              </a:rPr>
              <a:t>while </a:t>
            </a:r>
            <a:r>
              <a:rPr lang="en-US" sz="1800" dirty="0" smtClean="0">
                <a:solidFill>
                  <a:srgbClr val="003A00"/>
                </a:solidFill>
              </a:rPr>
              <a:t>(p-&gt;next </a:t>
            </a:r>
            <a:r>
              <a:rPr lang="en-US" sz="1800" dirty="0">
                <a:solidFill>
                  <a:srgbClr val="003A00"/>
                </a:solidFill>
              </a:rPr>
              <a:t>!=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003A00"/>
                </a:solidFill>
              </a:rPr>
              <a:t>)</a:t>
            </a:r>
            <a:endParaRPr lang="en-US" sz="1800" dirty="0">
              <a:solidFill>
                <a:srgbClr val="003A00"/>
              </a:solidFill>
            </a:endParaRPr>
          </a:p>
          <a:p>
            <a:pPr algn="l"/>
            <a:r>
              <a:rPr lang="en-US" sz="1400" dirty="0">
                <a:solidFill>
                  <a:srgbClr val="003A00"/>
                </a:solidFill>
              </a:rPr>
              <a:t>{  </a:t>
            </a:r>
          </a:p>
          <a:p>
            <a:pPr algn="l"/>
            <a:endParaRPr lang="en-US" sz="1500" dirty="0">
              <a:solidFill>
                <a:srgbClr val="003A00"/>
              </a:solidFill>
            </a:endParaRPr>
          </a:p>
          <a:p>
            <a:pPr algn="l"/>
            <a:endParaRPr lang="en-US" sz="1800" dirty="0">
              <a:solidFill>
                <a:srgbClr val="003A00"/>
              </a:solidFill>
            </a:endParaRPr>
          </a:p>
          <a:p>
            <a:pPr algn="l"/>
            <a:r>
              <a:rPr lang="en-US" sz="1800" dirty="0" smtClean="0">
                <a:solidFill>
                  <a:srgbClr val="003A00"/>
                </a:solidFill>
              </a:rPr>
              <a:t/>
            </a:r>
            <a:br>
              <a:rPr lang="en-US" sz="1800" dirty="0" smtClean="0">
                <a:solidFill>
                  <a:srgbClr val="003A00"/>
                </a:solidFill>
              </a:rPr>
            </a:br>
            <a:r>
              <a:rPr lang="en-US" sz="1800" dirty="0" smtClean="0">
                <a:solidFill>
                  <a:srgbClr val="003A00"/>
                </a:solidFill>
              </a:rPr>
              <a:t>   p = p-&gt;next;     // move down one node</a:t>
            </a:r>
          </a:p>
          <a:p>
            <a:pPr algn="l"/>
            <a:r>
              <a:rPr lang="en-US" sz="1400" dirty="0" smtClean="0">
                <a:solidFill>
                  <a:srgbClr val="003A00"/>
                </a:solidFill>
              </a:rPr>
              <a:t>}</a:t>
            </a:r>
            <a:endParaRPr lang="en-US" sz="1400" dirty="0">
              <a:solidFill>
                <a:srgbClr val="003A00"/>
              </a:solidFill>
            </a:endParaRPr>
          </a:p>
        </p:txBody>
      </p:sp>
      <p:sp>
        <p:nvSpPr>
          <p:cNvPr id="684039" name="Rectangle 7"/>
          <p:cNvSpPr>
            <a:spLocks noChangeArrowheads="1"/>
          </p:cNvSpPr>
          <p:nvPr/>
        </p:nvSpPr>
        <p:spPr bwMode="auto">
          <a:xfrm>
            <a:off x="441325" y="2676525"/>
            <a:ext cx="6926263" cy="390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else </a:t>
            </a:r>
            <a:r>
              <a:rPr lang="en-US" sz="1800" dirty="0">
                <a:solidFill>
                  <a:schemeClr val="tx1"/>
                </a:solidFill>
              </a:rPr>
              <a:t>// new node belongs somewhere in the middle of the list</a:t>
            </a:r>
          </a:p>
          <a:p>
            <a:pPr algn="l"/>
            <a:r>
              <a:rPr lang="en-US" sz="1400" b="1" dirty="0"/>
              <a:t>{</a:t>
            </a:r>
          </a:p>
          <a:p>
            <a:pPr algn="l"/>
            <a:endParaRPr lang="en-US" sz="1200" b="1" dirty="0"/>
          </a:p>
          <a:p>
            <a:pPr algn="l"/>
            <a:endParaRPr lang="en-US" sz="12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400" b="1" dirty="0"/>
              <a:t>}</a:t>
            </a:r>
          </a:p>
        </p:txBody>
      </p:sp>
      <p:sp>
        <p:nvSpPr>
          <p:cNvPr id="684037" name="Rectangle 5"/>
          <p:cNvSpPr>
            <a:spLocks noChangeArrowheads="1"/>
          </p:cNvSpPr>
          <p:nvPr/>
        </p:nvSpPr>
        <p:spPr bwMode="auto">
          <a:xfrm>
            <a:off x="142875" y="650875"/>
            <a:ext cx="7361238" cy="621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void </a:t>
            </a:r>
            <a:r>
              <a:rPr lang="en-US" sz="2000" dirty="0" err="1" smtClean="0">
                <a:solidFill>
                  <a:srgbClr val="6600CC"/>
                </a:solidFill>
              </a:rPr>
              <a:t>AddItem</a:t>
            </a:r>
            <a:r>
              <a:rPr lang="en-US" sz="2000" dirty="0" smtClean="0">
                <a:solidFill>
                  <a:schemeClr val="tx1"/>
                </a:solidFill>
              </a:rPr>
              <a:t>(string </a:t>
            </a:r>
            <a:r>
              <a:rPr lang="en-US" sz="2000" dirty="0" err="1" smtClean="0">
                <a:solidFill>
                  <a:schemeClr val="tx1"/>
                </a:solidFill>
              </a:rPr>
              <a:t>newItem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{</a:t>
            </a: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endParaRPr lang="en-US" sz="1400" dirty="0">
              <a:solidFill>
                <a:schemeClr val="tx1"/>
              </a:solidFill>
            </a:endParaRP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84042" name="Rectangle 10"/>
          <p:cNvSpPr>
            <a:spLocks noChangeArrowheads="1"/>
          </p:cNvSpPr>
          <p:nvPr/>
        </p:nvSpPr>
        <p:spPr bwMode="auto">
          <a:xfrm>
            <a:off x="469900" y="1203325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if </a:t>
            </a:r>
            <a:r>
              <a:rPr lang="en-US" sz="1800" dirty="0" smtClean="0">
                <a:solidFill>
                  <a:schemeClr val="accent2"/>
                </a:solidFill>
              </a:rPr>
              <a:t>(head </a:t>
            </a:r>
            <a:r>
              <a:rPr lang="en-US" sz="1800" dirty="0">
                <a:solidFill>
                  <a:schemeClr val="accent2"/>
                </a:solidFill>
              </a:rPr>
              <a:t>==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chemeClr val="accent2"/>
                </a:solidFill>
              </a:rPr>
              <a:t>)</a:t>
            </a:r>
            <a:endParaRPr lang="en-US" sz="1800" dirty="0">
              <a:solidFill>
                <a:schemeClr val="accent2"/>
              </a:solidFill>
            </a:endParaRP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    </a:t>
            </a:r>
            <a:r>
              <a:rPr lang="en-US" sz="1800" dirty="0" err="1" smtClean="0">
                <a:solidFill>
                  <a:schemeClr val="accent2"/>
                </a:solidFill>
              </a:rPr>
              <a:t>AddToFront</a:t>
            </a:r>
            <a:r>
              <a:rPr lang="en-US" sz="1800" dirty="0" smtClean="0">
                <a:solidFill>
                  <a:schemeClr val="accent2"/>
                </a:solidFill>
              </a:rPr>
              <a:t>(</a:t>
            </a:r>
            <a:r>
              <a:rPr lang="en-US" sz="1800" dirty="0" err="1" smtClean="0">
                <a:solidFill>
                  <a:schemeClr val="accent2"/>
                </a:solidFill>
              </a:rPr>
              <a:t>newItem</a:t>
            </a:r>
            <a:r>
              <a:rPr lang="en-US" sz="1800" dirty="0">
                <a:solidFill>
                  <a:schemeClr val="accent2"/>
                </a:solidFill>
              </a:rPr>
              <a:t>);  </a:t>
            </a:r>
            <a:r>
              <a:rPr lang="en-US" sz="1800" dirty="0" smtClean="0">
                <a:solidFill>
                  <a:schemeClr val="accent2"/>
                </a:solidFill>
              </a:rPr>
              <a:t> </a:t>
            </a:r>
            <a:endParaRPr lang="en-US" sz="1800" dirty="0">
              <a:solidFill>
                <a:schemeClr val="accent2"/>
              </a:solidFill>
            </a:endParaRPr>
          </a:p>
        </p:txBody>
      </p:sp>
      <p:sp>
        <p:nvSpPr>
          <p:cNvPr id="684044" name="Rectangle 12"/>
          <p:cNvSpPr>
            <a:spLocks noChangeArrowheads="1"/>
          </p:cNvSpPr>
          <p:nvPr/>
        </p:nvSpPr>
        <p:spPr bwMode="auto">
          <a:xfrm>
            <a:off x="450850" y="1936750"/>
            <a:ext cx="65452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6600CC"/>
                </a:solidFill>
              </a:rPr>
              <a:t>else if ( </a:t>
            </a:r>
            <a:r>
              <a:rPr lang="en-US" sz="1800" dirty="0">
                <a:solidFill>
                  <a:srgbClr val="FF0000"/>
                </a:solidFill>
              </a:rPr>
              <a:t>/* decide if the new item belongs at the top */</a:t>
            </a:r>
            <a:r>
              <a:rPr lang="en-US" sz="1800" dirty="0">
                <a:solidFill>
                  <a:srgbClr val="6600CC"/>
                </a:solidFill>
              </a:rPr>
              <a:t> )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    </a:t>
            </a:r>
            <a:r>
              <a:rPr lang="en-US" sz="1800" dirty="0" err="1" smtClean="0">
                <a:solidFill>
                  <a:srgbClr val="6600CC"/>
                </a:solidFill>
              </a:rPr>
              <a:t>AddToFront</a:t>
            </a:r>
            <a:r>
              <a:rPr lang="en-US" sz="1800" dirty="0" smtClean="0">
                <a:solidFill>
                  <a:srgbClr val="6600CC"/>
                </a:solidFill>
              </a:rPr>
              <a:t>(</a:t>
            </a:r>
            <a:r>
              <a:rPr lang="en-US" sz="1800" dirty="0" err="1" smtClean="0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);  </a:t>
            </a:r>
            <a:r>
              <a:rPr lang="en-US" sz="1800" dirty="0" smtClean="0">
                <a:solidFill>
                  <a:srgbClr val="6600CC"/>
                </a:solidFill>
              </a:rPr>
              <a:t> </a:t>
            </a:r>
            <a:endParaRPr lang="en-US" sz="1800" dirty="0">
              <a:solidFill>
                <a:srgbClr val="6600CC"/>
              </a:solidFill>
            </a:endParaRPr>
          </a:p>
        </p:txBody>
      </p:sp>
      <p:sp>
        <p:nvSpPr>
          <p:cNvPr id="684050" name="Rectangle 18"/>
          <p:cNvSpPr>
            <a:spLocks noChangeArrowheads="1"/>
          </p:cNvSpPr>
          <p:nvPr/>
        </p:nvSpPr>
        <p:spPr bwMode="auto">
          <a:xfrm>
            <a:off x="693738" y="5251450"/>
            <a:ext cx="6545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*latest </a:t>
            </a:r>
            <a:r>
              <a:rPr lang="en-US" sz="1800" dirty="0">
                <a:solidFill>
                  <a:srgbClr val="6600CC"/>
                </a:solidFill>
              </a:rPr>
              <a:t>= new </a:t>
            </a:r>
            <a:r>
              <a:rPr lang="en-US" sz="1800" dirty="0" smtClean="0">
                <a:solidFill>
                  <a:srgbClr val="6600CC"/>
                </a:solidFill>
              </a:rPr>
              <a:t>Node;    </a:t>
            </a:r>
            <a:r>
              <a:rPr lang="en-US" sz="1800" dirty="0">
                <a:solidFill>
                  <a:srgbClr val="6600CC"/>
                </a:solidFill>
              </a:rPr>
              <a:t>// </a:t>
            </a:r>
            <a:r>
              <a:rPr lang="en-US" sz="1800" dirty="0" err="1">
                <a:solidFill>
                  <a:srgbClr val="6600CC"/>
                </a:solidFill>
              </a:rPr>
              <a:t>alloc</a:t>
            </a:r>
            <a:r>
              <a:rPr lang="en-US" sz="1800" dirty="0">
                <a:solidFill>
                  <a:srgbClr val="6600CC"/>
                </a:solidFill>
              </a:rPr>
              <a:t> and fill our new node</a:t>
            </a:r>
          </a:p>
          <a:p>
            <a:pPr algn="l"/>
            <a:r>
              <a:rPr lang="en-US" sz="1800" dirty="0">
                <a:solidFill>
                  <a:srgbClr val="6600CC"/>
                </a:solidFill>
              </a:rPr>
              <a:t>latest-</a:t>
            </a:r>
            <a:r>
              <a:rPr lang="en-US" sz="1800" dirty="0" smtClean="0">
                <a:solidFill>
                  <a:srgbClr val="6600CC"/>
                </a:solidFill>
              </a:rPr>
              <a:t>&gt;value </a:t>
            </a:r>
            <a:r>
              <a:rPr lang="en-US" sz="1800" dirty="0">
                <a:solidFill>
                  <a:srgbClr val="6600CC"/>
                </a:solidFill>
              </a:rPr>
              <a:t>= </a:t>
            </a:r>
            <a:r>
              <a:rPr lang="en-US" sz="1800" dirty="0" err="1">
                <a:solidFill>
                  <a:srgbClr val="6600CC"/>
                </a:solidFill>
              </a:rPr>
              <a:t>newItem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684051" name="Rectangle 19"/>
          <p:cNvSpPr>
            <a:spLocks noChangeArrowheads="1"/>
          </p:cNvSpPr>
          <p:nvPr/>
        </p:nvSpPr>
        <p:spPr bwMode="auto">
          <a:xfrm>
            <a:off x="674688" y="5822950"/>
            <a:ext cx="70881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>
                <a:solidFill>
                  <a:srgbClr val="800000"/>
                </a:solidFill>
              </a:rPr>
              <a:t>latest-&gt;next = </a:t>
            </a:r>
            <a:r>
              <a:rPr lang="en-US" sz="1800" dirty="0" smtClean="0">
                <a:solidFill>
                  <a:srgbClr val="800000"/>
                </a:solidFill>
              </a:rPr>
              <a:t>p-</a:t>
            </a:r>
            <a:r>
              <a:rPr lang="en-US" sz="1800" dirty="0">
                <a:solidFill>
                  <a:srgbClr val="800000"/>
                </a:solidFill>
              </a:rPr>
              <a:t>&gt;next;   // link new node to </a:t>
            </a:r>
            <a:r>
              <a:rPr lang="en-US" sz="1800" dirty="0" smtClean="0">
                <a:solidFill>
                  <a:srgbClr val="800000"/>
                </a:solidFill>
              </a:rPr>
              <a:t>node below</a:t>
            </a:r>
            <a:endParaRPr lang="en-US" sz="1800" dirty="0">
              <a:solidFill>
                <a:srgbClr val="800000"/>
              </a:solidFill>
            </a:endParaRPr>
          </a:p>
          <a:p>
            <a:pPr algn="l"/>
            <a:r>
              <a:rPr lang="en-US" sz="1800" dirty="0" smtClean="0">
                <a:solidFill>
                  <a:srgbClr val="800000"/>
                </a:solidFill>
              </a:rPr>
              <a:t>p-</a:t>
            </a:r>
            <a:r>
              <a:rPr lang="en-US" sz="1800" dirty="0">
                <a:solidFill>
                  <a:srgbClr val="800000"/>
                </a:solidFill>
              </a:rPr>
              <a:t>&gt;next = latest;	     </a:t>
            </a:r>
            <a:r>
              <a:rPr lang="en-US" sz="1800" dirty="0" smtClean="0">
                <a:solidFill>
                  <a:srgbClr val="800000"/>
                </a:solidFill>
              </a:rPr>
              <a:t>      // </a:t>
            </a:r>
            <a:r>
              <a:rPr lang="en-US" sz="1800" dirty="0">
                <a:solidFill>
                  <a:srgbClr val="800000"/>
                </a:solidFill>
              </a:rPr>
              <a:t>link above node to </a:t>
            </a:r>
            <a:r>
              <a:rPr lang="en-US" sz="1800" dirty="0" smtClean="0">
                <a:solidFill>
                  <a:srgbClr val="800000"/>
                </a:solidFill>
              </a:rPr>
              <a:t>our new </a:t>
            </a:r>
            <a:r>
              <a:rPr lang="en-US" sz="1800" dirty="0">
                <a:solidFill>
                  <a:srgbClr val="800000"/>
                </a:solidFill>
              </a:rPr>
              <a:t>node</a:t>
            </a:r>
          </a:p>
        </p:txBody>
      </p:sp>
      <p:grpSp>
        <p:nvGrpSpPr>
          <p:cNvPr id="684058" name="Group 26"/>
          <p:cNvGrpSpPr>
            <a:grpSpLocks/>
          </p:cNvGrpSpPr>
          <p:nvPr/>
        </p:nvGrpSpPr>
        <p:grpSpPr bwMode="auto">
          <a:xfrm>
            <a:off x="2697815" y="-1682"/>
            <a:ext cx="6492875" cy="1439863"/>
            <a:chOff x="1620" y="72"/>
            <a:chExt cx="4090" cy="696"/>
          </a:xfrm>
          <a:solidFill>
            <a:srgbClr val="FFC5C5"/>
          </a:solidFill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1620" y="72"/>
              <a:ext cx="4062" cy="696"/>
            </a:xfrm>
            <a:prstGeom prst="rect">
              <a:avLst/>
            </a:prstGeom>
            <a:solidFill>
              <a:srgbClr val="E8FDCF"/>
            </a:solidFill>
            <a:ln w="25400" algn="ctr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4057" name="Text Box 25"/>
            <p:cNvSpPr txBox="1">
              <a:spLocks noChangeArrowheads="1"/>
            </p:cNvSpPr>
            <p:nvPr/>
          </p:nvSpPr>
          <p:spPr bwMode="auto">
            <a:xfrm>
              <a:off x="1722" y="161"/>
              <a:ext cx="3988" cy="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dirty="0" smtClean="0"/>
                <a:t>Finally, </a:t>
              </a:r>
              <a:r>
                <a:rPr lang="en-US" dirty="0"/>
                <a:t>let’s </a:t>
              </a:r>
              <a:r>
                <a:rPr lang="en-US" dirty="0">
                  <a:solidFill>
                    <a:srgbClr val="6600CC"/>
                  </a:solidFill>
                </a:rPr>
                <a:t>fill in the blanks</a:t>
              </a:r>
              <a:r>
                <a:rPr lang="en-US" dirty="0"/>
                <a:t> to convert our function into one that </a:t>
              </a:r>
              <a:br>
                <a:rPr lang="en-US" dirty="0"/>
              </a:br>
              <a:r>
                <a:rPr lang="en-US" dirty="0"/>
                <a:t>adds items in </a:t>
              </a:r>
              <a:r>
                <a:rPr lang="en-US" dirty="0">
                  <a:solidFill>
                    <a:srgbClr val="6600CC"/>
                  </a:solidFill>
                </a:rPr>
                <a:t>alphabetical order</a:t>
              </a:r>
              <a:r>
                <a:rPr lang="en-US" dirty="0"/>
                <a:t>!</a:t>
              </a:r>
            </a:p>
          </p:txBody>
        </p:sp>
      </p:grpSp>
      <p:sp>
        <p:nvSpPr>
          <p:cNvPr id="684059" name="Rectangle 27"/>
          <p:cNvSpPr>
            <a:spLocks noChangeArrowheads="1"/>
          </p:cNvSpPr>
          <p:nvPr/>
        </p:nvSpPr>
        <p:spPr bwMode="auto">
          <a:xfrm>
            <a:off x="1371600" y="1933574"/>
            <a:ext cx="5391150" cy="352425"/>
          </a:xfrm>
          <a:prstGeom prst="rect">
            <a:avLst/>
          </a:prstGeom>
          <a:solidFill>
            <a:srgbClr val="A7FF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4060" name="AutoShape 28"/>
          <p:cNvSpPr>
            <a:spLocks noChangeArrowheads="1"/>
          </p:cNvSpPr>
          <p:nvPr/>
        </p:nvSpPr>
        <p:spPr bwMode="auto">
          <a:xfrm>
            <a:off x="4143375" y="0"/>
            <a:ext cx="4772025" cy="1962150"/>
          </a:xfrm>
          <a:prstGeom prst="wedgeRoundRectCallout">
            <a:avLst>
              <a:gd name="adj1" fmla="val -69259"/>
              <a:gd name="adj2" fmla="val 52750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A new item belongs at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rgbClr val="6600CC"/>
                </a:solidFill>
              </a:rPr>
              <a:t>top</a:t>
            </a:r>
            <a:r>
              <a:rPr lang="en-US" sz="1800" dirty="0">
                <a:solidFill>
                  <a:schemeClr val="tx1"/>
                </a:solidFill>
              </a:rPr>
              <a:t> of the list if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it is </a:t>
            </a:r>
            <a:r>
              <a:rPr lang="en-US" sz="1800" dirty="0">
                <a:solidFill>
                  <a:srgbClr val="6600CC"/>
                </a:solidFill>
              </a:rPr>
              <a:t>smaller</a:t>
            </a:r>
            <a:r>
              <a:rPr lang="en-US" sz="1800" dirty="0">
                <a:solidFill>
                  <a:schemeClr val="tx1"/>
                </a:solidFill>
              </a:rPr>
              <a:t> than the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list’s </a:t>
            </a:r>
            <a:r>
              <a:rPr lang="en-US" sz="1800" dirty="0">
                <a:solidFill>
                  <a:srgbClr val="6600CC"/>
                </a:solidFill>
              </a:rPr>
              <a:t>current top item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800" dirty="0">
                <a:solidFill>
                  <a:schemeClr val="accent2"/>
                </a:solidFill>
              </a:rPr>
              <a:t>Let’s check for this!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84061" name="Rectangle 29"/>
          <p:cNvSpPr>
            <a:spLocks noChangeArrowheads="1"/>
          </p:cNvSpPr>
          <p:nvPr/>
        </p:nvSpPr>
        <p:spPr bwMode="auto">
          <a:xfrm>
            <a:off x="1476022" y="1936751"/>
            <a:ext cx="3829402" cy="314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algn="l"/>
            <a:r>
              <a:rPr lang="en-US" sz="1800" dirty="0" err="1">
                <a:solidFill>
                  <a:srgbClr val="FF0000"/>
                </a:solidFill>
              </a:rPr>
              <a:t>newItem</a:t>
            </a:r>
            <a:r>
              <a:rPr lang="en-US" sz="1800" dirty="0">
                <a:solidFill>
                  <a:srgbClr val="FF0000"/>
                </a:solidFill>
              </a:rPr>
              <a:t> &lt; </a:t>
            </a:r>
            <a:r>
              <a:rPr lang="en-US" sz="1800" dirty="0" smtClean="0">
                <a:solidFill>
                  <a:srgbClr val="FF0000"/>
                </a:solidFill>
              </a:rPr>
              <a:t>head-&gt;value </a:t>
            </a:r>
            <a:r>
              <a:rPr lang="en-US" sz="1800" dirty="0">
                <a:solidFill>
                  <a:srgbClr val="6600CC"/>
                </a:solidFill>
              </a:rPr>
              <a:t>)</a:t>
            </a:r>
          </a:p>
        </p:txBody>
      </p:sp>
      <p:sp>
        <p:nvSpPr>
          <p:cNvPr id="114" name="Text Box 99"/>
          <p:cNvSpPr txBox="1">
            <a:spLocks noChangeArrowheads="1"/>
          </p:cNvSpPr>
          <p:nvPr/>
        </p:nvSpPr>
        <p:spPr bwMode="auto">
          <a:xfrm>
            <a:off x="901700" y="4035425"/>
            <a:ext cx="63321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</a:rPr>
              <a:t>if (</a:t>
            </a:r>
            <a:r>
              <a:rPr lang="en-US" sz="1700" dirty="0" smtClean="0">
                <a:solidFill>
                  <a:srgbClr val="FF0000"/>
                </a:solidFill>
              </a:rPr>
              <a:t>/* p points just above where I want to insert my item */</a:t>
            </a:r>
            <a:r>
              <a:rPr lang="en-US" sz="17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l"/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700" dirty="0" smtClean="0">
                <a:solidFill>
                  <a:schemeClr val="accent2">
                    <a:lumMod val="75000"/>
                  </a:schemeClr>
                </a:solidFill>
              </a:rPr>
              <a:t>    break;   // break out of the loop!</a:t>
            </a:r>
            <a:endParaRPr lang="en-US" sz="17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4064" name="Rectangle 32"/>
          <p:cNvSpPr>
            <a:spLocks noChangeArrowheads="1"/>
          </p:cNvSpPr>
          <p:nvPr/>
        </p:nvSpPr>
        <p:spPr bwMode="auto">
          <a:xfrm>
            <a:off x="911133" y="4037529"/>
            <a:ext cx="73644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if ( </a:t>
            </a:r>
            <a:r>
              <a:rPr lang="en-US" sz="1600" dirty="0" err="1" smtClean="0">
                <a:solidFill>
                  <a:srgbClr val="FF0000"/>
                </a:solidFill>
              </a:rPr>
              <a:t>newItem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&gt;= </a:t>
            </a:r>
            <a:r>
              <a:rPr lang="en-US" sz="1600" dirty="0" smtClean="0">
                <a:solidFill>
                  <a:srgbClr val="FF0000"/>
                </a:solidFill>
              </a:rPr>
              <a:t>p-&gt;value &amp;&amp; </a:t>
            </a:r>
            <a:r>
              <a:rPr lang="en-US" sz="1600" dirty="0" err="1" smtClean="0">
                <a:solidFill>
                  <a:srgbClr val="FF0000"/>
                </a:solidFill>
              </a:rPr>
              <a:t>newItem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&lt;= </a:t>
            </a:r>
            <a:r>
              <a:rPr lang="en-US" sz="1600" dirty="0" smtClean="0">
                <a:solidFill>
                  <a:srgbClr val="FF0000"/>
                </a:solidFill>
              </a:rPr>
              <a:t>p-</a:t>
            </a:r>
            <a:r>
              <a:rPr lang="en-US" sz="1600" dirty="0">
                <a:solidFill>
                  <a:srgbClr val="FF0000"/>
                </a:solidFill>
              </a:rPr>
              <a:t>&gt;next-</a:t>
            </a:r>
            <a:r>
              <a:rPr lang="en-US" sz="1600" dirty="0" smtClean="0">
                <a:solidFill>
                  <a:srgbClr val="FF0000"/>
                </a:solidFill>
              </a:rPr>
              <a:t>&gt;value  </a:t>
            </a:r>
            <a:r>
              <a:rPr lang="en-US" sz="1600" dirty="0" smtClean="0">
                <a:solidFill>
                  <a:srgbClr val="6600CC"/>
                </a:solidFill>
              </a:rPr>
              <a:t>)</a:t>
            </a:r>
            <a:endParaRPr lang="en-US" sz="1600" dirty="0">
              <a:solidFill>
                <a:srgbClr val="6600CC"/>
              </a:solidFill>
            </a:endParaRPr>
          </a:p>
          <a:p>
            <a:pPr algn="l"/>
            <a:r>
              <a:rPr lang="en-US" sz="1600" dirty="0">
                <a:solidFill>
                  <a:srgbClr val="6600CC"/>
                </a:solidFill>
              </a:rPr>
              <a:t>     </a:t>
            </a:r>
            <a:r>
              <a:rPr lang="en-US" sz="1600" dirty="0" smtClean="0">
                <a:solidFill>
                  <a:srgbClr val="6600CC"/>
                </a:solidFill>
              </a:rPr>
              <a:t>break;</a:t>
            </a:r>
            <a:endParaRPr lang="en-US" sz="1600" dirty="0">
              <a:solidFill>
                <a:srgbClr val="6600CC"/>
              </a:solidFill>
            </a:endParaRPr>
          </a:p>
        </p:txBody>
      </p:sp>
      <p:sp>
        <p:nvSpPr>
          <p:cNvPr id="684067" name="AutoShape 35"/>
          <p:cNvSpPr>
            <a:spLocks noChangeArrowheads="1"/>
          </p:cNvSpPr>
          <p:nvPr/>
        </p:nvSpPr>
        <p:spPr bwMode="auto">
          <a:xfrm>
            <a:off x="3409950" y="1076325"/>
            <a:ext cx="5286375" cy="2562225"/>
          </a:xfrm>
          <a:prstGeom prst="wedgeRoundRectCallout">
            <a:avLst>
              <a:gd name="adj1" fmla="val -51284"/>
              <a:gd name="adj2" fmla="val 67638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This line checks if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new item should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be inserted between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current node and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the node below it…</a:t>
            </a:r>
          </a:p>
          <a:p>
            <a:pPr algn="l"/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684112" name="Group 80"/>
          <p:cNvGrpSpPr>
            <a:grpSpLocks/>
          </p:cNvGrpSpPr>
          <p:nvPr/>
        </p:nvGrpSpPr>
        <p:grpSpPr bwMode="auto">
          <a:xfrm>
            <a:off x="6621464" y="1298575"/>
            <a:ext cx="2141538" cy="1739900"/>
            <a:chOff x="5761" y="2006"/>
            <a:chExt cx="1349" cy="1096"/>
          </a:xfrm>
        </p:grpSpPr>
        <p:grpSp>
          <p:nvGrpSpPr>
            <p:cNvPr id="684109" name="Group 77"/>
            <p:cNvGrpSpPr>
              <a:grpSpLocks/>
            </p:cNvGrpSpPr>
            <p:nvPr/>
          </p:nvGrpSpPr>
          <p:grpSpPr bwMode="auto">
            <a:xfrm>
              <a:off x="6045" y="2006"/>
              <a:ext cx="1065" cy="1096"/>
              <a:chOff x="5715" y="1604"/>
              <a:chExt cx="1065" cy="1096"/>
            </a:xfrm>
          </p:grpSpPr>
          <p:sp>
            <p:nvSpPr>
              <p:cNvPr id="684069" name="Rectangle 37"/>
              <p:cNvSpPr>
                <a:spLocks noChangeArrowheads="1"/>
              </p:cNvSpPr>
              <p:nvPr/>
            </p:nvSpPr>
            <p:spPr bwMode="auto">
              <a:xfrm>
                <a:off x="5715" y="2307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0" name="Text Box 38"/>
              <p:cNvSpPr txBox="1">
                <a:spLocks noChangeArrowheads="1"/>
              </p:cNvSpPr>
              <p:nvPr/>
            </p:nvSpPr>
            <p:spPr bwMode="auto">
              <a:xfrm>
                <a:off x="5715" y="2338"/>
                <a:ext cx="380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684071" name="Text Box 39"/>
              <p:cNvSpPr txBox="1">
                <a:spLocks noChangeArrowheads="1"/>
              </p:cNvSpPr>
              <p:nvPr/>
            </p:nvSpPr>
            <p:spPr bwMode="auto">
              <a:xfrm>
                <a:off x="5715" y="2508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072" name="Rectangle 40"/>
              <p:cNvSpPr>
                <a:spLocks noChangeArrowheads="1"/>
              </p:cNvSpPr>
              <p:nvPr/>
            </p:nvSpPr>
            <p:spPr bwMode="auto">
              <a:xfrm>
                <a:off x="6077" y="2342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073" name="Rectangle 41"/>
              <p:cNvSpPr>
                <a:spLocks noChangeArrowheads="1"/>
              </p:cNvSpPr>
              <p:nvPr/>
            </p:nvSpPr>
            <p:spPr bwMode="auto">
              <a:xfrm>
                <a:off x="6077" y="2517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074" name="Text Box 42"/>
              <p:cNvSpPr txBox="1">
                <a:spLocks noChangeArrowheads="1"/>
              </p:cNvSpPr>
              <p:nvPr/>
            </p:nvSpPr>
            <p:spPr bwMode="auto">
              <a:xfrm>
                <a:off x="6040" y="2314"/>
                <a:ext cx="4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“rat”</a:t>
                </a:r>
              </a:p>
            </p:txBody>
          </p:sp>
          <p:sp>
            <p:nvSpPr>
              <p:cNvPr id="684075" name="Text Box 43"/>
              <p:cNvSpPr txBox="1">
                <a:spLocks noChangeArrowheads="1"/>
              </p:cNvSpPr>
              <p:nvPr/>
            </p:nvSpPr>
            <p:spPr bwMode="auto">
              <a:xfrm>
                <a:off x="6064" y="2493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684076" name="Group 44"/>
              <p:cNvGrpSpPr>
                <a:grpSpLocks/>
              </p:cNvGrpSpPr>
              <p:nvPr/>
            </p:nvGrpSpPr>
            <p:grpSpPr bwMode="auto">
              <a:xfrm>
                <a:off x="5715" y="1660"/>
                <a:ext cx="761" cy="399"/>
                <a:chOff x="4608" y="1680"/>
                <a:chExt cx="1008" cy="548"/>
              </a:xfrm>
            </p:grpSpPr>
            <p:sp>
              <p:nvSpPr>
                <p:cNvPr id="684077" name="Rectangle 4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7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68407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080" name="Rectangle 4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081" name="Rectangle 4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082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08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089" name="Text Box 57"/>
              <p:cNvSpPr txBox="1">
                <a:spLocks noChangeArrowheads="1"/>
              </p:cNvSpPr>
              <p:nvPr/>
            </p:nvSpPr>
            <p:spPr bwMode="auto">
              <a:xfrm>
                <a:off x="6168" y="1782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090" name="AutoShape 58"/>
              <p:cNvCxnSpPr>
                <a:cxnSpLocks noChangeShapeType="1"/>
              </p:cNvCxnSpPr>
              <p:nvPr/>
            </p:nvCxnSpPr>
            <p:spPr bwMode="auto">
              <a:xfrm rot="5400000">
                <a:off x="5982" y="2033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091" name="Text Box 59"/>
              <p:cNvSpPr txBox="1">
                <a:spLocks noChangeArrowheads="1"/>
              </p:cNvSpPr>
              <p:nvPr/>
            </p:nvSpPr>
            <p:spPr bwMode="auto">
              <a:xfrm>
                <a:off x="5778" y="168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092" name="Text Box 60"/>
              <p:cNvSpPr txBox="1">
                <a:spLocks noChangeArrowheads="1"/>
              </p:cNvSpPr>
              <p:nvPr/>
            </p:nvSpPr>
            <p:spPr bwMode="auto">
              <a:xfrm>
                <a:off x="6384" y="16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093" name="Text Box 61"/>
              <p:cNvSpPr txBox="1">
                <a:spLocks noChangeArrowheads="1"/>
              </p:cNvSpPr>
              <p:nvPr/>
            </p:nvSpPr>
            <p:spPr bwMode="auto">
              <a:xfrm>
                <a:off x="6391" y="2259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4" name="Text Box 62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095" name="Text Box 63"/>
              <p:cNvSpPr txBox="1">
                <a:spLocks noChangeArrowheads="1"/>
              </p:cNvSpPr>
              <p:nvPr/>
            </p:nvSpPr>
            <p:spPr bwMode="auto">
              <a:xfrm>
                <a:off x="6042" y="1836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</p:grpSp>
        <p:sp>
          <p:nvSpPr>
            <p:cNvPr id="684110" name="Text Box 78"/>
            <p:cNvSpPr txBox="1">
              <a:spLocks noChangeArrowheads="1"/>
            </p:cNvSpPr>
            <p:nvPr/>
          </p:nvSpPr>
          <p:spPr bwMode="auto">
            <a:xfrm>
              <a:off x="5761" y="2009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6600CC"/>
                  </a:solidFill>
                </a:rPr>
                <a:t>p-</a:t>
              </a:r>
              <a:r>
                <a:rPr lang="en-US" sz="2000" dirty="0">
                  <a:solidFill>
                    <a:srgbClr val="6600CC"/>
                  </a:solidFill>
                </a:rPr>
                <a:t>&gt;  </a:t>
              </a:r>
              <a:endParaRPr lang="en-US" sz="2000" dirty="0"/>
            </a:p>
          </p:txBody>
        </p:sp>
      </p:grpSp>
      <p:sp>
        <p:nvSpPr>
          <p:cNvPr id="684113" name="Text Box 81"/>
          <p:cNvSpPr txBox="1">
            <a:spLocks noChangeArrowheads="1"/>
          </p:cNvSpPr>
          <p:nvPr/>
        </p:nvSpPr>
        <p:spPr bwMode="auto">
          <a:xfrm>
            <a:off x="6030913" y="1970088"/>
            <a:ext cx="1316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“dog”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4" name="Text Box 82"/>
          <p:cNvSpPr txBox="1">
            <a:spLocks noChangeArrowheads="1"/>
          </p:cNvSpPr>
          <p:nvPr/>
        </p:nvSpPr>
        <p:spPr bwMode="auto">
          <a:xfrm>
            <a:off x="3602038" y="2651125"/>
            <a:ext cx="3414712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/>
              <a:t>The if-clause would be </a:t>
            </a:r>
            <a:r>
              <a:rPr lang="en-US" sz="1800" dirty="0">
                <a:solidFill>
                  <a:srgbClr val="FF0000"/>
                </a:solidFill>
              </a:rPr>
              <a:t>true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FF0000"/>
                </a:solidFill>
              </a:rPr>
              <a:t>“dog” </a:t>
            </a:r>
            <a:r>
              <a:rPr lang="en-US" sz="1800" dirty="0">
                <a:solidFill>
                  <a:schemeClr val="tx1"/>
                </a:solidFill>
              </a:rPr>
              <a:t>since it fits between</a:t>
            </a:r>
            <a:r>
              <a:rPr lang="en-US" sz="1800" dirty="0">
                <a:solidFill>
                  <a:srgbClr val="FF0000"/>
                </a:solidFill>
              </a:rPr>
              <a:t> “cat” </a:t>
            </a:r>
            <a:r>
              <a:rPr lang="en-US" sz="1800" dirty="0">
                <a:solidFill>
                  <a:schemeClr val="tx1"/>
                </a:solidFill>
              </a:rPr>
              <a:t>and</a:t>
            </a:r>
            <a:r>
              <a:rPr lang="en-US" sz="1800" dirty="0">
                <a:solidFill>
                  <a:srgbClr val="FF0000"/>
                </a:solidFill>
              </a:rPr>
              <a:t> “rat”!</a:t>
            </a:r>
          </a:p>
        </p:txBody>
      </p:sp>
      <p:sp>
        <p:nvSpPr>
          <p:cNvPr id="684115" name="Text Box 83"/>
          <p:cNvSpPr txBox="1">
            <a:spLocks noChangeArrowheads="1"/>
          </p:cNvSpPr>
          <p:nvPr/>
        </p:nvSpPr>
        <p:spPr bwMode="auto">
          <a:xfrm>
            <a:off x="6051550" y="1970088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“yak”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</a:t>
            </a:r>
            <a:endParaRPr lang="en-US"/>
          </a:p>
        </p:txBody>
      </p:sp>
      <p:sp>
        <p:nvSpPr>
          <p:cNvPr id="684116" name="Text Box 84"/>
          <p:cNvSpPr txBox="1">
            <a:spLocks noChangeArrowheads="1"/>
          </p:cNvSpPr>
          <p:nvPr/>
        </p:nvSpPr>
        <p:spPr bwMode="auto">
          <a:xfrm>
            <a:off x="3630613" y="2717800"/>
            <a:ext cx="3155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/>
              <a:t>But </a:t>
            </a:r>
            <a:r>
              <a:rPr lang="en-US" sz="1800" dirty="0">
                <a:solidFill>
                  <a:srgbClr val="FF0000"/>
                </a:solidFill>
              </a:rPr>
              <a:t>false</a:t>
            </a:r>
            <a:r>
              <a:rPr lang="en-US" sz="1800" dirty="0"/>
              <a:t> for </a:t>
            </a:r>
            <a:r>
              <a:rPr lang="en-US" sz="1800" dirty="0">
                <a:solidFill>
                  <a:srgbClr val="FF0000"/>
                </a:solidFill>
              </a:rPr>
              <a:t>“yak”</a:t>
            </a:r>
            <a:r>
              <a:rPr lang="en-US" sz="1800" dirty="0">
                <a:solidFill>
                  <a:schemeClr val="tx1"/>
                </a:solidFill>
              </a:rPr>
              <a:t>, since it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comes after </a:t>
            </a:r>
            <a:r>
              <a:rPr lang="en-US" sz="1800" dirty="0">
                <a:solidFill>
                  <a:srgbClr val="FF0000"/>
                </a:solidFill>
              </a:rPr>
              <a:t>“rat”</a:t>
            </a:r>
            <a:r>
              <a:rPr lang="en-US" sz="1800" dirty="0">
                <a:solidFill>
                  <a:schemeClr val="tx1"/>
                </a:solidFill>
              </a:rPr>
              <a:t> and </a:t>
            </a:r>
            <a:r>
              <a:rPr lang="en-US" sz="1800" dirty="0">
                <a:solidFill>
                  <a:srgbClr val="FF0000"/>
                </a:solidFill>
              </a:rPr>
              <a:t>“cat”.</a:t>
            </a:r>
          </a:p>
        </p:txBody>
      </p:sp>
      <p:grpSp>
        <p:nvGrpSpPr>
          <p:cNvPr id="684184" name="Group 152"/>
          <p:cNvGrpSpPr>
            <a:grpSpLocks/>
          </p:cNvGrpSpPr>
          <p:nvPr/>
        </p:nvGrpSpPr>
        <p:grpSpPr bwMode="auto">
          <a:xfrm>
            <a:off x="7577138" y="2874963"/>
            <a:ext cx="508000" cy="790575"/>
            <a:chOff x="4773" y="1841"/>
            <a:chExt cx="320" cy="498"/>
          </a:xfrm>
        </p:grpSpPr>
        <p:cxnSp>
          <p:nvCxnSpPr>
            <p:cNvPr id="684176" name="AutoShape 14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3" name="Text Box 151"/>
            <p:cNvSpPr txBox="1">
              <a:spLocks noChangeArrowheads="1"/>
            </p:cNvSpPr>
            <p:nvPr/>
          </p:nvSpPr>
          <p:spPr bwMode="auto">
            <a:xfrm>
              <a:off x="4773" y="2051"/>
              <a:ext cx="2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…</a:t>
              </a:r>
            </a:p>
          </p:txBody>
        </p:sp>
      </p:grpSp>
      <p:grpSp>
        <p:nvGrpSpPr>
          <p:cNvPr id="684185" name="Group 153"/>
          <p:cNvGrpSpPr>
            <a:grpSpLocks/>
          </p:cNvGrpSpPr>
          <p:nvPr/>
        </p:nvGrpSpPr>
        <p:grpSpPr bwMode="auto">
          <a:xfrm>
            <a:off x="7442200" y="884238"/>
            <a:ext cx="450850" cy="790575"/>
            <a:chOff x="4809" y="1841"/>
            <a:chExt cx="284" cy="498"/>
          </a:xfrm>
        </p:grpSpPr>
        <p:cxnSp>
          <p:nvCxnSpPr>
            <p:cNvPr id="684186" name="AutoShape 154"/>
            <p:cNvCxnSpPr>
              <a:cxnSpLocks noChangeShapeType="1"/>
            </p:cNvCxnSpPr>
            <p:nvPr/>
          </p:nvCxnSpPr>
          <p:spPr bwMode="auto">
            <a:xfrm rot="5400000">
              <a:off x="4812" y="1901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187" name="Text Box 155"/>
            <p:cNvSpPr txBox="1">
              <a:spLocks noChangeArrowheads="1"/>
            </p:cNvSpPr>
            <p:nvPr/>
          </p:nvSpPr>
          <p:spPr bwMode="auto">
            <a:xfrm>
              <a:off x="4809" y="2051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</p:grpSp>
      <p:grpSp>
        <p:nvGrpSpPr>
          <p:cNvPr id="684231" name="Group 199"/>
          <p:cNvGrpSpPr>
            <a:grpSpLocks/>
          </p:cNvGrpSpPr>
          <p:nvPr/>
        </p:nvGrpSpPr>
        <p:grpSpPr bwMode="auto">
          <a:xfrm>
            <a:off x="6543675" y="42863"/>
            <a:ext cx="2466975" cy="2141537"/>
            <a:chOff x="5957" y="969"/>
            <a:chExt cx="1554" cy="1349"/>
          </a:xfrm>
        </p:grpSpPr>
        <p:grpSp>
          <p:nvGrpSpPr>
            <p:cNvPr id="684229" name="Group 197"/>
            <p:cNvGrpSpPr>
              <a:grpSpLocks/>
            </p:cNvGrpSpPr>
            <p:nvPr/>
          </p:nvGrpSpPr>
          <p:grpSpPr bwMode="auto">
            <a:xfrm>
              <a:off x="6453" y="969"/>
              <a:ext cx="1058" cy="1349"/>
              <a:chOff x="6063" y="627"/>
              <a:chExt cx="1058" cy="1349"/>
            </a:xfrm>
          </p:grpSpPr>
          <p:sp>
            <p:nvSpPr>
              <p:cNvPr id="684194" name="Text Box 162"/>
              <p:cNvSpPr txBox="1">
                <a:spLocks noChangeArrowheads="1"/>
              </p:cNvSpPr>
              <p:nvPr/>
            </p:nvSpPr>
            <p:spPr bwMode="auto">
              <a:xfrm>
                <a:off x="6466" y="1726"/>
                <a:ext cx="4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2000"/>
                  <a:t>…</a:t>
                </a:r>
              </a:p>
            </p:txBody>
          </p:sp>
          <p:grpSp>
            <p:nvGrpSpPr>
              <p:cNvPr id="684196" name="Group 164"/>
              <p:cNvGrpSpPr>
                <a:grpSpLocks/>
              </p:cNvGrpSpPr>
              <p:nvPr/>
            </p:nvGrpSpPr>
            <p:grpSpPr bwMode="auto">
              <a:xfrm>
                <a:off x="6063" y="1228"/>
                <a:ext cx="761" cy="399"/>
                <a:chOff x="4608" y="1680"/>
                <a:chExt cx="1008" cy="548"/>
              </a:xfrm>
            </p:grpSpPr>
            <p:sp>
              <p:nvSpPr>
                <p:cNvPr id="684197" name="Rectangle 165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198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684199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684200" name="Rectangle 168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4201" name="Rectangle 169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684202" name="Text Box 170"/>
                <p:cNvSpPr txBox="1">
                  <a:spLocks noChangeArrowheads="1"/>
                </p:cNvSpPr>
                <p:nvPr/>
              </p:nvSpPr>
              <p:spPr bwMode="auto">
                <a:xfrm>
                  <a:off x="5078" y="1691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“cat”</a:t>
                  </a:r>
                </a:p>
              </p:txBody>
            </p:sp>
            <p:sp>
              <p:nvSpPr>
                <p:cNvPr id="684203" name="Text Box 171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684205" name="Text Box 173"/>
              <p:cNvSpPr txBox="1">
                <a:spLocks noChangeArrowheads="1"/>
              </p:cNvSpPr>
              <p:nvPr/>
            </p:nvSpPr>
            <p:spPr bwMode="auto">
              <a:xfrm>
                <a:off x="6142" y="681"/>
                <a:ext cx="36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head</a:t>
                </a:r>
                <a:endParaRPr lang="en-US" sz="1400" dirty="0"/>
              </a:p>
            </p:txBody>
          </p:sp>
          <p:sp>
            <p:nvSpPr>
              <p:cNvPr id="684206" name="Rectangle 174"/>
              <p:cNvSpPr>
                <a:spLocks noChangeArrowheads="1"/>
              </p:cNvSpPr>
              <p:nvPr/>
            </p:nvSpPr>
            <p:spPr bwMode="auto">
              <a:xfrm>
                <a:off x="6507" y="711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07" name="Text Box 175"/>
              <p:cNvSpPr txBox="1">
                <a:spLocks noChangeArrowheads="1"/>
              </p:cNvSpPr>
              <p:nvPr/>
            </p:nvSpPr>
            <p:spPr bwMode="auto">
              <a:xfrm>
                <a:off x="6470" y="698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684208" name="Text Box 176"/>
              <p:cNvSpPr txBox="1">
                <a:spLocks noChangeArrowheads="1"/>
              </p:cNvSpPr>
              <p:nvPr/>
            </p:nvSpPr>
            <p:spPr bwMode="auto">
              <a:xfrm>
                <a:off x="6552" y="627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09" name="Text Box 177"/>
              <p:cNvSpPr txBox="1">
                <a:spLocks noChangeArrowheads="1"/>
              </p:cNvSpPr>
              <p:nvPr/>
            </p:nvSpPr>
            <p:spPr bwMode="auto">
              <a:xfrm>
                <a:off x="6516" y="1350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684210" name="AutoShape 178"/>
              <p:cNvCxnSpPr>
                <a:cxnSpLocks noChangeShapeType="1"/>
              </p:cNvCxnSpPr>
              <p:nvPr/>
            </p:nvCxnSpPr>
            <p:spPr bwMode="auto">
              <a:xfrm flipH="1">
                <a:off x="6570" y="15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11" name="Text Box 179"/>
              <p:cNvSpPr txBox="1">
                <a:spLocks noChangeArrowheads="1"/>
              </p:cNvSpPr>
              <p:nvPr/>
            </p:nvSpPr>
            <p:spPr bwMode="auto">
              <a:xfrm>
                <a:off x="6126" y="1248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684212" name="Text Box 180"/>
              <p:cNvSpPr txBox="1">
                <a:spLocks noChangeArrowheads="1"/>
              </p:cNvSpPr>
              <p:nvPr/>
            </p:nvSpPr>
            <p:spPr bwMode="auto">
              <a:xfrm>
                <a:off x="6732" y="1172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684214" name="Text Box 182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684215" name="Text Box 183"/>
              <p:cNvSpPr txBox="1">
                <a:spLocks noChangeArrowheads="1"/>
              </p:cNvSpPr>
              <p:nvPr/>
            </p:nvSpPr>
            <p:spPr bwMode="auto">
              <a:xfrm>
                <a:off x="6390" y="1404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cxnSp>
            <p:nvCxnSpPr>
              <p:cNvPr id="684227" name="AutoShape 195"/>
              <p:cNvCxnSpPr>
                <a:cxnSpLocks noChangeShapeType="1"/>
              </p:cNvCxnSpPr>
              <p:nvPr/>
            </p:nvCxnSpPr>
            <p:spPr bwMode="auto">
              <a:xfrm rot="5400000">
                <a:off x="6370" y="932"/>
                <a:ext cx="336" cy="220"/>
              </a:xfrm>
              <a:prstGeom prst="curvedConnector3">
                <a:avLst>
                  <a:gd name="adj1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28" name="Text Box 196"/>
              <p:cNvSpPr txBox="1">
                <a:spLocks noChangeArrowheads="1"/>
              </p:cNvSpPr>
              <p:nvPr/>
            </p:nvSpPr>
            <p:spPr bwMode="auto">
              <a:xfrm>
                <a:off x="6444" y="680"/>
                <a:ext cx="408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1000</a:t>
                </a:r>
              </a:p>
            </p:txBody>
          </p:sp>
        </p:grpSp>
        <p:sp>
          <p:nvSpPr>
            <p:cNvPr id="684230" name="Text Box 198"/>
            <p:cNvSpPr txBox="1">
              <a:spLocks noChangeArrowheads="1"/>
            </p:cNvSpPr>
            <p:nvPr/>
          </p:nvSpPr>
          <p:spPr bwMode="auto">
            <a:xfrm>
              <a:off x="5957" y="1313"/>
              <a:ext cx="85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 “bat”</a:t>
              </a:r>
              <a:r>
                <a:rPr lang="en-US" sz="1800"/>
                <a:t> </a:t>
              </a:r>
              <a:r>
                <a:rPr lang="en-US">
                  <a:sym typeface="Wingdings" pitchFamily="2" charset="2"/>
                </a:rPr>
                <a:t></a:t>
              </a:r>
              <a:endParaRPr lang="en-US"/>
            </a:p>
          </p:txBody>
        </p:sp>
      </p:grpSp>
      <p:sp>
        <p:nvSpPr>
          <p:cNvPr id="684066" name="AutoShape 34"/>
          <p:cNvSpPr>
            <a:spLocks noChangeArrowheads="1"/>
          </p:cNvSpPr>
          <p:nvPr/>
        </p:nvSpPr>
        <p:spPr bwMode="auto">
          <a:xfrm>
            <a:off x="3409951" y="176213"/>
            <a:ext cx="5505450" cy="3060551"/>
          </a:xfrm>
          <a:prstGeom prst="wedgeRoundRectCallout">
            <a:avLst>
              <a:gd name="adj1" fmla="val -48529"/>
              <a:gd name="adj2" fmla="val 60674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US" sz="1800" dirty="0">
                <a:solidFill>
                  <a:schemeClr val="tx1"/>
                </a:solidFill>
              </a:rPr>
              <a:t>This line </a:t>
            </a:r>
            <a:r>
              <a:rPr lang="en-US" sz="1800" dirty="0" smtClean="0">
                <a:solidFill>
                  <a:schemeClr val="tx1"/>
                </a:solidFill>
              </a:rPr>
              <a:t>ensures we stop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when we’ve </a:t>
            </a:r>
            <a:r>
              <a:rPr lang="en-US" sz="1800" dirty="0" smtClean="0">
                <a:solidFill>
                  <a:srgbClr val="6600CC"/>
                </a:solidFill>
              </a:rPr>
              <a:t>reached </a:t>
            </a:r>
            <a:r>
              <a:rPr lang="en-US" sz="1800" dirty="0">
                <a:solidFill>
                  <a:srgbClr val="6600CC"/>
                </a:solidFill>
              </a:rPr>
              <a:t>the </a:t>
            </a:r>
            <a:r>
              <a:rPr lang="en-US" sz="1800" dirty="0" smtClean="0">
                <a:solidFill>
                  <a:srgbClr val="6600CC"/>
                </a:solidFill>
              </a:rPr>
              <a:t/>
            </a:r>
            <a:br>
              <a:rPr lang="en-US" sz="1800" dirty="0" smtClean="0">
                <a:solidFill>
                  <a:srgbClr val="6600CC"/>
                </a:solidFill>
              </a:rPr>
            </a:br>
            <a:r>
              <a:rPr lang="en-US" sz="1800" dirty="0" smtClean="0">
                <a:solidFill>
                  <a:srgbClr val="6600CC"/>
                </a:solidFill>
              </a:rPr>
              <a:t>last </a:t>
            </a:r>
            <a:r>
              <a:rPr lang="en-US" sz="1800" dirty="0">
                <a:solidFill>
                  <a:srgbClr val="6600CC"/>
                </a:solidFill>
              </a:rPr>
              <a:t>node </a:t>
            </a:r>
            <a:r>
              <a:rPr lang="en-US" sz="1800" dirty="0" smtClean="0">
                <a:solidFill>
                  <a:srgbClr val="6600CC"/>
                </a:solidFill>
              </a:rPr>
              <a:t>in the list.</a:t>
            </a:r>
            <a:endParaRPr lang="en-US" sz="1800" dirty="0">
              <a:solidFill>
                <a:srgbClr val="6600CC"/>
              </a:solidFill>
            </a:endParaRPr>
          </a:p>
          <a:p>
            <a:pPr algn="l"/>
            <a:endParaRPr lang="en-US" sz="1000" dirty="0">
              <a:solidFill>
                <a:srgbClr val="6600CC"/>
              </a:solidFill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 smtClean="0">
                <a:solidFill>
                  <a:schemeClr val="tx1"/>
                </a:solidFill>
              </a:rPr>
              <a:t>p-&gt;next ==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it </a:t>
            </a:r>
            <a:r>
              <a:rPr lang="en-US" sz="1800" dirty="0">
                <a:solidFill>
                  <a:schemeClr val="tx1"/>
                </a:solidFill>
              </a:rPr>
              <a:t>means that </a:t>
            </a:r>
            <a:r>
              <a:rPr lang="en-US" sz="1800" dirty="0">
                <a:solidFill>
                  <a:srgbClr val="C00000"/>
                </a:solidFill>
              </a:rPr>
              <a:t>our </a:t>
            </a:r>
            <a:r>
              <a:rPr lang="en-US" sz="1800" dirty="0" smtClean="0">
                <a:solidFill>
                  <a:srgbClr val="C00000"/>
                </a:solidFill>
              </a:rPr>
              <a:t>new </a:t>
            </a:r>
            <a:br>
              <a:rPr lang="en-US" sz="1800" dirty="0" smtClean="0">
                <a:solidFill>
                  <a:srgbClr val="C00000"/>
                </a:solidFill>
              </a:rPr>
            </a:br>
            <a:r>
              <a:rPr lang="en-US" sz="1800" dirty="0" smtClean="0">
                <a:solidFill>
                  <a:srgbClr val="C00000"/>
                </a:solidFill>
              </a:rPr>
              <a:t>item </a:t>
            </a:r>
            <a:r>
              <a:rPr lang="en-US" sz="1800" dirty="0">
                <a:solidFill>
                  <a:srgbClr val="C00000"/>
                </a:solidFill>
              </a:rPr>
              <a:t>is bigger</a:t>
            </a:r>
            <a:r>
              <a:rPr lang="en-US" sz="1800" dirty="0">
                <a:solidFill>
                  <a:schemeClr val="tx1"/>
                </a:solidFill>
              </a:rPr>
              <a:t> than </a:t>
            </a:r>
            <a:r>
              <a:rPr lang="en-US" sz="1800" dirty="0" smtClean="0">
                <a:solidFill>
                  <a:schemeClr val="tx1"/>
                </a:solidFill>
              </a:rPr>
              <a:t/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every item </a:t>
            </a:r>
            <a:r>
              <a:rPr lang="en-US" sz="1800" dirty="0">
                <a:solidFill>
                  <a:schemeClr val="tx1"/>
                </a:solidFill>
              </a:rPr>
              <a:t>in the list! 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700" dirty="0">
                <a:solidFill>
                  <a:schemeClr val="tx1"/>
                </a:solidFill>
              </a:rPr>
              <a:t>In this case we </a:t>
            </a:r>
            <a:r>
              <a:rPr lang="en-US" sz="1700" dirty="0">
                <a:solidFill>
                  <a:srgbClr val="C00000"/>
                </a:solidFill>
              </a:rPr>
              <a:t>add our </a:t>
            </a:r>
            <a:br>
              <a:rPr lang="en-US" sz="1700" dirty="0">
                <a:solidFill>
                  <a:srgbClr val="C00000"/>
                </a:solidFill>
              </a:rPr>
            </a:br>
            <a:r>
              <a:rPr lang="en-US" sz="1700" dirty="0" smtClean="0">
                <a:solidFill>
                  <a:srgbClr val="C00000"/>
                </a:solidFill>
              </a:rPr>
              <a:t>item </a:t>
            </a:r>
            <a:r>
              <a:rPr lang="en-US" sz="1700" dirty="0">
                <a:solidFill>
                  <a:srgbClr val="C00000"/>
                </a:solidFill>
              </a:rPr>
              <a:t>after the last node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84257" name="Text Box 225"/>
          <p:cNvSpPr txBox="1">
            <a:spLocks noChangeArrowheads="1"/>
          </p:cNvSpPr>
          <p:nvPr/>
        </p:nvSpPr>
        <p:spPr bwMode="auto">
          <a:xfrm>
            <a:off x="6643566" y="2431699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“yak”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grpSp>
        <p:nvGrpSpPr>
          <p:cNvPr id="684291" name="Group 259"/>
          <p:cNvGrpSpPr>
            <a:grpSpLocks/>
          </p:cNvGrpSpPr>
          <p:nvPr/>
        </p:nvGrpSpPr>
        <p:grpSpPr bwMode="auto">
          <a:xfrm>
            <a:off x="6721355" y="269524"/>
            <a:ext cx="2208213" cy="2154238"/>
            <a:chOff x="5569" y="2568"/>
            <a:chExt cx="1391" cy="1357"/>
          </a:xfrm>
        </p:grpSpPr>
        <p:sp>
          <p:nvSpPr>
            <p:cNvPr id="684234" name="Rectangle 202"/>
            <p:cNvSpPr>
              <a:spLocks noChangeArrowheads="1"/>
            </p:cNvSpPr>
            <p:nvPr/>
          </p:nvSpPr>
          <p:spPr bwMode="auto">
            <a:xfrm>
              <a:off x="5895" y="3532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5" name="Text Box 203"/>
            <p:cNvSpPr txBox="1">
              <a:spLocks noChangeArrowheads="1"/>
            </p:cNvSpPr>
            <p:nvPr/>
          </p:nvSpPr>
          <p:spPr bwMode="auto">
            <a:xfrm>
              <a:off x="5895" y="3563"/>
              <a:ext cx="380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684236" name="Text Box 204"/>
            <p:cNvSpPr txBox="1">
              <a:spLocks noChangeArrowheads="1"/>
            </p:cNvSpPr>
            <p:nvPr/>
          </p:nvSpPr>
          <p:spPr bwMode="auto">
            <a:xfrm>
              <a:off x="5895" y="3733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684237" name="Rectangle 205"/>
            <p:cNvSpPr>
              <a:spLocks noChangeArrowheads="1"/>
            </p:cNvSpPr>
            <p:nvPr/>
          </p:nvSpPr>
          <p:spPr bwMode="auto">
            <a:xfrm>
              <a:off x="6257" y="3567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4238" name="Rectangle 206"/>
            <p:cNvSpPr>
              <a:spLocks noChangeArrowheads="1"/>
            </p:cNvSpPr>
            <p:nvPr/>
          </p:nvSpPr>
          <p:spPr bwMode="auto">
            <a:xfrm>
              <a:off x="6257" y="3742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684239" name="Text Box 207"/>
            <p:cNvSpPr txBox="1">
              <a:spLocks noChangeArrowheads="1"/>
            </p:cNvSpPr>
            <p:nvPr/>
          </p:nvSpPr>
          <p:spPr bwMode="auto">
            <a:xfrm>
              <a:off x="6220" y="3539"/>
              <a:ext cx="4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“rat”</a:t>
              </a:r>
            </a:p>
          </p:txBody>
        </p:sp>
        <p:sp>
          <p:nvSpPr>
            <p:cNvPr id="684240" name="Text Box 208"/>
            <p:cNvSpPr txBox="1">
              <a:spLocks noChangeArrowheads="1"/>
            </p:cNvSpPr>
            <p:nvPr/>
          </p:nvSpPr>
          <p:spPr bwMode="auto">
            <a:xfrm>
              <a:off x="6172" y="3712"/>
              <a:ext cx="5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grpSp>
          <p:nvGrpSpPr>
            <p:cNvPr id="684241" name="Group 209"/>
            <p:cNvGrpSpPr>
              <a:grpSpLocks/>
            </p:cNvGrpSpPr>
            <p:nvPr/>
          </p:nvGrpSpPr>
          <p:grpSpPr bwMode="auto">
            <a:xfrm>
              <a:off x="5895" y="2885"/>
              <a:ext cx="761" cy="399"/>
              <a:chOff x="4608" y="1680"/>
              <a:chExt cx="1008" cy="548"/>
            </a:xfrm>
          </p:grpSpPr>
          <p:sp>
            <p:nvSpPr>
              <p:cNvPr id="684242" name="Rectangle 210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3" name="Text Box 211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684244" name="Text Box 212"/>
              <p:cNvSpPr txBox="1">
                <a:spLocks noChangeArrowheads="1"/>
              </p:cNvSpPr>
              <p:nvPr/>
            </p:nvSpPr>
            <p:spPr bwMode="auto">
              <a:xfrm>
                <a:off x="4608" y="1965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684245" name="Rectangle 213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4246" name="Rectangle 214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684247" name="Text Box 215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684248" name="Text Box 216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684249" name="Text Box 217"/>
            <p:cNvSpPr txBox="1">
              <a:spLocks noChangeArrowheads="1"/>
            </p:cNvSpPr>
            <p:nvPr/>
          </p:nvSpPr>
          <p:spPr bwMode="auto">
            <a:xfrm>
              <a:off x="6348" y="3007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684250" name="AutoShape 218"/>
            <p:cNvCxnSpPr>
              <a:cxnSpLocks noChangeShapeType="1"/>
            </p:cNvCxnSpPr>
            <p:nvPr/>
          </p:nvCxnSpPr>
          <p:spPr bwMode="auto">
            <a:xfrm rot="5400000">
              <a:off x="6162" y="3258"/>
              <a:ext cx="341" cy="221"/>
            </a:xfrm>
            <a:prstGeom prst="curvedConnector3">
              <a:avLst>
                <a:gd name="adj1" fmla="val 4985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4251" name="Text Box 219"/>
            <p:cNvSpPr txBox="1">
              <a:spLocks noChangeArrowheads="1"/>
            </p:cNvSpPr>
            <p:nvPr/>
          </p:nvSpPr>
          <p:spPr bwMode="auto">
            <a:xfrm>
              <a:off x="5958" y="2905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dirty="0"/>
                <a:t> </a:t>
              </a:r>
            </a:p>
          </p:txBody>
        </p:sp>
        <p:sp>
          <p:nvSpPr>
            <p:cNvPr id="684252" name="Text Box 220"/>
            <p:cNvSpPr txBox="1">
              <a:spLocks noChangeArrowheads="1"/>
            </p:cNvSpPr>
            <p:nvPr/>
          </p:nvSpPr>
          <p:spPr bwMode="auto">
            <a:xfrm>
              <a:off x="6564" y="2829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684253" name="Text Box 221"/>
            <p:cNvSpPr txBox="1">
              <a:spLocks noChangeArrowheads="1"/>
            </p:cNvSpPr>
            <p:nvPr/>
          </p:nvSpPr>
          <p:spPr bwMode="auto">
            <a:xfrm>
              <a:off x="6571" y="3484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4" name="Text Box 222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5" name="Text Box 223"/>
            <p:cNvSpPr txBox="1">
              <a:spLocks noChangeArrowheads="1"/>
            </p:cNvSpPr>
            <p:nvPr/>
          </p:nvSpPr>
          <p:spPr bwMode="auto">
            <a:xfrm>
              <a:off x="6222" y="306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684256" name="Text Box 224"/>
            <p:cNvSpPr txBox="1">
              <a:spLocks noChangeArrowheads="1"/>
            </p:cNvSpPr>
            <p:nvPr/>
          </p:nvSpPr>
          <p:spPr bwMode="auto">
            <a:xfrm>
              <a:off x="5569" y="3462"/>
              <a:ext cx="4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rgbClr val="6600CC"/>
                  </a:solidFill>
                </a:rPr>
                <a:t>p-</a:t>
              </a:r>
              <a:r>
                <a:rPr lang="en-US" sz="2000" dirty="0">
                  <a:solidFill>
                    <a:srgbClr val="6600CC"/>
                  </a:solidFill>
                </a:rPr>
                <a:t>&gt;  </a:t>
              </a:r>
              <a:endParaRPr lang="en-US" sz="2000" dirty="0"/>
            </a:p>
          </p:txBody>
        </p:sp>
        <p:grpSp>
          <p:nvGrpSpPr>
            <p:cNvPr id="684262" name="Group 230"/>
            <p:cNvGrpSpPr>
              <a:grpSpLocks/>
            </p:cNvGrpSpPr>
            <p:nvPr/>
          </p:nvGrpSpPr>
          <p:grpSpPr bwMode="auto">
            <a:xfrm>
              <a:off x="6128" y="2568"/>
              <a:ext cx="284" cy="498"/>
              <a:chOff x="4809" y="1841"/>
              <a:chExt cx="284" cy="498"/>
            </a:xfrm>
          </p:grpSpPr>
          <p:cxnSp>
            <p:nvCxnSpPr>
              <p:cNvPr id="684263" name="AutoShape 231"/>
              <p:cNvCxnSpPr>
                <a:cxnSpLocks noChangeShapeType="1"/>
              </p:cNvCxnSpPr>
              <p:nvPr/>
            </p:nvCxnSpPr>
            <p:spPr bwMode="auto">
              <a:xfrm rot="5400000">
                <a:off x="4812" y="1901"/>
                <a:ext cx="341" cy="221"/>
              </a:xfrm>
              <a:prstGeom prst="curvedConnector3">
                <a:avLst>
                  <a:gd name="adj1" fmla="val 49852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684264" name="Text Box 232"/>
              <p:cNvSpPr txBox="1">
                <a:spLocks noChangeArrowheads="1"/>
              </p:cNvSpPr>
              <p:nvPr/>
            </p:nvSpPr>
            <p:spPr bwMode="auto">
              <a:xfrm>
                <a:off x="4809" y="2051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</a:p>
            </p:txBody>
          </p:sp>
        </p:grpSp>
      </p:grpSp>
      <p:sp>
        <p:nvSpPr>
          <p:cNvPr id="684062" name="AutoShape 30"/>
          <p:cNvSpPr>
            <a:spLocks noChangeArrowheads="1"/>
          </p:cNvSpPr>
          <p:nvPr/>
        </p:nvSpPr>
        <p:spPr bwMode="auto">
          <a:xfrm>
            <a:off x="3686175" y="2571750"/>
            <a:ext cx="5286375" cy="1000125"/>
          </a:xfrm>
          <a:prstGeom prst="wedgeRoundRectCallout">
            <a:avLst>
              <a:gd name="adj1" fmla="val -56218"/>
              <a:gd name="adj2" fmla="val 82065"/>
              <a:gd name="adj3" fmla="val 16667"/>
            </a:avLst>
          </a:prstGeom>
          <a:solidFill>
            <a:srgbClr val="E5FFE5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Our updated traversal code should find just the right spot for our new item.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8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8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8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8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8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8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6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8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8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59" grpId="0" animBg="1"/>
      <p:bldP spid="684060" grpId="0" animBg="1"/>
      <p:bldP spid="684060" grpId="1" animBg="1"/>
      <p:bldP spid="684061" grpId="0"/>
      <p:bldP spid="114" grpId="0"/>
      <p:bldP spid="684064" grpId="0"/>
      <p:bldP spid="684067" grpId="0" animBg="1"/>
      <p:bldP spid="684067" grpId="1" animBg="1"/>
      <p:bldP spid="684113" grpId="0"/>
      <p:bldP spid="684113" grpId="1"/>
      <p:bldP spid="684114" grpId="0"/>
      <p:bldP spid="684114" grpId="1"/>
      <p:bldP spid="684115" grpId="0"/>
      <p:bldP spid="684115" grpId="1"/>
      <p:bldP spid="684116" grpId="0"/>
      <p:bldP spid="684116" grpId="1"/>
      <p:bldP spid="684066" grpId="0" animBg="1"/>
      <p:bldP spid="684066" grpId="1" animBg="1"/>
      <p:bldP spid="684257" grpId="0"/>
      <p:bldP spid="684257" grpId="1"/>
      <p:bldP spid="684062" grpId="0" animBg="1"/>
      <p:bldP spid="684062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Deleting an Item </a:t>
            </a:r>
            <a:r>
              <a:rPr lang="en-US" sz="2400" dirty="0" smtClean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509469" y="271498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5959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800" dirty="0" smtClean="0"/>
              <a:t>When deleting an item from a linked list, </a:t>
            </a:r>
            <a:br>
              <a:rPr lang="en-US" sz="1800" dirty="0" smtClean="0"/>
            </a:br>
            <a:r>
              <a:rPr lang="en-US" sz="1800" dirty="0" smtClean="0"/>
              <a:t>there are </a:t>
            </a:r>
            <a:r>
              <a:rPr lang="en-US" sz="1800" dirty="0" smtClean="0">
                <a:solidFill>
                  <a:srgbClr val="FF0000"/>
                </a:solidFill>
              </a:rPr>
              <a:t>two different cases </a:t>
            </a:r>
            <a:r>
              <a:rPr lang="en-US" sz="1800" dirty="0" smtClean="0"/>
              <a:t>to consider:</a:t>
            </a:r>
            <a:endParaRPr lang="en-US" sz="1800" dirty="0"/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342473" y="1603617"/>
            <a:ext cx="44863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Case #1</a:t>
            </a:r>
            <a:r>
              <a:rPr lang="en-US" sz="1800" dirty="0" smtClean="0"/>
              <a:t>: </a:t>
            </a:r>
            <a:r>
              <a:rPr lang="en-US" sz="1800" dirty="0"/>
              <a:t>You’re deleting the </a:t>
            </a:r>
            <a:r>
              <a:rPr lang="en-US" sz="1800" dirty="0">
                <a:solidFill>
                  <a:srgbClr val="006666"/>
                </a:solidFill>
              </a:rPr>
              <a:t>first node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58210" y="3121341"/>
            <a:ext cx="1727201" cy="3287712"/>
            <a:chOff x="2958210" y="3121341"/>
            <a:chExt cx="1727201" cy="3287712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head</a:t>
                </a:r>
                <a:endParaRPr lang="en-US" sz="1600" dirty="0"/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229" name="Text Box 5"/>
          <p:cNvSpPr txBox="1">
            <a:spLocks noChangeArrowheads="1"/>
          </p:cNvSpPr>
          <p:nvPr/>
        </p:nvSpPr>
        <p:spPr bwMode="auto">
          <a:xfrm>
            <a:off x="342473" y="1964719"/>
            <a:ext cx="44863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Case </a:t>
            </a:r>
            <a:r>
              <a:rPr lang="en-US" sz="1800" dirty="0">
                <a:solidFill>
                  <a:schemeClr val="accent2"/>
                </a:solidFill>
              </a:rPr>
              <a:t>#2</a:t>
            </a:r>
            <a:r>
              <a:rPr lang="en-US" sz="1800" dirty="0"/>
              <a:t>: You’re deleting an </a:t>
            </a:r>
            <a:r>
              <a:rPr lang="en-US" sz="1800" dirty="0">
                <a:solidFill>
                  <a:srgbClr val="006666"/>
                </a:solidFill>
              </a:rPr>
              <a:t>interior </a:t>
            </a:r>
            <a:br>
              <a:rPr lang="en-US" sz="1800" dirty="0">
                <a:solidFill>
                  <a:srgbClr val="006666"/>
                </a:solidFill>
              </a:rPr>
            </a:br>
            <a:r>
              <a:rPr lang="en-US" sz="1800" dirty="0">
                <a:solidFill>
                  <a:srgbClr val="006666"/>
                </a:solidFill>
              </a:rPr>
              <a:t>               node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006666"/>
                </a:solidFill>
              </a:rPr>
              <a:t>last node</a:t>
            </a:r>
            <a:r>
              <a:rPr lang="en-US" sz="1800" dirty="0"/>
              <a:t>.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43465" y="3463958"/>
            <a:ext cx="2536970" cy="1753750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delete the item in the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first node…</a:t>
            </a:r>
          </a:p>
        </p:txBody>
      </p:sp>
      <p:sp>
        <p:nvSpPr>
          <p:cNvPr id="230" name="Right Arrow 229"/>
          <p:cNvSpPr/>
          <p:nvPr/>
        </p:nvSpPr>
        <p:spPr bwMode="auto">
          <a:xfrm>
            <a:off x="180192" y="4220511"/>
            <a:ext cx="2757472" cy="2064325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We want to delete the item in an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interior node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2369" y="6272536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or the </a:t>
            </a:r>
            <a:r>
              <a:rPr lang="en-US" sz="1600" dirty="0" smtClean="0">
                <a:solidFill>
                  <a:srgbClr val="FF0000"/>
                </a:solidFill>
              </a:rPr>
              <a:t>last node</a:t>
            </a:r>
            <a:r>
              <a:rPr lang="en-US" sz="1600" dirty="0"/>
              <a:t>.</a:t>
            </a:r>
            <a:endParaRPr lang="en-US" sz="1600" dirty="0" smtClean="0"/>
          </a:p>
        </p:txBody>
      </p:sp>
      <p:sp>
        <p:nvSpPr>
          <p:cNvPr id="232" name="Text Box 87"/>
          <p:cNvSpPr txBox="1">
            <a:spLocks noChangeArrowheads="1"/>
          </p:cNvSpPr>
          <p:nvPr/>
        </p:nvSpPr>
        <p:spPr bwMode="auto">
          <a:xfrm>
            <a:off x="743653" y="2639367"/>
            <a:ext cx="368402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Let’s consider </a:t>
            </a:r>
            <a:r>
              <a:rPr lang="en-US" sz="2000" dirty="0" smtClean="0">
                <a:solidFill>
                  <a:schemeClr val="accent2"/>
                </a:solidFill>
              </a:rPr>
              <a:t>Case #1</a:t>
            </a:r>
            <a:r>
              <a:rPr lang="en-US" sz="2000" dirty="0" smtClean="0"/>
              <a:t> </a:t>
            </a:r>
            <a:r>
              <a:rPr lang="en-US" sz="2000" dirty="0"/>
              <a:t>first…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97775" y="588528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</p:spTree>
    <p:extLst>
      <p:ext uri="{BB962C8B-B14F-4D97-AF65-F5344CB8AC3E}">
        <p14:creationId xmlns:p14="http://schemas.microsoft.com/office/powerpoint/2010/main" val="62486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85751E-6 L -2.77778E-7 -0.1406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6.66204E-7 L 3.88889E-6 0.1198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33" grpId="0"/>
      <p:bldP spid="93" grpId="0"/>
      <p:bldP spid="97" grpId="0" build="p"/>
      <p:bldP spid="104" grpId="0"/>
      <p:bldP spid="229" grpId="0" build="p"/>
      <p:bldP spid="6" grpId="0" animBg="1"/>
      <p:bldP spid="6" grpId="1" animBg="1"/>
      <p:bldP spid="230" grpId="0" animBg="1"/>
      <p:bldP spid="230" grpId="1" animBg="1"/>
      <p:bldP spid="230" grpId="2" animBg="1"/>
      <p:bldP spid="13" grpId="0"/>
      <p:bldP spid="13" grpId="1"/>
      <p:bldP spid="232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Deleting an Item </a:t>
            </a:r>
            <a:r>
              <a:rPr lang="en-US" sz="2400" dirty="0" smtClean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grpSp>
        <p:nvGrpSpPr>
          <p:cNvPr id="186" name="Group 86"/>
          <p:cNvGrpSpPr>
            <a:grpSpLocks/>
          </p:cNvGrpSpPr>
          <p:nvPr/>
        </p:nvGrpSpPr>
        <p:grpSpPr bwMode="auto">
          <a:xfrm>
            <a:off x="2958210" y="3121341"/>
            <a:ext cx="1727201" cy="3255963"/>
            <a:chOff x="4726" y="393"/>
            <a:chExt cx="1088" cy="2051"/>
          </a:xfrm>
        </p:grpSpPr>
        <p:sp>
          <p:nvSpPr>
            <p:cNvPr id="187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30"/>
            <p:cNvSpPr txBox="1">
              <a:spLocks noChangeArrowheads="1"/>
            </p:cNvSpPr>
            <p:nvPr/>
          </p:nvSpPr>
          <p:spPr bwMode="auto">
            <a:xfrm>
              <a:off x="4749" y="1550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89" name="Text Box 31"/>
            <p:cNvSpPr txBox="1">
              <a:spLocks noChangeArrowheads="1"/>
            </p:cNvSpPr>
            <p:nvPr/>
          </p:nvSpPr>
          <p:spPr bwMode="auto">
            <a:xfrm>
              <a:off x="4749" y="1720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90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92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193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94" name="Group 36"/>
            <p:cNvGrpSpPr>
              <a:grpSpLocks/>
            </p:cNvGrpSpPr>
            <p:nvPr/>
          </p:nvGrpSpPr>
          <p:grpSpPr bwMode="auto">
            <a:xfrm>
              <a:off x="4744" y="980"/>
              <a:ext cx="772" cy="399"/>
              <a:chOff x="4608" y="1655"/>
              <a:chExt cx="1024" cy="546"/>
            </a:xfrm>
          </p:grpSpPr>
          <p:sp>
            <p:nvSpPr>
              <p:cNvPr id="219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696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221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37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222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24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/>
                  <a:t>“cat”</a:t>
                </a:r>
              </a:p>
            </p:txBody>
          </p:sp>
          <p:sp>
            <p:nvSpPr>
              <p:cNvPr id="225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95" name="Text Box 45"/>
            <p:cNvSpPr txBox="1">
              <a:spLocks noChangeArrowheads="1"/>
            </p:cNvSpPr>
            <p:nvPr/>
          </p:nvSpPr>
          <p:spPr bwMode="auto">
            <a:xfrm>
              <a:off x="4819" y="441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head</a:t>
              </a:r>
              <a:endParaRPr lang="en-US" sz="1600" dirty="0"/>
            </a:p>
          </p:txBody>
        </p:sp>
        <p:sp>
          <p:nvSpPr>
            <p:cNvPr id="196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98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99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201" name="Text Box 51"/>
            <p:cNvSpPr txBox="1">
              <a:spLocks noChangeArrowheads="1"/>
            </p:cNvSpPr>
            <p:nvPr/>
          </p:nvSpPr>
          <p:spPr bwMode="auto">
            <a:xfrm>
              <a:off x="4812" y="101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202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203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4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5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206" name="Text Box 58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207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Text Box 60"/>
            <p:cNvSpPr txBox="1">
              <a:spLocks noChangeArrowheads="1"/>
            </p:cNvSpPr>
            <p:nvPr/>
          </p:nvSpPr>
          <p:spPr bwMode="auto">
            <a:xfrm>
              <a:off x="4726" y="207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209" name="Text Box 61"/>
            <p:cNvSpPr txBox="1">
              <a:spLocks noChangeArrowheads="1"/>
            </p:cNvSpPr>
            <p:nvPr/>
          </p:nvSpPr>
          <p:spPr bwMode="auto">
            <a:xfrm>
              <a:off x="4740" y="225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210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212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213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214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215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216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17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218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73" name="Text Box 103"/>
          <p:cNvSpPr txBox="1">
            <a:spLocks noChangeArrowheads="1"/>
          </p:cNvSpPr>
          <p:nvPr/>
        </p:nvSpPr>
        <p:spPr bwMode="auto">
          <a:xfrm>
            <a:off x="3110033" y="3728302"/>
            <a:ext cx="9268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8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31" name="Rectangle 230"/>
          <p:cNvSpPr/>
          <p:nvPr/>
        </p:nvSpPr>
        <p:spPr bwMode="auto">
          <a:xfrm>
            <a:off x="2980435" y="4046854"/>
            <a:ext cx="1693864" cy="68659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4" name="Text Box 64"/>
          <p:cNvSpPr txBox="1">
            <a:spLocks noChangeArrowheads="1"/>
          </p:cNvSpPr>
          <p:nvPr/>
        </p:nvSpPr>
        <p:spPr bwMode="auto">
          <a:xfrm>
            <a:off x="381001" y="914400"/>
            <a:ext cx="44684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Ok, let’s consider Case #1… deleting the top item in a list.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5" name="Text Box 64"/>
          <p:cNvSpPr txBox="1">
            <a:spLocks noChangeArrowheads="1"/>
          </p:cNvSpPr>
          <p:nvPr/>
        </p:nvSpPr>
        <p:spPr bwMode="auto">
          <a:xfrm>
            <a:off x="381001" y="1873961"/>
            <a:ext cx="44684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Let’s kill our </a:t>
            </a:r>
            <a:r>
              <a:rPr lang="en-US" sz="2000" dirty="0" smtClean="0">
                <a:solidFill>
                  <a:srgbClr val="FF0000"/>
                </a:solidFill>
              </a:rPr>
              <a:t>cat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08542" y="619810"/>
            <a:ext cx="4850925" cy="2269072"/>
          </a:xfrm>
          <a:prstGeom prst="rect">
            <a:avLst/>
          </a:prstGeom>
          <a:solidFill>
            <a:srgbClr val="FFFFFF">
              <a:alpha val="89804"/>
            </a:srgbClr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76" name="Rounded Rectangular Callout 75"/>
          <p:cNvSpPr/>
          <p:nvPr/>
        </p:nvSpPr>
        <p:spPr bwMode="auto">
          <a:xfrm>
            <a:off x="1681937" y="1565016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264" y="229461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If</a:t>
            </a:r>
            <a:r>
              <a:rPr lang="en-US" sz="1600" dirty="0" smtClean="0"/>
              <a:t> </a:t>
            </a:r>
            <a:r>
              <a:rPr lang="en-US" sz="1800" dirty="0" smtClean="0"/>
              <a:t>the</a:t>
            </a:r>
            <a:r>
              <a:rPr lang="en-US" sz="1600" dirty="0" smtClean="0"/>
              <a:t> </a:t>
            </a:r>
            <a:r>
              <a:rPr lang="en-US" sz="1800" dirty="0" smtClean="0"/>
              <a:t>list’s</a:t>
            </a:r>
            <a:r>
              <a:rPr lang="en-US" sz="1600" dirty="0" smtClean="0"/>
              <a:t> </a:t>
            </a:r>
            <a:r>
              <a:rPr lang="en-US" sz="1800" dirty="0" smtClean="0"/>
              <a:t>empty</a:t>
            </a:r>
            <a:r>
              <a:rPr lang="en-US" sz="1600" dirty="0" smtClean="0"/>
              <a:t> </a:t>
            </a:r>
            <a:r>
              <a:rPr lang="en-US" sz="1800" dirty="0" smtClean="0"/>
              <a:t>then</a:t>
            </a:r>
            <a:r>
              <a:rPr lang="en-US" sz="1400" dirty="0" smtClean="0"/>
              <a:t> </a:t>
            </a:r>
            <a:r>
              <a:rPr lang="en-US" sz="1800" dirty="0" smtClean="0"/>
              <a:t>return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93361" y="2601432"/>
            <a:ext cx="337624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If the first node holds the</a:t>
            </a:r>
            <a:br>
              <a:rPr lang="en-US" sz="1800" dirty="0" smtClean="0"/>
            </a:br>
            <a:r>
              <a:rPr lang="en-US" sz="1800" dirty="0" smtClean="0"/>
              <a:t>  item we wish to delete then </a:t>
            </a:r>
          </a:p>
          <a:p>
            <a:pPr algn="l"/>
            <a:r>
              <a:rPr lang="en-US" sz="1800" dirty="0" smtClean="0"/>
              <a:t> {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}</a:t>
            </a:r>
          </a:p>
        </p:txBody>
      </p:sp>
      <p:sp>
        <p:nvSpPr>
          <p:cNvPr id="84" name="Rounded Rectangular Callout 83"/>
          <p:cNvSpPr/>
          <p:nvPr/>
        </p:nvSpPr>
        <p:spPr bwMode="auto">
          <a:xfrm>
            <a:off x="65264" y="5235891"/>
            <a:ext cx="2784297" cy="1231315"/>
          </a:xfrm>
          <a:prstGeom prst="wedgeRoundRectCallout">
            <a:avLst>
              <a:gd name="adj1" fmla="val -1361"/>
              <a:gd name="adj2" fmla="val -1338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If so, we create a temporary pointer to remember where our </a:t>
            </a:r>
            <a:r>
              <a:rPr lang="en-US" sz="1800" dirty="0" smtClean="0">
                <a:solidFill>
                  <a:srgbClr val="FF0000"/>
                </a:solidFill>
              </a:rPr>
              <a:t>target</a:t>
            </a:r>
            <a:r>
              <a:rPr lang="en-US" sz="1800" dirty="0" smtClean="0">
                <a:solidFill>
                  <a:schemeClr val="tx1"/>
                </a:solidFill>
              </a:rPr>
              <a:t> node is located.</a:t>
            </a: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87" name="Group 2"/>
          <p:cNvGrpSpPr>
            <a:grpSpLocks/>
          </p:cNvGrpSpPr>
          <p:nvPr/>
        </p:nvGrpSpPr>
        <p:grpSpPr bwMode="auto">
          <a:xfrm>
            <a:off x="410329" y="3900488"/>
            <a:ext cx="1376560" cy="338147"/>
            <a:chOff x="3697" y="897"/>
            <a:chExt cx="1103" cy="213"/>
          </a:xfrm>
        </p:grpSpPr>
        <p:sp>
          <p:nvSpPr>
            <p:cNvPr id="88" name="Text Box 3"/>
            <p:cNvSpPr txBox="1">
              <a:spLocks noChangeArrowheads="1"/>
            </p:cNvSpPr>
            <p:nvPr/>
          </p:nvSpPr>
          <p:spPr bwMode="auto">
            <a:xfrm>
              <a:off x="3697" y="897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5876585" y="34441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/>
              <a:t>killMe</a:t>
            </a:r>
            <a:r>
              <a:rPr lang="en-US" sz="1800" dirty="0" smtClean="0"/>
              <a:t> = address of top node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600482" y="3203231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cxnSp>
        <p:nvCxnSpPr>
          <p:cNvPr id="12" name="Curved Connector 11"/>
          <p:cNvCxnSpPr>
            <a:stCxn id="89" idx="3"/>
            <a:endCxn id="220" idx="1"/>
          </p:cNvCxnSpPr>
          <p:nvPr/>
        </p:nvCxnSpPr>
        <p:spPr bwMode="auto">
          <a:xfrm>
            <a:off x="1786889" y="4076706"/>
            <a:ext cx="1199896" cy="178355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8" name="TextBox 97"/>
          <p:cNvSpPr txBox="1"/>
          <p:nvPr/>
        </p:nvSpPr>
        <p:spPr>
          <a:xfrm>
            <a:off x="5899036" y="381179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Update head to point to the</a:t>
            </a:r>
            <a:br>
              <a:rPr lang="en-US" sz="1800" dirty="0" smtClean="0"/>
            </a:br>
            <a:r>
              <a:rPr lang="en-US" sz="1800" dirty="0" smtClean="0"/>
              <a:t>second node in the list</a:t>
            </a:r>
          </a:p>
        </p:txBody>
      </p:sp>
      <p:cxnSp>
        <p:nvCxnSpPr>
          <p:cNvPr id="99" name="AutoShape 52"/>
          <p:cNvCxnSpPr>
            <a:cxnSpLocks noChangeShapeType="1"/>
          </p:cNvCxnSpPr>
          <p:nvPr/>
        </p:nvCxnSpPr>
        <p:spPr bwMode="auto">
          <a:xfrm rot="5400000">
            <a:off x="3482080" y="3605528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Rectangle 99"/>
          <p:cNvSpPr/>
          <p:nvPr/>
        </p:nvSpPr>
        <p:spPr>
          <a:xfrm>
            <a:off x="3507204" y="4351506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sp>
        <p:nvSpPr>
          <p:cNvPr id="101" name="Text Box 82"/>
          <p:cNvSpPr txBox="1">
            <a:spLocks noChangeArrowheads="1"/>
          </p:cNvSpPr>
          <p:nvPr/>
        </p:nvSpPr>
        <p:spPr bwMode="auto">
          <a:xfrm>
            <a:off x="3599555" y="320547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1000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95192" y="47948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905005" y="31890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cxnSp>
        <p:nvCxnSpPr>
          <p:cNvPr id="125" name="AutoShape 50"/>
          <p:cNvCxnSpPr>
            <a:cxnSpLocks noChangeShapeType="1"/>
          </p:cNvCxnSpPr>
          <p:nvPr/>
        </p:nvCxnSpPr>
        <p:spPr bwMode="auto">
          <a:xfrm flipH="1">
            <a:off x="3799585" y="4515166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128"/>
          <p:cNvSpPr/>
          <p:nvPr/>
        </p:nvSpPr>
        <p:spPr bwMode="auto">
          <a:xfrm>
            <a:off x="2987563" y="4076706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2849561" y="3121341"/>
            <a:ext cx="2209906" cy="3639055"/>
            <a:chOff x="2849561" y="3121341"/>
            <a:chExt cx="2209906" cy="3639055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849561" y="3121341"/>
              <a:ext cx="2209906" cy="3639055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099123" y="3188855"/>
              <a:ext cx="1145533" cy="338137"/>
              <a:chOff x="3913900" y="2603586"/>
              <a:chExt cx="1145533" cy="338137"/>
            </a:xfrm>
          </p:grpSpPr>
          <p:sp>
            <p:nvSpPr>
              <p:cNvPr id="119" name="Rectangle 46"/>
              <p:cNvSpPr>
                <a:spLocks noChangeArrowheads="1"/>
              </p:cNvSpPr>
              <p:nvPr/>
            </p:nvSpPr>
            <p:spPr bwMode="auto">
              <a:xfrm>
                <a:off x="4501269" y="2659148"/>
                <a:ext cx="460375" cy="22225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Text Box 45"/>
              <p:cNvSpPr txBox="1">
                <a:spLocks noChangeArrowheads="1"/>
              </p:cNvSpPr>
              <p:nvPr/>
            </p:nvSpPr>
            <p:spPr bwMode="auto">
              <a:xfrm>
                <a:off x="3913900" y="2603586"/>
                <a:ext cx="641350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head</a:t>
                </a:r>
                <a:endParaRPr lang="en-US" sz="1600" dirty="0"/>
              </a:p>
            </p:txBody>
          </p:sp>
          <p:sp>
            <p:nvSpPr>
              <p:cNvPr id="116" name="Text Box 82"/>
              <p:cNvSpPr txBox="1">
                <a:spLocks noChangeArrowheads="1"/>
              </p:cNvSpPr>
              <p:nvPr/>
            </p:nvSpPr>
            <p:spPr bwMode="auto">
              <a:xfrm>
                <a:off x="4403484" y="2632820"/>
                <a:ext cx="655949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8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2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78" name="Rounded Rectangular Callout 77"/>
          <p:cNvSpPr/>
          <p:nvPr/>
        </p:nvSpPr>
        <p:spPr bwMode="auto">
          <a:xfrm>
            <a:off x="102743" y="704409"/>
            <a:ext cx="3587306" cy="1569662"/>
          </a:xfrm>
          <a:prstGeom prst="wedgeRoundRectCallout">
            <a:avLst>
              <a:gd name="adj1" fmla="val 55419"/>
              <a:gd name="adj2" fmla="val 1144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Well, first we need to make </a:t>
            </a:r>
            <a:r>
              <a:rPr lang="en-US" sz="1800" dirty="0">
                <a:solidFill>
                  <a:schemeClr val="tx1"/>
                </a:solidFill>
              </a:rPr>
              <a:t>sure the list isn’t </a:t>
            </a:r>
            <a:r>
              <a:rPr lang="en-US" sz="1800" dirty="0">
                <a:solidFill>
                  <a:srgbClr val="FF0000"/>
                </a:solidFill>
              </a:rPr>
              <a:t>empty</a:t>
            </a:r>
            <a:r>
              <a:rPr lang="en-US" sz="1800" dirty="0">
                <a:solidFill>
                  <a:schemeClr val="tx1"/>
                </a:solidFill>
              </a:rPr>
              <a:t>!!!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050" dirty="0">
                <a:solidFill>
                  <a:schemeClr val="tx1"/>
                </a:solidFill>
              </a:rPr>
              <a:t/>
            </a:r>
            <a:br>
              <a:rPr lang="en-US" sz="105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If </a:t>
            </a:r>
            <a:r>
              <a:rPr lang="en-US" sz="1800" dirty="0" smtClean="0">
                <a:solidFill>
                  <a:schemeClr val="tx1"/>
                </a:solidFill>
              </a:rPr>
              <a:t>it is  </a:t>
            </a:r>
            <a:r>
              <a:rPr lang="en-US" sz="1800" dirty="0">
                <a:solidFill>
                  <a:schemeClr val="tx1"/>
                </a:solidFill>
              </a:rPr>
              <a:t>empty, there’s nothing to delete – so we just return!</a:t>
            </a: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227360" y="1247970"/>
            <a:ext cx="3142013" cy="1415981"/>
          </a:xfrm>
          <a:prstGeom prst="wedgeRoundRectCallout">
            <a:avLst>
              <a:gd name="adj1" fmla="val 68942"/>
              <a:gd name="adj2" fmla="val 930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Then we update our head pointer…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so it points to the node after our target node.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3" name="Rounded Rectangular Callout 122"/>
          <p:cNvSpPr/>
          <p:nvPr/>
        </p:nvSpPr>
        <p:spPr bwMode="auto">
          <a:xfrm>
            <a:off x="92251" y="5189853"/>
            <a:ext cx="2888184" cy="1231315"/>
          </a:xfrm>
          <a:prstGeom prst="wedgeRoundRectCallout">
            <a:avLst>
              <a:gd name="adj1" fmla="val -1361"/>
              <a:gd name="adj2" fmla="val -13384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Now we delete our target node… </a:t>
            </a:r>
            <a:br>
              <a:rPr lang="en-US" sz="1800" dirty="0" smtClean="0">
                <a:solidFill>
                  <a:schemeClr val="tx1"/>
                </a:solidFill>
              </a:rPr>
            </a:br>
            <a:r>
              <a:rPr lang="en-US" sz="1100" dirty="0" smtClean="0">
                <a:solidFill>
                  <a:schemeClr val="tx1"/>
                </a:solidFill>
              </a:rPr>
              <a:t/>
            </a:r>
            <a:br>
              <a:rPr lang="en-US" sz="1100" dirty="0" smtClean="0">
                <a:solidFill>
                  <a:schemeClr val="tx1"/>
                </a:solidFill>
              </a:rPr>
            </a:br>
            <a:r>
              <a:rPr lang="en-US" sz="1800" dirty="0" smtClean="0">
                <a:solidFill>
                  <a:schemeClr val="tx1"/>
                </a:solidFill>
              </a:rPr>
              <a:t>using our </a:t>
            </a:r>
            <a:r>
              <a:rPr lang="en-US" sz="1800" dirty="0" err="1" smtClean="0">
                <a:solidFill>
                  <a:srgbClr val="FF0000"/>
                </a:solidFill>
              </a:rPr>
              <a:t>killMe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>
                <a:solidFill>
                  <a:schemeClr val="tx1"/>
                </a:solidFill>
              </a:rPr>
              <a:t>pointer!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899036" y="442084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Delete our target node</a:t>
            </a:r>
          </a:p>
        </p:txBody>
      </p:sp>
      <p:cxnSp>
        <p:nvCxnSpPr>
          <p:cNvPr id="102" name="Curved Connector 101"/>
          <p:cNvCxnSpPr>
            <a:stCxn id="111" idx="3"/>
            <a:endCxn id="18" idx="3"/>
          </p:cNvCxnSpPr>
          <p:nvPr/>
        </p:nvCxnSpPr>
        <p:spPr bwMode="auto">
          <a:xfrm flipH="1">
            <a:off x="4148788" y="3373753"/>
            <a:ext cx="9813" cy="1605801"/>
          </a:xfrm>
          <a:prstGeom prst="curvedConnector3">
            <a:avLst>
              <a:gd name="adj1" fmla="val -60987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Rounded Rectangular Callout 126"/>
          <p:cNvSpPr/>
          <p:nvPr/>
        </p:nvSpPr>
        <p:spPr bwMode="auto">
          <a:xfrm>
            <a:off x="2169466" y="3670311"/>
            <a:ext cx="3142013" cy="860746"/>
          </a:xfrm>
          <a:prstGeom prst="wedgeRoundRectCallout">
            <a:avLst>
              <a:gd name="adj1" fmla="val 68942"/>
              <a:gd name="adj2" fmla="val 930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Finally, let’s return once we’re done!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905221" y="478871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Return – </a:t>
            </a:r>
            <a:r>
              <a:rPr lang="en-US" sz="1800" smtClean="0"/>
              <a:t>we’re done</a:t>
            </a:r>
            <a:endParaRPr lang="en-US" sz="1800" dirty="0" smtClean="0"/>
          </a:p>
        </p:txBody>
      </p:sp>
      <p:sp>
        <p:nvSpPr>
          <p:cNvPr id="81" name="Rounded Rectangular Callout 80"/>
          <p:cNvSpPr/>
          <p:nvPr/>
        </p:nvSpPr>
        <p:spPr bwMode="auto">
          <a:xfrm>
            <a:off x="227360" y="1489240"/>
            <a:ext cx="3587306" cy="1095902"/>
          </a:xfrm>
          <a:prstGeom prst="wedgeRoundRectCallout">
            <a:avLst>
              <a:gd name="adj1" fmla="val 55419"/>
              <a:gd name="adj2" fmla="val 11447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Next </a:t>
            </a:r>
            <a:r>
              <a:rPr lang="en-US" sz="1800" dirty="0" smtClean="0">
                <a:solidFill>
                  <a:schemeClr val="tx1"/>
                </a:solidFill>
              </a:rPr>
              <a:t>we need to check </a:t>
            </a:r>
            <a:r>
              <a:rPr lang="en-US" sz="1800" dirty="0">
                <a:solidFill>
                  <a:schemeClr val="tx1"/>
                </a:solidFill>
              </a:rPr>
              <a:t>if the </a:t>
            </a:r>
            <a:r>
              <a:rPr lang="en-US" sz="1800" dirty="0">
                <a:solidFill>
                  <a:srgbClr val="C00000"/>
                </a:solidFill>
              </a:rPr>
              <a:t>first node </a:t>
            </a:r>
            <a:r>
              <a:rPr lang="en-US" sz="1800" dirty="0" smtClean="0">
                <a:solidFill>
                  <a:schemeClr val="tx1"/>
                </a:solidFill>
              </a:rPr>
              <a:t>holds </a:t>
            </a:r>
            <a:r>
              <a:rPr lang="en-US" sz="1800" dirty="0">
                <a:solidFill>
                  <a:schemeClr val="tx1"/>
                </a:solidFill>
              </a:rPr>
              <a:t>the item we want to remove.</a:t>
            </a:r>
          </a:p>
        </p:txBody>
      </p:sp>
    </p:spTree>
    <p:extLst>
      <p:ext uri="{BB962C8B-B14F-4D97-AF65-F5344CB8AC3E}">
        <p14:creationId xmlns:p14="http://schemas.microsoft.com/office/powerpoint/2010/main" val="7991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ts-fight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mph" presetSubtype="0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6403E-6 L -0.0382 0.1452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0" y="72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3158E-6 L -0.27153 0.10386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0.00162 L 0.01024 -0.16724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443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3" grpId="1"/>
      <p:bldP spid="73" grpId="2"/>
      <p:bldP spid="73" grpId="3"/>
      <p:bldP spid="231" grpId="0" animBg="1"/>
      <p:bldP spid="74" grpId="0" build="p"/>
      <p:bldP spid="75" grpId="0" build="p"/>
      <p:bldP spid="94" grpId="0" animBg="1"/>
      <p:bldP spid="76" grpId="0" animBg="1"/>
      <p:bldP spid="76" grpId="1" animBg="1"/>
      <p:bldP spid="8" grpId="0"/>
      <p:bldP spid="83" grpId="0"/>
      <p:bldP spid="84" grpId="0" animBg="1"/>
      <p:bldP spid="84" grpId="1" animBg="1"/>
      <p:bldP spid="91" grpId="0"/>
      <p:bldP spid="92" grpId="0"/>
      <p:bldP spid="92" grpId="1"/>
      <p:bldP spid="92" grpId="2"/>
      <p:bldP spid="98" grpId="0"/>
      <p:bldP spid="100" grpId="0"/>
      <p:bldP spid="100" grpId="1"/>
      <p:bldP spid="101" grpId="0"/>
      <p:bldP spid="129" grpId="0" animBg="1"/>
      <p:bldP spid="129" grpId="1" animBg="1"/>
      <p:bldP spid="78" grpId="0" animBg="1"/>
      <p:bldP spid="78" grpId="1" animBg="1"/>
      <p:bldP spid="96" grpId="0" animBg="1"/>
      <p:bldP spid="96" grpId="1" animBg="1"/>
      <p:bldP spid="123" grpId="0" animBg="1"/>
      <p:bldP spid="123" grpId="1" animBg="1"/>
      <p:bldP spid="124" grpId="0"/>
      <p:bldP spid="127" grpId="0" animBg="1"/>
      <p:bldP spid="127" grpId="1" animBg="1"/>
      <p:bldP spid="128" grpId="0"/>
      <p:bldP spid="81" grpId="0" animBg="1"/>
      <p:bldP spid="81" grpId="1" animBg="1"/>
      <p:bldP spid="81" grpId="2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Deleting an Item </a:t>
            </a:r>
            <a:r>
              <a:rPr lang="en-US" sz="2400" dirty="0" smtClean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00264" y="2294619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If</a:t>
            </a:r>
            <a:r>
              <a:rPr lang="en-US" sz="1600" dirty="0" smtClean="0"/>
              <a:t> </a:t>
            </a:r>
            <a:r>
              <a:rPr lang="en-US" sz="1800" dirty="0" smtClean="0"/>
              <a:t>the</a:t>
            </a:r>
            <a:r>
              <a:rPr lang="en-US" sz="1600" dirty="0" smtClean="0"/>
              <a:t> </a:t>
            </a:r>
            <a:r>
              <a:rPr lang="en-US" sz="1800" dirty="0" smtClean="0"/>
              <a:t>list’s</a:t>
            </a:r>
            <a:r>
              <a:rPr lang="en-US" sz="1600" dirty="0" smtClean="0"/>
              <a:t> </a:t>
            </a:r>
            <a:r>
              <a:rPr lang="en-US" sz="1800" dirty="0" smtClean="0"/>
              <a:t>empty</a:t>
            </a:r>
            <a:r>
              <a:rPr lang="en-US" sz="1600" dirty="0" smtClean="0"/>
              <a:t> </a:t>
            </a:r>
            <a:r>
              <a:rPr lang="en-US" sz="1800" dirty="0" smtClean="0"/>
              <a:t>then</a:t>
            </a:r>
            <a:r>
              <a:rPr lang="en-US" sz="1400" dirty="0" smtClean="0"/>
              <a:t> </a:t>
            </a:r>
            <a:r>
              <a:rPr lang="en-US" sz="1800" dirty="0" smtClean="0"/>
              <a:t>return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693361" y="2601432"/>
            <a:ext cx="3385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{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</a:p>
          <a:p>
            <a:pPr algn="l"/>
            <a:r>
              <a:rPr lang="en-US" sz="1800" dirty="0" smtClean="0"/>
              <a:t> }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876585" y="3444117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/>
              <a:t>killMe</a:t>
            </a:r>
            <a:r>
              <a:rPr lang="en-US" sz="1800" dirty="0" smtClean="0"/>
              <a:t> = address of top node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899036" y="3811794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Update head to point to the</a:t>
            </a:r>
            <a:br>
              <a:rPr lang="en-US" sz="1800" dirty="0" smtClean="0"/>
            </a:br>
            <a:r>
              <a:rPr lang="en-US" sz="1800" dirty="0" smtClean="0"/>
              <a:t>second node in the list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899036" y="4420843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Delete our target node</a:t>
            </a: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84742" y="968549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see the C++ code now!</a:t>
            </a:r>
            <a:endParaRPr lang="en-US" sz="1800" dirty="0"/>
          </a:p>
        </p:txBody>
      </p:sp>
      <p:grpSp>
        <p:nvGrpSpPr>
          <p:cNvPr id="90" name="Group 86"/>
          <p:cNvGrpSpPr>
            <a:grpSpLocks/>
          </p:cNvGrpSpPr>
          <p:nvPr/>
        </p:nvGrpSpPr>
        <p:grpSpPr bwMode="auto">
          <a:xfrm>
            <a:off x="2958210" y="3121341"/>
            <a:ext cx="1727201" cy="3255962"/>
            <a:chOff x="4726" y="393"/>
            <a:chExt cx="1088" cy="2051"/>
          </a:xfrm>
        </p:grpSpPr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4749" y="1539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4749" y="1546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97" name="Text Box 31"/>
            <p:cNvSpPr txBox="1">
              <a:spLocks noChangeArrowheads="1"/>
            </p:cNvSpPr>
            <p:nvPr/>
          </p:nvSpPr>
          <p:spPr bwMode="auto">
            <a:xfrm>
              <a:off x="4749" y="1716"/>
              <a:ext cx="35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3" name="Rectangle 32"/>
            <p:cNvSpPr>
              <a:spLocks noChangeArrowheads="1"/>
            </p:cNvSpPr>
            <p:nvPr/>
          </p:nvSpPr>
          <p:spPr bwMode="auto">
            <a:xfrm>
              <a:off x="5111" y="1574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33"/>
            <p:cNvSpPr>
              <a:spLocks noChangeArrowheads="1"/>
            </p:cNvSpPr>
            <p:nvPr/>
          </p:nvSpPr>
          <p:spPr bwMode="auto">
            <a:xfrm>
              <a:off x="5111" y="174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05" name="Text Box 34"/>
            <p:cNvSpPr txBox="1">
              <a:spLocks noChangeArrowheads="1"/>
            </p:cNvSpPr>
            <p:nvPr/>
          </p:nvSpPr>
          <p:spPr bwMode="auto">
            <a:xfrm>
              <a:off x="5046" y="1539"/>
              <a:ext cx="496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700" dirty="0"/>
                <a:t>“dog”</a:t>
              </a:r>
            </a:p>
          </p:txBody>
        </p:sp>
        <p:sp>
          <p:nvSpPr>
            <p:cNvPr id="106" name="Text Box 35"/>
            <p:cNvSpPr txBox="1">
              <a:spLocks noChangeArrowheads="1"/>
            </p:cNvSpPr>
            <p:nvPr/>
          </p:nvSpPr>
          <p:spPr bwMode="auto">
            <a:xfrm>
              <a:off x="5098" y="1725"/>
              <a:ext cx="406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107" name="Group 36"/>
            <p:cNvGrpSpPr>
              <a:grpSpLocks/>
            </p:cNvGrpSpPr>
            <p:nvPr/>
          </p:nvGrpSpPr>
          <p:grpSpPr bwMode="auto">
            <a:xfrm>
              <a:off x="4744" y="976"/>
              <a:ext cx="772" cy="397"/>
              <a:chOff x="4608" y="1655"/>
              <a:chExt cx="1024" cy="546"/>
            </a:xfrm>
          </p:grpSpPr>
          <p:sp>
            <p:nvSpPr>
              <p:cNvPr id="138" name="Rectangle 37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Text Box 38"/>
              <p:cNvSpPr txBox="1">
                <a:spLocks noChangeArrowheads="1"/>
              </p:cNvSpPr>
              <p:nvPr/>
            </p:nvSpPr>
            <p:spPr bwMode="auto">
              <a:xfrm>
                <a:off x="4608" y="1679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140" name="Text Box 39"/>
              <p:cNvSpPr txBox="1">
                <a:spLocks noChangeArrowheads="1"/>
              </p:cNvSpPr>
              <p:nvPr/>
            </p:nvSpPr>
            <p:spPr bwMode="auto">
              <a:xfrm>
                <a:off x="4608" y="1911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141" name="Rectangle 40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Rectangle 41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43" name="Text Box 42"/>
              <p:cNvSpPr txBox="1">
                <a:spLocks noChangeArrowheads="1"/>
              </p:cNvSpPr>
              <p:nvPr/>
            </p:nvSpPr>
            <p:spPr bwMode="auto">
              <a:xfrm>
                <a:off x="5015" y="1655"/>
                <a:ext cx="617" cy="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dirty="0"/>
                  <a:t>“cat”</a:t>
                </a:r>
              </a:p>
            </p:txBody>
          </p:sp>
          <p:sp>
            <p:nvSpPr>
              <p:cNvPr id="144" name="Text Box 43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4819" y="441"/>
              <a:ext cx="4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head</a:t>
              </a:r>
              <a:endParaRPr lang="en-US" sz="1600" dirty="0"/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5193" y="477"/>
              <a:ext cx="290" cy="14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5156" y="464"/>
              <a:ext cx="38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5238" y="393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5202" y="1116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5418" y="938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5425" y="1491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5076" y="1170"/>
              <a:ext cx="389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5107" y="1713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800</a:t>
              </a: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4740" y="2065"/>
              <a:ext cx="729" cy="35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4726" y="2067"/>
              <a:ext cx="380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4740" y="2243"/>
              <a:ext cx="355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5102" y="2100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5109" y="2279"/>
              <a:ext cx="327" cy="122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5095" y="2073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5089" y="2252"/>
              <a:ext cx="40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5202" y="2044"/>
              <a:ext cx="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5049" y="2060"/>
              <a:ext cx="4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5053" y="2236"/>
              <a:ext cx="466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5428" y="2040"/>
              <a:ext cx="3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37" name="AutoShape 71"/>
            <p:cNvCxnSpPr>
              <a:cxnSpLocks noChangeShapeType="1"/>
            </p:cNvCxnSpPr>
            <p:nvPr/>
          </p:nvCxnSpPr>
          <p:spPr bwMode="auto">
            <a:xfrm flipH="1">
              <a:off x="5256" y="1805"/>
              <a:ext cx="143" cy="275"/>
            </a:xfrm>
            <a:prstGeom prst="curvedConnector4">
              <a:avLst>
                <a:gd name="adj1" fmla="val -100000"/>
                <a:gd name="adj2" fmla="val 6836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47" name="AutoShape 52"/>
          <p:cNvCxnSpPr>
            <a:cxnSpLocks noChangeShapeType="1"/>
          </p:cNvCxnSpPr>
          <p:nvPr/>
        </p:nvCxnSpPr>
        <p:spPr bwMode="auto">
          <a:xfrm rot="5400000">
            <a:off x="3482080" y="3605528"/>
            <a:ext cx="533400" cy="34925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" name="Text Box 82"/>
          <p:cNvSpPr txBox="1">
            <a:spLocks noChangeArrowheads="1"/>
          </p:cNvSpPr>
          <p:nvPr/>
        </p:nvSpPr>
        <p:spPr bwMode="auto">
          <a:xfrm>
            <a:off x="3599555" y="3205478"/>
            <a:ext cx="647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dirty="0"/>
              <a:t>1000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3895192" y="479488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3905005" y="318908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3799585" y="4515166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2" name="Rounded Rectangular Callout 161"/>
          <p:cNvSpPr/>
          <p:nvPr/>
        </p:nvSpPr>
        <p:spPr bwMode="auto">
          <a:xfrm>
            <a:off x="959804" y="1656465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5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5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so how do we determine if our linked list is empty?</a:t>
            </a:r>
            <a:endParaRPr lang="en-US" sz="1600" dirty="0">
              <a:solidFill>
                <a:srgbClr val="6600CC"/>
              </a:solidFill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703641" y="2294619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if (head ==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6600CC"/>
                </a:solidFill>
              </a:rPr>
              <a:t>) return;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164" name="Line 14"/>
          <p:cNvSpPr>
            <a:spLocks noChangeShapeType="1"/>
          </p:cNvSpPr>
          <p:nvPr/>
        </p:nvSpPr>
        <p:spPr bwMode="auto">
          <a:xfrm>
            <a:off x="5485911" y="24792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6" name="Rounded Rectangular Callout 165"/>
          <p:cNvSpPr/>
          <p:nvPr/>
        </p:nvSpPr>
        <p:spPr bwMode="auto">
          <a:xfrm>
            <a:off x="959804" y="2105115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Next, now how do we determine if the first node holds the value we want to delete?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03627" y="258911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800" dirty="0"/>
              <a:t>If the first node holds the</a:t>
            </a:r>
            <a:br>
              <a:rPr lang="en-US" sz="1800" dirty="0"/>
            </a:br>
            <a:r>
              <a:rPr lang="en-US" sz="1800" dirty="0"/>
              <a:t>  item we wish to delete then </a:t>
            </a:r>
          </a:p>
        </p:txBody>
      </p:sp>
      <p:sp>
        <p:nvSpPr>
          <p:cNvPr id="238" name="Rectangle 237"/>
          <p:cNvSpPr/>
          <p:nvPr/>
        </p:nvSpPr>
        <p:spPr bwMode="auto">
          <a:xfrm>
            <a:off x="2969171" y="4069561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736299" y="2883033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if (head-&gt;value == v)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384544" y="3718701"/>
            <a:ext cx="2143369" cy="1084263"/>
          </a:xfrm>
          <a:prstGeom prst="rightArrow">
            <a:avLst>
              <a:gd name="adj1" fmla="val 600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Compares this value…</a:t>
            </a:r>
          </a:p>
        </p:txBody>
      </p:sp>
      <p:sp>
        <p:nvSpPr>
          <p:cNvPr id="10" name="Down Arrow 9"/>
          <p:cNvSpPr/>
          <p:nvPr/>
        </p:nvSpPr>
        <p:spPr bwMode="auto">
          <a:xfrm>
            <a:off x="7104245" y="503228"/>
            <a:ext cx="2057728" cy="1299974"/>
          </a:xfrm>
          <a:prstGeom prst="downArrow">
            <a:avLst>
              <a:gd name="adj1" fmla="val 67857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against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the input parameter.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68" name="Rounded Rectangular Callout 167"/>
          <p:cNvSpPr/>
          <p:nvPr/>
        </p:nvSpPr>
        <p:spPr bwMode="auto">
          <a:xfrm>
            <a:off x="1112204" y="2818748"/>
            <a:ext cx="3531598" cy="822820"/>
          </a:xfrm>
          <a:prstGeom prst="wedgeRoundRectCallout">
            <a:avLst>
              <a:gd name="adj1" fmla="val 86260"/>
              <a:gd name="adj2" fmla="val 4876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Now let’s create a temporary pointer and set its value to the top node’s address.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876585" y="3470045"/>
            <a:ext cx="24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</a:t>
            </a:r>
            <a:r>
              <a:rPr lang="en-US" sz="1800" dirty="0" err="1" smtClean="0">
                <a:solidFill>
                  <a:srgbClr val="6600CC"/>
                </a:solidFill>
              </a:rPr>
              <a:t>killMe</a:t>
            </a:r>
            <a:r>
              <a:rPr lang="en-US" sz="1800" dirty="0" smtClean="0">
                <a:solidFill>
                  <a:srgbClr val="6600CC"/>
                </a:solidFill>
              </a:rPr>
              <a:t> = head;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5529586" y="306769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772210" y="142563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>
                <a:solidFill>
                  <a:srgbClr val="FF0000"/>
                </a:solidFill>
              </a:rPr>
              <a:t>“cat”</a:t>
            </a:r>
          </a:p>
        </p:txBody>
      </p:sp>
      <p:sp>
        <p:nvSpPr>
          <p:cNvPr id="171" name="Line 14"/>
          <p:cNvSpPr>
            <a:spLocks noChangeShapeType="1"/>
          </p:cNvSpPr>
          <p:nvPr/>
        </p:nvSpPr>
        <p:spPr bwMode="auto">
          <a:xfrm>
            <a:off x="5616199" y="364156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172" name="Group 2"/>
          <p:cNvGrpSpPr>
            <a:grpSpLocks/>
          </p:cNvGrpSpPr>
          <p:nvPr/>
        </p:nvGrpSpPr>
        <p:grpSpPr bwMode="auto">
          <a:xfrm>
            <a:off x="410329" y="3900488"/>
            <a:ext cx="1376560" cy="338147"/>
            <a:chOff x="3697" y="897"/>
            <a:chExt cx="1103" cy="213"/>
          </a:xfrm>
        </p:grpSpPr>
        <p:sp>
          <p:nvSpPr>
            <p:cNvPr id="173" name="Text Box 3"/>
            <p:cNvSpPr txBox="1">
              <a:spLocks noChangeArrowheads="1"/>
            </p:cNvSpPr>
            <p:nvPr/>
          </p:nvSpPr>
          <p:spPr bwMode="auto">
            <a:xfrm>
              <a:off x="3697" y="897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4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75" name="Rectangle 174"/>
          <p:cNvSpPr/>
          <p:nvPr/>
        </p:nvSpPr>
        <p:spPr>
          <a:xfrm>
            <a:off x="3594709" y="3206290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sp>
        <p:nvSpPr>
          <p:cNvPr id="180" name="Rounded Rectangular Callout 179"/>
          <p:cNvSpPr/>
          <p:nvPr/>
        </p:nvSpPr>
        <p:spPr bwMode="auto">
          <a:xfrm>
            <a:off x="1153813" y="2003534"/>
            <a:ext cx="3531598" cy="822820"/>
          </a:xfrm>
          <a:prstGeom prst="wedgeRoundRectCallout">
            <a:avLst>
              <a:gd name="adj1" fmla="val 86568"/>
              <a:gd name="adj2" fmla="val 19296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Now let’s update our head pointer so it points to the second node.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2" name="Right Arrow 181"/>
          <p:cNvSpPr/>
          <p:nvPr/>
        </p:nvSpPr>
        <p:spPr bwMode="auto">
          <a:xfrm>
            <a:off x="663191" y="2793559"/>
            <a:ext cx="2472802" cy="1084263"/>
          </a:xfrm>
          <a:prstGeom prst="rightArrow">
            <a:avLst>
              <a:gd name="adj1" fmla="val 6004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Let’s copy it into our head pointer.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889818" y="3930919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head = </a:t>
            </a:r>
            <a:r>
              <a:rPr lang="en-US" sz="1800" dirty="0" err="1" smtClean="0">
                <a:solidFill>
                  <a:srgbClr val="6600CC"/>
                </a:solidFill>
              </a:rPr>
              <a:t>killMe</a:t>
            </a:r>
            <a:r>
              <a:rPr lang="en-US" sz="1800" dirty="0" smtClean="0">
                <a:solidFill>
                  <a:srgbClr val="6600CC"/>
                </a:solidFill>
              </a:rPr>
              <a:t>-&gt;next;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184" name="Right Arrow 183"/>
          <p:cNvSpPr/>
          <p:nvPr/>
        </p:nvSpPr>
        <p:spPr bwMode="auto">
          <a:xfrm rot="20490768">
            <a:off x="614764" y="4412698"/>
            <a:ext cx="2540244" cy="1052976"/>
          </a:xfrm>
          <a:prstGeom prst="rightArrow">
            <a:avLst>
              <a:gd name="adj1" fmla="val 67316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can be found in </a:t>
            </a:r>
            <a:r>
              <a:rPr kumimoji="0" lang="en-US" sz="1800" b="0" i="0" u="none" strike="noStrike" cap="none" normalizeH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killMe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-&gt;next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5652284" y="41071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3497419" y="4353032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932620" y="3175512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5891498" y="4414677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delete </a:t>
            </a:r>
            <a:r>
              <a:rPr lang="en-US" sz="1800" dirty="0" err="1" smtClean="0">
                <a:solidFill>
                  <a:srgbClr val="6600CC"/>
                </a:solidFill>
              </a:rPr>
              <a:t>killMe</a:t>
            </a:r>
            <a:r>
              <a:rPr lang="en-US" sz="1800" dirty="0">
                <a:solidFill>
                  <a:srgbClr val="6600CC"/>
                </a:solidFill>
              </a:rPr>
              <a:t>;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232" name="Line 14"/>
          <p:cNvSpPr>
            <a:spLocks noChangeShapeType="1"/>
          </p:cNvSpPr>
          <p:nvPr/>
        </p:nvSpPr>
        <p:spPr bwMode="auto">
          <a:xfrm>
            <a:off x="5676916" y="46096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2878004" y="3856059"/>
            <a:ext cx="1765798" cy="107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226" name="Curved Connector 225"/>
          <p:cNvCxnSpPr>
            <a:stCxn id="23" idx="3"/>
            <a:endCxn id="150" idx="3"/>
          </p:cNvCxnSpPr>
          <p:nvPr/>
        </p:nvCxnSpPr>
        <p:spPr bwMode="auto">
          <a:xfrm flipH="1">
            <a:off x="4148788" y="3360178"/>
            <a:ext cx="37428" cy="1619376"/>
          </a:xfrm>
          <a:prstGeom prst="curvedConnector3">
            <a:avLst>
              <a:gd name="adj1" fmla="val -1630966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" name="Rounded Rectangular Callout 226"/>
          <p:cNvSpPr/>
          <p:nvPr/>
        </p:nvSpPr>
        <p:spPr bwMode="auto">
          <a:xfrm>
            <a:off x="1192411" y="1475887"/>
            <a:ext cx="3531598" cy="822820"/>
          </a:xfrm>
          <a:prstGeom prst="wedgeRoundRectCallout">
            <a:avLst>
              <a:gd name="adj1" fmla="val 86270"/>
              <a:gd name="adj2" fmla="val 32580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Now we can easily delete our target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905221" y="4788717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Return – we’re done</a:t>
            </a:r>
          </a:p>
        </p:txBody>
      </p:sp>
      <p:sp>
        <p:nvSpPr>
          <p:cNvPr id="234" name="Rounded Rectangular Callout 233"/>
          <p:cNvSpPr/>
          <p:nvPr/>
        </p:nvSpPr>
        <p:spPr bwMode="auto">
          <a:xfrm>
            <a:off x="4916429" y="5897631"/>
            <a:ext cx="3531598" cy="822820"/>
          </a:xfrm>
          <a:prstGeom prst="wedgeRoundRectCallout">
            <a:avLst>
              <a:gd name="adj1" fmla="val -4788"/>
              <a:gd name="adj2" fmla="val -14743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Finally, let’s add our return statement.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5920610" y="478283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return;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237" name="Line 14"/>
          <p:cNvSpPr>
            <a:spLocks noChangeShapeType="1"/>
          </p:cNvSpPr>
          <p:nvPr/>
        </p:nvSpPr>
        <p:spPr bwMode="auto">
          <a:xfrm>
            <a:off x="5693361" y="496230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" name="Left Arrow 25"/>
          <p:cNvSpPr/>
          <p:nvPr/>
        </p:nvSpPr>
        <p:spPr bwMode="auto">
          <a:xfrm>
            <a:off x="4617500" y="4246231"/>
            <a:ext cx="2324379" cy="154756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/>
              <a:t>The second node’s </a:t>
            </a:r>
            <a:r>
              <a:rPr lang="en-US" sz="1800" dirty="0" smtClean="0"/>
              <a:t>address…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179" name="Curved Connector 178"/>
          <p:cNvCxnSpPr/>
          <p:nvPr/>
        </p:nvCxnSpPr>
        <p:spPr bwMode="auto">
          <a:xfrm>
            <a:off x="1786889" y="4076706"/>
            <a:ext cx="1199896" cy="20884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475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53158E-6 L -0.27153 0.1038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51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139 L 0.01077 -0.16701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-82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1" grpId="0"/>
      <p:bldP spid="98" grpId="0"/>
      <p:bldP spid="124" grpId="0"/>
      <p:bldP spid="86" grpId="0"/>
      <p:bldP spid="149" grpId="0"/>
      <p:bldP spid="162" grpId="0" animBg="1"/>
      <p:bldP spid="162" grpId="1" animBg="1"/>
      <p:bldP spid="163" grpId="0"/>
      <p:bldP spid="164" grpId="0" animBg="1"/>
      <p:bldP spid="164" grpId="1" animBg="1"/>
      <p:bldP spid="166" grpId="0" animBg="1"/>
      <p:bldP spid="166" grpId="1" animBg="1"/>
      <p:bldP spid="3" grpId="0"/>
      <p:bldP spid="167" grpId="0"/>
      <p:bldP spid="6" grpId="0" animBg="1"/>
      <p:bldP spid="6" grpId="1" animBg="1"/>
      <p:bldP spid="10" grpId="0" animBg="1"/>
      <p:bldP spid="10" grpId="1" animBg="1"/>
      <p:bldP spid="168" grpId="0" animBg="1"/>
      <p:bldP spid="168" grpId="1" animBg="1"/>
      <p:bldP spid="169" grpId="0"/>
      <p:bldP spid="170" grpId="0" animBg="1"/>
      <p:bldP spid="170" grpId="1" animBg="1"/>
      <p:bldP spid="13" grpId="0"/>
      <p:bldP spid="13" grpId="1"/>
      <p:bldP spid="171" grpId="0" animBg="1"/>
      <p:bldP spid="171" grpId="1" animBg="1"/>
      <p:bldP spid="175" grpId="0"/>
      <p:bldP spid="175" grpId="1"/>
      <p:bldP spid="175" grpId="2"/>
      <p:bldP spid="180" grpId="0" animBg="1"/>
      <p:bldP spid="180" grpId="1" animBg="1"/>
      <p:bldP spid="182" grpId="0" animBg="1"/>
      <p:bldP spid="182" grpId="1" animBg="1"/>
      <p:bldP spid="183" grpId="0"/>
      <p:bldP spid="184" grpId="0" animBg="1"/>
      <p:bldP spid="184" grpId="1" animBg="1"/>
      <p:bldP spid="185" grpId="0" animBg="1"/>
      <p:bldP spid="185" grpId="1" animBg="1"/>
      <p:bldP spid="200" grpId="0"/>
      <p:bldP spid="200" grpId="1"/>
      <p:bldP spid="23" grpId="0"/>
      <p:bldP spid="229" grpId="0"/>
      <p:bldP spid="232" grpId="0" animBg="1"/>
      <p:bldP spid="232" grpId="1" animBg="1"/>
      <p:bldP spid="27" grpId="0" animBg="1"/>
      <p:bldP spid="227" grpId="0" animBg="1"/>
      <p:bldP spid="227" grpId="1" animBg="1"/>
      <p:bldP spid="233" grpId="0"/>
      <p:bldP spid="234" grpId="0" animBg="1"/>
      <p:bldP spid="234" grpId="1" animBg="1"/>
      <p:bldP spid="235" grpId="0"/>
      <p:bldP spid="237" grpId="0" animBg="1"/>
      <p:bldP spid="237" grpId="1" animBg="1"/>
      <p:bldP spid="26" grpId="0" animBg="1"/>
      <p:bldP spid="2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59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Deleting an Item </a:t>
            </a:r>
            <a:r>
              <a:rPr lang="en-US" sz="2400" dirty="0" smtClean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6" name="Text Box 83"/>
          <p:cNvSpPr txBox="1">
            <a:spLocks noChangeArrowheads="1"/>
          </p:cNvSpPr>
          <p:nvPr/>
        </p:nvSpPr>
        <p:spPr bwMode="auto">
          <a:xfrm>
            <a:off x="285904" y="763179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Alright, let’s consider Case #2 next – unfortunately it’s more complex…</a:t>
            </a:r>
            <a:endParaRPr lang="en-US" sz="1800" dirty="0"/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… // the code we just wrote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value</a:t>
            </a:r>
            <a:endParaRPr lang="en-US" sz="1400" dirty="0"/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head</a:t>
              </a:r>
              <a:endParaRPr lang="en-US" sz="1600" dirty="0"/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</a:p>
          </p:txBody>
        </p:sp>
      </p:grpSp>
      <p:sp>
        <p:nvSpPr>
          <p:cNvPr id="94" name="Text Box 83"/>
          <p:cNvSpPr txBox="1">
            <a:spLocks noChangeArrowheads="1"/>
          </p:cNvSpPr>
          <p:nvPr/>
        </p:nvSpPr>
        <p:spPr bwMode="auto">
          <a:xfrm>
            <a:off x="236864" y="1447450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Let’s kill our </a:t>
            </a:r>
            <a:r>
              <a:rPr lang="en-US" sz="1800" dirty="0" smtClean="0">
                <a:solidFill>
                  <a:srgbClr val="FF0000"/>
                </a:solidFill>
              </a:rPr>
              <a:t>“rat” </a:t>
            </a:r>
            <a:r>
              <a:rPr lang="en-US" sz="1800" dirty="0" smtClean="0"/>
              <a:t>node!</a:t>
            </a:r>
            <a:endParaRPr lang="en-US" sz="1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3000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 dirty="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6" name="Rounded Rectangular Callout 145"/>
          <p:cNvSpPr/>
          <p:nvPr/>
        </p:nvSpPr>
        <p:spPr bwMode="auto">
          <a:xfrm>
            <a:off x="1770532" y="1865585"/>
            <a:ext cx="3496733" cy="509566"/>
          </a:xfrm>
          <a:prstGeom prst="wedgeRoundRectCallout">
            <a:avLst>
              <a:gd name="adj1" fmla="val 66290"/>
              <a:gd name="adj2" fmla="val 1344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so what’s our algorithm?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59" name="Rounded Rectangular Callout 158"/>
          <p:cNvSpPr/>
          <p:nvPr/>
        </p:nvSpPr>
        <p:spPr bwMode="auto">
          <a:xfrm>
            <a:off x="236864" y="2227904"/>
            <a:ext cx="2519807" cy="1932234"/>
          </a:xfrm>
          <a:prstGeom prst="wedgeRoundRectCallout">
            <a:avLst>
              <a:gd name="adj1" fmla="val 67916"/>
              <a:gd name="adj2" fmla="val 7373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Why the node above? 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Well, we need to stop one node above so we can relink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around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our target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702213" y="4733363"/>
            <a:ext cx="652744" cy="1455618"/>
            <a:chOff x="793981" y="5070850"/>
            <a:chExt cx="652744" cy="1455618"/>
          </a:xfrm>
        </p:grpSpPr>
        <p:sp>
          <p:nvSpPr>
            <p:cNvPr id="160" name="Text Box 56"/>
            <p:cNvSpPr txBox="1">
              <a:spLocks noChangeArrowheads="1"/>
            </p:cNvSpPr>
            <p:nvPr/>
          </p:nvSpPr>
          <p:spPr bwMode="auto">
            <a:xfrm>
              <a:off x="793981" y="5070850"/>
              <a:ext cx="652744" cy="323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 dirty="0" smtClean="0"/>
                <a:t>3000</a:t>
              </a:r>
              <a:endParaRPr lang="en-US" sz="1500" dirty="0"/>
            </a:p>
          </p:txBody>
        </p:sp>
        <p:cxnSp>
          <p:nvCxnSpPr>
            <p:cNvPr id="161" name="AutoShape 50"/>
            <p:cNvCxnSpPr>
              <a:cxnSpLocks noChangeShapeType="1"/>
            </p:cNvCxnSpPr>
            <p:nvPr/>
          </p:nvCxnSpPr>
          <p:spPr bwMode="auto">
            <a:xfrm flipH="1">
              <a:off x="1382826" y="5211885"/>
              <a:ext cx="12529" cy="1314583"/>
            </a:xfrm>
            <a:prstGeom prst="curvedConnector3">
              <a:avLst>
                <a:gd name="adj1" fmla="val -3792641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621799" y="2518323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Use a temp pointer to traverse</a:t>
            </a:r>
            <a:br>
              <a:rPr lang="en-US" sz="1600" dirty="0" smtClean="0"/>
            </a:br>
            <a:r>
              <a:rPr lang="en-US" sz="1600" dirty="0" smtClean="0"/>
              <a:t>down to the node above the</a:t>
            </a:r>
            <a:br>
              <a:rPr lang="en-US" sz="1600" dirty="0" smtClean="0"/>
            </a:br>
            <a:r>
              <a:rPr lang="en-US" sz="1600" dirty="0" smtClean="0"/>
              <a:t>one we want to delete…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181" name="Curved Connector 180"/>
          <p:cNvCxnSpPr>
            <a:stCxn id="178" idx="3"/>
            <a:endCxn id="139" idx="1"/>
          </p:cNvCxnSpPr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/>
          <p:cNvSpPr/>
          <p:nvPr/>
        </p:nvSpPr>
        <p:spPr>
          <a:xfrm>
            <a:off x="1725864" y="3608042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sp>
        <p:nvSpPr>
          <p:cNvPr id="187" name="Rectangle 186"/>
          <p:cNvSpPr/>
          <p:nvPr/>
        </p:nvSpPr>
        <p:spPr>
          <a:xfrm>
            <a:off x="3695251" y="386542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2"/>
          <p:cNvGrpSpPr>
            <a:grpSpLocks/>
          </p:cNvGrpSpPr>
          <p:nvPr/>
        </p:nvGrpSpPr>
        <p:grpSpPr bwMode="auto">
          <a:xfrm>
            <a:off x="1241663" y="5348411"/>
            <a:ext cx="1229298" cy="338147"/>
            <a:chOff x="3815" y="913"/>
            <a:chExt cx="985" cy="213"/>
          </a:xfrm>
        </p:grpSpPr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815" y="913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/>
              <a:t>killMe</a:t>
            </a:r>
            <a:r>
              <a:rPr lang="en-US" sz="1400" dirty="0" smtClean="0"/>
              <a:t> </a:t>
            </a:r>
            <a:r>
              <a:rPr lang="en-US" sz="1600" dirty="0" smtClean="0"/>
              <a:t>=</a:t>
            </a:r>
            <a:r>
              <a:rPr lang="en-US" sz="1400" dirty="0" smtClean="0"/>
              <a:t> </a:t>
            </a:r>
            <a:r>
              <a:rPr lang="en-US" sz="1600" dirty="0" err="1" smtClean="0"/>
              <a:t>addr</a:t>
            </a:r>
            <a:r>
              <a:rPr lang="en-US" sz="1400" dirty="0" smtClean="0"/>
              <a:t> </a:t>
            </a:r>
            <a:r>
              <a:rPr lang="en-US" sz="1600" dirty="0" smtClean="0"/>
              <a:t>of</a:t>
            </a:r>
            <a:r>
              <a:rPr lang="en-US" sz="1400" dirty="0" smtClean="0"/>
              <a:t> </a:t>
            </a:r>
            <a:r>
              <a:rPr lang="en-US" sz="1600" dirty="0" smtClean="0"/>
              <a:t>target</a:t>
            </a:r>
            <a:r>
              <a:rPr lang="en-US" sz="1400" dirty="0" smtClean="0"/>
              <a:t> </a:t>
            </a:r>
            <a:r>
              <a:rPr lang="en-US" sz="1600" dirty="0" smtClean="0"/>
              <a:t>node</a:t>
            </a:r>
          </a:p>
        </p:txBody>
      </p:sp>
      <p:sp>
        <p:nvSpPr>
          <p:cNvPr id="195" name="Rectangle 194"/>
          <p:cNvSpPr/>
          <p:nvPr/>
        </p:nvSpPr>
        <p:spPr>
          <a:xfrm>
            <a:off x="3751012" y="4722081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</a:t>
            </a:r>
            <a:endParaRPr lang="en-US" sz="1600" dirty="0"/>
          </a:p>
        </p:txBody>
      </p:sp>
      <p:cxnSp>
        <p:nvCxnSpPr>
          <p:cNvPr id="196" name="Curved Connector 195"/>
          <p:cNvCxnSpPr/>
          <p:nvPr/>
        </p:nvCxnSpPr>
        <p:spPr bwMode="auto">
          <a:xfrm flipV="1">
            <a:off x="2429166" y="5315975"/>
            <a:ext cx="751871" cy="2012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" name="Left Arrow 196"/>
          <p:cNvSpPr/>
          <p:nvPr/>
        </p:nvSpPr>
        <p:spPr bwMode="auto">
          <a:xfrm>
            <a:off x="4570894" y="4147536"/>
            <a:ext cx="2748158" cy="1285954"/>
          </a:xfrm>
          <a:prstGeom prst="lef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 now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 points just above our target node!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98" name="Rounded Rectangular Callout 197"/>
          <p:cNvSpPr/>
          <p:nvPr/>
        </p:nvSpPr>
        <p:spPr bwMode="auto">
          <a:xfrm>
            <a:off x="1165204" y="2081683"/>
            <a:ext cx="3130304" cy="1341517"/>
          </a:xfrm>
          <a:prstGeom prst="wedgeRoundRectCallout">
            <a:avLst>
              <a:gd name="adj1" fmla="val 93113"/>
              <a:gd name="adj2" fmla="val 12826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Next we need to check if we even found our target node…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If so, we can proceed!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5646075" y="4355216"/>
            <a:ext cx="2885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If we found our target node</a:t>
            </a:r>
          </a:p>
          <a:p>
            <a:pPr algn="l"/>
            <a:r>
              <a:rPr lang="en-US" sz="1400" dirty="0" smtClean="0"/>
              <a:t>{</a:t>
            </a:r>
            <a:endParaRPr lang="en-US" sz="18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dirty="0"/>
          </a:p>
          <a:p>
            <a:pPr algn="l"/>
            <a:r>
              <a:rPr lang="en-US" sz="1400" dirty="0" smtClean="0"/>
              <a:t>}</a:t>
            </a:r>
          </a:p>
        </p:txBody>
      </p:sp>
      <p:sp>
        <p:nvSpPr>
          <p:cNvPr id="190" name="Rounded Rectangular Callout 189"/>
          <p:cNvSpPr/>
          <p:nvPr/>
        </p:nvSpPr>
        <p:spPr bwMode="auto">
          <a:xfrm>
            <a:off x="5868460" y="5406446"/>
            <a:ext cx="3130304" cy="1028209"/>
          </a:xfrm>
          <a:prstGeom prst="wedgeRoundRectCallout">
            <a:avLst>
              <a:gd name="adj1" fmla="val -99474"/>
              <a:gd name="adj2" fmla="val -4364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now let’s create another temp pointer to remember where our target node is.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Link the node above to</a:t>
            </a:r>
            <a:br>
              <a:rPr lang="en-US" sz="1600" dirty="0" smtClean="0"/>
            </a:br>
            <a:r>
              <a:rPr lang="en-US" sz="1600" dirty="0" smtClean="0"/>
              <a:t>the node below</a:t>
            </a:r>
          </a:p>
        </p:txBody>
      </p:sp>
      <p:sp>
        <p:nvSpPr>
          <p:cNvPr id="203" name="Rounded Rectangular Callout 202"/>
          <p:cNvSpPr/>
          <p:nvPr/>
        </p:nvSpPr>
        <p:spPr bwMode="auto">
          <a:xfrm>
            <a:off x="532169" y="5877950"/>
            <a:ext cx="2272932" cy="792531"/>
          </a:xfrm>
          <a:prstGeom prst="wedgeRoundRectCallout">
            <a:avLst>
              <a:gd name="adj1" fmla="val 66076"/>
              <a:gd name="adj2" fmla="val -983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Finally, let’s delete our target node!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Delete our target node</a:t>
            </a:r>
          </a:p>
        </p:txBody>
      </p:sp>
      <p:sp>
        <p:nvSpPr>
          <p:cNvPr id="206" name="Rectangle 205"/>
          <p:cNvSpPr/>
          <p:nvPr/>
        </p:nvSpPr>
        <p:spPr bwMode="auto">
          <a:xfrm>
            <a:off x="5318114" y="2558707"/>
            <a:ext cx="3680650" cy="2466755"/>
          </a:xfrm>
          <a:prstGeom prst="rect">
            <a:avLst/>
          </a:prstGeom>
          <a:solidFill>
            <a:srgbClr val="E4E4F8">
              <a:alpha val="89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1" name="Rounded Rectangular Callout 200"/>
          <p:cNvSpPr/>
          <p:nvPr/>
        </p:nvSpPr>
        <p:spPr bwMode="auto">
          <a:xfrm>
            <a:off x="5342563" y="3273909"/>
            <a:ext cx="3530154" cy="1139398"/>
          </a:xfrm>
          <a:prstGeom prst="wedgeRoundRectCallout">
            <a:avLst>
              <a:gd name="adj1" fmla="val -80800"/>
              <a:gd name="adj2" fmla="val 8851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sz="2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Ok, now let’s relink our node above the target…</a:t>
            </a:r>
          </a:p>
          <a:p>
            <a:endParaRPr lang="en-US" sz="7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to the node below the target!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4" name="Right Arrow 233"/>
          <p:cNvSpPr/>
          <p:nvPr/>
        </p:nvSpPr>
        <p:spPr bwMode="auto">
          <a:xfrm>
            <a:off x="1629852" y="4976441"/>
            <a:ext cx="1550075" cy="1129918"/>
          </a:xfrm>
          <a:prstGeom prst="rightArrow">
            <a:avLst/>
          </a:prstGeom>
          <a:solidFill>
            <a:srgbClr val="FFC5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Let</a:t>
            </a:r>
            <a:r>
              <a:rPr lang="en-US" sz="1800" dirty="0" smtClean="0"/>
              <a:t>’s kill this node!</a:t>
            </a:r>
            <a:endParaRPr lang="en-US" sz="1800" dirty="0"/>
          </a:p>
        </p:txBody>
      </p:sp>
      <p:sp>
        <p:nvSpPr>
          <p:cNvPr id="207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“rat”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58" name="Rounded Rectangular Callout 157"/>
          <p:cNvSpPr/>
          <p:nvPr/>
        </p:nvSpPr>
        <p:spPr bwMode="auto">
          <a:xfrm>
            <a:off x="5876927" y="3769126"/>
            <a:ext cx="3130304" cy="1341517"/>
          </a:xfrm>
          <a:prstGeom prst="wedgeRoundRectCallout">
            <a:avLst>
              <a:gd name="adj1" fmla="val -99474"/>
              <a:gd name="adj2" fmla="val 221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First we need to traverse down the list…</a:t>
            </a:r>
          </a:p>
          <a:p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until we find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node above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 one we want to delete.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8" name="Rectangle 207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-1583319" y="2227904"/>
            <a:ext cx="15792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  <a:r>
              <a:rPr lang="en-US" sz="1800" dirty="0" err="1" smtClean="0"/>
              <a:t>ratnoise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do not </a:t>
            </a:r>
            <a:br>
              <a:rPr lang="en-US" sz="1800" dirty="0" smtClean="0"/>
            </a:br>
            <a:r>
              <a:rPr lang="en-US" sz="1800" dirty="0" smtClean="0"/>
              <a:t>delete – </a:t>
            </a:r>
            <a:br>
              <a:rPr lang="en-US" sz="1800" dirty="0" smtClean="0"/>
            </a:br>
            <a:r>
              <a:rPr lang="en-US" sz="1800" dirty="0" smtClean="0"/>
              <a:t>sound effect</a:t>
            </a:r>
          </a:p>
        </p:txBody>
      </p:sp>
    </p:spTree>
    <p:extLst>
      <p:ext uri="{BB962C8B-B14F-4D97-AF65-F5344CB8AC3E}">
        <p14:creationId xmlns:p14="http://schemas.microsoft.com/office/powerpoint/2010/main" val="174620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mouselaf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8314E-6 L -0.00348 0.06616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4046E-6 L -0.22032 0.02614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1295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85774E-7 L -0.19809 0.0923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46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121" grpId="0"/>
      <p:bldP spid="121" grpId="1"/>
      <p:bldP spid="121" grpId="2"/>
      <p:bldP spid="94" grpId="0"/>
      <p:bldP spid="146" grpId="0" animBg="1"/>
      <p:bldP spid="146" grpId="1" animBg="1"/>
      <p:bldP spid="159" grpId="0" animBg="1"/>
      <p:bldP spid="159" grpId="1" animBg="1"/>
      <p:bldP spid="165" grpId="0"/>
      <p:bldP spid="186" grpId="0"/>
      <p:bldP spid="186" grpId="1"/>
      <p:bldP spid="186" grpId="3"/>
      <p:bldP spid="187" grpId="0"/>
      <p:bldP spid="187" grpId="1"/>
      <p:bldP spid="187" grpId="2"/>
      <p:bldP spid="194" grpId="0"/>
      <p:bldP spid="195" grpId="0"/>
      <p:bldP spid="195" grpId="1"/>
      <p:bldP spid="195" grpId="2"/>
      <p:bldP spid="197" grpId="0" animBg="1"/>
      <p:bldP spid="197" grpId="1" animBg="1"/>
      <p:bldP spid="198" grpId="0" animBg="1"/>
      <p:bldP spid="198" grpId="1" animBg="1"/>
      <p:bldP spid="199" grpId="0"/>
      <p:bldP spid="190" grpId="0" animBg="1"/>
      <p:bldP spid="190" grpId="1" animBg="1"/>
      <p:bldP spid="202" grpId="0"/>
      <p:bldP spid="203" grpId="0" animBg="1"/>
      <p:bldP spid="203" grpId="1" animBg="1"/>
      <p:bldP spid="204" grpId="0"/>
      <p:bldP spid="206" grpId="0" animBg="1"/>
      <p:bldP spid="206" grpId="1" animBg="1"/>
      <p:bldP spid="201" grpId="0" animBg="1"/>
      <p:bldP spid="201" grpId="1" animBg="1"/>
      <p:bldP spid="234" grpId="0" animBg="1"/>
      <p:bldP spid="234" grpId="1" animBg="1"/>
      <p:bldP spid="207" grpId="0"/>
      <p:bldP spid="158" grpId="0" animBg="1"/>
      <p:bldP spid="158" grpId="1" animBg="1"/>
      <p:bldP spid="208" grpId="0" animBg="1"/>
      <p:bldP spid="208" grpId="1" animBg="1"/>
      <p:bldP spid="208" grpId="2" animBg="1"/>
      <p:bldP spid="208" grpId="3" animBg="1"/>
      <p:bldP spid="2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D76D-D7D4-42DD-9593-C64E14834B50}" type="slidenum">
              <a:rPr lang="en-US"/>
              <a:pPr/>
              <a:t>6</a:t>
            </a:fld>
            <a:endParaRPr lang="en-US"/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4124325" y="-76200"/>
            <a:ext cx="5705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600"/>
              <a:t>The Assignment Operator</a:t>
            </a:r>
          </a:p>
        </p:txBody>
      </p:sp>
      <p:grpSp>
        <p:nvGrpSpPr>
          <p:cNvPr id="562194" name="Group 18"/>
          <p:cNvGrpSpPr>
            <a:grpSpLocks/>
          </p:cNvGrpSpPr>
          <p:nvPr/>
        </p:nvGrpSpPr>
        <p:grpSpPr bwMode="auto">
          <a:xfrm>
            <a:off x="5029200" y="1143000"/>
            <a:ext cx="3962400" cy="2684463"/>
            <a:chOff x="48" y="1440"/>
            <a:chExt cx="2496" cy="1691"/>
          </a:xfrm>
        </p:grpSpPr>
        <p:sp>
          <p:nvSpPr>
            <p:cNvPr id="562195" name="Rectangle 1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96" name="Rectangle 2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foo(1,2,3);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r>
                <a:rPr lang="en-US" sz="1800" b="1" dirty="0" err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Circ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bar(4,5,6);</a:t>
              </a:r>
            </a:p>
            <a:p>
              <a:pPr indent="457200" algn="l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bar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= </a:t>
              </a:r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foo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2197" name="Line 21"/>
          <p:cNvSpPr>
            <a:spLocks noChangeShapeType="1"/>
          </p:cNvSpPr>
          <p:nvPr/>
        </p:nvSpPr>
        <p:spPr bwMode="auto">
          <a:xfrm>
            <a:off x="5664200" y="1866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198" name="Line 22"/>
          <p:cNvSpPr>
            <a:spLocks noChangeShapeType="1"/>
          </p:cNvSpPr>
          <p:nvPr/>
        </p:nvSpPr>
        <p:spPr bwMode="auto">
          <a:xfrm>
            <a:off x="5664200" y="2425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12" name="Line 36"/>
          <p:cNvSpPr>
            <a:spLocks noChangeShapeType="1"/>
          </p:cNvSpPr>
          <p:nvPr/>
        </p:nvSpPr>
        <p:spPr bwMode="auto">
          <a:xfrm>
            <a:off x="5664200" y="2984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2259" name="Group 83"/>
          <p:cNvGrpSpPr>
            <a:grpSpLocks/>
          </p:cNvGrpSpPr>
          <p:nvPr/>
        </p:nvGrpSpPr>
        <p:grpSpPr bwMode="auto">
          <a:xfrm>
            <a:off x="152400" y="1076325"/>
            <a:ext cx="5410200" cy="5857875"/>
            <a:chOff x="96" y="678"/>
            <a:chExt cx="3408" cy="3690"/>
          </a:xfrm>
        </p:grpSpPr>
        <p:sp>
          <p:nvSpPr>
            <p:cNvPr id="562178" name="Rectangle 2"/>
            <p:cNvSpPr>
              <a:spLocks noChangeArrowheads="1"/>
            </p:cNvSpPr>
            <p:nvPr/>
          </p:nvSpPr>
          <p:spPr bwMode="auto">
            <a:xfrm>
              <a:off x="123" y="728"/>
              <a:ext cx="3264" cy="34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2179" name="Rectangle 3"/>
            <p:cNvSpPr>
              <a:spLocks noChangeArrowheads="1"/>
            </p:cNvSpPr>
            <p:nvPr/>
          </p:nvSpPr>
          <p:spPr bwMode="auto">
            <a:xfrm>
              <a:off x="96" y="678"/>
              <a:ext cx="3408" cy="3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CCFF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Circ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public: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Circ(float x, float y, float r)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   m_x = x; m_y = y; m_rad = r;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22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endPara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GetArea(void)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{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  return(3.14159*m_rad*m_rad);</a:t>
              </a:r>
              <a:endParaRPr lang="en-US" sz="1800" b="1">
                <a:solidFill>
                  <a:schemeClr val="tx1"/>
                </a:solidFill>
                <a:latin typeface="Courier New" pitchFamily="49" charset="0"/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private: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float m_x, m_y, m_rad;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};</a:t>
              </a:r>
              <a:endParaRPr lang="en-US" sz="1200">
                <a:solidFill>
                  <a:schemeClr val="tx1"/>
                </a:solidFill>
              </a:endParaRPr>
            </a:p>
            <a:p>
              <a:pPr algn="l" eaLnBrk="0" hangingPunct="0">
                <a:tabLst>
                  <a:tab pos="228600" algn="l"/>
                </a:tabLst>
              </a:pPr>
              <a:r>
                <a:rPr lang="en-US" sz="1000" b="1">
                  <a:solidFill>
                    <a:schemeClr val="tx1"/>
                  </a:solidFill>
                  <a:latin typeface="Times New Roman"/>
                  <a:cs typeface="Courier New" pitchFamily="49" charset="0"/>
                </a:rPr>
                <a:t> </a:t>
              </a:r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pSp>
          <p:nvGrpSpPr>
            <p:cNvPr id="562213" name="Group 37"/>
            <p:cNvGrpSpPr>
              <a:grpSpLocks/>
            </p:cNvGrpSpPr>
            <p:nvPr/>
          </p:nvGrpSpPr>
          <p:grpSpPr bwMode="auto">
            <a:xfrm>
              <a:off x="210" y="1873"/>
              <a:ext cx="2966" cy="1234"/>
              <a:chOff x="210" y="1849"/>
              <a:chExt cx="2966" cy="1234"/>
            </a:xfrm>
          </p:grpSpPr>
          <p:sp>
            <p:nvSpPr>
              <p:cNvPr id="562214" name="Text Box 38"/>
              <p:cNvSpPr txBox="1">
                <a:spLocks noChangeArrowheads="1"/>
              </p:cNvSpPr>
              <p:nvPr/>
            </p:nvSpPr>
            <p:spPr bwMode="auto">
              <a:xfrm>
                <a:off x="308" y="1849"/>
                <a:ext cx="28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800000"/>
                    </a:solidFill>
                    <a:latin typeface="Courier New" pitchFamily="49" charset="0"/>
                  </a:rPr>
                  <a:t>void   Assign  (const Circ &amp;src)</a:t>
                </a:r>
              </a:p>
            </p:txBody>
          </p:sp>
          <p:sp>
            <p:nvSpPr>
              <p:cNvPr id="562215" name="Text Box 39"/>
              <p:cNvSpPr txBox="1">
                <a:spLocks noChangeArrowheads="1"/>
              </p:cNvSpPr>
              <p:nvPr/>
            </p:nvSpPr>
            <p:spPr bwMode="auto">
              <a:xfrm>
                <a:off x="229" y="1987"/>
                <a:ext cx="1836" cy="1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m_x = src.m_x;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m_y = src.m_y;</a:t>
                </a: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  m_rad = src.m_rad;</a:t>
                </a:r>
              </a:p>
              <a:p>
                <a:pPr algn="l"/>
                <a:endParaRPr lang="en-US" sz="1800" b="1">
                  <a:solidFill>
                    <a:srgbClr val="990000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800" b="1">
                    <a:solidFill>
                      <a:srgbClr val="990000"/>
                    </a:solidFill>
                    <a:latin typeface="Courier New" pitchFamily="49" charset="0"/>
                  </a:rPr>
                  <a:t>}</a:t>
                </a:r>
              </a:p>
            </p:txBody>
          </p:sp>
          <p:grpSp>
            <p:nvGrpSpPr>
              <p:cNvPr id="562216" name="Group 40"/>
              <p:cNvGrpSpPr>
                <a:grpSpLocks/>
              </p:cNvGrpSpPr>
              <p:nvPr/>
            </p:nvGrpSpPr>
            <p:grpSpPr bwMode="auto">
              <a:xfrm>
                <a:off x="850" y="1928"/>
                <a:ext cx="736" cy="120"/>
                <a:chOff x="768" y="1920"/>
                <a:chExt cx="776" cy="112"/>
              </a:xfrm>
            </p:grpSpPr>
            <p:sp>
              <p:nvSpPr>
                <p:cNvPr id="562217" name="Line 41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18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19" name="Group 43"/>
              <p:cNvGrpSpPr>
                <a:grpSpLocks/>
              </p:cNvGrpSpPr>
              <p:nvPr/>
            </p:nvGrpSpPr>
            <p:grpSpPr bwMode="auto">
              <a:xfrm>
                <a:off x="768" y="1856"/>
                <a:ext cx="930" cy="231"/>
                <a:chOff x="3884" y="1916"/>
                <a:chExt cx="890" cy="231"/>
              </a:xfrm>
            </p:grpSpPr>
            <p:sp>
              <p:nvSpPr>
                <p:cNvPr id="562220" name="Rectangle 44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1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3884" y="1916"/>
                  <a:ext cx="89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chemeClr val="accent2"/>
                      </a:solidFill>
                      <a:latin typeface="Courier New" pitchFamily="49" charset="0"/>
                    </a:rPr>
                    <a:t>operator=</a:t>
                  </a:r>
                </a:p>
              </p:txBody>
            </p:sp>
          </p:grpSp>
          <p:grpSp>
            <p:nvGrpSpPr>
              <p:cNvPr id="562222" name="Group 46"/>
              <p:cNvGrpSpPr>
                <a:grpSpLocks/>
              </p:cNvGrpSpPr>
              <p:nvPr/>
            </p:nvGrpSpPr>
            <p:grpSpPr bwMode="auto">
              <a:xfrm>
                <a:off x="314" y="1913"/>
                <a:ext cx="488" cy="104"/>
                <a:chOff x="768" y="1920"/>
                <a:chExt cx="776" cy="112"/>
              </a:xfrm>
            </p:grpSpPr>
            <p:sp>
              <p:nvSpPr>
                <p:cNvPr id="562223" name="Line 47"/>
                <p:cNvSpPr>
                  <a:spLocks noChangeShapeType="1"/>
                </p:cNvSpPr>
                <p:nvPr/>
              </p:nvSpPr>
              <p:spPr bwMode="auto">
                <a:xfrm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768" y="1920"/>
                  <a:ext cx="776" cy="1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62225" name="Group 49"/>
              <p:cNvGrpSpPr>
                <a:grpSpLocks/>
              </p:cNvGrpSpPr>
              <p:nvPr/>
            </p:nvGrpSpPr>
            <p:grpSpPr bwMode="auto">
              <a:xfrm>
                <a:off x="210" y="1856"/>
                <a:ext cx="698" cy="231"/>
                <a:chOff x="3840" y="2736"/>
                <a:chExt cx="698" cy="231"/>
              </a:xfrm>
            </p:grpSpPr>
            <p:sp>
              <p:nvSpPr>
                <p:cNvPr id="562226" name="Rectangle 50"/>
                <p:cNvSpPr>
                  <a:spLocks noChangeArrowheads="1"/>
                </p:cNvSpPr>
                <p:nvPr/>
              </p:nvSpPr>
              <p:spPr bwMode="auto">
                <a:xfrm>
                  <a:off x="3881" y="2740"/>
                  <a:ext cx="57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2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840" y="2736"/>
                  <a:ext cx="69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>
                      <a:solidFill>
                        <a:srgbClr val="006666"/>
                      </a:solidFill>
                      <a:latin typeface="Courier New" pitchFamily="49" charset="0"/>
                    </a:rPr>
                    <a:t>Circ &amp;</a:t>
                  </a:r>
                </a:p>
              </p:txBody>
            </p:sp>
          </p:grpSp>
          <p:grpSp>
            <p:nvGrpSpPr>
              <p:cNvPr id="562228" name="Group 52"/>
              <p:cNvGrpSpPr>
                <a:grpSpLocks/>
              </p:cNvGrpSpPr>
              <p:nvPr/>
            </p:nvGrpSpPr>
            <p:grpSpPr bwMode="auto">
              <a:xfrm>
                <a:off x="376" y="2713"/>
                <a:ext cx="1363" cy="231"/>
                <a:chOff x="3864" y="1916"/>
                <a:chExt cx="896" cy="320"/>
              </a:xfrm>
            </p:grpSpPr>
            <p:sp>
              <p:nvSpPr>
                <p:cNvPr id="562229" name="Rectangle 53"/>
                <p:cNvSpPr>
                  <a:spLocks noChangeArrowheads="1"/>
                </p:cNvSpPr>
                <p:nvPr/>
              </p:nvSpPr>
              <p:spPr bwMode="auto">
                <a:xfrm>
                  <a:off x="3936" y="1920"/>
                  <a:ext cx="824" cy="208"/>
                </a:xfrm>
                <a:prstGeom prst="rect">
                  <a:avLst/>
                </a:prstGeom>
                <a:solidFill>
                  <a:srgbClr val="FFFF99"/>
                </a:solidFill>
                <a:ln w="38100" algn="ctr">
                  <a:solidFill>
                    <a:srgbClr val="FFFF99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223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864" y="1916"/>
                  <a:ext cx="890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 algn="ctr">
                      <a:solidFill>
                        <a:srgbClr val="FF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1800" b="1" dirty="0">
                      <a:solidFill>
                        <a:srgbClr val="6600CC"/>
                      </a:solidFill>
                      <a:latin typeface="Courier New" pitchFamily="49" charset="0"/>
                    </a:rPr>
                    <a:t>return(*this);</a:t>
                  </a:r>
                </a:p>
              </p:txBody>
            </p:sp>
          </p:grpSp>
        </p:grpSp>
      </p:grpSp>
      <p:grpSp>
        <p:nvGrpSpPr>
          <p:cNvPr id="562252" name="Group 76"/>
          <p:cNvGrpSpPr>
            <a:grpSpLocks/>
          </p:cNvGrpSpPr>
          <p:nvPr/>
        </p:nvGrpSpPr>
        <p:grpSpPr bwMode="auto">
          <a:xfrm>
            <a:off x="762000" y="381000"/>
            <a:ext cx="4429125" cy="3201988"/>
            <a:chOff x="1877" y="152"/>
            <a:chExt cx="2500" cy="2017"/>
          </a:xfrm>
        </p:grpSpPr>
        <p:grpSp>
          <p:nvGrpSpPr>
            <p:cNvPr id="562253" name="Group 77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54" name="Rectangle 78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class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Circ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</a:t>
                </a:r>
                <a:r>
                  <a:rPr lang="en-US" sz="1400" b="1" dirty="0" err="1">
                    <a:solidFill>
                      <a:srgbClr val="6600CC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&amp;operator=(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const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Circ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&amp;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</a:t>
                </a:r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 dirty="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src.m_x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src.m_y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= </a:t>
                </a:r>
                <a:r>
                  <a:rPr lang="en-US" sz="1400" b="1" dirty="0" err="1">
                    <a:solidFill>
                      <a:schemeClr val="accent2"/>
                    </a:solidFill>
                    <a:latin typeface="Courier New" pitchFamily="49" charset="0"/>
                  </a:rPr>
                  <a:t>src.m_rad</a:t>
                </a:r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;</a:t>
                </a:r>
              </a:p>
              <a:p>
                <a:pPr algn="l"/>
                <a:r>
                  <a:rPr lang="en-US" sz="1400" b="1" dirty="0">
                    <a:solidFill>
                      <a:schemeClr val="accent2"/>
                    </a:solidFill>
                    <a:latin typeface="Courier New" pitchFamily="49" charset="0"/>
                  </a:rPr>
                  <a:t>   return(*this);</a:t>
                </a:r>
              </a:p>
              <a:p>
                <a:pPr algn="l"/>
                <a:r>
                  <a:rPr lang="en-US" sz="1400" b="1" dirty="0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 dirty="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m_x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m_y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    </a:t>
                </a:r>
                <a:r>
                  <a:rPr lang="en-US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m_rad</a:t>
                </a:r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endParaRPr lang="en-US" sz="1400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 dirty="0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55" name="Rectangle 79"/>
              <p:cNvSpPr>
                <a:spLocks noChangeArrowheads="1"/>
              </p:cNvSpPr>
              <p:nvPr/>
            </p:nvSpPr>
            <p:spPr bwMode="auto">
              <a:xfrm>
                <a:off x="2583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6" name="Rectangle 80"/>
              <p:cNvSpPr>
                <a:spLocks noChangeArrowheads="1"/>
              </p:cNvSpPr>
              <p:nvPr/>
            </p:nvSpPr>
            <p:spPr bwMode="auto">
              <a:xfrm>
                <a:off x="3121" y="1872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57" name="Rectangle 81"/>
              <p:cNvSpPr>
                <a:spLocks noChangeArrowheads="1"/>
              </p:cNvSpPr>
              <p:nvPr/>
            </p:nvSpPr>
            <p:spPr bwMode="auto">
              <a:xfrm>
                <a:off x="3775" y="186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58" name="Text Box 82"/>
            <p:cNvSpPr txBox="1">
              <a:spLocks noChangeArrowheads="1"/>
            </p:cNvSpPr>
            <p:nvPr/>
          </p:nvSpPr>
          <p:spPr bwMode="auto">
            <a:xfrm>
              <a:off x="1877" y="152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foo       </a:t>
              </a:r>
            </a:p>
          </p:txBody>
        </p:sp>
      </p:grpSp>
      <p:grpSp>
        <p:nvGrpSpPr>
          <p:cNvPr id="562260" name="Group 84"/>
          <p:cNvGrpSpPr>
            <a:grpSpLocks/>
          </p:cNvGrpSpPr>
          <p:nvPr/>
        </p:nvGrpSpPr>
        <p:grpSpPr bwMode="auto">
          <a:xfrm>
            <a:off x="4367213" y="3562350"/>
            <a:ext cx="4433887" cy="3201988"/>
            <a:chOff x="1875" y="152"/>
            <a:chExt cx="2502" cy="2017"/>
          </a:xfrm>
        </p:grpSpPr>
        <p:grpSp>
          <p:nvGrpSpPr>
            <p:cNvPr id="562261" name="Group 85"/>
            <p:cNvGrpSpPr>
              <a:grpSpLocks/>
            </p:cNvGrpSpPr>
            <p:nvPr/>
          </p:nvGrpSpPr>
          <p:grpSpPr bwMode="auto">
            <a:xfrm>
              <a:off x="2216" y="229"/>
              <a:ext cx="2161" cy="1940"/>
              <a:chOff x="2216" y="229"/>
              <a:chExt cx="2161" cy="1940"/>
            </a:xfrm>
          </p:grpSpPr>
          <p:sp>
            <p:nvSpPr>
              <p:cNvPr id="562262" name="Rectangle 86"/>
              <p:cNvSpPr>
                <a:spLocks noChangeArrowheads="1"/>
              </p:cNvSpPr>
              <p:nvPr/>
            </p:nvSpPr>
            <p:spPr bwMode="auto">
              <a:xfrm>
                <a:off x="2216" y="229"/>
                <a:ext cx="2161" cy="1940"/>
              </a:xfrm>
              <a:prstGeom prst="rect">
                <a:avLst/>
              </a:prstGeom>
              <a:solidFill>
                <a:srgbClr val="CC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class Circ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{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Circ &amp;operator=(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const Circ &amp;src</a:t>
                </a:r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)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{</a:t>
                </a:r>
                <a:endParaRPr lang="en-US" sz="1400">
                  <a:solidFill>
                    <a:srgbClr val="6600CC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  </a:t>
                </a:r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m_x = src.m_x;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m_y = src.m_y;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m_rad = src.m_rad;</a:t>
                </a:r>
              </a:p>
              <a:p>
                <a:pPr algn="l"/>
                <a:r>
                  <a:rPr lang="en-US" sz="1400" b="1">
                    <a:solidFill>
                      <a:schemeClr val="accent2"/>
                    </a:solidFill>
                    <a:latin typeface="Courier New" pitchFamily="49" charset="0"/>
                  </a:rPr>
                  <a:t>   return(*this);</a:t>
                </a:r>
              </a:p>
              <a:p>
                <a:pPr algn="l"/>
                <a:r>
                  <a:rPr lang="en-US" sz="1400" b="1">
                    <a:solidFill>
                      <a:srgbClr val="6600CC"/>
                    </a:solidFill>
                    <a:latin typeface="Courier New" pitchFamily="49" charset="0"/>
                  </a:rPr>
                  <a:t> }</a:t>
                </a:r>
              </a:p>
              <a:p>
                <a:pPr algn="l"/>
                <a:r>
                  <a:rPr lang="en-US" sz="1400">
                    <a:solidFill>
                      <a:schemeClr val="tx1"/>
                    </a:solidFill>
                    <a:latin typeface="Courier New" pitchFamily="49" charset="0"/>
                  </a:rPr>
                  <a:t> ...</a:t>
                </a: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private: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  m_x      m_y      m_rad  </a:t>
                </a:r>
                <a:endParaRPr lang="en-US" sz="140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algn="l"/>
                <a:r>
                  <a:rPr lang="en-US" sz="1400" b="1">
                    <a:solidFill>
                      <a:schemeClr val="tx1"/>
                    </a:solidFill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562263" name="Rectangle 87"/>
              <p:cNvSpPr>
                <a:spLocks noChangeArrowheads="1"/>
              </p:cNvSpPr>
              <p:nvPr/>
            </p:nvSpPr>
            <p:spPr bwMode="auto">
              <a:xfrm>
                <a:off x="2576" y="1874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4" name="Rectangle 88"/>
              <p:cNvSpPr>
                <a:spLocks noChangeArrowheads="1"/>
              </p:cNvSpPr>
              <p:nvPr/>
            </p:nvSpPr>
            <p:spPr bwMode="auto">
              <a:xfrm>
                <a:off x="3114" y="1877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2265" name="Rectangle 89"/>
              <p:cNvSpPr>
                <a:spLocks noChangeArrowheads="1"/>
              </p:cNvSpPr>
              <p:nvPr/>
            </p:nvSpPr>
            <p:spPr bwMode="auto">
              <a:xfrm>
                <a:off x="3776" y="1873"/>
                <a:ext cx="312" cy="144"/>
              </a:xfrm>
              <a:prstGeom prst="rect">
                <a:avLst/>
              </a:prstGeom>
              <a:solidFill>
                <a:srgbClr val="FF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2266" name="Text Box 90"/>
            <p:cNvSpPr txBox="1">
              <a:spLocks noChangeArrowheads="1"/>
            </p:cNvSpPr>
            <p:nvPr/>
          </p:nvSpPr>
          <p:spPr bwMode="auto">
            <a:xfrm>
              <a:off x="1875" y="152"/>
              <a:ext cx="7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bar       </a:t>
              </a:r>
            </a:p>
          </p:txBody>
        </p:sp>
      </p:grpSp>
      <p:sp>
        <p:nvSpPr>
          <p:cNvPr id="562269" name="Text Box 93"/>
          <p:cNvSpPr txBox="1">
            <a:spLocks noChangeArrowheads="1"/>
          </p:cNvSpPr>
          <p:nvPr/>
        </p:nvSpPr>
        <p:spPr bwMode="auto">
          <a:xfrm>
            <a:off x="5751225" y="62404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4</a:t>
            </a:r>
          </a:p>
        </p:txBody>
      </p:sp>
      <p:sp>
        <p:nvSpPr>
          <p:cNvPr id="562270" name="Line 94"/>
          <p:cNvSpPr>
            <a:spLocks noChangeShapeType="1"/>
          </p:cNvSpPr>
          <p:nvPr/>
        </p:nvSpPr>
        <p:spPr bwMode="auto">
          <a:xfrm>
            <a:off x="4878388" y="44799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1" name="Text Box 95"/>
          <p:cNvSpPr txBox="1">
            <a:spLocks noChangeArrowheads="1"/>
          </p:cNvSpPr>
          <p:nvPr/>
        </p:nvSpPr>
        <p:spPr bwMode="auto">
          <a:xfrm>
            <a:off x="5243513" y="4160838"/>
            <a:ext cx="274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72" name="Line 96"/>
          <p:cNvSpPr>
            <a:spLocks noChangeShapeType="1"/>
          </p:cNvSpPr>
          <p:nvPr/>
        </p:nvSpPr>
        <p:spPr bwMode="auto">
          <a:xfrm>
            <a:off x="5097463" y="48990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3" name="Text Box 97"/>
          <p:cNvSpPr txBox="1">
            <a:spLocks noChangeArrowheads="1"/>
          </p:cNvSpPr>
          <p:nvPr/>
        </p:nvSpPr>
        <p:spPr bwMode="auto">
          <a:xfrm>
            <a:off x="2115122" y="3040062"/>
            <a:ext cx="25378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1           </a:t>
            </a:r>
            <a:r>
              <a:rPr lang="en-US" sz="2000" dirty="0" smtClean="0">
                <a:solidFill>
                  <a:srgbClr val="6600CC"/>
                </a:solidFill>
              </a:rPr>
              <a:t>2             3</a:t>
            </a:r>
            <a:endParaRPr lang="en-US" sz="2000" dirty="0">
              <a:solidFill>
                <a:srgbClr val="6600CC"/>
              </a:solidFill>
            </a:endParaRPr>
          </a:p>
        </p:txBody>
      </p:sp>
      <p:sp>
        <p:nvSpPr>
          <p:cNvPr id="562274" name="Text Box 98"/>
          <p:cNvSpPr txBox="1">
            <a:spLocks noChangeArrowheads="1"/>
          </p:cNvSpPr>
          <p:nvPr/>
        </p:nvSpPr>
        <p:spPr bwMode="auto">
          <a:xfrm>
            <a:off x="2086756" y="301625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562275" name="Text Box 99"/>
          <p:cNvSpPr txBox="1">
            <a:spLocks noChangeArrowheads="1"/>
          </p:cNvSpPr>
          <p:nvPr/>
        </p:nvSpPr>
        <p:spPr bwMode="auto">
          <a:xfrm>
            <a:off x="7845425" y="6221411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6</a:t>
            </a:r>
          </a:p>
        </p:txBody>
      </p:sp>
      <p:sp>
        <p:nvSpPr>
          <p:cNvPr id="562276" name="Text Box 100"/>
          <p:cNvSpPr txBox="1">
            <a:spLocks noChangeArrowheads="1"/>
          </p:cNvSpPr>
          <p:nvPr/>
        </p:nvSpPr>
        <p:spPr bwMode="auto">
          <a:xfrm>
            <a:off x="6669481" y="6240462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solidFill>
                  <a:srgbClr val="6600CC"/>
                </a:solidFill>
              </a:rPr>
              <a:t>5</a:t>
            </a:r>
          </a:p>
        </p:txBody>
      </p:sp>
      <p:sp>
        <p:nvSpPr>
          <p:cNvPr id="562277" name="Line 101"/>
          <p:cNvSpPr>
            <a:spLocks noChangeShapeType="1"/>
          </p:cNvSpPr>
          <p:nvPr/>
        </p:nvSpPr>
        <p:spPr bwMode="auto">
          <a:xfrm>
            <a:off x="5113338" y="51054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78" name="Text Box 102"/>
          <p:cNvSpPr txBox="1">
            <a:spLocks noChangeArrowheads="1"/>
          </p:cNvSpPr>
          <p:nvPr/>
        </p:nvSpPr>
        <p:spPr bwMode="auto">
          <a:xfrm>
            <a:off x="3060700" y="30003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562279" name="Text Box 103"/>
          <p:cNvSpPr txBox="1">
            <a:spLocks noChangeArrowheads="1"/>
          </p:cNvSpPr>
          <p:nvPr/>
        </p:nvSpPr>
        <p:spPr bwMode="auto">
          <a:xfrm>
            <a:off x="4205288" y="3009900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rgbClr val="6600CC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562280" name="Line 104"/>
          <p:cNvSpPr>
            <a:spLocks noChangeShapeType="1"/>
          </p:cNvSpPr>
          <p:nvPr/>
        </p:nvSpPr>
        <p:spPr bwMode="auto">
          <a:xfrm>
            <a:off x="5122863" y="532447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1" name="Line 105"/>
          <p:cNvSpPr>
            <a:spLocks noChangeShapeType="1"/>
          </p:cNvSpPr>
          <p:nvPr/>
        </p:nvSpPr>
        <p:spPr bwMode="auto">
          <a:xfrm>
            <a:off x="5124450" y="554355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2" name="Line 106"/>
          <p:cNvSpPr>
            <a:spLocks noChangeShapeType="1"/>
          </p:cNvSpPr>
          <p:nvPr/>
        </p:nvSpPr>
        <p:spPr bwMode="auto">
          <a:xfrm>
            <a:off x="5295900" y="3286125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2283" name="AutoShape 107"/>
          <p:cNvSpPr>
            <a:spLocks noChangeArrowheads="1"/>
          </p:cNvSpPr>
          <p:nvPr/>
        </p:nvSpPr>
        <p:spPr bwMode="auto">
          <a:xfrm>
            <a:off x="5578475" y="638175"/>
            <a:ext cx="3394075" cy="1487488"/>
          </a:xfrm>
          <a:prstGeom prst="wedgeRoundRectCallout">
            <a:avLst>
              <a:gd name="adj1" fmla="val -20815"/>
              <a:gd name="adj2" fmla="val 99519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C++: </a:t>
            </a:r>
            <a:r>
              <a:rPr lang="en-US" sz="2000" dirty="0">
                <a:solidFill>
                  <a:schemeClr val="tx1"/>
                </a:solidFill>
              </a:rPr>
              <a:t>“Ooh, the programmer is using the </a:t>
            </a:r>
            <a:r>
              <a:rPr lang="en-US" sz="2000" dirty="0">
                <a:solidFill>
                  <a:srgbClr val="6600CC"/>
                </a:solidFill>
              </a:rPr>
              <a:t>equal sign</a:t>
            </a:r>
            <a:r>
              <a:rPr lang="en-US" sz="2000" dirty="0">
                <a:solidFill>
                  <a:schemeClr val="tx1"/>
                </a:solidFill>
              </a:rPr>
              <a:t> to set </a:t>
            </a:r>
            <a:r>
              <a:rPr lang="en-US" sz="2000" dirty="0">
                <a:solidFill>
                  <a:srgbClr val="6600CC"/>
                </a:solidFill>
              </a:rPr>
              <a:t>bar</a:t>
            </a:r>
            <a:r>
              <a:rPr lang="en-US" sz="2000" dirty="0">
                <a:solidFill>
                  <a:schemeClr val="tx1"/>
                </a:solidFill>
              </a:rPr>
              <a:t> equal to </a:t>
            </a:r>
            <a:r>
              <a:rPr lang="en-US" sz="2000" dirty="0">
                <a:solidFill>
                  <a:srgbClr val="6600CC"/>
                </a:solidFill>
              </a:rPr>
              <a:t>foo</a:t>
            </a:r>
            <a:r>
              <a:rPr lang="en-US" sz="2000" dirty="0">
                <a:solidFill>
                  <a:schemeClr val="tx1"/>
                </a:solidFill>
              </a:rPr>
              <a:t>.”</a:t>
            </a:r>
          </a:p>
        </p:txBody>
      </p:sp>
      <p:sp>
        <p:nvSpPr>
          <p:cNvPr id="562284" name="AutoShape 108"/>
          <p:cNvSpPr>
            <a:spLocks noChangeArrowheads="1"/>
          </p:cNvSpPr>
          <p:nvPr/>
        </p:nvSpPr>
        <p:spPr bwMode="auto">
          <a:xfrm>
            <a:off x="2419350" y="1676400"/>
            <a:ext cx="3327400" cy="1735138"/>
          </a:xfrm>
          <a:prstGeom prst="wedgeRoundRectCallout">
            <a:avLst>
              <a:gd name="adj1" fmla="val 57250"/>
              <a:gd name="adj2" fmla="val 106727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accent2"/>
                </a:solidFill>
              </a:rPr>
              <a:t>C++: </a:t>
            </a:r>
            <a:r>
              <a:rPr lang="en-US" sz="2000" dirty="0">
                <a:solidFill>
                  <a:schemeClr val="tx1"/>
                </a:solidFill>
              </a:rPr>
              <a:t>“Since the programmer defined an </a:t>
            </a:r>
            <a:r>
              <a:rPr lang="en-US" sz="2000" dirty="0">
                <a:solidFill>
                  <a:srgbClr val="6600CC"/>
                </a:solidFill>
              </a:rPr>
              <a:t>assignment operator</a:t>
            </a:r>
            <a:r>
              <a:rPr lang="en-US" sz="2000" dirty="0">
                <a:solidFill>
                  <a:schemeClr val="tx1"/>
                </a:solidFill>
              </a:rPr>
              <a:t> for Circles, I’ll use it to do the assignment.”</a:t>
            </a:r>
          </a:p>
        </p:txBody>
      </p:sp>
      <p:sp>
        <p:nvSpPr>
          <p:cNvPr id="562289" name="Text Box 113"/>
          <p:cNvSpPr txBox="1">
            <a:spLocks noChangeArrowheads="1"/>
          </p:cNvSpPr>
          <p:nvPr/>
        </p:nvSpPr>
        <p:spPr bwMode="auto">
          <a:xfrm>
            <a:off x="5943600" y="2789238"/>
            <a:ext cx="2476500" cy="396875"/>
          </a:xfrm>
          <a:prstGeom prst="rect">
            <a:avLst/>
          </a:prstGeom>
          <a:solidFill>
            <a:srgbClr val="CCFFFF">
              <a:alpha val="84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6600CC"/>
                </a:solidFill>
              </a:rPr>
              <a:t>bar.operator=(</a:t>
            </a:r>
            <a:r>
              <a:rPr lang="en-US" sz="2000">
                <a:solidFill>
                  <a:srgbClr val="006666"/>
                </a:solidFill>
              </a:rPr>
              <a:t>foo</a:t>
            </a:r>
            <a:r>
              <a:rPr lang="en-US" sz="2000">
                <a:solidFill>
                  <a:srgbClr val="6600CC"/>
                </a:solidFill>
              </a:rPr>
              <a:t>);</a:t>
            </a:r>
          </a:p>
        </p:txBody>
      </p:sp>
      <p:sp>
        <p:nvSpPr>
          <p:cNvPr id="562285" name="AutoShape 109"/>
          <p:cNvSpPr>
            <a:spLocks noChangeArrowheads="1"/>
          </p:cNvSpPr>
          <p:nvPr/>
        </p:nvSpPr>
        <p:spPr bwMode="auto">
          <a:xfrm>
            <a:off x="5391150" y="95250"/>
            <a:ext cx="3775075" cy="2182813"/>
          </a:xfrm>
          <a:prstGeom prst="wedgeRoundRectCallout">
            <a:avLst>
              <a:gd name="adj1" fmla="val -18292"/>
              <a:gd name="adj2" fmla="val 77634"/>
              <a:gd name="adj3" fmla="val 16667"/>
            </a:avLst>
          </a:prstGeom>
          <a:solidFill>
            <a:srgbClr val="FBFFFB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Another way to read:</a:t>
            </a:r>
          </a:p>
          <a:p>
            <a:r>
              <a:rPr lang="en-US" sz="2000" dirty="0">
                <a:solidFill>
                  <a:srgbClr val="6600CC"/>
                </a:solidFill>
              </a:rPr>
              <a:t>bar = foo;</a:t>
            </a:r>
          </a:p>
          <a:p>
            <a:r>
              <a:rPr lang="en-US" sz="2000" dirty="0">
                <a:solidFill>
                  <a:schemeClr val="tx1"/>
                </a:solidFill>
              </a:rPr>
              <a:t>is:</a:t>
            </a:r>
          </a:p>
          <a:p>
            <a:r>
              <a:rPr lang="en-US" sz="2000" dirty="0" err="1">
                <a:solidFill>
                  <a:srgbClr val="6600CC"/>
                </a:solidFill>
              </a:rPr>
              <a:t>bar.operator</a:t>
            </a:r>
            <a:r>
              <a:rPr lang="en-US" sz="2000" dirty="0">
                <a:solidFill>
                  <a:srgbClr val="6600CC"/>
                </a:solidFill>
              </a:rPr>
              <a:t>=(foo);</a:t>
            </a:r>
          </a:p>
          <a:p>
            <a:endParaRPr lang="en-US" sz="800" dirty="0">
              <a:solidFill>
                <a:srgbClr val="6600CC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i.e., we’re calling </a:t>
            </a:r>
            <a:r>
              <a:rPr lang="en-US" sz="2000" dirty="0">
                <a:solidFill>
                  <a:srgbClr val="6600CC"/>
                </a:solidFill>
              </a:rPr>
              <a:t>bar’s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6600CC"/>
                </a:solidFill>
              </a:rPr>
              <a:t>operator=</a:t>
            </a:r>
            <a:r>
              <a:rPr lang="en-US" sz="2000" dirty="0">
                <a:solidFill>
                  <a:schemeClr val="tx1"/>
                </a:solidFill>
              </a:rPr>
              <a:t> member function!</a:t>
            </a:r>
          </a:p>
        </p:txBody>
      </p:sp>
      <p:cxnSp>
        <p:nvCxnSpPr>
          <p:cNvPr id="562286" name="AutoShape 110"/>
          <p:cNvCxnSpPr>
            <a:cxnSpLocks noChangeShapeType="1"/>
            <a:stCxn id="562287" idx="0"/>
            <a:endCxn id="562288" idx="3"/>
          </p:cNvCxnSpPr>
          <p:nvPr/>
        </p:nvCxnSpPr>
        <p:spPr bwMode="auto">
          <a:xfrm rot="5400000" flipH="1">
            <a:off x="4884738" y="957263"/>
            <a:ext cx="3695700" cy="3111500"/>
          </a:xfrm>
          <a:prstGeom prst="curvedConnector2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2287" name="Text Box 111"/>
          <p:cNvSpPr txBox="1">
            <a:spLocks noChangeArrowheads="1"/>
          </p:cNvSpPr>
          <p:nvPr/>
        </p:nvSpPr>
        <p:spPr bwMode="auto">
          <a:xfrm>
            <a:off x="8150225" y="43608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88" name="Text Box 112"/>
          <p:cNvSpPr txBox="1">
            <a:spLocks noChangeArrowheads="1"/>
          </p:cNvSpPr>
          <p:nvPr/>
        </p:nvSpPr>
        <p:spPr bwMode="auto">
          <a:xfrm>
            <a:off x="4902200" y="4365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562291" name="Text Box 115"/>
          <p:cNvSpPr txBox="1">
            <a:spLocks noChangeArrowheads="1"/>
          </p:cNvSpPr>
          <p:nvPr/>
        </p:nvSpPr>
        <p:spPr bwMode="auto">
          <a:xfrm>
            <a:off x="693738" y="762000"/>
            <a:ext cx="4364037" cy="5229225"/>
          </a:xfrm>
          <a:prstGeom prst="rect">
            <a:avLst/>
          </a:prstGeom>
          <a:solidFill>
            <a:srgbClr val="FFF5EB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So, to summarize…</a:t>
            </a:r>
          </a:p>
          <a:p>
            <a:endParaRPr lang="en-US" dirty="0"/>
          </a:p>
          <a:p>
            <a:r>
              <a:rPr lang="en-US" dirty="0"/>
              <a:t>If you’ve defined an </a:t>
            </a:r>
            <a:r>
              <a:rPr lang="en-US" dirty="0">
                <a:solidFill>
                  <a:srgbClr val="6600CC"/>
                </a:solidFill>
              </a:rPr>
              <a:t>operator=</a:t>
            </a:r>
            <a:r>
              <a:rPr lang="en-US" dirty="0"/>
              <a:t> function in a class…</a:t>
            </a:r>
          </a:p>
          <a:p>
            <a:endParaRPr lang="en-US" dirty="0"/>
          </a:p>
          <a:p>
            <a:r>
              <a:rPr lang="en-US" dirty="0"/>
              <a:t>Then any time you use the </a:t>
            </a:r>
            <a:r>
              <a:rPr lang="en-US" dirty="0">
                <a:solidFill>
                  <a:srgbClr val="6600CC"/>
                </a:solidFill>
              </a:rPr>
              <a:t>equal sign</a:t>
            </a:r>
            <a:r>
              <a:rPr lang="en-US" dirty="0"/>
              <a:t> to set an </a:t>
            </a:r>
            <a:r>
              <a:rPr lang="en-US" dirty="0">
                <a:solidFill>
                  <a:srgbClr val="6600CC"/>
                </a:solidFill>
              </a:rPr>
              <a:t>existing variable</a:t>
            </a:r>
            <a:r>
              <a:rPr lang="en-US" dirty="0"/>
              <a:t> equal to another…</a:t>
            </a:r>
          </a:p>
          <a:p>
            <a:endParaRPr lang="en-US" dirty="0"/>
          </a:p>
          <a:p>
            <a:r>
              <a:rPr lang="en-US" dirty="0"/>
              <a:t>C++ </a:t>
            </a:r>
            <a:r>
              <a:rPr lang="en-US" dirty="0">
                <a:solidFill>
                  <a:schemeClr val="tx1"/>
                </a:solidFill>
              </a:rPr>
              <a:t>will call the</a:t>
            </a:r>
            <a:r>
              <a:rPr lang="en-US" dirty="0">
                <a:solidFill>
                  <a:srgbClr val="6600CC"/>
                </a:solidFill>
              </a:rPr>
              <a:t> operator= </a:t>
            </a:r>
            <a:r>
              <a:rPr lang="en-US" dirty="0">
                <a:solidFill>
                  <a:schemeClr val="tx1"/>
                </a:solidFill>
              </a:rPr>
              <a:t>function of your </a:t>
            </a:r>
            <a:r>
              <a:rPr lang="en-US" dirty="0">
                <a:solidFill>
                  <a:srgbClr val="6600CC"/>
                </a:solidFill>
              </a:rPr>
              <a:t>target variable </a:t>
            </a:r>
            <a:r>
              <a:rPr lang="en-US" dirty="0">
                <a:solidFill>
                  <a:schemeClr val="tx1"/>
                </a:solidFill>
              </a:rPr>
              <a:t>and pass in the</a:t>
            </a:r>
            <a:r>
              <a:rPr lang="en-US" dirty="0">
                <a:solidFill>
                  <a:srgbClr val="6600CC"/>
                </a:solidFill>
              </a:rPr>
              <a:t> source variable</a:t>
            </a:r>
            <a:r>
              <a:rPr lang="en-US" dirty="0"/>
              <a:t>!</a:t>
            </a:r>
          </a:p>
        </p:txBody>
      </p:sp>
      <p:sp>
        <p:nvSpPr>
          <p:cNvPr id="562294" name="Line 118"/>
          <p:cNvSpPr>
            <a:spLocks noChangeShapeType="1"/>
          </p:cNvSpPr>
          <p:nvPr/>
        </p:nvSpPr>
        <p:spPr bwMode="auto">
          <a:xfrm>
            <a:off x="1238250" y="2266950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5" name="Rectangle 119"/>
          <p:cNvSpPr>
            <a:spLocks noChangeArrowheads="1"/>
          </p:cNvSpPr>
          <p:nvPr/>
        </p:nvSpPr>
        <p:spPr bwMode="auto">
          <a:xfrm>
            <a:off x="5114925" y="4324350"/>
            <a:ext cx="3486150" cy="15430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6" name="Line 120"/>
          <p:cNvSpPr>
            <a:spLocks noChangeShapeType="1"/>
          </p:cNvSpPr>
          <p:nvPr/>
        </p:nvSpPr>
        <p:spPr bwMode="auto">
          <a:xfrm>
            <a:off x="904875" y="3724275"/>
            <a:ext cx="142875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7" name="Rectangle 121"/>
          <p:cNvSpPr>
            <a:spLocks noChangeArrowheads="1"/>
          </p:cNvSpPr>
          <p:nvPr/>
        </p:nvSpPr>
        <p:spPr bwMode="auto">
          <a:xfrm>
            <a:off x="6438900" y="2838450"/>
            <a:ext cx="400050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298" name="Line 122"/>
          <p:cNvSpPr>
            <a:spLocks noChangeShapeType="1"/>
          </p:cNvSpPr>
          <p:nvPr/>
        </p:nvSpPr>
        <p:spPr bwMode="auto">
          <a:xfrm>
            <a:off x="3676650" y="3714750"/>
            <a:ext cx="12096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299" name="Rectangle 123"/>
          <p:cNvSpPr>
            <a:spLocks noChangeArrowheads="1"/>
          </p:cNvSpPr>
          <p:nvPr/>
        </p:nvSpPr>
        <p:spPr bwMode="auto">
          <a:xfrm>
            <a:off x="6800850" y="22383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0" name="Line 124"/>
          <p:cNvSpPr>
            <a:spLocks noChangeShapeType="1"/>
          </p:cNvSpPr>
          <p:nvPr/>
        </p:nvSpPr>
        <p:spPr bwMode="auto">
          <a:xfrm flipV="1">
            <a:off x="3552825" y="5153025"/>
            <a:ext cx="103822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1" name="Rectangle 125"/>
          <p:cNvSpPr>
            <a:spLocks noChangeArrowheads="1"/>
          </p:cNvSpPr>
          <p:nvPr/>
        </p:nvSpPr>
        <p:spPr bwMode="auto">
          <a:xfrm>
            <a:off x="6000750" y="2819400"/>
            <a:ext cx="504825" cy="29527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2" name="Rectangle 126"/>
          <p:cNvSpPr>
            <a:spLocks noChangeArrowheads="1"/>
          </p:cNvSpPr>
          <p:nvPr/>
        </p:nvSpPr>
        <p:spPr bwMode="auto">
          <a:xfrm>
            <a:off x="6772275" y="2819400"/>
            <a:ext cx="695325" cy="3619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3" name="Line 127"/>
          <p:cNvSpPr>
            <a:spLocks noChangeShapeType="1"/>
          </p:cNvSpPr>
          <p:nvPr/>
        </p:nvSpPr>
        <p:spPr bwMode="auto">
          <a:xfrm flipV="1">
            <a:off x="1733550" y="5886450"/>
            <a:ext cx="2162175" cy="9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4" name="Rectangle 128"/>
          <p:cNvSpPr>
            <a:spLocks noChangeArrowheads="1"/>
          </p:cNvSpPr>
          <p:nvPr/>
        </p:nvSpPr>
        <p:spPr bwMode="auto">
          <a:xfrm>
            <a:off x="5981700" y="2771775"/>
            <a:ext cx="542925" cy="3905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2305" name="Line 129"/>
          <p:cNvSpPr>
            <a:spLocks noChangeShapeType="1"/>
          </p:cNvSpPr>
          <p:nvPr/>
        </p:nvSpPr>
        <p:spPr bwMode="auto">
          <a:xfrm flipH="1">
            <a:off x="6048375" y="3105150"/>
            <a:ext cx="123825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2306" name="Line 130"/>
          <p:cNvSpPr>
            <a:spLocks noChangeShapeType="1"/>
          </p:cNvSpPr>
          <p:nvPr/>
        </p:nvSpPr>
        <p:spPr bwMode="auto">
          <a:xfrm>
            <a:off x="7162800" y="3200400"/>
            <a:ext cx="1114425" cy="11906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6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6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56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85185E-6 L 0.39792 0.46412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62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9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562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39479 0.4669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562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40" y="2333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2000"/>
                                        <p:tgtEl>
                                          <p:spTgt spid="562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0.39792 0.46273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5622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896" y="23125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562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56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 nodeType="clickPar">
                      <p:stCondLst>
                        <p:cond delay="indefinite"/>
                      </p:stCondLst>
                      <p:childTnLst>
                        <p:par>
                          <p:cTn id="2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56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97" grpId="0" animBg="1"/>
      <p:bldP spid="562197" grpId="1" animBg="1"/>
      <p:bldP spid="562198" grpId="0" animBg="1"/>
      <p:bldP spid="562198" grpId="1" animBg="1"/>
      <p:bldP spid="562212" grpId="0" animBg="1"/>
      <p:bldP spid="562212" grpId="1" animBg="1"/>
      <p:bldP spid="562269" grpId="0"/>
      <p:bldP spid="562269" grpId="1"/>
      <p:bldP spid="562270" grpId="0" animBg="1"/>
      <p:bldP spid="562270" grpId="1" animBg="1"/>
      <p:bldP spid="562272" grpId="0" animBg="1"/>
      <p:bldP spid="562272" grpId="1" animBg="1"/>
      <p:bldP spid="562273" grpId="0"/>
      <p:bldP spid="562274" grpId="0"/>
      <p:bldP spid="562274" grpId="1"/>
      <p:bldP spid="562275" grpId="0"/>
      <p:bldP spid="562275" grpId="1"/>
      <p:bldP spid="562276" grpId="0"/>
      <p:bldP spid="562276" grpId="1"/>
      <p:bldP spid="562277" grpId="0" animBg="1"/>
      <p:bldP spid="562277" grpId="1" animBg="1"/>
      <p:bldP spid="562278" grpId="0"/>
      <p:bldP spid="562278" grpId="1"/>
      <p:bldP spid="562279" grpId="0"/>
      <p:bldP spid="562279" grpId="1"/>
      <p:bldP spid="562280" grpId="0" animBg="1"/>
      <p:bldP spid="562280" grpId="1" animBg="1"/>
      <p:bldP spid="562281" grpId="0" animBg="1"/>
      <p:bldP spid="562281" grpId="1" animBg="1"/>
      <p:bldP spid="562282" grpId="0" animBg="1"/>
      <p:bldP spid="562283" grpId="0" animBg="1"/>
      <p:bldP spid="562283" grpId="1" animBg="1"/>
      <p:bldP spid="562284" grpId="0" animBg="1"/>
      <p:bldP spid="562284" grpId="1" animBg="1"/>
      <p:bldP spid="562289" grpId="0" animBg="1"/>
      <p:bldP spid="562289" grpId="1" animBg="1"/>
      <p:bldP spid="562285" grpId="0" animBg="1"/>
      <p:bldP spid="562285" grpId="1" animBg="1"/>
      <p:bldP spid="562291" grpId="0" uiExpand="1" build="p" animBg="1"/>
      <p:bldP spid="562294" grpId="0" animBg="1"/>
      <p:bldP spid="562294" grpId="1" animBg="1"/>
      <p:bldP spid="562295" grpId="0" animBg="1"/>
      <p:bldP spid="562295" grpId="1" animBg="1"/>
      <p:bldP spid="562296" grpId="0" animBg="1"/>
      <p:bldP spid="562296" grpId="1" animBg="1"/>
      <p:bldP spid="562297" grpId="0" animBg="1"/>
      <p:bldP spid="562297" grpId="1" animBg="1"/>
      <p:bldP spid="562298" grpId="0" animBg="1"/>
      <p:bldP spid="562298" grpId="1" animBg="1"/>
      <p:bldP spid="562299" grpId="0" animBg="1"/>
      <p:bldP spid="562299" grpId="1" animBg="1"/>
      <p:bldP spid="562300" grpId="0" animBg="1"/>
      <p:bldP spid="562300" grpId="1" animBg="1"/>
      <p:bldP spid="562301" grpId="0" animBg="1"/>
      <p:bldP spid="562301" grpId="1" animBg="1"/>
      <p:bldP spid="562302" grpId="0" animBg="1"/>
      <p:bldP spid="562302" grpId="1" animBg="1"/>
      <p:bldP spid="562303" grpId="0" animBg="1"/>
      <p:bldP spid="562303" grpId="1" animBg="1"/>
      <p:bldP spid="562304" grpId="0" animBg="1"/>
      <p:bldP spid="562304" grpId="1" animBg="1"/>
      <p:bldP spid="562305" grpId="0" animBg="1"/>
      <p:bldP spid="562305" grpId="1" animBg="1"/>
      <p:bldP spid="56230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Deleting an Item </a:t>
            </a:r>
            <a:r>
              <a:rPr lang="en-US" sz="2400" dirty="0" smtClean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… // the code we just wrote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value</a:t>
            </a:r>
            <a:endParaRPr lang="en-US" sz="1400" dirty="0"/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head</a:t>
              </a:r>
              <a:endParaRPr lang="en-US" sz="1600" dirty="0"/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3000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181" name="Curved Connector 180"/>
          <p:cNvCxnSpPr>
            <a:stCxn id="178" idx="3"/>
            <a:endCxn id="139" idx="1"/>
          </p:cNvCxnSpPr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6" name="Rectangle 185"/>
          <p:cNvSpPr/>
          <p:nvPr/>
        </p:nvSpPr>
        <p:spPr>
          <a:xfrm>
            <a:off x="1725864" y="3608042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sp>
        <p:nvSpPr>
          <p:cNvPr id="187" name="Rectangle 186"/>
          <p:cNvSpPr/>
          <p:nvPr/>
        </p:nvSpPr>
        <p:spPr>
          <a:xfrm>
            <a:off x="3695251" y="3865425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83"/>
          <p:cNvSpPr txBox="1">
            <a:spLocks noChangeArrowheads="1"/>
          </p:cNvSpPr>
          <p:nvPr/>
        </p:nvSpPr>
        <p:spPr bwMode="auto">
          <a:xfrm>
            <a:off x="284742" y="83907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see the C++ code now!</a:t>
            </a:r>
            <a:endParaRPr lang="en-US" sz="18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621799" y="2518323"/>
            <a:ext cx="315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Use a temp pointer to traverse</a:t>
            </a:r>
            <a:br>
              <a:rPr lang="en-US" sz="1600" dirty="0" smtClean="0"/>
            </a:br>
            <a:r>
              <a:rPr lang="en-US" sz="1600" dirty="0" smtClean="0"/>
              <a:t>down to the node above the</a:t>
            </a:r>
            <a:br>
              <a:rPr lang="en-US" sz="1600" dirty="0" smtClean="0"/>
            </a:br>
            <a:r>
              <a:rPr lang="en-US" sz="1600" dirty="0" smtClean="0"/>
              <a:t>one we want to delete…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/>
              <a:t>killMe</a:t>
            </a:r>
            <a:r>
              <a:rPr lang="en-US" sz="1400" dirty="0" smtClean="0"/>
              <a:t> </a:t>
            </a:r>
            <a:r>
              <a:rPr lang="en-US" sz="1600" dirty="0" smtClean="0"/>
              <a:t>=</a:t>
            </a:r>
            <a:r>
              <a:rPr lang="en-US" sz="1400" dirty="0" smtClean="0"/>
              <a:t> </a:t>
            </a:r>
            <a:r>
              <a:rPr lang="en-US" sz="1600" dirty="0" err="1" smtClean="0"/>
              <a:t>addr</a:t>
            </a:r>
            <a:r>
              <a:rPr lang="en-US" sz="1400" dirty="0" smtClean="0"/>
              <a:t> </a:t>
            </a:r>
            <a:r>
              <a:rPr lang="en-US" sz="1600" dirty="0" smtClean="0"/>
              <a:t>of</a:t>
            </a:r>
            <a:r>
              <a:rPr lang="en-US" sz="1400" dirty="0" smtClean="0"/>
              <a:t> </a:t>
            </a:r>
            <a:r>
              <a:rPr lang="en-US" sz="1600" dirty="0" smtClean="0"/>
              <a:t>target</a:t>
            </a:r>
            <a:r>
              <a:rPr lang="en-US" sz="1400" dirty="0" smtClean="0"/>
              <a:t> </a:t>
            </a:r>
            <a:r>
              <a:rPr lang="en-US" sz="1600" dirty="0" smtClean="0"/>
              <a:t>node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075" y="4355216"/>
            <a:ext cx="28857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If we found our target node</a:t>
            </a:r>
          </a:p>
          <a:p>
            <a:pPr algn="l"/>
            <a:r>
              <a:rPr lang="en-US" sz="1400" dirty="0" smtClean="0"/>
              <a:t>{</a:t>
            </a:r>
            <a:endParaRPr lang="en-US" sz="1800" dirty="0" smtClean="0"/>
          </a:p>
          <a:p>
            <a:pPr algn="l"/>
            <a:endParaRPr lang="en-US" sz="1600" dirty="0"/>
          </a:p>
          <a:p>
            <a:pPr algn="l"/>
            <a:endParaRPr lang="en-US" sz="1600" dirty="0" smtClean="0"/>
          </a:p>
          <a:p>
            <a:pPr algn="l"/>
            <a:endParaRPr lang="en-US" dirty="0"/>
          </a:p>
          <a:p>
            <a:pPr algn="l"/>
            <a:r>
              <a:rPr lang="en-US" sz="1400" dirty="0" smtClean="0"/>
              <a:t>}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Link the node above to</a:t>
            </a:r>
            <a:br>
              <a:rPr lang="en-US" sz="1600" dirty="0" smtClean="0"/>
            </a:br>
            <a:r>
              <a:rPr lang="en-US" sz="1600" dirty="0" smtClean="0"/>
              <a:t>the node below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Delete our target node</a:t>
            </a:r>
          </a:p>
        </p:txBody>
      </p:sp>
      <p:sp>
        <p:nvSpPr>
          <p:cNvPr id="225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“rat”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25996" y="2522928"/>
            <a:ext cx="19575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Node *p = head; </a:t>
            </a:r>
            <a:r>
              <a:rPr lang="en-US" sz="1500" dirty="0" smtClean="0">
                <a:solidFill>
                  <a:srgbClr val="6600CC"/>
                </a:solidFill>
              </a:rPr>
              <a:t> </a:t>
            </a:r>
            <a:br>
              <a:rPr lang="en-US" sz="1500" dirty="0" smtClean="0">
                <a:solidFill>
                  <a:srgbClr val="6600CC"/>
                </a:solidFill>
              </a:rPr>
            </a:br>
            <a:r>
              <a:rPr lang="en-US" sz="1600" dirty="0" smtClean="0">
                <a:solidFill>
                  <a:srgbClr val="6600CC"/>
                </a:solidFill>
              </a:rPr>
              <a:t>while (p !=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>
                <a:solidFill>
                  <a:srgbClr val="6600CC"/>
                </a:solidFill>
              </a:rPr>
              <a:t>) </a:t>
            </a:r>
            <a:br>
              <a:rPr lang="en-US" sz="1600" dirty="0" smtClean="0">
                <a:solidFill>
                  <a:srgbClr val="6600CC"/>
                </a:solidFill>
              </a:rPr>
            </a:br>
            <a:r>
              <a:rPr lang="en-US" sz="1100" dirty="0" smtClean="0">
                <a:solidFill>
                  <a:srgbClr val="6600CC"/>
                </a:solidFill>
              </a:rPr>
              <a:t>{</a:t>
            </a:r>
          </a:p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</a:t>
            </a: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   p = p-&gt;next;</a:t>
            </a:r>
          </a:p>
          <a:p>
            <a:pPr algn="l"/>
            <a:r>
              <a:rPr lang="en-US" sz="1200" dirty="0">
                <a:solidFill>
                  <a:srgbClr val="6600CC"/>
                </a:solidFill>
              </a:rPr>
              <a:t>}</a:t>
            </a:r>
            <a:endParaRPr lang="en-US" sz="1400" dirty="0" smtClean="0">
              <a:solidFill>
                <a:srgbClr val="6600CC"/>
              </a:solidFill>
            </a:endParaRP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</p:txBody>
      </p:sp>
      <p:sp>
        <p:nvSpPr>
          <p:cNvPr id="157" name="Rounded Rectangular Callout 156"/>
          <p:cNvSpPr/>
          <p:nvPr/>
        </p:nvSpPr>
        <p:spPr bwMode="auto">
          <a:xfrm>
            <a:off x="777808" y="1337881"/>
            <a:ext cx="3670054" cy="846089"/>
          </a:xfrm>
          <a:prstGeom prst="wedgeRoundRectCallout">
            <a:avLst>
              <a:gd name="adj1" fmla="val 84066"/>
              <a:gd name="adj2" fmla="val 1111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As before, let’s use one of our traversal loops.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233848" y="77300"/>
            <a:ext cx="3751679" cy="6738753"/>
            <a:chOff x="5233848" y="77300"/>
            <a:chExt cx="3751679" cy="6738753"/>
          </a:xfrm>
        </p:grpSpPr>
        <p:sp>
          <p:nvSpPr>
            <p:cNvPr id="180" name="Rectangle 179"/>
            <p:cNvSpPr/>
            <p:nvPr/>
          </p:nvSpPr>
          <p:spPr bwMode="auto">
            <a:xfrm>
              <a:off x="5233848" y="77300"/>
              <a:ext cx="3680650" cy="2496812"/>
            </a:xfrm>
            <a:prstGeom prst="rect">
              <a:avLst/>
            </a:prstGeom>
            <a:solidFill>
              <a:srgbClr val="E4E4F8">
                <a:alpha val="89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5304877" y="4390573"/>
              <a:ext cx="3680650" cy="2425480"/>
            </a:xfrm>
            <a:prstGeom prst="rect">
              <a:avLst/>
            </a:prstGeom>
            <a:solidFill>
              <a:srgbClr val="E4E4F8">
                <a:alpha val="89000"/>
              </a:srgbClr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30406" y="2945303"/>
            <a:ext cx="4572000" cy="1077218"/>
            <a:chOff x="6822273" y="1645361"/>
            <a:chExt cx="4572000" cy="1077218"/>
          </a:xfrm>
        </p:grpSpPr>
        <p:sp>
          <p:nvSpPr>
            <p:cNvPr id="210" name="Rectangle 209"/>
            <p:cNvSpPr/>
            <p:nvPr/>
          </p:nvSpPr>
          <p:spPr>
            <a:xfrm>
              <a:off x="6822273" y="1645361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endParaRPr lang="en-US" sz="1600" dirty="0" smtClean="0">
                <a:solidFill>
                  <a:srgbClr val="6600CC"/>
                </a:solidFill>
              </a:endParaRPr>
            </a:p>
            <a:p>
              <a:pPr algn="l"/>
              <a:r>
                <a:rPr lang="en-US" sz="1600" dirty="0" smtClean="0">
                  <a:solidFill>
                    <a:srgbClr val="6600CC"/>
                  </a:solidFill>
                </a:rPr>
                <a:t>if </a:t>
              </a:r>
              <a:r>
                <a:rPr lang="en-US" sz="1600" dirty="0">
                  <a:solidFill>
                    <a:srgbClr val="6600CC"/>
                  </a:solidFill>
                </a:rPr>
                <a:t>(                                              </a:t>
              </a:r>
              <a:r>
                <a:rPr lang="en-US" sz="1600" dirty="0" smtClean="0">
                  <a:solidFill>
                    <a:srgbClr val="6600CC"/>
                  </a:solidFill>
                </a:rPr>
                <a:t/>
              </a:r>
              <a:br>
                <a:rPr lang="en-US" sz="1600" dirty="0" smtClean="0">
                  <a:solidFill>
                    <a:srgbClr val="6600CC"/>
                  </a:solidFill>
                </a:rPr>
              </a:br>
              <a:r>
                <a:rPr lang="en-US" sz="1600" dirty="0" smtClean="0">
                  <a:solidFill>
                    <a:srgbClr val="6600CC"/>
                  </a:solidFill>
                </a:rPr>
                <a:t>                                     )</a:t>
              </a:r>
            </a:p>
            <a:p>
              <a:pPr algn="l"/>
              <a:r>
                <a:rPr lang="en-US" sz="1600" dirty="0" smtClean="0">
                  <a:solidFill>
                    <a:srgbClr val="6600CC"/>
                  </a:solidFill>
                </a:rPr>
                <a:t>    break;  // p pts to node above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61730" y="1870433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6600CC"/>
                  </a:solidFill>
                </a:rPr>
                <a:t>    p-&gt;next !=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600" dirty="0" smtClean="0">
                  <a:solidFill>
                    <a:srgbClr val="FF0000"/>
                  </a:solidFill>
                </a:rPr>
                <a:t>   </a:t>
              </a:r>
              <a:r>
                <a:rPr lang="en-US" sz="1600" dirty="0" smtClean="0">
                  <a:solidFill>
                    <a:srgbClr val="6600CC"/>
                  </a:solidFill>
                </a:rPr>
                <a:t>&amp;&amp;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rgbClr val="FF0000"/>
                  </a:solidFill>
                </a:rPr>
                <a:t>    </a:t>
              </a:r>
              <a:r>
                <a:rPr lang="en-US" sz="1600" dirty="0" smtClean="0">
                  <a:solidFill>
                    <a:srgbClr val="6600CC"/>
                  </a:solidFill>
                </a:rPr>
                <a:t>p-&gt;next-&gt;value == v</a:t>
              </a:r>
              <a:endParaRPr lang="en-US" sz="16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6228262" y="3225043"/>
            <a:ext cx="1725113" cy="26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07" name="Rectangle 206"/>
          <p:cNvSpPr/>
          <p:nvPr/>
        </p:nvSpPr>
        <p:spPr bwMode="auto">
          <a:xfrm>
            <a:off x="6247312" y="3465743"/>
            <a:ext cx="1854472" cy="26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83" name="Rounded Rectangular Callout 182"/>
          <p:cNvSpPr/>
          <p:nvPr/>
        </p:nvSpPr>
        <p:spPr bwMode="auto">
          <a:xfrm>
            <a:off x="5128975" y="305896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 will start by pointing at our head node…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3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3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and will iterate through every node in the list…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09" name="Rounded Rectangular Callout 208"/>
          <p:cNvSpPr/>
          <p:nvPr/>
        </p:nvSpPr>
        <p:spPr bwMode="auto">
          <a:xfrm>
            <a:off x="5248667" y="1032258"/>
            <a:ext cx="2128098" cy="741577"/>
          </a:xfrm>
          <a:prstGeom prst="wedgeRoundRectCallout">
            <a:avLst>
              <a:gd name="adj1" fmla="val 3056"/>
              <a:gd name="adj2" fmla="val 19629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For each node we visit through p…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2" name="Rounded Rectangular Callout 211"/>
          <p:cNvSpPr/>
          <p:nvPr/>
        </p:nvSpPr>
        <p:spPr bwMode="auto">
          <a:xfrm>
            <a:off x="1955529" y="2470062"/>
            <a:ext cx="3170826" cy="1121016"/>
          </a:xfrm>
          <a:prstGeom prst="wedgeRoundRectCallout">
            <a:avLst>
              <a:gd name="adj1" fmla="val 81766"/>
              <a:gd name="adj2" fmla="val 6843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If so, then p points to the node above our target…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200" dirty="0" smtClean="0">
                <a:solidFill>
                  <a:schemeClr val="tx1"/>
                </a:solidFill>
                <a:cs typeface="Arial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cs typeface="Arial" charset="0"/>
              </a:rPr>
            </a:b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and we break out of our loop.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4" name="Rounded Rectangular Callout 183"/>
          <p:cNvSpPr/>
          <p:nvPr/>
        </p:nvSpPr>
        <p:spPr bwMode="auto">
          <a:xfrm>
            <a:off x="6093604" y="5080069"/>
            <a:ext cx="2913627" cy="846089"/>
          </a:xfrm>
          <a:prstGeom prst="wedgeRoundRectCallout">
            <a:avLst>
              <a:gd name="adj1" fmla="val -33113"/>
              <a:gd name="adj2" fmla="val -23794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First we check whether there is a node following the one pointed to by p.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8" name="Rounded Rectangular Callout 187"/>
          <p:cNvSpPr/>
          <p:nvPr/>
        </p:nvSpPr>
        <p:spPr bwMode="auto">
          <a:xfrm>
            <a:off x="5646075" y="5322182"/>
            <a:ext cx="3339452" cy="1272607"/>
          </a:xfrm>
          <a:prstGeom prst="wedgeRoundRectCallout">
            <a:avLst>
              <a:gd name="adj1" fmla="val -5917"/>
              <a:gd name="adj2" fmla="val -17746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If there is a node following p… </a:t>
            </a:r>
            <a:br>
              <a:rPr lang="en-US" sz="1600" dirty="0" smtClean="0">
                <a:solidFill>
                  <a:schemeClr val="tx1"/>
                </a:solidFill>
                <a:cs typeface="Arial" charset="0"/>
              </a:rPr>
            </a:br>
            <a:endParaRPr lang="en-US" sz="110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then we check to see if that next node holds our to-be-deleted value.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1" name="Left Arrow 20"/>
          <p:cNvSpPr/>
          <p:nvPr/>
        </p:nvSpPr>
        <p:spPr bwMode="auto">
          <a:xfrm rot="756151">
            <a:off x="4250751" y="3643824"/>
            <a:ext cx="2103330" cy="1264276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If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00CC"/>
                </a:solidFill>
                <a:effectLst/>
                <a:latin typeface="Comic Sans MS" pitchFamily="66" charset="0"/>
                <a:cs typeface="Times New Roman" pitchFamily="18" charset="0"/>
              </a:rPr>
              <a:t>p-&gt;next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is </a:t>
            </a:r>
            <a:b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</a:b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not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…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20422578">
            <a:off x="1093657" y="4399166"/>
            <a:ext cx="2177882" cy="161401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/>
              <a:t>then there is a valid node following </a:t>
            </a:r>
            <a:r>
              <a:rPr lang="en-US" sz="1600" dirty="0" smtClean="0"/>
              <a:t>node p!</a:t>
            </a:r>
            <a:endParaRPr lang="en-US" sz="1600" dirty="0"/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1761333" y="4101100"/>
            <a:ext cx="515433" cy="24289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800" dirty="0"/>
          </a:p>
        </p:txBody>
      </p:sp>
      <p:cxnSp>
        <p:nvCxnSpPr>
          <p:cNvPr id="216" name="Curved Connector 215"/>
          <p:cNvCxnSpPr/>
          <p:nvPr/>
        </p:nvCxnSpPr>
        <p:spPr bwMode="auto">
          <a:xfrm flipV="1">
            <a:off x="2276766" y="3744598"/>
            <a:ext cx="904271" cy="477949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8" name="Rectangle 4"/>
          <p:cNvSpPr>
            <a:spLocks noChangeArrowheads="1"/>
          </p:cNvSpPr>
          <p:nvPr/>
        </p:nvSpPr>
        <p:spPr bwMode="auto">
          <a:xfrm>
            <a:off x="3762270" y="3919800"/>
            <a:ext cx="526843" cy="1987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800" dirty="0"/>
          </a:p>
        </p:txBody>
      </p:sp>
      <p:cxnSp>
        <p:nvCxnSpPr>
          <p:cNvPr id="219" name="AutoShape 50"/>
          <p:cNvCxnSpPr>
            <a:cxnSpLocks noChangeShapeType="1"/>
          </p:cNvCxnSpPr>
          <p:nvPr/>
        </p:nvCxnSpPr>
        <p:spPr bwMode="auto">
          <a:xfrm flipH="1">
            <a:off x="4017225" y="4041247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" name="Rectangle 4"/>
          <p:cNvSpPr>
            <a:spLocks noChangeArrowheads="1"/>
          </p:cNvSpPr>
          <p:nvPr/>
        </p:nvSpPr>
        <p:spPr bwMode="auto">
          <a:xfrm>
            <a:off x="3752745" y="4522845"/>
            <a:ext cx="526843" cy="198784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221" name="Line 14"/>
          <p:cNvSpPr>
            <a:spLocks noChangeShapeType="1"/>
          </p:cNvSpPr>
          <p:nvPr/>
        </p:nvSpPr>
        <p:spPr bwMode="auto">
          <a:xfrm>
            <a:off x="5400186" y="29364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2" name="Line 14"/>
          <p:cNvSpPr>
            <a:spLocks noChangeShapeType="1"/>
          </p:cNvSpPr>
          <p:nvPr/>
        </p:nvSpPr>
        <p:spPr bwMode="auto">
          <a:xfrm>
            <a:off x="5609736" y="33555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3" name="Rounded Rectangular Callout 222"/>
          <p:cNvSpPr/>
          <p:nvPr/>
        </p:nvSpPr>
        <p:spPr bwMode="auto">
          <a:xfrm>
            <a:off x="5079462" y="975525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so there is a valid node following this one!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4" name="Rounded Rectangular Callout 223"/>
          <p:cNvSpPr/>
          <p:nvPr/>
        </p:nvSpPr>
        <p:spPr bwMode="auto">
          <a:xfrm>
            <a:off x="5354664" y="1670251"/>
            <a:ext cx="3386597" cy="1027437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p-&gt;next-&gt;value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dirty="0" smtClean="0">
                <a:solidFill>
                  <a:srgbClr val="008080"/>
                </a:solidFill>
                <a:cs typeface="Arial" charset="0"/>
              </a:rPr>
              <a:t>“dog”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– this is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not equal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to our target value of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“rat”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.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26" name="Line 14"/>
          <p:cNvSpPr>
            <a:spLocks noChangeShapeType="1"/>
          </p:cNvSpPr>
          <p:nvPr/>
        </p:nvSpPr>
        <p:spPr bwMode="auto">
          <a:xfrm>
            <a:off x="5609736" y="4101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" name="Line 14"/>
          <p:cNvSpPr>
            <a:spLocks noChangeShapeType="1"/>
          </p:cNvSpPr>
          <p:nvPr/>
        </p:nvSpPr>
        <p:spPr bwMode="auto">
          <a:xfrm>
            <a:off x="5399697" y="29296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5609247" y="3348746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5079462" y="975525"/>
            <a:ext cx="3386597" cy="1252379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not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so there is a valid node following this one!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1" name="Line 14"/>
          <p:cNvSpPr>
            <a:spLocks noChangeShapeType="1"/>
          </p:cNvSpPr>
          <p:nvPr/>
        </p:nvSpPr>
        <p:spPr bwMode="auto">
          <a:xfrm>
            <a:off x="5324869" y="4528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2" name="Rectangle 231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30" name="Rounded Rectangular Callout 229"/>
          <p:cNvSpPr/>
          <p:nvPr/>
        </p:nvSpPr>
        <p:spPr bwMode="auto">
          <a:xfrm>
            <a:off x="5380874" y="1623658"/>
            <a:ext cx="3386597" cy="1027437"/>
          </a:xfrm>
          <a:prstGeom prst="wedgeRoundRectCallout">
            <a:avLst>
              <a:gd name="adj1" fmla="val 305"/>
              <a:gd name="adj2" fmla="val 13108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rgbClr val="6600CC"/>
                </a:solidFill>
                <a:cs typeface="Arial" charset="0"/>
              </a:rPr>
              <a:t>p-&gt;next-&gt;value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is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“rat”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– this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is equal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to our target value of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“rat”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 So we break out!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3" name="Line 14"/>
          <p:cNvSpPr>
            <a:spLocks noChangeShapeType="1"/>
          </p:cNvSpPr>
          <p:nvPr/>
        </p:nvSpPr>
        <p:spPr bwMode="auto">
          <a:xfrm>
            <a:off x="5846875" y="383660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8314E-6 L -0.00348 0.0661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33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1671E-6 L 0.01562 0.03772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2 0.0377 L -0.01858 0.2125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87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-0.04375 0.10139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7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7813 0.10301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31771 0.14467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85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74046E-6 L -0.22032 0.02614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1295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81481E-6 L -0.28021 0.2294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1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59259E-6 L -0.32083 0.28078 " pathEditMode="relative" rAng="0" ptsTypes="AA">
                                      <p:cBhvr>
                                        <p:cTn id="269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42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86" grpId="1"/>
      <p:bldP spid="186" grpId="2"/>
      <p:bldP spid="187" grpId="0"/>
      <p:bldP spid="187" grpId="1"/>
      <p:bldP spid="123" grpId="0"/>
      <p:bldP spid="148" grpId="0"/>
      <p:bldP spid="174" grpId="0"/>
      <p:bldP spid="157" grpId="0" animBg="1"/>
      <p:bldP spid="157" grpId="1" animBg="1"/>
      <p:bldP spid="17" grpId="0" animBg="1"/>
      <p:bldP spid="17" grpId="1" animBg="1"/>
      <p:bldP spid="207" grpId="0" animBg="1"/>
      <p:bldP spid="207" grpId="1" animBg="1"/>
      <p:bldP spid="183" grpId="0" animBg="1"/>
      <p:bldP spid="183" grpId="1" animBg="1"/>
      <p:bldP spid="183" grpId="2" animBg="1"/>
      <p:bldP spid="183" grpId="3" animBg="1"/>
      <p:bldP spid="209" grpId="0" animBg="1"/>
      <p:bldP spid="209" grpId="1" animBg="1"/>
      <p:bldP spid="212" grpId="0" animBg="1"/>
      <p:bldP spid="212" grpId="1" animBg="1"/>
      <p:bldP spid="212" grpId="2" animBg="1"/>
      <p:bldP spid="184" grpId="0" animBg="1"/>
      <p:bldP spid="184" grpId="1" animBg="1"/>
      <p:bldP spid="188" grpId="0" animBg="1"/>
      <p:bldP spid="188" grpId="1" animBg="1"/>
      <p:bldP spid="21" grpId="0" animBg="1"/>
      <p:bldP spid="21" grpId="1" animBg="1"/>
      <p:bldP spid="25" grpId="0" animBg="1"/>
      <p:bldP spid="25" grpId="1" animBg="1"/>
      <p:bldP spid="215" grpId="0" animBg="1"/>
      <p:bldP spid="215" grpId="1" animBg="1"/>
      <p:bldP spid="218" grpId="0" animBg="1"/>
      <p:bldP spid="218" grpId="1" animBg="1"/>
      <p:bldP spid="220" grpId="0" animBg="1"/>
      <p:bldP spid="220" grpId="1" animBg="1"/>
      <p:bldP spid="221" grpId="0" animBg="1"/>
      <p:bldP spid="221" grpId="1" animBg="1"/>
      <p:bldP spid="222" grpId="0" animBg="1"/>
      <p:bldP spid="222" grpId="1" animBg="1"/>
      <p:bldP spid="223" grpId="0" animBg="1"/>
      <p:bldP spid="223" grpId="1" animBg="1"/>
      <p:bldP spid="223" grpId="2" animBg="1"/>
      <p:bldP spid="224" grpId="0" animBg="1"/>
      <p:bldP spid="224" grpId="1" animBg="1"/>
      <p:bldP spid="224" grpId="2" animBg="1"/>
      <p:bldP spid="226" grpId="0" animBg="1"/>
      <p:bldP spid="226" grpId="1" animBg="1"/>
      <p:bldP spid="227" grpId="0" animBg="1"/>
      <p:bldP spid="227" grpId="1" animBg="1"/>
      <p:bldP spid="228" grpId="0" animBg="1"/>
      <p:bldP spid="228" grpId="1" animBg="1"/>
      <p:bldP spid="229" grpId="0" animBg="1"/>
      <p:bldP spid="229" grpId="1" animBg="1"/>
      <p:bldP spid="229" grpId="2" animBg="1"/>
      <p:bldP spid="231" grpId="0" animBg="1"/>
      <p:bldP spid="230" grpId="0" animBg="1"/>
      <p:bldP spid="230" grpId="1" animBg="1"/>
      <p:bldP spid="230" grpId="2" animBg="1"/>
      <p:bldP spid="233" grpId="0" animBg="1"/>
      <p:bldP spid="233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Deleting an Item </a:t>
            </a:r>
            <a:r>
              <a:rPr lang="en-US" sz="2400" dirty="0" smtClean="0"/>
              <a:t>in 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4769071"/>
            <a:chOff x="5468233" y="2077998"/>
            <a:chExt cx="3530531" cy="4769071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45243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5504616" y="1768045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5638311" y="2204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… // the code we just wrote</a:t>
            </a:r>
            <a:endParaRPr lang="en-US" sz="1700" dirty="0" smtClean="0">
              <a:solidFill>
                <a:srgbClr val="6600CC"/>
              </a:solidFill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3188975" y="4457138"/>
            <a:ext cx="1157288" cy="568325"/>
          </a:xfrm>
          <a:prstGeom prst="rect">
            <a:avLst/>
          </a:prstGeom>
          <a:solidFill>
            <a:srgbClr val="CC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188975" y="4468250"/>
            <a:ext cx="60325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smtClean="0"/>
              <a:t>value</a:t>
            </a:r>
            <a:endParaRPr lang="en-US" sz="1400" dirty="0"/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188975" y="4738125"/>
            <a:ext cx="5635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/>
              <a:t>next</a:t>
            </a:r>
          </a:p>
        </p:txBody>
      </p:sp>
      <p:sp>
        <p:nvSpPr>
          <p:cNvPr id="103" name="Rectangle 32"/>
          <p:cNvSpPr>
            <a:spLocks noChangeArrowheads="1"/>
          </p:cNvSpPr>
          <p:nvPr/>
        </p:nvSpPr>
        <p:spPr bwMode="auto">
          <a:xfrm>
            <a:off x="3763650" y="4512700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33"/>
          <p:cNvSpPr>
            <a:spLocks noChangeArrowheads="1"/>
          </p:cNvSpPr>
          <p:nvPr/>
        </p:nvSpPr>
        <p:spPr bwMode="auto">
          <a:xfrm>
            <a:off x="3763650" y="4790513"/>
            <a:ext cx="519113" cy="1936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5" name="Text Box 34"/>
          <p:cNvSpPr txBox="1">
            <a:spLocks noChangeArrowheads="1"/>
          </p:cNvSpPr>
          <p:nvPr/>
        </p:nvSpPr>
        <p:spPr bwMode="auto">
          <a:xfrm>
            <a:off x="3660462" y="4457138"/>
            <a:ext cx="787400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700" dirty="0"/>
              <a:t>“dog”</a:t>
            </a:r>
          </a:p>
        </p:txBody>
      </p:sp>
      <p:sp>
        <p:nvSpPr>
          <p:cNvPr id="106" name="Text Box 35"/>
          <p:cNvSpPr txBox="1">
            <a:spLocks noChangeArrowheads="1"/>
          </p:cNvSpPr>
          <p:nvPr/>
        </p:nvSpPr>
        <p:spPr bwMode="auto">
          <a:xfrm>
            <a:off x="3743012" y="4752413"/>
            <a:ext cx="644525" cy="30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/>
              <a:t> </a:t>
            </a:r>
          </a:p>
        </p:txBody>
      </p:sp>
      <p:grpSp>
        <p:nvGrpSpPr>
          <p:cNvPr id="107" name="Group 36"/>
          <p:cNvGrpSpPr>
            <a:grpSpLocks/>
          </p:cNvGrpSpPr>
          <p:nvPr/>
        </p:nvGrpSpPr>
        <p:grpSpPr bwMode="auto">
          <a:xfrm>
            <a:off x="3181037" y="3563375"/>
            <a:ext cx="1225551" cy="630237"/>
            <a:chOff x="4608" y="1655"/>
            <a:chExt cx="1024" cy="546"/>
          </a:xfrm>
        </p:grpSpPr>
        <p:sp>
          <p:nvSpPr>
            <p:cNvPr id="138" name="Rectangle 37"/>
            <p:cNvSpPr>
              <a:spLocks noChangeArrowheads="1"/>
            </p:cNvSpPr>
            <p:nvPr/>
          </p:nvSpPr>
          <p:spPr bwMode="auto">
            <a:xfrm>
              <a:off x="4608" y="1680"/>
              <a:ext cx="966" cy="4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Text Box 38"/>
            <p:cNvSpPr txBox="1">
              <a:spLocks noChangeArrowheads="1"/>
            </p:cNvSpPr>
            <p:nvPr/>
          </p:nvSpPr>
          <p:spPr bwMode="auto">
            <a:xfrm>
              <a:off x="4608" y="1679"/>
              <a:ext cx="503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08" y="1911"/>
              <a:ext cx="470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/>
                <a:t>next</a:t>
              </a:r>
            </a:p>
          </p:txBody>
        </p:sp>
        <p:sp>
          <p:nvSpPr>
            <p:cNvPr id="141" name="Rectangle 40"/>
            <p:cNvSpPr>
              <a:spLocks noChangeArrowheads="1"/>
            </p:cNvSpPr>
            <p:nvPr/>
          </p:nvSpPr>
          <p:spPr bwMode="auto">
            <a:xfrm>
              <a:off x="5088" y="172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41"/>
            <p:cNvSpPr>
              <a:spLocks noChangeArrowheads="1"/>
            </p:cNvSpPr>
            <p:nvPr/>
          </p:nvSpPr>
          <p:spPr bwMode="auto">
            <a:xfrm>
              <a:off x="5088" y="1968"/>
              <a:ext cx="432" cy="16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43" name="Text Box 42"/>
            <p:cNvSpPr txBox="1">
              <a:spLocks noChangeArrowheads="1"/>
            </p:cNvSpPr>
            <p:nvPr/>
          </p:nvSpPr>
          <p:spPr bwMode="auto">
            <a:xfrm>
              <a:off x="5015" y="1655"/>
              <a:ext cx="617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/>
                <a:t>“cat”</a:t>
              </a:r>
            </a:p>
          </p:txBody>
        </p:sp>
        <p:sp>
          <p:nvSpPr>
            <p:cNvPr id="144" name="Text Box 43"/>
            <p:cNvSpPr txBox="1">
              <a:spLocks noChangeArrowheads="1"/>
            </p:cNvSpPr>
            <p:nvPr/>
          </p:nvSpPr>
          <p:spPr bwMode="auto">
            <a:xfrm>
              <a:off x="5070" y="1937"/>
              <a:ext cx="538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</p:grpSp>
      <p:sp>
        <p:nvSpPr>
          <p:cNvPr id="113" name="Text Box 49"/>
          <p:cNvSpPr txBox="1">
            <a:spLocks noChangeArrowheads="1"/>
          </p:cNvSpPr>
          <p:nvPr/>
        </p:nvSpPr>
        <p:spPr bwMode="auto">
          <a:xfrm>
            <a:off x="3908112" y="37856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117" name="Text Box 53"/>
          <p:cNvSpPr txBox="1">
            <a:spLocks noChangeArrowheads="1"/>
          </p:cNvSpPr>
          <p:nvPr/>
        </p:nvSpPr>
        <p:spPr bwMode="auto">
          <a:xfrm>
            <a:off x="4251013" y="35030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1000</a:t>
            </a:r>
          </a:p>
        </p:txBody>
      </p:sp>
      <p:sp>
        <p:nvSpPr>
          <p:cNvPr id="118" name="Text Box 54"/>
          <p:cNvSpPr txBox="1">
            <a:spLocks noChangeArrowheads="1"/>
          </p:cNvSpPr>
          <p:nvPr/>
        </p:nvSpPr>
        <p:spPr bwMode="auto">
          <a:xfrm>
            <a:off x="4262125" y="4380938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/>
              <a:t>1400</a:t>
            </a:r>
          </a:p>
        </p:txBody>
      </p:sp>
      <p:sp>
        <p:nvSpPr>
          <p:cNvPr id="120" name="Text Box 56"/>
          <p:cNvSpPr txBox="1">
            <a:spLocks noChangeArrowheads="1"/>
          </p:cNvSpPr>
          <p:nvPr/>
        </p:nvSpPr>
        <p:spPr bwMode="auto">
          <a:xfrm>
            <a:off x="3708087" y="3871350"/>
            <a:ext cx="61753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1400</a:t>
            </a:r>
          </a:p>
        </p:txBody>
      </p:sp>
      <p:sp>
        <p:nvSpPr>
          <p:cNvPr id="121" name="Text Box 57"/>
          <p:cNvSpPr txBox="1">
            <a:spLocks noChangeArrowheads="1"/>
          </p:cNvSpPr>
          <p:nvPr/>
        </p:nvSpPr>
        <p:spPr bwMode="auto">
          <a:xfrm>
            <a:off x="3757300" y="4733363"/>
            <a:ext cx="531813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800</a:t>
            </a:r>
          </a:p>
        </p:txBody>
      </p:sp>
      <p:cxnSp>
        <p:nvCxnSpPr>
          <p:cNvPr id="137" name="AutoShape 71"/>
          <p:cNvCxnSpPr>
            <a:cxnSpLocks noChangeShapeType="1"/>
          </p:cNvCxnSpPr>
          <p:nvPr/>
        </p:nvCxnSpPr>
        <p:spPr bwMode="auto">
          <a:xfrm flipH="1">
            <a:off x="4045207" y="4879413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52"/>
          <p:cNvCxnSpPr>
            <a:cxnSpLocks noChangeShapeType="1"/>
            <a:stCxn id="23" idx="3"/>
          </p:cNvCxnSpPr>
          <p:nvPr/>
        </p:nvCxnSpPr>
        <p:spPr bwMode="auto">
          <a:xfrm flipV="1">
            <a:off x="2322031" y="3641858"/>
            <a:ext cx="869280" cy="120837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TextBox 149"/>
          <p:cNvSpPr txBox="1"/>
          <p:nvPr/>
        </p:nvSpPr>
        <p:spPr>
          <a:xfrm>
            <a:off x="4089444" y="4311410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cxnSp>
        <p:nvCxnSpPr>
          <p:cNvPr id="152" name="AutoShape 50"/>
          <p:cNvCxnSpPr>
            <a:cxnSpLocks noChangeShapeType="1"/>
          </p:cNvCxnSpPr>
          <p:nvPr/>
        </p:nvCxnSpPr>
        <p:spPr bwMode="auto">
          <a:xfrm flipH="1">
            <a:off x="4024659" y="4031688"/>
            <a:ext cx="227013" cy="436562"/>
          </a:xfrm>
          <a:prstGeom prst="curvedConnector4">
            <a:avLst>
              <a:gd name="adj1" fmla="val -100000"/>
              <a:gd name="adj2" fmla="val 68366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" name="Group 15"/>
          <p:cNvGrpSpPr/>
          <p:nvPr/>
        </p:nvGrpSpPr>
        <p:grpSpPr>
          <a:xfrm>
            <a:off x="1241663" y="3523858"/>
            <a:ext cx="1146175" cy="457200"/>
            <a:chOff x="3105848" y="3121341"/>
            <a:chExt cx="1146175" cy="457200"/>
          </a:xfrm>
        </p:grpSpPr>
        <p:sp>
          <p:nvSpPr>
            <p:cNvPr id="108" name="Text Box 45"/>
            <p:cNvSpPr txBox="1">
              <a:spLocks noChangeArrowheads="1"/>
            </p:cNvSpPr>
            <p:nvPr/>
          </p:nvSpPr>
          <p:spPr bwMode="auto">
            <a:xfrm>
              <a:off x="3105848" y="3197541"/>
              <a:ext cx="641350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head</a:t>
              </a:r>
              <a:endParaRPr lang="en-US" sz="1600" dirty="0"/>
            </a:p>
          </p:txBody>
        </p:sp>
        <p:sp>
          <p:nvSpPr>
            <p:cNvPr id="109" name="Rectangle 46"/>
            <p:cNvSpPr>
              <a:spLocks noChangeArrowheads="1"/>
            </p:cNvSpPr>
            <p:nvPr/>
          </p:nvSpPr>
          <p:spPr bwMode="auto">
            <a:xfrm>
              <a:off x="3699573" y="3254691"/>
              <a:ext cx="460375" cy="222250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Text Box 47"/>
            <p:cNvSpPr txBox="1">
              <a:spLocks noChangeArrowheads="1"/>
            </p:cNvSpPr>
            <p:nvPr/>
          </p:nvSpPr>
          <p:spPr bwMode="auto">
            <a:xfrm>
              <a:off x="3640835" y="3234053"/>
              <a:ext cx="611188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>
                  <a:solidFill>
                    <a:srgbClr val="6600CC"/>
                  </a:solidFill>
                </a:rPr>
                <a:t> 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3771010" y="3121341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149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905005" y="3189087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32620" y="3175512"/>
              <a:ext cx="253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/>
                <a:t> 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77691" y="5970903"/>
            <a:ext cx="1739900" cy="836612"/>
            <a:chOff x="7467600" y="4332288"/>
            <a:chExt cx="1739900" cy="836612"/>
          </a:xfrm>
        </p:grpSpPr>
        <p:sp>
          <p:nvSpPr>
            <p:cNvPr id="96" name="Rectangle 219"/>
            <p:cNvSpPr>
              <a:spLocks noChangeArrowheads="1"/>
            </p:cNvSpPr>
            <p:nvPr/>
          </p:nvSpPr>
          <p:spPr bwMode="auto">
            <a:xfrm>
              <a:off x="7467600" y="4535488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Text Box 220"/>
            <p:cNvSpPr txBox="1">
              <a:spLocks noChangeArrowheads="1"/>
            </p:cNvSpPr>
            <p:nvPr/>
          </p:nvSpPr>
          <p:spPr bwMode="auto">
            <a:xfrm>
              <a:off x="7467600" y="4586288"/>
              <a:ext cx="6032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name</a:t>
              </a:r>
            </a:p>
          </p:txBody>
        </p:sp>
        <p:sp>
          <p:nvSpPr>
            <p:cNvPr id="100" name="Text Box 221"/>
            <p:cNvSpPr txBox="1">
              <a:spLocks noChangeArrowheads="1"/>
            </p:cNvSpPr>
            <p:nvPr/>
          </p:nvSpPr>
          <p:spPr bwMode="auto">
            <a:xfrm>
              <a:off x="7467600" y="486568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01" name="Rectangle 222"/>
            <p:cNvSpPr>
              <a:spLocks noChangeArrowheads="1"/>
            </p:cNvSpPr>
            <p:nvPr/>
          </p:nvSpPr>
          <p:spPr bwMode="auto">
            <a:xfrm>
              <a:off x="8042275" y="4591050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Rectangle 223"/>
            <p:cNvSpPr>
              <a:spLocks noChangeArrowheads="1"/>
            </p:cNvSpPr>
            <p:nvPr/>
          </p:nvSpPr>
          <p:spPr bwMode="auto">
            <a:xfrm>
              <a:off x="8053388" y="4875213"/>
              <a:ext cx="519112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11" name="Text Box 224"/>
            <p:cNvSpPr txBox="1">
              <a:spLocks noChangeArrowheads="1"/>
            </p:cNvSpPr>
            <p:nvPr/>
          </p:nvSpPr>
          <p:spPr bwMode="auto">
            <a:xfrm>
              <a:off x="8031163" y="4548188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4" name="Text Box 225"/>
            <p:cNvSpPr txBox="1">
              <a:spLocks noChangeArrowheads="1"/>
            </p:cNvSpPr>
            <p:nvPr/>
          </p:nvSpPr>
          <p:spPr bwMode="auto">
            <a:xfrm>
              <a:off x="8021638" y="4832350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15" name="Text Box 226"/>
            <p:cNvSpPr txBox="1">
              <a:spLocks noChangeArrowheads="1"/>
            </p:cNvSpPr>
            <p:nvPr/>
          </p:nvSpPr>
          <p:spPr bwMode="auto">
            <a:xfrm>
              <a:off x="8201025" y="4502150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16" name="Text Box 227"/>
            <p:cNvSpPr txBox="1">
              <a:spLocks noChangeArrowheads="1"/>
            </p:cNvSpPr>
            <p:nvPr/>
          </p:nvSpPr>
          <p:spPr bwMode="auto">
            <a:xfrm>
              <a:off x="7934325" y="4516438"/>
              <a:ext cx="7254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“yak”</a:t>
              </a:r>
            </a:p>
          </p:txBody>
        </p:sp>
        <p:sp>
          <p:nvSpPr>
            <p:cNvPr id="119" name="Text Box 228"/>
            <p:cNvSpPr txBox="1">
              <a:spLocks noChangeArrowheads="1"/>
            </p:cNvSpPr>
            <p:nvPr/>
          </p:nvSpPr>
          <p:spPr bwMode="auto">
            <a:xfrm>
              <a:off x="7964723" y="4806950"/>
              <a:ext cx="73930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err="1" smtClean="0">
                  <a:solidFill>
                    <a:srgbClr val="FF0000"/>
                  </a:solidFill>
                </a:rPr>
                <a:t>nullptr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22" name="Text Box 229"/>
            <p:cNvSpPr txBox="1">
              <a:spLocks noChangeArrowheads="1"/>
            </p:cNvSpPr>
            <p:nvPr/>
          </p:nvSpPr>
          <p:spPr bwMode="auto">
            <a:xfrm>
              <a:off x="8559800" y="4495800"/>
              <a:ext cx="647700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3000</a:t>
              </a:r>
            </a:p>
          </p:txBody>
        </p:sp>
        <p:sp>
          <p:nvSpPr>
            <p:cNvPr id="125" name="Text Box 257"/>
            <p:cNvSpPr txBox="1">
              <a:spLocks noChangeArrowheads="1"/>
            </p:cNvSpPr>
            <p:nvPr/>
          </p:nvSpPr>
          <p:spPr bwMode="auto">
            <a:xfrm>
              <a:off x="8321675" y="4332288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152462" y="5252475"/>
            <a:ext cx="1646239" cy="955760"/>
            <a:chOff x="3152462" y="5252475"/>
            <a:chExt cx="1646239" cy="955760"/>
          </a:xfrm>
        </p:grpSpPr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174687" y="5292163"/>
              <a:ext cx="1157288" cy="568325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60"/>
            <p:cNvSpPr txBox="1">
              <a:spLocks noChangeArrowheads="1"/>
            </p:cNvSpPr>
            <p:nvPr/>
          </p:nvSpPr>
          <p:spPr bwMode="auto">
            <a:xfrm>
              <a:off x="3152462" y="5295338"/>
              <a:ext cx="6032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128" name="Text Box 61"/>
            <p:cNvSpPr txBox="1">
              <a:spLocks noChangeArrowheads="1"/>
            </p:cNvSpPr>
            <p:nvPr/>
          </p:nvSpPr>
          <p:spPr bwMode="auto">
            <a:xfrm>
              <a:off x="3174687" y="5574738"/>
              <a:ext cx="563563" cy="303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next</a:t>
              </a: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3749362" y="5347725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3760475" y="5631888"/>
              <a:ext cx="519113" cy="193675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131" name="Text Box 64"/>
            <p:cNvSpPr txBox="1">
              <a:spLocks noChangeArrowheads="1"/>
            </p:cNvSpPr>
            <p:nvPr/>
          </p:nvSpPr>
          <p:spPr bwMode="auto">
            <a:xfrm>
              <a:off x="3738250" y="5304863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2" name="Text Box 65"/>
            <p:cNvSpPr txBox="1">
              <a:spLocks noChangeArrowheads="1"/>
            </p:cNvSpPr>
            <p:nvPr/>
          </p:nvSpPr>
          <p:spPr bwMode="auto">
            <a:xfrm>
              <a:off x="3728725" y="5589025"/>
              <a:ext cx="6445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sp>
          <p:nvSpPr>
            <p:cNvPr id="133" name="Text Box 66"/>
            <p:cNvSpPr txBox="1">
              <a:spLocks noChangeArrowheads="1"/>
            </p:cNvSpPr>
            <p:nvPr/>
          </p:nvSpPr>
          <p:spPr bwMode="auto">
            <a:xfrm>
              <a:off x="3908112" y="5258825"/>
              <a:ext cx="2746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 </a:t>
              </a:r>
            </a:p>
          </p:txBody>
        </p:sp>
        <p:sp>
          <p:nvSpPr>
            <p:cNvPr id="134" name="Text Box 67"/>
            <p:cNvSpPr txBox="1">
              <a:spLocks noChangeArrowheads="1"/>
            </p:cNvSpPr>
            <p:nvPr/>
          </p:nvSpPr>
          <p:spPr bwMode="auto">
            <a:xfrm>
              <a:off x="3665225" y="5284225"/>
              <a:ext cx="7000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/>
                <a:t>“rat”</a:t>
              </a:r>
            </a:p>
          </p:txBody>
        </p:sp>
        <p:sp>
          <p:nvSpPr>
            <p:cNvPr id="135" name="Text Box 68"/>
            <p:cNvSpPr txBox="1">
              <a:spLocks noChangeArrowheads="1"/>
            </p:cNvSpPr>
            <p:nvPr/>
          </p:nvSpPr>
          <p:spPr bwMode="auto">
            <a:xfrm>
              <a:off x="3733487" y="5582675"/>
              <a:ext cx="620713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3000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69"/>
            <p:cNvSpPr txBox="1">
              <a:spLocks noChangeArrowheads="1"/>
            </p:cNvSpPr>
            <p:nvPr/>
          </p:nvSpPr>
          <p:spPr bwMode="auto">
            <a:xfrm>
              <a:off x="4266888" y="5252475"/>
              <a:ext cx="531813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500"/>
                <a:t>800</a:t>
              </a:r>
            </a:p>
          </p:txBody>
        </p:sp>
        <p:cxnSp>
          <p:nvCxnSpPr>
            <p:cNvPr id="145" name="AutoShape 230"/>
            <p:cNvCxnSpPr>
              <a:cxnSpLocks noChangeShapeType="1"/>
            </p:cNvCxnSpPr>
            <p:nvPr/>
          </p:nvCxnSpPr>
          <p:spPr bwMode="auto">
            <a:xfrm flipH="1">
              <a:off x="3998175" y="5733572"/>
              <a:ext cx="265112" cy="474663"/>
            </a:xfrm>
            <a:prstGeom prst="curvedConnector4">
              <a:avLst>
                <a:gd name="adj1" fmla="val -85630"/>
                <a:gd name="adj2" fmla="val 6688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4" name="TextBox 23"/>
          <p:cNvSpPr txBox="1"/>
          <p:nvPr/>
        </p:nvSpPr>
        <p:spPr>
          <a:xfrm>
            <a:off x="4088832" y="6024863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grpSp>
        <p:nvGrpSpPr>
          <p:cNvPr id="176" name="Group 2"/>
          <p:cNvGrpSpPr>
            <a:grpSpLocks/>
          </p:cNvGrpSpPr>
          <p:nvPr/>
        </p:nvGrpSpPr>
        <p:grpSpPr bwMode="auto">
          <a:xfrm>
            <a:off x="1480528" y="4024898"/>
            <a:ext cx="796238" cy="338147"/>
            <a:chOff x="4162" y="903"/>
            <a:chExt cx="638" cy="213"/>
          </a:xfrm>
        </p:grpSpPr>
        <p:sp>
          <p:nvSpPr>
            <p:cNvPr id="177" name="Text Box 3"/>
            <p:cNvSpPr txBox="1">
              <a:spLocks noChangeArrowheads="1"/>
            </p:cNvSpPr>
            <p:nvPr/>
          </p:nvSpPr>
          <p:spPr bwMode="auto">
            <a:xfrm>
              <a:off x="4162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78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87" name="Rectangle 186"/>
          <p:cNvSpPr/>
          <p:nvPr/>
        </p:nvSpPr>
        <p:spPr>
          <a:xfrm>
            <a:off x="1702202" y="4064023"/>
            <a:ext cx="6527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1400</a:t>
            </a:r>
            <a:endParaRPr lang="en-US" sz="1600" dirty="0"/>
          </a:p>
        </p:txBody>
      </p:sp>
      <p:cxnSp>
        <p:nvCxnSpPr>
          <p:cNvPr id="189" name="Curved Connector 188"/>
          <p:cNvCxnSpPr>
            <a:stCxn id="178" idx="3"/>
            <a:endCxn id="95" idx="1"/>
          </p:cNvCxnSpPr>
          <p:nvPr/>
        </p:nvCxnSpPr>
        <p:spPr bwMode="auto">
          <a:xfrm>
            <a:off x="2276766" y="4222547"/>
            <a:ext cx="912209" cy="399691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1" name="Group 2"/>
          <p:cNvGrpSpPr>
            <a:grpSpLocks/>
          </p:cNvGrpSpPr>
          <p:nvPr/>
        </p:nvGrpSpPr>
        <p:grpSpPr bwMode="auto">
          <a:xfrm>
            <a:off x="1241663" y="5348411"/>
            <a:ext cx="1229298" cy="338147"/>
            <a:chOff x="3815" y="913"/>
            <a:chExt cx="985" cy="213"/>
          </a:xfrm>
        </p:grpSpPr>
        <p:sp>
          <p:nvSpPr>
            <p:cNvPr id="192" name="Text Box 3"/>
            <p:cNvSpPr txBox="1">
              <a:spLocks noChangeArrowheads="1"/>
            </p:cNvSpPr>
            <p:nvPr/>
          </p:nvSpPr>
          <p:spPr bwMode="auto">
            <a:xfrm>
              <a:off x="3815" y="913"/>
              <a:ext cx="6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err="1" smtClean="0">
                  <a:solidFill>
                    <a:schemeClr val="tx1"/>
                  </a:solidFill>
                  <a:cs typeface="Arial" charset="0"/>
                </a:rPr>
                <a:t>killMe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93" name="Rectangle 4"/>
            <p:cNvSpPr>
              <a:spLocks noChangeArrowheads="1"/>
            </p:cNvSpPr>
            <p:nvPr/>
          </p:nvSpPr>
          <p:spPr bwMode="auto">
            <a:xfrm>
              <a:off x="4387" y="951"/>
              <a:ext cx="413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95" name="Rectangle 194"/>
          <p:cNvSpPr/>
          <p:nvPr/>
        </p:nvSpPr>
        <p:spPr>
          <a:xfrm>
            <a:off x="3747811" y="4731026"/>
            <a:ext cx="5597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800</a:t>
            </a:r>
            <a:endParaRPr lang="en-US" sz="1600" dirty="0"/>
          </a:p>
        </p:txBody>
      </p:sp>
      <p:cxnSp>
        <p:nvCxnSpPr>
          <p:cNvPr id="196" name="Curved Connector 195"/>
          <p:cNvCxnSpPr/>
          <p:nvPr/>
        </p:nvCxnSpPr>
        <p:spPr bwMode="auto">
          <a:xfrm flipV="1">
            <a:off x="2429166" y="5315975"/>
            <a:ext cx="751871" cy="201287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Text Box 83"/>
          <p:cNvSpPr txBox="1">
            <a:spLocks noChangeArrowheads="1"/>
          </p:cNvSpPr>
          <p:nvPr/>
        </p:nvSpPr>
        <p:spPr bwMode="auto">
          <a:xfrm>
            <a:off x="284742" y="839077"/>
            <a:ext cx="4631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see the C++ code now!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5880743" y="4709139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err="1" smtClean="0"/>
              <a:t>killMe</a:t>
            </a:r>
            <a:r>
              <a:rPr lang="en-US" sz="1400" dirty="0" smtClean="0"/>
              <a:t> </a:t>
            </a:r>
            <a:r>
              <a:rPr lang="en-US" sz="1600" dirty="0" smtClean="0"/>
              <a:t>=</a:t>
            </a:r>
            <a:r>
              <a:rPr lang="en-US" sz="1400" dirty="0" smtClean="0"/>
              <a:t> </a:t>
            </a:r>
            <a:r>
              <a:rPr lang="en-US" sz="1600" dirty="0" err="1" smtClean="0"/>
              <a:t>addr</a:t>
            </a:r>
            <a:r>
              <a:rPr lang="en-US" sz="1400" dirty="0" smtClean="0"/>
              <a:t> </a:t>
            </a:r>
            <a:r>
              <a:rPr lang="en-US" sz="1600" dirty="0" smtClean="0"/>
              <a:t>of</a:t>
            </a:r>
            <a:r>
              <a:rPr lang="en-US" sz="1400" dirty="0" smtClean="0"/>
              <a:t> </a:t>
            </a:r>
            <a:r>
              <a:rPr lang="en-US" sz="1600" dirty="0" smtClean="0"/>
              <a:t>target</a:t>
            </a:r>
            <a:r>
              <a:rPr lang="en-US" sz="1400" dirty="0" smtClean="0"/>
              <a:t> </a:t>
            </a:r>
            <a:r>
              <a:rPr lang="en-US" sz="1600" dirty="0" smtClean="0"/>
              <a:t>node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5646075" y="4355216"/>
            <a:ext cx="25039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{</a:t>
            </a:r>
            <a:endParaRPr lang="en-US" sz="1800" dirty="0" smtClean="0">
              <a:solidFill>
                <a:srgbClr val="6600CC"/>
              </a:solidFill>
            </a:endParaRP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  <a:p>
            <a:pPr algn="l"/>
            <a:endParaRPr lang="en-US" dirty="0">
              <a:solidFill>
                <a:srgbClr val="6600CC"/>
              </a:solidFill>
            </a:endParaRPr>
          </a:p>
          <a:p>
            <a:pPr algn="l"/>
            <a:r>
              <a:rPr lang="en-US" sz="1400" dirty="0" smtClean="0">
                <a:solidFill>
                  <a:srgbClr val="6600CC"/>
                </a:solidFill>
              </a:rPr>
              <a:t>}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5887487" y="4974827"/>
            <a:ext cx="2342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Link the node above to</a:t>
            </a:r>
            <a:br>
              <a:rPr lang="en-US" sz="1600" dirty="0" smtClean="0"/>
            </a:br>
            <a:r>
              <a:rPr lang="en-US" sz="1600" dirty="0" smtClean="0"/>
              <a:t>the node below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5890494" y="5459318"/>
            <a:ext cx="2383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Delete our target node</a:t>
            </a:r>
          </a:p>
        </p:txBody>
      </p:sp>
      <p:sp>
        <p:nvSpPr>
          <p:cNvPr id="225" name="Text Box 83"/>
          <p:cNvSpPr txBox="1">
            <a:spLocks noChangeArrowheads="1"/>
          </p:cNvSpPr>
          <p:nvPr/>
        </p:nvSpPr>
        <p:spPr bwMode="auto">
          <a:xfrm>
            <a:off x="7773929" y="1512298"/>
            <a:ext cx="7892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“rat”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5625996" y="2522928"/>
            <a:ext cx="1957587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Node *p = head; </a:t>
            </a:r>
            <a:r>
              <a:rPr lang="en-US" sz="1500" dirty="0" smtClean="0">
                <a:solidFill>
                  <a:srgbClr val="6600CC"/>
                </a:solidFill>
              </a:rPr>
              <a:t> </a:t>
            </a:r>
            <a:br>
              <a:rPr lang="en-US" sz="1500" dirty="0" smtClean="0">
                <a:solidFill>
                  <a:srgbClr val="6600CC"/>
                </a:solidFill>
              </a:rPr>
            </a:br>
            <a:r>
              <a:rPr lang="en-US" sz="1600" dirty="0" smtClean="0">
                <a:solidFill>
                  <a:srgbClr val="6600CC"/>
                </a:solidFill>
              </a:rPr>
              <a:t>while (p !=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>
                <a:solidFill>
                  <a:srgbClr val="6600CC"/>
                </a:solidFill>
              </a:rPr>
              <a:t>) </a:t>
            </a:r>
            <a:br>
              <a:rPr lang="en-US" sz="1600" dirty="0" smtClean="0">
                <a:solidFill>
                  <a:srgbClr val="6600CC"/>
                </a:solidFill>
              </a:rPr>
            </a:br>
            <a:r>
              <a:rPr lang="en-US" sz="1100" dirty="0" smtClean="0">
                <a:solidFill>
                  <a:srgbClr val="6600CC"/>
                </a:solidFill>
              </a:rPr>
              <a:t>{</a:t>
            </a:r>
          </a:p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</a:t>
            </a: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</a:t>
            </a:r>
          </a:p>
          <a:p>
            <a:pPr algn="l"/>
            <a:r>
              <a:rPr lang="en-US" sz="1600" dirty="0" smtClean="0">
                <a:solidFill>
                  <a:srgbClr val="6600CC"/>
                </a:solidFill>
              </a:rPr>
              <a:t>    p = p-&gt;next;</a:t>
            </a:r>
          </a:p>
          <a:p>
            <a:pPr algn="l"/>
            <a:r>
              <a:rPr lang="en-US" sz="1200" dirty="0">
                <a:solidFill>
                  <a:srgbClr val="6600CC"/>
                </a:solidFill>
              </a:rPr>
              <a:t>}</a:t>
            </a:r>
            <a:endParaRPr lang="en-US" sz="1400" dirty="0" smtClean="0">
              <a:solidFill>
                <a:srgbClr val="6600CC"/>
              </a:solidFill>
            </a:endParaRPr>
          </a:p>
          <a:p>
            <a:pPr algn="l"/>
            <a:endParaRPr lang="en-US" sz="1600" dirty="0" smtClean="0">
              <a:solidFill>
                <a:srgbClr val="6600CC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30406" y="2945303"/>
            <a:ext cx="4572000" cy="1077218"/>
            <a:chOff x="6822273" y="1645361"/>
            <a:chExt cx="4572000" cy="1077218"/>
          </a:xfrm>
        </p:grpSpPr>
        <p:sp>
          <p:nvSpPr>
            <p:cNvPr id="210" name="Rectangle 209"/>
            <p:cNvSpPr/>
            <p:nvPr/>
          </p:nvSpPr>
          <p:spPr>
            <a:xfrm>
              <a:off x="6822273" y="1645361"/>
              <a:ext cx="4572000" cy="10772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endParaRPr lang="en-US" sz="1600" dirty="0" smtClean="0"/>
            </a:p>
            <a:p>
              <a:pPr algn="l"/>
              <a:r>
                <a:rPr lang="en-US" sz="1600" dirty="0" smtClean="0">
                  <a:solidFill>
                    <a:srgbClr val="6600CC"/>
                  </a:solidFill>
                </a:rPr>
                <a:t>if</a:t>
              </a:r>
              <a:r>
                <a:rPr lang="en-US" sz="1600" dirty="0" smtClean="0"/>
                <a:t> </a:t>
              </a:r>
              <a:r>
                <a:rPr lang="en-US" sz="1600" dirty="0">
                  <a:solidFill>
                    <a:srgbClr val="6600CC"/>
                  </a:solidFill>
                </a:rPr>
                <a:t>(</a:t>
              </a:r>
              <a:r>
                <a:rPr lang="en-US" sz="1600" dirty="0"/>
                <a:t>                                              </a:t>
              </a:r>
              <a:r>
                <a:rPr lang="en-US" sz="1600" dirty="0" smtClean="0"/>
                <a:t/>
              </a:r>
              <a:br>
                <a:rPr lang="en-US" sz="1600" dirty="0" smtClean="0"/>
              </a:br>
              <a:r>
                <a:rPr lang="en-US" sz="1600" dirty="0" smtClean="0"/>
                <a:t>                                     </a:t>
              </a:r>
              <a:r>
                <a:rPr lang="en-US" sz="1600" dirty="0" smtClean="0">
                  <a:solidFill>
                    <a:srgbClr val="6600CC"/>
                  </a:solidFill>
                </a:rPr>
                <a:t>)</a:t>
              </a:r>
            </a:p>
            <a:p>
              <a:pPr algn="l"/>
              <a:r>
                <a:rPr lang="en-US" sz="1600" dirty="0" smtClean="0">
                  <a:solidFill>
                    <a:srgbClr val="6600CC"/>
                  </a:solidFill>
                </a:rPr>
                <a:t>    break;  // p pts to node above</a:t>
              </a:r>
              <a:endParaRPr lang="en-US" sz="1600" dirty="0">
                <a:solidFill>
                  <a:srgbClr val="6600CC"/>
                </a:solidFill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6961730" y="1870433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600" dirty="0" smtClean="0">
                  <a:solidFill>
                    <a:srgbClr val="6600CC"/>
                  </a:solidFill>
                </a:rPr>
                <a:t>    p-&gt;next != </a:t>
              </a:r>
              <a:r>
                <a:rPr lang="en-US" sz="16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600" dirty="0" smtClean="0">
                  <a:solidFill>
                    <a:srgbClr val="FF0000"/>
                  </a:solidFill>
                </a:rPr>
                <a:t>   </a:t>
              </a:r>
              <a:r>
                <a:rPr lang="en-US" sz="1600" dirty="0" smtClean="0">
                  <a:solidFill>
                    <a:srgbClr val="6600CC"/>
                  </a:solidFill>
                </a:rPr>
                <a:t>&amp;&amp;</a:t>
              </a:r>
              <a:r>
                <a:rPr lang="en-US" sz="1600" dirty="0" smtClean="0">
                  <a:solidFill>
                    <a:schemeClr val="tx1"/>
                  </a:solidFill>
                </a:rPr>
                <a:t/>
              </a:r>
              <a:br>
                <a:rPr lang="en-US" sz="1600" dirty="0" smtClean="0">
                  <a:solidFill>
                    <a:schemeClr val="tx1"/>
                  </a:solidFill>
                </a:rPr>
              </a:br>
              <a:r>
                <a:rPr lang="en-US" sz="1600" dirty="0" smtClean="0">
                  <a:solidFill>
                    <a:srgbClr val="FF0000"/>
                  </a:solidFill>
                </a:rPr>
                <a:t>    </a:t>
              </a:r>
              <a:r>
                <a:rPr lang="en-US" sz="1600" dirty="0" smtClean="0">
                  <a:solidFill>
                    <a:srgbClr val="6600CC"/>
                  </a:solidFill>
                </a:rPr>
                <a:t>p-&gt;next-&gt;value == v</a:t>
              </a:r>
              <a:endParaRPr lang="en-US" sz="16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5646075" y="4355216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/>
              <a:t>If we found our target node</a:t>
            </a:r>
          </a:p>
        </p:txBody>
      </p:sp>
      <p:sp>
        <p:nvSpPr>
          <p:cNvPr id="159" name="Line 14"/>
          <p:cNvSpPr>
            <a:spLocks noChangeShapeType="1"/>
          </p:cNvSpPr>
          <p:nvPr/>
        </p:nvSpPr>
        <p:spPr bwMode="auto">
          <a:xfrm>
            <a:off x="5324869" y="452819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48719" y="4321962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if (p !=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6600CC"/>
                </a:solidFill>
              </a:rPr>
              <a:t>) </a:t>
            </a:r>
            <a:r>
              <a:rPr lang="en-US" sz="1600" dirty="0" smtClean="0">
                <a:solidFill>
                  <a:srgbClr val="6600CC"/>
                </a:solidFill>
              </a:rPr>
              <a:t>//</a:t>
            </a:r>
            <a:r>
              <a:rPr lang="en-US" sz="1100" dirty="0" smtClean="0">
                <a:solidFill>
                  <a:srgbClr val="6600CC"/>
                </a:solidFill>
              </a:rPr>
              <a:t> </a:t>
            </a:r>
            <a:r>
              <a:rPr lang="en-US" sz="1600" dirty="0" smtClean="0">
                <a:solidFill>
                  <a:srgbClr val="6600CC"/>
                </a:solidFill>
              </a:rPr>
              <a:t>found</a:t>
            </a:r>
            <a:r>
              <a:rPr lang="en-US" sz="1100" dirty="0" smtClean="0">
                <a:solidFill>
                  <a:srgbClr val="6600CC"/>
                </a:solidFill>
              </a:rPr>
              <a:t> </a:t>
            </a:r>
            <a:r>
              <a:rPr lang="en-US" sz="1600" dirty="0" smtClean="0">
                <a:solidFill>
                  <a:srgbClr val="6600CC"/>
                </a:solidFill>
              </a:rPr>
              <a:t>our</a:t>
            </a:r>
            <a:r>
              <a:rPr lang="en-US" sz="1100" dirty="0" smtClean="0">
                <a:solidFill>
                  <a:srgbClr val="6600CC"/>
                </a:solidFill>
              </a:rPr>
              <a:t> </a:t>
            </a:r>
            <a:r>
              <a:rPr lang="en-US" sz="1600" dirty="0" smtClean="0">
                <a:solidFill>
                  <a:srgbClr val="6600CC"/>
                </a:solidFill>
              </a:rPr>
              <a:t>value!</a:t>
            </a:r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164" name="Rounded Rectangular Callout 163"/>
          <p:cNvSpPr/>
          <p:nvPr/>
        </p:nvSpPr>
        <p:spPr bwMode="auto">
          <a:xfrm>
            <a:off x="30394" y="4422392"/>
            <a:ext cx="2061375" cy="818072"/>
          </a:xfrm>
          <a:prstGeom prst="wedgeRoundRectCallout">
            <a:avLst>
              <a:gd name="adj1" fmla="val 134373"/>
              <a:gd name="adj2" fmla="val -1583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Note: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The target node’s location can be found here!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886844" y="4683912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</a:t>
            </a:r>
            <a:r>
              <a:rPr lang="en-US" sz="1800" dirty="0" err="1" smtClean="0">
                <a:solidFill>
                  <a:srgbClr val="6600CC"/>
                </a:solidFill>
              </a:rPr>
              <a:t>killMe</a:t>
            </a:r>
            <a:r>
              <a:rPr lang="en-US" sz="1800" dirty="0" smtClean="0">
                <a:solidFill>
                  <a:srgbClr val="6600CC"/>
                </a:solidFill>
              </a:rPr>
              <a:t> = p-&gt;next;</a:t>
            </a:r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5678006" y="486440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7" name="Rounded Rectangular Callout 166"/>
          <p:cNvSpPr/>
          <p:nvPr/>
        </p:nvSpPr>
        <p:spPr bwMode="auto">
          <a:xfrm>
            <a:off x="1358513" y="1983611"/>
            <a:ext cx="3587897" cy="1292313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But if we did find our target value, then p will point to the node above it, and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be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!</a:t>
            </a:r>
          </a:p>
          <a:p>
            <a:endParaRPr lang="en-US" sz="10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Let’s check for this case!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6" name="Up Arrow 5"/>
          <p:cNvSpPr/>
          <p:nvPr/>
        </p:nvSpPr>
        <p:spPr bwMode="auto">
          <a:xfrm>
            <a:off x="828363" y="4380938"/>
            <a:ext cx="2324099" cy="1753477"/>
          </a:xfrm>
          <a:prstGeom prst="upArrow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p is not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nullptr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mic Sans MS" pitchFamily="66" charset="0"/>
                <a:cs typeface="Times New Roman" pitchFamily="18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since we found our target!</a:t>
            </a:r>
          </a:p>
        </p:txBody>
      </p:sp>
      <p:sp>
        <p:nvSpPr>
          <p:cNvPr id="162" name="Rounded Rectangular Callout 161"/>
          <p:cNvSpPr/>
          <p:nvPr/>
        </p:nvSpPr>
        <p:spPr bwMode="auto">
          <a:xfrm>
            <a:off x="2200344" y="2886196"/>
            <a:ext cx="3104387" cy="1018857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Let’s remember where our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target node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is located using a temporary pointer…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8" name="Rounded Rectangular Callout 167"/>
          <p:cNvSpPr/>
          <p:nvPr/>
        </p:nvSpPr>
        <p:spPr bwMode="auto">
          <a:xfrm>
            <a:off x="5405381" y="3142213"/>
            <a:ext cx="2845158" cy="868446"/>
          </a:xfrm>
          <a:prstGeom prst="wedgeRoundRectCallout">
            <a:avLst>
              <a:gd name="adj1" fmla="val -90142"/>
              <a:gd name="adj2" fmla="val 14607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Now we want to link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node above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 target…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9" name="Rounded Rectangular Callout 168"/>
          <p:cNvSpPr/>
          <p:nvPr/>
        </p:nvSpPr>
        <p:spPr bwMode="auto">
          <a:xfrm>
            <a:off x="5746846" y="5972934"/>
            <a:ext cx="2269313" cy="758908"/>
          </a:xfrm>
          <a:prstGeom prst="wedgeRoundRectCallout">
            <a:avLst>
              <a:gd name="adj1" fmla="val -111060"/>
              <a:gd name="adj2" fmla="val -208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to the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node below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 target.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889625" y="5058800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p-&gt;next = 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985710" y="5058800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6600CC"/>
                </a:solidFill>
              </a:rPr>
              <a:t>killMe</a:t>
            </a:r>
            <a:r>
              <a:rPr lang="en-US" sz="1800" dirty="0" smtClean="0">
                <a:solidFill>
                  <a:srgbClr val="6600CC"/>
                </a:solidFill>
              </a:rPr>
              <a:t>-&gt;next;</a:t>
            </a:r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5678006" y="526210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5" name="Rectangle 174"/>
          <p:cNvSpPr/>
          <p:nvPr/>
        </p:nvSpPr>
        <p:spPr bwMode="auto">
          <a:xfrm>
            <a:off x="3174212" y="5296154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1" name="Rounded Rectangular Callout 170"/>
          <p:cNvSpPr/>
          <p:nvPr/>
        </p:nvSpPr>
        <p:spPr bwMode="auto">
          <a:xfrm>
            <a:off x="284742" y="5890650"/>
            <a:ext cx="2500375" cy="758908"/>
          </a:xfrm>
          <a:prstGeom prst="wedgeRoundRectCallout">
            <a:avLst>
              <a:gd name="adj1" fmla="val 92554"/>
              <a:gd name="adj2" fmla="val -7210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That address can be found in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killMe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-&gt;next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190" name="AutoShape 50"/>
          <p:cNvCxnSpPr>
            <a:cxnSpLocks noChangeShapeType="1"/>
          </p:cNvCxnSpPr>
          <p:nvPr/>
        </p:nvCxnSpPr>
        <p:spPr bwMode="auto">
          <a:xfrm flipH="1">
            <a:off x="4291058" y="4874398"/>
            <a:ext cx="12529" cy="1314583"/>
          </a:xfrm>
          <a:prstGeom prst="curvedConnector3">
            <a:avLst>
              <a:gd name="adj1" fmla="val -3792641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" name="Rectangle 193"/>
          <p:cNvSpPr/>
          <p:nvPr/>
        </p:nvSpPr>
        <p:spPr>
          <a:xfrm>
            <a:off x="3734281" y="5585003"/>
            <a:ext cx="6206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008080"/>
                </a:solidFill>
              </a:rPr>
              <a:t>3000</a:t>
            </a:r>
            <a:endParaRPr lang="en-US" sz="1400" dirty="0">
              <a:solidFill>
                <a:srgbClr val="008080"/>
              </a:solidFill>
            </a:endParaRPr>
          </a:p>
        </p:txBody>
      </p:sp>
      <p:sp>
        <p:nvSpPr>
          <p:cNvPr id="197" name="Rounded Rectangular Callout 196"/>
          <p:cNvSpPr/>
          <p:nvPr/>
        </p:nvSpPr>
        <p:spPr bwMode="auto">
          <a:xfrm>
            <a:off x="2230847" y="3960936"/>
            <a:ext cx="3104387" cy="828226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Finally, we can use the delete command to free our node…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5880359" y="5429285"/>
            <a:ext cx="1654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delete </a:t>
            </a:r>
            <a:r>
              <a:rPr lang="en-US" sz="1800" dirty="0" err="1" smtClean="0">
                <a:solidFill>
                  <a:srgbClr val="6600CC"/>
                </a:solidFill>
              </a:rPr>
              <a:t>killMe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99" name="Line 14"/>
          <p:cNvSpPr>
            <a:spLocks noChangeShapeType="1"/>
          </p:cNvSpPr>
          <p:nvPr/>
        </p:nvSpPr>
        <p:spPr bwMode="auto">
          <a:xfrm>
            <a:off x="5669539" y="562289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0" name="Text Box 83"/>
          <p:cNvSpPr txBox="1">
            <a:spLocks noChangeArrowheads="1"/>
          </p:cNvSpPr>
          <p:nvPr/>
        </p:nvSpPr>
        <p:spPr bwMode="auto">
          <a:xfrm>
            <a:off x="314723" y="1416523"/>
            <a:ext cx="463168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And believe it or not, this same code works when the </a:t>
            </a:r>
            <a:r>
              <a:rPr lang="en-US" sz="1800" dirty="0" smtClean="0">
                <a:solidFill>
                  <a:srgbClr val="FF0000"/>
                </a:solidFill>
              </a:rPr>
              <a:t>target node </a:t>
            </a:r>
            <a:r>
              <a:rPr lang="en-US" sz="1800" dirty="0" smtClean="0"/>
              <a:t>is the </a:t>
            </a:r>
            <a:br>
              <a:rPr lang="en-US" sz="1800" dirty="0" smtClean="0"/>
            </a:br>
            <a:r>
              <a:rPr lang="en-US" sz="1800" dirty="0" smtClean="0">
                <a:solidFill>
                  <a:srgbClr val="FF0000"/>
                </a:solidFill>
              </a:rPr>
              <a:t>last one in the list</a:t>
            </a:r>
            <a:r>
              <a:rPr lang="en-US" sz="1800" dirty="0" smtClean="0"/>
              <a:t>!</a:t>
            </a:r>
            <a:endParaRPr lang="en-US" sz="1800" dirty="0"/>
          </a:p>
        </p:txBody>
      </p:sp>
      <p:sp>
        <p:nvSpPr>
          <p:cNvPr id="201" name="Rectangle 200"/>
          <p:cNvSpPr/>
          <p:nvPr/>
        </p:nvSpPr>
        <p:spPr bwMode="auto">
          <a:xfrm>
            <a:off x="3174212" y="6176098"/>
            <a:ext cx="1163670" cy="564334"/>
          </a:xfrm>
          <a:prstGeom prst="rect">
            <a:avLst/>
          </a:prstGeom>
          <a:noFill/>
          <a:ln w="31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glow rad="101600">
              <a:srgbClr val="FF3300">
                <a:alpha val="60000"/>
              </a:srgbClr>
            </a:glow>
          </a:effectLst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8" name="Rounded Rectangular Callout 157"/>
          <p:cNvSpPr/>
          <p:nvPr/>
        </p:nvSpPr>
        <p:spPr bwMode="auto">
          <a:xfrm>
            <a:off x="2174450" y="181890"/>
            <a:ext cx="3860316" cy="1353906"/>
          </a:xfrm>
          <a:prstGeom prst="wedgeRoundRectCallout">
            <a:avLst>
              <a:gd name="adj1" fmla="val 70608"/>
              <a:gd name="adj2" fmla="val 14512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If we traversed all the way through the list and didn’t find our value…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then p will be equal to </a:t>
            </a:r>
            <a:r>
              <a:rPr lang="en-US" sz="16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600" dirty="0">
                <a:solidFill>
                  <a:schemeClr val="tx1"/>
                </a:solidFill>
                <a:cs typeface="Arial" charset="0"/>
              </a:rPr>
              <a:t>.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14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48148E-6 L -0.29687 0.5430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2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19687 0.0916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0.0007 L -0.00173 -0.12245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-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87" grpId="0"/>
      <p:bldP spid="195" grpId="0"/>
      <p:bldP spid="195" grpId="1"/>
      <p:bldP spid="195" grpId="2"/>
      <p:bldP spid="153" grpId="0"/>
      <p:bldP spid="155" grpId="0"/>
      <p:bldP spid="156" grpId="0"/>
      <p:bldP spid="146" grpId="0"/>
      <p:bldP spid="159" grpId="0" animBg="1"/>
      <p:bldP spid="3" grpId="0"/>
      <p:bldP spid="164" grpId="0" animBg="1"/>
      <p:bldP spid="164" grpId="1" animBg="1"/>
      <p:bldP spid="165" grpId="0"/>
      <p:bldP spid="166" grpId="0" animBg="1"/>
      <p:bldP spid="166" grpId="1" animBg="1"/>
      <p:bldP spid="167" grpId="0" animBg="1"/>
      <p:bldP spid="167" grpId="1" animBg="1"/>
      <p:bldP spid="6" grpId="0" animBg="1"/>
      <p:bldP spid="6" grpId="1" animBg="1"/>
      <p:bldP spid="162" grpId="0" animBg="1"/>
      <p:bldP spid="162" grpId="1" animBg="1"/>
      <p:bldP spid="168" grpId="0" animBg="1"/>
      <p:bldP spid="168" grpId="1" animBg="1"/>
      <p:bldP spid="169" grpId="0" animBg="1"/>
      <p:bldP spid="169" grpId="1" animBg="1"/>
      <p:bldP spid="170" grpId="0"/>
      <p:bldP spid="172" grpId="0"/>
      <p:bldP spid="173" grpId="0" animBg="1"/>
      <p:bldP spid="173" grpId="1" animBg="1"/>
      <p:bldP spid="175" grpId="0" animBg="1"/>
      <p:bldP spid="171" grpId="0" animBg="1"/>
      <p:bldP spid="171" grpId="1" animBg="1"/>
      <p:bldP spid="194" grpId="0"/>
      <p:bldP spid="194" grpId="1"/>
      <p:bldP spid="197" grpId="0" animBg="1"/>
      <p:bldP spid="197" grpId="1" animBg="1"/>
      <p:bldP spid="198" grpId="0"/>
      <p:bldP spid="199" grpId="0" animBg="1"/>
      <p:bldP spid="199" grpId="1" animBg="1"/>
      <p:bldP spid="200" grpId="0"/>
      <p:bldP spid="201" grpId="0" animBg="1"/>
      <p:bldP spid="158" grpId="0" animBg="1"/>
      <p:bldP spid="158" grpId="1" animBg="1"/>
      <p:bldP spid="158" grpId="2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FC353-4489-46F9-8AC7-34E5547AA795}" type="slidenum">
              <a:rPr lang="en-US"/>
              <a:pPr/>
              <a:t>62</a:t>
            </a:fld>
            <a:endParaRPr lang="en-US"/>
          </a:p>
        </p:txBody>
      </p:sp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06500" y="-194738"/>
            <a:ext cx="4271677" cy="1143000"/>
          </a:xfrm>
        </p:spPr>
        <p:txBody>
          <a:bodyPr/>
          <a:lstStyle/>
          <a:p>
            <a:r>
              <a:rPr lang="en-US" sz="3200"/>
              <a:t>Linked List Challenge</a:t>
            </a:r>
          </a:p>
        </p:txBody>
      </p:sp>
      <p:sp>
        <p:nvSpPr>
          <p:cNvPr id="694279" name="Text Box 7"/>
          <p:cNvSpPr txBox="1">
            <a:spLocks noChangeArrowheads="1"/>
          </p:cNvSpPr>
          <p:nvPr/>
        </p:nvSpPr>
        <p:spPr bwMode="auto">
          <a:xfrm>
            <a:off x="414430" y="843116"/>
            <a:ext cx="43727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Now it’s your turn!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518434" y="303772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5468233" y="1739318"/>
            <a:ext cx="3530531" cy="3384077"/>
            <a:chOff x="5468233" y="2077998"/>
            <a:chExt cx="3530531" cy="3384077"/>
          </a:xfrm>
        </p:grpSpPr>
        <p:sp>
          <p:nvSpPr>
            <p:cNvPr id="26" name="Rectangle 25"/>
            <p:cNvSpPr/>
            <p:nvPr/>
          </p:nvSpPr>
          <p:spPr bwMode="auto">
            <a:xfrm>
              <a:off x="8068235" y="2077998"/>
              <a:ext cx="930529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68233" y="2322754"/>
              <a:ext cx="340157" cy="313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97775" y="5885282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477185" y="1683535"/>
            <a:ext cx="43727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How would you write the </a:t>
            </a:r>
            <a:r>
              <a:rPr lang="en-US" dirty="0" err="1" smtClean="0">
                <a:solidFill>
                  <a:srgbClr val="6600CC"/>
                </a:solidFill>
              </a:rPr>
              <a:t>findItem</a:t>
            </a:r>
            <a:r>
              <a:rPr lang="en-US" dirty="0" smtClean="0">
                <a:solidFill>
                  <a:srgbClr val="6600CC"/>
                </a:solidFill>
              </a:rPr>
              <a:t>() </a:t>
            </a:r>
            <a:r>
              <a:rPr lang="en-US" dirty="0" smtClean="0"/>
              <a:t>method?</a:t>
            </a:r>
            <a:endParaRPr lang="en-US" dirty="0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77185" y="2907697"/>
            <a:ext cx="43727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 smtClean="0"/>
              <a:t>It should return </a:t>
            </a:r>
            <a:r>
              <a:rPr lang="en-US" dirty="0" smtClean="0">
                <a:solidFill>
                  <a:srgbClr val="008080"/>
                </a:solidFill>
              </a:rPr>
              <a:t>true</a:t>
            </a:r>
            <a:r>
              <a:rPr lang="en-US" dirty="0" smtClean="0"/>
              <a:t> if it can find the passed-in item, and 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 otherwise.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70324" y="4246231"/>
            <a:ext cx="4787153" cy="25041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int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 main()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    Linked List </a:t>
            </a:r>
            <a:r>
              <a:rPr lang="en-US" sz="1800" dirty="0" err="1" smtClean="0"/>
              <a:t>myFriends</a:t>
            </a:r>
            <a:r>
              <a:rPr lang="en-US" sz="1800" dirty="0" smtClean="0"/>
              <a:t>;</a:t>
            </a:r>
            <a:endParaRPr lang="en-US" sz="18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 dirty="0" smtClean="0"/>
              <a:t>  </a:t>
            </a:r>
            <a:endParaRPr lang="en-US" sz="3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myFriends.addToFront</a:t>
            </a:r>
            <a:r>
              <a:rPr lang="en-US" sz="1800" dirty="0" smtClean="0"/>
              <a:t>(“David”);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 …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 if (</a:t>
            </a:r>
            <a:r>
              <a:rPr lang="en-US" sz="1800" dirty="0" err="1" smtClean="0"/>
              <a:t>myFriends.</a:t>
            </a:r>
            <a:r>
              <a:rPr lang="en-US" sz="1800" dirty="0" err="1" smtClean="0">
                <a:solidFill>
                  <a:srgbClr val="6600CC"/>
                </a:solidFill>
              </a:rPr>
              <a:t>findItem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rgbClr val="FF0000"/>
                </a:solidFill>
              </a:rPr>
              <a:t>“Carey”</a:t>
            </a:r>
            <a:r>
              <a:rPr lang="en-US" sz="1800" dirty="0" smtClean="0"/>
              <a:t>) == true)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“I’m so lucky!\n”;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1.66667E-6 -0.1851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9" grpId="0"/>
      <p:bldP spid="17" grpId="0"/>
      <p:bldP spid="18" grpId="0"/>
      <p:bldP spid="19" grpId="0"/>
      <p:bldP spid="20" grpId="0"/>
      <p:bldP spid="21" grpId="0"/>
      <p:bldP spid="22" grpId="0"/>
      <p:bldP spid="22" grpId="1"/>
      <p:bldP spid="23" grpId="0"/>
      <p:bldP spid="24" grpId="0"/>
      <p:bldP spid="28" grpId="0"/>
      <p:bldP spid="29" grpId="0"/>
      <p:bldP spid="30" grpId="0"/>
      <p:bldP spid="31" grpId="0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Destructing </a:t>
            </a:r>
            <a:r>
              <a:rPr lang="en-US" sz="2400" dirty="0" smtClean="0"/>
              <a:t>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{ … }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494342" y="3680461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() { … }</a:t>
            </a:r>
          </a:p>
        </p:txBody>
      </p:sp>
      <p:sp>
        <p:nvSpPr>
          <p:cNvPr id="34" name="Text Box 3"/>
          <p:cNvSpPr txBox="1">
            <a:spLocks noChangeArrowheads="1"/>
          </p:cNvSpPr>
          <p:nvPr/>
        </p:nvSpPr>
        <p:spPr bwMode="auto">
          <a:xfrm>
            <a:off x="5492543" y="2398491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6" name="Text Box 3"/>
          <p:cNvSpPr txBox="1">
            <a:spLocks noChangeArrowheads="1"/>
          </p:cNvSpPr>
          <p:nvPr/>
        </p:nvSpPr>
        <p:spPr bwMode="auto">
          <a:xfrm>
            <a:off x="5519296" y="303947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bool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findItem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152" name="Text Box 3"/>
          <p:cNvSpPr txBox="1">
            <a:spLocks noChangeArrowheads="1"/>
          </p:cNvSpPr>
          <p:nvPr/>
        </p:nvSpPr>
        <p:spPr bwMode="auto">
          <a:xfrm>
            <a:off x="5503346" y="2718984"/>
            <a:ext cx="36054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5510568" y="3359970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printItems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 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{ … }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498374" y="3677649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137856"/>
            <a:chOff x="5468233" y="2077998"/>
            <a:chExt cx="3530531" cy="313785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so how do we </a:t>
            </a:r>
            <a:r>
              <a:rPr lang="en-US" sz="1800" dirty="0" smtClean="0">
                <a:solidFill>
                  <a:srgbClr val="6600CC"/>
                </a:solidFill>
              </a:rPr>
              <a:t>completely destruct </a:t>
            </a:r>
            <a:r>
              <a:rPr lang="en-US" sz="1800" dirty="0" smtClean="0"/>
              <a:t>a linked list once we’re done with it?</a:t>
            </a:r>
            <a:endParaRPr lang="en-US" sz="1800" dirty="0"/>
          </a:p>
        </p:txBody>
      </p:sp>
      <p:sp>
        <p:nvSpPr>
          <p:cNvPr id="104" name="Text Box 3"/>
          <p:cNvSpPr txBox="1">
            <a:spLocks noChangeArrowheads="1"/>
          </p:cNvSpPr>
          <p:nvPr/>
        </p:nvSpPr>
        <p:spPr bwMode="auto">
          <a:xfrm>
            <a:off x="5490833" y="2078287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{ … 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87712"/>
            <a:chOff x="2958210" y="3121341"/>
            <a:chExt cx="1727201" cy="3287712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87712"/>
              <a:chOff x="4726" y="393"/>
              <a:chExt cx="1088" cy="207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7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4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79"/>
                <a:ext cx="772" cy="418"/>
                <a:chOff x="4608" y="1655"/>
                <a:chExt cx="1024" cy="573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724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65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head</a:t>
                </a:r>
                <a:endParaRPr lang="en-US" sz="1600" dirty="0"/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71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97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73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805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82080" y="3605528"/>
              <a:ext cx="533400" cy="349250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21647" y="1757505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Well, perhaps we can use something like our existing </a:t>
            </a:r>
            <a:r>
              <a:rPr lang="en-US" sz="1800" dirty="0" err="1" smtClean="0">
                <a:solidFill>
                  <a:srgbClr val="6600CC"/>
                </a:solidFill>
              </a:rPr>
              <a:t>printItems</a:t>
            </a:r>
            <a:r>
              <a:rPr lang="en-US" sz="1800" dirty="0" smtClean="0">
                <a:solidFill>
                  <a:srgbClr val="6600CC"/>
                </a:solidFill>
              </a:rPr>
              <a:t>()</a:t>
            </a:r>
            <a:r>
              <a:rPr lang="en-US" sz="1800" dirty="0" smtClean="0"/>
              <a:t> code?</a:t>
            </a:r>
            <a:endParaRPr lang="en-US" sz="1800" dirty="0"/>
          </a:p>
        </p:txBody>
      </p:sp>
      <p:sp>
        <p:nvSpPr>
          <p:cNvPr id="73" name="Rectangle 72"/>
          <p:cNvSpPr/>
          <p:nvPr/>
        </p:nvSpPr>
        <p:spPr bwMode="auto">
          <a:xfrm>
            <a:off x="0" y="3908649"/>
            <a:ext cx="3930161" cy="2937058"/>
          </a:xfrm>
          <a:prstGeom prst="rect">
            <a:avLst/>
          </a:prstGeom>
          <a:solidFill>
            <a:srgbClr val="CAFB8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void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</a:rPr>
              <a:t>printItems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   Node *p;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p = head;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while (p !=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/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{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p-&gt;value &lt;&lt; </a:t>
            </a:r>
            <a:r>
              <a:rPr lang="en-US" sz="1800" dirty="0" err="1" smtClean="0"/>
              <a:t>endl</a:t>
            </a:r>
            <a:r>
              <a:rPr lang="en-US" sz="1800" dirty="0" smtClean="0"/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 </a:t>
            </a:r>
            <a:r>
              <a:rPr lang="en-US" sz="1800" dirty="0" smtClean="0"/>
              <a:t>       p = p-&gt;next;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   }</a:t>
            </a:r>
            <a:endParaRPr lang="en-US" sz="18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856" y="4454316"/>
            <a:ext cx="32949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Node *p;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p </a:t>
            </a:r>
            <a:r>
              <a:rPr lang="en-US" sz="1800" dirty="0"/>
              <a:t>= head;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while </a:t>
            </a:r>
            <a:r>
              <a:rPr lang="en-US" sz="1800" dirty="0"/>
              <a:t>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{  </a:t>
            </a:r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err="1"/>
              <a:t>cout</a:t>
            </a:r>
            <a:r>
              <a:rPr lang="en-US" sz="1800" dirty="0"/>
              <a:t> &lt;&lt; </a:t>
            </a:r>
            <a:r>
              <a:rPr lang="en-US" sz="1800" dirty="0" smtClean="0"/>
              <a:t>p-&gt;value &lt;&lt; </a:t>
            </a:r>
            <a:r>
              <a:rPr lang="en-US" sz="1800" dirty="0" err="1"/>
              <a:t>endl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p = p-&gt;next;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6128899" y="3483924"/>
            <a:ext cx="1863635" cy="1635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Group 11"/>
          <p:cNvGrpSpPr/>
          <p:nvPr/>
        </p:nvGrpSpPr>
        <p:grpSpPr>
          <a:xfrm>
            <a:off x="6014373" y="3308141"/>
            <a:ext cx="2426587" cy="418632"/>
            <a:chOff x="6014373" y="3308141"/>
            <a:chExt cx="2426587" cy="418632"/>
          </a:xfrm>
        </p:grpSpPr>
        <p:sp>
          <p:nvSpPr>
            <p:cNvPr id="75" name="Rectangle 74"/>
            <p:cNvSpPr/>
            <p:nvPr/>
          </p:nvSpPr>
          <p:spPr bwMode="auto">
            <a:xfrm>
              <a:off x="6014373" y="3308141"/>
              <a:ext cx="2426587" cy="372320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03498" y="335744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C00000"/>
                  </a:solidFill>
                </a:rPr>
                <a:t>delete p;</a:t>
              </a:r>
            </a:p>
          </p:txBody>
        </p:sp>
      </p:grp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21645" y="258434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Let’s see what happens!</a:t>
            </a:r>
          </a:p>
        </p:txBody>
      </p:sp>
    </p:spTree>
    <p:extLst>
      <p:ext uri="{BB962C8B-B14F-4D97-AF65-F5344CB8AC3E}">
        <p14:creationId xmlns:p14="http://schemas.microsoft.com/office/powerpoint/2010/main" val="229984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5E-6 -0.2777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6 L 0.60921 -0.3203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1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/>
      <p:bldP spid="32" grpId="0"/>
      <p:bldP spid="34" grpId="0"/>
      <p:bldP spid="36" grpId="0"/>
      <p:bldP spid="152" grpId="0"/>
      <p:bldP spid="152" grpId="1"/>
      <p:bldP spid="37" grpId="0"/>
      <p:bldP spid="33" grpId="0"/>
      <p:bldP spid="93" grpId="0"/>
      <p:bldP spid="104" grpId="0"/>
      <p:bldP spid="72" grpId="0"/>
      <p:bldP spid="73" grpId="0" animBg="1"/>
      <p:bldP spid="73" grpId="1" animBg="1"/>
      <p:bldP spid="8" grpId="0"/>
      <p:bldP spid="8" grpId="1"/>
      <p:bldP spid="7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Destructing </a:t>
            </a:r>
            <a:r>
              <a:rPr lang="en-US" sz="2400" dirty="0" smtClean="0"/>
              <a:t>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68233" y="1739318"/>
            <a:ext cx="3530531" cy="3137856"/>
            <a:chOff x="5468233" y="2077998"/>
            <a:chExt cx="3530531" cy="3137856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68233" y="2322754"/>
              <a:ext cx="340157" cy="2893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r>
                <a:rPr lang="en-US" sz="1800" dirty="0" smtClean="0"/>
                <a:t>}</a:t>
              </a:r>
            </a:p>
            <a:p>
              <a:r>
                <a:rPr lang="en-US" sz="1800" dirty="0" smtClean="0"/>
                <a:t>…</a:t>
              </a:r>
              <a:endParaRPr lang="en-US" sz="1800" dirty="0"/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so how do we </a:t>
            </a:r>
            <a:r>
              <a:rPr lang="en-US" sz="1800" dirty="0" smtClean="0">
                <a:solidFill>
                  <a:srgbClr val="6600CC"/>
                </a:solidFill>
              </a:rPr>
              <a:t>completely destruct </a:t>
            </a:r>
            <a:r>
              <a:rPr lang="en-US" sz="1800" dirty="0" smtClean="0"/>
              <a:t>a linked list once we’re done with it?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55963"/>
            <a:chOff x="2958210" y="3121341"/>
            <a:chExt cx="1727201" cy="3255963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55963"/>
              <a:chOff x="4726" y="393"/>
              <a:chExt cx="1088" cy="205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5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2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80"/>
                <a:ext cx="772" cy="399"/>
                <a:chOff x="4608" y="1655"/>
                <a:chExt cx="1024" cy="546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696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37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head</a:t>
                </a:r>
                <a:endParaRPr lang="en-US" sz="1600" dirty="0"/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56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72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48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53" y="2236"/>
                <a:ext cx="46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4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790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37609" y="3577838"/>
              <a:ext cx="609450" cy="36214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321647" y="1757505"/>
            <a:ext cx="47135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Well, perhaps we can use something like our existing </a:t>
            </a:r>
            <a:r>
              <a:rPr lang="en-US" sz="1800" dirty="0" err="1" smtClean="0">
                <a:solidFill>
                  <a:srgbClr val="6600CC"/>
                </a:solidFill>
              </a:rPr>
              <a:t>printItems</a:t>
            </a:r>
            <a:r>
              <a:rPr lang="en-US" sz="1800" dirty="0" smtClean="0">
                <a:solidFill>
                  <a:srgbClr val="6600CC"/>
                </a:solidFill>
              </a:rPr>
              <a:t>()</a:t>
            </a:r>
            <a:r>
              <a:rPr lang="en-US" sz="1800" dirty="0" smtClean="0"/>
              <a:t> code?</a:t>
            </a:r>
            <a:endParaRPr lang="en-US" sz="1800" dirty="0"/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321645" y="258434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Let’s see what happens!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1094" y="2267077"/>
            <a:ext cx="2639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Node *p;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p </a:t>
            </a:r>
            <a:r>
              <a:rPr lang="en-US" sz="1800" dirty="0"/>
              <a:t>= head;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while </a:t>
            </a:r>
            <a:r>
              <a:rPr lang="en-US" sz="1800" dirty="0"/>
              <a:t>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{  </a:t>
            </a:r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C00000"/>
                </a:solidFill>
              </a:rPr>
              <a:t>delete p;</a:t>
            </a:r>
            <a:endParaRPr lang="en-US" sz="1800" dirty="0">
              <a:solidFill>
                <a:srgbClr val="C00000"/>
              </a:solidFill>
            </a:endParaRP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p = p-&gt;next;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548694" y="2446171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049355" y="4152430"/>
            <a:ext cx="1049582" cy="338147"/>
            <a:chOff x="3959" y="903"/>
            <a:chExt cx="841" cy="213"/>
          </a:xfrm>
        </p:grpSpPr>
        <p:sp>
          <p:nvSpPr>
            <p:cNvPr id="79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5548694" y="274291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90828" y="3342692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 flipV="1">
            <a:off x="2092405" y="4280848"/>
            <a:ext cx="668854" cy="8115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Line 14"/>
          <p:cNvSpPr>
            <a:spLocks noChangeShapeType="1"/>
          </p:cNvSpPr>
          <p:nvPr/>
        </p:nvSpPr>
        <p:spPr bwMode="auto">
          <a:xfrm>
            <a:off x="5534787" y="29969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5" name="Line 14"/>
          <p:cNvSpPr>
            <a:spLocks noChangeShapeType="1"/>
          </p:cNvSpPr>
          <p:nvPr/>
        </p:nvSpPr>
        <p:spPr bwMode="auto">
          <a:xfrm>
            <a:off x="5861961" y="35455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2767081" y="4191000"/>
            <a:ext cx="1838786" cy="878836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86" name="Line 14"/>
          <p:cNvSpPr>
            <a:spLocks noChangeShapeType="1"/>
          </p:cNvSpPr>
          <p:nvPr/>
        </p:nvSpPr>
        <p:spPr bwMode="auto">
          <a:xfrm>
            <a:off x="5861961" y="383341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7" name="Rounded Rectangular Callout 86"/>
          <p:cNvSpPr/>
          <p:nvPr/>
        </p:nvSpPr>
        <p:spPr bwMode="auto">
          <a:xfrm>
            <a:off x="6712420" y="1784913"/>
            <a:ext cx="2114467" cy="868446"/>
          </a:xfrm>
          <a:prstGeom prst="wedgeRoundRectCallout">
            <a:avLst>
              <a:gd name="adj1" fmla="val -44495"/>
              <a:gd name="adj2" fmla="val 1733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Houston… We have a problem!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8" name="Rounded Rectangular Callout 87"/>
          <p:cNvSpPr/>
          <p:nvPr/>
        </p:nvSpPr>
        <p:spPr bwMode="auto">
          <a:xfrm>
            <a:off x="6086777" y="4385904"/>
            <a:ext cx="2508564" cy="1500402"/>
          </a:xfrm>
          <a:prstGeom prst="wedgeRoundRectCallout">
            <a:avLst>
              <a:gd name="adj1" fmla="val -140686"/>
              <a:gd name="adj2" fmla="val -3372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There is </a:t>
            </a:r>
            <a:r>
              <a:rPr lang="en-US" sz="1600" dirty="0" smtClean="0">
                <a:solidFill>
                  <a:srgbClr val="FF0000"/>
                </a:solidFill>
                <a:cs typeface="Arial" charset="0"/>
              </a:rPr>
              <a:t>no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 </a:t>
            </a:r>
            <a:r>
              <a:rPr lang="en-US" sz="1600" dirty="0" smtClean="0">
                <a:solidFill>
                  <a:srgbClr val="6600CC"/>
                </a:solidFill>
                <a:cs typeface="Arial" charset="0"/>
              </a:rPr>
              <a:t>p-&gt;next </a:t>
            </a:r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anymore! </a:t>
            </a:r>
          </a:p>
          <a:p>
            <a:endParaRPr lang="en-US" sz="16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That memory is no longer ours to use!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9" name="Rounded Rectangular Callout 88"/>
          <p:cNvSpPr/>
          <p:nvPr/>
        </p:nvSpPr>
        <p:spPr bwMode="auto">
          <a:xfrm>
            <a:off x="93134" y="4994325"/>
            <a:ext cx="2443828" cy="970861"/>
          </a:xfrm>
          <a:prstGeom prst="wedgeRoundRectCallout">
            <a:avLst>
              <a:gd name="adj1" fmla="val 86389"/>
              <a:gd name="adj2" fmla="val -7572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In fact, there could be totally different data here now!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36381" y="4499436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123456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136980" y="4499044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</a:rPr>
              <a:t>123456</a:t>
            </a:r>
          </a:p>
        </p:txBody>
      </p:sp>
      <p:cxnSp>
        <p:nvCxnSpPr>
          <p:cNvPr id="92" name="AutoShape 52"/>
          <p:cNvCxnSpPr>
            <a:cxnSpLocks noChangeShapeType="1"/>
            <a:stCxn id="80" idx="0"/>
          </p:cNvCxnSpPr>
          <p:nvPr/>
        </p:nvCxnSpPr>
        <p:spPr bwMode="auto">
          <a:xfrm rot="16200000" flipV="1">
            <a:off x="-1304722" y="1203122"/>
            <a:ext cx="4330232" cy="1720788"/>
          </a:xfrm>
          <a:prstGeom prst="curvedConnector3">
            <a:avLst>
              <a:gd name="adj1" fmla="val 39442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Line 14"/>
          <p:cNvSpPr>
            <a:spLocks noChangeShapeType="1"/>
          </p:cNvSpPr>
          <p:nvPr/>
        </p:nvSpPr>
        <p:spPr bwMode="auto">
          <a:xfrm>
            <a:off x="5534788" y="299690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8" name="Line 14"/>
          <p:cNvSpPr>
            <a:spLocks noChangeShapeType="1"/>
          </p:cNvSpPr>
          <p:nvPr/>
        </p:nvSpPr>
        <p:spPr bwMode="auto">
          <a:xfrm>
            <a:off x="5861961" y="354554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3" y="0"/>
            <a:ext cx="2155666" cy="15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9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6296E-6 L -0.22031 0.1238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24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20469 -0.0463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2315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81" grpId="0" animBg="1"/>
      <p:bldP spid="81" grpId="1" animBg="1"/>
      <p:bldP spid="82" grpId="0"/>
      <p:bldP spid="82" grpId="1"/>
      <p:bldP spid="82" grpId="2"/>
      <p:bldP spid="84" grpId="0" animBg="1"/>
      <p:bldP spid="84" grpId="1" animBg="1"/>
      <p:bldP spid="85" grpId="0" animBg="1"/>
      <p:bldP spid="85" grpId="1" animBg="1"/>
      <p:bldP spid="13" grpId="0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16" grpId="0"/>
      <p:bldP spid="91" grpId="0"/>
      <p:bldP spid="91" grpId="1"/>
      <p:bldP spid="97" grpId="0" animBg="1"/>
      <p:bldP spid="97" grpId="1" animBg="1"/>
      <p:bldP spid="98" grpId="0" animBg="1"/>
      <p:bldP spid="98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6" y="-153200"/>
            <a:ext cx="7772400" cy="1143000"/>
          </a:xfrm>
        </p:spPr>
        <p:txBody>
          <a:bodyPr/>
          <a:lstStyle/>
          <a:p>
            <a:pPr algn="l"/>
            <a:r>
              <a:rPr lang="en-US" sz="2400" dirty="0" smtClean="0">
                <a:solidFill>
                  <a:srgbClr val="6600CC"/>
                </a:solidFill>
              </a:rPr>
              <a:t>Destructing </a:t>
            </a:r>
            <a:r>
              <a:rPr lang="en-US" sz="2400" dirty="0" smtClean="0"/>
              <a:t>a Linked List</a:t>
            </a:r>
            <a:endParaRPr lang="en-US" sz="24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219443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89253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65" y="77300"/>
            <a:ext cx="3514725" cy="78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4"/>
          <p:cNvSpPr/>
          <p:nvPr/>
        </p:nvSpPr>
        <p:spPr>
          <a:xfrm>
            <a:off x="5233848" y="858843"/>
            <a:ext cx="4572000" cy="615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};</a:t>
            </a: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5418018" y="6208998"/>
            <a:ext cx="34088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cs typeface="Arial" charset="0"/>
              </a:rPr>
              <a:t>Node *head;</a:t>
            </a:r>
            <a:endParaRPr lang="en-US" sz="20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5492543" y="1757505"/>
            <a:ext cx="3071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~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LinkedList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()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03499" y="1739318"/>
            <a:ext cx="3495265" cy="2830079"/>
            <a:chOff x="5503499" y="2077998"/>
            <a:chExt cx="3495265" cy="283007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8322427" y="2077998"/>
              <a:ext cx="676337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03499" y="2322754"/>
              <a:ext cx="269625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</p:txBody>
        </p:sp>
      </p:grp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180192" y="899201"/>
            <a:ext cx="4713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OK, let’s fix it.</a:t>
            </a:r>
            <a:endParaRPr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750147" y="3255324"/>
            <a:ext cx="1727201" cy="3255963"/>
            <a:chOff x="2958210" y="3121341"/>
            <a:chExt cx="1727201" cy="3255963"/>
          </a:xfrm>
        </p:grpSpPr>
        <p:grpSp>
          <p:nvGrpSpPr>
            <p:cNvPr id="186" name="Group 86"/>
            <p:cNvGrpSpPr>
              <a:grpSpLocks/>
            </p:cNvGrpSpPr>
            <p:nvPr/>
          </p:nvGrpSpPr>
          <p:grpSpPr bwMode="auto">
            <a:xfrm>
              <a:off x="2958210" y="3121341"/>
              <a:ext cx="1727201" cy="3255963"/>
              <a:chOff x="4726" y="393"/>
              <a:chExt cx="1088" cy="2051"/>
            </a:xfrm>
          </p:grpSpPr>
          <p:sp>
            <p:nvSpPr>
              <p:cNvPr id="187" name="Rectangle 29"/>
              <p:cNvSpPr>
                <a:spLocks noChangeArrowheads="1"/>
              </p:cNvSpPr>
              <p:nvPr/>
            </p:nvSpPr>
            <p:spPr bwMode="auto">
              <a:xfrm>
                <a:off x="4749" y="1539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Text Box 30"/>
              <p:cNvSpPr txBox="1">
                <a:spLocks noChangeArrowheads="1"/>
              </p:cNvSpPr>
              <p:nvPr/>
            </p:nvSpPr>
            <p:spPr bwMode="auto">
              <a:xfrm>
                <a:off x="4749" y="1550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189" name="Text Box 31"/>
              <p:cNvSpPr txBox="1">
                <a:spLocks noChangeArrowheads="1"/>
              </p:cNvSpPr>
              <p:nvPr/>
            </p:nvSpPr>
            <p:spPr bwMode="auto">
              <a:xfrm>
                <a:off x="4749" y="1720"/>
                <a:ext cx="35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190" name="Rectangle 32"/>
              <p:cNvSpPr>
                <a:spLocks noChangeArrowheads="1"/>
              </p:cNvSpPr>
              <p:nvPr/>
            </p:nvSpPr>
            <p:spPr bwMode="auto">
              <a:xfrm>
                <a:off x="5111" y="1574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Rectangle 33"/>
              <p:cNvSpPr>
                <a:spLocks noChangeArrowheads="1"/>
              </p:cNvSpPr>
              <p:nvPr/>
            </p:nvSpPr>
            <p:spPr bwMode="auto">
              <a:xfrm>
                <a:off x="5111" y="174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92" name="Text Box 34"/>
              <p:cNvSpPr txBox="1">
                <a:spLocks noChangeArrowheads="1"/>
              </p:cNvSpPr>
              <p:nvPr/>
            </p:nvSpPr>
            <p:spPr bwMode="auto">
              <a:xfrm>
                <a:off x="5046" y="1539"/>
                <a:ext cx="496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700" dirty="0"/>
                  <a:t>“dog”</a:t>
                </a:r>
              </a:p>
            </p:txBody>
          </p:sp>
          <p:sp>
            <p:nvSpPr>
              <p:cNvPr id="193" name="Text Box 35"/>
              <p:cNvSpPr txBox="1">
                <a:spLocks noChangeArrowheads="1"/>
              </p:cNvSpPr>
              <p:nvPr/>
            </p:nvSpPr>
            <p:spPr bwMode="auto">
              <a:xfrm>
                <a:off x="5098" y="1725"/>
                <a:ext cx="40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grpSp>
            <p:nvGrpSpPr>
              <p:cNvPr id="194" name="Group 36"/>
              <p:cNvGrpSpPr>
                <a:grpSpLocks/>
              </p:cNvGrpSpPr>
              <p:nvPr/>
            </p:nvGrpSpPr>
            <p:grpSpPr bwMode="auto">
              <a:xfrm>
                <a:off x="4744" y="980"/>
                <a:ext cx="772" cy="399"/>
                <a:chOff x="4608" y="1655"/>
                <a:chExt cx="1024" cy="546"/>
              </a:xfrm>
            </p:grpSpPr>
            <p:sp>
              <p:nvSpPr>
                <p:cNvPr id="219" name="Rectangle 37"/>
                <p:cNvSpPr>
                  <a:spLocks noChangeArrowheads="1"/>
                </p:cNvSpPr>
                <p:nvPr/>
              </p:nvSpPr>
              <p:spPr bwMode="auto">
                <a:xfrm>
                  <a:off x="4608" y="1680"/>
                  <a:ext cx="966" cy="492"/>
                </a:xfrm>
                <a:prstGeom prst="rect">
                  <a:avLst/>
                </a:prstGeom>
                <a:solidFill>
                  <a:srgbClr val="CCFFCC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608" y="1696"/>
                  <a:ext cx="503" cy="26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22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608" y="1937"/>
                  <a:ext cx="470" cy="2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400" dirty="0"/>
                    <a:t>next</a:t>
                  </a:r>
                </a:p>
              </p:txBody>
            </p:sp>
            <p:sp>
              <p:nvSpPr>
                <p:cNvPr id="222" name="Rectangle 40"/>
                <p:cNvSpPr>
                  <a:spLocks noChangeArrowheads="1"/>
                </p:cNvSpPr>
                <p:nvPr/>
              </p:nvSpPr>
              <p:spPr bwMode="auto">
                <a:xfrm>
                  <a:off x="5088" y="172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23" name="Rectangle 41"/>
                <p:cNvSpPr>
                  <a:spLocks noChangeArrowheads="1"/>
                </p:cNvSpPr>
                <p:nvPr/>
              </p:nvSpPr>
              <p:spPr bwMode="auto">
                <a:xfrm>
                  <a:off x="5088" y="1968"/>
                  <a:ext cx="432" cy="168"/>
                </a:xfrm>
                <a:prstGeom prst="rect">
                  <a:avLst/>
                </a:prstGeom>
                <a:solidFill>
                  <a:srgbClr val="CCFFFF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400"/>
                </a:p>
              </p:txBody>
            </p:sp>
            <p:sp>
              <p:nvSpPr>
                <p:cNvPr id="22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5015" y="1655"/>
                  <a:ext cx="617" cy="3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algn="l"/>
                  <a:r>
                    <a:rPr lang="en-US" sz="1800" dirty="0"/>
                    <a:t>“cat”</a:t>
                  </a:r>
                </a:p>
              </p:txBody>
            </p:sp>
            <p:sp>
              <p:nvSpPr>
                <p:cNvPr id="22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070" y="1937"/>
                  <a:ext cx="538" cy="2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/>
                  <a:r>
                    <a:rPr lang="en-US" sz="1400"/>
                    <a:t> </a:t>
                  </a:r>
                </a:p>
              </p:txBody>
            </p:sp>
          </p:grpSp>
          <p:sp>
            <p:nvSpPr>
              <p:cNvPr id="195" name="Text Box 45"/>
              <p:cNvSpPr txBox="1">
                <a:spLocks noChangeArrowheads="1"/>
              </p:cNvSpPr>
              <p:nvPr/>
            </p:nvSpPr>
            <p:spPr bwMode="auto">
              <a:xfrm>
                <a:off x="4819" y="447"/>
                <a:ext cx="40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head</a:t>
                </a:r>
                <a:endParaRPr lang="en-US" sz="1600" dirty="0"/>
              </a:p>
            </p:txBody>
          </p:sp>
          <p:sp>
            <p:nvSpPr>
              <p:cNvPr id="196" name="Rectangle 46"/>
              <p:cNvSpPr>
                <a:spLocks noChangeArrowheads="1"/>
              </p:cNvSpPr>
              <p:nvPr/>
            </p:nvSpPr>
            <p:spPr bwMode="auto">
              <a:xfrm>
                <a:off x="5193" y="477"/>
                <a:ext cx="290" cy="140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47"/>
              <p:cNvSpPr txBox="1">
                <a:spLocks noChangeArrowheads="1"/>
              </p:cNvSpPr>
              <p:nvPr/>
            </p:nvSpPr>
            <p:spPr bwMode="auto">
              <a:xfrm>
                <a:off x="5156" y="464"/>
                <a:ext cx="38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>
                    <a:solidFill>
                      <a:srgbClr val="6600CC"/>
                    </a:solidFill>
                  </a:rPr>
                  <a:t> </a:t>
                </a:r>
              </a:p>
            </p:txBody>
          </p:sp>
          <p:sp>
            <p:nvSpPr>
              <p:cNvPr id="198" name="Text Box 48"/>
              <p:cNvSpPr txBox="1">
                <a:spLocks noChangeArrowheads="1"/>
              </p:cNvSpPr>
              <p:nvPr/>
            </p:nvSpPr>
            <p:spPr bwMode="auto">
              <a:xfrm>
                <a:off x="5238" y="393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199" name="Text Box 49"/>
              <p:cNvSpPr txBox="1">
                <a:spLocks noChangeArrowheads="1"/>
              </p:cNvSpPr>
              <p:nvPr/>
            </p:nvSpPr>
            <p:spPr bwMode="auto">
              <a:xfrm>
                <a:off x="5202" y="1116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cxnSp>
            <p:nvCxnSpPr>
              <p:cNvPr id="200" name="AutoShape 50"/>
              <p:cNvCxnSpPr>
                <a:cxnSpLocks noChangeShapeType="1"/>
              </p:cNvCxnSpPr>
              <p:nvPr/>
            </p:nvCxnSpPr>
            <p:spPr bwMode="auto">
              <a:xfrm flipH="1">
                <a:off x="5256" y="1256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01" name="Text Box 51"/>
              <p:cNvSpPr txBox="1">
                <a:spLocks noChangeArrowheads="1"/>
              </p:cNvSpPr>
              <p:nvPr/>
            </p:nvSpPr>
            <p:spPr bwMode="auto">
              <a:xfrm>
                <a:off x="4812" y="101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202" name="Text Box 53"/>
              <p:cNvSpPr txBox="1">
                <a:spLocks noChangeArrowheads="1"/>
              </p:cNvSpPr>
              <p:nvPr/>
            </p:nvSpPr>
            <p:spPr bwMode="auto">
              <a:xfrm>
                <a:off x="5418" y="938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1000</a:t>
                </a:r>
              </a:p>
            </p:txBody>
          </p:sp>
          <p:sp>
            <p:nvSpPr>
              <p:cNvPr id="203" name="Text Box 54"/>
              <p:cNvSpPr txBox="1">
                <a:spLocks noChangeArrowheads="1"/>
              </p:cNvSpPr>
              <p:nvPr/>
            </p:nvSpPr>
            <p:spPr bwMode="auto">
              <a:xfrm>
                <a:off x="5425" y="1491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4" name="Text Box 56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5" name="Text Box 57"/>
              <p:cNvSpPr txBox="1">
                <a:spLocks noChangeArrowheads="1"/>
              </p:cNvSpPr>
              <p:nvPr/>
            </p:nvSpPr>
            <p:spPr bwMode="auto">
              <a:xfrm>
                <a:off x="5107" y="1713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 dirty="0"/>
                  <a:t>800</a:t>
                </a:r>
              </a:p>
            </p:txBody>
          </p:sp>
          <p:sp>
            <p:nvSpPr>
              <p:cNvPr id="206" name="Text Box 58"/>
              <p:cNvSpPr txBox="1">
                <a:spLocks noChangeArrowheads="1"/>
              </p:cNvSpPr>
              <p:nvPr/>
            </p:nvSpPr>
            <p:spPr bwMode="auto">
              <a:xfrm>
                <a:off x="5076" y="1170"/>
                <a:ext cx="389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207" name="Rectangle 59"/>
              <p:cNvSpPr>
                <a:spLocks noChangeArrowheads="1"/>
              </p:cNvSpPr>
              <p:nvPr/>
            </p:nvSpPr>
            <p:spPr bwMode="auto">
              <a:xfrm>
                <a:off x="4740" y="2065"/>
                <a:ext cx="729" cy="35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Text Box 60"/>
              <p:cNvSpPr txBox="1">
                <a:spLocks noChangeArrowheads="1"/>
              </p:cNvSpPr>
              <p:nvPr/>
            </p:nvSpPr>
            <p:spPr bwMode="auto">
              <a:xfrm>
                <a:off x="4726" y="2072"/>
                <a:ext cx="380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209" name="Text Box 61"/>
              <p:cNvSpPr txBox="1">
                <a:spLocks noChangeArrowheads="1"/>
              </p:cNvSpPr>
              <p:nvPr/>
            </p:nvSpPr>
            <p:spPr bwMode="auto">
              <a:xfrm>
                <a:off x="4740" y="2248"/>
                <a:ext cx="35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210" name="Rectangle 62"/>
              <p:cNvSpPr>
                <a:spLocks noChangeArrowheads="1"/>
              </p:cNvSpPr>
              <p:nvPr/>
            </p:nvSpPr>
            <p:spPr bwMode="auto">
              <a:xfrm>
                <a:off x="5102" y="2100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Rectangle 63"/>
              <p:cNvSpPr>
                <a:spLocks noChangeArrowheads="1"/>
              </p:cNvSpPr>
              <p:nvPr/>
            </p:nvSpPr>
            <p:spPr bwMode="auto">
              <a:xfrm>
                <a:off x="5109" y="2279"/>
                <a:ext cx="327" cy="122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212" name="Text Box 64"/>
              <p:cNvSpPr txBox="1">
                <a:spLocks noChangeArrowheads="1"/>
              </p:cNvSpPr>
              <p:nvPr/>
            </p:nvSpPr>
            <p:spPr bwMode="auto">
              <a:xfrm>
                <a:off x="5095" y="2073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3" name="Text Box 65"/>
              <p:cNvSpPr txBox="1">
                <a:spLocks noChangeArrowheads="1"/>
              </p:cNvSpPr>
              <p:nvPr/>
            </p:nvSpPr>
            <p:spPr bwMode="auto">
              <a:xfrm>
                <a:off x="5089" y="2252"/>
                <a:ext cx="40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214" name="Text Box 66"/>
              <p:cNvSpPr txBox="1">
                <a:spLocks noChangeArrowheads="1"/>
              </p:cNvSpPr>
              <p:nvPr/>
            </p:nvSpPr>
            <p:spPr bwMode="auto">
              <a:xfrm>
                <a:off x="5202" y="2044"/>
                <a:ext cx="1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/>
                  <a:t> </a:t>
                </a:r>
              </a:p>
            </p:txBody>
          </p:sp>
          <p:sp>
            <p:nvSpPr>
              <p:cNvPr id="215" name="Text Box 67"/>
              <p:cNvSpPr txBox="1">
                <a:spLocks noChangeArrowheads="1"/>
              </p:cNvSpPr>
              <p:nvPr/>
            </p:nvSpPr>
            <p:spPr bwMode="auto">
              <a:xfrm>
                <a:off x="5049" y="2060"/>
                <a:ext cx="4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“rat”</a:t>
                </a:r>
              </a:p>
            </p:txBody>
          </p:sp>
          <p:sp>
            <p:nvSpPr>
              <p:cNvPr id="216" name="Text Box 68"/>
              <p:cNvSpPr txBox="1">
                <a:spLocks noChangeArrowheads="1"/>
              </p:cNvSpPr>
              <p:nvPr/>
            </p:nvSpPr>
            <p:spPr bwMode="auto">
              <a:xfrm>
                <a:off x="5060" y="2242"/>
                <a:ext cx="438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3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3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7" name="Text Box 69"/>
              <p:cNvSpPr txBox="1">
                <a:spLocks noChangeArrowheads="1"/>
              </p:cNvSpPr>
              <p:nvPr/>
            </p:nvSpPr>
            <p:spPr bwMode="auto">
              <a:xfrm>
                <a:off x="5428" y="2040"/>
                <a:ext cx="335" cy="2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  <p:cxnSp>
            <p:nvCxnSpPr>
              <p:cNvPr id="218" name="AutoShape 71"/>
              <p:cNvCxnSpPr>
                <a:cxnSpLocks noChangeShapeType="1"/>
              </p:cNvCxnSpPr>
              <p:nvPr/>
            </p:nvCxnSpPr>
            <p:spPr bwMode="auto">
              <a:xfrm flipH="1">
                <a:off x="5256" y="1790"/>
                <a:ext cx="143" cy="275"/>
              </a:xfrm>
              <a:prstGeom prst="curvedConnector4">
                <a:avLst>
                  <a:gd name="adj1" fmla="val -100000"/>
                  <a:gd name="adj2" fmla="val 68366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26" name="AutoShape 52"/>
            <p:cNvCxnSpPr>
              <a:cxnSpLocks noChangeShapeType="1"/>
            </p:cNvCxnSpPr>
            <p:nvPr/>
          </p:nvCxnSpPr>
          <p:spPr bwMode="auto">
            <a:xfrm rot="5400000">
              <a:off x="3437609" y="3577838"/>
              <a:ext cx="609450" cy="362143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7" name="Text Box 82"/>
            <p:cNvSpPr txBox="1">
              <a:spLocks noChangeArrowheads="1"/>
            </p:cNvSpPr>
            <p:nvPr/>
          </p:nvSpPr>
          <p:spPr bwMode="auto">
            <a:xfrm>
              <a:off x="3599555" y="3205478"/>
              <a:ext cx="6477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/>
                <a:t>1000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197775" y="5936084"/>
            <a:ext cx="14205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/>
              <a:t>private:    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701094" y="2267077"/>
            <a:ext cx="26392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/>
              <a:t> Node *p;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p </a:t>
            </a:r>
            <a:r>
              <a:rPr lang="en-US" sz="1800" dirty="0"/>
              <a:t>= head;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while </a:t>
            </a:r>
            <a:r>
              <a:rPr lang="en-US" sz="1800" dirty="0"/>
              <a:t>(p != </a:t>
            </a:r>
            <a:r>
              <a:rPr lang="en-US" sz="1800" dirty="0" err="1">
                <a:solidFill>
                  <a:srgbClr val="FF0000"/>
                </a:solidFill>
              </a:rPr>
              <a:t>nullptr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{  </a:t>
            </a:r>
            <a:endParaRPr lang="en-US" sz="1800" dirty="0"/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 smtClean="0">
                <a:solidFill>
                  <a:srgbClr val="C00000"/>
                </a:solidFill>
              </a:rPr>
              <a:t>delete p;</a:t>
            </a:r>
            <a:endParaRPr lang="en-US" sz="1800" dirty="0">
              <a:solidFill>
                <a:srgbClr val="C00000"/>
              </a:solidFill>
            </a:endParaRP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  </a:t>
            </a:r>
            <a:r>
              <a:rPr lang="en-US" sz="1800" dirty="0"/>
              <a:t>p = p-&gt;next;</a:t>
            </a:r>
          </a:p>
          <a:p>
            <a:pPr algn="l"/>
            <a:endParaRPr lang="en-US" sz="1800" dirty="0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5548694" y="300717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77" name="Group 2"/>
          <p:cNvGrpSpPr>
            <a:grpSpLocks/>
          </p:cNvGrpSpPr>
          <p:nvPr/>
        </p:nvGrpSpPr>
        <p:grpSpPr bwMode="auto">
          <a:xfrm>
            <a:off x="1049355" y="4152430"/>
            <a:ext cx="1049582" cy="338147"/>
            <a:chOff x="3959" y="903"/>
            <a:chExt cx="841" cy="213"/>
          </a:xfrm>
        </p:grpSpPr>
        <p:sp>
          <p:nvSpPr>
            <p:cNvPr id="79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0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82" name="Rectangle 81"/>
          <p:cNvSpPr/>
          <p:nvPr/>
        </p:nvSpPr>
        <p:spPr>
          <a:xfrm>
            <a:off x="1411350" y="4197618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</a:rPr>
              <a:t>1000</a:t>
            </a:r>
            <a:endParaRPr lang="en-US" sz="1600" dirty="0"/>
          </a:p>
        </p:txBody>
      </p:sp>
      <p:cxnSp>
        <p:nvCxnSpPr>
          <p:cNvPr id="83" name="AutoShape 52"/>
          <p:cNvCxnSpPr>
            <a:cxnSpLocks noChangeShapeType="1"/>
          </p:cNvCxnSpPr>
          <p:nvPr/>
        </p:nvCxnSpPr>
        <p:spPr bwMode="auto">
          <a:xfrm flipV="1">
            <a:off x="2092405" y="4280848"/>
            <a:ext cx="668854" cy="81151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>
          <a:xfrm>
            <a:off x="5494221" y="3911377"/>
            <a:ext cx="3069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800" dirty="0" smtClean="0"/>
              <a:t>    }</a:t>
            </a:r>
          </a:p>
          <a:p>
            <a:pPr algn="l"/>
            <a:r>
              <a:rPr lang="en-US" sz="1800" dirty="0" smtClean="0"/>
              <a:t>}</a:t>
            </a:r>
            <a:endParaRPr lang="en-US" sz="1800" dirty="0"/>
          </a:p>
          <a:p>
            <a:pPr algn="l"/>
            <a:r>
              <a:rPr lang="en-US" sz="1800" dirty="0"/>
              <a:t>…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6002560" y="3398007"/>
            <a:ext cx="1939173" cy="649059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94" name="Rounded Rectangular Callout 93"/>
          <p:cNvSpPr/>
          <p:nvPr/>
        </p:nvSpPr>
        <p:spPr bwMode="auto">
          <a:xfrm>
            <a:off x="536727" y="2303151"/>
            <a:ext cx="2114467" cy="868446"/>
          </a:xfrm>
          <a:prstGeom prst="wedgeRoundRectCallout">
            <a:avLst>
              <a:gd name="adj1" fmla="val 66020"/>
              <a:gd name="adj2" fmla="val 180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So before we delete the node pointed to by p…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137090" y="5307349"/>
            <a:ext cx="2399872" cy="1187533"/>
          </a:xfrm>
          <a:prstGeom prst="wedgeRoundRectCallout">
            <a:avLst>
              <a:gd name="adj1" fmla="val 92342"/>
              <a:gd name="adj2" fmla="val -9959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Let’s save the location of the next node in a temporary variable!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5743" y="3388674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Node *n = p-&gt;next;</a:t>
            </a: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5853494" y="356638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99" name="Group 2"/>
          <p:cNvGrpSpPr>
            <a:grpSpLocks/>
          </p:cNvGrpSpPr>
          <p:nvPr/>
        </p:nvGrpSpPr>
        <p:grpSpPr bwMode="auto">
          <a:xfrm>
            <a:off x="1042823" y="4576119"/>
            <a:ext cx="1049582" cy="338147"/>
            <a:chOff x="3959" y="903"/>
            <a:chExt cx="841" cy="213"/>
          </a:xfrm>
        </p:grpSpPr>
        <p:sp>
          <p:nvSpPr>
            <p:cNvPr id="100" name="Text Box 3"/>
            <p:cNvSpPr txBox="1">
              <a:spLocks noChangeArrowheads="1"/>
            </p:cNvSpPr>
            <p:nvPr/>
          </p:nvSpPr>
          <p:spPr bwMode="auto">
            <a:xfrm>
              <a:off x="3959" y="903"/>
              <a:ext cx="2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n</a:t>
              </a:r>
              <a:endParaRPr lang="en-US" sz="16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1" name="Rectangle 4"/>
            <p:cNvSpPr>
              <a:spLocks noChangeArrowheads="1"/>
            </p:cNvSpPr>
            <p:nvPr/>
          </p:nvSpPr>
          <p:spPr bwMode="auto">
            <a:xfrm>
              <a:off x="4194" y="951"/>
              <a:ext cx="606" cy="1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sp>
        <p:nvSpPr>
          <p:cNvPr id="102" name="Rectangle 101"/>
          <p:cNvSpPr/>
          <p:nvPr/>
        </p:nvSpPr>
        <p:spPr>
          <a:xfrm>
            <a:off x="3282207" y="4478468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</a:rPr>
              <a:t>1400</a:t>
            </a:r>
            <a:endParaRPr lang="en-US" sz="1600" dirty="0">
              <a:solidFill>
                <a:srgbClr val="00808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108803" y="3668079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delete p;</a:t>
            </a:r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5878895" y="385442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6" name="Rectangle 105"/>
          <p:cNvSpPr/>
          <p:nvPr/>
        </p:nvSpPr>
        <p:spPr bwMode="auto">
          <a:xfrm>
            <a:off x="2767081" y="4191000"/>
            <a:ext cx="1838786" cy="87090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cxnSp>
        <p:nvCxnSpPr>
          <p:cNvPr id="107" name="AutoShape 52"/>
          <p:cNvCxnSpPr>
            <a:cxnSpLocks noChangeShapeType="1"/>
          </p:cNvCxnSpPr>
          <p:nvPr/>
        </p:nvCxnSpPr>
        <p:spPr bwMode="auto">
          <a:xfrm>
            <a:off x="2081293" y="4785768"/>
            <a:ext cx="705367" cy="344394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Rounded Rectangular Callout 102"/>
          <p:cNvSpPr/>
          <p:nvPr/>
        </p:nvSpPr>
        <p:spPr bwMode="auto">
          <a:xfrm>
            <a:off x="536726" y="2311395"/>
            <a:ext cx="2114467" cy="868446"/>
          </a:xfrm>
          <a:prstGeom prst="wedgeRoundRectCallout">
            <a:avLst>
              <a:gd name="adj1" fmla="val 66020"/>
              <a:gd name="adj2" fmla="val 180199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Then we can delete our node normally…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8" name="Rounded Rectangular Callout 107"/>
          <p:cNvSpPr/>
          <p:nvPr/>
        </p:nvSpPr>
        <p:spPr bwMode="auto">
          <a:xfrm>
            <a:off x="1436975" y="1793681"/>
            <a:ext cx="2731604" cy="1144252"/>
          </a:xfrm>
          <a:prstGeom prst="wedgeRoundRectCallout">
            <a:avLst>
              <a:gd name="adj1" fmla="val -47388"/>
              <a:gd name="adj2" fmla="val 167461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cs typeface="Arial" charset="0"/>
              </a:rPr>
              <a:t>Finally, we can now advance our p pointer to the next node by using our temp variable!</a:t>
            </a:r>
            <a:endParaRPr lang="en-US" sz="16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107492" y="3937245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p = n;</a:t>
            </a: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5878895" y="4143963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428284" y="4622401"/>
            <a:ext cx="6527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</a:rPr>
              <a:t>1400</a:t>
            </a:r>
            <a:endParaRPr lang="en-US" sz="1600" dirty="0">
              <a:solidFill>
                <a:srgbClr val="008080"/>
              </a:solidFill>
            </a:endParaRPr>
          </a:p>
        </p:txBody>
      </p:sp>
      <p:cxnSp>
        <p:nvCxnSpPr>
          <p:cNvPr id="112" name="AutoShape 52"/>
          <p:cNvCxnSpPr>
            <a:cxnSpLocks noChangeShapeType="1"/>
          </p:cNvCxnSpPr>
          <p:nvPr/>
        </p:nvCxnSpPr>
        <p:spPr bwMode="auto">
          <a:xfrm>
            <a:off x="2092405" y="4389044"/>
            <a:ext cx="710372" cy="70301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5548694" y="300247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5853494" y="35631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5" name="Line 14"/>
          <p:cNvSpPr>
            <a:spLocks noChangeShapeType="1"/>
          </p:cNvSpPr>
          <p:nvPr/>
        </p:nvSpPr>
        <p:spPr bwMode="auto">
          <a:xfrm>
            <a:off x="5514340" y="4415317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346561" y="5341428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mtClean="0">
                <a:solidFill>
                  <a:srgbClr val="008080"/>
                </a:solidFill>
              </a:rPr>
              <a:t>800</a:t>
            </a:r>
            <a:endParaRPr lang="en-US" sz="1600" dirty="0">
              <a:solidFill>
                <a:srgbClr val="008080"/>
              </a:solidFill>
            </a:endParaRPr>
          </a:p>
        </p:txBody>
      </p:sp>
      <p:cxnSp>
        <p:nvCxnSpPr>
          <p:cNvPr id="117" name="AutoShape 52"/>
          <p:cNvCxnSpPr>
            <a:cxnSpLocks noChangeShapeType="1"/>
            <a:stCxn id="111" idx="3"/>
            <a:endCxn id="123" idx="1"/>
          </p:cNvCxnSpPr>
          <p:nvPr/>
        </p:nvCxnSpPr>
        <p:spPr bwMode="auto">
          <a:xfrm>
            <a:off x="2081028" y="4791678"/>
            <a:ext cx="707008" cy="1283046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" name="Line 14"/>
          <p:cNvSpPr>
            <a:spLocks noChangeShapeType="1"/>
          </p:cNvSpPr>
          <p:nvPr/>
        </p:nvSpPr>
        <p:spPr bwMode="auto">
          <a:xfrm>
            <a:off x="5870428" y="385147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" name="Rectangle 118"/>
          <p:cNvSpPr/>
          <p:nvPr/>
        </p:nvSpPr>
        <p:spPr bwMode="auto">
          <a:xfrm>
            <a:off x="2783820" y="5039255"/>
            <a:ext cx="1838786" cy="870900"/>
          </a:xfrm>
          <a:prstGeom prst="rect">
            <a:avLst/>
          </a:prstGeom>
          <a:solidFill>
            <a:srgbClr val="FFFFFF">
              <a:alpha val="85098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5878895" y="413926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474766" y="4622395"/>
            <a:ext cx="559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8080"/>
                </a:solidFill>
              </a:rPr>
              <a:t>800</a:t>
            </a:r>
            <a:endParaRPr lang="en-US" sz="1600" dirty="0">
              <a:solidFill>
                <a:srgbClr val="008080"/>
              </a:solidFill>
            </a:endParaRPr>
          </a:p>
        </p:txBody>
      </p:sp>
      <p:cxnSp>
        <p:nvCxnSpPr>
          <p:cNvPr id="122" name="AutoShape 52"/>
          <p:cNvCxnSpPr>
            <a:cxnSpLocks noChangeShapeType="1"/>
            <a:stCxn id="80" idx="3"/>
            <a:endCxn id="21" idx="1"/>
          </p:cNvCxnSpPr>
          <p:nvPr/>
        </p:nvCxnSpPr>
        <p:spPr bwMode="auto">
          <a:xfrm>
            <a:off x="2098937" y="4350079"/>
            <a:ext cx="695256" cy="161510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2794193" y="5780521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788036" y="589005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06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1.11022E-16 0.048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3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6 L -0.20365 0.0201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91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2 L -0.00069 -0.0634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0.00139 L -0.20556 -0.10579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9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-0.00092 L -0.00069 -0.06342 " pathEditMode="relative" rAng="0" ptsTypes="AA">
                                      <p:cBhvr>
                                        <p:cTn id="204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76" grpId="0" animBg="1"/>
      <p:bldP spid="76" grpId="1" animBg="1"/>
      <p:bldP spid="82" grpId="0"/>
      <p:bldP spid="6" grpId="0"/>
      <p:bldP spid="90" grpId="0" animBg="1"/>
      <p:bldP spid="94" grpId="0" animBg="1"/>
      <p:bldP spid="94" grpId="1" animBg="1"/>
      <p:bldP spid="95" grpId="0" animBg="1"/>
      <p:bldP spid="95" grpId="1" animBg="1"/>
      <p:bldP spid="8" grpId="0"/>
      <p:bldP spid="96" grpId="0" animBg="1"/>
      <p:bldP spid="96" grpId="1" animBg="1"/>
      <p:bldP spid="102" grpId="0"/>
      <p:bldP spid="102" grpId="1"/>
      <p:bldP spid="102" grpId="2"/>
      <p:bldP spid="104" grpId="0"/>
      <p:bldP spid="105" grpId="0" animBg="1"/>
      <p:bldP spid="105" grpId="1" animBg="1"/>
      <p:bldP spid="106" grpId="0" animBg="1"/>
      <p:bldP spid="103" grpId="0" animBg="1"/>
      <p:bldP spid="103" grpId="1" animBg="1"/>
      <p:bldP spid="108" grpId="0" animBg="1"/>
      <p:bldP spid="108" grpId="1" animBg="1"/>
      <p:bldP spid="109" grpId="0"/>
      <p:bldP spid="110" grpId="0" animBg="1"/>
      <p:bldP spid="110" grpId="1" animBg="1"/>
      <p:bldP spid="111" grpId="0"/>
      <p:bldP spid="111" grpId="1"/>
      <p:bldP spid="111" grpId="2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/>
      <p:bldP spid="116" grpId="1"/>
      <p:bldP spid="118" grpId="0" animBg="1"/>
      <p:bldP spid="118" grpId="1" animBg="1"/>
      <p:bldP spid="119" grpId="0" animBg="1"/>
      <p:bldP spid="120" grpId="0" animBg="1"/>
      <p:bldP spid="120" grpId="1" animBg="1"/>
      <p:bldP spid="121" grpId="0"/>
      <p:bldP spid="121" grpId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981D3-07E6-456F-965D-E8076C465315}" type="slidenum">
              <a:rPr lang="en-US"/>
              <a:pPr/>
              <a:t>66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 dirty="0"/>
              <a:t>Linked Lists </a:t>
            </a:r>
            <a:r>
              <a:rPr lang="en-US" dirty="0" smtClean="0"/>
              <a:t>Aren’t Perfect!</a:t>
            </a:r>
            <a:endParaRPr lang="en-US" dirty="0"/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833563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4008" y="1095854"/>
            <a:ext cx="861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As you can already tell, linked lists aren’t perfect either!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180" y="5735791"/>
            <a:ext cx="8955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Well, as it turns out, we can </a:t>
            </a:r>
            <a:r>
              <a:rPr lang="en-US" sz="2000" dirty="0" smtClean="0">
                <a:solidFill>
                  <a:srgbClr val="6600CC"/>
                </a:solidFill>
              </a:rPr>
              <a:t>fix this last problem</a:t>
            </a:r>
            <a:r>
              <a:rPr lang="en-US" sz="2000" dirty="0" smtClean="0"/>
              <a:t>… Let’s see how!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32192" y="1522331"/>
            <a:ext cx="5576073" cy="1254717"/>
            <a:chOff x="1432192" y="1522331"/>
            <a:chExt cx="5576073" cy="1254717"/>
          </a:xfrm>
        </p:grpSpPr>
        <p:sp>
          <p:nvSpPr>
            <p:cNvPr id="17" name="TextBox 16"/>
            <p:cNvSpPr txBox="1"/>
            <p:nvPr/>
          </p:nvSpPr>
          <p:spPr>
            <a:xfrm>
              <a:off x="1432192" y="1742461"/>
              <a:ext cx="47163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First of all, they’re </a:t>
              </a:r>
              <a:r>
                <a:rPr lang="en-US" sz="2000" dirty="0" smtClean="0">
                  <a:solidFill>
                    <a:srgbClr val="FF0000"/>
                  </a:solidFill>
                </a:rPr>
                <a:t>much more complex </a:t>
              </a:r>
              <a:r>
                <a:rPr lang="en-US" sz="2000" dirty="0" smtClean="0"/>
                <a:t>than arrays!!!</a:t>
              </a:r>
            </a:p>
          </p:txBody>
        </p:sp>
        <p:pic>
          <p:nvPicPr>
            <p:cNvPr id="5959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2860" y="1522331"/>
              <a:ext cx="1205405" cy="125471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411172" y="2657475"/>
            <a:ext cx="7187528" cy="1410064"/>
            <a:chOff x="1411172" y="2657475"/>
            <a:chExt cx="7187528" cy="1410064"/>
          </a:xfrm>
        </p:grpSpPr>
        <p:sp>
          <p:nvSpPr>
            <p:cNvPr id="13" name="TextBox 12"/>
            <p:cNvSpPr txBox="1"/>
            <p:nvPr/>
          </p:nvSpPr>
          <p:spPr>
            <a:xfrm>
              <a:off x="3698402" y="2948272"/>
              <a:ext cx="49002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Second, to </a:t>
              </a:r>
              <a:r>
                <a:rPr lang="en-US" sz="2000" dirty="0" smtClean="0">
                  <a:solidFill>
                    <a:srgbClr val="FF0000"/>
                  </a:solidFill>
                </a:rPr>
                <a:t>access the k</a:t>
              </a:r>
              <a:r>
                <a:rPr lang="en-US" sz="2000" baseline="30000" dirty="0" smtClean="0">
                  <a:solidFill>
                    <a:srgbClr val="FF0000"/>
                  </a:solidFill>
                </a:rPr>
                <a:t>th</a:t>
              </a:r>
              <a:r>
                <a:rPr lang="en-US" sz="2000" dirty="0" smtClean="0">
                  <a:solidFill>
                    <a:srgbClr val="FF0000"/>
                  </a:solidFill>
                </a:rPr>
                <a:t> item</a:t>
              </a:r>
              <a:r>
                <a:rPr lang="en-US" sz="2000" dirty="0" smtClean="0"/>
                <a:t>, I have to </a:t>
              </a:r>
              <a:r>
                <a:rPr lang="en-US" sz="2000" dirty="0" smtClean="0">
                  <a:solidFill>
                    <a:srgbClr val="FF0000"/>
                  </a:solidFill>
                </a:rPr>
                <a:t>traverse down k-1 times </a:t>
              </a:r>
              <a:r>
                <a:rPr lang="en-US" sz="2000" dirty="0" smtClean="0"/>
                <a:t>from the head first! </a:t>
              </a:r>
              <a:r>
                <a:rPr lang="en-US" sz="2000" dirty="0" smtClean="0">
                  <a:solidFill>
                    <a:schemeClr val="accent5">
                      <a:lumMod val="50000"/>
                    </a:schemeClr>
                  </a:solidFill>
                </a:rPr>
                <a:t>No instant access!!!</a:t>
              </a:r>
            </a:p>
          </p:txBody>
        </p:sp>
        <p:pic>
          <p:nvPicPr>
            <p:cNvPr id="59597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1172" y="2657475"/>
              <a:ext cx="2510467" cy="1410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1310363" y="4169136"/>
            <a:ext cx="5941776" cy="1341839"/>
            <a:chOff x="1310363" y="4169136"/>
            <a:chExt cx="5941776" cy="1341839"/>
          </a:xfrm>
        </p:grpSpPr>
        <p:sp>
          <p:nvSpPr>
            <p:cNvPr id="14" name="TextBox 13"/>
            <p:cNvSpPr txBox="1"/>
            <p:nvPr/>
          </p:nvSpPr>
          <p:spPr>
            <a:xfrm>
              <a:off x="1310363" y="4353245"/>
              <a:ext cx="44072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And to </a:t>
              </a:r>
              <a:r>
                <a:rPr lang="en-US" sz="2000" dirty="0" smtClean="0">
                  <a:solidFill>
                    <a:srgbClr val="FF0000"/>
                  </a:solidFill>
                </a:rPr>
                <a:t>add an item at the end </a:t>
              </a:r>
              <a:r>
                <a:rPr lang="en-US" sz="2000" dirty="0" smtClean="0"/>
                <a:t>of the </a:t>
              </a:r>
              <a:r>
                <a:rPr lang="en-US" sz="2000" dirty="0"/>
                <a:t>list… I have to </a:t>
              </a:r>
              <a:r>
                <a:rPr lang="en-US" sz="2000" dirty="0">
                  <a:solidFill>
                    <a:srgbClr val="FF0000"/>
                  </a:solidFill>
                </a:rPr>
                <a:t>traverse through all N existing nodes</a:t>
              </a:r>
              <a:r>
                <a:rPr lang="en-US" sz="2000" dirty="0"/>
                <a:t> </a:t>
              </a:r>
              <a:r>
                <a:rPr lang="en-US" sz="2000" dirty="0" smtClean="0"/>
                <a:t>first</a:t>
              </a:r>
              <a:r>
                <a:rPr lang="en-US" sz="2000" dirty="0"/>
                <a:t>!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1865" y="4169136"/>
              <a:ext cx="1270274" cy="13418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97B0-AA95-44B7-AA2E-14A6674DF233}" type="slidenum">
              <a:rPr lang="en-US"/>
              <a:pPr/>
              <a:t>67</a:t>
            </a:fld>
            <a:endParaRPr lang="en-US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76200"/>
            <a:ext cx="8839200" cy="1143000"/>
          </a:xfrm>
        </p:spPr>
        <p:txBody>
          <a:bodyPr/>
          <a:lstStyle/>
          <a:p>
            <a:r>
              <a:rPr lang="en-US"/>
              <a:t>Linked Lists and Tail Pointers</a:t>
            </a:r>
          </a:p>
        </p:txBody>
      </p:sp>
      <p:sp>
        <p:nvSpPr>
          <p:cNvPr id="543747" name="Rectangle 3"/>
          <p:cNvSpPr>
            <a:spLocks noChangeArrowheads="1"/>
          </p:cNvSpPr>
          <p:nvPr/>
        </p:nvSpPr>
        <p:spPr bwMode="auto">
          <a:xfrm>
            <a:off x="430273" y="9906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Since we have a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head pointer</a:t>
            </a:r>
            <a:r>
              <a:rPr lang="en-US" sz="2000" dirty="0">
                <a:solidFill>
                  <a:schemeClr val="tx1"/>
                </a:solidFill>
              </a:rPr>
              <a:t>… </a:t>
            </a:r>
          </a:p>
        </p:txBody>
      </p:sp>
      <p:sp>
        <p:nvSpPr>
          <p:cNvPr id="543748" name="Rectangle 4"/>
          <p:cNvSpPr>
            <a:spLocks noChangeArrowheads="1"/>
          </p:cNvSpPr>
          <p:nvPr/>
        </p:nvSpPr>
        <p:spPr bwMode="auto">
          <a:xfrm>
            <a:off x="582673" y="2119816"/>
            <a:ext cx="4953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 </a:t>
            </a:r>
            <a:r>
              <a:rPr lang="en-US" sz="2000" dirty="0" smtClean="0">
                <a:solidFill>
                  <a:srgbClr val="C00000"/>
                </a:solidFill>
              </a:rPr>
              <a:t>tail pointer </a:t>
            </a:r>
            <a:r>
              <a:rPr lang="en-US" sz="2000" dirty="0" smtClean="0">
                <a:solidFill>
                  <a:schemeClr val="tx1"/>
                </a:solidFill>
              </a:rPr>
              <a:t>is a pointer that always </a:t>
            </a:r>
            <a:r>
              <a:rPr lang="en-US" sz="2000" dirty="0" smtClean="0">
                <a:solidFill>
                  <a:srgbClr val="C00000"/>
                </a:solidFill>
              </a:rPr>
              <a:t>points to the last node </a:t>
            </a:r>
            <a:r>
              <a:rPr lang="en-US" sz="2000" dirty="0" smtClean="0">
                <a:solidFill>
                  <a:schemeClr val="tx1"/>
                </a:solidFill>
              </a:rPr>
              <a:t>of the list!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543751" name="Group 7"/>
          <p:cNvGrpSpPr>
            <a:grpSpLocks/>
          </p:cNvGrpSpPr>
          <p:nvPr/>
        </p:nvGrpSpPr>
        <p:grpSpPr bwMode="auto">
          <a:xfrm>
            <a:off x="228601" y="3200400"/>
            <a:ext cx="5079124" cy="3616326"/>
            <a:chOff x="144" y="2016"/>
            <a:chExt cx="3691" cy="2278"/>
          </a:xfrm>
        </p:grpSpPr>
        <p:sp>
          <p:nvSpPr>
            <p:cNvPr id="543752" name="Rectangle 8"/>
            <p:cNvSpPr>
              <a:spLocks noChangeArrowheads="1"/>
            </p:cNvSpPr>
            <p:nvPr/>
          </p:nvSpPr>
          <p:spPr bwMode="auto">
            <a:xfrm>
              <a:off x="144" y="2016"/>
              <a:ext cx="3133" cy="2064"/>
            </a:xfrm>
            <a:prstGeom prst="rect">
              <a:avLst/>
            </a:prstGeom>
            <a:solidFill>
              <a:srgbClr val="EFFFE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753" name="Rectangle 9"/>
            <p:cNvSpPr>
              <a:spLocks noChangeArrowheads="1"/>
            </p:cNvSpPr>
            <p:nvPr/>
          </p:nvSpPr>
          <p:spPr bwMode="auto">
            <a:xfrm>
              <a:off x="144" y="2064"/>
              <a:ext cx="3691" cy="2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class </a:t>
              </a:r>
              <a:r>
                <a:rPr lang="en-US" sz="1800" dirty="0" err="1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LinkedList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public: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</a:t>
              </a:r>
              <a:r>
                <a:rPr lang="en-US" sz="1800" dirty="0" err="1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LinkedList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() {…}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void </a:t>
              </a:r>
              <a:r>
                <a:rPr lang="en-US" sz="1800" dirty="0" err="1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addToFront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(string </a:t>
              </a:r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v) {…} 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…</a:t>
              </a:r>
              <a:b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</a:b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private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:</a:t>
              </a:r>
              <a:b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</a:br>
              <a:endParaRPr lang="en-US" sz="4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Node  *</a:t>
              </a:r>
              <a:r>
                <a:rPr lang="en-US" sz="1800" dirty="0" smtClean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MS Mincho" pitchFamily="49" charset="-128"/>
                </a:rPr>
                <a:t>head</a:t>
              </a:r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;   </a:t>
              </a:r>
              <a:endParaRPr lang="en-US" sz="10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endParaRPr lang="en-US" sz="1000" dirty="0" smtClean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18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};</a:t>
              </a:r>
              <a:endParaRPr lang="en-US" sz="10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543756" name="Rectangle 12"/>
          <p:cNvSpPr>
            <a:spLocks noChangeArrowheads="1"/>
          </p:cNvSpPr>
          <p:nvPr/>
        </p:nvSpPr>
        <p:spPr bwMode="auto">
          <a:xfrm>
            <a:off x="163573" y="1524000"/>
            <a:ext cx="5791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Why not maintain a </a:t>
            </a:r>
            <a:r>
              <a:rPr lang="en-US" sz="2000" dirty="0">
                <a:solidFill>
                  <a:srgbClr val="C00000"/>
                </a:solidFill>
              </a:rPr>
              <a:t>“tail” pointer </a:t>
            </a:r>
            <a:r>
              <a:rPr lang="en-US" sz="2000" dirty="0">
                <a:solidFill>
                  <a:schemeClr val="tx1"/>
                </a:solidFill>
              </a:rPr>
              <a:t>too?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443433" y="833438"/>
            <a:ext cx="3700896" cy="4145020"/>
            <a:chOff x="5580063" y="833438"/>
            <a:chExt cx="3700896" cy="4145020"/>
          </a:xfrm>
        </p:grpSpPr>
        <p:grpSp>
          <p:nvGrpSpPr>
            <p:cNvPr id="543804" name="Group 60"/>
            <p:cNvGrpSpPr>
              <a:grpSpLocks/>
            </p:cNvGrpSpPr>
            <p:nvPr/>
          </p:nvGrpSpPr>
          <p:grpSpPr bwMode="auto">
            <a:xfrm>
              <a:off x="7540625" y="2378072"/>
              <a:ext cx="1208088" cy="602204"/>
              <a:chOff x="4608" y="1680"/>
              <a:chExt cx="1008" cy="521"/>
            </a:xfrm>
          </p:grpSpPr>
          <p:sp>
            <p:nvSpPr>
              <p:cNvPr id="543805" name="Rectangle 61"/>
              <p:cNvSpPr>
                <a:spLocks noChangeArrowheads="1"/>
              </p:cNvSpPr>
              <p:nvPr/>
            </p:nvSpPr>
            <p:spPr bwMode="auto">
              <a:xfrm>
                <a:off x="4608" y="1680"/>
                <a:ext cx="966" cy="492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6" name="Text Box 62"/>
              <p:cNvSpPr txBox="1">
                <a:spLocks noChangeArrowheads="1"/>
              </p:cNvSpPr>
              <p:nvPr/>
            </p:nvSpPr>
            <p:spPr bwMode="auto">
              <a:xfrm>
                <a:off x="4608" y="1724"/>
                <a:ext cx="503" cy="2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543807" name="Text Box 63"/>
              <p:cNvSpPr txBox="1">
                <a:spLocks noChangeArrowheads="1"/>
              </p:cNvSpPr>
              <p:nvPr/>
            </p:nvSpPr>
            <p:spPr bwMode="auto">
              <a:xfrm>
                <a:off x="4626" y="1920"/>
                <a:ext cx="47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543808" name="Rectangle 64"/>
              <p:cNvSpPr>
                <a:spLocks noChangeArrowheads="1"/>
              </p:cNvSpPr>
              <p:nvPr/>
            </p:nvSpPr>
            <p:spPr bwMode="auto">
              <a:xfrm>
                <a:off x="5088" y="172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9" name="Rectangle 65"/>
              <p:cNvSpPr>
                <a:spLocks noChangeArrowheads="1"/>
              </p:cNvSpPr>
              <p:nvPr/>
            </p:nvSpPr>
            <p:spPr bwMode="auto">
              <a:xfrm>
                <a:off x="5088" y="1968"/>
                <a:ext cx="432" cy="168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810" name="Text Box 66"/>
              <p:cNvSpPr txBox="1">
                <a:spLocks noChangeArrowheads="1"/>
              </p:cNvSpPr>
              <p:nvPr/>
            </p:nvSpPr>
            <p:spPr bwMode="auto">
              <a:xfrm>
                <a:off x="5078" y="1691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“cat”</a:t>
                </a:r>
              </a:p>
            </p:txBody>
          </p:sp>
          <p:sp>
            <p:nvSpPr>
              <p:cNvPr id="543811" name="Text Box 67"/>
              <p:cNvSpPr txBox="1">
                <a:spLocks noChangeArrowheads="1"/>
              </p:cNvSpPr>
              <p:nvPr/>
            </p:nvSpPr>
            <p:spPr bwMode="auto">
              <a:xfrm>
                <a:off x="5070" y="1937"/>
                <a:ext cx="538" cy="2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</p:grpSp>
        <p:sp>
          <p:nvSpPr>
            <p:cNvPr id="543816" name="Text Box 72"/>
            <p:cNvSpPr txBox="1">
              <a:spLocks noChangeArrowheads="1"/>
            </p:cNvSpPr>
            <p:nvPr/>
          </p:nvSpPr>
          <p:spPr bwMode="auto">
            <a:xfrm>
              <a:off x="5580063" y="1196975"/>
              <a:ext cx="2365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400"/>
                <a:t> 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088452" y="833438"/>
              <a:ext cx="1212465" cy="457200"/>
              <a:chOff x="6088452" y="833438"/>
              <a:chExt cx="1212465" cy="457200"/>
            </a:xfrm>
          </p:grpSpPr>
          <p:sp>
            <p:nvSpPr>
              <p:cNvPr id="543815" name="Rectangle 71"/>
              <p:cNvSpPr>
                <a:spLocks noChangeArrowheads="1"/>
              </p:cNvSpPr>
              <p:nvPr/>
            </p:nvSpPr>
            <p:spPr bwMode="auto">
              <a:xfrm>
                <a:off x="6740525" y="887633"/>
                <a:ext cx="560392" cy="301405"/>
              </a:xfrm>
              <a:prstGeom prst="rect">
                <a:avLst/>
              </a:prstGeom>
              <a:solidFill>
                <a:srgbClr val="FFFFD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2000" dirty="0" smtClean="0"/>
                  <a:t>1000</a:t>
                </a:r>
                <a:endParaRPr lang="en-US" sz="2000" dirty="0"/>
              </a:p>
            </p:txBody>
          </p:sp>
          <p:grpSp>
            <p:nvGrpSpPr>
              <p:cNvPr id="6" name="Group 5"/>
              <p:cNvGrpSpPr/>
              <p:nvPr/>
            </p:nvGrpSpPr>
            <p:grpSpPr>
              <a:xfrm>
                <a:off x="6088452" y="833438"/>
                <a:ext cx="998148" cy="457200"/>
                <a:chOff x="6088452" y="833438"/>
                <a:chExt cx="998148" cy="457200"/>
              </a:xfrm>
            </p:grpSpPr>
            <p:sp>
              <p:nvSpPr>
                <p:cNvPr id="543814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6088452" y="856103"/>
                  <a:ext cx="699230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800" dirty="0" smtClean="0">
                      <a:solidFill>
                        <a:schemeClr val="accent1">
                          <a:lumMod val="75000"/>
                        </a:schemeClr>
                      </a:solidFill>
                    </a:rPr>
                    <a:t>head</a:t>
                  </a:r>
                  <a:endParaRPr lang="en-US" sz="1800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543818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6811963" y="833438"/>
                  <a:ext cx="274637" cy="457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dirty="0"/>
                    <a:t> </a:t>
                  </a:r>
                </a:p>
              </p:txBody>
            </p:sp>
          </p:grpSp>
        </p:grpSp>
        <p:sp>
          <p:nvSpPr>
            <p:cNvPr id="543819" name="Text Box 75"/>
            <p:cNvSpPr txBox="1">
              <a:spLocks noChangeArrowheads="1"/>
            </p:cNvSpPr>
            <p:nvPr/>
          </p:nvSpPr>
          <p:spPr bwMode="auto">
            <a:xfrm>
              <a:off x="8259763" y="2571750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cxnSp>
          <p:nvCxnSpPr>
            <p:cNvPr id="543820" name="AutoShape 76"/>
            <p:cNvCxnSpPr>
              <a:cxnSpLocks noChangeShapeType="1"/>
            </p:cNvCxnSpPr>
            <p:nvPr/>
          </p:nvCxnSpPr>
          <p:spPr bwMode="auto">
            <a:xfrm flipH="1">
              <a:off x="8573479" y="2800350"/>
              <a:ext cx="34491" cy="587374"/>
            </a:xfrm>
            <a:prstGeom prst="curvedConnector4">
              <a:avLst>
                <a:gd name="adj1" fmla="val -662782"/>
                <a:gd name="adj2" fmla="val 694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822" name="Text Box 78"/>
            <p:cNvSpPr txBox="1">
              <a:spLocks noChangeArrowheads="1"/>
            </p:cNvSpPr>
            <p:nvPr/>
          </p:nvSpPr>
          <p:spPr bwMode="auto">
            <a:xfrm>
              <a:off x="7640638" y="24098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543825" name="Text Box 81"/>
            <p:cNvSpPr txBox="1">
              <a:spLocks noChangeArrowheads="1"/>
            </p:cNvSpPr>
            <p:nvPr/>
          </p:nvSpPr>
          <p:spPr bwMode="auto">
            <a:xfrm>
              <a:off x="8602663" y="22891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1000</a:t>
              </a: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7586663" y="4329170"/>
              <a:ext cx="1604962" cy="649288"/>
              <a:chOff x="7586663" y="4413250"/>
              <a:chExt cx="1604962" cy="649288"/>
            </a:xfrm>
          </p:grpSpPr>
          <p:sp>
            <p:nvSpPr>
              <p:cNvPr id="543797" name="Rectangle 53"/>
              <p:cNvSpPr>
                <a:spLocks noChangeArrowheads="1"/>
              </p:cNvSpPr>
              <p:nvPr/>
            </p:nvSpPr>
            <p:spPr bwMode="auto">
              <a:xfrm>
                <a:off x="7586663" y="4471988"/>
                <a:ext cx="1157287" cy="56832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8" name="Text Box 54"/>
              <p:cNvSpPr txBox="1">
                <a:spLocks noChangeArrowheads="1"/>
              </p:cNvSpPr>
              <p:nvPr/>
            </p:nvSpPr>
            <p:spPr bwMode="auto">
              <a:xfrm>
                <a:off x="7586663" y="4489670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543799" name="Text Box 55"/>
              <p:cNvSpPr txBox="1">
                <a:spLocks noChangeArrowheads="1"/>
              </p:cNvSpPr>
              <p:nvPr/>
            </p:nvSpPr>
            <p:spPr bwMode="auto">
              <a:xfrm>
                <a:off x="7607683" y="4746463"/>
                <a:ext cx="563562" cy="306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/>
                  <a:t>next</a:t>
                </a:r>
              </a:p>
            </p:txBody>
          </p:sp>
          <p:sp>
            <p:nvSpPr>
              <p:cNvPr id="543800" name="Rectangle 56"/>
              <p:cNvSpPr>
                <a:spLocks noChangeArrowheads="1"/>
              </p:cNvSpPr>
              <p:nvPr/>
            </p:nvSpPr>
            <p:spPr bwMode="auto">
              <a:xfrm>
                <a:off x="8161338" y="4527550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801" name="Rectangle 57"/>
              <p:cNvSpPr>
                <a:spLocks noChangeArrowheads="1"/>
              </p:cNvSpPr>
              <p:nvPr/>
            </p:nvSpPr>
            <p:spPr bwMode="auto">
              <a:xfrm>
                <a:off x="8161338" y="4805363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802" name="Text Box 58"/>
              <p:cNvSpPr txBox="1">
                <a:spLocks noChangeArrowheads="1"/>
              </p:cNvSpPr>
              <p:nvPr/>
            </p:nvSpPr>
            <p:spPr bwMode="auto">
              <a:xfrm>
                <a:off x="8045450" y="4483100"/>
                <a:ext cx="9398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“lemur”</a:t>
                </a:r>
              </a:p>
            </p:txBody>
          </p:sp>
          <p:sp>
            <p:nvSpPr>
              <p:cNvPr id="543803" name="Text Box 59"/>
              <p:cNvSpPr txBox="1">
                <a:spLocks noChangeArrowheads="1"/>
              </p:cNvSpPr>
              <p:nvPr/>
            </p:nvSpPr>
            <p:spPr bwMode="auto">
              <a:xfrm>
                <a:off x="8083550" y="4757738"/>
                <a:ext cx="83502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43827" name="Text Box 83"/>
              <p:cNvSpPr txBox="1">
                <a:spLocks noChangeArrowheads="1"/>
              </p:cNvSpPr>
              <p:nvPr/>
            </p:nvSpPr>
            <p:spPr bwMode="auto">
              <a:xfrm>
                <a:off x="8659813" y="4413250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</p:grpSp>
        <p:sp>
          <p:nvSpPr>
            <p:cNvPr id="543828" name="Text Box 84"/>
            <p:cNvSpPr txBox="1">
              <a:spLocks noChangeArrowheads="1"/>
            </p:cNvSpPr>
            <p:nvPr/>
          </p:nvSpPr>
          <p:spPr bwMode="auto">
            <a:xfrm>
              <a:off x="8059738" y="26574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sp>
          <p:nvSpPr>
            <p:cNvPr id="543842" name="Text Box 98"/>
            <p:cNvSpPr txBox="1">
              <a:spLocks noChangeArrowheads="1"/>
            </p:cNvSpPr>
            <p:nvPr/>
          </p:nvSpPr>
          <p:spPr bwMode="auto">
            <a:xfrm>
              <a:off x="6088063" y="1876425"/>
              <a:ext cx="2746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/>
                <a:t> </a:t>
              </a:r>
            </a:p>
          </p:txBody>
        </p:sp>
        <p:sp>
          <p:nvSpPr>
            <p:cNvPr id="543846" name="Text Box 102"/>
            <p:cNvSpPr txBox="1">
              <a:spLocks noChangeArrowheads="1"/>
            </p:cNvSpPr>
            <p:nvPr/>
          </p:nvSpPr>
          <p:spPr bwMode="auto">
            <a:xfrm>
              <a:off x="8059738" y="2657475"/>
              <a:ext cx="617537" cy="32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500"/>
                <a:t>1400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7590272" y="3300411"/>
              <a:ext cx="1690687" cy="685800"/>
              <a:chOff x="6519863" y="3124200"/>
              <a:chExt cx="1690687" cy="685800"/>
            </a:xfrm>
          </p:grpSpPr>
          <p:sp>
            <p:nvSpPr>
              <p:cNvPr id="543790" name="Rectangle 46"/>
              <p:cNvSpPr>
                <a:spLocks noChangeArrowheads="1"/>
              </p:cNvSpPr>
              <p:nvPr/>
            </p:nvSpPr>
            <p:spPr bwMode="auto">
              <a:xfrm>
                <a:off x="6519863" y="3200400"/>
                <a:ext cx="1157287" cy="568325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1" name="Text Box 47"/>
              <p:cNvSpPr txBox="1">
                <a:spLocks noChangeArrowheads="1"/>
              </p:cNvSpPr>
              <p:nvPr/>
            </p:nvSpPr>
            <p:spPr bwMode="auto">
              <a:xfrm>
                <a:off x="6519863" y="3249613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 dirty="0" smtClean="0"/>
                  <a:t>value</a:t>
                </a:r>
                <a:endParaRPr lang="en-US" sz="1400" dirty="0"/>
              </a:p>
            </p:txBody>
          </p:sp>
          <p:sp>
            <p:nvSpPr>
              <p:cNvPr id="543792" name="Text Box 48"/>
              <p:cNvSpPr txBox="1">
                <a:spLocks noChangeArrowheads="1"/>
              </p:cNvSpPr>
              <p:nvPr/>
            </p:nvSpPr>
            <p:spPr bwMode="auto">
              <a:xfrm>
                <a:off x="6540883" y="3465953"/>
                <a:ext cx="563562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400"/>
                  <a:t>next</a:t>
                </a:r>
              </a:p>
            </p:txBody>
          </p:sp>
          <p:sp>
            <p:nvSpPr>
              <p:cNvPr id="543793" name="Rectangle 49"/>
              <p:cNvSpPr>
                <a:spLocks noChangeArrowheads="1"/>
              </p:cNvSpPr>
              <p:nvPr/>
            </p:nvSpPr>
            <p:spPr bwMode="auto">
              <a:xfrm>
                <a:off x="7094538" y="3255963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794" name="Rectangle 50"/>
              <p:cNvSpPr>
                <a:spLocks noChangeArrowheads="1"/>
              </p:cNvSpPr>
              <p:nvPr/>
            </p:nvSpPr>
            <p:spPr bwMode="auto">
              <a:xfrm>
                <a:off x="7094538" y="3533775"/>
                <a:ext cx="519112" cy="193675"/>
              </a:xfrm>
              <a:prstGeom prst="rect">
                <a:avLst/>
              </a:prstGeom>
              <a:solidFill>
                <a:srgbClr val="CCFFFF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543795" name="Text Box 51"/>
              <p:cNvSpPr txBox="1">
                <a:spLocks noChangeArrowheads="1"/>
              </p:cNvSpPr>
              <p:nvPr/>
            </p:nvSpPr>
            <p:spPr bwMode="auto">
              <a:xfrm>
                <a:off x="7035800" y="3211513"/>
                <a:ext cx="787400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“emu”</a:t>
                </a:r>
              </a:p>
            </p:txBody>
          </p:sp>
          <p:sp>
            <p:nvSpPr>
              <p:cNvPr id="543796" name="Text Box 52"/>
              <p:cNvSpPr txBox="1">
                <a:spLocks noChangeArrowheads="1"/>
              </p:cNvSpPr>
              <p:nvPr/>
            </p:nvSpPr>
            <p:spPr bwMode="auto">
              <a:xfrm>
                <a:off x="7073900" y="3495675"/>
                <a:ext cx="644525" cy="306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/>
                  <a:t> </a:t>
                </a:r>
              </a:p>
            </p:txBody>
          </p:sp>
          <p:sp>
            <p:nvSpPr>
              <p:cNvPr id="543826" name="Text Box 82"/>
              <p:cNvSpPr txBox="1">
                <a:spLocks noChangeArrowheads="1"/>
              </p:cNvSpPr>
              <p:nvPr/>
            </p:nvSpPr>
            <p:spPr bwMode="auto">
              <a:xfrm>
                <a:off x="7593013" y="3124200"/>
                <a:ext cx="617537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1400</a:t>
                </a:r>
              </a:p>
            </p:txBody>
          </p:sp>
          <p:sp>
            <p:nvSpPr>
              <p:cNvPr id="543829" name="Text Box 85"/>
              <p:cNvSpPr txBox="1">
                <a:spLocks noChangeArrowheads="1"/>
              </p:cNvSpPr>
              <p:nvPr/>
            </p:nvSpPr>
            <p:spPr bwMode="auto">
              <a:xfrm>
                <a:off x="7088188" y="3486150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500"/>
                  <a:t>800</a:t>
                </a:r>
              </a:p>
            </p:txBody>
          </p:sp>
          <p:sp>
            <p:nvSpPr>
              <p:cNvPr id="543845" name="Text Box 101"/>
              <p:cNvSpPr txBox="1">
                <a:spLocks noChangeArrowheads="1"/>
              </p:cNvSpPr>
              <p:nvPr/>
            </p:nvSpPr>
            <p:spPr bwMode="auto">
              <a:xfrm>
                <a:off x="6526213" y="3200400"/>
                <a:ext cx="27463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/>
                  <a:t> </a:t>
                </a:r>
              </a:p>
            </p:txBody>
          </p:sp>
          <p:sp>
            <p:nvSpPr>
              <p:cNvPr id="543848" name="Rectangle 104"/>
              <p:cNvSpPr>
                <a:spLocks noChangeArrowheads="1"/>
              </p:cNvSpPr>
              <p:nvPr/>
            </p:nvSpPr>
            <p:spPr bwMode="auto">
              <a:xfrm>
                <a:off x="7088188" y="3489325"/>
                <a:ext cx="531812" cy="3206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500"/>
                  <a:t>800</a:t>
                </a:r>
              </a:p>
            </p:txBody>
          </p:sp>
        </p:grpSp>
        <p:sp>
          <p:nvSpPr>
            <p:cNvPr id="543860" name="Line 116"/>
            <p:cNvSpPr>
              <a:spLocks noChangeShapeType="1"/>
            </p:cNvSpPr>
            <p:nvPr/>
          </p:nvSpPr>
          <p:spPr bwMode="auto">
            <a:xfrm flipH="1">
              <a:off x="6019800" y="1447800"/>
              <a:ext cx="990600" cy="152400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cxnSp>
          <p:nvCxnSpPr>
            <p:cNvPr id="67" name="AutoShape 76"/>
            <p:cNvCxnSpPr>
              <a:cxnSpLocks noChangeShapeType="1"/>
            </p:cNvCxnSpPr>
            <p:nvPr/>
          </p:nvCxnSpPr>
          <p:spPr bwMode="auto">
            <a:xfrm flipH="1">
              <a:off x="8631801" y="3803648"/>
              <a:ext cx="34491" cy="587374"/>
            </a:xfrm>
            <a:prstGeom prst="curvedConnector4">
              <a:avLst>
                <a:gd name="adj1" fmla="val -662782"/>
                <a:gd name="adj2" fmla="val 69459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76"/>
            <p:cNvCxnSpPr>
              <a:cxnSpLocks noChangeShapeType="1"/>
              <a:stCxn id="543815" idx="3"/>
            </p:cNvCxnSpPr>
            <p:nvPr/>
          </p:nvCxnSpPr>
          <p:spPr bwMode="auto">
            <a:xfrm>
              <a:off x="7300917" y="1038336"/>
              <a:ext cx="958846" cy="1339736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Group 73"/>
          <p:cNvGrpSpPr/>
          <p:nvPr/>
        </p:nvGrpSpPr>
        <p:grpSpPr>
          <a:xfrm>
            <a:off x="6073780" y="1345435"/>
            <a:ext cx="1086345" cy="457200"/>
            <a:chOff x="6214572" y="833438"/>
            <a:chExt cx="1086345" cy="457200"/>
          </a:xfrm>
        </p:grpSpPr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6740525" y="887633"/>
              <a:ext cx="560392" cy="301405"/>
            </a:xfrm>
            <a:prstGeom prst="rect">
              <a:avLst/>
            </a:prstGeom>
            <a:solidFill>
              <a:srgbClr val="FFFFD9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6214572" y="833438"/>
              <a:ext cx="872028" cy="457200"/>
              <a:chOff x="6214572" y="833438"/>
              <a:chExt cx="872028" cy="457200"/>
            </a:xfrm>
          </p:grpSpPr>
          <p:sp>
            <p:nvSpPr>
              <p:cNvPr id="77" name="Text Box 70"/>
              <p:cNvSpPr txBox="1">
                <a:spLocks noChangeArrowheads="1"/>
              </p:cNvSpPr>
              <p:nvPr/>
            </p:nvSpPr>
            <p:spPr bwMode="auto">
              <a:xfrm>
                <a:off x="6214572" y="856103"/>
                <a:ext cx="53893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C00000"/>
                    </a:solidFill>
                  </a:rPr>
                  <a:t>tail</a:t>
                </a:r>
                <a:endParaRPr lang="en-US" sz="18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8" name="Text Box 74"/>
              <p:cNvSpPr txBox="1">
                <a:spLocks noChangeArrowheads="1"/>
              </p:cNvSpPr>
              <p:nvPr/>
            </p:nvSpPr>
            <p:spPr bwMode="auto">
              <a:xfrm>
                <a:off x="6811963" y="833438"/>
                <a:ext cx="274637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/>
                  <a:t> </a:t>
                </a:r>
              </a:p>
            </p:txBody>
          </p:sp>
        </p:grpSp>
      </p:grpSp>
      <p:cxnSp>
        <p:nvCxnSpPr>
          <p:cNvPr id="83" name="AutoShape 76"/>
          <p:cNvCxnSpPr>
            <a:cxnSpLocks noChangeShapeType="1"/>
          </p:cNvCxnSpPr>
          <p:nvPr/>
        </p:nvCxnSpPr>
        <p:spPr bwMode="auto">
          <a:xfrm rot="16200000" flipH="1">
            <a:off x="5753072" y="2809968"/>
            <a:ext cx="2816022" cy="577900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568203" y="137412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800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57303" y="567810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Node  *</a:t>
            </a:r>
            <a:r>
              <a:rPr lang="en-US" sz="1800" dirty="0" smtClean="0">
                <a:solidFill>
                  <a:srgbClr val="C00000"/>
                </a:solidFill>
              </a:rPr>
              <a:t>tail</a:t>
            </a:r>
            <a:r>
              <a:rPr lang="en-US" sz="1800" dirty="0" smtClean="0"/>
              <a:t>;</a:t>
            </a:r>
          </a:p>
        </p:txBody>
      </p:sp>
      <p:sp>
        <p:nvSpPr>
          <p:cNvPr id="88" name="Rectangle 4"/>
          <p:cNvSpPr>
            <a:spLocks noChangeArrowheads="1"/>
          </p:cNvSpPr>
          <p:nvPr/>
        </p:nvSpPr>
        <p:spPr bwMode="auto">
          <a:xfrm>
            <a:off x="4707988" y="5339555"/>
            <a:ext cx="424946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Using the </a:t>
            </a:r>
            <a:r>
              <a:rPr lang="en-US" sz="2000" dirty="0" smtClean="0">
                <a:solidFill>
                  <a:srgbClr val="C00000"/>
                </a:solidFill>
              </a:rPr>
              <a:t>tail pointer</a:t>
            </a:r>
            <a:r>
              <a:rPr lang="en-US" sz="2000" dirty="0" smtClean="0">
                <a:solidFill>
                  <a:schemeClr val="tx1"/>
                </a:solidFill>
              </a:rPr>
              <a:t>, we can 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</a:rPr>
              <a:t>add new items </a:t>
            </a:r>
            <a:r>
              <a:rPr lang="en-US" sz="2000" dirty="0" smtClean="0">
                <a:solidFill>
                  <a:schemeClr val="tx1"/>
                </a:solidFill>
              </a:rPr>
              <a:t>to the end of our list </a:t>
            </a:r>
            <a:r>
              <a:rPr lang="en-US" sz="2000" dirty="0" smtClean="0">
                <a:solidFill>
                  <a:srgbClr val="FF0000"/>
                </a:solidFill>
              </a:rPr>
              <a:t>without traversing</a:t>
            </a:r>
            <a:r>
              <a:rPr lang="en-US" sz="2000" dirty="0" smtClean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7" grpId="0"/>
      <p:bldP spid="543748" grpId="0"/>
      <p:bldP spid="543756" grpId="0"/>
      <p:bldP spid="11" grpId="0"/>
      <p:bldP spid="87" grpId="0"/>
      <p:bldP spid="8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D8A39-74CA-48CF-9CBD-D97919622456}" type="slidenum">
              <a:rPr lang="en-US"/>
              <a:pPr/>
              <a:t>68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6" y="46490"/>
            <a:ext cx="7772400" cy="1143000"/>
          </a:xfrm>
        </p:spPr>
        <p:txBody>
          <a:bodyPr/>
          <a:lstStyle/>
          <a:p>
            <a:pPr algn="l"/>
            <a:r>
              <a:rPr lang="en-US" sz="2800" dirty="0" smtClean="0">
                <a:solidFill>
                  <a:srgbClr val="6600CC"/>
                </a:solidFill>
              </a:rPr>
              <a:t>Adding an Item </a:t>
            </a:r>
            <a:r>
              <a:rPr lang="en-US" sz="2800" dirty="0" smtClean="0"/>
              <a:t>to the Rear…</a:t>
            </a:r>
            <a:br>
              <a:rPr lang="en-US" sz="2800" dirty="0" smtClean="0"/>
            </a:br>
            <a:r>
              <a:rPr lang="en-US" sz="2800" dirty="0" smtClean="0"/>
              <a:t>With a Tail Pointer</a:t>
            </a:r>
            <a:endParaRPr lang="en-US" sz="2800" dirty="0">
              <a:solidFill>
                <a:srgbClr val="6600CC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178670" y="23447"/>
            <a:ext cx="3930161" cy="6811108"/>
          </a:xfrm>
          <a:prstGeom prst="rect">
            <a:avLst/>
          </a:prstGeom>
          <a:solidFill>
            <a:srgbClr val="E4E4F8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208049" y="1406183"/>
            <a:ext cx="3874306" cy="4352364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208049" y="942025"/>
            <a:ext cx="3799182" cy="5754051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36146" y="1956096"/>
            <a:ext cx="612668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else</a:t>
            </a:r>
          </a:p>
          <a:p>
            <a:pPr algn="l"/>
            <a:r>
              <a:rPr lang="en-US" sz="1400" dirty="0" smtClean="0"/>
              <a:t>{</a:t>
            </a:r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800" dirty="0"/>
          </a:p>
          <a:p>
            <a:pPr algn="l"/>
            <a:endParaRPr lang="en-US" sz="1800" dirty="0" smtClean="0"/>
          </a:p>
          <a:p>
            <a:pPr algn="l"/>
            <a:endParaRPr lang="en-US" sz="1600" dirty="0" smtClean="0"/>
          </a:p>
          <a:p>
            <a:pPr algn="l"/>
            <a:endParaRPr lang="en-US" sz="2000" dirty="0" smtClean="0"/>
          </a:p>
          <a:p>
            <a:pPr algn="l"/>
            <a:endParaRPr lang="en-US" sz="1100" dirty="0" smtClean="0"/>
          </a:p>
          <a:p>
            <a:pPr algn="l"/>
            <a:r>
              <a:rPr lang="en-US" sz="1400" dirty="0" smtClean="0"/>
              <a:t> 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33848" y="70593"/>
            <a:ext cx="4572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 smtClean="0"/>
              <a:t>class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endParaRPr lang="en-US" sz="2000" dirty="0">
              <a:solidFill>
                <a:srgbClr val="FF0000"/>
              </a:solidFill>
            </a:endParaRP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2000" dirty="0" smtClean="0"/>
              <a:t>public:</a:t>
            </a:r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  <a:p>
            <a:pPr algn="l"/>
            <a:endParaRPr lang="en-US" sz="2000" dirty="0" smtClean="0"/>
          </a:p>
          <a:p>
            <a:pPr algn="l"/>
            <a:endParaRPr lang="en-US" sz="1600" dirty="0"/>
          </a:p>
          <a:p>
            <a:pPr algn="l"/>
            <a:r>
              <a:rPr lang="en-US" sz="2000" dirty="0" smtClean="0"/>
              <a:t> </a:t>
            </a:r>
          </a:p>
          <a:p>
            <a:pPr algn="l"/>
            <a:endParaRPr lang="en-US" sz="2000" dirty="0"/>
          </a:p>
          <a:p>
            <a:pPr algn="l"/>
            <a:r>
              <a:rPr lang="en-US" sz="1800" dirty="0" smtClean="0"/>
              <a:t>private:</a:t>
            </a:r>
            <a:endParaRPr lang="en-US" sz="1600" dirty="0" smtClean="0"/>
          </a:p>
          <a:p>
            <a:pPr algn="l"/>
            <a:r>
              <a:rPr lang="en-US" sz="1600" dirty="0" smtClean="0"/>
              <a:t>   Node  *head;</a:t>
            </a:r>
            <a:endParaRPr lang="en-US" sz="1600" dirty="0"/>
          </a:p>
          <a:p>
            <a:pPr algn="l"/>
            <a:endParaRPr lang="en-US" sz="1600" dirty="0"/>
          </a:p>
          <a:p>
            <a:pPr algn="l"/>
            <a:r>
              <a:rPr lang="en-US" sz="1600" dirty="0" smtClean="0"/>
              <a:t>};</a:t>
            </a:r>
            <a:endParaRPr lang="en-US" sz="1600" dirty="0"/>
          </a:p>
        </p:txBody>
      </p:sp>
      <p:sp>
        <p:nvSpPr>
          <p:cNvPr id="55" name="Rectangle 54"/>
          <p:cNvSpPr/>
          <p:nvPr/>
        </p:nvSpPr>
        <p:spPr bwMode="auto">
          <a:xfrm>
            <a:off x="8239126" y="951068"/>
            <a:ext cx="788214" cy="48858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571586" y="3335628"/>
            <a:ext cx="3986562" cy="2531320"/>
            <a:chOff x="469191" y="3016940"/>
            <a:chExt cx="4344331" cy="27712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2480059" y="3079676"/>
              <a:ext cx="2333463" cy="2708464"/>
              <a:chOff x="2489785" y="3971537"/>
              <a:chExt cx="2333463" cy="2708464"/>
            </a:xfrm>
          </p:grpSpPr>
          <p:grpSp>
            <p:nvGrpSpPr>
              <p:cNvPr id="181" name="Group 180"/>
              <p:cNvGrpSpPr/>
              <p:nvPr/>
            </p:nvGrpSpPr>
            <p:grpSpPr>
              <a:xfrm>
                <a:off x="2489785" y="4039957"/>
                <a:ext cx="2327545" cy="2640044"/>
                <a:chOff x="2489785" y="4039957"/>
                <a:chExt cx="2327545" cy="2640044"/>
              </a:xfrm>
            </p:grpSpPr>
            <p:grpSp>
              <p:nvGrpSpPr>
                <p:cNvPr id="194" name="Group 193"/>
                <p:cNvGrpSpPr/>
                <p:nvPr/>
              </p:nvGrpSpPr>
              <p:grpSpPr>
                <a:xfrm>
                  <a:off x="2489785" y="4945381"/>
                  <a:ext cx="2327545" cy="1734620"/>
                  <a:chOff x="2243969" y="4133709"/>
                  <a:chExt cx="2978828" cy="2202838"/>
                </a:xfrm>
              </p:grpSpPr>
              <p:grpSp>
                <p:nvGrpSpPr>
                  <p:cNvPr id="204" name="Group 203"/>
                  <p:cNvGrpSpPr/>
                  <p:nvPr/>
                </p:nvGrpSpPr>
                <p:grpSpPr>
                  <a:xfrm>
                    <a:off x="2246729" y="4133709"/>
                    <a:ext cx="2976068" cy="1022430"/>
                    <a:chOff x="2246729" y="2946250"/>
                    <a:chExt cx="2976068" cy="1022430"/>
                  </a:xfrm>
                </p:grpSpPr>
                <p:grpSp>
                  <p:nvGrpSpPr>
                    <p:cNvPr id="218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46729" y="3016997"/>
                      <a:ext cx="2083967" cy="951683"/>
                      <a:chOff x="839" y="1095"/>
                      <a:chExt cx="1417" cy="729"/>
                    </a:xfrm>
                  </p:grpSpPr>
                  <p:sp>
                    <p:nvSpPr>
                      <p:cNvPr id="220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1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39" y="1095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600" dirty="0"/>
                      </a:p>
                    </p:txBody>
                  </p:sp>
                  <p:sp>
                    <p:nvSpPr>
                      <p:cNvPr id="222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23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9" y="1435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24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 dirty="0"/>
                      </a:p>
                    </p:txBody>
                  </p:sp>
                </p:grpSp>
                <p:sp>
                  <p:nvSpPr>
                    <p:cNvPr id="219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50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2200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2243969" y="5314116"/>
                    <a:ext cx="2968714" cy="1022431"/>
                    <a:chOff x="2254083" y="2946246"/>
                    <a:chExt cx="2968714" cy="1022431"/>
                  </a:xfrm>
                </p:grpSpPr>
                <p:grpSp>
                  <p:nvGrpSpPr>
                    <p:cNvPr id="211" name="Group 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4083" y="3028743"/>
                      <a:ext cx="2076614" cy="939934"/>
                      <a:chOff x="844" y="1104"/>
                      <a:chExt cx="1412" cy="720"/>
                    </a:xfrm>
                  </p:grpSpPr>
                  <p:sp>
                    <p:nvSpPr>
                      <p:cNvPr id="213" name="Rectangle 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64" y="1104"/>
                        <a:ext cx="1392" cy="72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4" name="Text Box 18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1119"/>
                        <a:ext cx="631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value</a:t>
                        </a:r>
                        <a:endParaRPr lang="en-US" sz="1200" dirty="0"/>
                      </a:p>
                    </p:txBody>
                  </p:sp>
                  <p:sp>
                    <p:nvSpPr>
                      <p:cNvPr id="215" name="Rectangle 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152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  <p:sp>
                    <p:nvSpPr>
                      <p:cNvPr id="216" name="Text Box 2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64" y="1419"/>
                        <a:ext cx="589" cy="3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/>
                      <a:p>
                        <a:pPr algn="l"/>
                        <a:r>
                          <a:rPr lang="en-US" sz="1600" dirty="0" smtClean="0"/>
                          <a:t>next</a:t>
                        </a:r>
                        <a:endParaRPr lang="en-US" sz="1400" dirty="0"/>
                      </a:p>
                    </p:txBody>
                  </p:sp>
                  <p:sp>
                    <p:nvSpPr>
                      <p:cNvPr id="217" name="Rectangle 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423" y="1488"/>
                        <a:ext cx="785" cy="24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 sz="1800"/>
                      </a:p>
                    </p:txBody>
                  </p:sp>
                </p:grpSp>
                <p:sp>
                  <p:nvSpPr>
                    <p:cNvPr id="212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267722" y="2946246"/>
                      <a:ext cx="955075" cy="4706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CCFFCC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/>
                    <a:p>
                      <a:pPr algn="l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3700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p:txBody>
                </p:sp>
              </p:grpSp>
              <p:sp>
                <p:nvSpPr>
                  <p:cNvPr id="206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53866" y="4208069"/>
                    <a:ext cx="1266215" cy="46902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>
                        <a:solidFill>
                          <a:schemeClr val="accent2"/>
                        </a:solidFill>
                      </a:rPr>
                      <a:t>"shells"</a:t>
                    </a:r>
                    <a:endParaRPr lang="en-US" sz="1600" dirty="0">
                      <a:solidFill>
                        <a:schemeClr val="accent2"/>
                      </a:solidFill>
                    </a:endParaRPr>
                  </a:p>
                </p:txBody>
              </p:sp>
              <p:cxnSp>
                <p:nvCxnSpPr>
                  <p:cNvPr id="207" name="Curved Connector 206"/>
                  <p:cNvCxnSpPr/>
                  <p:nvPr/>
                </p:nvCxnSpPr>
                <p:spPr bwMode="auto">
                  <a:xfrm>
                    <a:off x="4237261" y="4884531"/>
                    <a:ext cx="107950" cy="530490"/>
                  </a:xfrm>
                  <a:prstGeom prst="curvedConnector3">
                    <a:avLst>
                      <a:gd name="adj1" fmla="val 311765"/>
                    </a:avLst>
                  </a:prstGeom>
                  <a:solidFill>
                    <a:schemeClr val="accent1"/>
                  </a:solidFill>
                  <a:ln w="25400" cap="flat" cmpd="sng" algn="ctr">
                    <a:solidFill>
                      <a:srgbClr val="8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sp>
                <p:nvSpPr>
                  <p:cNvPr id="208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4496" y="5391635"/>
                    <a:ext cx="1203234" cy="5134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800" dirty="0" smtClean="0">
                        <a:solidFill>
                          <a:schemeClr val="accent2"/>
                        </a:solidFill>
                      </a:rPr>
                      <a:t>"cash"</a:t>
                    </a:r>
                    <a:endParaRPr lang="en-US" sz="18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210" name="Rectangle 209"/>
                  <p:cNvSpPr/>
                  <p:nvPr/>
                </p:nvSpPr>
                <p:spPr>
                  <a:xfrm>
                    <a:off x="3152243" y="4636582"/>
                    <a:ext cx="1044503" cy="51347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800" dirty="0" smtClean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3700</a:t>
                    </a:r>
                    <a:endParaRPr lang="en-US" sz="1800" dirty="0"/>
                  </a:p>
                </p:txBody>
              </p:sp>
            </p:grpSp>
            <p:grpSp>
              <p:nvGrpSpPr>
                <p:cNvPr id="197" name="Group 15"/>
                <p:cNvGrpSpPr>
                  <a:grpSpLocks/>
                </p:cNvGrpSpPr>
                <p:nvPr/>
              </p:nvGrpSpPr>
              <p:grpSpPr bwMode="auto">
                <a:xfrm>
                  <a:off x="2522621" y="4063886"/>
                  <a:ext cx="1599607" cy="743232"/>
                  <a:chOff x="864" y="1101"/>
                  <a:chExt cx="1392" cy="723"/>
                </a:xfrm>
              </p:grpSpPr>
              <p:sp>
                <p:nvSpPr>
                  <p:cNvPr id="19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20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20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20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9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89612" y="4039957"/>
                  <a:ext cx="86113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2"/>
                      </a:solidFill>
                    </a:rPr>
                    <a:t>“ruby"</a:t>
                  </a:r>
                  <a:endParaRPr lang="en-US" sz="1600" dirty="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83" name="Group 182"/>
              <p:cNvGrpSpPr/>
              <p:nvPr/>
            </p:nvGrpSpPr>
            <p:grpSpPr>
              <a:xfrm>
                <a:off x="2522621" y="3971537"/>
                <a:ext cx="2300627" cy="835580"/>
                <a:chOff x="2283499" y="2907553"/>
                <a:chExt cx="2944379" cy="1061126"/>
              </a:xfrm>
            </p:grpSpPr>
            <p:grpSp>
              <p:nvGrpSpPr>
                <p:cNvPr id="187" name="Group 15"/>
                <p:cNvGrpSpPr>
                  <a:grpSpLocks/>
                </p:cNvGrpSpPr>
                <p:nvPr/>
              </p:nvGrpSpPr>
              <p:grpSpPr bwMode="auto">
                <a:xfrm>
                  <a:off x="2283499" y="3024829"/>
                  <a:ext cx="2047202" cy="943850"/>
                  <a:chOff x="864" y="1101"/>
                  <a:chExt cx="1392" cy="723"/>
                </a:xfrm>
              </p:grpSpPr>
              <p:sp>
                <p:nvSpPr>
                  <p:cNvPr id="189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0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101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1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192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74" y="1437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1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</p:grpSp>
            <p:sp>
              <p:nvSpPr>
                <p:cNvPr id="18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72803" y="2907553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8000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184" name="Text Box 30"/>
              <p:cNvSpPr txBox="1">
                <a:spLocks noChangeArrowheads="1"/>
              </p:cNvSpPr>
              <p:nvPr/>
            </p:nvSpPr>
            <p:spPr bwMode="auto">
              <a:xfrm>
                <a:off x="3194442" y="4060603"/>
                <a:ext cx="86113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3207307" y="4398294"/>
                <a:ext cx="816134" cy="404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800" dirty="0"/>
              </a:p>
            </p:txBody>
          </p:sp>
          <p:cxnSp>
            <p:nvCxnSpPr>
              <p:cNvPr id="186" name="Curved Connector 185"/>
              <p:cNvCxnSpPr/>
              <p:nvPr/>
            </p:nvCxnSpPr>
            <p:spPr bwMode="auto">
              <a:xfrm>
                <a:off x="4013400" y="4598252"/>
                <a:ext cx="84348" cy="417733"/>
              </a:xfrm>
              <a:prstGeom prst="curvedConnector3">
                <a:avLst>
                  <a:gd name="adj1" fmla="val 311765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76" name="Group 2"/>
            <p:cNvGrpSpPr>
              <a:grpSpLocks/>
            </p:cNvGrpSpPr>
            <p:nvPr/>
          </p:nvGrpSpPr>
          <p:grpSpPr bwMode="auto">
            <a:xfrm>
              <a:off x="492981" y="3016940"/>
              <a:ext cx="767850" cy="647711"/>
              <a:chOff x="4272" y="605"/>
              <a:chExt cx="528" cy="408"/>
            </a:xfrm>
          </p:grpSpPr>
          <p:sp>
            <p:nvSpPr>
              <p:cNvPr id="179" name="Text Box 3"/>
              <p:cNvSpPr txBox="1">
                <a:spLocks noChangeArrowheads="1"/>
              </p:cNvSpPr>
              <p:nvPr/>
            </p:nvSpPr>
            <p:spPr bwMode="auto">
              <a:xfrm>
                <a:off x="4312" y="605"/>
                <a:ext cx="48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80" name="Rectangle 4"/>
              <p:cNvSpPr>
                <a:spLocks noChangeArrowheads="1"/>
              </p:cNvSpPr>
              <p:nvPr/>
            </p:nvSpPr>
            <p:spPr bwMode="auto">
              <a:xfrm>
                <a:off x="4272" y="821"/>
                <a:ext cx="528" cy="19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</p:grpSp>
        <p:sp>
          <p:nvSpPr>
            <p:cNvPr id="177" name="Rectangle 176"/>
            <p:cNvSpPr/>
            <p:nvPr/>
          </p:nvSpPr>
          <p:spPr>
            <a:xfrm>
              <a:off x="469191" y="3318724"/>
              <a:ext cx="816134" cy="404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78" name="Curved Connector 177"/>
            <p:cNvCxnSpPr>
              <a:stCxn id="177" idx="3"/>
            </p:cNvCxnSpPr>
            <p:nvPr/>
          </p:nvCxnSpPr>
          <p:spPr bwMode="auto">
            <a:xfrm flipV="1">
              <a:off x="1285325" y="3216485"/>
              <a:ext cx="1208382" cy="304405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5722665" y="1419936"/>
            <a:ext cx="2238029" cy="664585"/>
            <a:chOff x="5722665" y="2236761"/>
            <a:chExt cx="2238029" cy="664585"/>
          </a:xfrm>
        </p:grpSpPr>
        <p:sp>
          <p:nvSpPr>
            <p:cNvPr id="65" name="TextBox 64"/>
            <p:cNvSpPr txBox="1"/>
            <p:nvPr/>
          </p:nvSpPr>
          <p:spPr>
            <a:xfrm>
              <a:off x="5722665" y="2236761"/>
              <a:ext cx="2199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if (head ==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015931" y="2532014"/>
              <a:ext cx="1944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err="1" smtClean="0">
                  <a:solidFill>
                    <a:srgbClr val="6600CC"/>
                  </a:solidFill>
                </a:rPr>
                <a:t>addToFront</a:t>
              </a:r>
              <a:r>
                <a:rPr lang="en-US" sz="1800" dirty="0" smtClean="0">
                  <a:solidFill>
                    <a:srgbClr val="6600CC"/>
                  </a:solidFill>
                </a:rPr>
                <a:t>(v);  </a:t>
              </a:r>
            </a:p>
          </p:txBody>
        </p:sp>
      </p:grpSp>
      <p:grpSp>
        <p:nvGrpSpPr>
          <p:cNvPr id="79" name="Group 2"/>
          <p:cNvGrpSpPr>
            <a:grpSpLocks/>
          </p:cNvGrpSpPr>
          <p:nvPr/>
        </p:nvGrpSpPr>
        <p:grpSpPr bwMode="auto">
          <a:xfrm>
            <a:off x="610225" y="3989549"/>
            <a:ext cx="658953" cy="601681"/>
            <a:chOff x="4272" y="725"/>
            <a:chExt cx="528" cy="379"/>
          </a:xfrm>
        </p:grpSpPr>
        <p:sp>
          <p:nvSpPr>
            <p:cNvPr id="80" name="Text Box 3"/>
            <p:cNvSpPr txBox="1">
              <a:spLocks noChangeArrowheads="1"/>
            </p:cNvSpPr>
            <p:nvPr/>
          </p:nvSpPr>
          <p:spPr bwMode="auto">
            <a:xfrm>
              <a:off x="4315" y="725"/>
              <a:ext cx="43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tail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81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90" name="Curved Connector 89"/>
          <p:cNvCxnSpPr>
            <a:stCxn id="81" idx="3"/>
          </p:cNvCxnSpPr>
          <p:nvPr/>
        </p:nvCxnSpPr>
        <p:spPr bwMode="auto">
          <a:xfrm>
            <a:off x="1269189" y="4438820"/>
            <a:ext cx="1195437" cy="799292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3025220" y="5459140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5508308" y="951068"/>
            <a:ext cx="3519032" cy="4722905"/>
            <a:chOff x="5508308" y="2077998"/>
            <a:chExt cx="3519032" cy="4722905"/>
          </a:xfrm>
        </p:grpSpPr>
        <p:sp>
          <p:nvSpPr>
            <p:cNvPr id="121" name="Rectangle 120"/>
            <p:cNvSpPr/>
            <p:nvPr/>
          </p:nvSpPr>
          <p:spPr bwMode="auto">
            <a:xfrm>
              <a:off x="8239126" y="2077998"/>
              <a:ext cx="788214" cy="488586"/>
            </a:xfrm>
            <a:prstGeom prst="rect">
              <a:avLst/>
            </a:prstGeom>
            <a:solidFill>
              <a:srgbClr val="E4E4F8"/>
            </a:solidFill>
            <a:ln w="254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508308" y="2322754"/>
              <a:ext cx="260007" cy="44781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{</a:t>
              </a:r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/>
            </a:p>
            <a:p>
              <a:endParaRPr lang="en-US" sz="1800" dirty="0" smtClean="0"/>
            </a:p>
            <a:p>
              <a:endParaRPr lang="en-US" sz="1800" dirty="0" smtClean="0"/>
            </a:p>
            <a:p>
              <a:r>
                <a:rPr lang="en-US" sz="1800" dirty="0" smtClean="0"/>
                <a:t/>
              </a:r>
              <a:br>
                <a:rPr lang="en-US" sz="1800" dirty="0" smtClean="0"/>
              </a:br>
              <a:endParaRPr lang="en-US" sz="1800" dirty="0" smtClean="0"/>
            </a:p>
            <a:p>
              <a:endParaRPr lang="en-US" sz="1100" dirty="0" smtClean="0"/>
            </a:p>
            <a:p>
              <a:endParaRPr lang="en-US" sz="800" dirty="0"/>
            </a:p>
            <a:p>
              <a:r>
                <a:rPr lang="en-US" sz="1600" dirty="0" smtClean="0"/>
                <a:t> </a:t>
              </a:r>
              <a:endParaRPr lang="en-US" sz="1400" dirty="0" smtClean="0"/>
            </a:p>
          </p:txBody>
        </p:sp>
      </p:grpSp>
      <p:sp>
        <p:nvSpPr>
          <p:cNvPr id="14" name="Rectangle 13"/>
          <p:cNvSpPr/>
          <p:nvPr/>
        </p:nvSpPr>
        <p:spPr bwMode="auto">
          <a:xfrm>
            <a:off x="6013432" y="2537478"/>
            <a:ext cx="3068923" cy="1223263"/>
          </a:xfrm>
          <a:prstGeom prst="rect">
            <a:avLst/>
          </a:prstGeom>
          <a:solidFill>
            <a:srgbClr val="FFE1E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96808" y="958516"/>
            <a:ext cx="4032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void </a:t>
            </a:r>
            <a:r>
              <a:rPr lang="en-US" sz="1800" dirty="0" err="1" smtClean="0">
                <a:solidFill>
                  <a:schemeClr val="tx1"/>
                </a:solidFill>
                <a:cs typeface="Arial" charset="0"/>
              </a:rPr>
              <a:t>addToRear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(string v</a:t>
            </a:r>
            <a:r>
              <a:rPr lang="en-US" sz="1800" dirty="0">
                <a:solidFill>
                  <a:schemeClr val="tx1"/>
                </a:solidFill>
                <a:cs typeface="Arial" charset="0"/>
              </a:rPr>
              <a:t>)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966429" y="2537478"/>
            <a:ext cx="3261523" cy="1180600"/>
            <a:chOff x="5966429" y="3189098"/>
            <a:chExt cx="3261523" cy="1180600"/>
          </a:xfrm>
        </p:grpSpPr>
        <p:sp>
          <p:nvSpPr>
            <p:cNvPr id="128" name="TextBox 127"/>
            <p:cNvSpPr txBox="1"/>
            <p:nvPr/>
          </p:nvSpPr>
          <p:spPr>
            <a:xfrm>
              <a:off x="5966429" y="3764217"/>
              <a:ext cx="271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while(p-&gt;next !=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)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976834" y="3189098"/>
              <a:ext cx="3251118" cy="1180600"/>
              <a:chOff x="5976834" y="3189098"/>
              <a:chExt cx="3251118" cy="1180600"/>
            </a:xfrm>
          </p:grpSpPr>
          <p:sp>
            <p:nvSpPr>
              <p:cNvPr id="116" name="TextBox 115"/>
              <p:cNvSpPr txBox="1"/>
              <p:nvPr/>
            </p:nvSpPr>
            <p:spPr>
              <a:xfrm>
                <a:off x="5976834" y="3189098"/>
                <a:ext cx="1136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6600CC"/>
                    </a:solidFill>
                  </a:rPr>
                  <a:t>Node *p;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5986359" y="3446273"/>
                <a:ext cx="32415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rgbClr val="6600CC"/>
                    </a:solidFill>
                  </a:rPr>
                  <a:t>p = head;</a:t>
                </a:r>
                <a:r>
                  <a:rPr lang="en-US" sz="14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// start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at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top</a:t>
                </a:r>
                <a:r>
                  <a:rPr lang="en-US" sz="1200" dirty="0" smtClean="0">
                    <a:solidFill>
                      <a:srgbClr val="6600CC"/>
                    </a:solidFill>
                  </a:rPr>
                  <a:t> </a:t>
                </a:r>
                <a:r>
                  <a:rPr lang="en-US" sz="1700" dirty="0" smtClean="0">
                    <a:solidFill>
                      <a:srgbClr val="6600CC"/>
                    </a:solidFill>
                  </a:rPr>
                  <a:t>node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134717" y="4000366"/>
                <a:ext cx="15007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rgbClr val="6600CC"/>
                    </a:solidFill>
                  </a:rPr>
                  <a:t> p = p-&gt;next;</a:t>
                </a:r>
                <a:endParaRPr lang="en-US" sz="1800" dirty="0"/>
              </a:p>
            </p:txBody>
          </p:sp>
        </p:grpSp>
      </p:grpSp>
      <p:sp>
        <p:nvSpPr>
          <p:cNvPr id="110" name="Rectangle 109"/>
          <p:cNvSpPr/>
          <p:nvPr/>
        </p:nvSpPr>
        <p:spPr>
          <a:xfrm>
            <a:off x="560753" y="4275911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3700</a:t>
            </a:r>
            <a:endParaRPr lang="en-US" sz="1800" dirty="0"/>
          </a:p>
        </p:txBody>
      </p:sp>
      <p:sp>
        <p:nvSpPr>
          <p:cNvPr id="102" name="Text Box 83"/>
          <p:cNvSpPr txBox="1">
            <a:spLocks noChangeArrowheads="1"/>
          </p:cNvSpPr>
          <p:nvPr/>
        </p:nvSpPr>
        <p:spPr bwMode="auto">
          <a:xfrm>
            <a:off x="346047" y="1240547"/>
            <a:ext cx="4631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/>
              <a:t>Let’s see how to update our </a:t>
            </a:r>
            <a:r>
              <a:rPr lang="en-US" sz="1800" dirty="0" err="1" smtClean="0">
                <a:solidFill>
                  <a:srgbClr val="6600CC"/>
                </a:solidFill>
              </a:rPr>
              <a:t>addToRear</a:t>
            </a:r>
            <a:r>
              <a:rPr lang="en-US" sz="1800" dirty="0" smtClean="0">
                <a:solidFill>
                  <a:srgbClr val="6600CC"/>
                </a:solidFill>
              </a:rPr>
              <a:t>() </a:t>
            </a:r>
            <a:r>
              <a:rPr lang="en-US" sz="1800" dirty="0" smtClean="0"/>
              <a:t>function once our class has a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tail pointer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028399" y="3701666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Node *n = new Node;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2387938" y="5963545"/>
            <a:ext cx="2077435" cy="803752"/>
            <a:chOff x="8322353" y="4622956"/>
            <a:chExt cx="2077435" cy="803752"/>
          </a:xfrm>
        </p:grpSpPr>
        <p:grpSp>
          <p:nvGrpSpPr>
            <p:cNvPr id="117" name="Group 15"/>
            <p:cNvGrpSpPr>
              <a:grpSpLocks/>
            </p:cNvGrpSpPr>
            <p:nvPr/>
          </p:nvGrpSpPr>
          <p:grpSpPr bwMode="auto">
            <a:xfrm>
              <a:off x="8322353" y="4683476"/>
              <a:ext cx="1599607" cy="743232"/>
              <a:chOff x="864" y="1101"/>
              <a:chExt cx="1392" cy="723"/>
            </a:xfrm>
          </p:grpSpPr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1392" cy="720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1" name="Text Box 18"/>
              <p:cNvSpPr txBox="1">
                <a:spLocks noChangeArrowheads="1"/>
              </p:cNvSpPr>
              <p:nvPr/>
            </p:nvSpPr>
            <p:spPr bwMode="auto">
              <a:xfrm>
                <a:off x="864" y="1101"/>
                <a:ext cx="631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value</a:t>
                </a:r>
                <a:endParaRPr lang="en-US" sz="1800" dirty="0"/>
              </a:p>
            </p:txBody>
          </p:sp>
          <p:sp>
            <p:nvSpPr>
              <p:cNvPr id="132" name="Rectangle 19"/>
              <p:cNvSpPr>
                <a:spLocks noChangeArrowheads="1"/>
              </p:cNvSpPr>
              <p:nvPr/>
            </p:nvSpPr>
            <p:spPr bwMode="auto">
              <a:xfrm>
                <a:off x="1423" y="1152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874" y="1437"/>
                <a:ext cx="589" cy="3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/>
                  <a:t>next</a:t>
                </a:r>
                <a:endParaRPr lang="en-US" sz="1600" dirty="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423" y="1488"/>
                <a:ext cx="785" cy="240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800" dirty="0" smtClean="0"/>
                  <a:t> </a:t>
                </a:r>
                <a:endParaRPr lang="en-US" sz="1800" dirty="0"/>
              </a:p>
            </p:txBody>
          </p:sp>
        </p:grpSp>
        <p:sp>
          <p:nvSpPr>
            <p:cNvPr id="127" name="Text Box 34"/>
            <p:cNvSpPr txBox="1">
              <a:spLocks noChangeArrowheads="1"/>
            </p:cNvSpPr>
            <p:nvPr/>
          </p:nvSpPr>
          <p:spPr bwMode="auto">
            <a:xfrm>
              <a:off x="9872079" y="4622956"/>
              <a:ext cx="52770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160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023149" y="4022226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n-&gt;value = v;</a:t>
            </a:r>
          </a:p>
        </p:txBody>
      </p:sp>
      <p:sp>
        <p:nvSpPr>
          <p:cNvPr id="150" name="Text Box 30"/>
          <p:cNvSpPr txBox="1">
            <a:spLocks noChangeArrowheads="1"/>
          </p:cNvSpPr>
          <p:nvPr/>
        </p:nvSpPr>
        <p:spPr bwMode="auto">
          <a:xfrm>
            <a:off x="3059759" y="6020782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2"/>
                </a:solidFill>
              </a:rPr>
              <a:t>“iPad"</a:t>
            </a:r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8979" y="4284732"/>
            <a:ext cx="1409931" cy="371244"/>
            <a:chOff x="6008469" y="4284732"/>
            <a:chExt cx="1409931" cy="371244"/>
          </a:xfrm>
        </p:grpSpPr>
        <p:sp>
          <p:nvSpPr>
            <p:cNvPr id="154" name="TextBox 153"/>
            <p:cNvSpPr txBox="1"/>
            <p:nvPr/>
          </p:nvSpPr>
          <p:spPr>
            <a:xfrm>
              <a:off x="6008469" y="4284732"/>
              <a:ext cx="11673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p-&gt;next =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044580" y="4286644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n;</a:t>
              </a:r>
            </a:p>
          </p:txBody>
        </p:sp>
      </p:grpSp>
      <p:cxnSp>
        <p:nvCxnSpPr>
          <p:cNvPr id="157" name="Curved Connector 156"/>
          <p:cNvCxnSpPr/>
          <p:nvPr/>
        </p:nvCxnSpPr>
        <p:spPr bwMode="auto">
          <a:xfrm>
            <a:off x="3872802" y="5668840"/>
            <a:ext cx="77402" cy="381574"/>
          </a:xfrm>
          <a:prstGeom prst="curvedConnector3">
            <a:avLst>
              <a:gd name="adj1" fmla="val 311765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0" name="TextBox 159"/>
          <p:cNvSpPr txBox="1"/>
          <p:nvPr/>
        </p:nvSpPr>
        <p:spPr>
          <a:xfrm>
            <a:off x="5995179" y="4593756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6600CC"/>
                </a:solidFill>
              </a:rPr>
              <a:t>n-&gt;next 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>
                <a:solidFill>
                  <a:srgbClr val="6600CC"/>
                </a:solidFill>
              </a:rPr>
              <a:t>;</a:t>
            </a:r>
          </a:p>
        </p:txBody>
      </p:sp>
      <p:sp>
        <p:nvSpPr>
          <p:cNvPr id="162" name="Text Box 30"/>
          <p:cNvSpPr txBox="1">
            <a:spLocks noChangeArrowheads="1"/>
          </p:cNvSpPr>
          <p:nvPr/>
        </p:nvSpPr>
        <p:spPr bwMode="auto">
          <a:xfrm>
            <a:off x="3040819" y="6348559"/>
            <a:ext cx="8931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35" name="Line 14"/>
          <p:cNvSpPr>
            <a:spLocks noChangeShapeType="1"/>
          </p:cNvSpPr>
          <p:nvPr/>
        </p:nvSpPr>
        <p:spPr bwMode="auto">
          <a:xfrm>
            <a:off x="5485912" y="15969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8" name="Rectangle 147"/>
          <p:cNvSpPr/>
          <p:nvPr/>
        </p:nvSpPr>
        <p:spPr bwMode="auto">
          <a:xfrm>
            <a:off x="5320561" y="40819"/>
            <a:ext cx="3751284" cy="2001661"/>
          </a:xfrm>
          <a:prstGeom prst="rect">
            <a:avLst/>
          </a:prstGeom>
          <a:solidFill>
            <a:srgbClr val="E4E4F8">
              <a:alpha val="9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139" name="Text Box 83"/>
          <p:cNvSpPr txBox="1">
            <a:spLocks noChangeArrowheads="1"/>
          </p:cNvSpPr>
          <p:nvPr/>
        </p:nvSpPr>
        <p:spPr bwMode="auto">
          <a:xfrm>
            <a:off x="241738" y="2059728"/>
            <a:ext cx="482563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FF0000"/>
                </a:solidFill>
              </a:rPr>
              <a:t>WARNING: </a:t>
            </a:r>
            <a:r>
              <a:rPr lang="en-US" sz="1800" dirty="0" smtClean="0"/>
              <a:t>You have to update all of your other methods to use the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tail pointer </a:t>
            </a:r>
            <a:b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800" dirty="0" smtClean="0"/>
              <a:t>(e.g., </a:t>
            </a:r>
            <a:r>
              <a:rPr lang="en-US" sz="1800" dirty="0" smtClean="0">
                <a:solidFill>
                  <a:srgbClr val="FF0000"/>
                </a:solidFill>
              </a:rPr>
              <a:t>constructor</a:t>
            </a:r>
            <a:r>
              <a:rPr lang="en-US" sz="1800" dirty="0" smtClean="0"/>
              <a:t>, </a:t>
            </a:r>
            <a:r>
              <a:rPr lang="en-US" sz="1800" dirty="0" err="1" smtClean="0">
                <a:solidFill>
                  <a:srgbClr val="FF0000"/>
                </a:solidFill>
              </a:rPr>
              <a:t>addToFront</a:t>
            </a:r>
            <a:r>
              <a:rPr lang="en-US" sz="1800" dirty="0" smtClean="0">
                <a:solidFill>
                  <a:srgbClr val="FF0000"/>
                </a:solidFill>
              </a:rPr>
              <a:t>()</a:t>
            </a:r>
            <a:r>
              <a:rPr lang="en-US" sz="1800" dirty="0" smtClean="0"/>
              <a:t>) as well!</a:t>
            </a:r>
            <a:endParaRPr lang="en-US" sz="1800" dirty="0"/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5493172" y="21522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3" name="Line 14"/>
          <p:cNvSpPr>
            <a:spLocks noChangeShapeType="1"/>
          </p:cNvSpPr>
          <p:nvPr/>
        </p:nvSpPr>
        <p:spPr bwMode="auto">
          <a:xfrm>
            <a:off x="5708632" y="2725014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2" name="Rounded Rectangular Callout 151"/>
          <p:cNvSpPr/>
          <p:nvPr/>
        </p:nvSpPr>
        <p:spPr bwMode="auto">
          <a:xfrm>
            <a:off x="5624541" y="315311"/>
            <a:ext cx="3229368" cy="1536398"/>
          </a:xfrm>
          <a:prstGeom prst="wedgeRoundRectCallout">
            <a:avLst>
              <a:gd name="adj1" fmla="val 1821"/>
              <a:gd name="adj2" fmla="val 100132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Guess what – we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 longer need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this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traversal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loop!</a:t>
            </a:r>
          </a:p>
          <a:p>
            <a:endParaRPr lang="en-US" sz="11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The 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  <a:cs typeface="Arial" charset="0"/>
              </a:rPr>
              <a:t>tail pointer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already points to our last node!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0366" y="6233577"/>
            <a:ext cx="13564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80"/>
                </a:solidFill>
              </a:rPr>
              <a:t> Node  *tail;</a:t>
            </a:r>
          </a:p>
        </p:txBody>
      </p:sp>
      <p:sp>
        <p:nvSpPr>
          <p:cNvPr id="19" name="Up Arrow 18"/>
          <p:cNvSpPr/>
          <p:nvPr/>
        </p:nvSpPr>
        <p:spPr bwMode="auto">
          <a:xfrm>
            <a:off x="-47530" y="4626388"/>
            <a:ext cx="2033990" cy="142859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/>
              <a:t>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rPr>
              <a:t>lready points to our last node!</a:t>
            </a:r>
          </a:p>
        </p:txBody>
      </p:sp>
      <p:grpSp>
        <p:nvGrpSpPr>
          <p:cNvPr id="159" name="Group 2"/>
          <p:cNvGrpSpPr>
            <a:grpSpLocks/>
          </p:cNvGrpSpPr>
          <p:nvPr/>
        </p:nvGrpSpPr>
        <p:grpSpPr bwMode="auto">
          <a:xfrm>
            <a:off x="646797" y="5892602"/>
            <a:ext cx="658953" cy="601681"/>
            <a:chOff x="4272" y="725"/>
            <a:chExt cx="528" cy="379"/>
          </a:xfrm>
        </p:grpSpPr>
        <p:sp>
          <p:nvSpPr>
            <p:cNvPr id="168" name="Text Box 3"/>
            <p:cNvSpPr txBox="1">
              <a:spLocks noChangeArrowheads="1"/>
            </p:cNvSpPr>
            <p:nvPr/>
          </p:nvSpPr>
          <p:spPr bwMode="auto">
            <a:xfrm>
              <a:off x="4409" y="725"/>
              <a:ext cx="2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tx1"/>
                  </a:solidFill>
                  <a:cs typeface="Arial" charset="0"/>
                </a:rPr>
                <a:t>n</a:t>
              </a:r>
              <a:endParaRPr lang="en-US" sz="18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4272" y="912"/>
              <a:ext cx="528" cy="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 dirty="0"/>
            </a:p>
          </p:txBody>
        </p:sp>
      </p:grpSp>
      <p:cxnSp>
        <p:nvCxnSpPr>
          <p:cNvPr id="171" name="Curved Connector 170"/>
          <p:cNvCxnSpPr>
            <a:endCxn id="27" idx="1"/>
          </p:cNvCxnSpPr>
          <p:nvPr/>
        </p:nvCxnSpPr>
        <p:spPr bwMode="auto">
          <a:xfrm flipV="1">
            <a:off x="1305750" y="6117433"/>
            <a:ext cx="1100121" cy="240528"/>
          </a:xfrm>
          <a:prstGeom prst="curvedConnector3">
            <a:avLst/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Rectangle 19"/>
          <p:cNvSpPr/>
          <p:nvPr/>
        </p:nvSpPr>
        <p:spPr>
          <a:xfrm>
            <a:off x="671118" y="6152506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5734109" y="4206892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5752764" y="4499569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2" name="Rounded Rectangular Callout 181"/>
          <p:cNvSpPr/>
          <p:nvPr/>
        </p:nvSpPr>
        <p:spPr bwMode="auto">
          <a:xfrm>
            <a:off x="4803228" y="795513"/>
            <a:ext cx="4279128" cy="1536398"/>
          </a:xfrm>
          <a:prstGeom prst="wedgeRoundRectCallout">
            <a:avLst>
              <a:gd name="adj1" fmla="val -9969"/>
              <a:gd name="adj2" fmla="val 1829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Wait! We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 longer have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p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variable that points at the last node!</a:t>
            </a:r>
          </a:p>
          <a:p>
            <a:endParaRPr lang="en-US" sz="12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But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we do have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our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tail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variable, and it points to the last node!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5" name="Rounded Rectangular Callout 194"/>
          <p:cNvSpPr/>
          <p:nvPr/>
        </p:nvSpPr>
        <p:spPr bwMode="auto">
          <a:xfrm>
            <a:off x="4465373" y="5892601"/>
            <a:ext cx="2730829" cy="742545"/>
          </a:xfrm>
          <a:prstGeom prst="wedgeRoundRectCallout">
            <a:avLst>
              <a:gd name="adj1" fmla="val 12142"/>
              <a:gd name="adj2" fmla="val -224114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 let’s just replace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“p”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with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“tail”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002129" y="4297523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tail</a:t>
            </a:r>
            <a:r>
              <a:rPr lang="en-US" sz="1800" dirty="0" smtClean="0">
                <a:solidFill>
                  <a:srgbClr val="6600CC"/>
                </a:solidFill>
              </a:rPr>
              <a:t>-&gt;next = n;</a:t>
            </a:r>
          </a:p>
        </p:txBody>
      </p:sp>
      <p:sp>
        <p:nvSpPr>
          <p:cNvPr id="209" name="Rectangle 208"/>
          <p:cNvSpPr/>
          <p:nvPr/>
        </p:nvSpPr>
        <p:spPr>
          <a:xfrm>
            <a:off x="674644" y="6159654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sp>
        <p:nvSpPr>
          <p:cNvPr id="225" name="Line 14"/>
          <p:cNvSpPr>
            <a:spLocks noChangeShapeType="1"/>
          </p:cNvSpPr>
          <p:nvPr/>
        </p:nvSpPr>
        <p:spPr bwMode="auto">
          <a:xfrm>
            <a:off x="5748672" y="476379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8" name="Rectangle 227"/>
          <p:cNvSpPr/>
          <p:nvPr/>
        </p:nvSpPr>
        <p:spPr bwMode="auto">
          <a:xfrm>
            <a:off x="122060" y="1083247"/>
            <a:ext cx="4977981" cy="2001661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26" name="Rounded Rectangular Callout 225"/>
          <p:cNvSpPr/>
          <p:nvPr/>
        </p:nvSpPr>
        <p:spPr bwMode="auto">
          <a:xfrm>
            <a:off x="3991279" y="2670964"/>
            <a:ext cx="2217527" cy="911401"/>
          </a:xfrm>
          <a:prstGeom prst="wedgeRoundRectCallout">
            <a:avLst>
              <a:gd name="adj1" fmla="val 43115"/>
              <a:gd name="adj2" fmla="val 20735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So is that it???</a:t>
            </a:r>
            <a:br>
              <a:rPr lang="en-US" sz="1800" dirty="0" smtClean="0">
                <a:solidFill>
                  <a:schemeClr val="tx1"/>
                </a:solidFill>
                <a:cs typeface="Arial" charset="0"/>
              </a:rPr>
            </a:br>
            <a:endParaRPr lang="en-US" sz="1050" dirty="0" smtClean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Are we done???</a:t>
            </a:r>
          </a:p>
        </p:txBody>
      </p:sp>
      <p:sp>
        <p:nvSpPr>
          <p:cNvPr id="227" name="Rounded Rectangular Callout 226"/>
          <p:cNvSpPr/>
          <p:nvPr/>
        </p:nvSpPr>
        <p:spPr bwMode="auto">
          <a:xfrm>
            <a:off x="610225" y="1563713"/>
            <a:ext cx="3591293" cy="1107252"/>
          </a:xfrm>
          <a:prstGeom prst="wedgeRoundRectCallout">
            <a:avLst>
              <a:gd name="adj1" fmla="val -35561"/>
              <a:gd name="adj2" fmla="val 1975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Not quite! 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Now our tail pointer doesn’t point at our last node!  Let’s fix it!</a:t>
            </a:r>
          </a:p>
        </p:txBody>
      </p:sp>
      <p:sp>
        <p:nvSpPr>
          <p:cNvPr id="229" name="Rounded Rectangular Callout 228"/>
          <p:cNvSpPr/>
          <p:nvPr/>
        </p:nvSpPr>
        <p:spPr bwMode="auto">
          <a:xfrm>
            <a:off x="1320509" y="1327848"/>
            <a:ext cx="3591293" cy="1107252"/>
          </a:xfrm>
          <a:prstGeom prst="wedgeRoundRectCallout">
            <a:avLst>
              <a:gd name="adj1" fmla="val -53999"/>
              <a:gd name="adj2" fmla="val 221268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Let’s update the tail pointer with the address of the new last node in the list.</a:t>
            </a:r>
          </a:p>
        </p:txBody>
      </p:sp>
      <p:sp>
        <p:nvSpPr>
          <p:cNvPr id="25" name="Left Arrow 24"/>
          <p:cNvSpPr/>
          <p:nvPr/>
        </p:nvSpPr>
        <p:spPr bwMode="auto">
          <a:xfrm>
            <a:off x="1391103" y="5758882"/>
            <a:ext cx="2960179" cy="1179353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</a:rPr>
              <a:t>Gues</a:t>
            </a:r>
            <a:r>
              <a:rPr lang="en-US" sz="1600" dirty="0" smtClean="0"/>
              <a:t>s what? n points to the last node now!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679647" y="6154286"/>
            <a:ext cx="6142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160</a:t>
            </a:r>
            <a:endParaRPr lang="en-US" sz="2000" dirty="0"/>
          </a:p>
        </p:txBody>
      </p:sp>
      <p:cxnSp>
        <p:nvCxnSpPr>
          <p:cNvPr id="232" name="Curved Connector 231"/>
          <p:cNvCxnSpPr>
            <a:stCxn id="81" idx="3"/>
            <a:endCxn id="27" idx="1"/>
          </p:cNvCxnSpPr>
          <p:nvPr/>
        </p:nvCxnSpPr>
        <p:spPr bwMode="auto">
          <a:xfrm>
            <a:off x="1269178" y="4438826"/>
            <a:ext cx="1136693" cy="167860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2405871" y="5932767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 </a:t>
            </a:r>
          </a:p>
        </p:txBody>
      </p:sp>
      <p:sp>
        <p:nvSpPr>
          <p:cNvPr id="137" name="Rounded Rectangular Callout 136"/>
          <p:cNvSpPr/>
          <p:nvPr/>
        </p:nvSpPr>
        <p:spPr bwMode="auto">
          <a:xfrm>
            <a:off x="5905164" y="23447"/>
            <a:ext cx="3229368" cy="1018202"/>
          </a:xfrm>
          <a:prstGeom prst="wedgeRoundRectCallout">
            <a:avLst>
              <a:gd name="adj1" fmla="val 3122"/>
              <a:gd name="adj2" fmla="val 12330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e.g., don’t forget to update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addToFront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()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deleteItem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()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etc…</a:t>
            </a:r>
            <a:endParaRPr lang="en-US" sz="1800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5987576" y="486660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tail </a:t>
            </a:r>
            <a:r>
              <a:rPr lang="en-US" sz="1800" dirty="0" smtClean="0">
                <a:solidFill>
                  <a:srgbClr val="6600CC"/>
                </a:solidFill>
              </a:rPr>
              <a:t>= n</a:t>
            </a:r>
            <a:r>
              <a:rPr lang="en-US" sz="1800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  <a:endParaRPr lang="en-US" sz="1800" dirty="0" smtClean="0">
              <a:solidFill>
                <a:srgbClr val="6600CC"/>
              </a:solidFill>
            </a:endParaRPr>
          </a:p>
        </p:txBody>
      </p:sp>
      <p:sp>
        <p:nvSpPr>
          <p:cNvPr id="234" name="Line 14"/>
          <p:cNvSpPr>
            <a:spLocks noChangeShapeType="1"/>
          </p:cNvSpPr>
          <p:nvPr/>
        </p:nvSpPr>
        <p:spPr bwMode="auto">
          <a:xfrm>
            <a:off x="5734109" y="504240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511882" y="5074032"/>
            <a:ext cx="71156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smtClean="0"/>
              <a:t>   </a:t>
            </a:r>
            <a:r>
              <a:rPr lang="en-US" sz="1000" dirty="0" smtClean="0"/>
              <a:t> </a:t>
            </a:r>
            <a:r>
              <a:rPr lang="en-US" sz="1400" dirty="0" smtClean="0"/>
              <a:t>}</a:t>
            </a:r>
            <a:endParaRPr lang="en-US" sz="1600" dirty="0" smtClean="0"/>
          </a:p>
          <a:p>
            <a:pPr algn="l"/>
            <a:r>
              <a:rPr lang="en-US" sz="1600" dirty="0" smtClean="0"/>
              <a:t>}</a:t>
            </a:r>
            <a:endParaRPr lang="en-US" sz="1600" dirty="0"/>
          </a:p>
          <a:p>
            <a:pPr algn="l"/>
            <a:r>
              <a:rPr lang="en-US" sz="1400" dirty="0"/>
              <a:t>...</a:t>
            </a:r>
          </a:p>
        </p:txBody>
      </p:sp>
      <p:sp>
        <p:nvSpPr>
          <p:cNvPr id="245" name="Rectangle 244"/>
          <p:cNvSpPr/>
          <p:nvPr/>
        </p:nvSpPr>
        <p:spPr bwMode="auto">
          <a:xfrm>
            <a:off x="5318872" y="3750538"/>
            <a:ext cx="3751284" cy="2026266"/>
          </a:xfrm>
          <a:prstGeom prst="rect">
            <a:avLst/>
          </a:prstGeom>
          <a:solidFill>
            <a:srgbClr val="E4E4F8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5512851" y="3700792"/>
            <a:ext cx="2948593" cy="2172585"/>
            <a:chOff x="5664282" y="3854066"/>
            <a:chExt cx="2948593" cy="2172585"/>
          </a:xfrm>
        </p:grpSpPr>
        <p:sp>
          <p:nvSpPr>
            <p:cNvPr id="235" name="TextBox 234"/>
            <p:cNvSpPr txBox="1"/>
            <p:nvPr/>
          </p:nvSpPr>
          <p:spPr>
            <a:xfrm>
              <a:off x="6180799" y="3854066"/>
              <a:ext cx="2432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Node *n = new Node;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175549" y="4174626"/>
              <a:ext cx="1465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n-&gt;value = v;</a:t>
              </a:r>
            </a:p>
          </p:txBody>
        </p:sp>
        <p:sp>
          <p:nvSpPr>
            <p:cNvPr id="240" name="TextBox 239"/>
            <p:cNvSpPr txBox="1"/>
            <p:nvPr/>
          </p:nvSpPr>
          <p:spPr>
            <a:xfrm>
              <a:off x="6147579" y="4746156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rgbClr val="6600CC"/>
                  </a:solidFill>
                </a:rPr>
                <a:t>n-&gt;next = </a:t>
              </a:r>
              <a:r>
                <a:rPr lang="en-US" sz="1800" dirty="0" err="1" smtClean="0">
                  <a:solidFill>
                    <a:srgbClr val="FF0000"/>
                  </a:solidFill>
                </a:rPr>
                <a:t>nullptr</a:t>
              </a:r>
              <a:r>
                <a:rPr lang="en-US" sz="1800" dirty="0" smtClean="0">
                  <a:solidFill>
                    <a:srgbClr val="6600CC"/>
                  </a:solidFill>
                </a:rPr>
                <a:t>;</a:t>
              </a:r>
            </a:p>
          </p:txBody>
        </p:sp>
        <p:sp>
          <p:nvSpPr>
            <p:cNvPr id="241" name="TextBox 240"/>
            <p:cNvSpPr txBox="1"/>
            <p:nvPr/>
          </p:nvSpPr>
          <p:spPr>
            <a:xfrm>
              <a:off x="6154529" y="4449923"/>
              <a:ext cx="1659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1">
                      <a:lumMod val="50000"/>
                    </a:schemeClr>
                  </a:solidFill>
                </a:rPr>
                <a:t>tail</a:t>
              </a:r>
              <a:r>
                <a:rPr lang="en-US" sz="1800" dirty="0" smtClean="0">
                  <a:solidFill>
                    <a:srgbClr val="6600CC"/>
                  </a:solidFill>
                </a:rPr>
                <a:t>-&gt;next = n;</a:t>
              </a:r>
            </a:p>
          </p:txBody>
        </p:sp>
        <p:sp>
          <p:nvSpPr>
            <p:cNvPr id="242" name="TextBox 241"/>
            <p:cNvSpPr txBox="1"/>
            <p:nvPr/>
          </p:nvSpPr>
          <p:spPr>
            <a:xfrm>
              <a:off x="6139976" y="5019007"/>
              <a:ext cx="982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1">
                      <a:lumMod val="50000"/>
                    </a:schemeClr>
                  </a:solidFill>
                </a:rPr>
                <a:t>tail </a:t>
              </a:r>
              <a:r>
                <a:rPr lang="en-US" sz="1800" dirty="0" smtClean="0">
                  <a:solidFill>
                    <a:srgbClr val="6600CC"/>
                  </a:solidFill>
                </a:rPr>
                <a:t>= n</a:t>
              </a:r>
              <a:r>
                <a:rPr lang="en-US" sz="1800" dirty="0" smtClean="0">
                  <a:solidFill>
                    <a:schemeClr val="accent1">
                      <a:lumMod val="50000"/>
                    </a:schemeClr>
                  </a:solidFill>
                </a:rPr>
                <a:t>;</a:t>
              </a:r>
              <a:endParaRPr lang="en-US" sz="1800" dirty="0" smtClean="0">
                <a:solidFill>
                  <a:srgbClr val="6600CC"/>
                </a:solidFill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5664282" y="5226432"/>
              <a:ext cx="711561" cy="8002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/>
              <a:r>
                <a:rPr lang="en-US" sz="1600" dirty="0" smtClean="0"/>
                <a:t>   </a:t>
              </a:r>
              <a:r>
                <a:rPr lang="en-US" sz="1000" dirty="0" smtClean="0"/>
                <a:t> </a:t>
              </a:r>
              <a:r>
                <a:rPr lang="en-US" sz="1400" dirty="0" smtClean="0"/>
                <a:t>}</a:t>
              </a:r>
              <a:endParaRPr lang="en-US" sz="1600" dirty="0" smtClean="0"/>
            </a:p>
            <a:p>
              <a:pPr algn="l"/>
              <a:r>
                <a:rPr lang="en-US" sz="1600" dirty="0" smtClean="0"/>
                <a:t>}</a:t>
              </a:r>
              <a:endParaRPr lang="en-US" sz="1600" dirty="0"/>
            </a:p>
            <a:p>
              <a:pPr algn="l"/>
              <a:r>
                <a:rPr lang="en-US" sz="1400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84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31251E-6 L 0.07257 0.0344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8" y="17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11427E-6 L -2.22222E-6 0.1688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4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29308E-6 L 0.27483 -0.10247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33" y="-51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66944E-6 L -0.0033 -0.28013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" y="-14018"/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33865E-6 L 2.77778E-6 -0.17418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7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4" grpId="0" animBg="1"/>
      <p:bldP spid="14" grpId="1" animBg="1"/>
      <p:bldP spid="110" grpId="0"/>
      <p:bldP spid="110" grpId="1"/>
      <p:bldP spid="102" grpId="0"/>
      <p:bldP spid="150" grpId="0"/>
      <p:bldP spid="162" grpId="0"/>
      <p:bldP spid="135" grpId="0" animBg="1"/>
      <p:bldP spid="135" grpId="1" animBg="1"/>
      <p:bldP spid="148" grpId="0" animBg="1"/>
      <p:bldP spid="148" grpId="1" animBg="1"/>
      <p:bldP spid="139" grpId="0"/>
      <p:bldP spid="140" grpId="0" animBg="1"/>
      <p:bldP spid="140" grpId="1" animBg="1"/>
      <p:bldP spid="143" grpId="0" animBg="1"/>
      <p:bldP spid="143" grpId="1" animBg="1"/>
      <p:bldP spid="143" grpId="2" animBg="1"/>
      <p:bldP spid="152" grpId="0" animBg="1"/>
      <p:bldP spid="152" grpId="1" animBg="1"/>
      <p:bldP spid="18" grpId="0"/>
      <p:bldP spid="19" grpId="0" animBg="1"/>
      <p:bldP spid="19" grpId="1" animBg="1"/>
      <p:bldP spid="19" grpId="2" animBg="1"/>
      <p:bldP spid="19" grpId="3" animBg="1"/>
      <p:bldP spid="20" grpId="0"/>
      <p:bldP spid="20" grpId="1"/>
      <p:bldP spid="172" grpId="0" animBg="1"/>
      <p:bldP spid="172" grpId="1" animBg="1"/>
      <p:bldP spid="173" grpId="0" animBg="1"/>
      <p:bldP spid="173" grpId="1" animBg="1"/>
      <p:bldP spid="182" grpId="0" animBg="1"/>
      <p:bldP spid="182" grpId="1" animBg="1"/>
      <p:bldP spid="195" grpId="0" animBg="1"/>
      <p:bldP spid="195" grpId="1" animBg="1"/>
      <p:bldP spid="198" grpId="0"/>
      <p:bldP spid="209" grpId="0"/>
      <p:bldP spid="209" grpId="1"/>
      <p:bldP spid="225" grpId="0" animBg="1"/>
      <p:bldP spid="225" grpId="1" animBg="1"/>
      <p:bldP spid="228" grpId="0" animBg="1"/>
      <p:bldP spid="228" grpId="1" animBg="1"/>
      <p:bldP spid="226" grpId="0" animBg="1"/>
      <p:bldP spid="226" grpId="1" animBg="1"/>
      <p:bldP spid="227" grpId="0" animBg="1"/>
      <p:bldP spid="227" grpId="1" animBg="1"/>
      <p:bldP spid="229" grpId="0" animBg="1"/>
      <p:bldP spid="229" grpId="1" animBg="1"/>
      <p:bldP spid="25" grpId="0" animBg="1"/>
      <p:bldP spid="25" grpId="1" animBg="1"/>
      <p:bldP spid="231" grpId="0"/>
      <p:bldP spid="231" grpId="1"/>
      <p:bldP spid="137" grpId="0" animBg="1"/>
      <p:bldP spid="137" grpId="1" animBg="1"/>
      <p:bldP spid="233" grpId="0"/>
      <p:bldP spid="234" grpId="0" animBg="1"/>
      <p:bldP spid="234" grpId="1" animBg="1"/>
      <p:bldP spid="245" grpId="2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69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6910"/>
            <a:ext cx="7772400" cy="1143000"/>
          </a:xfrm>
        </p:spPr>
        <p:txBody>
          <a:bodyPr/>
          <a:lstStyle/>
          <a:p>
            <a:r>
              <a:rPr lang="en-US" sz="3200" dirty="0"/>
              <a:t>Doubly-linked Lists</a:t>
            </a:r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147145" y="3574600"/>
            <a:ext cx="488731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/>
              <a:t>A doubly-linked list has both </a:t>
            </a:r>
            <a:r>
              <a:rPr lang="en-US" sz="2000" i="1" dirty="0">
                <a:solidFill>
                  <a:srgbClr val="006666"/>
                </a:solidFill>
              </a:rPr>
              <a:t>next</a:t>
            </a:r>
            <a:r>
              <a:rPr lang="en-US" sz="2000" dirty="0"/>
              <a:t> </a:t>
            </a:r>
            <a:r>
              <a:rPr lang="en-US" sz="2000" dirty="0" smtClean="0"/>
              <a:t>and </a:t>
            </a:r>
            <a:r>
              <a:rPr lang="en-US" sz="2000" i="1" dirty="0">
                <a:solidFill>
                  <a:srgbClr val="006666"/>
                </a:solidFill>
              </a:rPr>
              <a:t>previous</a:t>
            </a:r>
            <a:r>
              <a:rPr lang="en-US" sz="2000" dirty="0"/>
              <a:t> pointers in every node: </a:t>
            </a:r>
          </a:p>
        </p:txBody>
      </p:sp>
      <p:grpSp>
        <p:nvGrpSpPr>
          <p:cNvPr id="253965" name="Group 13"/>
          <p:cNvGrpSpPr>
            <a:grpSpLocks/>
          </p:cNvGrpSpPr>
          <p:nvPr/>
        </p:nvGrpSpPr>
        <p:grpSpPr bwMode="auto">
          <a:xfrm>
            <a:off x="1333363" y="4395278"/>
            <a:ext cx="3251201" cy="2566991"/>
            <a:chOff x="112" y="2736"/>
            <a:chExt cx="2048" cy="1617"/>
          </a:xfrm>
        </p:grpSpPr>
        <p:sp>
          <p:nvSpPr>
            <p:cNvPr id="253961" name="Rectangle 9"/>
            <p:cNvSpPr>
              <a:spLocks noChangeArrowheads="1"/>
            </p:cNvSpPr>
            <p:nvPr/>
          </p:nvSpPr>
          <p:spPr bwMode="auto">
            <a:xfrm>
              <a:off x="112" y="2736"/>
              <a:ext cx="1523" cy="1316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959" name="Rectangle 7"/>
            <p:cNvSpPr>
              <a:spLocks noChangeArrowheads="1"/>
            </p:cNvSpPr>
            <p:nvPr/>
          </p:nvSpPr>
          <p:spPr bwMode="auto">
            <a:xfrm>
              <a:off x="144" y="2744"/>
              <a:ext cx="2016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2000" dirty="0" err="1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struct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Node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{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string   </a:t>
              </a:r>
              <a:r>
                <a:rPr lang="en-US" sz="20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value;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9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 </a:t>
              </a:r>
              <a:endParaRPr lang="en-US" sz="10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</a:t>
              </a:r>
              <a:r>
                <a:rPr lang="en-US" sz="20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Node 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*   </a:t>
              </a:r>
              <a:r>
                <a:rPr lang="en-US" sz="2000" dirty="0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next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    </a:t>
              </a:r>
              <a:r>
                <a:rPr lang="en-US" sz="2000" dirty="0" smtClean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Node </a:t>
              </a:r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*   </a:t>
              </a:r>
              <a:r>
                <a:rPr lang="en-US" sz="2000" dirty="0" err="1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prev</a:t>
              </a:r>
              <a:r>
                <a:rPr lang="en-US" sz="2000" dirty="0">
                  <a:solidFill>
                    <a:schemeClr val="accent2"/>
                  </a:solidFill>
                  <a:latin typeface="+mj-lt"/>
                  <a:ea typeface="MS Mincho" pitchFamily="49" charset="-128"/>
                </a:rPr>
                <a:t>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r>
                <a:rPr lang="en-US" sz="2000" dirty="0">
                  <a:solidFill>
                    <a:schemeClr val="tx1"/>
                  </a:solidFill>
                  <a:latin typeface="+mj-lt"/>
                  <a:ea typeface="MS Mincho" pitchFamily="49" charset="-128"/>
                </a:rPr>
                <a:t>};</a:t>
              </a:r>
              <a:endParaRPr lang="en-US" sz="1050" dirty="0">
                <a:solidFill>
                  <a:schemeClr val="tx1"/>
                </a:solidFill>
                <a:latin typeface="+mj-lt"/>
                <a:cs typeface="Courier New" pitchFamily="49" charset="0"/>
              </a:endParaRPr>
            </a:p>
            <a:p>
              <a:pPr algn="l" eaLnBrk="0" hangingPunct="0"/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04800" y="704201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One of the downsides with our simple linked list is that </a:t>
            </a:r>
            <a:br>
              <a:rPr lang="en-US" sz="2000" dirty="0" smtClean="0"/>
            </a:br>
            <a:r>
              <a:rPr lang="en-US" sz="2000" dirty="0" smtClean="0"/>
              <a:t>we can </a:t>
            </a:r>
            <a:r>
              <a:rPr lang="en-US" sz="2000" dirty="0" smtClean="0">
                <a:solidFill>
                  <a:srgbClr val="FF0000"/>
                </a:solidFill>
              </a:rPr>
              <a:t>only travel in one direction</a:t>
            </a:r>
            <a:r>
              <a:rPr lang="en-US" sz="2000" dirty="0" smtClean="0"/>
              <a:t>… </a:t>
            </a:r>
            <a:r>
              <a:rPr lang="en-US" sz="2000" dirty="0" smtClean="0">
                <a:solidFill>
                  <a:srgbClr val="FF0000"/>
                </a:solidFill>
              </a:rPr>
              <a:t>down!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133060" y="2345629"/>
            <a:ext cx="3513612" cy="3384090"/>
            <a:chOff x="5133060" y="2345629"/>
            <a:chExt cx="3513612" cy="3384090"/>
          </a:xfrm>
        </p:grpSpPr>
        <p:grpSp>
          <p:nvGrpSpPr>
            <p:cNvPr id="53" name="Group 52"/>
            <p:cNvGrpSpPr/>
            <p:nvPr/>
          </p:nvGrpSpPr>
          <p:grpSpPr>
            <a:xfrm>
              <a:off x="6507356" y="3712878"/>
              <a:ext cx="2133885" cy="735421"/>
              <a:chOff x="2246729" y="2946250"/>
              <a:chExt cx="2976068" cy="1022430"/>
            </a:xfrm>
          </p:grpSpPr>
          <p:grpSp>
            <p:nvGrpSpPr>
              <p:cNvPr id="66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83967" cy="951683"/>
                <a:chOff x="839" y="1095"/>
                <a:chExt cx="1417" cy="729"/>
              </a:xfrm>
            </p:grpSpPr>
            <p:sp>
              <p:nvSpPr>
                <p:cNvPr id="68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10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70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71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200" dirty="0"/>
                </a:p>
              </p:txBody>
            </p:sp>
            <p:sp>
              <p:nvSpPr>
                <p:cNvPr id="72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67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55075" cy="470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505377" y="5003352"/>
              <a:ext cx="2128612" cy="726367"/>
              <a:chOff x="2254083" y="3676834"/>
              <a:chExt cx="2968714" cy="1009843"/>
            </a:xfrm>
          </p:grpSpPr>
          <p:grpSp>
            <p:nvGrpSpPr>
              <p:cNvPr id="59" name="Group 15"/>
              <p:cNvGrpSpPr>
                <a:grpSpLocks/>
              </p:cNvGrpSpPr>
              <p:nvPr/>
            </p:nvGrpSpPr>
            <p:grpSpPr bwMode="auto">
              <a:xfrm>
                <a:off x="2254083" y="3746743"/>
                <a:ext cx="2076614" cy="939934"/>
                <a:chOff x="844" y="1654"/>
                <a:chExt cx="1412" cy="720"/>
              </a:xfrm>
            </p:grpSpPr>
            <p:sp>
              <p:nvSpPr>
                <p:cNvPr id="61" name="Rectangle 16"/>
                <p:cNvSpPr>
                  <a:spLocks noChangeArrowheads="1"/>
                </p:cNvSpPr>
                <p:nvPr/>
              </p:nvSpPr>
              <p:spPr bwMode="auto">
                <a:xfrm>
                  <a:off x="864" y="1654"/>
                  <a:ext cx="1392" cy="720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66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200" dirty="0"/>
                </a:p>
              </p:txBody>
            </p:sp>
            <p:sp>
              <p:nvSpPr>
                <p:cNvPr id="6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735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96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400" dirty="0"/>
                </a:p>
              </p:txBody>
            </p:sp>
            <p:sp>
              <p:nvSpPr>
                <p:cNvPr id="6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203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 dirty="0" err="1" smtClean="0">
                      <a:solidFill>
                        <a:srgbClr val="FF0000"/>
                      </a:solidFill>
                    </a:rPr>
                    <a:t>nullptr</a:t>
                  </a:r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6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3676834"/>
                <a:ext cx="955075" cy="470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7086085" y="3766364"/>
              <a:ext cx="907895" cy="33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57" name="Text Box 30"/>
            <p:cNvSpPr txBox="1">
              <a:spLocks noChangeArrowheads="1"/>
            </p:cNvSpPr>
            <p:nvPr/>
          </p:nvSpPr>
          <p:spPr bwMode="auto">
            <a:xfrm>
              <a:off x="7122388" y="5059108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156623" y="4074588"/>
              <a:ext cx="74892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8080"/>
                  </a:solidFill>
                </a:rPr>
                <a:t>3700</a:t>
              </a:r>
              <a:endParaRPr lang="en-US" sz="1800" dirty="0">
                <a:solidFill>
                  <a:srgbClr val="008080"/>
                </a:solidFill>
              </a:endParaRPr>
            </a:p>
          </p:txBody>
        </p:sp>
        <p:sp>
          <p:nvSpPr>
            <p:cNvPr id="48" name="Rectangle 16"/>
            <p:cNvSpPr>
              <a:spLocks noChangeArrowheads="1"/>
            </p:cNvSpPr>
            <p:nvPr/>
          </p:nvSpPr>
          <p:spPr bwMode="auto">
            <a:xfrm>
              <a:off x="6535509" y="2490106"/>
              <a:ext cx="1467874" cy="676078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9" name="Text Box 18"/>
            <p:cNvSpPr txBox="1">
              <a:spLocks noChangeArrowheads="1"/>
            </p:cNvSpPr>
            <p:nvPr/>
          </p:nvSpPr>
          <p:spPr bwMode="auto">
            <a:xfrm>
              <a:off x="6535509" y="2487289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50" name="Rectangle 19"/>
            <p:cNvSpPr>
              <a:spLocks noChangeArrowheads="1"/>
            </p:cNvSpPr>
            <p:nvPr/>
          </p:nvSpPr>
          <p:spPr bwMode="auto">
            <a:xfrm>
              <a:off x="7124979" y="2535178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51" name="Text Box 20"/>
            <p:cNvSpPr txBox="1">
              <a:spLocks noChangeArrowheads="1"/>
            </p:cNvSpPr>
            <p:nvPr/>
          </p:nvSpPr>
          <p:spPr bwMode="auto">
            <a:xfrm>
              <a:off x="6546054" y="2802792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next</a:t>
              </a:r>
              <a:endParaRPr lang="en-US" sz="1400" dirty="0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7124979" y="2850681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7" name="Text Box 30"/>
            <p:cNvSpPr txBox="1">
              <a:spLocks noChangeArrowheads="1"/>
            </p:cNvSpPr>
            <p:nvPr/>
          </p:nvSpPr>
          <p:spPr bwMode="auto">
            <a:xfrm>
              <a:off x="7147571" y="2465431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“ruby"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6535509" y="2490106"/>
              <a:ext cx="1467874" cy="676077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6535509" y="2487289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42" name="Rectangle 19"/>
            <p:cNvSpPr>
              <a:spLocks noChangeArrowheads="1"/>
            </p:cNvSpPr>
            <p:nvPr/>
          </p:nvSpPr>
          <p:spPr bwMode="auto">
            <a:xfrm>
              <a:off x="7124979" y="2535178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6546054" y="2802792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next</a:t>
              </a:r>
              <a:endParaRPr lang="en-US" sz="1400" dirty="0"/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7124979" y="2850680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39" name="Text Box 34"/>
            <p:cNvSpPr txBox="1">
              <a:spLocks noChangeArrowheads="1"/>
            </p:cNvSpPr>
            <p:nvPr/>
          </p:nvSpPr>
          <p:spPr bwMode="auto">
            <a:xfrm>
              <a:off x="7961869" y="2402934"/>
              <a:ext cx="684803" cy="33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5" name="Text Box 30"/>
            <p:cNvSpPr txBox="1">
              <a:spLocks noChangeArrowheads="1"/>
            </p:cNvSpPr>
            <p:nvPr/>
          </p:nvSpPr>
          <p:spPr bwMode="auto">
            <a:xfrm>
              <a:off x="7152003" y="2484290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“ruby"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63809" y="2792749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8080"/>
                  </a:solidFill>
                </a:rPr>
                <a:t>2200</a:t>
              </a:r>
              <a:endParaRPr lang="en-US" sz="1800" dirty="0">
                <a:solidFill>
                  <a:srgbClr val="008080"/>
                </a:solidFill>
              </a:endParaRPr>
            </a:p>
          </p:txBody>
        </p:sp>
        <p:cxnSp>
          <p:nvCxnSpPr>
            <p:cNvPr id="37" name="Curved Connector 36"/>
            <p:cNvCxnSpPr/>
            <p:nvPr/>
          </p:nvCxnSpPr>
          <p:spPr bwMode="auto">
            <a:xfrm>
              <a:off x="7952767" y="2963360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Text Box 3"/>
            <p:cNvSpPr txBox="1">
              <a:spLocks noChangeArrowheads="1"/>
            </p:cNvSpPr>
            <p:nvPr/>
          </p:nvSpPr>
          <p:spPr bwMode="auto">
            <a:xfrm>
              <a:off x="5208271" y="2345629"/>
              <a:ext cx="641894" cy="33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5154891" y="2658851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060" y="2621289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30" name="Curved Connector 29"/>
            <p:cNvCxnSpPr/>
            <p:nvPr/>
          </p:nvCxnSpPr>
          <p:spPr bwMode="auto">
            <a:xfrm flipV="1">
              <a:off x="5860963" y="2535178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Curved Connector 77"/>
            <p:cNvCxnSpPr/>
            <p:nvPr/>
          </p:nvCxnSpPr>
          <p:spPr bwMode="auto">
            <a:xfrm>
              <a:off x="7948111" y="4251577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0" name="Text Box 4"/>
          <p:cNvSpPr txBox="1">
            <a:spLocks noChangeArrowheads="1"/>
          </p:cNvSpPr>
          <p:nvPr/>
        </p:nvSpPr>
        <p:spPr bwMode="auto">
          <a:xfrm>
            <a:off x="304800" y="1535198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Given a pointer to a node, I can only find nodes below it!</a:t>
            </a:r>
            <a:endParaRPr lang="en-US" sz="2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154081" y="3728937"/>
            <a:ext cx="1391973" cy="644992"/>
            <a:chOff x="5110584" y="3530821"/>
            <a:chExt cx="1391973" cy="644992"/>
          </a:xfrm>
        </p:grpSpPr>
        <p:sp>
          <p:nvSpPr>
            <p:cNvPr id="121" name="Text Box 3"/>
            <p:cNvSpPr txBox="1">
              <a:spLocks noChangeArrowheads="1"/>
            </p:cNvSpPr>
            <p:nvPr/>
          </p:nvSpPr>
          <p:spPr bwMode="auto">
            <a:xfrm>
              <a:off x="5359906" y="3530821"/>
              <a:ext cx="29367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p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2" name="Rectangle 4"/>
            <p:cNvSpPr>
              <a:spLocks noChangeArrowheads="1"/>
            </p:cNvSpPr>
            <p:nvPr/>
          </p:nvSpPr>
          <p:spPr bwMode="auto">
            <a:xfrm>
              <a:off x="5132414" y="3844043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110584" y="3806481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2200</a:t>
              </a:r>
              <a:endParaRPr lang="en-US" sz="1800" dirty="0"/>
            </a:p>
          </p:txBody>
        </p:sp>
        <p:cxnSp>
          <p:nvCxnSpPr>
            <p:cNvPr id="124" name="Curved Connector 123"/>
            <p:cNvCxnSpPr/>
            <p:nvPr/>
          </p:nvCxnSpPr>
          <p:spPr bwMode="auto">
            <a:xfrm flipV="1">
              <a:off x="5838486" y="3720370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7" name="Rounded Rectangular Callout 126"/>
          <p:cNvSpPr/>
          <p:nvPr/>
        </p:nvSpPr>
        <p:spPr bwMode="auto">
          <a:xfrm>
            <a:off x="2738253" y="5526894"/>
            <a:ext cx="3591293" cy="1107252"/>
          </a:xfrm>
          <a:prstGeom prst="wedgeRoundRectCallout">
            <a:avLst>
              <a:gd name="adj1" fmla="val 30287"/>
              <a:gd name="adj2" fmla="val -157475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From p, I can find my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shells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and my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cash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but have no way of getting back to my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ruby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!</a:t>
            </a:r>
          </a:p>
        </p:txBody>
      </p:sp>
      <p:sp>
        <p:nvSpPr>
          <p:cNvPr id="128" name="Text Box 4"/>
          <p:cNvSpPr txBox="1">
            <a:spLocks noChangeArrowheads="1"/>
          </p:cNvSpPr>
          <p:nvPr/>
        </p:nvSpPr>
        <p:spPr bwMode="auto">
          <a:xfrm>
            <a:off x="304800" y="2118138"/>
            <a:ext cx="45141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Wouldn’t it be nice if we could </a:t>
            </a:r>
            <a:r>
              <a:rPr lang="en-US" sz="2000" dirty="0" smtClean="0">
                <a:solidFill>
                  <a:srgbClr val="FF0000"/>
                </a:solidFill>
              </a:rPr>
              <a:t>move both directions </a:t>
            </a:r>
            <a:r>
              <a:rPr lang="en-US" sz="2000" dirty="0" smtClean="0"/>
              <a:t>in a linked list?</a:t>
            </a:r>
            <a:endParaRPr lang="en-US" sz="2000" dirty="0"/>
          </a:p>
        </p:txBody>
      </p:sp>
      <p:sp>
        <p:nvSpPr>
          <p:cNvPr id="129" name="Text Box 4"/>
          <p:cNvSpPr txBox="1">
            <a:spLocks noChangeArrowheads="1"/>
          </p:cNvSpPr>
          <p:nvPr/>
        </p:nvSpPr>
        <p:spPr bwMode="auto">
          <a:xfrm>
            <a:off x="397076" y="3011145"/>
            <a:ext cx="45141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We can!  With a </a:t>
            </a:r>
            <a:r>
              <a:rPr lang="en-US" sz="2000" dirty="0" smtClean="0">
                <a:solidFill>
                  <a:srgbClr val="6600CC"/>
                </a:solidFill>
              </a:rPr>
              <a:t>doubly-linked list</a:t>
            </a:r>
            <a:r>
              <a:rPr lang="en-US" sz="2000" dirty="0" smtClean="0"/>
              <a:t>!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4911270" y="1935308"/>
            <a:ext cx="3948951" cy="404128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128422" y="2346777"/>
            <a:ext cx="3513612" cy="3671273"/>
            <a:chOff x="9626232" y="1937505"/>
            <a:chExt cx="3513612" cy="3671273"/>
          </a:xfrm>
        </p:grpSpPr>
        <p:sp>
          <p:nvSpPr>
            <p:cNvPr id="131" name="Rectangle 16"/>
            <p:cNvSpPr>
              <a:spLocks noChangeArrowheads="1"/>
            </p:cNvSpPr>
            <p:nvPr/>
          </p:nvSpPr>
          <p:spPr bwMode="auto">
            <a:xfrm>
              <a:off x="11028681" y="4669105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11033941" y="3359934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11000528" y="3304755"/>
              <a:ext cx="2133885" cy="707251"/>
              <a:chOff x="2246729" y="2946250"/>
              <a:chExt cx="2976068" cy="983266"/>
            </a:xfrm>
          </p:grpSpPr>
          <p:grpSp>
            <p:nvGrpSpPr>
              <p:cNvPr id="81" name="Group 15"/>
              <p:cNvGrpSpPr>
                <a:grpSpLocks/>
              </p:cNvGrpSpPr>
              <p:nvPr/>
            </p:nvGrpSpPr>
            <p:grpSpPr bwMode="auto">
              <a:xfrm>
                <a:off x="2246729" y="3016997"/>
                <a:ext cx="2013374" cy="912519"/>
                <a:chOff x="839" y="1095"/>
                <a:chExt cx="1369" cy="699"/>
              </a:xfrm>
            </p:grpSpPr>
            <p:sp>
              <p:nvSpPr>
                <p:cNvPr id="84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39" y="1095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600" dirty="0"/>
                </a:p>
              </p:txBody>
            </p:sp>
            <p:sp>
              <p:nvSpPr>
                <p:cNvPr id="85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152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8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49" y="1435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200" dirty="0"/>
                </a:p>
              </p:txBody>
            </p:sp>
            <p:sp>
              <p:nvSpPr>
                <p:cNvPr id="87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148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 dirty="0"/>
                </a:p>
              </p:txBody>
            </p:sp>
          </p:grpSp>
          <p:sp>
            <p:nvSpPr>
              <p:cNvPr id="82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2946250"/>
                <a:ext cx="955075" cy="4706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2200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10998549" y="4595229"/>
              <a:ext cx="2128612" cy="683174"/>
              <a:chOff x="2254083" y="3676834"/>
              <a:chExt cx="2968714" cy="949793"/>
            </a:xfrm>
          </p:grpSpPr>
          <p:grpSp>
            <p:nvGrpSpPr>
              <p:cNvPr id="89" name="Group 15"/>
              <p:cNvGrpSpPr>
                <a:grpSpLocks/>
              </p:cNvGrpSpPr>
              <p:nvPr/>
            </p:nvGrpSpPr>
            <p:grpSpPr bwMode="auto">
              <a:xfrm>
                <a:off x="2254083" y="3766326"/>
                <a:ext cx="2006021" cy="860301"/>
                <a:chOff x="844" y="1669"/>
                <a:chExt cx="1364" cy="659"/>
              </a:xfrm>
            </p:grpSpPr>
            <p:sp>
              <p:nvSpPr>
                <p:cNvPr id="9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844" y="1669"/>
                  <a:ext cx="631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value</a:t>
                  </a:r>
                  <a:endParaRPr lang="en-US" sz="1200" dirty="0"/>
                </a:p>
              </p:txBody>
            </p:sp>
            <p:sp>
              <p:nvSpPr>
                <p:cNvPr id="93" name="Rectangle 19"/>
                <p:cNvSpPr>
                  <a:spLocks noChangeArrowheads="1"/>
                </p:cNvSpPr>
                <p:nvPr/>
              </p:nvSpPr>
              <p:spPr bwMode="auto">
                <a:xfrm>
                  <a:off x="1423" y="1735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800"/>
                </a:p>
              </p:txBody>
            </p:sp>
            <p:sp>
              <p:nvSpPr>
                <p:cNvPr id="9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864" y="1969"/>
                  <a:ext cx="589" cy="3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/>
                    <a:t>next</a:t>
                  </a:r>
                  <a:endParaRPr lang="en-US" sz="1400" dirty="0"/>
                </a:p>
              </p:txBody>
            </p:sp>
            <p:sp>
              <p:nvSpPr>
                <p:cNvPr id="95" name="Rectangle 21"/>
                <p:cNvSpPr>
                  <a:spLocks noChangeArrowheads="1"/>
                </p:cNvSpPr>
                <p:nvPr/>
              </p:nvSpPr>
              <p:spPr bwMode="auto">
                <a:xfrm>
                  <a:off x="1423" y="2038"/>
                  <a:ext cx="785" cy="240"/>
                </a:xfrm>
                <a:prstGeom prst="rect">
                  <a:avLst/>
                </a:prstGeom>
                <a:solidFill>
                  <a:srgbClr val="FFFF9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r>
                    <a:rPr lang="en-US" sz="1800" dirty="0" err="1" smtClean="0">
                      <a:solidFill>
                        <a:srgbClr val="FF0000"/>
                      </a:solidFill>
                    </a:rPr>
                    <a:t>nullptr</a:t>
                  </a:r>
                  <a:endParaRPr lang="en-US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90" name="Text Box 34"/>
              <p:cNvSpPr txBox="1">
                <a:spLocks noChangeArrowheads="1"/>
              </p:cNvSpPr>
              <p:nvPr/>
            </p:nvSpPr>
            <p:spPr bwMode="auto">
              <a:xfrm>
                <a:off x="4267722" y="3676834"/>
                <a:ext cx="955075" cy="470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3700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96" name="Text Box 30"/>
            <p:cNvSpPr txBox="1">
              <a:spLocks noChangeArrowheads="1"/>
            </p:cNvSpPr>
            <p:nvPr/>
          </p:nvSpPr>
          <p:spPr bwMode="auto">
            <a:xfrm>
              <a:off x="11579257" y="3358240"/>
              <a:ext cx="907895" cy="337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"shells"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97" name="Text Box 30"/>
            <p:cNvSpPr txBox="1">
              <a:spLocks noChangeArrowheads="1"/>
            </p:cNvSpPr>
            <p:nvPr/>
          </p:nvSpPr>
          <p:spPr bwMode="auto">
            <a:xfrm>
              <a:off x="11615560" y="4650984"/>
              <a:ext cx="86273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800" dirty="0" smtClean="0">
                  <a:solidFill>
                    <a:schemeClr val="accent2"/>
                  </a:solidFill>
                </a:rPr>
                <a:t>"cash"</a:t>
              </a:r>
              <a:endParaRPr lang="en-US" sz="1800" dirty="0">
                <a:solidFill>
                  <a:schemeClr val="accent2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1649795" y="3666464"/>
              <a:ext cx="748924" cy="3693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8080"/>
                  </a:solidFill>
                </a:rPr>
                <a:t>3700</a:t>
              </a:r>
              <a:endParaRPr lang="en-US" sz="1800" dirty="0">
                <a:solidFill>
                  <a:srgbClr val="008080"/>
                </a:solidFill>
              </a:endParaRPr>
            </a:p>
          </p:txBody>
        </p:sp>
        <p:sp>
          <p:nvSpPr>
            <p:cNvPr id="99" name="Rectangle 16"/>
            <p:cNvSpPr>
              <a:spLocks noChangeArrowheads="1"/>
            </p:cNvSpPr>
            <p:nvPr/>
          </p:nvSpPr>
          <p:spPr bwMode="auto">
            <a:xfrm>
              <a:off x="11028681" y="2081981"/>
              <a:ext cx="1467874" cy="939673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0" name="Text Box 18"/>
            <p:cNvSpPr txBox="1">
              <a:spLocks noChangeArrowheads="1"/>
            </p:cNvSpPr>
            <p:nvPr/>
          </p:nvSpPr>
          <p:spPr bwMode="auto">
            <a:xfrm>
              <a:off x="11028681" y="2079165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101" name="Rectangle 19"/>
            <p:cNvSpPr>
              <a:spLocks noChangeArrowheads="1"/>
            </p:cNvSpPr>
            <p:nvPr/>
          </p:nvSpPr>
          <p:spPr bwMode="auto">
            <a:xfrm>
              <a:off x="11618151" y="2127054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2" name="Text Box 20"/>
            <p:cNvSpPr txBox="1">
              <a:spLocks noChangeArrowheads="1"/>
            </p:cNvSpPr>
            <p:nvPr/>
          </p:nvSpPr>
          <p:spPr bwMode="auto">
            <a:xfrm>
              <a:off x="11039226" y="2394668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next</a:t>
              </a:r>
              <a:endParaRPr lang="en-US" sz="1400" dirty="0"/>
            </a:p>
          </p:txBody>
        </p:sp>
        <p:sp>
          <p:nvSpPr>
            <p:cNvPr id="103" name="Rectangle 21"/>
            <p:cNvSpPr>
              <a:spLocks noChangeArrowheads="1"/>
            </p:cNvSpPr>
            <p:nvPr/>
          </p:nvSpPr>
          <p:spPr bwMode="auto">
            <a:xfrm>
              <a:off x="11618151" y="2442557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11640743" y="2057307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“ruby"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11028681" y="2079165"/>
              <a:ext cx="665394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value</a:t>
              </a:r>
              <a:endParaRPr lang="en-US" sz="1600" dirty="0"/>
            </a:p>
          </p:txBody>
        </p:sp>
        <p:sp>
          <p:nvSpPr>
            <p:cNvPr id="107" name="Rectangle 19"/>
            <p:cNvSpPr>
              <a:spLocks noChangeArrowheads="1"/>
            </p:cNvSpPr>
            <p:nvPr/>
          </p:nvSpPr>
          <p:spPr bwMode="auto">
            <a:xfrm>
              <a:off x="11618151" y="2127054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11039226" y="2394668"/>
              <a:ext cx="621105" cy="33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/>
                <a:t>next</a:t>
              </a:r>
              <a:endParaRPr lang="en-US" sz="1400" dirty="0"/>
            </a:p>
          </p:txBody>
        </p:sp>
        <p:sp>
          <p:nvSpPr>
            <p:cNvPr id="109" name="Rectangle 21"/>
            <p:cNvSpPr>
              <a:spLocks noChangeArrowheads="1"/>
            </p:cNvSpPr>
            <p:nvPr/>
          </p:nvSpPr>
          <p:spPr bwMode="auto">
            <a:xfrm>
              <a:off x="11618151" y="2442556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10" name="Text Box 34"/>
            <p:cNvSpPr txBox="1">
              <a:spLocks noChangeArrowheads="1"/>
            </p:cNvSpPr>
            <p:nvPr/>
          </p:nvSpPr>
          <p:spPr bwMode="auto">
            <a:xfrm>
              <a:off x="12455041" y="1994810"/>
              <a:ext cx="684803" cy="3385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11" name="Text Box 30"/>
            <p:cNvSpPr txBox="1">
              <a:spLocks noChangeArrowheads="1"/>
            </p:cNvSpPr>
            <p:nvPr/>
          </p:nvSpPr>
          <p:spPr bwMode="auto">
            <a:xfrm>
              <a:off x="11645175" y="2076166"/>
              <a:ext cx="790216" cy="337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smtClean="0">
                  <a:solidFill>
                    <a:schemeClr val="accent2"/>
                  </a:solidFill>
                </a:rPr>
                <a:t>“ruby"</a:t>
              </a:r>
              <a:endParaRPr lang="en-US" sz="1600" dirty="0">
                <a:solidFill>
                  <a:schemeClr val="accent2"/>
                </a:solidFill>
              </a:endParaRP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656981" y="2384625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rgbClr val="008080"/>
                  </a:solidFill>
                </a:rPr>
                <a:t>2200</a:t>
              </a:r>
              <a:endParaRPr lang="en-US" sz="1800" dirty="0">
                <a:solidFill>
                  <a:srgbClr val="008080"/>
                </a:solidFill>
              </a:endParaRPr>
            </a:p>
          </p:txBody>
        </p:sp>
        <p:cxnSp>
          <p:nvCxnSpPr>
            <p:cNvPr id="113" name="Curved Connector 112"/>
            <p:cNvCxnSpPr/>
            <p:nvPr/>
          </p:nvCxnSpPr>
          <p:spPr bwMode="auto">
            <a:xfrm>
              <a:off x="12445939" y="2555236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" name="Text Box 3"/>
            <p:cNvSpPr txBox="1">
              <a:spLocks noChangeArrowheads="1"/>
            </p:cNvSpPr>
            <p:nvPr/>
          </p:nvSpPr>
          <p:spPr bwMode="auto">
            <a:xfrm>
              <a:off x="9701443" y="1937505"/>
              <a:ext cx="641894" cy="337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head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15" name="Rectangle 4"/>
            <p:cNvSpPr>
              <a:spLocks noChangeArrowheads="1"/>
            </p:cNvSpPr>
            <p:nvPr/>
          </p:nvSpPr>
          <p:spPr bwMode="auto">
            <a:xfrm>
              <a:off x="9648063" y="2250727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9626232" y="2213165"/>
              <a:ext cx="748923" cy="369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8000</a:t>
              </a:r>
              <a:endParaRPr lang="en-US" sz="1800" dirty="0"/>
            </a:p>
          </p:txBody>
        </p:sp>
        <p:cxnSp>
          <p:nvCxnSpPr>
            <p:cNvPr id="117" name="Curved Connector 116"/>
            <p:cNvCxnSpPr>
              <a:stCxn id="116" idx="3"/>
            </p:cNvCxnSpPr>
            <p:nvPr/>
          </p:nvCxnSpPr>
          <p:spPr bwMode="auto">
            <a:xfrm flipV="1">
              <a:off x="10375155" y="2127054"/>
              <a:ext cx="664071" cy="270777"/>
            </a:xfrm>
            <a:prstGeom prst="curvedConnector3">
              <a:avLst/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8" name="Curved Connector 117"/>
            <p:cNvCxnSpPr/>
            <p:nvPr/>
          </p:nvCxnSpPr>
          <p:spPr bwMode="auto">
            <a:xfrm>
              <a:off x="12441283" y="3843453"/>
              <a:ext cx="41213" cy="856076"/>
            </a:xfrm>
            <a:prstGeom prst="curvedConnector3">
              <a:avLst>
                <a:gd name="adj1" fmla="val 654679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6535930" y="3105683"/>
            <a:ext cx="1406713" cy="369332"/>
            <a:chOff x="10865575" y="2687034"/>
            <a:chExt cx="1406713" cy="369332"/>
          </a:xfrm>
        </p:grpSpPr>
        <p:sp>
          <p:nvSpPr>
            <p:cNvPr id="133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/>
                <a:t>prev</a:t>
              </a:r>
              <a:endParaRPr lang="en-US" sz="1400" dirty="0"/>
            </a:p>
          </p:txBody>
        </p:sp>
        <p:sp>
          <p:nvSpPr>
            <p:cNvPr id="134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1765428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542045" y="4381541"/>
            <a:ext cx="1406713" cy="369332"/>
            <a:chOff x="10865575" y="2687034"/>
            <a:chExt cx="1406713" cy="369332"/>
          </a:xfrm>
        </p:grpSpPr>
        <p:sp>
          <p:nvSpPr>
            <p:cNvPr id="138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/>
                <a:t>prev</a:t>
              </a:r>
              <a:endParaRPr lang="en-US" sz="1400" dirty="0"/>
            </a:p>
          </p:txBody>
        </p:sp>
        <p:sp>
          <p:nvSpPr>
            <p:cNvPr id="139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1765429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008080"/>
                </a:solidFill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6534577" y="5671535"/>
            <a:ext cx="1406713" cy="369332"/>
            <a:chOff x="10865575" y="2687034"/>
            <a:chExt cx="1406713" cy="369332"/>
          </a:xfrm>
        </p:grpSpPr>
        <p:sp>
          <p:nvSpPr>
            <p:cNvPr id="142" name="Text Box 20"/>
            <p:cNvSpPr txBox="1">
              <a:spLocks noChangeArrowheads="1"/>
            </p:cNvSpPr>
            <p:nvPr/>
          </p:nvSpPr>
          <p:spPr bwMode="auto">
            <a:xfrm>
              <a:off x="10865575" y="2697077"/>
              <a:ext cx="60465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 dirty="0" err="1" smtClean="0"/>
                <a:t>prev</a:t>
              </a:r>
              <a:endParaRPr lang="en-US" sz="1400" dirty="0"/>
            </a:p>
          </p:txBody>
        </p:sp>
        <p:sp>
          <p:nvSpPr>
            <p:cNvPr id="143" name="Rectangle 21"/>
            <p:cNvSpPr>
              <a:spLocks noChangeArrowheads="1"/>
            </p:cNvSpPr>
            <p:nvPr/>
          </p:nvSpPr>
          <p:spPr bwMode="auto">
            <a:xfrm>
              <a:off x="11444500" y="2744965"/>
              <a:ext cx="827788" cy="22535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11765430" y="2687034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sz="1800" dirty="0">
                <a:solidFill>
                  <a:srgbClr val="008080"/>
                </a:solidFill>
              </a:endParaRPr>
            </a:p>
          </p:txBody>
        </p:sp>
      </p:grpSp>
      <p:sp>
        <p:nvSpPr>
          <p:cNvPr id="146" name="Rounded Rectangular Callout 145"/>
          <p:cNvSpPr/>
          <p:nvPr/>
        </p:nvSpPr>
        <p:spPr bwMode="auto">
          <a:xfrm>
            <a:off x="3481318" y="5952702"/>
            <a:ext cx="3106273" cy="766414"/>
          </a:xfrm>
          <a:prstGeom prst="wedgeRoundRectCallout">
            <a:avLst>
              <a:gd name="adj1" fmla="val 70620"/>
              <a:gd name="adj2" fmla="val -6034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Each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prev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 pointer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 points to the node above…</a:t>
            </a:r>
          </a:p>
        </p:txBody>
      </p:sp>
      <p:cxnSp>
        <p:nvCxnSpPr>
          <p:cNvPr id="147" name="Curved Connector 146"/>
          <p:cNvCxnSpPr>
            <a:stCxn id="143" idx="3"/>
            <a:endCxn id="96" idx="3"/>
          </p:cNvCxnSpPr>
          <p:nvPr/>
        </p:nvCxnSpPr>
        <p:spPr bwMode="auto">
          <a:xfrm flipV="1">
            <a:off x="7941290" y="3936194"/>
            <a:ext cx="48052" cy="1905952"/>
          </a:xfrm>
          <a:prstGeom prst="curvedConnector3">
            <a:avLst>
              <a:gd name="adj1" fmla="val 14506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0" name="Curved Connector 159"/>
          <p:cNvCxnSpPr/>
          <p:nvPr/>
        </p:nvCxnSpPr>
        <p:spPr bwMode="auto">
          <a:xfrm flipV="1">
            <a:off x="7946337" y="2649005"/>
            <a:ext cx="48052" cy="1905952"/>
          </a:xfrm>
          <a:prstGeom prst="curvedConnector3">
            <a:avLst>
              <a:gd name="adj1" fmla="val 1450647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Rounded Rectangular Callout 160"/>
          <p:cNvSpPr/>
          <p:nvPr/>
        </p:nvSpPr>
        <p:spPr bwMode="auto">
          <a:xfrm>
            <a:off x="2978803" y="3330819"/>
            <a:ext cx="3106273" cy="2018603"/>
          </a:xfrm>
          <a:prstGeom prst="wedgeRoundRectCallout">
            <a:avLst>
              <a:gd name="adj1" fmla="val 82463"/>
              <a:gd name="adj2" fmla="val -47850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Except the </a:t>
            </a:r>
            <a:r>
              <a:rPr lang="en-US" sz="1800" dirty="0" smtClean="0">
                <a:solidFill>
                  <a:srgbClr val="FF0000"/>
                </a:solidFill>
                <a:cs typeface="Arial" charset="0"/>
              </a:rPr>
              <a:t>top node’s </a:t>
            </a:r>
            <a:r>
              <a:rPr lang="en-US" sz="1800" dirty="0" err="1" smtClean="0">
                <a:solidFill>
                  <a:srgbClr val="008080"/>
                </a:solidFill>
                <a:cs typeface="Arial" charset="0"/>
              </a:rPr>
              <a:t>prev</a:t>
            </a:r>
            <a:r>
              <a:rPr lang="en-US" sz="1800" dirty="0" smtClean="0">
                <a:solidFill>
                  <a:srgbClr val="008080"/>
                </a:solidFill>
                <a:cs typeface="Arial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pointer…</a:t>
            </a:r>
          </a:p>
          <a:p>
            <a:endParaRPr lang="en-US" sz="1800" dirty="0">
              <a:solidFill>
                <a:schemeClr val="tx1"/>
              </a:solidFill>
              <a:cs typeface="Arial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It has a value of </a:t>
            </a:r>
            <a:r>
              <a:rPr lang="en-US" sz="1800" dirty="0" err="1" smtClean="0">
                <a:solidFill>
                  <a:srgbClr val="FF0000"/>
                </a:solidFill>
                <a:cs typeface="Arial" charset="0"/>
              </a:rPr>
              <a:t>nullptr</a:t>
            </a:r>
            <a:r>
              <a:rPr lang="en-US" sz="1800" dirty="0" smtClean="0">
                <a:solidFill>
                  <a:schemeClr val="tx1"/>
                </a:solidFill>
                <a:cs typeface="Arial" charset="0"/>
              </a:rPr>
              <a:t>, indicating that there are no nodes above it.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7129291" y="5645636"/>
            <a:ext cx="813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80"/>
                </a:solidFill>
              </a:rPr>
              <a:t>2200</a:t>
            </a:r>
            <a:endParaRPr lang="en-US" sz="2000" dirty="0"/>
          </a:p>
        </p:txBody>
      </p:sp>
      <p:sp>
        <p:nvSpPr>
          <p:cNvPr id="163" name="Rectangle 162"/>
          <p:cNvSpPr/>
          <p:nvPr/>
        </p:nvSpPr>
        <p:spPr>
          <a:xfrm>
            <a:off x="7134367" y="4368665"/>
            <a:ext cx="813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8080"/>
                </a:solidFill>
              </a:rPr>
              <a:t>8000</a:t>
            </a:r>
            <a:endParaRPr lang="en-US" sz="2000" dirty="0"/>
          </a:p>
        </p:txBody>
      </p:sp>
      <p:sp>
        <p:nvSpPr>
          <p:cNvPr id="164" name="Rectangle 163"/>
          <p:cNvSpPr/>
          <p:nvPr/>
        </p:nvSpPr>
        <p:spPr>
          <a:xfrm>
            <a:off x="7037718" y="3075190"/>
            <a:ext cx="9749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nullptr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045E-6 L -8.33333E-7 -0.19269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6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/>
      <p:bldP spid="25" grpId="0"/>
      <p:bldP spid="120" grpId="0"/>
      <p:bldP spid="127" grpId="0" animBg="1"/>
      <p:bldP spid="127" grpId="1" animBg="1"/>
      <p:bldP spid="128" grpId="0"/>
      <p:bldP spid="129" grpId="0"/>
      <p:bldP spid="16" grpId="0" animBg="1"/>
      <p:bldP spid="146" grpId="0" animBg="1"/>
      <p:bldP spid="146" grpId="1" animBg="1"/>
      <p:bldP spid="146" grpId="2" animBg="1"/>
      <p:bldP spid="161" grpId="0" animBg="1"/>
      <p:bldP spid="161" grpId="1" animBg="1"/>
      <p:bldP spid="126" grpId="0"/>
      <p:bldP spid="163" grpId="0"/>
      <p:bldP spid="1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68CD1-CA97-424D-B44A-8B70F72A102C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564226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4227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28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4229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4230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4231" name="Text Box 7"/>
          <p:cNvSpPr txBox="1">
            <a:spLocks noChangeArrowheads="1"/>
          </p:cNvSpPr>
          <p:nvPr/>
        </p:nvSpPr>
        <p:spPr bwMode="auto">
          <a:xfrm>
            <a:off x="4724400" y="4359275"/>
            <a:ext cx="419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Remember our updated </a:t>
            </a:r>
            <a:r>
              <a:rPr lang="en-US">
                <a:solidFill>
                  <a:srgbClr val="6600CC"/>
                </a:solidFill>
              </a:rPr>
              <a:t>Squares </a:t>
            </a:r>
            <a:r>
              <a:rPr lang="en-US">
                <a:solidFill>
                  <a:schemeClr val="tx1"/>
                </a:solidFill>
              </a:rPr>
              <a:t>class</a:t>
            </a:r>
            <a:r>
              <a:rPr lang="en-US"/>
              <a:t>…</a:t>
            </a:r>
          </a:p>
        </p:txBody>
      </p:sp>
      <p:sp>
        <p:nvSpPr>
          <p:cNvPr id="564232" name="Text Box 8"/>
          <p:cNvSpPr txBox="1">
            <a:spLocks noChangeArrowheads="1"/>
          </p:cNvSpPr>
          <p:nvPr/>
        </p:nvSpPr>
        <p:spPr bwMode="auto">
          <a:xfrm>
            <a:off x="4721225" y="1101725"/>
            <a:ext cx="43592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Ok – so when would we ever need to write our own </a:t>
            </a:r>
            <a:r>
              <a:rPr lang="en-US" dirty="0">
                <a:solidFill>
                  <a:schemeClr val="accent2"/>
                </a:solidFill>
              </a:rPr>
              <a:t>Assignment Operator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After all, C++ copies all of the fields for us automatically if we don’t write our own!</a:t>
            </a:r>
          </a:p>
        </p:txBody>
      </p:sp>
      <p:sp>
        <p:nvSpPr>
          <p:cNvPr id="564233" name="Text Box 9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4" name="Text Box 10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4235" name="Text Box 11"/>
          <p:cNvSpPr txBox="1">
            <a:spLocks noChangeArrowheads="1"/>
          </p:cNvSpPr>
          <p:nvPr/>
        </p:nvSpPr>
        <p:spPr bwMode="auto">
          <a:xfrm>
            <a:off x="4992688" y="5305425"/>
            <a:ext cx="36560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Lets see what happens if we use the default </a:t>
            </a:r>
            <a:r>
              <a:rPr lang="en-US">
                <a:solidFill>
                  <a:schemeClr val="accent2"/>
                </a:solidFill>
              </a:rPr>
              <a:t>assignment operator</a:t>
            </a:r>
            <a:r>
              <a:rPr lang="en-US"/>
              <a:t> with it…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31" grpId="0"/>
      <p:bldP spid="564232" grpId="0" build="p"/>
      <p:bldP spid="56423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1CB0B-7182-4F69-B31A-B97DC4CDB819}" type="slidenum">
              <a:rPr lang="en-US"/>
              <a:pPr/>
              <a:t>70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96910"/>
            <a:ext cx="7772400" cy="1143000"/>
          </a:xfrm>
        </p:spPr>
        <p:txBody>
          <a:bodyPr/>
          <a:lstStyle/>
          <a:p>
            <a:r>
              <a:rPr lang="en-US" sz="3200" dirty="0"/>
              <a:t>Doubly-linked Lists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911270" y="1935308"/>
            <a:ext cx="3948951" cy="4105559"/>
            <a:chOff x="4911270" y="1935308"/>
            <a:chExt cx="3948951" cy="4105559"/>
          </a:xfrm>
        </p:grpSpPr>
        <p:grpSp>
          <p:nvGrpSpPr>
            <p:cNvPr id="11" name="Group 10"/>
            <p:cNvGrpSpPr/>
            <p:nvPr/>
          </p:nvGrpSpPr>
          <p:grpSpPr>
            <a:xfrm>
              <a:off x="5133060" y="2345629"/>
              <a:ext cx="3513612" cy="3384090"/>
              <a:chOff x="5133060" y="2345629"/>
              <a:chExt cx="3513612" cy="338409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6507356" y="3712878"/>
                <a:ext cx="2133885" cy="735421"/>
                <a:chOff x="2246729" y="2946250"/>
                <a:chExt cx="2976068" cy="1022430"/>
              </a:xfrm>
            </p:grpSpPr>
            <p:grpSp>
              <p:nvGrpSpPr>
                <p:cNvPr id="66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83967" cy="951683"/>
                  <a:chOff x="839" y="1095"/>
                  <a:chExt cx="1417" cy="729"/>
                </a:xfrm>
              </p:grpSpPr>
              <p:sp>
                <p:nvSpPr>
                  <p:cNvPr id="6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10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9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70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7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200" dirty="0"/>
                  </a:p>
                </p:txBody>
              </p:sp>
              <p:sp>
                <p:nvSpPr>
                  <p:cNvPr id="72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 dirty="0"/>
                  </a:p>
                </p:txBody>
              </p:sp>
            </p:grpSp>
            <p:sp>
              <p:nvSpPr>
                <p:cNvPr id="67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505377" y="5003352"/>
                <a:ext cx="2128612" cy="726367"/>
                <a:chOff x="2254083" y="3676834"/>
                <a:chExt cx="2968714" cy="1009843"/>
              </a:xfrm>
            </p:grpSpPr>
            <p:grpSp>
              <p:nvGrpSpPr>
                <p:cNvPr id="59" name="Group 15"/>
                <p:cNvGrpSpPr>
                  <a:grpSpLocks/>
                </p:cNvGrpSpPr>
                <p:nvPr/>
              </p:nvGrpSpPr>
              <p:grpSpPr bwMode="auto">
                <a:xfrm>
                  <a:off x="2254083" y="3746743"/>
                  <a:ext cx="2076614" cy="939934"/>
                  <a:chOff x="844" y="1654"/>
                  <a:chExt cx="1412" cy="720"/>
                </a:xfrm>
              </p:grpSpPr>
              <p:sp>
                <p:nvSpPr>
                  <p:cNvPr id="61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864" y="1654"/>
                    <a:ext cx="1392" cy="72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66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200" dirty="0"/>
                  </a:p>
                </p:txBody>
              </p:sp>
              <p:sp>
                <p:nvSpPr>
                  <p:cNvPr id="6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735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6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6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6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203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800" dirty="0" err="1" smtClean="0">
                        <a:solidFill>
                          <a:srgbClr val="FF0000"/>
                        </a:solidFill>
                      </a:rPr>
                      <a:t>nullptr</a:t>
                    </a:r>
                    <a:endParaRPr lang="en-US" sz="1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6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3676834"/>
                  <a:ext cx="955075" cy="470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5" name="Text Box 30"/>
              <p:cNvSpPr txBox="1">
                <a:spLocks noChangeArrowheads="1"/>
              </p:cNvSpPr>
              <p:nvPr/>
            </p:nvSpPr>
            <p:spPr bwMode="auto">
              <a:xfrm>
                <a:off x="7086085" y="3766364"/>
                <a:ext cx="907895" cy="33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Text Box 30"/>
              <p:cNvSpPr txBox="1">
                <a:spLocks noChangeArrowheads="1"/>
              </p:cNvSpPr>
              <p:nvPr/>
            </p:nvSpPr>
            <p:spPr bwMode="auto">
              <a:xfrm>
                <a:off x="7122388" y="5059108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"cash"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7156623" y="4074588"/>
                <a:ext cx="74892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rgbClr val="008080"/>
                    </a:solidFill>
                  </a:rPr>
                  <a:t>3700</a:t>
                </a:r>
                <a:endParaRPr lang="en-US" sz="1800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6535509" y="2490106"/>
                <a:ext cx="1467874" cy="676078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9" name="Text Box 18"/>
              <p:cNvSpPr txBox="1">
                <a:spLocks noChangeArrowheads="1"/>
              </p:cNvSpPr>
              <p:nvPr/>
            </p:nvSpPr>
            <p:spPr bwMode="auto">
              <a:xfrm>
                <a:off x="6535509" y="2487289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value</a:t>
                </a:r>
                <a:endParaRPr lang="en-US" sz="1600" dirty="0"/>
              </a:p>
            </p:txBody>
          </p:sp>
          <p:sp>
            <p:nvSpPr>
              <p:cNvPr id="50" name="Rectangle 19"/>
              <p:cNvSpPr>
                <a:spLocks noChangeArrowheads="1"/>
              </p:cNvSpPr>
              <p:nvPr/>
            </p:nvSpPr>
            <p:spPr bwMode="auto">
              <a:xfrm>
                <a:off x="7124979" y="2535178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51" name="Text Box 20"/>
              <p:cNvSpPr txBox="1">
                <a:spLocks noChangeArrowheads="1"/>
              </p:cNvSpPr>
              <p:nvPr/>
            </p:nvSpPr>
            <p:spPr bwMode="auto">
              <a:xfrm>
                <a:off x="6546054" y="2802792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52" name="Rectangle 21"/>
              <p:cNvSpPr>
                <a:spLocks noChangeArrowheads="1"/>
              </p:cNvSpPr>
              <p:nvPr/>
            </p:nvSpPr>
            <p:spPr bwMode="auto">
              <a:xfrm>
                <a:off x="7124979" y="2850681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7147571" y="2465431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0" name="Rectangle 16"/>
              <p:cNvSpPr>
                <a:spLocks noChangeArrowheads="1"/>
              </p:cNvSpPr>
              <p:nvPr/>
            </p:nvSpPr>
            <p:spPr bwMode="auto">
              <a:xfrm>
                <a:off x="6535509" y="2490106"/>
                <a:ext cx="1467874" cy="676077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6535509" y="2487289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value</a:t>
                </a:r>
                <a:endParaRPr lang="en-US" sz="1600" dirty="0"/>
              </a:p>
            </p:txBody>
          </p:sp>
          <p:sp>
            <p:nvSpPr>
              <p:cNvPr id="42" name="Rectangle 19"/>
              <p:cNvSpPr>
                <a:spLocks noChangeArrowheads="1"/>
              </p:cNvSpPr>
              <p:nvPr/>
            </p:nvSpPr>
            <p:spPr bwMode="auto">
              <a:xfrm>
                <a:off x="7124979" y="2535178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6546054" y="2802792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44" name="Rectangle 21"/>
              <p:cNvSpPr>
                <a:spLocks noChangeArrowheads="1"/>
              </p:cNvSpPr>
              <p:nvPr/>
            </p:nvSpPr>
            <p:spPr bwMode="auto">
              <a:xfrm>
                <a:off x="7124979" y="2850680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39" name="Text Box 34"/>
              <p:cNvSpPr txBox="1">
                <a:spLocks noChangeArrowheads="1"/>
              </p:cNvSpPr>
              <p:nvPr/>
            </p:nvSpPr>
            <p:spPr bwMode="auto">
              <a:xfrm>
                <a:off x="7961869" y="2402934"/>
                <a:ext cx="684803" cy="33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Text Box 30"/>
              <p:cNvSpPr txBox="1">
                <a:spLocks noChangeArrowheads="1"/>
              </p:cNvSpPr>
              <p:nvPr/>
            </p:nvSpPr>
            <p:spPr bwMode="auto">
              <a:xfrm>
                <a:off x="7152003" y="2484290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63809" y="2792749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rgbClr val="008080"/>
                    </a:solidFill>
                  </a:rPr>
                  <a:t>2200</a:t>
                </a:r>
                <a:endParaRPr lang="en-US" sz="1800" dirty="0">
                  <a:solidFill>
                    <a:srgbClr val="008080"/>
                  </a:solidFill>
                </a:endParaRPr>
              </a:p>
            </p:txBody>
          </p:sp>
          <p:cxnSp>
            <p:nvCxnSpPr>
              <p:cNvPr id="37" name="Curved Connector 36"/>
              <p:cNvCxnSpPr/>
              <p:nvPr/>
            </p:nvCxnSpPr>
            <p:spPr bwMode="auto">
              <a:xfrm>
                <a:off x="7952767" y="2963360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1" name="Text Box 3"/>
              <p:cNvSpPr txBox="1">
                <a:spLocks noChangeArrowheads="1"/>
              </p:cNvSpPr>
              <p:nvPr/>
            </p:nvSpPr>
            <p:spPr bwMode="auto">
              <a:xfrm>
                <a:off x="5208271" y="2345629"/>
                <a:ext cx="641894" cy="337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32" name="Rectangle 4"/>
              <p:cNvSpPr>
                <a:spLocks noChangeArrowheads="1"/>
              </p:cNvSpPr>
              <p:nvPr/>
            </p:nvSpPr>
            <p:spPr bwMode="auto">
              <a:xfrm>
                <a:off x="5154891" y="2658851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133060" y="2621289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 dirty="0"/>
              </a:p>
            </p:txBody>
          </p:sp>
          <p:cxnSp>
            <p:nvCxnSpPr>
              <p:cNvPr id="30" name="Curved Connector 29"/>
              <p:cNvCxnSpPr/>
              <p:nvPr/>
            </p:nvCxnSpPr>
            <p:spPr bwMode="auto">
              <a:xfrm flipV="1">
                <a:off x="5860963" y="2535178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Curved Connector 77"/>
              <p:cNvCxnSpPr/>
              <p:nvPr/>
            </p:nvCxnSpPr>
            <p:spPr bwMode="auto">
              <a:xfrm>
                <a:off x="7948111" y="4251577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2" name="Group 11"/>
            <p:cNvGrpSpPr/>
            <p:nvPr/>
          </p:nvGrpSpPr>
          <p:grpSpPr>
            <a:xfrm>
              <a:off x="5154080" y="3728937"/>
              <a:ext cx="1391974" cy="644991"/>
              <a:chOff x="5110583" y="3530821"/>
              <a:chExt cx="1391974" cy="644991"/>
            </a:xfrm>
          </p:grpSpPr>
          <p:sp>
            <p:nvSpPr>
              <p:cNvPr id="121" name="Text Box 3"/>
              <p:cNvSpPr txBox="1">
                <a:spLocks noChangeArrowheads="1"/>
              </p:cNvSpPr>
              <p:nvPr/>
            </p:nvSpPr>
            <p:spPr bwMode="auto">
              <a:xfrm>
                <a:off x="5359906" y="3530821"/>
                <a:ext cx="293670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p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22" name="Rectangle 4"/>
              <p:cNvSpPr>
                <a:spLocks noChangeArrowheads="1"/>
              </p:cNvSpPr>
              <p:nvPr/>
            </p:nvSpPr>
            <p:spPr bwMode="auto">
              <a:xfrm>
                <a:off x="5132414" y="3844043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5110583" y="3806481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 dirty="0"/>
              </a:p>
            </p:txBody>
          </p:sp>
          <p:cxnSp>
            <p:nvCxnSpPr>
              <p:cNvPr id="124" name="Curved Connector 123"/>
              <p:cNvCxnSpPr/>
              <p:nvPr/>
            </p:nvCxnSpPr>
            <p:spPr bwMode="auto">
              <a:xfrm flipV="1">
                <a:off x="5838486" y="3720370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" name="Rectangle 15"/>
            <p:cNvSpPr/>
            <p:nvPr/>
          </p:nvSpPr>
          <p:spPr bwMode="auto">
            <a:xfrm>
              <a:off x="4911270" y="1935308"/>
              <a:ext cx="3948951" cy="404128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Comic Sans MS" pitchFamily="66" charset="0"/>
                <a:cs typeface="Times New Roman" pitchFamily="18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5128422" y="2346777"/>
              <a:ext cx="3513612" cy="3671273"/>
              <a:chOff x="9626232" y="1937505"/>
              <a:chExt cx="3513612" cy="3671273"/>
            </a:xfrm>
          </p:grpSpPr>
          <p:sp>
            <p:nvSpPr>
              <p:cNvPr id="131" name="Rectangle 16"/>
              <p:cNvSpPr>
                <a:spLocks noChangeArrowheads="1"/>
              </p:cNvSpPr>
              <p:nvPr/>
            </p:nvSpPr>
            <p:spPr bwMode="auto">
              <a:xfrm>
                <a:off x="11028681" y="4669105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0" name="Rectangle 16"/>
              <p:cNvSpPr>
                <a:spLocks noChangeArrowheads="1"/>
              </p:cNvSpPr>
              <p:nvPr/>
            </p:nvSpPr>
            <p:spPr bwMode="auto">
              <a:xfrm>
                <a:off x="11033941" y="3359934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grpSp>
            <p:nvGrpSpPr>
              <p:cNvPr id="80" name="Group 79"/>
              <p:cNvGrpSpPr/>
              <p:nvPr/>
            </p:nvGrpSpPr>
            <p:grpSpPr>
              <a:xfrm>
                <a:off x="11000528" y="3304755"/>
                <a:ext cx="2133885" cy="707251"/>
                <a:chOff x="2246729" y="2946250"/>
                <a:chExt cx="2976068" cy="983266"/>
              </a:xfrm>
            </p:grpSpPr>
            <p:grpSp>
              <p:nvGrpSpPr>
                <p:cNvPr id="81" name="Group 15"/>
                <p:cNvGrpSpPr>
                  <a:grpSpLocks/>
                </p:cNvGrpSpPr>
                <p:nvPr/>
              </p:nvGrpSpPr>
              <p:grpSpPr bwMode="auto">
                <a:xfrm>
                  <a:off x="2246729" y="3016997"/>
                  <a:ext cx="2013374" cy="912519"/>
                  <a:chOff x="839" y="1095"/>
                  <a:chExt cx="1369" cy="699"/>
                </a:xfrm>
              </p:grpSpPr>
              <p:sp>
                <p:nvSpPr>
                  <p:cNvPr id="84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1095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600" dirty="0"/>
                  </a:p>
                </p:txBody>
              </p:sp>
              <p:sp>
                <p:nvSpPr>
                  <p:cNvPr id="85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152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86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9" y="1435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200" dirty="0"/>
                  </a:p>
                </p:txBody>
              </p:sp>
              <p:sp>
                <p:nvSpPr>
                  <p:cNvPr id="87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48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 dirty="0"/>
                  </a:p>
                </p:txBody>
              </p:sp>
            </p:grpSp>
            <p:sp>
              <p:nvSpPr>
                <p:cNvPr id="8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2946250"/>
                  <a:ext cx="955075" cy="47068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2200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0998549" y="4595229"/>
                <a:ext cx="2128612" cy="683174"/>
                <a:chOff x="2254083" y="3676834"/>
                <a:chExt cx="2968714" cy="949793"/>
              </a:xfrm>
            </p:grpSpPr>
            <p:grpSp>
              <p:nvGrpSpPr>
                <p:cNvPr id="89" name="Group 15"/>
                <p:cNvGrpSpPr>
                  <a:grpSpLocks/>
                </p:cNvGrpSpPr>
                <p:nvPr/>
              </p:nvGrpSpPr>
              <p:grpSpPr bwMode="auto">
                <a:xfrm>
                  <a:off x="2254083" y="3766326"/>
                  <a:ext cx="2006021" cy="860301"/>
                  <a:chOff x="844" y="1669"/>
                  <a:chExt cx="1364" cy="659"/>
                </a:xfrm>
              </p:grpSpPr>
              <p:sp>
                <p:nvSpPr>
                  <p:cNvPr id="92" name="Text Box 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1669"/>
                    <a:ext cx="631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value</a:t>
                    </a:r>
                    <a:endParaRPr lang="en-US" sz="1200" dirty="0"/>
                  </a:p>
                </p:txBody>
              </p:sp>
              <p:sp>
                <p:nvSpPr>
                  <p:cNvPr id="93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1735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800"/>
                  </a:p>
                </p:txBody>
              </p:sp>
              <p:sp>
                <p:nvSpPr>
                  <p:cNvPr id="9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64" y="1969"/>
                    <a:ext cx="589" cy="35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CCFFCC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lang="en-US" sz="1600" dirty="0" smtClean="0"/>
                      <a:t>next</a:t>
                    </a:r>
                    <a:endParaRPr lang="en-US" sz="1400" dirty="0"/>
                  </a:p>
                </p:txBody>
              </p:sp>
              <p:sp>
                <p:nvSpPr>
                  <p:cNvPr id="9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423" y="2038"/>
                    <a:ext cx="785" cy="240"/>
                  </a:xfrm>
                  <a:prstGeom prst="rect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r>
                      <a:rPr lang="en-US" sz="1800" dirty="0" err="1" smtClean="0">
                        <a:solidFill>
                          <a:srgbClr val="FF0000"/>
                        </a:solidFill>
                      </a:rPr>
                      <a:t>nullptr</a:t>
                    </a:r>
                    <a:endParaRPr lang="en-US" sz="1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9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267722" y="3676834"/>
                  <a:ext cx="955075" cy="4706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/>
                  <a:r>
                    <a:rPr lang="en-US" sz="1600" dirty="0" smtClean="0">
                      <a:solidFill>
                        <a:schemeClr val="accent5">
                          <a:lumMod val="50000"/>
                        </a:schemeClr>
                      </a:solidFill>
                    </a:rPr>
                    <a:t>3700</a:t>
                  </a:r>
                  <a:endParaRPr lang="en-US" sz="1600" dirty="0">
                    <a:solidFill>
                      <a:schemeClr val="accent5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96" name="Text Box 30"/>
              <p:cNvSpPr txBox="1">
                <a:spLocks noChangeArrowheads="1"/>
              </p:cNvSpPr>
              <p:nvPr/>
            </p:nvSpPr>
            <p:spPr bwMode="auto">
              <a:xfrm>
                <a:off x="11579257" y="3358240"/>
                <a:ext cx="907895" cy="3373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"shells"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7" name="Text Box 30"/>
              <p:cNvSpPr txBox="1">
                <a:spLocks noChangeArrowheads="1"/>
              </p:cNvSpPr>
              <p:nvPr/>
            </p:nvSpPr>
            <p:spPr bwMode="auto">
              <a:xfrm>
                <a:off x="11615560" y="4650984"/>
                <a:ext cx="86273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800" dirty="0" smtClean="0">
                    <a:solidFill>
                      <a:schemeClr val="accent2"/>
                    </a:solidFill>
                  </a:rPr>
                  <a:t>"cash"</a:t>
                </a:r>
                <a:endParaRPr lang="en-US" sz="18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1649795" y="3666464"/>
                <a:ext cx="748924" cy="369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rgbClr val="008080"/>
                    </a:solidFill>
                  </a:rPr>
                  <a:t>3700</a:t>
                </a:r>
                <a:endParaRPr lang="en-US" sz="1800" dirty="0">
                  <a:solidFill>
                    <a:srgbClr val="008080"/>
                  </a:solidFill>
                </a:endParaRPr>
              </a:p>
            </p:txBody>
          </p:sp>
          <p:sp>
            <p:nvSpPr>
              <p:cNvPr id="99" name="Rectangle 16"/>
              <p:cNvSpPr>
                <a:spLocks noChangeArrowheads="1"/>
              </p:cNvSpPr>
              <p:nvPr/>
            </p:nvSpPr>
            <p:spPr bwMode="auto">
              <a:xfrm>
                <a:off x="11028681" y="2081981"/>
                <a:ext cx="1467874" cy="939673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0" name="Text Box 18"/>
              <p:cNvSpPr txBox="1">
                <a:spLocks noChangeArrowheads="1"/>
              </p:cNvSpPr>
              <p:nvPr/>
            </p:nvSpPr>
            <p:spPr bwMode="auto">
              <a:xfrm>
                <a:off x="11028681" y="2079165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value</a:t>
                </a:r>
                <a:endParaRPr lang="en-US" sz="1600" dirty="0"/>
              </a:p>
            </p:txBody>
          </p:sp>
          <p:sp>
            <p:nvSpPr>
              <p:cNvPr id="101" name="Rectangle 19"/>
              <p:cNvSpPr>
                <a:spLocks noChangeArrowheads="1"/>
              </p:cNvSpPr>
              <p:nvPr/>
            </p:nvSpPr>
            <p:spPr bwMode="auto">
              <a:xfrm>
                <a:off x="11618151" y="2127054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2" name="Text Box 20"/>
              <p:cNvSpPr txBox="1">
                <a:spLocks noChangeArrowheads="1"/>
              </p:cNvSpPr>
              <p:nvPr/>
            </p:nvSpPr>
            <p:spPr bwMode="auto">
              <a:xfrm>
                <a:off x="11039226" y="2394668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103" name="Rectangle 21"/>
              <p:cNvSpPr>
                <a:spLocks noChangeArrowheads="1"/>
              </p:cNvSpPr>
              <p:nvPr/>
            </p:nvSpPr>
            <p:spPr bwMode="auto">
              <a:xfrm>
                <a:off x="11618151" y="2442557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4" name="Text Box 30"/>
              <p:cNvSpPr txBox="1">
                <a:spLocks noChangeArrowheads="1"/>
              </p:cNvSpPr>
              <p:nvPr/>
            </p:nvSpPr>
            <p:spPr bwMode="auto">
              <a:xfrm>
                <a:off x="11640743" y="2057307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" name="Text Box 18"/>
              <p:cNvSpPr txBox="1">
                <a:spLocks noChangeArrowheads="1"/>
              </p:cNvSpPr>
              <p:nvPr/>
            </p:nvSpPr>
            <p:spPr bwMode="auto">
              <a:xfrm>
                <a:off x="11028681" y="2079165"/>
                <a:ext cx="665394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value</a:t>
                </a:r>
                <a:endParaRPr lang="en-US" sz="1600" dirty="0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11618151" y="2127054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08" name="Text Box 20"/>
              <p:cNvSpPr txBox="1">
                <a:spLocks noChangeArrowheads="1"/>
              </p:cNvSpPr>
              <p:nvPr/>
            </p:nvSpPr>
            <p:spPr bwMode="auto">
              <a:xfrm>
                <a:off x="11039226" y="2394668"/>
                <a:ext cx="621105" cy="33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/>
                  <a:t>next</a:t>
                </a:r>
                <a:endParaRPr lang="en-US" sz="1400" dirty="0"/>
              </a:p>
            </p:txBody>
          </p:sp>
          <p:sp>
            <p:nvSpPr>
              <p:cNvPr id="109" name="Rectangle 21"/>
              <p:cNvSpPr>
                <a:spLocks noChangeArrowheads="1"/>
              </p:cNvSpPr>
              <p:nvPr/>
            </p:nvSpPr>
            <p:spPr bwMode="auto">
              <a:xfrm>
                <a:off x="11618151" y="2442556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10" name="Text Box 34"/>
              <p:cNvSpPr txBox="1">
                <a:spLocks noChangeArrowheads="1"/>
              </p:cNvSpPr>
              <p:nvPr/>
            </p:nvSpPr>
            <p:spPr bwMode="auto">
              <a:xfrm>
                <a:off x="12455041" y="1994810"/>
                <a:ext cx="684803" cy="3385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1" name="Text Box 30"/>
              <p:cNvSpPr txBox="1">
                <a:spLocks noChangeArrowheads="1"/>
              </p:cNvSpPr>
              <p:nvPr/>
            </p:nvSpPr>
            <p:spPr bwMode="auto">
              <a:xfrm>
                <a:off x="11645175" y="2076166"/>
                <a:ext cx="790216" cy="337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smtClean="0">
                    <a:solidFill>
                      <a:schemeClr val="accent2"/>
                    </a:solidFill>
                  </a:rPr>
                  <a:t>“ruby"</a:t>
                </a:r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1656981" y="2384625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rgbClr val="008080"/>
                    </a:solidFill>
                  </a:rPr>
                  <a:t>2200</a:t>
                </a:r>
                <a:endParaRPr lang="en-US" sz="1800" dirty="0">
                  <a:solidFill>
                    <a:srgbClr val="008080"/>
                  </a:solidFill>
                </a:endParaRPr>
              </a:p>
            </p:txBody>
          </p:sp>
          <p:cxnSp>
            <p:nvCxnSpPr>
              <p:cNvPr id="113" name="Curved Connector 112"/>
              <p:cNvCxnSpPr/>
              <p:nvPr/>
            </p:nvCxnSpPr>
            <p:spPr bwMode="auto">
              <a:xfrm>
                <a:off x="12445939" y="2555236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4" name="Text Box 3"/>
              <p:cNvSpPr txBox="1">
                <a:spLocks noChangeArrowheads="1"/>
              </p:cNvSpPr>
              <p:nvPr/>
            </p:nvSpPr>
            <p:spPr bwMode="auto">
              <a:xfrm>
                <a:off x="9701443" y="1937505"/>
                <a:ext cx="641894" cy="3378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>
                    <a:solidFill>
                      <a:schemeClr val="tx1"/>
                    </a:solidFill>
                    <a:cs typeface="Arial" charset="0"/>
                  </a:rPr>
                  <a:t>head</a:t>
                </a:r>
                <a:endParaRPr lang="en-US" sz="1400" dirty="0">
                  <a:solidFill>
                    <a:schemeClr val="tx1"/>
                  </a:solidFill>
                  <a:cs typeface="Arial" charset="0"/>
                </a:endParaRPr>
              </a:p>
            </p:txBody>
          </p:sp>
          <p:sp>
            <p:nvSpPr>
              <p:cNvPr id="115" name="Rectangle 4"/>
              <p:cNvSpPr>
                <a:spLocks noChangeArrowheads="1"/>
              </p:cNvSpPr>
              <p:nvPr/>
            </p:nvSpPr>
            <p:spPr bwMode="auto">
              <a:xfrm>
                <a:off x="9648063" y="2250727"/>
                <a:ext cx="704615" cy="2784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9626232" y="2213165"/>
                <a:ext cx="748923" cy="369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8000</a:t>
                </a:r>
                <a:endParaRPr lang="en-US" sz="1800" dirty="0"/>
              </a:p>
            </p:txBody>
          </p:sp>
          <p:cxnSp>
            <p:nvCxnSpPr>
              <p:cNvPr id="117" name="Curved Connector 116"/>
              <p:cNvCxnSpPr>
                <a:stCxn id="116" idx="3"/>
              </p:cNvCxnSpPr>
              <p:nvPr/>
            </p:nvCxnSpPr>
            <p:spPr bwMode="auto">
              <a:xfrm flipV="1">
                <a:off x="10375155" y="2127054"/>
                <a:ext cx="664071" cy="270777"/>
              </a:xfrm>
              <a:prstGeom prst="curvedConnector3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" name="Curved Connector 117"/>
              <p:cNvCxnSpPr/>
              <p:nvPr/>
            </p:nvCxnSpPr>
            <p:spPr bwMode="auto">
              <a:xfrm>
                <a:off x="12441283" y="3843453"/>
                <a:ext cx="41213" cy="856076"/>
              </a:xfrm>
              <a:prstGeom prst="curvedConnector3">
                <a:avLst>
                  <a:gd name="adj1" fmla="val 654679"/>
                </a:avLst>
              </a:prstGeom>
              <a:solidFill>
                <a:schemeClr val="accent1"/>
              </a:solidFill>
              <a:ln w="25400" cap="flat" cmpd="sng" algn="ctr">
                <a:solidFill>
                  <a:srgbClr val="80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5" name="Group 14"/>
            <p:cNvGrpSpPr/>
            <p:nvPr/>
          </p:nvGrpSpPr>
          <p:grpSpPr>
            <a:xfrm>
              <a:off x="6535930" y="3105683"/>
              <a:ext cx="1438815" cy="369332"/>
              <a:chOff x="10865575" y="2687034"/>
              <a:chExt cx="1438815" cy="369332"/>
            </a:xfrm>
          </p:grpSpPr>
          <p:sp>
            <p:nvSpPr>
              <p:cNvPr id="133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err="1" smtClean="0"/>
                  <a:t>prev</a:t>
                </a:r>
                <a:endParaRPr lang="en-US" sz="1400" dirty="0"/>
              </a:p>
            </p:txBody>
          </p:sp>
          <p:sp>
            <p:nvSpPr>
              <p:cNvPr id="134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1411197" y="2687034"/>
                <a:ext cx="8931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err="1" smtClean="0">
                    <a:solidFill>
                      <a:srgbClr val="FF0000"/>
                    </a:solidFill>
                  </a:rPr>
                  <a:t>nullptr</a:t>
                </a:r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6542045" y="4381541"/>
              <a:ext cx="1406713" cy="369332"/>
              <a:chOff x="10865575" y="2687034"/>
              <a:chExt cx="1406713" cy="369332"/>
            </a:xfrm>
          </p:grpSpPr>
          <p:sp>
            <p:nvSpPr>
              <p:cNvPr id="138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err="1" smtClean="0"/>
                  <a:t>prev</a:t>
                </a:r>
                <a:endParaRPr lang="en-US" sz="1400" dirty="0"/>
              </a:p>
            </p:txBody>
          </p:sp>
          <p:sp>
            <p:nvSpPr>
              <p:cNvPr id="139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11483333" y="26870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rgbClr val="008080"/>
                    </a:solidFill>
                  </a:rPr>
                  <a:t>8000</a:t>
                </a:r>
                <a:endParaRPr lang="en-US" sz="1800" dirty="0">
                  <a:solidFill>
                    <a:srgbClr val="008080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6534577" y="5671535"/>
              <a:ext cx="1406713" cy="369332"/>
              <a:chOff x="10865575" y="2687034"/>
              <a:chExt cx="1406713" cy="369332"/>
            </a:xfrm>
          </p:grpSpPr>
          <p:sp>
            <p:nvSpPr>
              <p:cNvPr id="142" name="Text Box 20"/>
              <p:cNvSpPr txBox="1">
                <a:spLocks noChangeArrowheads="1"/>
              </p:cNvSpPr>
              <p:nvPr/>
            </p:nvSpPr>
            <p:spPr bwMode="auto">
              <a:xfrm>
                <a:off x="10865575" y="2697077"/>
                <a:ext cx="60465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 dirty="0" err="1" smtClean="0"/>
                  <a:t>prev</a:t>
                </a:r>
                <a:endParaRPr lang="en-US" sz="1400" dirty="0"/>
              </a:p>
            </p:txBody>
          </p:sp>
          <p:sp>
            <p:nvSpPr>
              <p:cNvPr id="143" name="Rectangle 21"/>
              <p:cNvSpPr>
                <a:spLocks noChangeArrowheads="1"/>
              </p:cNvSpPr>
              <p:nvPr/>
            </p:nvSpPr>
            <p:spPr bwMode="auto">
              <a:xfrm>
                <a:off x="11444500" y="2744965"/>
                <a:ext cx="827788" cy="225359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800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11483334" y="2687034"/>
                <a:ext cx="748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800" dirty="0" smtClean="0">
                    <a:solidFill>
                      <a:srgbClr val="008080"/>
                    </a:solidFill>
                  </a:rPr>
                  <a:t>2200</a:t>
                </a:r>
                <a:endParaRPr lang="en-US" sz="1800" dirty="0">
                  <a:solidFill>
                    <a:srgbClr val="008080"/>
                  </a:solidFill>
                </a:endParaRPr>
              </a:p>
            </p:txBody>
          </p:sp>
        </p:grpSp>
        <p:cxnSp>
          <p:nvCxnSpPr>
            <p:cNvPr id="147" name="Curved Connector 146"/>
            <p:cNvCxnSpPr>
              <a:stCxn id="143" idx="3"/>
              <a:endCxn id="96" idx="3"/>
            </p:cNvCxnSpPr>
            <p:nvPr/>
          </p:nvCxnSpPr>
          <p:spPr bwMode="auto">
            <a:xfrm flipV="1">
              <a:off x="7941290" y="3936194"/>
              <a:ext cx="48052" cy="1905952"/>
            </a:xfrm>
            <a:prstGeom prst="curvedConnector3">
              <a:avLst>
                <a:gd name="adj1" fmla="val 1450647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Curved Connector 159"/>
            <p:cNvCxnSpPr/>
            <p:nvPr/>
          </p:nvCxnSpPr>
          <p:spPr bwMode="auto">
            <a:xfrm flipV="1">
              <a:off x="7946337" y="2649005"/>
              <a:ext cx="48052" cy="1905952"/>
            </a:xfrm>
            <a:prstGeom prst="curvedConnector3">
              <a:avLst>
                <a:gd name="adj1" fmla="val 1450647"/>
              </a:avLst>
            </a:prstGeom>
            <a:solidFill>
              <a:schemeClr val="accent1"/>
            </a:solidFill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" name="Text Box 4"/>
          <p:cNvSpPr txBox="1">
            <a:spLocks noChangeArrowheads="1"/>
          </p:cNvSpPr>
          <p:nvPr/>
        </p:nvSpPr>
        <p:spPr bwMode="auto">
          <a:xfrm>
            <a:off x="171151" y="1271870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Now I can </a:t>
            </a:r>
            <a:r>
              <a:rPr lang="en-US" sz="2000" dirty="0" smtClean="0">
                <a:solidFill>
                  <a:srgbClr val="6600CC"/>
                </a:solidFill>
              </a:rPr>
              <a:t>traverse </a:t>
            </a:r>
            <a:r>
              <a:rPr lang="en-US" sz="2000" dirty="0" smtClean="0"/>
              <a:t>in both directions!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5" name="Text Box 4"/>
          <p:cNvSpPr txBox="1">
            <a:spLocks noChangeArrowheads="1"/>
          </p:cNvSpPr>
          <p:nvPr/>
        </p:nvSpPr>
        <p:spPr bwMode="auto">
          <a:xfrm>
            <a:off x="304800" y="756398"/>
            <a:ext cx="845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And, if I like, I can have a </a:t>
            </a:r>
            <a:r>
              <a:rPr lang="en-US" sz="2000" dirty="0" smtClean="0">
                <a:solidFill>
                  <a:srgbClr val="FF0000"/>
                </a:solidFill>
              </a:rPr>
              <a:t>tail pointer </a:t>
            </a:r>
            <a:r>
              <a:rPr lang="en-US" sz="2000" dirty="0" smtClean="0"/>
              <a:t>too!</a:t>
            </a:r>
            <a:endParaRPr lang="en-US" sz="2000" dirty="0">
              <a:solidFill>
                <a:srgbClr val="FF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087748" y="3077188"/>
            <a:ext cx="748923" cy="644992"/>
            <a:chOff x="1318425" y="3058952"/>
            <a:chExt cx="748923" cy="644992"/>
          </a:xfrm>
        </p:grpSpPr>
        <p:sp>
          <p:nvSpPr>
            <p:cNvPr id="126" name="Text Box 3"/>
            <p:cNvSpPr txBox="1">
              <a:spLocks noChangeArrowheads="1"/>
            </p:cNvSpPr>
            <p:nvPr/>
          </p:nvSpPr>
          <p:spPr bwMode="auto">
            <a:xfrm>
              <a:off x="1464352" y="3058952"/>
              <a:ext cx="50045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  <a:cs typeface="Arial" charset="0"/>
                </a:rPr>
                <a:t>tail</a:t>
              </a:r>
              <a:endParaRPr lang="en-US" sz="1400" dirty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32" name="Rectangle 4"/>
            <p:cNvSpPr>
              <a:spLocks noChangeArrowheads="1"/>
            </p:cNvSpPr>
            <p:nvPr/>
          </p:nvSpPr>
          <p:spPr bwMode="auto">
            <a:xfrm>
              <a:off x="1340253" y="3372174"/>
              <a:ext cx="704615" cy="2784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1318425" y="3334612"/>
              <a:ext cx="7489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smtClean="0">
                  <a:solidFill>
                    <a:schemeClr val="accent5">
                      <a:lumMod val="50000"/>
                    </a:schemeClr>
                  </a:solidFill>
                </a:rPr>
                <a:t>3700</a:t>
              </a:r>
              <a:endParaRPr lang="en-US" sz="1800" dirty="0"/>
            </a:p>
          </p:txBody>
        </p:sp>
      </p:grpSp>
      <p:cxnSp>
        <p:nvCxnSpPr>
          <p:cNvPr id="148" name="Curved Connector 147"/>
          <p:cNvCxnSpPr>
            <a:stCxn id="132" idx="3"/>
            <a:endCxn id="92" idx="1"/>
          </p:cNvCxnSpPr>
          <p:nvPr/>
        </p:nvCxnSpPr>
        <p:spPr bwMode="auto">
          <a:xfrm>
            <a:off x="5814191" y="3529620"/>
            <a:ext cx="686548" cy="170780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8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638475" y="2012255"/>
            <a:ext cx="21611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Node *p;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p = </a:t>
            </a:r>
            <a:r>
              <a:rPr lang="en-US" sz="1800" dirty="0" smtClean="0">
                <a:solidFill>
                  <a:srgbClr val="008080"/>
                </a:solidFill>
              </a:rPr>
              <a:t>tail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while (p !=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p-&gt;value;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p = p-&gt;</a:t>
            </a:r>
            <a:r>
              <a:rPr lang="en-US" sz="1800" dirty="0" err="1" smtClean="0">
                <a:solidFill>
                  <a:srgbClr val="008080"/>
                </a:solidFill>
              </a:rPr>
              <a:t>prev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152" name="TextBox 151"/>
          <p:cNvSpPr txBox="1"/>
          <p:nvPr/>
        </p:nvSpPr>
        <p:spPr>
          <a:xfrm>
            <a:off x="304800" y="2012255"/>
            <a:ext cx="2161169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/>
              <a:t>Node *p;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 smtClean="0"/>
              <a:t>p = </a:t>
            </a:r>
            <a:r>
              <a:rPr lang="en-US" sz="1800" dirty="0" smtClean="0">
                <a:solidFill>
                  <a:srgbClr val="FF0000"/>
                </a:solidFill>
              </a:rPr>
              <a:t>head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 smtClean="0"/>
              <a:t>while (p != </a:t>
            </a:r>
            <a:r>
              <a:rPr lang="en-US" sz="1800" dirty="0" err="1" smtClean="0">
                <a:solidFill>
                  <a:srgbClr val="FF0000"/>
                </a:solidFill>
              </a:rPr>
              <a:t>nullptr</a:t>
            </a:r>
            <a:r>
              <a:rPr lang="en-US" sz="1800" dirty="0" smtClean="0"/>
              <a:t>)</a:t>
            </a:r>
          </a:p>
          <a:p>
            <a:pPr algn="l"/>
            <a:r>
              <a:rPr lang="en-US" sz="1800" dirty="0" smtClean="0"/>
              <a:t>{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err="1" smtClean="0"/>
              <a:t>cout</a:t>
            </a:r>
            <a:r>
              <a:rPr lang="en-US" sz="1800" dirty="0" smtClean="0"/>
              <a:t> &lt;&lt; p-&gt;value;</a:t>
            </a:r>
          </a:p>
          <a:p>
            <a:pPr algn="l"/>
            <a:r>
              <a:rPr lang="en-US" sz="1800" dirty="0"/>
              <a:t> </a:t>
            </a:r>
            <a:r>
              <a:rPr lang="en-US" sz="1800" dirty="0" smtClean="0"/>
              <a:t>   p = p-&gt;</a:t>
            </a:r>
            <a:r>
              <a:rPr lang="en-US" sz="1800" dirty="0" smtClean="0">
                <a:solidFill>
                  <a:srgbClr val="FF0000"/>
                </a:solidFill>
              </a:rPr>
              <a:t>next</a:t>
            </a:r>
            <a:r>
              <a:rPr lang="en-US" sz="1800" dirty="0" smtClean="0"/>
              <a:t>;</a:t>
            </a:r>
          </a:p>
          <a:p>
            <a:pPr algn="l"/>
            <a:r>
              <a:rPr lang="en-US" sz="1800" dirty="0"/>
              <a:t>}</a:t>
            </a:r>
            <a:endParaRPr lang="en-US" sz="1800" dirty="0" smtClean="0"/>
          </a:p>
        </p:txBody>
      </p:sp>
      <p:sp>
        <p:nvSpPr>
          <p:cNvPr id="153" name="Text Box 4"/>
          <p:cNvSpPr txBox="1">
            <a:spLocks noChangeArrowheads="1"/>
          </p:cNvSpPr>
          <p:nvPr/>
        </p:nvSpPr>
        <p:spPr bwMode="auto">
          <a:xfrm>
            <a:off x="407367" y="4689115"/>
            <a:ext cx="52897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Of course, now we’re going to have to </a:t>
            </a:r>
            <a:br>
              <a:rPr lang="en-US" sz="2000" dirty="0" smtClean="0"/>
            </a:br>
            <a:r>
              <a:rPr lang="en-US" sz="2000" dirty="0" smtClean="0">
                <a:solidFill>
                  <a:srgbClr val="FF0000"/>
                </a:solidFill>
              </a:rPr>
              <a:t>link up lots of additional pointers</a:t>
            </a:r>
            <a:r>
              <a:rPr lang="en-US" sz="2000" dirty="0" smtClean="0"/>
              <a:t>…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54" name="Text Box 4"/>
          <p:cNvSpPr txBox="1">
            <a:spLocks noChangeArrowheads="1"/>
          </p:cNvSpPr>
          <p:nvPr/>
        </p:nvSpPr>
        <p:spPr bwMode="auto">
          <a:xfrm>
            <a:off x="444427" y="5622654"/>
            <a:ext cx="52897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/>
              <a:t>But nothing comes free in life! </a:t>
            </a:r>
            <a:r>
              <a:rPr lang="en-US" sz="2000" dirty="0" smtClean="0"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5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5" grpId="0"/>
      <p:bldP spid="6" grpId="0" animBg="1"/>
      <p:bldP spid="152" grpId="0" animBg="1"/>
      <p:bldP spid="153" grpId="0"/>
      <p:bldP spid="15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DA99-A19F-4303-B2FE-01A0F76C70BE}" type="slidenum">
              <a:rPr lang="en-US"/>
              <a:pPr/>
              <a:t>71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147140"/>
            <a:ext cx="8839200" cy="1143000"/>
          </a:xfrm>
        </p:spPr>
        <p:txBody>
          <a:bodyPr/>
          <a:lstStyle/>
          <a:p>
            <a:r>
              <a:rPr lang="en-US" sz="3600" dirty="0"/>
              <a:t>Doubly-linked Lists: What Changes?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304800" y="1022570"/>
            <a:ext cx="853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Every time we </a:t>
            </a:r>
            <a:r>
              <a:rPr lang="en-US" dirty="0">
                <a:solidFill>
                  <a:srgbClr val="990000"/>
                </a:solidFill>
              </a:rPr>
              <a:t>insert a new node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990000"/>
                </a:solidFill>
              </a:rPr>
              <a:t>delete an existing node</a:t>
            </a:r>
            <a:r>
              <a:rPr lang="en-US" dirty="0">
                <a:solidFill>
                  <a:schemeClr val="tx1"/>
                </a:solidFill>
              </a:rPr>
              <a:t>, we must update </a:t>
            </a:r>
            <a:r>
              <a:rPr lang="en-US" i="1" dirty="0">
                <a:solidFill>
                  <a:srgbClr val="006666"/>
                </a:solidFill>
              </a:rPr>
              <a:t>three</a:t>
            </a:r>
            <a:r>
              <a:rPr lang="en-US" dirty="0">
                <a:solidFill>
                  <a:schemeClr val="tx1"/>
                </a:solidFill>
              </a:rPr>
              <a:t> sets of pointers: 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1524000" y="1952625"/>
            <a:ext cx="67104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accent2"/>
                </a:solidFill>
              </a:rPr>
              <a:t>1. The new node’s next and previous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pointers. </a:t>
            </a:r>
          </a:p>
          <a:p>
            <a:pPr algn="l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2. The previous node’s next pointer.</a:t>
            </a:r>
            <a:endParaRPr lang="en-US" dirty="0">
              <a:solidFill>
                <a:schemeClr val="accent2"/>
              </a:solidFill>
              <a:cs typeface="Courier New" pitchFamily="49" charset="0"/>
            </a:endParaRPr>
          </a:p>
          <a:p>
            <a:pPr algn="l"/>
            <a:r>
              <a:rPr lang="en-US" dirty="0">
                <a:solidFill>
                  <a:schemeClr val="accent2"/>
                </a:solidFill>
                <a:ea typeface="MS Mincho" pitchFamily="49" charset="-128"/>
              </a:rPr>
              <a:t>3. The following node’s previous pointer.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1833563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1843088" y="2071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6248400" y="4598333"/>
            <a:ext cx="26643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And of course, </a:t>
            </a:r>
            <a:r>
              <a:rPr lang="en-US" sz="2000" dirty="0">
                <a:solidFill>
                  <a:schemeClr val="tx1"/>
                </a:solidFill>
              </a:rPr>
              <a:t>we still have </a:t>
            </a:r>
            <a:r>
              <a:rPr lang="en-US" sz="2000" dirty="0">
                <a:solidFill>
                  <a:srgbClr val="FF0000"/>
                </a:solidFill>
              </a:rPr>
              <a:t>special cases</a:t>
            </a:r>
            <a:r>
              <a:rPr lang="en-US" sz="2000" dirty="0">
                <a:solidFill>
                  <a:schemeClr val="tx1"/>
                </a:solidFill>
              </a:rPr>
              <a:t> if we insert or delete nodes at the top or the bottom of the list. </a:t>
            </a:r>
          </a:p>
        </p:txBody>
      </p:sp>
      <p:grpSp>
        <p:nvGrpSpPr>
          <p:cNvPr id="254990" name="Group 14"/>
          <p:cNvGrpSpPr>
            <a:grpSpLocks/>
          </p:cNvGrpSpPr>
          <p:nvPr/>
        </p:nvGrpSpPr>
        <p:grpSpPr bwMode="auto">
          <a:xfrm>
            <a:off x="381000" y="4791075"/>
            <a:ext cx="1143000" cy="1600200"/>
            <a:chOff x="384" y="3120"/>
            <a:chExt cx="720" cy="1008"/>
          </a:xfrm>
        </p:grpSpPr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384" y="3120"/>
              <a:ext cx="720" cy="1008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8" name="Rectangle 12"/>
            <p:cNvSpPr>
              <a:spLocks noChangeArrowheads="1"/>
            </p:cNvSpPr>
            <p:nvPr/>
          </p:nvSpPr>
          <p:spPr bwMode="auto">
            <a:xfrm>
              <a:off x="480" y="3348"/>
              <a:ext cx="528" cy="192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9" name="Text Box 13"/>
            <p:cNvSpPr txBox="1">
              <a:spLocks noChangeArrowheads="1"/>
            </p:cNvSpPr>
            <p:nvPr/>
          </p:nvSpPr>
          <p:spPr bwMode="auto">
            <a:xfrm>
              <a:off x="426" y="3177"/>
              <a:ext cx="6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Head Ptr</a:t>
              </a:r>
            </a:p>
          </p:txBody>
        </p:sp>
      </p:grp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1066800" y="52959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00" name="Text Box 24"/>
          <p:cNvSpPr txBox="1">
            <a:spLocks noChangeArrowheads="1"/>
          </p:cNvSpPr>
          <p:nvPr/>
        </p:nvSpPr>
        <p:spPr bwMode="auto">
          <a:xfrm>
            <a:off x="5318125" y="37036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en-US" sz="1600"/>
          </a:p>
        </p:txBody>
      </p:sp>
      <p:grpSp>
        <p:nvGrpSpPr>
          <p:cNvPr id="255002" name="Group 26"/>
          <p:cNvGrpSpPr>
            <a:grpSpLocks/>
          </p:cNvGrpSpPr>
          <p:nvPr/>
        </p:nvGrpSpPr>
        <p:grpSpPr bwMode="auto">
          <a:xfrm>
            <a:off x="1800225" y="5181600"/>
            <a:ext cx="1295400" cy="847725"/>
            <a:chOff x="2400" y="2448"/>
            <a:chExt cx="816" cy="534"/>
          </a:xfrm>
        </p:grpSpPr>
        <p:grpSp>
          <p:nvGrpSpPr>
            <p:cNvPr id="254998" name="Group 22"/>
            <p:cNvGrpSpPr>
              <a:grpSpLocks/>
            </p:cNvGrpSpPr>
            <p:nvPr/>
          </p:nvGrpSpPr>
          <p:grpSpPr bwMode="auto">
            <a:xfrm>
              <a:off x="2400" y="2448"/>
              <a:ext cx="816" cy="534"/>
              <a:chOff x="2400" y="2448"/>
              <a:chExt cx="816" cy="534"/>
            </a:xfrm>
          </p:grpSpPr>
          <p:sp>
            <p:nvSpPr>
              <p:cNvPr id="254991" name="Rectangle 15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2" name="Rectangle 16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3" name="Rectangle 17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4" name="Rectangle 18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995" name="Text Box 19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4996" name="Text Box 20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4997" name="Text Box 21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01" name="Text Box 25"/>
            <p:cNvSpPr txBox="1">
              <a:spLocks noChangeArrowheads="1"/>
            </p:cNvSpPr>
            <p:nvPr/>
          </p:nvSpPr>
          <p:spPr bwMode="auto">
            <a:xfrm>
              <a:off x="2816" y="2460"/>
              <a:ext cx="34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Bill</a:t>
              </a:r>
            </a:p>
          </p:txBody>
        </p:sp>
      </p:grpSp>
      <p:grpSp>
        <p:nvGrpSpPr>
          <p:cNvPr id="255013" name="Group 37"/>
          <p:cNvGrpSpPr>
            <a:grpSpLocks/>
          </p:cNvGrpSpPr>
          <p:nvPr/>
        </p:nvGrpSpPr>
        <p:grpSpPr bwMode="auto">
          <a:xfrm>
            <a:off x="3352800" y="5172075"/>
            <a:ext cx="1339850" cy="847725"/>
            <a:chOff x="3792" y="2400"/>
            <a:chExt cx="844" cy="534"/>
          </a:xfrm>
        </p:grpSpPr>
        <p:grpSp>
          <p:nvGrpSpPr>
            <p:cNvPr id="255004" name="Group 2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05" name="Rectangle 2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6" name="Rectangle 3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7" name="Rectangle 3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8" name="Rectangle 3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09" name="Text Box 3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10" name="Text Box 3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11" name="Text Box 3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12" name="Text Box 3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Jane</a:t>
              </a:r>
            </a:p>
          </p:txBody>
        </p:sp>
      </p:grpSp>
      <p:grpSp>
        <p:nvGrpSpPr>
          <p:cNvPr id="255014" name="Group 38"/>
          <p:cNvGrpSpPr>
            <a:grpSpLocks/>
          </p:cNvGrpSpPr>
          <p:nvPr/>
        </p:nvGrpSpPr>
        <p:grpSpPr bwMode="auto">
          <a:xfrm>
            <a:off x="4905375" y="5172075"/>
            <a:ext cx="1339850" cy="847725"/>
            <a:chOff x="3792" y="2400"/>
            <a:chExt cx="844" cy="534"/>
          </a:xfrm>
        </p:grpSpPr>
        <p:grpSp>
          <p:nvGrpSpPr>
            <p:cNvPr id="255015" name="Group 39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16" name="Rectangle 40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7" name="Rectangle 41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8" name="Rectangle 42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19" name="Rectangle 43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20" name="Text Box 44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21" name="Text Box 45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22" name="Text Box 46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23" name="Text Box 47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Myk</a:t>
              </a:r>
            </a:p>
          </p:txBody>
        </p:sp>
      </p:grp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2840038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4373563" y="5610225"/>
            <a:ext cx="538162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7" name="Text Box 51"/>
          <p:cNvSpPr txBox="1">
            <a:spLocks noChangeArrowheads="1"/>
          </p:cNvSpPr>
          <p:nvPr/>
        </p:nvSpPr>
        <p:spPr bwMode="auto">
          <a:xfrm>
            <a:off x="5505450" y="5441950"/>
            <a:ext cx="739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err="1" smtClean="0">
                <a:solidFill>
                  <a:srgbClr val="FF0000"/>
                </a:solidFill>
              </a:rPr>
              <a:t>nullptr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255028" name="AutoShape 52"/>
          <p:cNvCxnSpPr>
            <a:cxnSpLocks noChangeShapeType="1"/>
            <a:stCxn id="255029" idx="2"/>
            <a:endCxn id="255031" idx="2"/>
          </p:cNvCxnSpPr>
          <p:nvPr/>
        </p:nvCxnSpPr>
        <p:spPr bwMode="auto">
          <a:xfrm rot="5400000">
            <a:off x="5061745" y="5196681"/>
            <a:ext cx="131762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29" name="Text Box 53"/>
          <p:cNvSpPr txBox="1">
            <a:spLocks noChangeArrowheads="1"/>
          </p:cNvSpPr>
          <p:nvPr/>
        </p:nvSpPr>
        <p:spPr bwMode="auto">
          <a:xfrm>
            <a:off x="5730875" y="54149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255031" name="Text Box 55"/>
          <p:cNvSpPr txBox="1">
            <a:spLocks noChangeArrowheads="1"/>
          </p:cNvSpPr>
          <p:nvPr/>
        </p:nvSpPr>
        <p:spPr bwMode="auto">
          <a:xfrm>
            <a:off x="4248150" y="5546725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cxnSp>
        <p:nvCxnSpPr>
          <p:cNvPr id="255032" name="AutoShape 56"/>
          <p:cNvCxnSpPr>
            <a:cxnSpLocks noChangeShapeType="1"/>
          </p:cNvCxnSpPr>
          <p:nvPr/>
        </p:nvCxnSpPr>
        <p:spPr bwMode="auto">
          <a:xfrm rot="5400000">
            <a:off x="3418681" y="5210969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33" name="Group 57"/>
          <p:cNvGrpSpPr>
            <a:grpSpLocks/>
          </p:cNvGrpSpPr>
          <p:nvPr/>
        </p:nvGrpSpPr>
        <p:grpSpPr bwMode="auto">
          <a:xfrm>
            <a:off x="2590800" y="3495675"/>
            <a:ext cx="1339850" cy="847725"/>
            <a:chOff x="3792" y="2400"/>
            <a:chExt cx="844" cy="534"/>
          </a:xfrm>
        </p:grpSpPr>
        <p:grpSp>
          <p:nvGrpSpPr>
            <p:cNvPr id="255034" name="Group 58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255035" name="Rectangle 59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6" name="Rectangle 60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7" name="Rectangle 61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8" name="Rectangle 62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039" name="Text Box 63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255040" name="Text Box 64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255041" name="Text Box 65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255042" name="Text Box 66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255044" name="Text Box 68"/>
          <p:cNvSpPr txBox="1">
            <a:spLocks noChangeArrowheads="1"/>
          </p:cNvSpPr>
          <p:nvPr/>
        </p:nvSpPr>
        <p:spPr bwMode="auto">
          <a:xfrm>
            <a:off x="2381250" y="5695950"/>
            <a:ext cx="73930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dirty="0" err="1" smtClean="0">
                <a:solidFill>
                  <a:srgbClr val="FF0000"/>
                </a:solidFill>
              </a:rPr>
              <a:t>nullptr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255046" name="Group 70"/>
          <p:cNvGrpSpPr>
            <a:grpSpLocks/>
          </p:cNvGrpSpPr>
          <p:nvPr/>
        </p:nvGrpSpPr>
        <p:grpSpPr bwMode="auto">
          <a:xfrm>
            <a:off x="3255963" y="4483100"/>
            <a:ext cx="1670050" cy="546100"/>
            <a:chOff x="2051" y="2619"/>
            <a:chExt cx="1052" cy="344"/>
          </a:xfrm>
        </p:grpSpPr>
        <p:sp>
          <p:nvSpPr>
            <p:cNvPr id="255043" name="Line 67"/>
            <p:cNvSpPr>
              <a:spLocks noChangeShapeType="1"/>
            </p:cNvSpPr>
            <p:nvPr/>
          </p:nvSpPr>
          <p:spPr bwMode="auto">
            <a:xfrm>
              <a:off x="2051" y="2627"/>
              <a:ext cx="0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45" name="Text Box 69"/>
            <p:cNvSpPr txBox="1">
              <a:spLocks noChangeArrowheads="1"/>
            </p:cNvSpPr>
            <p:nvPr/>
          </p:nvSpPr>
          <p:spPr bwMode="auto">
            <a:xfrm>
              <a:off x="2067" y="2619"/>
              <a:ext cx="10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/>
                <a:t>Insert here!</a:t>
              </a:r>
            </a:p>
          </p:txBody>
        </p:sp>
      </p:grpSp>
      <p:sp>
        <p:nvSpPr>
          <p:cNvPr id="255050" name="Line 74"/>
          <p:cNvSpPr>
            <a:spLocks noChangeShapeType="1"/>
          </p:cNvSpPr>
          <p:nvPr/>
        </p:nvSpPr>
        <p:spPr bwMode="auto">
          <a:xfrm>
            <a:off x="1239838" y="2185988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52" name="Text Box 76"/>
          <p:cNvSpPr txBox="1">
            <a:spLocks noChangeArrowheads="1"/>
          </p:cNvSpPr>
          <p:nvPr/>
        </p:nvSpPr>
        <p:spPr bwMode="auto">
          <a:xfrm>
            <a:off x="1824038" y="6216650"/>
            <a:ext cx="1063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Previous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3" name="Text Box 77"/>
          <p:cNvSpPr txBox="1">
            <a:spLocks noChangeArrowheads="1"/>
          </p:cNvSpPr>
          <p:nvPr/>
        </p:nvSpPr>
        <p:spPr bwMode="auto">
          <a:xfrm>
            <a:off x="3459163" y="6216650"/>
            <a:ext cx="11477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00"/>
                </a:solidFill>
              </a:rPr>
              <a:t>Following</a:t>
            </a:r>
          </a:p>
          <a:p>
            <a:r>
              <a:rPr lang="en-US" sz="1800">
                <a:solidFill>
                  <a:srgbClr val="990000"/>
                </a:solidFill>
              </a:rPr>
              <a:t>Node</a:t>
            </a:r>
          </a:p>
        </p:txBody>
      </p:sp>
      <p:sp>
        <p:nvSpPr>
          <p:cNvPr id="255059" name="Line 83"/>
          <p:cNvSpPr>
            <a:spLocks noChangeShapeType="1"/>
          </p:cNvSpPr>
          <p:nvPr/>
        </p:nvSpPr>
        <p:spPr bwMode="auto">
          <a:xfrm>
            <a:off x="1235075" y="2546350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0" name="Freeform 84"/>
          <p:cNvSpPr>
            <a:spLocks/>
          </p:cNvSpPr>
          <p:nvPr/>
        </p:nvSpPr>
        <p:spPr bwMode="auto">
          <a:xfrm>
            <a:off x="2120900" y="3505200"/>
            <a:ext cx="698500" cy="2133600"/>
          </a:xfrm>
          <a:custGeom>
            <a:avLst/>
            <a:gdLst>
              <a:gd name="T0" fmla="*/ 440 w 440"/>
              <a:gd name="T1" fmla="*/ 1344 h 1344"/>
              <a:gd name="T2" fmla="*/ 104 w 440"/>
              <a:gd name="T3" fmla="*/ 864 h 1344"/>
              <a:gd name="T4" fmla="*/ 8 w 440"/>
              <a:gd name="T5" fmla="*/ 480 h 1344"/>
              <a:gd name="T6" fmla="*/ 56 w 440"/>
              <a:gd name="T7" fmla="*/ 144 h 1344"/>
              <a:gd name="T8" fmla="*/ 296 w 440"/>
              <a:gd name="T9" fmla="*/ 0 h 1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0" h="1344">
                <a:moveTo>
                  <a:pt x="440" y="1344"/>
                </a:moveTo>
                <a:cubicBezTo>
                  <a:pt x="308" y="1176"/>
                  <a:pt x="176" y="1008"/>
                  <a:pt x="104" y="864"/>
                </a:cubicBezTo>
                <a:cubicBezTo>
                  <a:pt x="32" y="720"/>
                  <a:pt x="16" y="600"/>
                  <a:pt x="8" y="480"/>
                </a:cubicBezTo>
                <a:cubicBezTo>
                  <a:pt x="0" y="360"/>
                  <a:pt x="8" y="224"/>
                  <a:pt x="56" y="144"/>
                </a:cubicBezTo>
                <a:cubicBezTo>
                  <a:pt x="104" y="64"/>
                  <a:pt x="200" y="32"/>
                  <a:pt x="296" y="0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1" name="Line 85"/>
          <p:cNvSpPr>
            <a:spLocks noChangeShapeType="1"/>
          </p:cNvSpPr>
          <p:nvPr/>
        </p:nvSpPr>
        <p:spPr bwMode="auto">
          <a:xfrm>
            <a:off x="1250950" y="2879725"/>
            <a:ext cx="304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2" name="Freeform 86"/>
          <p:cNvSpPr>
            <a:spLocks/>
          </p:cNvSpPr>
          <p:nvPr/>
        </p:nvSpPr>
        <p:spPr bwMode="auto">
          <a:xfrm>
            <a:off x="3873500" y="3505200"/>
            <a:ext cx="609600" cy="2362200"/>
          </a:xfrm>
          <a:custGeom>
            <a:avLst/>
            <a:gdLst>
              <a:gd name="T0" fmla="*/ 296 w 384"/>
              <a:gd name="T1" fmla="*/ 1488 h 1488"/>
              <a:gd name="T2" fmla="*/ 8 w 384"/>
              <a:gd name="T3" fmla="*/ 1248 h 1488"/>
              <a:gd name="T4" fmla="*/ 344 w 384"/>
              <a:gd name="T5" fmla="*/ 432 h 1488"/>
              <a:gd name="T6" fmla="*/ 248 w 384"/>
              <a:gd name="T7" fmla="*/ 96 h 1488"/>
              <a:gd name="T8" fmla="*/ 8 w 384"/>
              <a:gd name="T9" fmla="*/ 0 h 1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1488">
                <a:moveTo>
                  <a:pt x="296" y="1488"/>
                </a:moveTo>
                <a:cubicBezTo>
                  <a:pt x="148" y="1456"/>
                  <a:pt x="0" y="1424"/>
                  <a:pt x="8" y="1248"/>
                </a:cubicBezTo>
                <a:cubicBezTo>
                  <a:pt x="16" y="1072"/>
                  <a:pt x="304" y="624"/>
                  <a:pt x="344" y="432"/>
                </a:cubicBezTo>
                <a:cubicBezTo>
                  <a:pt x="384" y="240"/>
                  <a:pt x="304" y="168"/>
                  <a:pt x="248" y="96"/>
                </a:cubicBezTo>
                <a:cubicBezTo>
                  <a:pt x="192" y="24"/>
                  <a:pt x="100" y="12"/>
                  <a:pt x="8" y="0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5" name="Line 89"/>
          <p:cNvSpPr>
            <a:spLocks noChangeShapeType="1"/>
          </p:cNvSpPr>
          <p:nvPr/>
        </p:nvSpPr>
        <p:spPr bwMode="auto">
          <a:xfrm>
            <a:off x="2819400" y="5622925"/>
            <a:ext cx="538163" cy="0"/>
          </a:xfrm>
          <a:prstGeom prst="line">
            <a:avLst/>
          </a:prstGeom>
          <a:noFill/>
          <a:ln w="19050">
            <a:solidFill>
              <a:srgbClr val="800000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66" name="Freeform 90"/>
          <p:cNvSpPr>
            <a:spLocks/>
          </p:cNvSpPr>
          <p:nvPr/>
        </p:nvSpPr>
        <p:spPr bwMode="auto">
          <a:xfrm>
            <a:off x="3073400" y="3886200"/>
            <a:ext cx="1257300" cy="1295400"/>
          </a:xfrm>
          <a:custGeom>
            <a:avLst/>
            <a:gdLst>
              <a:gd name="T0" fmla="*/ 224 w 792"/>
              <a:gd name="T1" fmla="*/ 0 h 816"/>
              <a:gd name="T2" fmla="*/ 704 w 792"/>
              <a:gd name="T3" fmla="*/ 144 h 816"/>
              <a:gd name="T4" fmla="*/ 752 w 792"/>
              <a:gd name="T5" fmla="*/ 240 h 816"/>
              <a:gd name="T6" fmla="*/ 656 w 792"/>
              <a:gd name="T7" fmla="*/ 336 h 816"/>
              <a:gd name="T8" fmla="*/ 80 w 792"/>
              <a:gd name="T9" fmla="*/ 672 h 816"/>
              <a:gd name="T10" fmla="*/ 176 w 792"/>
              <a:gd name="T11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92" h="816">
                <a:moveTo>
                  <a:pt x="224" y="0"/>
                </a:moveTo>
                <a:cubicBezTo>
                  <a:pt x="420" y="52"/>
                  <a:pt x="616" y="104"/>
                  <a:pt x="704" y="144"/>
                </a:cubicBezTo>
                <a:cubicBezTo>
                  <a:pt x="792" y="184"/>
                  <a:pt x="760" y="208"/>
                  <a:pt x="752" y="240"/>
                </a:cubicBezTo>
                <a:cubicBezTo>
                  <a:pt x="744" y="272"/>
                  <a:pt x="768" y="264"/>
                  <a:pt x="656" y="336"/>
                </a:cubicBezTo>
                <a:cubicBezTo>
                  <a:pt x="544" y="408"/>
                  <a:pt x="160" y="592"/>
                  <a:pt x="80" y="672"/>
                </a:cubicBezTo>
                <a:cubicBezTo>
                  <a:pt x="0" y="752"/>
                  <a:pt x="88" y="784"/>
                  <a:pt x="176" y="816"/>
                </a:cubicBezTo>
              </a:path>
            </a:pathLst>
          </a:custGeom>
          <a:noFill/>
          <a:ln w="25400" cap="flat" cmpd="sng">
            <a:solidFill>
              <a:srgbClr val="800000"/>
            </a:solidFill>
            <a:prstDash val="solid"/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55067" name="AutoShape 91"/>
          <p:cNvCxnSpPr>
            <a:cxnSpLocks noChangeShapeType="1"/>
          </p:cNvCxnSpPr>
          <p:nvPr/>
        </p:nvCxnSpPr>
        <p:spPr bwMode="auto">
          <a:xfrm rot="5400000">
            <a:off x="3418681" y="5220494"/>
            <a:ext cx="131763" cy="1482725"/>
          </a:xfrm>
          <a:prstGeom prst="curvedConnector3">
            <a:avLst>
              <a:gd name="adj1" fmla="val 273495"/>
            </a:avLst>
          </a:prstGeom>
          <a:noFill/>
          <a:ln w="25400">
            <a:solidFill>
              <a:srgbClr val="0000FF"/>
            </a:solidFill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5068" name="Freeform 92"/>
          <p:cNvSpPr>
            <a:spLocks/>
          </p:cNvSpPr>
          <p:nvPr/>
        </p:nvSpPr>
        <p:spPr bwMode="auto">
          <a:xfrm>
            <a:off x="1778000" y="4191000"/>
            <a:ext cx="1866900" cy="990600"/>
          </a:xfrm>
          <a:custGeom>
            <a:avLst/>
            <a:gdLst>
              <a:gd name="T0" fmla="*/ 1136 w 1176"/>
              <a:gd name="T1" fmla="*/ 0 h 624"/>
              <a:gd name="T2" fmla="*/ 1136 w 1176"/>
              <a:gd name="T3" fmla="*/ 96 h 624"/>
              <a:gd name="T4" fmla="*/ 896 w 1176"/>
              <a:gd name="T5" fmla="*/ 336 h 624"/>
              <a:gd name="T6" fmla="*/ 416 w 1176"/>
              <a:gd name="T7" fmla="*/ 432 h 624"/>
              <a:gd name="T8" fmla="*/ 224 w 1176"/>
              <a:gd name="T9" fmla="*/ 384 h 624"/>
              <a:gd name="T10" fmla="*/ 32 w 1176"/>
              <a:gd name="T11" fmla="*/ 432 h 624"/>
              <a:gd name="T12" fmla="*/ 32 w 1176"/>
              <a:gd name="T13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76" h="624">
                <a:moveTo>
                  <a:pt x="1136" y="0"/>
                </a:moveTo>
                <a:cubicBezTo>
                  <a:pt x="1156" y="20"/>
                  <a:pt x="1176" y="40"/>
                  <a:pt x="1136" y="96"/>
                </a:cubicBezTo>
                <a:cubicBezTo>
                  <a:pt x="1096" y="152"/>
                  <a:pt x="1016" y="280"/>
                  <a:pt x="896" y="336"/>
                </a:cubicBezTo>
                <a:cubicBezTo>
                  <a:pt x="776" y="392"/>
                  <a:pt x="528" y="424"/>
                  <a:pt x="416" y="432"/>
                </a:cubicBezTo>
                <a:cubicBezTo>
                  <a:pt x="304" y="440"/>
                  <a:pt x="288" y="384"/>
                  <a:pt x="224" y="384"/>
                </a:cubicBezTo>
                <a:cubicBezTo>
                  <a:pt x="160" y="384"/>
                  <a:pt x="64" y="392"/>
                  <a:pt x="32" y="432"/>
                </a:cubicBezTo>
                <a:cubicBezTo>
                  <a:pt x="0" y="472"/>
                  <a:pt x="16" y="548"/>
                  <a:pt x="32" y="624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oval" w="med" len="med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5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07066 -0.24213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4" y="-1210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900000">
                                      <p:cBhvr>
                                        <p:cTn id="53" dur="2000" fill="hold"/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96296E-6 L -0.05608 -0.2136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-106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200000">
                                      <p:cBhvr>
                                        <p:cTn id="66" dur="2000" fill="hold"/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5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300"/>
                            </p:stCondLst>
                            <p:childTnLst>
                              <p:par>
                                <p:cTn id="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5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5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54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/>
      <p:bldP spid="254981" grpId="0" build="p"/>
      <p:bldP spid="254986" grpId="0" autoUpdateAnimBg="0"/>
      <p:bldP spid="255024" grpId="0" animBg="1"/>
      <p:bldP spid="255050" grpId="0" animBg="1"/>
      <p:bldP spid="255050" grpId="1" animBg="1"/>
      <p:bldP spid="255052" grpId="0"/>
      <p:bldP spid="255053" grpId="0"/>
      <p:bldP spid="255059" grpId="0" animBg="1"/>
      <p:bldP spid="255059" grpId="1" animBg="1"/>
      <p:bldP spid="255060" grpId="0" animBg="1"/>
      <p:bldP spid="255061" grpId="0" animBg="1"/>
      <p:bldP spid="255061" grpId="1" animBg="1"/>
      <p:bldP spid="255062" grpId="0" animBg="1"/>
      <p:bldP spid="255065" grpId="0" animBg="1"/>
      <p:bldP spid="255065" grpId="1" animBg="1"/>
      <p:bldP spid="255065" grpId="2" animBg="1"/>
      <p:bldP spid="255066" grpId="0" animBg="1"/>
      <p:bldP spid="25506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99636-4C4B-43BA-A3DE-B338DBC2BF3F}" type="slidenum">
              <a:rPr lang="en-US"/>
              <a:pPr/>
              <a:t>72</a:t>
            </a:fld>
            <a:endParaRPr lang="en-US"/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0" y="-305125"/>
            <a:ext cx="7772400" cy="1143000"/>
          </a:xfrm>
        </p:spPr>
        <p:txBody>
          <a:bodyPr/>
          <a:lstStyle/>
          <a:p>
            <a:r>
              <a:rPr lang="en-US" sz="3200"/>
              <a:t>Linked List Cheat Sheet</a:t>
            </a:r>
          </a:p>
        </p:txBody>
      </p:sp>
      <p:sp>
        <p:nvSpPr>
          <p:cNvPr id="692228" name="Text Box 4"/>
          <p:cNvSpPr txBox="1">
            <a:spLocks noChangeArrowheads="1"/>
          </p:cNvSpPr>
          <p:nvPr/>
        </p:nvSpPr>
        <p:spPr bwMode="auto">
          <a:xfrm>
            <a:off x="6972300" y="155575"/>
            <a:ext cx="1830950" cy="1908215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smtClean="0"/>
              <a:t>Node</a:t>
            </a:r>
            <a:endParaRPr lang="en-US" sz="1800" dirty="0"/>
          </a:p>
          <a:p>
            <a:pPr algn="l"/>
            <a:r>
              <a:rPr lang="en-US" sz="1800" dirty="0"/>
              <a:t>{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string value</a:t>
            </a:r>
            <a:r>
              <a:rPr lang="en-US" sz="1800" dirty="0"/>
              <a:t>;</a:t>
            </a:r>
          </a:p>
          <a:p>
            <a:pPr algn="l"/>
            <a:endParaRPr lang="en-US" sz="1000" dirty="0"/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Node *next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    </a:t>
            </a:r>
            <a:r>
              <a:rPr lang="en-US" sz="1800" dirty="0" smtClean="0"/>
              <a:t>Node  </a:t>
            </a:r>
            <a:r>
              <a:rPr lang="en-US" sz="1800" dirty="0"/>
              <a:t>*</a:t>
            </a:r>
            <a:r>
              <a:rPr lang="en-US" sz="1800" dirty="0" err="1"/>
              <a:t>prev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};</a:t>
            </a:r>
          </a:p>
        </p:txBody>
      </p:sp>
      <p:sp>
        <p:nvSpPr>
          <p:cNvPr id="692229" name="Text Box 5"/>
          <p:cNvSpPr txBox="1">
            <a:spLocks noChangeArrowheads="1"/>
          </p:cNvSpPr>
          <p:nvPr/>
        </p:nvSpPr>
        <p:spPr bwMode="auto">
          <a:xfrm>
            <a:off x="679450" y="760413"/>
            <a:ext cx="4822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 dirty="0" smtClean="0"/>
              <a:t>Given a </a:t>
            </a:r>
            <a:r>
              <a:rPr lang="en-US" sz="2000" dirty="0"/>
              <a:t>pointer to a node: </a:t>
            </a:r>
            <a:r>
              <a:rPr lang="en-US" sz="2000" dirty="0" smtClean="0">
                <a:solidFill>
                  <a:srgbClr val="6600CC"/>
                </a:solidFill>
              </a:rPr>
              <a:t>Node *</a:t>
            </a:r>
            <a:r>
              <a:rPr lang="en-US" sz="2000" dirty="0" err="1" smtClean="0">
                <a:solidFill>
                  <a:srgbClr val="6600CC"/>
                </a:solidFill>
              </a:rPr>
              <a:t>ptr</a:t>
            </a:r>
            <a:r>
              <a:rPr lang="en-US" sz="2000" dirty="0">
                <a:solidFill>
                  <a:srgbClr val="6600CC"/>
                </a:solidFill>
              </a:rPr>
              <a:t>;</a:t>
            </a:r>
            <a:endParaRPr lang="en-US" sz="900" dirty="0">
              <a:solidFill>
                <a:srgbClr val="6600CC"/>
              </a:solidFill>
            </a:endParaRPr>
          </a:p>
        </p:txBody>
      </p:sp>
      <p:sp>
        <p:nvSpPr>
          <p:cNvPr id="692232" name="Text Box 8"/>
          <p:cNvSpPr txBox="1">
            <a:spLocks noChangeArrowheads="1"/>
          </p:cNvSpPr>
          <p:nvPr/>
        </p:nvSpPr>
        <p:spPr bwMode="auto">
          <a:xfrm>
            <a:off x="0" y="3036888"/>
            <a:ext cx="59372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see if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points to the last node in a list: </a:t>
            </a:r>
          </a:p>
          <a:p>
            <a:r>
              <a:rPr lang="en-US" sz="1600" dirty="0"/>
              <a:t> if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chemeClr val="tx1"/>
                </a:solidFill>
              </a:rPr>
              <a:t> !=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 </a:t>
            </a:r>
            <a:r>
              <a:rPr lang="en-US" sz="1600" dirty="0"/>
              <a:t>&amp;&amp;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-&gt;next </a:t>
            </a:r>
            <a:r>
              <a:rPr lang="en-US" sz="1600" dirty="0"/>
              <a:t>==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then-</a:t>
            </a:r>
            <a:r>
              <a:rPr lang="en-US" sz="1600" dirty="0" err="1"/>
              <a:t>ptr</a:t>
            </a:r>
            <a:r>
              <a:rPr lang="en-US" sz="1600" dirty="0"/>
              <a:t>-points-to-last-node;</a:t>
            </a:r>
          </a:p>
        </p:txBody>
      </p:sp>
      <p:sp>
        <p:nvSpPr>
          <p:cNvPr id="692233" name="Text Box 9"/>
          <p:cNvSpPr txBox="1">
            <a:spLocks noChangeArrowheads="1"/>
          </p:cNvSpPr>
          <p:nvPr/>
        </p:nvSpPr>
        <p:spPr bwMode="auto">
          <a:xfrm>
            <a:off x="77177" y="40846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get to the next node’s data:</a:t>
            </a:r>
          </a:p>
          <a:p>
            <a:r>
              <a:rPr lang="en-US" sz="1600" dirty="0"/>
              <a:t>if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 </a:t>
            </a:r>
            <a:r>
              <a:rPr lang="en-US" sz="1600" dirty="0"/>
              <a:t>&amp;&amp;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-&gt;next </a:t>
            </a:r>
            <a:r>
              <a:rPr lang="en-US" sz="1600" dirty="0">
                <a:solidFill>
                  <a:srgbClr val="FF0000"/>
                </a:solidFill>
              </a:rPr>
              <a:t>!=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ptr</a:t>
            </a:r>
            <a:r>
              <a:rPr lang="en-US" sz="1600" dirty="0"/>
              <a:t>-&gt;next-&gt;value;</a:t>
            </a:r>
          </a:p>
        </p:txBody>
      </p:sp>
      <p:sp>
        <p:nvSpPr>
          <p:cNvPr id="692234" name="Text Box 10"/>
          <p:cNvSpPr txBox="1">
            <a:spLocks noChangeArrowheads="1"/>
          </p:cNvSpPr>
          <p:nvPr/>
        </p:nvSpPr>
        <p:spPr bwMode="auto">
          <a:xfrm>
            <a:off x="5432425" y="2322513"/>
            <a:ext cx="37115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Does our traversal meet this requirement?</a:t>
            </a:r>
          </a:p>
          <a:p>
            <a:pPr algn="l"/>
            <a:endParaRPr lang="en-US" sz="1600" dirty="0">
              <a:solidFill>
                <a:srgbClr val="6600CC"/>
              </a:solidFill>
            </a:endParaRPr>
          </a:p>
          <a:p>
            <a:pPr algn="l"/>
            <a:r>
              <a:rPr lang="en-US" sz="1600" dirty="0"/>
              <a:t>        NODE *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/>
              <a:t>= </a:t>
            </a:r>
            <a:r>
              <a:rPr lang="en-US" sz="1600" dirty="0" smtClean="0"/>
              <a:t>head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        while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</a:t>
            </a:r>
            <a:r>
              <a:rPr lang="en-US" sz="1600" dirty="0"/>
              <a:t>!=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</a:t>
            </a:r>
            <a:endParaRPr lang="en-US" sz="1600" dirty="0"/>
          </a:p>
          <a:p>
            <a:pPr algn="l"/>
            <a:r>
              <a:rPr lang="en-US" sz="1600" dirty="0"/>
              <a:t>        {</a:t>
            </a:r>
          </a:p>
          <a:p>
            <a:pPr algn="l"/>
            <a:r>
              <a:rPr lang="en-US" sz="1600" dirty="0"/>
              <a:t>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ptr</a:t>
            </a:r>
            <a:r>
              <a:rPr lang="en-US" sz="1600" dirty="0"/>
              <a:t>-&gt;value;</a:t>
            </a:r>
          </a:p>
          <a:p>
            <a:pPr algn="l"/>
            <a:r>
              <a:rPr lang="en-US" sz="1600" dirty="0"/>
              <a:t>           </a:t>
            </a:r>
            <a:r>
              <a:rPr lang="en-US" sz="1600" dirty="0" err="1"/>
              <a:t>ptr</a:t>
            </a:r>
            <a:r>
              <a:rPr lang="en-US" sz="1600" dirty="0"/>
              <a:t> = </a:t>
            </a:r>
            <a:r>
              <a:rPr lang="en-US" sz="1600" dirty="0" err="1"/>
              <a:t>ptr</a:t>
            </a:r>
            <a:r>
              <a:rPr lang="en-US" sz="1600" dirty="0"/>
              <a:t>-&gt;next;</a:t>
            </a:r>
          </a:p>
          <a:p>
            <a:pPr algn="l"/>
            <a:r>
              <a:rPr lang="en-US" sz="1600" dirty="0"/>
              <a:t>        }</a:t>
            </a:r>
          </a:p>
          <a:p>
            <a:pPr algn="l"/>
            <a:endParaRPr lang="en-US" sz="1600" dirty="0"/>
          </a:p>
        </p:txBody>
      </p:sp>
      <p:sp>
        <p:nvSpPr>
          <p:cNvPr id="692235" name="Text Box 11"/>
          <p:cNvSpPr txBox="1">
            <a:spLocks noChangeArrowheads="1"/>
          </p:cNvSpPr>
          <p:nvPr/>
        </p:nvSpPr>
        <p:spPr bwMode="auto">
          <a:xfrm>
            <a:off x="-15875" y="503713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get the head node’s data:</a:t>
            </a:r>
          </a:p>
          <a:p>
            <a:pPr algn="l"/>
            <a:r>
              <a:rPr lang="en-US" sz="1600" dirty="0"/>
              <a:t>                        if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6600CC"/>
                </a:solidFill>
              </a:rPr>
              <a:t>head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      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smtClean="0"/>
              <a:t>head-</a:t>
            </a:r>
            <a:r>
              <a:rPr lang="en-US" sz="1600" dirty="0"/>
              <a:t>&gt;value;</a:t>
            </a:r>
          </a:p>
        </p:txBody>
      </p:sp>
      <p:sp>
        <p:nvSpPr>
          <p:cNvPr id="692236" name="Text Box 12"/>
          <p:cNvSpPr txBox="1">
            <a:spLocks noChangeArrowheads="1"/>
          </p:cNvSpPr>
          <p:nvPr/>
        </p:nvSpPr>
        <p:spPr bwMode="auto">
          <a:xfrm>
            <a:off x="355600" y="21605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advance 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6600CC"/>
                </a:solidFill>
              </a:rPr>
              <a:t> to the next node/end of the list:</a:t>
            </a:r>
          </a:p>
          <a:p>
            <a:pPr algn="l"/>
            <a:r>
              <a:rPr lang="en-US" sz="1600" dirty="0"/>
              <a:t>	         if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</a:t>
            </a:r>
            <a:endParaRPr lang="en-US" sz="1600" dirty="0"/>
          </a:p>
          <a:p>
            <a:pPr algn="l"/>
            <a:r>
              <a:rPr lang="en-US" sz="1600" dirty="0"/>
              <a:t>                              </a:t>
            </a:r>
            <a:r>
              <a:rPr lang="en-US" sz="1600" dirty="0" err="1"/>
              <a:t>ptr</a:t>
            </a:r>
            <a:r>
              <a:rPr lang="en-US" sz="1600" dirty="0"/>
              <a:t> = </a:t>
            </a:r>
            <a:r>
              <a:rPr lang="en-US" sz="1600" dirty="0" err="1"/>
              <a:t>ptr</a:t>
            </a:r>
            <a:r>
              <a:rPr lang="en-US" sz="1600" dirty="0"/>
              <a:t>-&gt;next;   </a:t>
            </a:r>
          </a:p>
        </p:txBody>
      </p:sp>
      <p:sp>
        <p:nvSpPr>
          <p:cNvPr id="692237" name="Text Box 13"/>
          <p:cNvSpPr txBox="1">
            <a:spLocks noChangeArrowheads="1"/>
          </p:cNvSpPr>
          <p:nvPr/>
        </p:nvSpPr>
        <p:spPr bwMode="auto">
          <a:xfrm>
            <a:off x="98425" y="1265238"/>
            <a:ext cx="61468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NEVER</a:t>
            </a:r>
            <a:r>
              <a:rPr lang="en-US" sz="1600" dirty="0">
                <a:solidFill>
                  <a:srgbClr val="6600CC"/>
                </a:solidFill>
              </a:rPr>
              <a:t> access a node’s data until </a:t>
            </a:r>
            <a:r>
              <a:rPr lang="en-US" sz="1600" dirty="0">
                <a:solidFill>
                  <a:srgbClr val="FF0000"/>
                </a:solidFill>
              </a:rPr>
              <a:t>validating its pointer</a:t>
            </a:r>
            <a:r>
              <a:rPr lang="en-US" sz="1600" dirty="0">
                <a:solidFill>
                  <a:srgbClr val="6600CC"/>
                </a:solidFill>
              </a:rPr>
              <a:t>:</a:t>
            </a:r>
          </a:p>
          <a:p>
            <a:pPr algn="l"/>
            <a:r>
              <a:rPr lang="en-US" sz="1600" dirty="0"/>
              <a:t>	              if (</a:t>
            </a:r>
            <a:r>
              <a:rPr lang="en-US" sz="1600" dirty="0" err="1">
                <a:solidFill>
                  <a:srgbClr val="6600CC"/>
                </a:solidFill>
              </a:rPr>
              <a:t>ptr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!=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		    </a:t>
            </a:r>
            <a:r>
              <a:rPr lang="en-US" sz="1600" dirty="0" err="1"/>
              <a:t>cout</a:t>
            </a:r>
            <a:r>
              <a:rPr lang="en-US" sz="1600" dirty="0"/>
              <a:t> &lt;&lt; </a:t>
            </a:r>
            <a:r>
              <a:rPr lang="en-US" sz="1600" dirty="0" err="1"/>
              <a:t>ptr</a:t>
            </a:r>
            <a:r>
              <a:rPr lang="en-US" sz="1600" dirty="0"/>
              <a:t>-&gt;value;  </a:t>
            </a:r>
          </a:p>
        </p:txBody>
      </p:sp>
      <p:sp>
        <p:nvSpPr>
          <p:cNvPr id="692238" name="Text Box 14"/>
          <p:cNvSpPr txBox="1">
            <a:spLocks noChangeArrowheads="1"/>
          </p:cNvSpPr>
          <p:nvPr/>
        </p:nvSpPr>
        <p:spPr bwMode="auto">
          <a:xfrm>
            <a:off x="-73025" y="5932488"/>
            <a:ext cx="5346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check if a list is empty:</a:t>
            </a:r>
          </a:p>
          <a:p>
            <a:pPr algn="l"/>
            <a:r>
              <a:rPr lang="en-US" sz="1600" dirty="0"/>
              <a:t>                        if 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6600CC"/>
                </a:solidFill>
              </a:rPr>
              <a:t>head </a:t>
            </a:r>
            <a:r>
              <a:rPr lang="en-US" sz="1600" dirty="0">
                <a:solidFill>
                  <a:schemeClr val="tx1"/>
                </a:solidFill>
              </a:rPr>
              <a:t>==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nullptr</a:t>
            </a:r>
            <a:r>
              <a:rPr lang="en-US" sz="1600" dirty="0" smtClean="0"/>
              <a:t>)   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                              </a:t>
            </a:r>
            <a:r>
              <a:rPr lang="en-US" sz="1600" dirty="0" err="1"/>
              <a:t>cout</a:t>
            </a:r>
            <a:r>
              <a:rPr lang="en-US" sz="1600" dirty="0"/>
              <a:t> &lt;&lt; “List is empty”;</a:t>
            </a:r>
          </a:p>
        </p:txBody>
      </p:sp>
      <p:sp>
        <p:nvSpPr>
          <p:cNvPr id="692239" name="AutoShape 15"/>
          <p:cNvSpPr>
            <a:spLocks noChangeArrowheads="1"/>
          </p:cNvSpPr>
          <p:nvPr/>
        </p:nvSpPr>
        <p:spPr bwMode="auto">
          <a:xfrm>
            <a:off x="3966588" y="1833563"/>
            <a:ext cx="3071374" cy="977900"/>
          </a:xfrm>
          <a:prstGeom prst="wedgeRoundRectCallout">
            <a:avLst>
              <a:gd name="adj1" fmla="val 48209"/>
              <a:gd name="adj2" fmla="val 106937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Notice that this check:</a:t>
            </a:r>
          </a:p>
          <a:p>
            <a:r>
              <a:rPr lang="en-US" sz="2000" dirty="0" err="1">
                <a:solidFill>
                  <a:srgbClr val="6600CC"/>
                </a:solidFill>
              </a:rPr>
              <a:t>ptr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!=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 err="1" smtClean="0">
                <a:solidFill>
                  <a:srgbClr val="FF0066"/>
                </a:solidFill>
              </a:rPr>
              <a:t>nullptr</a:t>
            </a:r>
            <a:endParaRPr lang="en-US" sz="2000" dirty="0">
              <a:solidFill>
                <a:srgbClr val="FF0066"/>
              </a:solidFill>
            </a:endParaRPr>
          </a:p>
        </p:txBody>
      </p:sp>
      <p:sp>
        <p:nvSpPr>
          <p:cNvPr id="692241" name="AutoShape 17" hidden="1"/>
          <p:cNvSpPr>
            <a:spLocks noChangeArrowheads="1"/>
          </p:cNvSpPr>
          <p:nvPr/>
        </p:nvSpPr>
        <p:spPr bwMode="auto">
          <a:xfrm>
            <a:off x="533400" y="2184400"/>
            <a:ext cx="4656138" cy="1854200"/>
          </a:xfrm>
          <a:prstGeom prst="wedgeRoundRectCallout">
            <a:avLst>
              <a:gd name="adj1" fmla="val -44986"/>
              <a:gd name="adj2" fmla="val -84676"/>
              <a:gd name="adj3" fmla="val 16667"/>
            </a:avLst>
          </a:prstGeom>
          <a:solidFill>
            <a:srgbClr val="FFCC99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So this </a:t>
            </a:r>
            <a:r>
              <a:rPr lang="en-US" sz="2000" dirty="0">
                <a:solidFill>
                  <a:srgbClr val="FF0000"/>
                </a:solidFill>
              </a:rPr>
              <a:t>satisfies </a:t>
            </a:r>
            <a:r>
              <a:rPr lang="en-US" sz="2000" dirty="0">
                <a:solidFill>
                  <a:schemeClr val="tx1"/>
                </a:solidFill>
              </a:rPr>
              <a:t>our requirement! We don’t have to use an explicit if-statement to validate a pointer… </a:t>
            </a:r>
            <a:r>
              <a:rPr lang="en-US" sz="2000" dirty="0">
                <a:solidFill>
                  <a:srgbClr val="6600CC"/>
                </a:solidFill>
              </a:rPr>
              <a:t>Any implicit/explicit check of a NODE pointer is fine.</a:t>
            </a:r>
          </a:p>
        </p:txBody>
      </p:sp>
      <p:sp>
        <p:nvSpPr>
          <p:cNvPr id="692242" name="Text Box 18"/>
          <p:cNvSpPr txBox="1">
            <a:spLocks noChangeArrowheads="1"/>
          </p:cNvSpPr>
          <p:nvPr/>
        </p:nvSpPr>
        <p:spPr bwMode="auto">
          <a:xfrm>
            <a:off x="4279900" y="4841875"/>
            <a:ext cx="53467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6600CC"/>
                </a:solidFill>
              </a:rPr>
              <a:t>To check if a pointer points to </a:t>
            </a:r>
            <a:br>
              <a:rPr lang="en-US" sz="1600" dirty="0">
                <a:solidFill>
                  <a:srgbClr val="6600CC"/>
                </a:solidFill>
              </a:rPr>
            </a:br>
            <a:r>
              <a:rPr lang="en-US" sz="1600" dirty="0">
                <a:solidFill>
                  <a:srgbClr val="6600CC"/>
                </a:solidFill>
              </a:rPr>
              <a:t>the first node in a list:</a:t>
            </a:r>
          </a:p>
          <a:p>
            <a:pPr algn="l"/>
            <a:r>
              <a:rPr lang="en-US" sz="1600" dirty="0"/>
              <a:t>                        if (</a:t>
            </a:r>
            <a:r>
              <a:rPr lang="en-US" sz="1600" dirty="0" err="1"/>
              <a:t>ptr</a:t>
            </a:r>
            <a:r>
              <a:rPr lang="en-US" sz="1600" dirty="0"/>
              <a:t> == </a:t>
            </a:r>
            <a:r>
              <a:rPr lang="en-US" sz="1600" dirty="0" smtClean="0">
                <a:solidFill>
                  <a:schemeClr val="tx1"/>
                </a:solidFill>
              </a:rPr>
              <a:t>head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  <a:r>
              <a:rPr lang="en-US" sz="1600" dirty="0"/>
              <a:t>   </a:t>
            </a:r>
            <a:br>
              <a:rPr lang="en-US" sz="1600" dirty="0"/>
            </a:br>
            <a:r>
              <a:rPr lang="en-US" sz="1600" dirty="0"/>
              <a:t>                              </a:t>
            </a:r>
            <a:r>
              <a:rPr lang="en-US" sz="1600" dirty="0" err="1"/>
              <a:t>cout</a:t>
            </a:r>
            <a:r>
              <a:rPr lang="en-US" sz="1600" dirty="0"/>
              <a:t> &lt;&lt; “</a:t>
            </a:r>
            <a:r>
              <a:rPr lang="en-US" sz="1600" dirty="0" err="1"/>
              <a:t>ptr</a:t>
            </a:r>
            <a:r>
              <a:rPr lang="en-US" sz="1600" dirty="0"/>
              <a:t> is first node”;</a:t>
            </a:r>
          </a:p>
        </p:txBody>
      </p:sp>
      <p:sp>
        <p:nvSpPr>
          <p:cNvPr id="692240" name="AutoShape 16"/>
          <p:cNvSpPr>
            <a:spLocks noChangeArrowheads="1"/>
          </p:cNvSpPr>
          <p:nvPr/>
        </p:nvSpPr>
        <p:spPr bwMode="auto">
          <a:xfrm>
            <a:off x="305895" y="4119563"/>
            <a:ext cx="5196380" cy="1330325"/>
          </a:xfrm>
          <a:prstGeom prst="wedgeRoundRectCallout">
            <a:avLst>
              <a:gd name="adj1" fmla="val 63577"/>
              <a:gd name="adj2" fmla="val -51716"/>
              <a:gd name="adj3" fmla="val 16667"/>
            </a:avLst>
          </a:prstGeom>
          <a:solidFill>
            <a:schemeClr val="bg2">
              <a:lumMod val="40000"/>
              <a:lumOff val="60000"/>
            </a:schemeClr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/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Ensures that </a:t>
            </a:r>
            <a:r>
              <a:rPr lang="en-US" sz="2000" dirty="0" err="1">
                <a:solidFill>
                  <a:srgbClr val="6600CC"/>
                </a:solidFill>
              </a:rPr>
              <a:t>ptr</a:t>
            </a:r>
            <a:r>
              <a:rPr lang="en-US" sz="2000" dirty="0">
                <a:solidFill>
                  <a:schemeClr val="tx1"/>
                </a:solidFill>
              </a:rPr>
              <a:t> points to a valid </a:t>
            </a:r>
            <a:r>
              <a:rPr lang="en-US" sz="2000" dirty="0" smtClean="0">
                <a:solidFill>
                  <a:schemeClr val="tx1"/>
                </a:solidFill>
              </a:rPr>
              <a:t>node…</a:t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/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before </a:t>
            </a:r>
            <a:r>
              <a:rPr lang="en-US" sz="2000" dirty="0">
                <a:solidFill>
                  <a:schemeClr val="tx1"/>
                </a:solidFill>
              </a:rPr>
              <a:t>we access its </a:t>
            </a:r>
            <a:r>
              <a:rPr lang="en-US" sz="2000" dirty="0">
                <a:solidFill>
                  <a:srgbClr val="6600CC"/>
                </a:solidFill>
              </a:rPr>
              <a:t>“value”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and </a:t>
            </a:r>
            <a:r>
              <a:rPr lang="en-US" sz="2000" dirty="0">
                <a:solidFill>
                  <a:srgbClr val="6600CC"/>
                </a:solidFill>
              </a:rPr>
              <a:t>“next”</a:t>
            </a:r>
            <a:r>
              <a:rPr lang="en-US" sz="2000" dirty="0">
                <a:solidFill>
                  <a:schemeClr val="tx1"/>
                </a:solidFill>
              </a:rPr>
              <a:t> fields here.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92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32" grpId="0" build="p"/>
      <p:bldP spid="692233" grpId="0" build="p"/>
      <p:bldP spid="692234" grpId="0"/>
      <p:bldP spid="692234" grpId="1" uiExpand="1"/>
      <p:bldP spid="692235" grpId="0" build="p"/>
      <p:bldP spid="692236" grpId="0" build="p"/>
      <p:bldP spid="692237" grpId="0" build="p"/>
      <p:bldP spid="692238" grpId="0" build="p"/>
      <p:bldP spid="692239" grpId="0" animBg="1"/>
      <p:bldP spid="692239" grpId="1" animBg="1"/>
      <p:bldP spid="692241" grpId="0" animBg="1"/>
      <p:bldP spid="692241" grpId="1" animBg="1"/>
      <p:bldP spid="692242" grpId="0" build="p"/>
      <p:bldP spid="692240" grpId="0" animBg="1"/>
      <p:bldP spid="692240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F6497-F9B8-49B8-BD7E-9CFA6B6372A5}" type="slidenum">
              <a:rPr lang="en-US"/>
              <a:pPr/>
              <a:t>73</a:t>
            </a:fld>
            <a:endParaRPr lang="en-US"/>
          </a:p>
        </p:txBody>
      </p:sp>
      <p:sp>
        <p:nvSpPr>
          <p:cNvPr id="308287" name="Text Box 63"/>
          <p:cNvSpPr txBox="1">
            <a:spLocks noChangeArrowheads="1"/>
          </p:cNvSpPr>
          <p:nvPr/>
        </p:nvSpPr>
        <p:spPr bwMode="auto">
          <a:xfrm>
            <a:off x="76200" y="990600"/>
            <a:ext cx="4343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Getting to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the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753</a:t>
            </a:r>
            <a:r>
              <a:rPr lang="en-US" sz="1800" baseline="30000">
                <a:solidFill>
                  <a:srgbClr val="6600CC"/>
                </a:solidFill>
                <a:cs typeface="Arial" charset="0"/>
              </a:rPr>
              <a:t>rd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 item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in a linked list or an array?</a:t>
            </a:r>
          </a:p>
        </p:txBody>
      </p:sp>
      <p:sp>
        <p:nvSpPr>
          <p:cNvPr id="308290" name="Rectangle 66"/>
          <p:cNvSpPr>
            <a:spLocks noChangeArrowheads="1"/>
          </p:cNvSpPr>
          <p:nvPr/>
        </p:nvSpPr>
        <p:spPr bwMode="auto">
          <a:xfrm>
            <a:off x="762000" y="-228600"/>
            <a:ext cx="8001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000" dirty="0">
                <a:solidFill>
                  <a:schemeClr val="tx1"/>
                </a:solidFill>
              </a:rPr>
              <a:t>Linked Lists vs. Arrays</a:t>
            </a:r>
          </a:p>
        </p:txBody>
      </p:sp>
      <p:sp>
        <p:nvSpPr>
          <p:cNvPr id="308288" name="Text Box 64"/>
          <p:cNvSpPr txBox="1">
            <a:spLocks noChangeArrowheads="1"/>
          </p:cNvSpPr>
          <p:nvPr/>
        </p:nvSpPr>
        <p:spPr bwMode="auto">
          <a:xfrm>
            <a:off x="4191000" y="838200"/>
            <a:ext cx="48006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get to any item in an array in 1 step. We have to pass thru 752 other nodes to reach the 753</a:t>
            </a:r>
            <a:r>
              <a:rPr lang="en-US" sz="1800" baseline="30000">
                <a:solidFill>
                  <a:schemeClr val="tx1"/>
                </a:solidFill>
                <a:cs typeface="Arial" charset="0"/>
              </a:rPr>
              <a:t>rd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node in a list! </a:t>
            </a:r>
          </a:p>
        </p:txBody>
      </p:sp>
      <p:sp>
        <p:nvSpPr>
          <p:cNvPr id="308304" name="Text Box 80"/>
          <p:cNvSpPr txBox="1">
            <a:spLocks noChangeArrowheads="1"/>
          </p:cNvSpPr>
          <p:nvPr/>
        </p:nvSpPr>
        <p:spPr bwMode="auto">
          <a:xfrm>
            <a:off x="152400" y="24384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Inserting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 new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at the front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at the front of an array?</a:t>
            </a:r>
          </a:p>
        </p:txBody>
      </p:sp>
      <p:sp>
        <p:nvSpPr>
          <p:cNvPr id="308305" name="Text Box 81"/>
          <p:cNvSpPr txBox="1">
            <a:spLocks noChangeArrowheads="1"/>
          </p:cNvSpPr>
          <p:nvPr/>
        </p:nvSpPr>
        <p:spPr bwMode="auto">
          <a:xfrm>
            <a:off x="4724400" y="23622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We can insert a new item in a few steps! With an array, we’d have to shift all n items down first!</a:t>
            </a:r>
          </a:p>
        </p:txBody>
      </p:sp>
      <p:sp>
        <p:nvSpPr>
          <p:cNvPr id="308306" name="Text Box 82"/>
          <p:cNvSpPr txBox="1">
            <a:spLocks noChangeArrowheads="1"/>
          </p:cNvSpPr>
          <p:nvPr/>
        </p:nvSpPr>
        <p:spPr bwMode="auto">
          <a:xfrm>
            <a:off x="76200" y="4037013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faster?</a:t>
            </a:r>
          </a:p>
          <a:p>
            <a:r>
              <a:rPr lang="en-US" sz="1800">
                <a:solidFill>
                  <a:srgbClr val="6600CC"/>
                </a:solidFill>
                <a:cs typeface="Arial" charset="0"/>
              </a:rPr>
              <a:t>Removing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an item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from the middle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of a linked list or the middle of an array?</a:t>
            </a:r>
          </a:p>
        </p:txBody>
      </p:sp>
      <p:sp>
        <p:nvSpPr>
          <p:cNvPr id="308307" name="Text Box 83"/>
          <p:cNvSpPr txBox="1">
            <a:spLocks noChangeArrowheads="1"/>
          </p:cNvSpPr>
          <p:nvPr/>
        </p:nvSpPr>
        <p:spPr bwMode="auto">
          <a:xfrm>
            <a:off x="4572000" y="3868738"/>
            <a:ext cx="4419600" cy="1495425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Linked List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Once we’ve found the item we want to delete, we can remove it in a few steps! With an array, we’d have to shift all the following items up one slot!</a:t>
            </a:r>
          </a:p>
        </p:txBody>
      </p:sp>
      <p:sp>
        <p:nvSpPr>
          <p:cNvPr id="308308" name="Text Box 84"/>
          <p:cNvSpPr txBox="1">
            <a:spLocks noChangeArrowheads="1"/>
          </p:cNvSpPr>
          <p:nvPr/>
        </p:nvSpPr>
        <p:spPr bwMode="auto">
          <a:xfrm>
            <a:off x="152400" y="5640388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Which is easier to program?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Which data structure will </a:t>
            </a:r>
            <a:r>
              <a:rPr lang="en-US" sz="1800">
                <a:solidFill>
                  <a:srgbClr val="6600CC"/>
                </a:solidFill>
                <a:cs typeface="Arial" charset="0"/>
              </a:rPr>
              <a:t>take </a:t>
            </a:r>
            <a:br>
              <a:rPr lang="en-US" sz="1800">
                <a:solidFill>
                  <a:srgbClr val="6600CC"/>
                </a:solidFill>
                <a:cs typeface="Arial" charset="0"/>
              </a:rPr>
            </a:br>
            <a:r>
              <a:rPr lang="en-US" sz="1800">
                <a:solidFill>
                  <a:srgbClr val="6600CC"/>
                </a:solidFill>
                <a:cs typeface="Arial" charset="0"/>
              </a:rPr>
              <a:t>less time</a:t>
            </a:r>
            <a:r>
              <a:rPr lang="en-US" sz="1800">
                <a:solidFill>
                  <a:schemeClr val="tx1"/>
                </a:solidFill>
                <a:cs typeface="Arial" charset="0"/>
              </a:rPr>
              <a:t> to program and debug?</a:t>
            </a:r>
          </a:p>
        </p:txBody>
      </p:sp>
      <p:sp>
        <p:nvSpPr>
          <p:cNvPr id="308309" name="Text Box 85"/>
          <p:cNvSpPr txBox="1">
            <a:spLocks noChangeArrowheads="1"/>
          </p:cNvSpPr>
          <p:nvPr/>
        </p:nvSpPr>
        <p:spPr bwMode="auto">
          <a:xfrm>
            <a:off x="4724400" y="5562600"/>
            <a:ext cx="4267200" cy="1220788"/>
          </a:xfrm>
          <a:prstGeom prst="rect">
            <a:avLst/>
          </a:prstGeom>
          <a:solidFill>
            <a:schemeClr val="bg1">
              <a:alpha val="850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0000FF"/>
                </a:solidFill>
                <a:cs typeface="Arial" charset="0"/>
              </a:rPr>
              <a:t>Winner</a:t>
            </a:r>
            <a:r>
              <a:rPr lang="en-US" sz="2000">
                <a:solidFill>
                  <a:schemeClr val="tx1"/>
                </a:solidFill>
                <a:cs typeface="Arial" charset="0"/>
              </a:rPr>
              <a:t>: </a:t>
            </a:r>
            <a:r>
              <a:rPr lang="en-US" sz="2000">
                <a:solidFill>
                  <a:srgbClr val="6600CC"/>
                </a:solidFill>
                <a:cs typeface="Arial" charset="0"/>
              </a:rPr>
              <a:t>Array</a:t>
            </a:r>
          </a:p>
          <a:p>
            <a:r>
              <a:rPr lang="en-US" sz="1800">
                <a:solidFill>
                  <a:schemeClr val="tx1"/>
                </a:solidFill>
                <a:cs typeface="Arial" charset="0"/>
              </a:rPr>
              <a:t>Let’s face it – arrays are easier to use. So only use a linked list if you really have to!</a:t>
            </a:r>
          </a:p>
        </p:txBody>
      </p:sp>
      <p:sp>
        <p:nvSpPr>
          <p:cNvPr id="308310" name="Rectangle 86"/>
          <p:cNvSpPr>
            <a:spLocks noChangeArrowheads="1"/>
          </p:cNvSpPr>
          <p:nvPr/>
        </p:nvSpPr>
        <p:spPr bwMode="auto">
          <a:xfrm>
            <a:off x="4438650" y="704850"/>
            <a:ext cx="4572000" cy="601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87" grpId="0" build="p"/>
      <p:bldP spid="308288" grpId="0" build="p" animBg="1"/>
      <p:bldP spid="308304" grpId="0" build="p"/>
      <p:bldP spid="308305" grpId="0" build="p" animBg="1"/>
      <p:bldP spid="308306" grpId="0" build="p"/>
      <p:bldP spid="308307" grpId="0" build="p" animBg="1"/>
      <p:bldP spid="308308" grpId="0" build="p"/>
      <p:bldP spid="308309" grpId="0" build="p" animBg="1"/>
      <p:bldP spid="3083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28615-6FF8-4750-ACFD-7309F2E7FC93}" type="slidenum">
              <a:rPr lang="en-US"/>
              <a:pPr/>
              <a:t>74</a:t>
            </a:fld>
            <a:endParaRPr lang="en-US"/>
          </a:p>
        </p:txBody>
      </p:sp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Challenge</a:t>
            </a:r>
          </a:p>
        </p:txBody>
      </p:sp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69215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 dirty="0"/>
              <a:t>Write a function called </a:t>
            </a:r>
            <a:r>
              <a:rPr lang="en-US" sz="2000" dirty="0">
                <a:solidFill>
                  <a:srgbClr val="6600CC"/>
                </a:solidFill>
              </a:rPr>
              <a:t>insert </a:t>
            </a:r>
            <a:r>
              <a:rPr lang="en-US" sz="2000" dirty="0"/>
              <a:t>that accepts two </a:t>
            </a:r>
            <a:r>
              <a:rPr lang="en-US" sz="2000" dirty="0">
                <a:solidFill>
                  <a:srgbClr val="006666"/>
                </a:solidFill>
              </a:rPr>
              <a:t>NODE pointers</a:t>
            </a:r>
            <a:r>
              <a:rPr lang="en-US" sz="2000" dirty="0"/>
              <a:t> as arguments: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	</a:t>
            </a:r>
            <a:r>
              <a:rPr lang="en-US" sz="2000" dirty="0">
                <a:solidFill>
                  <a:schemeClr val="accent2"/>
                </a:solidFill>
              </a:rPr>
              <a:t>b4node</a:t>
            </a:r>
            <a:r>
              <a:rPr lang="en-US" sz="2000" dirty="0"/>
              <a:t>: points to a node in a doubly-linked list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>
                <a:solidFill>
                  <a:schemeClr val="accent2"/>
                </a:solidFill>
              </a:rPr>
              <a:t>newnode</a:t>
            </a:r>
            <a:r>
              <a:rPr lang="en-US" sz="2000" dirty="0"/>
              <a:t>: points to a new node you want to insert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When your function is called, it should insert </a:t>
            </a:r>
            <a:r>
              <a:rPr lang="en-US" sz="2000" dirty="0" err="1">
                <a:solidFill>
                  <a:schemeClr val="accent2"/>
                </a:solidFill>
              </a:rPr>
              <a:t>newnode</a:t>
            </a:r>
            <a:r>
              <a:rPr lang="en-US" sz="2000" dirty="0"/>
              <a:t> </a:t>
            </a:r>
            <a:r>
              <a:rPr lang="en-US" sz="2000" i="1" dirty="0"/>
              <a:t>after </a:t>
            </a:r>
            <a:r>
              <a:rPr lang="en-US" sz="2000" dirty="0">
                <a:solidFill>
                  <a:schemeClr val="accent2"/>
                </a:solidFill>
              </a:rPr>
              <a:t>b4node </a:t>
            </a:r>
            <a:r>
              <a:rPr lang="en-US" sz="2000" dirty="0">
                <a:solidFill>
                  <a:schemeClr val="tx1"/>
                </a:solidFill>
              </a:rPr>
              <a:t>in the list</a:t>
            </a:r>
            <a:r>
              <a:rPr lang="en-US" sz="2000" dirty="0"/>
              <a:t>, properly linking all nodes.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(You may assume that a valid node follows b4node prior to insertion.)</a:t>
            </a:r>
          </a:p>
        </p:txBody>
      </p:sp>
      <p:sp>
        <p:nvSpPr>
          <p:cNvPr id="354309" name="Text Box 5"/>
          <p:cNvSpPr txBox="1">
            <a:spLocks noChangeArrowheads="1"/>
          </p:cNvSpPr>
          <p:nvPr/>
        </p:nvSpPr>
        <p:spPr bwMode="auto">
          <a:xfrm>
            <a:off x="304800" y="4800600"/>
            <a:ext cx="3352800" cy="1920875"/>
          </a:xfrm>
          <a:prstGeom prst="rect">
            <a:avLst/>
          </a:prstGeom>
          <a:solidFill>
            <a:srgbClr val="CCFF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/>
              <a:t>struct NODE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string data;</a:t>
            </a:r>
          </a:p>
          <a:p>
            <a:pPr algn="l"/>
            <a:r>
              <a:rPr lang="en-US"/>
              <a:t>   NODE *next, *prev;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8213725" y="4541838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8001000" y="381000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 </a:t>
            </a:r>
          </a:p>
        </p:txBody>
      </p:sp>
      <p:pic>
        <p:nvPicPr>
          <p:cNvPr id="354340" name="Picture 3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105400"/>
            <a:ext cx="4724400" cy="133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4341" name="Rectangle 37"/>
          <p:cNvSpPr>
            <a:spLocks noChangeArrowheads="1"/>
          </p:cNvSpPr>
          <p:nvPr/>
        </p:nvSpPr>
        <p:spPr bwMode="auto">
          <a:xfrm>
            <a:off x="6345238" y="5029200"/>
            <a:ext cx="1217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b4node</a:t>
            </a:r>
          </a:p>
        </p:txBody>
      </p:sp>
      <p:sp>
        <p:nvSpPr>
          <p:cNvPr id="354342" name="Line 38"/>
          <p:cNvSpPr>
            <a:spLocks noChangeShapeType="1"/>
          </p:cNvSpPr>
          <p:nvPr/>
        </p:nvSpPr>
        <p:spPr bwMode="auto">
          <a:xfrm flipH="1">
            <a:off x="7629525" y="5010150"/>
            <a:ext cx="238125" cy="600075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4343" name="Rectangle 39"/>
          <p:cNvSpPr>
            <a:spLocks noChangeArrowheads="1"/>
          </p:cNvSpPr>
          <p:nvPr/>
        </p:nvSpPr>
        <p:spPr bwMode="auto">
          <a:xfrm>
            <a:off x="7543800" y="3657600"/>
            <a:ext cx="1385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newnode</a:t>
            </a:r>
          </a:p>
        </p:txBody>
      </p:sp>
      <p:grpSp>
        <p:nvGrpSpPr>
          <p:cNvPr id="354344" name="Group 40"/>
          <p:cNvGrpSpPr>
            <a:grpSpLocks/>
          </p:cNvGrpSpPr>
          <p:nvPr/>
        </p:nvGrpSpPr>
        <p:grpSpPr bwMode="auto">
          <a:xfrm>
            <a:off x="7620000" y="4114800"/>
            <a:ext cx="1339850" cy="847725"/>
            <a:chOff x="3792" y="2400"/>
            <a:chExt cx="844" cy="534"/>
          </a:xfrm>
        </p:grpSpPr>
        <p:grpSp>
          <p:nvGrpSpPr>
            <p:cNvPr id="354345" name="Group 41"/>
            <p:cNvGrpSpPr>
              <a:grpSpLocks/>
            </p:cNvGrpSpPr>
            <p:nvPr/>
          </p:nvGrpSpPr>
          <p:grpSpPr bwMode="auto">
            <a:xfrm>
              <a:off x="3792" y="2400"/>
              <a:ext cx="816" cy="534"/>
              <a:chOff x="2400" y="2448"/>
              <a:chExt cx="816" cy="534"/>
            </a:xfrm>
          </p:grpSpPr>
          <p:sp>
            <p:nvSpPr>
              <p:cNvPr id="354346" name="Rectangle 42"/>
              <p:cNvSpPr>
                <a:spLocks noChangeArrowheads="1"/>
              </p:cNvSpPr>
              <p:nvPr/>
            </p:nvSpPr>
            <p:spPr bwMode="auto">
              <a:xfrm>
                <a:off x="2400" y="2448"/>
                <a:ext cx="816" cy="528"/>
              </a:xfrm>
              <a:prstGeom prst="rect">
                <a:avLst/>
              </a:prstGeom>
              <a:solidFill>
                <a:srgbClr val="FFFF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7" name="Rectangle 43"/>
              <p:cNvSpPr>
                <a:spLocks noChangeArrowheads="1"/>
              </p:cNvSpPr>
              <p:nvPr/>
            </p:nvSpPr>
            <p:spPr bwMode="auto">
              <a:xfrm>
                <a:off x="2832" y="2494"/>
                <a:ext cx="336" cy="128"/>
              </a:xfrm>
              <a:prstGeom prst="rect">
                <a:avLst/>
              </a:prstGeom>
              <a:solidFill>
                <a:srgbClr val="FFCC99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8" name="Rectangle 44"/>
              <p:cNvSpPr>
                <a:spLocks noChangeArrowheads="1"/>
              </p:cNvSpPr>
              <p:nvPr/>
            </p:nvSpPr>
            <p:spPr bwMode="auto">
              <a:xfrm>
                <a:off x="2832" y="265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49" name="Rectangle 45"/>
              <p:cNvSpPr>
                <a:spLocks noChangeArrowheads="1"/>
              </p:cNvSpPr>
              <p:nvPr/>
            </p:nvSpPr>
            <p:spPr bwMode="auto">
              <a:xfrm>
                <a:off x="2832" y="2812"/>
                <a:ext cx="336" cy="128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4350" name="Text Box 46"/>
              <p:cNvSpPr txBox="1">
                <a:spLocks noChangeArrowheads="1"/>
              </p:cNvSpPr>
              <p:nvPr/>
            </p:nvSpPr>
            <p:spPr bwMode="auto">
              <a:xfrm>
                <a:off x="2424" y="2454"/>
                <a:ext cx="40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Data</a:t>
                </a:r>
              </a:p>
            </p:txBody>
          </p:sp>
          <p:sp>
            <p:nvSpPr>
              <p:cNvPr id="354351" name="Text Box 47"/>
              <p:cNvSpPr txBox="1">
                <a:spLocks noChangeArrowheads="1"/>
              </p:cNvSpPr>
              <p:nvPr/>
            </p:nvSpPr>
            <p:spPr bwMode="auto">
              <a:xfrm>
                <a:off x="2412" y="2614"/>
                <a:ext cx="42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Next</a:t>
                </a:r>
              </a:p>
            </p:txBody>
          </p:sp>
          <p:sp>
            <p:nvSpPr>
              <p:cNvPr id="354352" name="Text Box 48"/>
              <p:cNvSpPr txBox="1">
                <a:spLocks noChangeArrowheads="1"/>
              </p:cNvSpPr>
              <p:nvPr/>
            </p:nvSpPr>
            <p:spPr bwMode="auto">
              <a:xfrm>
                <a:off x="2436" y="2770"/>
                <a:ext cx="377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1600"/>
                  <a:t>Prev</a:t>
                </a:r>
              </a:p>
            </p:txBody>
          </p:sp>
        </p:grpSp>
        <p:sp>
          <p:nvSpPr>
            <p:cNvPr id="354353" name="Text Box 49"/>
            <p:cNvSpPr txBox="1">
              <a:spLocks noChangeArrowheads="1"/>
            </p:cNvSpPr>
            <p:nvPr/>
          </p:nvSpPr>
          <p:spPr bwMode="auto">
            <a:xfrm>
              <a:off x="4190" y="2412"/>
              <a:ext cx="4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600"/>
                <a:t>Dave</a:t>
              </a:r>
            </a:p>
          </p:txBody>
        </p:sp>
      </p:grp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8340725" y="5618163"/>
            <a:ext cx="27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 </a:t>
            </a:r>
          </a:p>
        </p:txBody>
      </p:sp>
      <p:grpSp>
        <p:nvGrpSpPr>
          <p:cNvPr id="354357" name="Group 53"/>
          <p:cNvGrpSpPr>
            <a:grpSpLocks/>
          </p:cNvGrpSpPr>
          <p:nvPr/>
        </p:nvGrpSpPr>
        <p:grpSpPr bwMode="auto">
          <a:xfrm>
            <a:off x="6637338" y="6075363"/>
            <a:ext cx="1841500" cy="782637"/>
            <a:chOff x="4181" y="3827"/>
            <a:chExt cx="1160" cy="493"/>
          </a:xfrm>
        </p:grpSpPr>
        <p:sp>
          <p:nvSpPr>
            <p:cNvPr id="354354" name="Rectangle 50"/>
            <p:cNvSpPr>
              <a:spLocks noChangeArrowheads="1"/>
            </p:cNvSpPr>
            <p:nvPr/>
          </p:nvSpPr>
          <p:spPr bwMode="auto">
            <a:xfrm>
              <a:off x="4181" y="4032"/>
              <a:ext cx="6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exists</a:t>
              </a:r>
            </a:p>
          </p:txBody>
        </p:sp>
        <p:cxnSp>
          <p:nvCxnSpPr>
            <p:cNvPr id="354356" name="AutoShape 52"/>
            <p:cNvCxnSpPr>
              <a:cxnSpLocks noChangeShapeType="1"/>
              <a:stCxn id="354354" idx="3"/>
              <a:endCxn id="354355" idx="2"/>
            </p:cNvCxnSpPr>
            <p:nvPr/>
          </p:nvCxnSpPr>
          <p:spPr bwMode="auto">
            <a:xfrm flipV="1">
              <a:off x="4845" y="3827"/>
              <a:ext cx="496" cy="349"/>
            </a:xfrm>
            <a:prstGeom prst="curvedConnector2">
              <a:avLst/>
            </a:prstGeom>
            <a:noFill/>
            <a:ln w="25400">
              <a:solidFill>
                <a:srgbClr val="8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 bwMode="auto">
          <a:xfrm>
            <a:off x="5686926" y="5942748"/>
            <a:ext cx="481263" cy="105659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8219741" y="5723109"/>
            <a:ext cx="481263" cy="111502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Comic Sans MS" pitchFamily="66" charset="0"/>
              <a:cs typeface="Times New Roman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0282" y="585474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nullptr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167817" y="56561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rgbClr val="FF0000"/>
                </a:solidFill>
              </a:rPr>
              <a:t>nullptr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F5F7F-C50B-4D3C-A3C2-F899625075F6}" type="slidenum">
              <a:rPr lang="en-US"/>
              <a:pPr/>
              <a:t>8</a:t>
            </a:fld>
            <a:endParaRPr lang="en-US" dirty="0"/>
          </a:p>
        </p:txBody>
      </p:sp>
      <p:grpSp>
        <p:nvGrpSpPr>
          <p:cNvPr id="566274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6275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76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6278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6279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sp>
        <p:nvSpPr>
          <p:cNvPr id="566280" name="Text Box 8"/>
          <p:cNvSpPr txBox="1">
            <a:spLocks noChangeArrowheads="1"/>
          </p:cNvSpPr>
          <p:nvPr/>
        </p:nvSpPr>
        <p:spPr bwMode="auto">
          <a:xfrm>
            <a:off x="3074988" y="3760788"/>
            <a:ext cx="290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6281" name="Group 9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6282" name="Rectangle 10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83" name="Rectangle 11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a(3);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b(4);</a:t>
              </a:r>
            </a:p>
            <a:p>
              <a:pPr indent="457200" algn="l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 = 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566284" name="Line 12"/>
          <p:cNvSpPr>
            <a:spLocks noChangeShapeType="1"/>
          </p:cNvSpPr>
          <p:nvPr/>
        </p:nvSpPr>
        <p:spPr bwMode="auto">
          <a:xfrm>
            <a:off x="5181600" y="22225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285" name="Group 13"/>
          <p:cNvGrpSpPr>
            <a:grpSpLocks/>
          </p:cNvGrpSpPr>
          <p:nvPr/>
        </p:nvGrpSpPr>
        <p:grpSpPr bwMode="auto">
          <a:xfrm>
            <a:off x="4583113" y="4495800"/>
            <a:ext cx="1665287" cy="990600"/>
            <a:chOff x="2879" y="2880"/>
            <a:chExt cx="1049" cy="624"/>
          </a:xfrm>
        </p:grpSpPr>
        <p:grpSp>
          <p:nvGrpSpPr>
            <p:cNvPr id="566286" name="Group 14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66287" name="Group 15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288" name="Rectangle 16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28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290" name="Text Box 18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66291" name="Rectangle 19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292" name="Text Box 20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293" name="Text Box 21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6294" name="Rectangle 22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295" name="Text Box 23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6296" name="Group 24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6297" name="Rectangle 25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8" name="Rectangle 26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6299" name="Text Box 27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6300" name="Rectangle 28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6301" name="Text Box 29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6302" name="AutoShape 30"/>
          <p:cNvCxnSpPr>
            <a:cxnSpLocks noChangeShapeType="1"/>
            <a:stCxn id="566301" idx="3"/>
            <a:endCxn id="566297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03" name="Text Box 31"/>
          <p:cNvSpPr txBox="1">
            <a:spLocks noChangeArrowheads="1"/>
          </p:cNvSpPr>
          <p:nvPr/>
        </p:nvSpPr>
        <p:spPr bwMode="auto">
          <a:xfrm>
            <a:off x="6964363" y="44196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6304" name="Text Box 32"/>
          <p:cNvSpPr txBox="1">
            <a:spLocks noChangeArrowheads="1"/>
          </p:cNvSpPr>
          <p:nvPr/>
        </p:nvSpPr>
        <p:spPr bwMode="auto">
          <a:xfrm>
            <a:off x="6950075" y="4746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66305" name="Text Box 33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66306" name="Group 34"/>
          <p:cNvGrpSpPr>
            <a:grpSpLocks/>
          </p:cNvGrpSpPr>
          <p:nvPr/>
        </p:nvGrpSpPr>
        <p:grpSpPr bwMode="auto">
          <a:xfrm>
            <a:off x="4572000" y="5486400"/>
            <a:ext cx="1677988" cy="990600"/>
            <a:chOff x="2871" y="2880"/>
            <a:chExt cx="1057" cy="624"/>
          </a:xfrm>
        </p:grpSpPr>
        <p:grpSp>
          <p:nvGrpSpPr>
            <p:cNvPr id="566307" name="Group 35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66308" name="Group 36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6309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63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6311" name="Text Box 39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66312" name="Rectangle 40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13" name="Text Box 41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6314" name="Text Box 42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6315" name="Rectangle 43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16" name="Text Box 44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6317" name="AutoShape 45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18" name="Text Box 46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6319" name="AutoShape 47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20" name="Group 48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6321" name="Group 49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6322" name="Rectangle 50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3" name="Rectangle 51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6324" name="Text Box 52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6325" name="Rectangle 53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6326" name="Rectangle 54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6327" name="Line 55"/>
          <p:cNvSpPr>
            <a:spLocks noChangeShapeType="1"/>
          </p:cNvSpPr>
          <p:nvPr/>
        </p:nvSpPr>
        <p:spPr bwMode="auto">
          <a:xfrm>
            <a:off x="5194300" y="28067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28" name="Text Box 56"/>
          <p:cNvSpPr txBox="1">
            <a:spLocks noChangeArrowheads="1"/>
          </p:cNvSpPr>
          <p:nvPr/>
        </p:nvSpPr>
        <p:spPr bwMode="auto">
          <a:xfrm>
            <a:off x="6892925" y="55594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sp>
        <p:nvSpPr>
          <p:cNvPr id="566329" name="Line 57"/>
          <p:cNvSpPr>
            <a:spLocks noChangeShapeType="1"/>
          </p:cNvSpPr>
          <p:nvPr/>
        </p:nvSpPr>
        <p:spPr bwMode="auto">
          <a:xfrm>
            <a:off x="51689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pSp>
        <p:nvGrpSpPr>
          <p:cNvPr id="566330" name="Group 58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6331" name="Rectangle 59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6332" name="Text Box 60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6333" name="AutoShape 61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6334" name="Group 62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6335" name="Rectangle 63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6336" name="Text Box 64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6337" name="AutoShape 65"/>
          <p:cNvCxnSpPr>
            <a:cxnSpLocks noChangeShapeType="1"/>
            <a:stCxn id="566336" idx="3"/>
            <a:endCxn id="566297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6338" name="Line 66"/>
          <p:cNvSpPr>
            <a:spLocks noChangeShapeType="1"/>
          </p:cNvSpPr>
          <p:nvPr/>
        </p:nvSpPr>
        <p:spPr bwMode="auto">
          <a:xfrm>
            <a:off x="4787900" y="36322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39" name="Text Box 67"/>
          <p:cNvSpPr txBox="1">
            <a:spLocks noChangeArrowheads="1"/>
          </p:cNvSpPr>
          <p:nvPr/>
        </p:nvSpPr>
        <p:spPr bwMode="auto">
          <a:xfrm>
            <a:off x="5105400" y="34798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66340" name="Line 68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1" name="Line 69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2" name="AutoShape 70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395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Operating System, can you free the memory at address 800 for me.</a:t>
            </a:r>
          </a:p>
        </p:txBody>
      </p:sp>
      <p:sp>
        <p:nvSpPr>
          <p:cNvPr id="566343" name="AutoShape 71"/>
          <p:cNvSpPr>
            <a:spLocks noChangeArrowheads="1"/>
          </p:cNvSpPr>
          <p:nvPr/>
        </p:nvSpPr>
        <p:spPr bwMode="auto">
          <a:xfrm flipH="1">
            <a:off x="4876800" y="4953000"/>
            <a:ext cx="3721100" cy="1371600"/>
          </a:xfrm>
          <a:prstGeom prst="wedgeRoundRectCallout">
            <a:avLst>
              <a:gd name="adj1" fmla="val -62931"/>
              <a:gd name="adj2" fmla="val 8368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2800"/>
              <a:t>No sweat, homie. Consider it freed.</a:t>
            </a:r>
          </a:p>
        </p:txBody>
      </p:sp>
      <p:sp>
        <p:nvSpPr>
          <p:cNvPr id="566344" name="Line 72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5" name="Line 73"/>
          <p:cNvSpPr>
            <a:spLocks noChangeShapeType="1"/>
          </p:cNvSpPr>
          <p:nvPr/>
        </p:nvSpPr>
        <p:spPr bwMode="auto">
          <a:xfrm>
            <a:off x="431800" y="41910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6346" name="Line 74"/>
          <p:cNvSpPr>
            <a:spLocks noChangeShapeType="1"/>
          </p:cNvSpPr>
          <p:nvPr/>
        </p:nvSpPr>
        <p:spPr bwMode="auto">
          <a:xfrm>
            <a:off x="2781300" y="3848100"/>
            <a:ext cx="139700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6347" name="AutoShape 75"/>
          <p:cNvSpPr>
            <a:spLocks noChangeArrowheads="1"/>
          </p:cNvSpPr>
          <p:nvPr/>
        </p:nvSpPr>
        <p:spPr bwMode="auto">
          <a:xfrm>
            <a:off x="649288" y="1460500"/>
            <a:ext cx="4164012" cy="1587500"/>
          </a:xfrm>
          <a:prstGeom prst="wedgeRoundRectCallout">
            <a:avLst>
              <a:gd name="adj1" fmla="val 6853"/>
              <a:gd name="adj2" fmla="val 117001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dirty="0"/>
              <a:t>Operating System, can you free the memory at address 800 for me.</a:t>
            </a:r>
          </a:p>
        </p:txBody>
      </p:sp>
      <p:sp>
        <p:nvSpPr>
          <p:cNvPr id="566348" name="AutoShape 76"/>
          <p:cNvSpPr>
            <a:spLocks noChangeArrowheads="1"/>
          </p:cNvSpPr>
          <p:nvPr/>
        </p:nvSpPr>
        <p:spPr bwMode="auto">
          <a:xfrm flipH="1">
            <a:off x="4749800" y="4610100"/>
            <a:ext cx="3848100" cy="1714500"/>
          </a:xfrm>
          <a:prstGeom prst="wedgeRoundRectCallout">
            <a:avLst>
              <a:gd name="adj1" fmla="val -62505"/>
              <a:gd name="adj2" fmla="val 76944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You already asked me to do that!  I can’t free it twice!!!</a:t>
            </a:r>
          </a:p>
          <a:p>
            <a:r>
              <a:rPr lang="en-US">
                <a:solidFill>
                  <a:srgbClr val="FF0066"/>
                </a:solidFill>
              </a:rPr>
              <a:t>ERROR!!!!</a:t>
            </a:r>
          </a:p>
        </p:txBody>
      </p:sp>
      <p:sp>
        <p:nvSpPr>
          <p:cNvPr id="566349" name="AutoShape 77"/>
          <p:cNvSpPr>
            <a:spLocks noChangeArrowheads="1"/>
          </p:cNvSpPr>
          <p:nvPr/>
        </p:nvSpPr>
        <p:spPr bwMode="auto">
          <a:xfrm flipH="1">
            <a:off x="5295900" y="3048000"/>
            <a:ext cx="3848100" cy="1714500"/>
          </a:xfrm>
          <a:prstGeom prst="wedgeRoundRectCallout">
            <a:avLst>
              <a:gd name="adj1" fmla="val -48310"/>
              <a:gd name="adj2" fmla="val 90278"/>
              <a:gd name="adj3" fmla="val 16667"/>
            </a:avLst>
          </a:prstGeom>
          <a:solidFill>
            <a:srgbClr val="FF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/>
              <a:t>Oh – and by the way, you never freed the memory at 900, you know!</a:t>
            </a:r>
            <a:endParaRPr lang="en-US">
              <a:solidFill>
                <a:srgbClr val="FF0066"/>
              </a:solidFill>
            </a:endParaRPr>
          </a:p>
        </p:txBody>
      </p:sp>
      <p:sp>
        <p:nvSpPr>
          <p:cNvPr id="79" name="AutoShape 75"/>
          <p:cNvSpPr>
            <a:spLocks noChangeArrowheads="1"/>
          </p:cNvSpPr>
          <p:nvPr/>
        </p:nvSpPr>
        <p:spPr bwMode="auto">
          <a:xfrm>
            <a:off x="4895849" y="222250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dirty="0" smtClean="0"/>
              <a:t>First </a:t>
            </a:r>
            <a:r>
              <a:rPr lang="en-US" dirty="0" smtClean="0">
                <a:solidFill>
                  <a:srgbClr val="FF3300"/>
                </a:solidFill>
              </a:rPr>
              <a:t>a</a:t>
            </a:r>
            <a:r>
              <a:rPr lang="en-US" dirty="0" smtClean="0"/>
              <a:t>’s destructor </a:t>
            </a:r>
            <a:br>
              <a:rPr lang="en-US" dirty="0" smtClean="0"/>
            </a:br>
            <a:r>
              <a:rPr lang="en-US" dirty="0" smtClean="0"/>
              <a:t>is called.</a:t>
            </a:r>
            <a:endParaRPr lang="en-US" dirty="0"/>
          </a:p>
        </p:txBody>
      </p:sp>
      <p:sp>
        <p:nvSpPr>
          <p:cNvPr id="80" name="AutoShape 75"/>
          <p:cNvSpPr>
            <a:spLocks noChangeArrowheads="1"/>
          </p:cNvSpPr>
          <p:nvPr/>
        </p:nvSpPr>
        <p:spPr bwMode="auto">
          <a:xfrm>
            <a:off x="4914899" y="2203450"/>
            <a:ext cx="3556001" cy="1065212"/>
          </a:xfrm>
          <a:prstGeom prst="wedgeRoundRectCallout">
            <a:avLst>
              <a:gd name="adj1" fmla="val -38079"/>
              <a:gd name="adj2" fmla="val 79801"/>
              <a:gd name="adj3" fmla="val 16667"/>
            </a:avLst>
          </a:prstGeom>
          <a:solidFill>
            <a:srgbClr val="FEECE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anchor="ctr"/>
          <a:lstStyle/>
          <a:p>
            <a:r>
              <a:rPr lang="en-US" dirty="0" smtClean="0"/>
              <a:t>Then </a:t>
            </a:r>
            <a:r>
              <a:rPr lang="en-US" dirty="0">
                <a:solidFill>
                  <a:srgbClr val="FF3300"/>
                </a:solidFill>
              </a:rPr>
              <a:t>b</a:t>
            </a:r>
            <a:r>
              <a:rPr lang="en-US" dirty="0" smtClean="0"/>
              <a:t>’s destructor </a:t>
            </a:r>
            <a:br>
              <a:rPr lang="en-US" dirty="0" smtClean="0"/>
            </a:br>
            <a:r>
              <a:rPr lang="en-US" dirty="0" smtClean="0"/>
              <a:t>is called.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6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6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6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6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56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6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56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 nodeType="clickPar">
                      <p:stCondLst>
                        <p:cond delay="indefinite"/>
                      </p:stCondLst>
                      <p:childTnLst>
                        <p:par>
                          <p:cTn id="2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 nodeType="clickPar">
                      <p:stCondLst>
                        <p:cond delay="indefinite"/>
                      </p:stCondLst>
                      <p:childTnLst>
                        <p:par>
                          <p:cTn id="2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56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84" grpId="0" animBg="1"/>
      <p:bldP spid="566284" grpId="1" animBg="1"/>
      <p:bldP spid="566295" grpId="0"/>
      <p:bldP spid="566295" grpId="1"/>
      <p:bldP spid="566301" grpId="0"/>
      <p:bldP spid="566301" grpId="1"/>
      <p:bldP spid="566303" grpId="0"/>
      <p:bldP spid="566303" grpId="1"/>
      <p:bldP spid="566304" grpId="0"/>
      <p:bldP spid="566304" grpId="1"/>
      <p:bldP spid="566305" grpId="0"/>
      <p:bldP spid="566305" grpId="1"/>
      <p:bldP spid="566316" grpId="0"/>
      <p:bldP spid="566318" grpId="0"/>
      <p:bldP spid="566327" grpId="0" animBg="1"/>
      <p:bldP spid="566327" grpId="1" animBg="1"/>
      <p:bldP spid="566328" grpId="0"/>
      <p:bldP spid="566329" grpId="0" animBg="1"/>
      <p:bldP spid="566329" grpId="1" animBg="1"/>
      <p:bldP spid="566338" grpId="0" animBg="1"/>
      <p:bldP spid="566338" grpId="1" animBg="1"/>
      <p:bldP spid="566339" grpId="0"/>
      <p:bldP spid="566340" grpId="0" animBg="1"/>
      <p:bldP spid="566340" grpId="1" animBg="1"/>
      <p:bldP spid="566341" grpId="0" animBg="1"/>
      <p:bldP spid="566341" grpId="1" animBg="1"/>
      <p:bldP spid="566342" grpId="0" animBg="1"/>
      <p:bldP spid="566342" grpId="1" animBg="1"/>
      <p:bldP spid="566343" grpId="0" animBg="1"/>
      <p:bldP spid="566343" grpId="1" animBg="1"/>
      <p:bldP spid="566344" grpId="0" animBg="1"/>
      <p:bldP spid="566344" grpId="1" animBg="1"/>
      <p:bldP spid="566345" grpId="0" animBg="1"/>
      <p:bldP spid="566345" grpId="1" animBg="1"/>
      <p:bldP spid="566346" grpId="0" animBg="1"/>
      <p:bldP spid="566346" grpId="1" animBg="1"/>
      <p:bldP spid="566347" grpId="0" animBg="1"/>
      <p:bldP spid="566347" grpId="1" animBg="1"/>
      <p:bldP spid="566348" grpId="0" animBg="1"/>
      <p:bldP spid="566348" grpId="1" animBg="1"/>
      <p:bldP spid="566349" grpId="0" animBg="1"/>
      <p:bldP spid="566349" grpId="1" animBg="1"/>
      <p:bldP spid="79" grpId="0" animBg="1"/>
      <p:bldP spid="79" grpId="1" animBg="1"/>
      <p:bldP spid="80" grpId="0" animBg="1"/>
      <p:bldP spid="8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CD4D9-9B9F-489C-AAA6-FDEAE1A0B8B7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568322" name="Group 2"/>
          <p:cNvGrpSpPr>
            <a:grpSpLocks/>
          </p:cNvGrpSpPr>
          <p:nvPr/>
        </p:nvGrpSpPr>
        <p:grpSpPr bwMode="auto">
          <a:xfrm>
            <a:off x="-76200" y="1401763"/>
            <a:ext cx="4902200" cy="5705475"/>
            <a:chOff x="-48" y="883"/>
            <a:chExt cx="3088" cy="3594"/>
          </a:xfrm>
        </p:grpSpPr>
        <p:sp>
          <p:nvSpPr>
            <p:cNvPr id="568323" name="Rectangle 3"/>
            <p:cNvSpPr>
              <a:spLocks noChangeArrowheads="1"/>
            </p:cNvSpPr>
            <p:nvPr/>
          </p:nvSpPr>
          <p:spPr bwMode="auto">
            <a:xfrm>
              <a:off x="192" y="923"/>
              <a:ext cx="2688" cy="3298"/>
            </a:xfrm>
            <a:prstGeom prst="rect">
              <a:avLst/>
            </a:prstGeom>
            <a:solidFill>
              <a:srgbClr val="CCFFCC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24" name="Rectangle 4"/>
            <p:cNvSpPr>
              <a:spLocks noChangeArrowheads="1"/>
            </p:cNvSpPr>
            <p:nvPr/>
          </p:nvSpPr>
          <p:spPr bwMode="auto">
            <a:xfrm>
              <a:off x="-48" y="883"/>
              <a:ext cx="3088" cy="3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class Squares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public: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Squares(int n) { 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m_n = n;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m_sq = new int[n];</a:t>
              </a:r>
              <a:r>
                <a:rPr lang="en-US" sz="1800" b="1">
                  <a:solidFill>
                    <a:srgbClr val="990000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m_sq[j] = (j+1)*(j+1);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~ Squares(){</a:t>
              </a:r>
              <a:r>
                <a:rPr lang="en-US" sz="1800" b="1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delete []m_sq;</a:t>
              </a: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>
                  <a:solidFill>
                    <a:schemeClr val="tx1"/>
                  </a:solidFill>
                  <a:latin typeface="Times New Roman"/>
                  <a:ea typeface="MS Mincho" pitchFamily="49" charset="-128"/>
                </a:rPr>
                <a:t> 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void printSquares()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{ 	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for (int j=0;j&lt;n;j++)</a:t>
              </a: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cout &lt;&lt; m_sq[j] &lt;&lt; endl;</a:t>
              </a:r>
              <a:b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</a:br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     }</a:t>
              </a:r>
              <a:r>
                <a:rPr lang="en-US" sz="10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private: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int *m_sq, m_n;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};	</a:t>
              </a:r>
              <a:endParaRPr lang="en-US" sz="10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568325" name="Rectangle 5"/>
          <p:cNvSpPr>
            <a:spLocks noChangeArrowheads="1"/>
          </p:cNvSpPr>
          <p:nvPr/>
        </p:nvSpPr>
        <p:spPr bwMode="auto">
          <a:xfrm>
            <a:off x="330200" y="0"/>
            <a:ext cx="8661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4400"/>
              <a:t>The Assignment Operator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4670425" y="1323975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2800"/>
          </a:p>
        </p:txBody>
      </p:sp>
      <p:sp>
        <p:nvSpPr>
          <p:cNvPr id="568327" name="Text Box 7"/>
          <p:cNvSpPr txBox="1">
            <a:spLocks noChangeArrowheads="1"/>
          </p:cNvSpPr>
          <p:nvPr/>
        </p:nvSpPr>
        <p:spPr bwMode="auto">
          <a:xfrm>
            <a:off x="2082800" y="2844800"/>
            <a:ext cx="290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 </a:t>
            </a:r>
          </a:p>
        </p:txBody>
      </p:sp>
      <p:grpSp>
        <p:nvGrpSpPr>
          <p:cNvPr id="568328" name="Group 8"/>
          <p:cNvGrpSpPr>
            <a:grpSpLocks/>
          </p:cNvGrpSpPr>
          <p:nvPr/>
        </p:nvGrpSpPr>
        <p:grpSpPr bwMode="auto">
          <a:xfrm>
            <a:off x="4495800" y="1506538"/>
            <a:ext cx="3962400" cy="2684462"/>
            <a:chOff x="48" y="1440"/>
            <a:chExt cx="2496" cy="1691"/>
          </a:xfrm>
        </p:grpSpPr>
        <p:sp>
          <p:nvSpPr>
            <p:cNvPr id="568329" name="Rectangle 9"/>
            <p:cNvSpPr>
              <a:spLocks noChangeArrowheads="1"/>
            </p:cNvSpPr>
            <p:nvPr/>
          </p:nvSpPr>
          <p:spPr bwMode="auto">
            <a:xfrm>
              <a:off x="336" y="1440"/>
              <a:ext cx="2208" cy="1440"/>
            </a:xfrm>
            <a:prstGeom prst="rect">
              <a:avLst/>
            </a:prstGeom>
            <a:solidFill>
              <a:srgbClr val="CCFFFF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30" name="Rectangle 10"/>
            <p:cNvSpPr>
              <a:spLocks noChangeArrowheads="1"/>
            </p:cNvSpPr>
            <p:nvPr/>
          </p:nvSpPr>
          <p:spPr bwMode="auto">
            <a:xfrm>
              <a:off x="48" y="1440"/>
              <a:ext cx="2472" cy="16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indent="457200" algn="l"/>
              <a:r>
                <a:rPr lang="en-US" sz="1800" b="1" dirty="0" err="1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int</a:t>
              </a:r>
              <a:r>
                <a:rPr lang="en-US" sz="1800" b="1" dirty="0" smtClean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 main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()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{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a(3);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0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 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	Squares  b(4);</a:t>
              </a:r>
            </a:p>
            <a:p>
              <a:pPr indent="457200" algn="l" eaLnBrk="0" hangingPunct="0"/>
              <a:endParaRPr lang="en-US" sz="1800" b="1" dirty="0">
                <a:solidFill>
                  <a:schemeClr val="tx1"/>
                </a:solidFill>
                <a:latin typeface="Courier New" pitchFamily="49" charset="0"/>
                <a:ea typeface="MS Mincho" pitchFamily="49" charset="-128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rgbClr val="6600CC"/>
                  </a:solidFill>
                  <a:latin typeface="Courier New" pitchFamily="49" charset="0"/>
                  <a:ea typeface="MS Mincho" pitchFamily="49" charset="-128"/>
                </a:rPr>
                <a:t>	b = a</a:t>
              </a:r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;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r>
                <a:rPr lang="en-US" sz="1800" b="1" dirty="0">
                  <a:solidFill>
                    <a:schemeClr val="tx1"/>
                  </a:solidFill>
                  <a:latin typeface="Courier New" pitchFamily="49" charset="0"/>
                  <a:ea typeface="MS Mincho" pitchFamily="49" charset="-128"/>
                </a:rPr>
                <a:t>}</a:t>
              </a:r>
              <a:endParaRPr lang="en-US" sz="1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pPr indent="457200" algn="l" eaLnBrk="0" hangingPunct="0"/>
              <a:endParaRPr lang="en-US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68331" name="Group 11"/>
          <p:cNvGrpSpPr>
            <a:grpSpLocks/>
          </p:cNvGrpSpPr>
          <p:nvPr/>
        </p:nvGrpSpPr>
        <p:grpSpPr bwMode="auto">
          <a:xfrm>
            <a:off x="4583113" y="4495800"/>
            <a:ext cx="1665287" cy="990600"/>
            <a:chOff x="2879" y="2880"/>
            <a:chExt cx="1049" cy="624"/>
          </a:xfrm>
        </p:grpSpPr>
        <p:grpSp>
          <p:nvGrpSpPr>
            <p:cNvPr id="568332" name="Group 12"/>
            <p:cNvGrpSpPr>
              <a:grpSpLocks/>
            </p:cNvGrpSpPr>
            <p:nvPr/>
          </p:nvGrpSpPr>
          <p:grpSpPr bwMode="auto">
            <a:xfrm>
              <a:off x="2879" y="2880"/>
              <a:ext cx="1049" cy="624"/>
              <a:chOff x="2921" y="3456"/>
              <a:chExt cx="1111" cy="624"/>
            </a:xfrm>
          </p:grpSpPr>
          <p:grpSp>
            <p:nvGrpSpPr>
              <p:cNvPr id="568333" name="Group 13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8334" name="Rectangle 14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833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8336" name="Text Box 16"/>
              <p:cNvSpPr txBox="1">
                <a:spLocks noChangeArrowheads="1"/>
              </p:cNvSpPr>
              <p:nvPr/>
            </p:nvSpPr>
            <p:spPr bwMode="auto">
              <a:xfrm>
                <a:off x="2921" y="3456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a</a:t>
                </a:r>
              </a:p>
            </p:txBody>
          </p:sp>
        </p:grpSp>
        <p:sp>
          <p:nvSpPr>
            <p:cNvPr id="568337" name="Rectangle 17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38" name="Text Box 18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8339" name="Text Box 19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8340" name="Rectangle 20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41" name="Text Box 21"/>
          <p:cNvSpPr txBox="1">
            <a:spLocks noChangeArrowheads="1"/>
          </p:cNvSpPr>
          <p:nvPr/>
        </p:nvSpPr>
        <p:spPr bwMode="auto">
          <a:xfrm>
            <a:off x="5697538" y="46275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3</a:t>
            </a:r>
          </a:p>
        </p:txBody>
      </p:sp>
      <p:grpSp>
        <p:nvGrpSpPr>
          <p:cNvPr id="568342" name="Group 22"/>
          <p:cNvGrpSpPr>
            <a:grpSpLocks/>
          </p:cNvGrpSpPr>
          <p:nvPr/>
        </p:nvGrpSpPr>
        <p:grpSpPr bwMode="auto">
          <a:xfrm>
            <a:off x="6708775" y="4445000"/>
            <a:ext cx="2214563" cy="1006475"/>
            <a:chOff x="4289" y="3264"/>
            <a:chExt cx="1395" cy="634"/>
          </a:xfrm>
        </p:grpSpPr>
        <p:sp>
          <p:nvSpPr>
            <p:cNvPr id="568343" name="Rectangle 23"/>
            <p:cNvSpPr>
              <a:spLocks noChangeArrowheads="1"/>
            </p:cNvSpPr>
            <p:nvPr/>
          </p:nvSpPr>
          <p:spPr bwMode="auto">
            <a:xfrm>
              <a:off x="4291" y="3279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4" name="Rectangle 24"/>
            <p:cNvSpPr>
              <a:spLocks noChangeArrowheads="1"/>
            </p:cNvSpPr>
            <p:nvPr/>
          </p:nvSpPr>
          <p:spPr bwMode="auto">
            <a:xfrm>
              <a:off x="4291" y="3471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345" name="Text Box 25"/>
            <p:cNvSpPr txBox="1">
              <a:spLocks noChangeArrowheads="1"/>
            </p:cNvSpPr>
            <p:nvPr/>
          </p:nvSpPr>
          <p:spPr bwMode="auto">
            <a:xfrm>
              <a:off x="4800" y="3264"/>
              <a:ext cx="884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2000" b="1">
                  <a:latin typeface="Courier New" pitchFamily="49" charset="0"/>
                </a:rPr>
                <a:t>00000800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00000804</a:t>
              </a:r>
            </a:p>
            <a:p>
              <a:pPr algn="l"/>
              <a:r>
                <a:rPr lang="en-US" sz="2000" b="1">
                  <a:latin typeface="Courier New" pitchFamily="49" charset="0"/>
                </a:rPr>
                <a:t>00000808</a:t>
              </a:r>
            </a:p>
          </p:txBody>
        </p:sp>
        <p:sp>
          <p:nvSpPr>
            <p:cNvPr id="568346" name="Rectangle 26"/>
            <p:cNvSpPr>
              <a:spLocks noChangeArrowheads="1"/>
            </p:cNvSpPr>
            <p:nvPr/>
          </p:nvSpPr>
          <p:spPr bwMode="auto">
            <a:xfrm>
              <a:off x="4289" y="3666"/>
              <a:ext cx="528" cy="1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8347" name="Text Box 27"/>
          <p:cNvSpPr txBox="1">
            <a:spLocks noChangeArrowheads="1"/>
          </p:cNvSpPr>
          <p:nvPr/>
        </p:nvSpPr>
        <p:spPr bwMode="auto">
          <a:xfrm>
            <a:off x="5607050" y="5045075"/>
            <a:ext cx="57943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/>
              <a:t>800</a:t>
            </a:r>
          </a:p>
        </p:txBody>
      </p:sp>
      <p:cxnSp>
        <p:nvCxnSpPr>
          <p:cNvPr id="568348" name="AutoShape 28"/>
          <p:cNvCxnSpPr>
            <a:cxnSpLocks noChangeShapeType="1"/>
            <a:stCxn id="568347" idx="3"/>
            <a:endCxn id="568343" idx="1"/>
          </p:cNvCxnSpPr>
          <p:nvPr/>
        </p:nvCxnSpPr>
        <p:spPr bwMode="auto">
          <a:xfrm flipV="1">
            <a:off x="6186488" y="4621213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49" name="Text Box 29"/>
          <p:cNvSpPr txBox="1">
            <a:spLocks noChangeArrowheads="1"/>
          </p:cNvSpPr>
          <p:nvPr/>
        </p:nvSpPr>
        <p:spPr bwMode="auto">
          <a:xfrm>
            <a:off x="6964363" y="4419600"/>
            <a:ext cx="298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568350" name="Text Box 30"/>
          <p:cNvSpPr txBox="1">
            <a:spLocks noChangeArrowheads="1"/>
          </p:cNvSpPr>
          <p:nvPr/>
        </p:nvSpPr>
        <p:spPr bwMode="auto">
          <a:xfrm>
            <a:off x="6950075" y="4746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568351" name="Text Box 31"/>
          <p:cNvSpPr txBox="1">
            <a:spLocks noChangeArrowheads="1"/>
          </p:cNvSpPr>
          <p:nvPr/>
        </p:nvSpPr>
        <p:spPr bwMode="auto">
          <a:xfrm>
            <a:off x="6965950" y="507523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9</a:t>
            </a:r>
          </a:p>
        </p:txBody>
      </p:sp>
      <p:grpSp>
        <p:nvGrpSpPr>
          <p:cNvPr id="568352" name="Group 32"/>
          <p:cNvGrpSpPr>
            <a:grpSpLocks/>
          </p:cNvGrpSpPr>
          <p:nvPr/>
        </p:nvGrpSpPr>
        <p:grpSpPr bwMode="auto">
          <a:xfrm>
            <a:off x="4572000" y="5486400"/>
            <a:ext cx="1677988" cy="990600"/>
            <a:chOff x="2871" y="2880"/>
            <a:chExt cx="1057" cy="624"/>
          </a:xfrm>
        </p:grpSpPr>
        <p:grpSp>
          <p:nvGrpSpPr>
            <p:cNvPr id="568353" name="Group 33"/>
            <p:cNvGrpSpPr>
              <a:grpSpLocks/>
            </p:cNvGrpSpPr>
            <p:nvPr/>
          </p:nvGrpSpPr>
          <p:grpSpPr bwMode="auto">
            <a:xfrm>
              <a:off x="2871" y="2880"/>
              <a:ext cx="1057" cy="624"/>
              <a:chOff x="2913" y="3456"/>
              <a:chExt cx="1119" cy="624"/>
            </a:xfrm>
          </p:grpSpPr>
          <p:grpSp>
            <p:nvGrpSpPr>
              <p:cNvPr id="568354" name="Group 34"/>
              <p:cNvGrpSpPr>
                <a:grpSpLocks/>
              </p:cNvGrpSpPr>
              <p:nvPr/>
            </p:nvGrpSpPr>
            <p:grpSpPr bwMode="auto">
              <a:xfrm>
                <a:off x="3120" y="3504"/>
                <a:ext cx="912" cy="576"/>
                <a:chOff x="3024" y="3504"/>
                <a:chExt cx="912" cy="576"/>
              </a:xfrm>
            </p:grpSpPr>
            <p:sp>
              <p:nvSpPr>
                <p:cNvPr id="568355" name="Rectangle 35"/>
                <p:cNvSpPr>
                  <a:spLocks noChangeArrowheads="1"/>
                </p:cNvSpPr>
                <p:nvPr/>
              </p:nvSpPr>
              <p:spPr bwMode="auto">
                <a:xfrm>
                  <a:off x="3024" y="3504"/>
                  <a:ext cx="912" cy="576"/>
                </a:xfrm>
                <a:prstGeom prst="rect">
                  <a:avLst/>
                </a:prstGeom>
                <a:solidFill>
                  <a:srgbClr val="800000"/>
                </a:solidFill>
                <a:ln w="31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835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3381" y="3648"/>
                  <a:ext cx="1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1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FF00"/>
                      </a:solidFill>
                    </a:rPr>
                    <a:t> </a:t>
                  </a:r>
                </a:p>
              </p:txBody>
            </p:sp>
          </p:grpSp>
          <p:sp>
            <p:nvSpPr>
              <p:cNvPr id="568357" name="Text Box 37"/>
              <p:cNvSpPr txBox="1">
                <a:spLocks noChangeArrowheads="1"/>
              </p:cNvSpPr>
              <p:nvPr/>
            </p:nvSpPr>
            <p:spPr bwMode="auto">
              <a:xfrm>
                <a:off x="2913" y="3456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accent2"/>
                    </a:solidFill>
                  </a:rPr>
                  <a:t>b</a:t>
                </a:r>
              </a:p>
            </p:txBody>
          </p:sp>
        </p:grpSp>
        <p:sp>
          <p:nvSpPr>
            <p:cNvPr id="568358" name="Rectangle 38"/>
            <p:cNvSpPr>
              <a:spLocks noChangeArrowheads="1"/>
            </p:cNvSpPr>
            <p:nvPr/>
          </p:nvSpPr>
          <p:spPr bwMode="auto">
            <a:xfrm>
              <a:off x="3552" y="3008"/>
              <a:ext cx="296" cy="160"/>
            </a:xfrm>
            <a:prstGeom prst="rect">
              <a:avLst/>
            </a:prstGeom>
            <a:solidFill>
              <a:srgbClr val="CC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59" name="Text Box 39"/>
            <p:cNvSpPr txBox="1">
              <a:spLocks noChangeArrowheads="1"/>
            </p:cNvSpPr>
            <p:nvPr/>
          </p:nvSpPr>
          <p:spPr bwMode="auto">
            <a:xfrm>
              <a:off x="3096" y="2962"/>
              <a:ext cx="39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m_n</a:t>
              </a:r>
            </a:p>
          </p:txBody>
        </p:sp>
        <p:sp>
          <p:nvSpPr>
            <p:cNvPr id="568360" name="Text Box 40"/>
            <p:cNvSpPr txBox="1">
              <a:spLocks noChangeArrowheads="1"/>
            </p:cNvSpPr>
            <p:nvPr/>
          </p:nvSpPr>
          <p:spPr bwMode="auto">
            <a:xfrm>
              <a:off x="3097" y="3216"/>
              <a:ext cx="4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bg1"/>
                  </a:solidFill>
                </a:rPr>
                <a:t>m_sq</a:t>
              </a:r>
            </a:p>
          </p:txBody>
        </p:sp>
        <p:sp>
          <p:nvSpPr>
            <p:cNvPr id="568361" name="Rectangle 41"/>
            <p:cNvSpPr>
              <a:spLocks noChangeArrowheads="1"/>
            </p:cNvSpPr>
            <p:nvPr/>
          </p:nvSpPr>
          <p:spPr bwMode="auto">
            <a:xfrm>
              <a:off x="3552" y="3256"/>
              <a:ext cx="288" cy="152"/>
            </a:xfrm>
            <a:prstGeom prst="rect">
              <a:avLst/>
            </a:prstGeom>
            <a:solidFill>
              <a:srgbClr val="FFFFCC"/>
            </a:solidFill>
            <a:ln w="2857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62" name="Text Box 42"/>
          <p:cNvSpPr txBox="1">
            <a:spLocks noChangeArrowheads="1"/>
          </p:cNvSpPr>
          <p:nvPr/>
        </p:nvSpPr>
        <p:spPr bwMode="auto">
          <a:xfrm>
            <a:off x="5691188" y="563562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4</a:t>
            </a:r>
          </a:p>
        </p:txBody>
      </p:sp>
      <p:cxnSp>
        <p:nvCxnSpPr>
          <p:cNvPr id="568363" name="AutoShape 43"/>
          <p:cNvCxnSpPr>
            <a:cxnSpLocks noChangeShapeType="1"/>
          </p:cNvCxnSpPr>
          <p:nvPr/>
        </p:nvCxnSpPr>
        <p:spPr bwMode="auto">
          <a:xfrm flipH="1">
            <a:off x="5994400" y="4826000"/>
            <a:ext cx="6350" cy="1008063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64" name="Text Box 44"/>
          <p:cNvSpPr txBox="1">
            <a:spLocks noChangeArrowheads="1"/>
          </p:cNvSpPr>
          <p:nvPr/>
        </p:nvSpPr>
        <p:spPr bwMode="auto">
          <a:xfrm>
            <a:off x="5602288" y="6037263"/>
            <a:ext cx="5794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700">
                <a:solidFill>
                  <a:schemeClr val="tx1"/>
                </a:solidFill>
              </a:rPr>
              <a:t>900</a:t>
            </a:r>
          </a:p>
        </p:txBody>
      </p:sp>
      <p:cxnSp>
        <p:nvCxnSpPr>
          <p:cNvPr id="568365" name="AutoShape 45"/>
          <p:cNvCxnSpPr>
            <a:cxnSpLocks noChangeShapeType="1"/>
          </p:cNvCxnSpPr>
          <p:nvPr/>
        </p:nvCxnSpPr>
        <p:spPr bwMode="auto">
          <a:xfrm flipV="1">
            <a:off x="6119813" y="5622925"/>
            <a:ext cx="511175" cy="600075"/>
          </a:xfrm>
          <a:prstGeom prst="curvedConnector3">
            <a:avLst>
              <a:gd name="adj1" fmla="val 51241"/>
            </a:avLst>
          </a:prstGeom>
          <a:noFill/>
          <a:ln w="38100">
            <a:solidFill>
              <a:srgbClr val="00808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8366" name="Group 46"/>
          <p:cNvGrpSpPr>
            <a:grpSpLocks/>
          </p:cNvGrpSpPr>
          <p:nvPr/>
        </p:nvGrpSpPr>
        <p:grpSpPr bwMode="auto">
          <a:xfrm>
            <a:off x="6692900" y="5562600"/>
            <a:ext cx="2216150" cy="1311275"/>
            <a:chOff x="4216" y="3504"/>
            <a:chExt cx="1396" cy="826"/>
          </a:xfrm>
        </p:grpSpPr>
        <p:grpSp>
          <p:nvGrpSpPr>
            <p:cNvPr id="568367" name="Group 47"/>
            <p:cNvGrpSpPr>
              <a:grpSpLocks/>
            </p:cNvGrpSpPr>
            <p:nvPr/>
          </p:nvGrpSpPr>
          <p:grpSpPr bwMode="auto">
            <a:xfrm>
              <a:off x="4217" y="3504"/>
              <a:ext cx="1395" cy="826"/>
              <a:chOff x="4289" y="3264"/>
              <a:chExt cx="1395" cy="826"/>
            </a:xfrm>
          </p:grpSpPr>
          <p:sp>
            <p:nvSpPr>
              <p:cNvPr id="568368" name="Rectangle 48"/>
              <p:cNvSpPr>
                <a:spLocks noChangeArrowheads="1"/>
              </p:cNvSpPr>
              <p:nvPr/>
            </p:nvSpPr>
            <p:spPr bwMode="auto">
              <a:xfrm>
                <a:off x="4291" y="3279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69" name="Rectangle 49"/>
              <p:cNvSpPr>
                <a:spLocks noChangeArrowheads="1"/>
              </p:cNvSpPr>
              <p:nvPr/>
            </p:nvSpPr>
            <p:spPr bwMode="auto">
              <a:xfrm>
                <a:off x="4291" y="3471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8370" name="Text Box 50"/>
              <p:cNvSpPr txBox="1">
                <a:spLocks noChangeArrowheads="1"/>
              </p:cNvSpPr>
              <p:nvPr/>
            </p:nvSpPr>
            <p:spPr bwMode="auto">
              <a:xfrm>
                <a:off x="4800" y="3264"/>
                <a:ext cx="884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2000" b="1">
                    <a:latin typeface="Courier New" pitchFamily="49" charset="0"/>
                  </a:rPr>
                  <a:t>00000900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00000904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00000908</a:t>
                </a:r>
              </a:p>
              <a:p>
                <a:pPr algn="l"/>
                <a:r>
                  <a:rPr lang="en-US" sz="2000" b="1">
                    <a:latin typeface="Courier New" pitchFamily="49" charset="0"/>
                  </a:rPr>
                  <a:t>00000912</a:t>
                </a:r>
              </a:p>
            </p:txBody>
          </p:sp>
          <p:sp>
            <p:nvSpPr>
              <p:cNvPr id="568371" name="Rectangle 51"/>
              <p:cNvSpPr>
                <a:spLocks noChangeArrowheads="1"/>
              </p:cNvSpPr>
              <p:nvPr/>
            </p:nvSpPr>
            <p:spPr bwMode="auto">
              <a:xfrm>
                <a:off x="4289" y="3666"/>
                <a:ext cx="528" cy="1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8372" name="Rectangle 52"/>
            <p:cNvSpPr>
              <a:spLocks noChangeArrowheads="1"/>
            </p:cNvSpPr>
            <p:nvPr/>
          </p:nvSpPr>
          <p:spPr bwMode="auto">
            <a:xfrm>
              <a:off x="4216" y="4104"/>
              <a:ext cx="528" cy="17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68373" name="Text Box 53"/>
          <p:cNvSpPr txBox="1">
            <a:spLocks noChangeArrowheads="1"/>
          </p:cNvSpPr>
          <p:nvPr/>
        </p:nvSpPr>
        <p:spPr bwMode="auto">
          <a:xfrm>
            <a:off x="6892925" y="5559425"/>
            <a:ext cx="4540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1</a:t>
            </a:r>
          </a:p>
          <a:p>
            <a:r>
              <a:rPr lang="en-US" sz="2000"/>
              <a:t>4</a:t>
            </a:r>
          </a:p>
          <a:p>
            <a:r>
              <a:rPr lang="en-US" sz="2000"/>
              <a:t>9</a:t>
            </a:r>
          </a:p>
          <a:p>
            <a:r>
              <a:rPr lang="en-US" sz="2000"/>
              <a:t>16</a:t>
            </a:r>
          </a:p>
        </p:txBody>
      </p:sp>
      <p:grpSp>
        <p:nvGrpSpPr>
          <p:cNvPr id="568374" name="Group 54"/>
          <p:cNvGrpSpPr>
            <a:grpSpLocks/>
          </p:cNvGrpSpPr>
          <p:nvPr/>
        </p:nvGrpSpPr>
        <p:grpSpPr bwMode="auto">
          <a:xfrm>
            <a:off x="5710238" y="5643563"/>
            <a:ext cx="339725" cy="396875"/>
            <a:chOff x="3629" y="2443"/>
            <a:chExt cx="214" cy="267"/>
          </a:xfrm>
        </p:grpSpPr>
        <p:sp>
          <p:nvSpPr>
            <p:cNvPr id="568375" name="Rectangle 55"/>
            <p:cNvSpPr>
              <a:spLocks noChangeArrowheads="1"/>
            </p:cNvSpPr>
            <p:nvPr/>
          </p:nvSpPr>
          <p:spPr bwMode="auto">
            <a:xfrm>
              <a:off x="3648" y="2496"/>
              <a:ext cx="168" cy="128"/>
            </a:xfrm>
            <a:prstGeom prst="rect">
              <a:avLst/>
            </a:prstGeom>
            <a:solidFill>
              <a:srgbClr val="CCFFFF"/>
            </a:solidFill>
            <a:ln w="38100" algn="ctr">
              <a:solidFill>
                <a:srgbClr val="CC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8376" name="Text Box 56"/>
            <p:cNvSpPr txBox="1">
              <a:spLocks noChangeArrowheads="1"/>
            </p:cNvSpPr>
            <p:nvPr/>
          </p:nvSpPr>
          <p:spPr bwMode="auto">
            <a:xfrm>
              <a:off x="3629" y="2443"/>
              <a:ext cx="21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00FF"/>
                  </a:solidFill>
                </a:rPr>
                <a:t>3</a:t>
              </a:r>
            </a:p>
          </p:txBody>
        </p:sp>
      </p:grpSp>
      <p:cxnSp>
        <p:nvCxnSpPr>
          <p:cNvPr id="568377" name="AutoShape 57"/>
          <p:cNvCxnSpPr>
            <a:cxnSpLocks noChangeShapeType="1"/>
          </p:cNvCxnSpPr>
          <p:nvPr/>
        </p:nvCxnSpPr>
        <p:spPr bwMode="auto">
          <a:xfrm flipH="1">
            <a:off x="6096000" y="5202238"/>
            <a:ext cx="6350" cy="1008062"/>
          </a:xfrm>
          <a:prstGeom prst="curvedConnector3">
            <a:avLst>
              <a:gd name="adj1" fmla="val -3600000"/>
            </a:avLst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68378" name="Group 58"/>
          <p:cNvGrpSpPr>
            <a:grpSpLocks/>
          </p:cNvGrpSpPr>
          <p:nvPr/>
        </p:nvGrpSpPr>
        <p:grpSpPr bwMode="auto">
          <a:xfrm>
            <a:off x="5603875" y="6032500"/>
            <a:ext cx="631825" cy="350838"/>
            <a:chOff x="3576" y="4099"/>
            <a:chExt cx="398" cy="221"/>
          </a:xfrm>
        </p:grpSpPr>
        <p:sp>
          <p:nvSpPr>
            <p:cNvPr id="568379" name="Rectangle 59"/>
            <p:cNvSpPr>
              <a:spLocks noChangeArrowheads="1"/>
            </p:cNvSpPr>
            <p:nvPr/>
          </p:nvSpPr>
          <p:spPr bwMode="auto">
            <a:xfrm>
              <a:off x="3627" y="4149"/>
              <a:ext cx="265" cy="119"/>
            </a:xfrm>
            <a:prstGeom prst="rect">
              <a:avLst/>
            </a:prstGeom>
            <a:solidFill>
              <a:srgbClr val="FFFFCC"/>
            </a:solidFill>
            <a:ln w="38100" algn="ctr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8380" name="Text Box 60"/>
            <p:cNvSpPr txBox="1">
              <a:spLocks noChangeArrowheads="1"/>
            </p:cNvSpPr>
            <p:nvPr/>
          </p:nvSpPr>
          <p:spPr bwMode="auto">
            <a:xfrm>
              <a:off x="3576" y="4099"/>
              <a:ext cx="39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700">
                  <a:solidFill>
                    <a:srgbClr val="9900FF"/>
                  </a:solidFill>
                </a:rPr>
                <a:t>800</a:t>
              </a:r>
            </a:p>
          </p:txBody>
        </p:sp>
      </p:grpSp>
      <p:cxnSp>
        <p:nvCxnSpPr>
          <p:cNvPr id="568381" name="AutoShape 61"/>
          <p:cNvCxnSpPr>
            <a:cxnSpLocks noChangeShapeType="1"/>
            <a:stCxn id="568380" idx="3"/>
            <a:endCxn id="568343" idx="1"/>
          </p:cNvCxnSpPr>
          <p:nvPr/>
        </p:nvCxnSpPr>
        <p:spPr bwMode="auto">
          <a:xfrm flipV="1">
            <a:off x="6235700" y="4621213"/>
            <a:ext cx="461963" cy="1587500"/>
          </a:xfrm>
          <a:prstGeom prst="curvedConnector3">
            <a:avLst>
              <a:gd name="adj1" fmla="val 51546"/>
            </a:avLst>
          </a:prstGeom>
          <a:noFill/>
          <a:ln w="38100">
            <a:solidFill>
              <a:srgbClr val="3366FF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8382" name="Text Box 62"/>
          <p:cNvSpPr txBox="1">
            <a:spLocks noChangeArrowheads="1"/>
          </p:cNvSpPr>
          <p:nvPr/>
        </p:nvSpPr>
        <p:spPr bwMode="auto">
          <a:xfrm>
            <a:off x="5105400" y="3479800"/>
            <a:ext cx="3309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6600CC"/>
                </a:solidFill>
              </a:rPr>
              <a:t>// a’s d’tor is called, then b’s </a:t>
            </a:r>
          </a:p>
        </p:txBody>
      </p:sp>
      <p:sp>
        <p:nvSpPr>
          <p:cNvPr id="568383" name="Text Box 63"/>
          <p:cNvSpPr txBox="1">
            <a:spLocks noChangeArrowheads="1"/>
          </p:cNvSpPr>
          <p:nvPr/>
        </p:nvSpPr>
        <p:spPr bwMode="auto">
          <a:xfrm>
            <a:off x="304800" y="1168400"/>
            <a:ext cx="4689475" cy="243143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     When we copy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a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’s members into </a:t>
            </a:r>
            <a:r>
              <a:rPr lang="en-US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dirty="0">
                <a:solidFill>
                  <a:schemeClr val="tx2"/>
                </a:solidFill>
                <a:latin typeface="Comic Sans MS" pitchFamily="66" charset="0"/>
              </a:rPr>
              <a:t>, we have 2 problems: </a:t>
            </a:r>
          </a:p>
          <a:p>
            <a:pPr algn="ctr"/>
            <a:endParaRPr lang="en-US" dirty="0">
              <a:solidFill>
                <a:schemeClr val="tx2"/>
              </a:solidFill>
              <a:latin typeface="Comic Sans MS" pitchFamily="66" charset="0"/>
            </a:endParaRPr>
          </a:p>
          <a:p>
            <a:pPr lvl="1"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Our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variable </a:t>
            </a:r>
            <a:r>
              <a:rPr lang="en-US" sz="2000" dirty="0">
                <a:solidFill>
                  <a:srgbClr val="006666"/>
                </a:solidFill>
                <a:latin typeface="Comic Sans MS" pitchFamily="66" charset="0"/>
              </a:rPr>
              <a:t>forgets where it reserved its memory.</a:t>
            </a:r>
          </a:p>
          <a:p>
            <a:pPr lvl="1">
              <a:buFontTx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Both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and </a:t>
            </a:r>
            <a:r>
              <a:rPr lang="en-US" sz="2000" dirty="0">
                <a:solidFill>
                  <a:srgbClr val="6600CC"/>
                </a:solidFill>
                <a:latin typeface="Comic Sans MS" pitchFamily="66" charset="0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dirty="0">
                <a:solidFill>
                  <a:srgbClr val="006666"/>
                </a:solidFill>
                <a:latin typeface="Comic Sans MS" pitchFamily="66" charset="0"/>
              </a:rPr>
              <a:t>point to the same memory</a:t>
            </a:r>
            <a:r>
              <a:rPr lang="en-US" sz="2000" dirty="0">
                <a:solidFill>
                  <a:schemeClr val="tx2"/>
                </a:solidFill>
                <a:latin typeface="Comic Sans MS" pitchFamily="66" charset="0"/>
              </a:rPr>
              <a:t>.</a:t>
            </a:r>
          </a:p>
        </p:txBody>
      </p:sp>
      <p:sp>
        <p:nvSpPr>
          <p:cNvPr id="568384" name="Line 64"/>
          <p:cNvSpPr>
            <a:spLocks noChangeShapeType="1"/>
          </p:cNvSpPr>
          <p:nvPr/>
        </p:nvSpPr>
        <p:spPr bwMode="auto">
          <a:xfrm>
            <a:off x="5194300" y="33528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5" name="Text Box 65"/>
          <p:cNvSpPr txBox="1">
            <a:spLocks noChangeArrowheads="1"/>
          </p:cNvSpPr>
          <p:nvPr/>
        </p:nvSpPr>
        <p:spPr bwMode="auto">
          <a:xfrm>
            <a:off x="533400" y="1355725"/>
            <a:ext cx="4054475" cy="2554545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dirty="0"/>
              <a:t>When </a:t>
            </a:r>
            <a:r>
              <a:rPr lang="en-US" dirty="0">
                <a:solidFill>
                  <a:srgbClr val="6600CC"/>
                </a:solidFill>
              </a:rPr>
              <a:t>a</a:t>
            </a:r>
            <a:r>
              <a:rPr lang="en-US" dirty="0"/>
              <a:t> is destructed, it frees the memory at </a:t>
            </a:r>
            <a:r>
              <a:rPr lang="en-US" dirty="0">
                <a:solidFill>
                  <a:srgbClr val="6600CC"/>
                </a:solidFill>
              </a:rPr>
              <a:t>800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sz="2000" dirty="0">
                <a:solidFill>
                  <a:srgbClr val="006666"/>
                </a:solidFill>
              </a:rPr>
              <a:t>But this memory is </a:t>
            </a:r>
            <a:r>
              <a:rPr lang="en-US" sz="2000" i="1" dirty="0">
                <a:solidFill>
                  <a:srgbClr val="006666"/>
                </a:solidFill>
              </a:rPr>
              <a:t>still</a:t>
            </a:r>
            <a:r>
              <a:rPr lang="en-US" sz="2000" dirty="0">
                <a:solidFill>
                  <a:srgbClr val="006666"/>
                </a:solidFill>
              </a:rPr>
              <a:t> being referred to by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>
                <a:solidFill>
                  <a:srgbClr val="006666"/>
                </a:solidFill>
              </a:rPr>
              <a:t>!  </a:t>
            </a:r>
            <a:r>
              <a:rPr lang="en-US" sz="2000" dirty="0" err="1">
                <a:solidFill>
                  <a:srgbClr val="FF0066"/>
                </a:solidFill>
              </a:rPr>
              <a:t>Utoh</a:t>
            </a:r>
            <a:r>
              <a:rPr lang="en-US" sz="2000" dirty="0">
                <a:solidFill>
                  <a:srgbClr val="006666"/>
                </a:solidFill>
              </a:rPr>
              <a:t>!</a:t>
            </a:r>
          </a:p>
          <a:p>
            <a:endParaRPr lang="en-US" dirty="0">
              <a:solidFill>
                <a:srgbClr val="006666"/>
              </a:solidFill>
            </a:endParaRPr>
          </a:p>
        </p:txBody>
      </p:sp>
      <p:sp>
        <p:nvSpPr>
          <p:cNvPr id="568386" name="Line 66"/>
          <p:cNvSpPr>
            <a:spLocks noChangeShapeType="1"/>
          </p:cNvSpPr>
          <p:nvPr/>
        </p:nvSpPr>
        <p:spPr bwMode="auto">
          <a:xfrm>
            <a:off x="4813300" y="3644900"/>
            <a:ext cx="279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7" name="Oval 67"/>
          <p:cNvSpPr>
            <a:spLocks noChangeArrowheads="1"/>
          </p:cNvSpPr>
          <p:nvPr/>
        </p:nvSpPr>
        <p:spPr bwMode="auto">
          <a:xfrm>
            <a:off x="5613400" y="6057900"/>
            <a:ext cx="571500" cy="317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8388" name="Text Box 68"/>
          <p:cNvSpPr txBox="1">
            <a:spLocks noChangeArrowheads="1"/>
          </p:cNvSpPr>
          <p:nvPr/>
        </p:nvSpPr>
        <p:spPr bwMode="auto">
          <a:xfrm>
            <a:off x="457200" y="1295400"/>
            <a:ext cx="4054475" cy="3662541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000" dirty="0"/>
              <a:t>Finally, when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/>
              <a:t> is destructed, it tries to free the memory at </a:t>
            </a:r>
            <a:r>
              <a:rPr lang="en-US" sz="2000" dirty="0">
                <a:solidFill>
                  <a:srgbClr val="6600CC"/>
                </a:solidFill>
              </a:rPr>
              <a:t>800 – </a:t>
            </a:r>
            <a:r>
              <a:rPr lang="en-US" sz="2000" dirty="0">
                <a:solidFill>
                  <a:srgbClr val="FF0066"/>
                </a:solidFill>
              </a:rPr>
              <a:t>AGAIN! </a:t>
            </a:r>
          </a:p>
          <a:p>
            <a:endParaRPr lang="en-US" dirty="0">
              <a:solidFill>
                <a:srgbClr val="FF0066"/>
              </a:solidFill>
            </a:endParaRPr>
          </a:p>
          <a:p>
            <a:r>
              <a:rPr lang="en-US" sz="2000" dirty="0">
                <a:solidFill>
                  <a:srgbClr val="006666"/>
                </a:solidFill>
              </a:rPr>
              <a:t>But this memory was already freed by </a:t>
            </a:r>
            <a:r>
              <a:rPr lang="en-US" sz="2000" dirty="0">
                <a:solidFill>
                  <a:srgbClr val="6600CC"/>
                </a:solidFill>
              </a:rPr>
              <a:t>a</a:t>
            </a:r>
            <a:r>
              <a:rPr lang="en-US" sz="2000" dirty="0">
                <a:solidFill>
                  <a:srgbClr val="006666"/>
                </a:solidFill>
              </a:rPr>
              <a:t>!  </a:t>
            </a:r>
          </a:p>
          <a:p>
            <a:endParaRPr lang="en-US" dirty="0">
              <a:solidFill>
                <a:srgbClr val="006666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And, </a:t>
            </a:r>
            <a:r>
              <a:rPr lang="en-US" sz="2000" dirty="0">
                <a:solidFill>
                  <a:srgbClr val="6600CC"/>
                </a:solidFill>
              </a:rPr>
              <a:t>b</a:t>
            </a:r>
            <a:r>
              <a:rPr lang="en-US" sz="2000" dirty="0">
                <a:solidFill>
                  <a:schemeClr val="tx1"/>
                </a:solidFill>
              </a:rPr>
              <a:t> forgot where its original memory was, so it </a:t>
            </a:r>
            <a:r>
              <a:rPr lang="en-US" sz="2000" dirty="0">
                <a:solidFill>
                  <a:srgbClr val="FF0066"/>
                </a:solidFill>
              </a:rPr>
              <a:t>forgets to free that too</a:t>
            </a:r>
            <a:r>
              <a:rPr lang="en-US" sz="20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13799" y="555019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3300"/>
                </a:solidFill>
              </a:rPr>
              <a:t>?</a:t>
            </a:r>
            <a:endParaRPr lang="en-US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6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6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41" grpId="0"/>
      <p:bldP spid="568347" grpId="0"/>
      <p:bldP spid="568349" grpId="0"/>
      <p:bldP spid="568350" grpId="0"/>
      <p:bldP spid="568351" grpId="0"/>
      <p:bldP spid="568383" grpId="0" uiExpand="1" build="p" animBg="1"/>
      <p:bldP spid="568383" grpId="1" build="allAtOnce" animBg="1"/>
      <p:bldP spid="568384" grpId="0" animBg="1"/>
      <p:bldP spid="568384" grpId="1" animBg="1"/>
      <p:bldP spid="568385" grpId="0" animBg="1"/>
      <p:bldP spid="568385" grpId="1" animBg="1"/>
      <p:bldP spid="568386" grpId="0" animBg="1"/>
      <p:bldP spid="568387" grpId="0" animBg="1"/>
      <p:bldP spid="568388" grpId="0" uiExpand="1" build="p" animBg="1"/>
      <p:bldP spid="2" grpId="0"/>
      <p:bldP spid="2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Times New Roman"/>
      </a:majorFont>
      <a:minorFont>
        <a:latin typeface="Comic Sans MS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Comic Sans MS" pitchFamily="66" charset="0"/>
            <a:cs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rgbClr val="800000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rtlCol="0">
        <a:spAutoFit/>
      </a:bodyPr>
      <a:lstStyle>
        <a:defPPr algn="l">
          <a:defRPr sz="18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103658</TotalTime>
  <Words>13941</Words>
  <Application>Microsoft Office PowerPoint</Application>
  <PresentationFormat>On-screen Show (4:3)</PresentationFormat>
  <Paragraphs>4945</Paragraphs>
  <Slides>74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MS Mincho</vt:lpstr>
      <vt:lpstr>Arial</vt:lpstr>
      <vt:lpstr>Comic Sans MS</vt:lpstr>
      <vt:lpstr>Courier New</vt:lpstr>
      <vt:lpstr>Times New Roman</vt:lpstr>
      <vt:lpstr>Wingdings</vt:lpstr>
      <vt:lpstr>Default Design</vt:lpstr>
      <vt:lpstr>Lecture #4</vt:lpstr>
      <vt:lpstr>The Assignment Operator</vt:lpstr>
      <vt:lpstr>The Assignment Operator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Assignment Operator</vt:lpstr>
      <vt:lpstr>PowerPoint Presentation</vt:lpstr>
      <vt:lpstr>The Assignment Operator</vt:lpstr>
      <vt:lpstr>The Assignment Operator</vt:lpstr>
      <vt:lpstr>The Assignment Operator</vt:lpstr>
      <vt:lpstr>The Assignment Operator</vt:lpstr>
      <vt:lpstr>The Assignment Operator</vt:lpstr>
      <vt:lpstr>Copy Constructor/ Assignment Review</vt:lpstr>
      <vt:lpstr>Challenge</vt:lpstr>
      <vt:lpstr>Linked Lists</vt:lpstr>
      <vt:lpstr>Arrays are great… But…</vt:lpstr>
      <vt:lpstr>So Arrays Aren’t Always Great</vt:lpstr>
      <vt:lpstr>So Arrays Aren’t Always Great</vt:lpstr>
      <vt:lpstr>So Arrays Aren’t Always Great</vt:lpstr>
      <vt:lpstr>PowerPoint Presentation</vt:lpstr>
      <vt:lpstr>PowerPoint Presentation</vt:lpstr>
      <vt:lpstr>PowerPoint Presentation</vt:lpstr>
      <vt:lpstr>PowerPoint Presentation</vt:lpstr>
      <vt:lpstr>Linked Lists</vt:lpstr>
      <vt:lpstr>Linked Lists</vt:lpstr>
      <vt:lpstr>Linked Lists</vt:lpstr>
      <vt:lpstr>Linked Lists</vt:lpstr>
      <vt:lpstr>Linked Lists</vt:lpstr>
      <vt:lpstr>A Linked List Class!</vt:lpstr>
      <vt:lpstr>A Linked List Class!</vt:lpstr>
      <vt:lpstr>Linked List Constructor</vt:lpstr>
      <vt:lpstr>Linked List Constructor</vt:lpstr>
      <vt:lpstr>Printing the Items in a Linked List</vt:lpstr>
      <vt:lpstr>Printing the Items in a Linked List</vt:lpstr>
      <vt:lpstr>Printing the Items in a Linked List</vt:lpstr>
      <vt:lpstr>Printing the Items in a Linked List</vt:lpstr>
      <vt:lpstr>Printing the Items in a Linked List</vt:lpstr>
      <vt:lpstr>Adding an Item to a Linked List</vt:lpstr>
      <vt:lpstr>Adding an Item to the Front</vt:lpstr>
      <vt:lpstr>Adding an Item to the Front</vt:lpstr>
      <vt:lpstr>Adding an Item to the Rear</vt:lpstr>
      <vt:lpstr>Adding an Item to the Rear</vt:lpstr>
      <vt:lpstr>Adding an Item to the Rear</vt:lpstr>
      <vt:lpstr>Adding an Item to the Rear</vt:lpstr>
      <vt:lpstr>Adding an Item to the Rear</vt:lpstr>
      <vt:lpstr>Adding an Item to the Rear</vt:lpstr>
      <vt:lpstr>Not at the top, not at the bottom…</vt:lpstr>
      <vt:lpstr>Not at the top, not at the bottom…</vt:lpstr>
      <vt:lpstr>Not at the top, not at the bottom…</vt:lpstr>
      <vt:lpstr>Let’s Convert it to C++ Code</vt:lpstr>
      <vt:lpstr>Let’s Convert it to C++ Code</vt:lpstr>
      <vt:lpstr>Deleting an Item in a Linked List</vt:lpstr>
      <vt:lpstr>Deleting an Item in a Linked List</vt:lpstr>
      <vt:lpstr>Deleting an Item in a Linked List</vt:lpstr>
      <vt:lpstr>Deleting an Item in a Linked List</vt:lpstr>
      <vt:lpstr>Deleting an Item in a Linked List</vt:lpstr>
      <vt:lpstr>Deleting an Item in a Linked List</vt:lpstr>
      <vt:lpstr>Linked List Challenge</vt:lpstr>
      <vt:lpstr>Destructing a Linked List</vt:lpstr>
      <vt:lpstr>Destructing a Linked List</vt:lpstr>
      <vt:lpstr>Destructing a Linked List</vt:lpstr>
      <vt:lpstr>Linked Lists Aren’t Perfect!</vt:lpstr>
      <vt:lpstr>Linked Lists and Tail Pointers</vt:lpstr>
      <vt:lpstr>Adding an Item to the Rear… With a Tail Pointer</vt:lpstr>
      <vt:lpstr>Doubly-linked Lists</vt:lpstr>
      <vt:lpstr>Doubly-linked Lists</vt:lpstr>
      <vt:lpstr>Doubly-linked Lists: What Changes?</vt:lpstr>
      <vt:lpstr>Linked List Cheat Sheet</vt:lpstr>
      <vt:lpstr>PowerPoint Presentation</vt:lpstr>
      <vt:lpstr>Class Challenge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Preferred Customer</dc:creator>
  <cp:lastModifiedBy>Chris Chang</cp:lastModifiedBy>
  <cp:revision>5754</cp:revision>
  <dcterms:created xsi:type="dcterms:W3CDTF">2002-10-09T05:27:34Z</dcterms:created>
  <dcterms:modified xsi:type="dcterms:W3CDTF">2015-06-29T14:29:47Z</dcterms:modified>
</cp:coreProperties>
</file>