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8" r:id="rId2"/>
    <p:sldId id="304" r:id="rId3"/>
    <p:sldId id="305" r:id="rId4"/>
    <p:sldId id="306" r:id="rId5"/>
    <p:sldId id="307" r:id="rId6"/>
    <p:sldId id="364" r:id="rId7"/>
    <p:sldId id="365" r:id="rId8"/>
    <p:sldId id="309" r:id="rId9"/>
    <p:sldId id="357" r:id="rId10"/>
    <p:sldId id="358" r:id="rId11"/>
    <p:sldId id="308" r:id="rId12"/>
    <p:sldId id="368" r:id="rId13"/>
    <p:sldId id="367" r:id="rId14"/>
    <p:sldId id="310" r:id="rId15"/>
    <p:sldId id="311" r:id="rId16"/>
    <p:sldId id="345" r:id="rId17"/>
    <p:sldId id="312" r:id="rId18"/>
    <p:sldId id="313" r:id="rId19"/>
    <p:sldId id="315" r:id="rId20"/>
    <p:sldId id="316" r:id="rId21"/>
    <p:sldId id="359" r:id="rId22"/>
    <p:sldId id="360" r:id="rId23"/>
    <p:sldId id="361" r:id="rId24"/>
    <p:sldId id="362" r:id="rId25"/>
    <p:sldId id="363" r:id="rId26"/>
    <p:sldId id="366" r:id="rId27"/>
    <p:sldId id="319" r:id="rId28"/>
    <p:sldId id="320" r:id="rId29"/>
    <p:sldId id="321" r:id="rId30"/>
    <p:sldId id="322" r:id="rId31"/>
    <p:sldId id="355" r:id="rId32"/>
    <p:sldId id="324" r:id="rId33"/>
    <p:sldId id="325" r:id="rId34"/>
    <p:sldId id="351" r:id="rId35"/>
    <p:sldId id="344" r:id="rId36"/>
    <p:sldId id="327" r:id="rId37"/>
    <p:sldId id="350" r:id="rId3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008080"/>
    <a:srgbClr val="6600CC"/>
    <a:srgbClr val="FCCFC8"/>
    <a:srgbClr val="FFF2BD"/>
    <a:srgbClr val="E7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86059" autoAdjust="0"/>
  </p:normalViewPr>
  <p:slideViewPr>
    <p:cSldViewPr snapToGrid="0">
      <p:cViewPr varScale="1">
        <p:scale>
          <a:sx n="64" d="100"/>
          <a:sy n="64" d="100"/>
        </p:scale>
        <p:origin x="19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7" Type="http://schemas.openxmlformats.org/officeDocument/2006/relationships/slide" Target="slides/slide31.xml"/><Relationship Id="rId2" Type="http://schemas.openxmlformats.org/officeDocument/2006/relationships/slide" Target="slides/slide21.xml"/><Relationship Id="rId1" Type="http://schemas.openxmlformats.org/officeDocument/2006/relationships/slide" Target="slides/slide3.xml"/><Relationship Id="rId6" Type="http://schemas.openxmlformats.org/officeDocument/2006/relationships/slide" Target="slides/slide25.xml"/><Relationship Id="rId5" Type="http://schemas.openxmlformats.org/officeDocument/2006/relationships/slide" Target="slides/slide24.xml"/><Relationship Id="rId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B6F0F-0734-41F9-8DF2-44676030F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37C94F8-2EF8-484F-8F65-E99BD7C6F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4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58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40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3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4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5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8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12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6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2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46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61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6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1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51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8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3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60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1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44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9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4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88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8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8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7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9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3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71AAF-7DBC-4872-A31C-F0B65DC3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303F-8BCE-49BA-A2CA-F7C636027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19560-A9DE-4E04-8966-5A562B23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1D29-0AB5-4AD7-A18E-F8111D50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A1F2-3601-4A41-8083-B23ADEF5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FF0D-F0F5-48FF-97C4-94DF81454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354F0-DE7E-4919-B761-9F800F1F7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B4E2B-8CF6-447D-801F-A251458B2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AC29E-9AB8-4319-99FA-A4A23764D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E305-927D-4811-8C7F-A84B2F674D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6588-9340-451A-9914-546C0DFD5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0188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AEC8BC0-ED29-4D2D-89C3-9BC4AEE673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89A7-92CB-494D-A592-1E9CDA380CE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 smtClean="0"/>
              <a:t>Lecture #5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Stacks </a:t>
            </a:r>
          </a:p>
          <a:p>
            <a:r>
              <a:rPr lang="en-US">
                <a:solidFill>
                  <a:schemeClr val="accent2"/>
                </a:solidFill>
              </a:rPr>
              <a:t>Queues</a:t>
            </a:r>
          </a:p>
        </p:txBody>
      </p:sp>
      <p:pic>
        <p:nvPicPr>
          <p:cNvPr id="41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601913"/>
            <a:ext cx="3190875" cy="34686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6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4333"/>
          <a:stretch>
            <a:fillRect/>
          </a:stretch>
        </p:blipFill>
        <p:spPr bwMode="auto">
          <a:xfrm>
            <a:off x="4549775" y="3022600"/>
            <a:ext cx="36449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DA23-FFF8-4C01-8A68-7F397A1EBADD}" type="slidenum">
              <a:rPr lang="en-US"/>
              <a:pPr/>
              <a:t>10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5038725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>
            <a:off x="304800" y="36861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>
            <a:off x="7391400" y="5334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304800" y="4205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>
            <a:off x="304800" y="44815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121525" y="3048000"/>
            <a:ext cx="1184275" cy="457200"/>
            <a:chOff x="4486" y="1920"/>
            <a:chExt cx="746" cy="288"/>
          </a:xfrm>
        </p:grpSpPr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4486" y="192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17803" name="Rectangle 11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7666038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7115175" y="3657600"/>
            <a:ext cx="1184275" cy="457200"/>
            <a:chOff x="4486" y="1920"/>
            <a:chExt cx="746" cy="288"/>
          </a:xfrm>
        </p:grpSpPr>
        <p:sp>
          <p:nvSpPr>
            <p:cNvPr id="417808" name="Text Box 16"/>
            <p:cNvSpPr txBox="1">
              <a:spLocks noChangeArrowheads="1"/>
            </p:cNvSpPr>
            <p:nvPr/>
          </p:nvSpPr>
          <p:spPr bwMode="auto">
            <a:xfrm>
              <a:off x="448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17809" name="Rectangle 17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7705725" y="4906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7811" name="Line 19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2" name="Line 20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17814" name="Line 22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7392988" y="45593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17816" name="Line 24"/>
          <p:cNvSpPr>
            <a:spLocks noChangeShapeType="1"/>
          </p:cNvSpPr>
          <p:nvPr/>
        </p:nvSpPr>
        <p:spPr bwMode="auto">
          <a:xfrm>
            <a:off x="3049588" y="4124325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7" name="Line 25"/>
          <p:cNvSpPr>
            <a:spLocks noChangeShapeType="1"/>
          </p:cNvSpPr>
          <p:nvPr/>
        </p:nvSpPr>
        <p:spPr bwMode="auto">
          <a:xfrm>
            <a:off x="2601913" y="4138613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7696200" y="3048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7820" name="Line 28"/>
          <p:cNvSpPr>
            <a:spLocks noChangeShapeType="1"/>
          </p:cNvSpPr>
          <p:nvPr/>
        </p:nvSpPr>
        <p:spPr bwMode="auto">
          <a:xfrm>
            <a:off x="2590800" y="4114800"/>
            <a:ext cx="87313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2" name="Line 30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7634288" y="451008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17824" name="Line 32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5" name="Line 33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7827" name="Line 35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7391400" y="4191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7829" name="Line 37"/>
          <p:cNvSpPr>
            <a:spLocks noChangeShapeType="1"/>
          </p:cNvSpPr>
          <p:nvPr/>
        </p:nvSpPr>
        <p:spPr bwMode="auto">
          <a:xfrm>
            <a:off x="90488" y="6429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824663" y="2620963"/>
            <a:ext cx="1785937" cy="3322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876E-7 L -0.00295 -0.179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2498E-6 L -0.00295 -0.1262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  <p:bldP spid="417797" grpId="1" animBg="1"/>
      <p:bldP spid="417798" grpId="0" animBg="1"/>
      <p:bldP spid="417799" grpId="0" animBg="1"/>
      <p:bldP spid="417799" grpId="1" animBg="1"/>
      <p:bldP spid="417800" grpId="0" animBg="1"/>
      <p:bldP spid="417800" grpId="1" animBg="1"/>
      <p:bldP spid="417801" grpId="0" animBg="1"/>
      <p:bldP spid="417801" grpId="1" animBg="1"/>
      <p:bldP spid="417805" grpId="0"/>
      <p:bldP spid="417805" grpId="1"/>
      <p:bldP spid="417806" grpId="0" animBg="1"/>
      <p:bldP spid="417806" grpId="1" animBg="1"/>
      <p:bldP spid="417810" grpId="0"/>
      <p:bldP spid="417810" grpId="1"/>
      <p:bldP spid="417810" grpId="2"/>
      <p:bldP spid="417811" grpId="0" animBg="1"/>
      <p:bldP spid="417811" grpId="1" animBg="1"/>
      <p:bldP spid="417812" grpId="0" animBg="1"/>
      <p:bldP spid="417812" grpId="1" animBg="1"/>
      <p:bldP spid="417813" grpId="0" animBg="1"/>
      <p:bldP spid="417814" grpId="0" animBg="1"/>
      <p:bldP spid="417814" grpId="1" animBg="1"/>
      <p:bldP spid="417815" grpId="0" animBg="1"/>
      <p:bldP spid="417815" grpId="1" animBg="1"/>
      <p:bldP spid="417816" grpId="0" animBg="1"/>
      <p:bldP spid="417816" grpId="1" animBg="1"/>
      <p:bldP spid="417817" grpId="0" animBg="1"/>
      <p:bldP spid="417817" grpId="1" animBg="1"/>
      <p:bldP spid="417819" grpId="0"/>
      <p:bldP spid="417820" grpId="0" animBg="1"/>
      <p:bldP spid="417820" grpId="1" animBg="1"/>
      <p:bldP spid="417822" grpId="0" animBg="1"/>
      <p:bldP spid="417822" grpId="1" animBg="1"/>
      <p:bldP spid="417823" grpId="0"/>
      <p:bldP spid="417823" grpId="1"/>
      <p:bldP spid="417824" grpId="0" animBg="1"/>
      <p:bldP spid="417824" grpId="1" animBg="1"/>
      <p:bldP spid="417825" grpId="0" animBg="1"/>
      <p:bldP spid="417825" grpId="1" animBg="1"/>
      <p:bldP spid="417826" grpId="0" animBg="1"/>
      <p:bldP spid="417827" grpId="0" animBg="1"/>
      <p:bldP spid="417827" grpId="1" animBg="1"/>
      <p:bldP spid="417828" grpId="0" animBg="1"/>
      <p:bldP spid="417829" grpId="0" animBg="1"/>
      <p:bldP spid="417829" grpId="1" animBg="1"/>
      <p:bldP spid="4178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F28-532E-4EDB-A638-C693FE37528C}" type="slidenum">
              <a:rPr lang="en-US"/>
              <a:pPr/>
              <a:t>11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Stacks 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Stacks are one of the most USEFUL data structures in Computer Science. 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57200" y="2362200"/>
            <a:ext cx="8534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used for: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 Storing undo items for your word processor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 The last item you typed (and on the stack) is the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first to be undone!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Evaluating mathematical expressions </a:t>
            </a:r>
          </a:p>
          <a:p>
            <a:r>
              <a:rPr lang="en-US" dirty="0">
                <a:solidFill>
                  <a:schemeClr val="accent2"/>
                </a:solidFill>
              </a:rPr>
              <a:t>	5 + 6 * 3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23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Converting from infix expressions to postfix expressions</a:t>
            </a:r>
          </a:p>
          <a:p>
            <a:r>
              <a:rPr lang="en-US" dirty="0">
                <a:solidFill>
                  <a:srgbClr val="990000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A + B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A B +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Solving mazes 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609600" y="595947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 – they’re so fundamental to CS that they’re built into </a:t>
            </a:r>
            <a:r>
              <a:rPr lang="en-US">
                <a:solidFill>
                  <a:srgbClr val="6600CC"/>
                </a:solidFill>
              </a:rPr>
              <a:t>EVERY SINGLE CPU</a:t>
            </a:r>
            <a:r>
              <a:rPr lang="en-US"/>
              <a:t> in existence!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build="p"/>
      <p:bldP spid="2969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0C9-DD6E-4C23-BC7B-13ED1EEF553F}" type="slidenum">
              <a:rPr lang="en-US"/>
              <a:pPr/>
              <a:t>12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Stack… in your CPU!</a:t>
            </a:r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76200" y="960438"/>
            <a:ext cx="7373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Did you know that every CPU has a built-in stack used to hold </a:t>
            </a:r>
            <a:r>
              <a:rPr lang="en-US" sz="2200">
                <a:solidFill>
                  <a:srgbClr val="6600CC"/>
                </a:solidFill>
              </a:rPr>
              <a:t>local variables</a:t>
            </a:r>
            <a:r>
              <a:rPr lang="en-US" sz="2200"/>
              <a:t> and </a:t>
            </a:r>
            <a:r>
              <a:rPr lang="en-US" sz="2200">
                <a:solidFill>
                  <a:srgbClr val="6600CC"/>
                </a:solidFill>
              </a:rPr>
              <a:t>function parameters</a:t>
            </a:r>
            <a:r>
              <a:rPr lang="en-US" sz="2200"/>
              <a:t>?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74663" y="2001838"/>
            <a:ext cx="3717925" cy="46402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bar(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b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foo(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a)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a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bar(a*2);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</a:rPr>
              <a:t> main(void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x = 1;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foo( x 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foo( 3 );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6680200" y="5172075"/>
            <a:ext cx="1871663" cy="563563"/>
            <a:chOff x="4208" y="3258"/>
            <a:chExt cx="1179" cy="355"/>
          </a:xfrm>
        </p:grpSpPr>
        <p:sp>
          <p:nvSpPr>
            <p:cNvPr id="439302" name="Rectangle 6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4208" y="325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439304" name="Line 8"/>
          <p:cNvSpPr>
            <a:spLocks noChangeShapeType="1"/>
          </p:cNvSpPr>
          <p:nvPr/>
        </p:nvSpPr>
        <p:spPr bwMode="auto">
          <a:xfrm>
            <a:off x="304800" y="5638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4479925" y="43894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860925" y="48466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439321" name="Text Box 25"/>
          <p:cNvSpPr txBox="1">
            <a:spLocks noChangeArrowheads="1"/>
          </p:cNvSpPr>
          <p:nvPr/>
        </p:nvSpPr>
        <p:spPr bwMode="auto">
          <a:xfrm>
            <a:off x="4832350" y="5181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484346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439341" name="Text Box 45"/>
          <p:cNvSpPr txBox="1">
            <a:spLocks noChangeArrowheads="1"/>
          </p:cNvSpPr>
          <p:nvPr/>
        </p:nvSpPr>
        <p:spPr bwMode="auto">
          <a:xfrm>
            <a:off x="4864100" y="57896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pic>
        <p:nvPicPr>
          <p:cNvPr id="439350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788988"/>
            <a:ext cx="12096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51" name="Line 55"/>
          <p:cNvSpPr>
            <a:spLocks noChangeShapeType="1"/>
          </p:cNvSpPr>
          <p:nvPr/>
        </p:nvSpPr>
        <p:spPr bwMode="auto">
          <a:xfrm>
            <a:off x="7024688" y="5748338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2" name="Line 56"/>
          <p:cNvSpPr>
            <a:spLocks noChangeShapeType="1"/>
          </p:cNvSpPr>
          <p:nvPr/>
        </p:nvSpPr>
        <p:spPr bwMode="auto">
          <a:xfrm>
            <a:off x="304800" y="5929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1460500" y="5827713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1419225" y="5697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74613" y="3497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6" name="Group 60"/>
          <p:cNvGrpSpPr>
            <a:grpSpLocks/>
          </p:cNvGrpSpPr>
          <p:nvPr/>
        </p:nvGrpSpPr>
        <p:grpSpPr bwMode="auto">
          <a:xfrm>
            <a:off x="6677025" y="4786313"/>
            <a:ext cx="1871663" cy="563562"/>
            <a:chOff x="4208" y="3258"/>
            <a:chExt cx="1179" cy="355"/>
          </a:xfrm>
        </p:grpSpPr>
        <p:sp>
          <p:nvSpPr>
            <p:cNvPr id="439357" name="Rectangle 61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39358" name="Text Box 62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319088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1" name="Rectangle 65"/>
          <p:cNvSpPr>
            <a:spLocks noChangeArrowheads="1"/>
          </p:cNvSpPr>
          <p:nvPr/>
        </p:nvSpPr>
        <p:spPr bwMode="auto">
          <a:xfrm>
            <a:off x="1382713" y="4192588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Text Box 66"/>
          <p:cNvSpPr txBox="1">
            <a:spLocks noChangeArrowheads="1"/>
          </p:cNvSpPr>
          <p:nvPr/>
        </p:nvSpPr>
        <p:spPr bwMode="auto">
          <a:xfrm>
            <a:off x="1347788" y="41306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319088" y="4335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Line 68"/>
          <p:cNvSpPr>
            <a:spLocks noChangeShapeType="1"/>
          </p:cNvSpPr>
          <p:nvPr/>
        </p:nvSpPr>
        <p:spPr bwMode="auto">
          <a:xfrm>
            <a:off x="74613" y="2198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65" name="Group 69"/>
          <p:cNvGrpSpPr>
            <a:grpSpLocks/>
          </p:cNvGrpSpPr>
          <p:nvPr/>
        </p:nvGrpSpPr>
        <p:grpSpPr bwMode="auto">
          <a:xfrm>
            <a:off x="6672263" y="4405313"/>
            <a:ext cx="1871662" cy="563562"/>
            <a:chOff x="4208" y="3258"/>
            <a:chExt cx="1179" cy="355"/>
          </a:xfrm>
        </p:grpSpPr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39367" name="Text Box 7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68" name="Line 72"/>
          <p:cNvSpPr>
            <a:spLocks noChangeShapeType="1"/>
          </p:cNvSpPr>
          <p:nvPr/>
        </p:nvSpPr>
        <p:spPr bwMode="auto">
          <a:xfrm>
            <a:off x="304800" y="27717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9" name="Line 73"/>
          <p:cNvSpPr>
            <a:spLocks noChangeShapeType="1"/>
          </p:cNvSpPr>
          <p:nvPr/>
        </p:nvSpPr>
        <p:spPr bwMode="auto">
          <a:xfrm>
            <a:off x="109538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1" name="Line 75"/>
          <p:cNvSpPr>
            <a:spLocks noChangeShapeType="1"/>
          </p:cNvSpPr>
          <p:nvPr/>
        </p:nvSpPr>
        <p:spPr bwMode="auto">
          <a:xfrm>
            <a:off x="117475" y="46021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3" name="Rectangle 77"/>
          <p:cNvSpPr>
            <a:spLocks noChangeArrowheads="1"/>
          </p:cNvSpPr>
          <p:nvPr/>
        </p:nvSpPr>
        <p:spPr bwMode="auto">
          <a:xfrm>
            <a:off x="1455738" y="6102350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4" name="Text Box 78"/>
          <p:cNvSpPr txBox="1">
            <a:spLocks noChangeArrowheads="1"/>
          </p:cNvSpPr>
          <p:nvPr/>
        </p:nvSpPr>
        <p:spPr bwMode="auto">
          <a:xfrm>
            <a:off x="1414463" y="59721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439375" name="Line 79"/>
          <p:cNvSpPr>
            <a:spLocks noChangeShapeType="1"/>
          </p:cNvSpPr>
          <p:nvPr/>
        </p:nvSpPr>
        <p:spPr bwMode="auto">
          <a:xfrm>
            <a:off x="290513" y="6215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6" name="Line 80"/>
          <p:cNvSpPr>
            <a:spLocks noChangeShapeType="1"/>
          </p:cNvSpPr>
          <p:nvPr/>
        </p:nvSpPr>
        <p:spPr bwMode="auto">
          <a:xfrm>
            <a:off x="76200" y="350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77" name="Group 81"/>
          <p:cNvGrpSpPr>
            <a:grpSpLocks/>
          </p:cNvGrpSpPr>
          <p:nvPr/>
        </p:nvGrpSpPr>
        <p:grpSpPr bwMode="auto">
          <a:xfrm>
            <a:off x="6675438" y="4789488"/>
            <a:ext cx="1871662" cy="563562"/>
            <a:chOff x="4208" y="3258"/>
            <a:chExt cx="1179" cy="355"/>
          </a:xfrm>
        </p:grpSpPr>
        <p:sp>
          <p:nvSpPr>
            <p:cNvPr id="439378" name="Rectangle 82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39379" name="Text Box 83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80" name="Line 84"/>
          <p:cNvSpPr>
            <a:spLocks noChangeShapeType="1"/>
          </p:cNvSpPr>
          <p:nvPr/>
        </p:nvSpPr>
        <p:spPr bwMode="auto">
          <a:xfrm>
            <a:off x="309563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81" name="Line 85"/>
          <p:cNvSpPr>
            <a:spLocks noChangeShapeType="1"/>
          </p:cNvSpPr>
          <p:nvPr/>
        </p:nvSpPr>
        <p:spPr bwMode="auto">
          <a:xfrm>
            <a:off x="319088" y="4343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82" name="Rectangle 86"/>
          <p:cNvSpPr>
            <a:spLocks noChangeArrowheads="1"/>
          </p:cNvSpPr>
          <p:nvPr/>
        </p:nvSpPr>
        <p:spPr bwMode="auto">
          <a:xfrm>
            <a:off x="1406525" y="4176713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83" name="Text Box 87"/>
          <p:cNvSpPr txBox="1">
            <a:spLocks noChangeArrowheads="1"/>
          </p:cNvSpPr>
          <p:nvPr/>
        </p:nvSpPr>
        <p:spPr bwMode="auto">
          <a:xfrm>
            <a:off x="1371600" y="4114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439384" name="Line 88"/>
          <p:cNvSpPr>
            <a:spLocks noChangeShapeType="1"/>
          </p:cNvSpPr>
          <p:nvPr/>
        </p:nvSpPr>
        <p:spPr bwMode="auto">
          <a:xfrm>
            <a:off x="76200" y="2209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85" name="Group 89"/>
          <p:cNvGrpSpPr>
            <a:grpSpLocks/>
          </p:cNvGrpSpPr>
          <p:nvPr/>
        </p:nvGrpSpPr>
        <p:grpSpPr bwMode="auto">
          <a:xfrm>
            <a:off x="6677025" y="4405313"/>
            <a:ext cx="1871663" cy="563562"/>
            <a:chOff x="4208" y="3258"/>
            <a:chExt cx="1179" cy="355"/>
          </a:xfrm>
        </p:grpSpPr>
        <p:sp>
          <p:nvSpPr>
            <p:cNvPr id="439386" name="Rectangle 9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39387" name="Text Box 9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88" name="Line 92"/>
          <p:cNvSpPr>
            <a:spLocks noChangeShapeType="1"/>
          </p:cNvSpPr>
          <p:nvPr/>
        </p:nvSpPr>
        <p:spPr bwMode="auto">
          <a:xfrm>
            <a:off x="295275" y="27622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89" name="Line 93"/>
          <p:cNvSpPr>
            <a:spLocks noChangeShapeType="1"/>
          </p:cNvSpPr>
          <p:nvPr/>
        </p:nvSpPr>
        <p:spPr bwMode="auto">
          <a:xfrm>
            <a:off x="95250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0" name="Line 94"/>
          <p:cNvSpPr>
            <a:spLocks noChangeShapeType="1"/>
          </p:cNvSpPr>
          <p:nvPr/>
        </p:nvSpPr>
        <p:spPr bwMode="auto">
          <a:xfrm>
            <a:off x="123825" y="461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1" name="Text Box 95"/>
          <p:cNvSpPr txBox="1">
            <a:spLocks noChangeArrowheads="1"/>
          </p:cNvSpPr>
          <p:nvPr/>
        </p:nvSpPr>
        <p:spPr bwMode="auto">
          <a:xfrm>
            <a:off x="4259263" y="2293938"/>
            <a:ext cx="45815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/>
              <a:t>When you </a:t>
            </a:r>
            <a:r>
              <a:rPr lang="en-US" sz="1900">
                <a:solidFill>
                  <a:srgbClr val="990000"/>
                </a:solidFill>
              </a:rPr>
              <a:t>pass a value to a function</a:t>
            </a:r>
            <a:r>
              <a:rPr lang="en-US" sz="1900"/>
              <a:t>, the CPU </a:t>
            </a:r>
            <a:r>
              <a:rPr lang="en-US" sz="1900">
                <a:solidFill>
                  <a:srgbClr val="006666"/>
                </a:solidFill>
              </a:rPr>
              <a:t>pushes</a:t>
            </a:r>
            <a:r>
              <a:rPr lang="en-US" sz="1900"/>
              <a:t> that value onto a </a:t>
            </a:r>
            <a:r>
              <a:rPr lang="en-US" sz="1900" i="1">
                <a:solidFill>
                  <a:schemeClr val="accent2"/>
                </a:solidFill>
              </a:rPr>
              <a:t>stack</a:t>
            </a:r>
            <a:r>
              <a:rPr lang="en-US" sz="1900"/>
              <a:t> in the computers memory.  </a:t>
            </a:r>
          </a:p>
        </p:txBody>
      </p:sp>
      <p:sp>
        <p:nvSpPr>
          <p:cNvPr id="439392" name="Text Box 96"/>
          <p:cNvSpPr txBox="1">
            <a:spLocks noChangeArrowheads="1"/>
          </p:cNvSpPr>
          <p:nvPr/>
        </p:nvSpPr>
        <p:spPr bwMode="auto">
          <a:xfrm>
            <a:off x="4229100" y="4940300"/>
            <a:ext cx="501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>
                <a:cs typeface="Courier New" pitchFamily="49" charset="0"/>
              </a:rPr>
              <a:t>Every time you </a:t>
            </a:r>
            <a:r>
              <a:rPr lang="en-US" sz="1900" i="1">
                <a:solidFill>
                  <a:srgbClr val="990000"/>
                </a:solidFill>
                <a:cs typeface="Courier New" pitchFamily="49" charset="0"/>
              </a:rPr>
              <a:t>declare a local variable</a:t>
            </a:r>
            <a:r>
              <a:rPr lang="en-US" sz="1900">
                <a:solidFill>
                  <a:srgbClr val="990000"/>
                </a:solidFill>
                <a:cs typeface="Courier New" pitchFamily="49" charset="0"/>
              </a:rPr>
              <a:t>,</a:t>
            </a:r>
            <a:r>
              <a:rPr lang="en-US" sz="1900">
                <a:cs typeface="Courier New" pitchFamily="49" charset="0"/>
              </a:rPr>
              <a:t> your program </a:t>
            </a:r>
            <a:r>
              <a:rPr lang="en-US" sz="1900">
                <a:solidFill>
                  <a:srgbClr val="008080"/>
                </a:solidFill>
                <a:cs typeface="Courier New" pitchFamily="49" charset="0"/>
              </a:rPr>
              <a:t>pushes</a:t>
            </a:r>
            <a:r>
              <a:rPr lang="en-US" sz="1900">
                <a:cs typeface="Courier New" pitchFamily="49" charset="0"/>
              </a:rPr>
              <a:t> it on the PC’s </a:t>
            </a:r>
            <a:r>
              <a:rPr lang="en-US" sz="1900">
                <a:solidFill>
                  <a:schemeClr val="accent2"/>
                </a:solidFill>
                <a:cs typeface="Courier New" pitchFamily="49" charset="0"/>
              </a:rPr>
              <a:t>stack</a:t>
            </a:r>
            <a:r>
              <a:rPr lang="en-US" sz="1900">
                <a:cs typeface="Courier New" pitchFamily="49" charset="0"/>
              </a:rPr>
              <a:t> automatically!</a:t>
            </a:r>
            <a:r>
              <a:rPr lang="en-US" sz="1900"/>
              <a:t> </a:t>
            </a:r>
          </a:p>
        </p:txBody>
      </p:sp>
      <p:sp>
        <p:nvSpPr>
          <p:cNvPr id="439393" name="Rectangle 97"/>
          <p:cNvSpPr>
            <a:spLocks noChangeArrowheads="1"/>
          </p:cNvSpPr>
          <p:nvPr/>
        </p:nvSpPr>
        <p:spPr bwMode="auto">
          <a:xfrm>
            <a:off x="4184650" y="3654425"/>
            <a:ext cx="48117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/>
              <a:t>… when your </a:t>
            </a:r>
            <a:r>
              <a:rPr lang="en-US" sz="1900">
                <a:solidFill>
                  <a:srgbClr val="990000"/>
                </a:solidFill>
              </a:rPr>
              <a:t>function returns</a:t>
            </a:r>
            <a:r>
              <a:rPr lang="en-US" sz="1900"/>
              <a:t>, the values are </a:t>
            </a:r>
            <a:r>
              <a:rPr lang="en-US" sz="1900">
                <a:solidFill>
                  <a:srgbClr val="006666"/>
                </a:solidFill>
              </a:rPr>
              <a:t>popped</a:t>
            </a:r>
            <a:r>
              <a:rPr lang="en-US" sz="1900"/>
              <a:t> off the </a:t>
            </a:r>
            <a:r>
              <a:rPr lang="en-US" sz="1900">
                <a:solidFill>
                  <a:schemeClr val="accent2"/>
                </a:solidFill>
              </a:rPr>
              <a:t>stack</a:t>
            </a:r>
            <a:r>
              <a:rPr lang="en-US" sz="1900"/>
              <a:t> and go away.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9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9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99075E-7 L 0.09549 -0.3984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-1993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3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9769E-7 L 0.09236 -0.43617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439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2180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43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43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439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439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500" fill="hold"/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439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2000" fill="hold"/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 animBg="1"/>
      <p:bldP spid="439304" grpId="1" animBg="1"/>
      <p:bldP spid="439319" grpId="0"/>
      <p:bldP spid="439320" grpId="0"/>
      <p:bldP spid="439321" grpId="0"/>
      <p:bldP spid="439333" grpId="0"/>
      <p:bldP spid="439341" grpId="0"/>
      <p:bldP spid="439351" grpId="0" animBg="1"/>
      <p:bldP spid="439352" grpId="0" animBg="1"/>
      <p:bldP spid="439352" grpId="1" animBg="1"/>
      <p:bldP spid="439353" grpId="0" animBg="1"/>
      <p:bldP spid="439353" grpId="1" animBg="1"/>
      <p:bldP spid="439354" grpId="0"/>
      <p:bldP spid="439354" grpId="1"/>
      <p:bldP spid="439354" grpId="2"/>
      <p:bldP spid="439355" grpId="0" animBg="1"/>
      <p:bldP spid="439355" grpId="1" animBg="1"/>
      <p:bldP spid="439359" grpId="0" animBg="1"/>
      <p:bldP spid="439359" grpId="1" animBg="1"/>
      <p:bldP spid="439361" grpId="0" animBg="1"/>
      <p:bldP spid="439361" grpId="1" animBg="1"/>
      <p:bldP spid="439362" grpId="0"/>
      <p:bldP spid="439362" grpId="1"/>
      <p:bldP spid="439362" grpId="2"/>
      <p:bldP spid="439363" grpId="0" animBg="1"/>
      <p:bldP spid="439363" grpId="1" animBg="1"/>
      <p:bldP spid="439364" grpId="0" animBg="1"/>
      <p:bldP spid="439364" grpId="1" animBg="1"/>
      <p:bldP spid="439368" grpId="0" animBg="1"/>
      <p:bldP spid="439368" grpId="1" animBg="1"/>
      <p:bldP spid="439369" grpId="0" animBg="1"/>
      <p:bldP spid="439369" grpId="1" animBg="1"/>
      <p:bldP spid="439371" grpId="0" animBg="1"/>
      <p:bldP spid="439371" grpId="1" animBg="1"/>
      <p:bldP spid="439373" grpId="0" animBg="1"/>
      <p:bldP spid="439373" grpId="1" animBg="1"/>
      <p:bldP spid="439374" grpId="0"/>
      <p:bldP spid="439374" grpId="1"/>
      <p:bldP spid="439374" grpId="2"/>
      <p:bldP spid="439375" grpId="0" animBg="1"/>
      <p:bldP spid="439375" grpId="1" animBg="1"/>
      <p:bldP spid="439376" grpId="0" animBg="1"/>
      <p:bldP spid="439376" grpId="1" animBg="1"/>
      <p:bldP spid="439380" grpId="0" animBg="1"/>
      <p:bldP spid="439380" grpId="1" animBg="1"/>
      <p:bldP spid="439381" grpId="0" animBg="1"/>
      <p:bldP spid="439381" grpId="1" animBg="1"/>
      <p:bldP spid="439382" grpId="0" animBg="1"/>
      <p:bldP spid="439382" grpId="1" animBg="1"/>
      <p:bldP spid="439383" grpId="0"/>
      <p:bldP spid="439383" grpId="1"/>
      <p:bldP spid="439383" grpId="2"/>
      <p:bldP spid="439384" grpId="0" animBg="1"/>
      <p:bldP spid="439384" grpId="1" animBg="1"/>
      <p:bldP spid="439388" grpId="0" animBg="1"/>
      <p:bldP spid="439388" grpId="1" animBg="1"/>
      <p:bldP spid="439389" grpId="0" animBg="1"/>
      <p:bldP spid="439389" grpId="1" animBg="1"/>
      <p:bldP spid="439390" grpId="0" animBg="1"/>
      <p:bldP spid="439390" grpId="1" animBg="1"/>
      <p:bldP spid="439391" grpId="0"/>
      <p:bldP spid="439391" grpId="1"/>
      <p:bldP spid="439392" grpId="0"/>
      <p:bldP spid="439392" grpId="2"/>
      <p:bldP spid="439393" grpId="0"/>
      <p:bldP spid="43939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0058-7B6F-4D0A-A03D-9E5693ABCE7B}" type="slidenum">
              <a:rPr lang="en-US"/>
              <a:pPr/>
              <a:t>13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Undo!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88925" y="731838"/>
            <a:ext cx="3648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So how does the </a:t>
            </a:r>
            <a:r>
              <a:rPr lang="en-US">
                <a:solidFill>
                  <a:srgbClr val="990000"/>
                </a:solidFill>
              </a:rPr>
              <a:t>UNDO</a:t>
            </a:r>
            <a:br>
              <a:rPr lang="en-US">
                <a:solidFill>
                  <a:srgbClr val="990000"/>
                </a:solidFill>
              </a:rPr>
            </a:br>
            <a:r>
              <a:rPr lang="en-US"/>
              <a:t>feature of your favorite</a:t>
            </a:r>
            <a:br>
              <a:rPr lang="en-US"/>
            </a:br>
            <a:r>
              <a:rPr lang="en-US"/>
              <a:t>word processor work?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228600" y="2330450"/>
            <a:ext cx="390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It uses a </a:t>
            </a:r>
            <a:r>
              <a:rPr lang="en-US">
                <a:solidFill>
                  <a:srgbClr val="6600CC"/>
                </a:solidFill>
              </a:rPr>
              <a:t>stack</a:t>
            </a:r>
            <a:r>
              <a:rPr lang="en-US"/>
              <a:t>, of course!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76200" y="3124200"/>
            <a:ext cx="433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type a new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word</a:t>
            </a:r>
            <a:r>
              <a:rPr lang="en-US"/>
              <a:t>, it’s added to the stack!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76200" y="4206875"/>
            <a:ext cx="435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cut-and-paste</a:t>
            </a: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an image</a:t>
            </a:r>
            <a:r>
              <a:rPr lang="en-US"/>
              <a:t> into your doc, it’s </a:t>
            </a:r>
            <a:br>
              <a:rPr lang="en-US"/>
            </a:br>
            <a:r>
              <a:rPr lang="en-US"/>
              <a:t>added to the stack!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381000" y="5562600"/>
            <a:ext cx="3935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And even when you </a:t>
            </a:r>
            <a:r>
              <a:rPr lang="en-US">
                <a:solidFill>
                  <a:srgbClr val="6600CC"/>
                </a:solidFill>
              </a:rPr>
              <a:t>delete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text or pictures</a:t>
            </a:r>
            <a:r>
              <a:rPr lang="en-US"/>
              <a:t>, this is </a:t>
            </a:r>
            <a:br>
              <a:rPr lang="en-US"/>
            </a:br>
            <a:r>
              <a:rPr lang="en-US"/>
              <a:t>tracked on a stack!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6350"/>
            <a:ext cx="5514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7366000" y="6276975"/>
            <a:ext cx="1701800" cy="457200"/>
            <a:chOff x="4343" y="3954"/>
            <a:chExt cx="1072" cy="288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4343" y="3954"/>
              <a:ext cx="1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undo stack</a:t>
              </a: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4416" y="39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903663" y="1281113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Carey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7481888" y="5943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“Carey”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4948238" y="12954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7481888" y="5562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“is”</a:t>
            </a:r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5403850" y="12985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7485063" y="51689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“so”</a:t>
            </a:r>
          </a:p>
        </p:txBody>
      </p:sp>
      <p:pic>
        <p:nvPicPr>
          <p:cNvPr id="43726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1419225"/>
            <a:ext cx="110966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7481888" y="477202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img5.jpg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7380288" y="17002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5459413" y="1392238"/>
            <a:ext cx="409575" cy="2730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5372100" y="1295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7486650" y="437197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71438" y="406400"/>
            <a:ext cx="3509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When the user hits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undo</a:t>
            </a:r>
            <a:r>
              <a:rPr lang="en-US"/>
              <a:t> button…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58738" y="1555750"/>
            <a:ext cx="3376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word processor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pops the top item</a:t>
            </a:r>
            <a:r>
              <a:rPr lang="en-US"/>
              <a:t> off</a:t>
            </a:r>
            <a:br>
              <a:rPr lang="en-US"/>
            </a:br>
            <a:r>
              <a:rPr lang="en-US"/>
              <a:t>the stack and </a:t>
            </a:r>
            <a:r>
              <a:rPr lang="en-US">
                <a:solidFill>
                  <a:srgbClr val="6600CC"/>
                </a:solidFill>
              </a:rPr>
              <a:t>removes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it</a:t>
            </a:r>
            <a:r>
              <a:rPr lang="en-US"/>
              <a:t> from the document!</a:t>
            </a:r>
          </a:p>
        </p:txBody>
      </p:sp>
      <p:pic>
        <p:nvPicPr>
          <p:cNvPr id="4372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4814888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7405688" y="43561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5414963" y="12906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437281" name="Picture 33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9019" y="7581107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82" name="Picture 34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6481" y="7571582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7529513" y="47244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img5.jpg</a:t>
            </a:r>
            <a:endParaRPr lang="en-US">
              <a:solidFill>
                <a:srgbClr val="6600CC"/>
              </a:solidFill>
              <a:sym typeface="Wingdings" pitchFamily="2" charset="2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5883275" y="1277938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cool</a:t>
            </a:r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7486650" y="4786313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“cool”</a:t>
            </a: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352425" y="4619625"/>
            <a:ext cx="4676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way, the word processor can </a:t>
            </a:r>
            <a:r>
              <a:rPr lang="en-US">
                <a:solidFill>
                  <a:srgbClr val="6600CC"/>
                </a:solidFill>
              </a:rPr>
              <a:t>track the last X things</a:t>
            </a:r>
            <a:r>
              <a:rPr lang="en-US"/>
              <a:t> that you did and properly </a:t>
            </a:r>
            <a:r>
              <a:rPr lang="en-US">
                <a:solidFill>
                  <a:srgbClr val="6600CC"/>
                </a:solidFill>
              </a:rPr>
              <a:t>undo them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37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1619E-6 L -0.20225 -0.00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6 -0.00208 L -0.1606 -0.00208 " pathEditMode="relative" ptsTypes="AA">
                                      <p:cBhvr>
                                        <p:cTn id="91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7734E-6 L -0.25138 -0.05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98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14 -0.0007 L -0.10347 -0.0007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/>
      <p:bldP spid="437254" grpId="1"/>
      <p:bldP spid="437255" grpId="0"/>
      <p:bldP spid="437255" grpId="1"/>
      <p:bldP spid="437256" grpId="0"/>
      <p:bldP spid="437256" grpId="1"/>
      <p:bldP spid="437257" grpId="0"/>
      <p:bldP spid="437257" grpId="1"/>
      <p:bldP spid="437258" grpId="0"/>
      <p:bldP spid="437258" grpId="1"/>
      <p:bldP spid="437262" grpId="0"/>
      <p:bldP spid="437263" grpId="0" animBg="1"/>
      <p:bldP spid="437264" grpId="0"/>
      <p:bldP spid="437265" grpId="0" animBg="1"/>
      <p:bldP spid="437266" grpId="0"/>
      <p:bldP spid="437266" grpId="1"/>
      <p:bldP spid="437266" grpId="2"/>
      <p:bldP spid="437267" grpId="0" animBg="1"/>
      <p:bldP spid="437269" grpId="0" animBg="1"/>
      <p:bldP spid="437269" grpId="1" animBg="1"/>
      <p:bldP spid="437270" grpId="0" animBg="1"/>
      <p:bldP spid="437270" grpId="1" animBg="1"/>
      <p:bldP spid="437270" grpId="2" animBg="1"/>
      <p:bldP spid="437270" grpId="3" animBg="1"/>
      <p:bldP spid="437270" grpId="4" animBg="1"/>
      <p:bldP spid="437271" grpId="0" animBg="1"/>
      <p:bldP spid="437271" grpId="1" animBg="1"/>
      <p:bldP spid="437271" grpId="2" animBg="1"/>
      <p:bldP spid="437273" grpId="0"/>
      <p:bldP spid="437273" grpId="1"/>
      <p:bldP spid="437274" grpId="0" animBg="1"/>
      <p:bldP spid="437274" grpId="1" animBg="1"/>
      <p:bldP spid="437275" grpId="0"/>
      <p:bldP spid="437276" grpId="0"/>
      <p:bldP spid="437278" grpId="0"/>
      <p:bldP spid="437278" grpId="1"/>
      <p:bldP spid="437278" grpId="2"/>
      <p:bldP spid="437279" grpId="0"/>
      <p:bldP spid="437283" grpId="0"/>
      <p:bldP spid="437283" grpId="1"/>
      <p:bldP spid="437283" grpId="2"/>
      <p:bldP spid="437284" grpId="0"/>
      <p:bldP spid="437285" grpId="0" animBg="1"/>
      <p:bldP spid="4372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41FD-44D1-4A2E-8F2F-E54F015DFA24}" type="slidenum">
              <a:rPr lang="en-US"/>
              <a:pPr/>
              <a:t>14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-152400"/>
            <a:ext cx="7772400" cy="1143000"/>
          </a:xfrm>
        </p:spPr>
        <p:txBody>
          <a:bodyPr/>
          <a:lstStyle/>
          <a:p>
            <a:r>
              <a:rPr lang="en-US" sz="4000">
                <a:cs typeface="Courier New" pitchFamily="49" charset="0"/>
              </a:rPr>
              <a:t>Postfix Expression Evaluation</a:t>
            </a:r>
            <a:r>
              <a:rPr lang="en-US" sz="4000"/>
              <a:t>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57200" y="3171825"/>
            <a:ext cx="2819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Here are some infix expressions and their postfix equivalents: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3594100" y="3227388"/>
            <a:ext cx="2011363" cy="404812"/>
            <a:chOff x="0" y="461"/>
            <a:chExt cx="1267" cy="461"/>
          </a:xfrm>
        </p:grpSpPr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43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+ 6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0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5605463" y="3227388"/>
            <a:ext cx="2011362" cy="404812"/>
            <a:chOff x="1267" y="461"/>
            <a:chExt cx="1267" cy="461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310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1267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3594100" y="3632200"/>
            <a:ext cx="2011363" cy="406400"/>
            <a:chOff x="0" y="922"/>
            <a:chExt cx="1267" cy="461"/>
          </a:xfrm>
        </p:grpSpPr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43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–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0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5" name="Group 27"/>
          <p:cNvGrpSpPr>
            <a:grpSpLocks/>
          </p:cNvGrpSpPr>
          <p:nvPr/>
        </p:nvGrpSpPr>
        <p:grpSpPr bwMode="auto">
          <a:xfrm>
            <a:off x="5605463" y="3632200"/>
            <a:ext cx="2011362" cy="406400"/>
            <a:chOff x="1267" y="922"/>
            <a:chExt cx="1267" cy="461"/>
          </a:xfrm>
        </p:grpSpPr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1310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4 -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267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594100" y="4038600"/>
            <a:ext cx="2011363" cy="406400"/>
            <a:chOff x="0" y="1383"/>
            <a:chExt cx="1267" cy="461"/>
          </a:xfrm>
        </p:grpSpPr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43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(15 + 6) *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0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605463" y="4038600"/>
            <a:ext cx="2011362" cy="406400"/>
            <a:chOff x="1267" y="1383"/>
            <a:chExt cx="1267" cy="461"/>
          </a:xfrm>
        </p:grpSpPr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1310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+ 5 *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1267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3594100" y="4445000"/>
            <a:ext cx="2011363" cy="404813"/>
            <a:chOff x="0" y="1844"/>
            <a:chExt cx="1267" cy="461"/>
          </a:xfrm>
        </p:grpSpPr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3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* 6 + 5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0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3" name="Group 35"/>
          <p:cNvGrpSpPr>
            <a:grpSpLocks/>
          </p:cNvGrpSpPr>
          <p:nvPr/>
        </p:nvGrpSpPr>
        <p:grpSpPr bwMode="auto">
          <a:xfrm>
            <a:off x="5605463" y="4445000"/>
            <a:ext cx="2011362" cy="404813"/>
            <a:chOff x="1267" y="1844"/>
            <a:chExt cx="1267" cy="461"/>
          </a:xfrm>
        </p:grpSpPr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310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6 * 5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1267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3594100" y="4849813"/>
            <a:ext cx="2011363" cy="406400"/>
            <a:chOff x="0" y="2305"/>
            <a:chExt cx="1267" cy="461"/>
          </a:xfrm>
        </p:grpSpPr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3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+ (4 * 5)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0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605463" y="4849813"/>
            <a:ext cx="2011362" cy="406400"/>
            <a:chOff x="1267" y="2305"/>
            <a:chExt cx="1267" cy="461"/>
          </a:xfrm>
        </p:grpSpPr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1310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4 5 *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6" name="Rectangle 38"/>
            <p:cNvSpPr>
              <a:spLocks noChangeArrowheads="1"/>
            </p:cNvSpPr>
            <p:nvPr/>
          </p:nvSpPr>
          <p:spPr bwMode="auto">
            <a:xfrm>
              <a:off x="1267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58" name="Group 50"/>
          <p:cNvGrpSpPr>
            <a:grpSpLocks/>
          </p:cNvGrpSpPr>
          <p:nvPr/>
        </p:nvGrpSpPr>
        <p:grpSpPr bwMode="auto">
          <a:xfrm>
            <a:off x="3590925" y="2819400"/>
            <a:ext cx="4029075" cy="2438400"/>
            <a:chOff x="2262" y="1776"/>
            <a:chExt cx="2538" cy="1536"/>
          </a:xfrm>
        </p:grpSpPr>
        <p:grpSp>
          <p:nvGrpSpPr>
            <p:cNvPr id="299025" name="Group 17"/>
            <p:cNvGrpSpPr>
              <a:grpSpLocks/>
            </p:cNvGrpSpPr>
            <p:nvPr/>
          </p:nvGrpSpPr>
          <p:grpSpPr bwMode="auto">
            <a:xfrm>
              <a:off x="2264" y="1777"/>
              <a:ext cx="1267" cy="256"/>
              <a:chOff x="0" y="0"/>
              <a:chExt cx="1267" cy="461"/>
            </a:xfrm>
          </p:grpSpPr>
          <p:sp>
            <p:nvSpPr>
              <p:cNvPr id="299012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Infix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27" name="Group 19"/>
            <p:cNvGrpSpPr>
              <a:grpSpLocks/>
            </p:cNvGrpSpPr>
            <p:nvPr/>
          </p:nvGrpSpPr>
          <p:grpSpPr bwMode="auto">
            <a:xfrm>
              <a:off x="3531" y="1777"/>
              <a:ext cx="1267" cy="256"/>
              <a:chOff x="1267" y="0"/>
              <a:chExt cx="1267" cy="461"/>
            </a:xfrm>
          </p:grpSpPr>
          <p:sp>
            <p:nvSpPr>
              <p:cNvPr id="299013" name="Rectangle 5"/>
              <p:cNvSpPr>
                <a:spLocks noChangeArrowheads="1"/>
              </p:cNvSpPr>
              <p:nvPr/>
            </p:nvSpPr>
            <p:spPr bwMode="auto">
              <a:xfrm>
                <a:off x="1310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Postfix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6" name="Rectangle 18"/>
              <p:cNvSpPr>
                <a:spLocks noChangeArrowheads="1"/>
              </p:cNvSpPr>
              <p:nvPr/>
            </p:nvSpPr>
            <p:spPr bwMode="auto">
              <a:xfrm>
                <a:off x="1267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2262" y="1776"/>
              <a:ext cx="2538" cy="1536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2" name="Rectangle 44"/>
          <p:cNvSpPr>
            <a:spLocks noChangeArrowheads="1"/>
          </p:cNvSpPr>
          <p:nvPr/>
        </p:nvSpPr>
        <p:spPr bwMode="auto">
          <a:xfrm>
            <a:off x="388938" y="1735138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Postfix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is another way to write algebraic expressions – here the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follows the operands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B +</a:t>
            </a:r>
            <a:endParaRPr lang="en-US" sz="2200">
              <a:solidFill>
                <a:schemeClr val="tx1"/>
              </a:solidFill>
            </a:endParaRPr>
          </a:p>
        </p:txBody>
      </p: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355600" y="4648200"/>
            <a:ext cx="8712200" cy="1600200"/>
            <a:chOff x="224" y="2928"/>
            <a:chExt cx="5488" cy="1008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224" y="3456"/>
              <a:ext cx="53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>
                  <a:solidFill>
                    <a:schemeClr val="tx1"/>
                  </a:solidFill>
                </a:rPr>
                <a:t>Postfix expressions are easier for a computer to compute than infix expressions, because they’re </a:t>
              </a:r>
              <a:r>
                <a:rPr lang="en-US" sz="2200" i="1">
                  <a:solidFill>
                    <a:srgbClr val="990000"/>
                  </a:solidFill>
                </a:rPr>
                <a:t>unambiguous</a:t>
              </a:r>
              <a:r>
                <a:rPr lang="en-US" sz="22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4784" y="2928"/>
              <a:ext cx="928" cy="920"/>
            </a:xfrm>
            <a:custGeom>
              <a:avLst/>
              <a:gdLst>
                <a:gd name="T0" fmla="*/ 576 w 928"/>
                <a:gd name="T1" fmla="*/ 912 h 920"/>
                <a:gd name="T2" fmla="*/ 768 w 928"/>
                <a:gd name="T3" fmla="*/ 912 h 920"/>
                <a:gd name="T4" fmla="*/ 864 w 928"/>
                <a:gd name="T5" fmla="*/ 864 h 920"/>
                <a:gd name="T6" fmla="*/ 912 w 928"/>
                <a:gd name="T7" fmla="*/ 720 h 920"/>
                <a:gd name="T8" fmla="*/ 912 w 928"/>
                <a:gd name="T9" fmla="*/ 240 h 920"/>
                <a:gd name="T10" fmla="*/ 816 w 928"/>
                <a:gd name="T11" fmla="*/ 96 h 920"/>
                <a:gd name="T12" fmla="*/ 576 w 928"/>
                <a:gd name="T13" fmla="*/ 48 h 920"/>
                <a:gd name="T14" fmla="*/ 0 w 928"/>
                <a:gd name="T15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8" h="920">
                  <a:moveTo>
                    <a:pt x="576" y="912"/>
                  </a:moveTo>
                  <a:cubicBezTo>
                    <a:pt x="648" y="916"/>
                    <a:pt x="720" y="920"/>
                    <a:pt x="768" y="912"/>
                  </a:cubicBezTo>
                  <a:cubicBezTo>
                    <a:pt x="816" y="904"/>
                    <a:pt x="840" y="896"/>
                    <a:pt x="864" y="864"/>
                  </a:cubicBezTo>
                  <a:cubicBezTo>
                    <a:pt x="888" y="832"/>
                    <a:pt x="904" y="824"/>
                    <a:pt x="912" y="720"/>
                  </a:cubicBezTo>
                  <a:cubicBezTo>
                    <a:pt x="920" y="616"/>
                    <a:pt x="928" y="344"/>
                    <a:pt x="912" y="240"/>
                  </a:cubicBezTo>
                  <a:cubicBezTo>
                    <a:pt x="896" y="136"/>
                    <a:pt x="872" y="128"/>
                    <a:pt x="816" y="96"/>
                  </a:cubicBezTo>
                  <a:cubicBezTo>
                    <a:pt x="760" y="64"/>
                    <a:pt x="712" y="64"/>
                    <a:pt x="576" y="48"/>
                  </a:cubicBezTo>
                  <a:cubicBezTo>
                    <a:pt x="440" y="32"/>
                    <a:pt x="220" y="1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7" name="Rectangle 49"/>
          <p:cNvSpPr>
            <a:spLocks noChangeArrowheads="1"/>
          </p:cNvSpPr>
          <p:nvPr/>
        </p:nvSpPr>
        <p:spPr bwMode="auto">
          <a:xfrm>
            <a:off x="393700" y="8382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Most people are used to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, where the </a:t>
            </a:r>
            <a:br>
              <a:rPr lang="en-US" sz="220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is </a:t>
            </a:r>
            <a:r>
              <a:rPr lang="en-US" sz="2200">
                <a:solidFill>
                  <a:srgbClr val="FF0000"/>
                </a:solidFill>
                <a:cs typeface="Courier New" pitchFamily="49" charset="0"/>
              </a:rPr>
              <a:t>in-between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the two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operands, e.g.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+ B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1039813" y="6400800"/>
            <a:ext cx="703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Ambiguous infix expression example: </a:t>
            </a:r>
            <a:r>
              <a:rPr lang="en-US">
                <a:solidFill>
                  <a:srgbClr val="6600CC"/>
                </a:solidFill>
              </a:rPr>
              <a:t>5 + 10 * 3  </a:t>
            </a:r>
          </a:p>
        </p:txBody>
      </p:sp>
      <p:sp>
        <p:nvSpPr>
          <p:cNvPr id="299060" name="AutoShape 52"/>
          <p:cNvSpPr>
            <a:spLocks noChangeArrowheads="1"/>
          </p:cNvSpPr>
          <p:nvPr/>
        </p:nvSpPr>
        <p:spPr bwMode="auto">
          <a:xfrm>
            <a:off x="3241675" y="3435350"/>
            <a:ext cx="5791200" cy="2606675"/>
          </a:xfrm>
          <a:prstGeom prst="wedgeRoundRectCallout">
            <a:avLst>
              <a:gd name="adj1" fmla="val 6824"/>
              <a:gd name="adj2" fmla="val 64009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Is that </a:t>
            </a:r>
            <a:r>
              <a:rPr lang="en-US">
                <a:solidFill>
                  <a:srgbClr val="6600CC"/>
                </a:solidFill>
              </a:rPr>
              <a:t>(5+10) * 3</a:t>
            </a:r>
          </a:p>
          <a:p>
            <a:pPr algn="ctr"/>
            <a:r>
              <a:rPr lang="en-US"/>
              <a:t>or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5 + (10 * 3)</a:t>
            </a:r>
          </a:p>
          <a:p>
            <a:pPr algn="ctr"/>
            <a:r>
              <a:rPr lang="en-US"/>
              <a:t>To understand infix expressions, the computer has to be equipped with precedence rules!</a:t>
            </a:r>
          </a:p>
        </p:txBody>
      </p:sp>
      <p:sp>
        <p:nvSpPr>
          <p:cNvPr id="299061" name="AutoShape 53"/>
          <p:cNvSpPr>
            <a:spLocks noChangeArrowheads="1"/>
          </p:cNvSpPr>
          <p:nvPr/>
        </p:nvSpPr>
        <p:spPr bwMode="auto">
          <a:xfrm>
            <a:off x="3079750" y="1295400"/>
            <a:ext cx="5818188" cy="1651000"/>
          </a:xfrm>
          <a:prstGeom prst="wedgeRoundRectCallout">
            <a:avLst>
              <a:gd name="adj1" fmla="val 7028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As we’ll see, postfix expressions have no such ambiguity!</a:t>
            </a:r>
          </a:p>
        </p:txBody>
      </p:sp>
      <p:pic>
        <p:nvPicPr>
          <p:cNvPr id="299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 b="18611"/>
          <a:stretch>
            <a:fillRect/>
          </a:stretch>
        </p:blipFill>
        <p:spPr bwMode="auto">
          <a:xfrm>
            <a:off x="17463" y="5097463"/>
            <a:ext cx="2857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63" name="AutoShape 55"/>
          <p:cNvSpPr>
            <a:spLocks noChangeArrowheads="1"/>
          </p:cNvSpPr>
          <p:nvPr/>
        </p:nvSpPr>
        <p:spPr bwMode="auto">
          <a:xfrm>
            <a:off x="284163" y="3222625"/>
            <a:ext cx="4440237" cy="1651000"/>
          </a:xfrm>
          <a:prstGeom prst="wedgeRoundRectCallout">
            <a:avLst>
              <a:gd name="adj1" fmla="val -6310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If you’ve ever used an HP calculator, you’ve used postfix notation!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52" grpId="0"/>
      <p:bldP spid="299059" grpId="0"/>
      <p:bldP spid="299060" grpId="0" animBg="1"/>
      <p:bldP spid="299060" grpId="1" animBg="1"/>
      <p:bldP spid="299061" grpId="0" animBg="1"/>
      <p:bldP spid="299061" grpId="1" animBg="1"/>
      <p:bldP spid="299063" grpId="0" animBg="1"/>
      <p:bldP spid="29906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3AD6-F733-4C3C-8EF0-BC743C9A600F}" type="slidenum">
              <a:rPr lang="en-US"/>
              <a:pPr/>
              <a:t>15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/>
          <a:lstStyle/>
          <a:p>
            <a:r>
              <a:rPr lang="en-US"/>
              <a:t>Postfix Evaluation Algorithm 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52400" y="106680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postfix expression string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number representing answer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41325" y="2255838"/>
            <a:ext cx="801687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Start with the left-most token.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If the token is a number: </a:t>
            </a:r>
          </a:p>
          <a:p>
            <a:pPr lvl="1">
              <a:buFontTx/>
              <a:buAutoNum type="alphaLcPeriod"/>
            </a:pP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Push it onto the stack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If the token is an operator:</a:t>
            </a:r>
          </a:p>
          <a:p>
            <a:pPr lvl="1">
              <a:buFontTx/>
              <a:buAutoNum type="alphaLcPeriod"/>
            </a:pP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Pop top two numbers off stack into variables</a:t>
            </a:r>
          </a:p>
          <a:p>
            <a:pPr lvl="1">
              <a:buFontTx/>
              <a:buAutoNum type="alphaLcPeriod"/>
            </a:pP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Apply operator to the two #s</a:t>
            </a:r>
          </a:p>
          <a:p>
            <a:pPr lvl="1">
              <a:buFontTx/>
              <a:buAutoNum type="alphaLcPeriod"/>
            </a:pP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Push the result of the operation on the stack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If there are more tokens, advance to the next token and go back to step #2 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685800" y="5807075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After all tokens have been processed, the top # on the stack is the answer! 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6477000" y="1312863"/>
            <a:ext cx="224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7 6 * 5 +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215900" y="24511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Line 12"/>
          <p:cNvSpPr>
            <a:spLocks noChangeShapeType="1"/>
          </p:cNvSpPr>
          <p:nvPr/>
        </p:nvSpPr>
        <p:spPr bwMode="auto">
          <a:xfrm>
            <a:off x="603950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6858000" y="32131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241300" y="356587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28600" y="5016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605368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6858000" y="2773363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231561" y="501622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0" name="Line 28"/>
          <p:cNvSpPr>
            <a:spLocks noChangeShapeType="1"/>
          </p:cNvSpPr>
          <p:nvPr/>
        </p:nvSpPr>
        <p:spPr bwMode="auto">
          <a:xfrm>
            <a:off x="228600" y="28664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2" name="Line 30"/>
          <p:cNvSpPr>
            <a:spLocks noChangeShapeType="1"/>
          </p:cNvSpPr>
          <p:nvPr/>
        </p:nvSpPr>
        <p:spPr bwMode="auto">
          <a:xfrm>
            <a:off x="647700" y="3975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6629400" y="2620963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7418388" y="2209800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6</a:t>
            </a:r>
          </a:p>
        </p:txBody>
      </p:sp>
      <p:sp>
        <p:nvSpPr>
          <p:cNvPr id="300065" name="Rectangle 33"/>
          <p:cNvSpPr>
            <a:spLocks noChangeArrowheads="1"/>
          </p:cNvSpPr>
          <p:nvPr/>
        </p:nvSpPr>
        <p:spPr bwMode="auto">
          <a:xfrm>
            <a:off x="6654800" y="30607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6248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7</a:t>
            </a:r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>
            <a:off x="685800" y="431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6324600" y="26209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7*6 = 42</a:t>
            </a: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698500" y="46863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6858000" y="3175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234258" y="5016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215900" y="285891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603950" y="324978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9" name="Rectangle 47"/>
          <p:cNvSpPr>
            <a:spLocks noChangeArrowheads="1"/>
          </p:cNvSpPr>
          <p:nvPr/>
        </p:nvSpPr>
        <p:spPr bwMode="auto">
          <a:xfrm>
            <a:off x="5943600" y="2247900"/>
            <a:ext cx="30988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Rectangle 48"/>
          <p:cNvSpPr>
            <a:spLocks noChangeArrowheads="1"/>
          </p:cNvSpPr>
          <p:nvPr/>
        </p:nvSpPr>
        <p:spPr bwMode="auto">
          <a:xfrm>
            <a:off x="6858000" y="2794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231182" y="501775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221192" y="286314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6" name="Line 54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7" name="Line 55"/>
          <p:cNvSpPr>
            <a:spLocks noChangeShapeType="1"/>
          </p:cNvSpPr>
          <p:nvPr/>
        </p:nvSpPr>
        <p:spPr bwMode="auto">
          <a:xfrm>
            <a:off x="658989" y="398303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0" name="Rectangle 58"/>
          <p:cNvSpPr>
            <a:spLocks noChangeArrowheads="1"/>
          </p:cNvSpPr>
          <p:nvPr/>
        </p:nvSpPr>
        <p:spPr bwMode="auto">
          <a:xfrm>
            <a:off x="6781800" y="26289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Text Box 59"/>
          <p:cNvSpPr txBox="1">
            <a:spLocks noChangeArrowheads="1"/>
          </p:cNvSpPr>
          <p:nvPr/>
        </p:nvSpPr>
        <p:spPr bwMode="auto">
          <a:xfrm>
            <a:off x="7543800" y="2286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5</a:t>
            </a:r>
          </a:p>
        </p:txBody>
      </p:sp>
      <p:sp>
        <p:nvSpPr>
          <p:cNvPr id="300092" name="Text Box 60"/>
          <p:cNvSpPr txBox="1">
            <a:spLocks noChangeArrowheads="1"/>
          </p:cNvSpPr>
          <p:nvPr/>
        </p:nvSpPr>
        <p:spPr bwMode="auto">
          <a:xfrm>
            <a:off x="6096000" y="2286000"/>
            <a:ext cx="117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42</a:t>
            </a:r>
          </a:p>
        </p:txBody>
      </p:sp>
      <p:sp>
        <p:nvSpPr>
          <p:cNvPr id="300093" name="Rectangle 61"/>
          <p:cNvSpPr>
            <a:spLocks noChangeArrowheads="1"/>
          </p:cNvSpPr>
          <p:nvPr/>
        </p:nvSpPr>
        <p:spPr bwMode="auto">
          <a:xfrm>
            <a:off x="6743700" y="30226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324600" y="2743200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42+5 = 47</a:t>
            </a:r>
          </a:p>
        </p:txBody>
      </p:sp>
      <p:sp>
        <p:nvSpPr>
          <p:cNvPr id="300095" name="Line 63"/>
          <p:cNvSpPr>
            <a:spLocks noChangeShapeType="1"/>
          </p:cNvSpPr>
          <p:nvPr/>
        </p:nvSpPr>
        <p:spPr bwMode="auto">
          <a:xfrm>
            <a:off x="685800" y="43227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6" name="Line 64"/>
          <p:cNvSpPr>
            <a:spLocks noChangeShapeType="1"/>
          </p:cNvSpPr>
          <p:nvPr/>
        </p:nvSpPr>
        <p:spPr bwMode="auto">
          <a:xfrm>
            <a:off x="700140" y="468876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4" name="Rectangle 72"/>
          <p:cNvSpPr>
            <a:spLocks noChangeArrowheads="1"/>
          </p:cNvSpPr>
          <p:nvPr/>
        </p:nvSpPr>
        <p:spPr bwMode="auto">
          <a:xfrm>
            <a:off x="6858000" y="31877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6019800" y="2238375"/>
            <a:ext cx="2971800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237298" y="501516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381000" y="60198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8" name="Oval 76"/>
          <p:cNvSpPr>
            <a:spLocks noChangeArrowheads="1"/>
          </p:cNvSpPr>
          <p:nvPr/>
        </p:nvSpPr>
        <p:spPr bwMode="auto">
          <a:xfrm>
            <a:off x="7112000" y="3035300"/>
            <a:ext cx="685800" cy="685800"/>
          </a:xfrm>
          <a:prstGeom prst="ellips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477000" y="1312863"/>
            <a:ext cx="381000" cy="549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5347 -0.0006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-0.0007 L 0.10156 -0.00093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0.00092 L 0.15468 -0.00069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-0.0007 L 0.2026 -0.00093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3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3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uiExpand="1" build="p"/>
      <p:bldP spid="300038" grpId="0"/>
      <p:bldP spid="300039" grpId="0" autoUpdateAnimBg="0"/>
      <p:bldP spid="300041" grpId="0" animBg="1"/>
      <p:bldP spid="300041" grpId="1" animBg="1"/>
      <p:bldP spid="300043" grpId="0" animBg="1"/>
      <p:bldP spid="300043" grpId="1" animBg="1"/>
      <p:bldP spid="300044" grpId="0" animBg="1"/>
      <p:bldP spid="300044" grpId="1" animBg="1"/>
      <p:bldP spid="300046" grpId="0" animBg="1" autoUpdateAnimBg="0"/>
      <p:bldP spid="300048" grpId="0" animBg="1"/>
      <p:bldP spid="300048" grpId="1" animBg="1"/>
      <p:bldP spid="300049" grpId="0" animBg="1"/>
      <p:bldP spid="300049" grpId="1" animBg="1"/>
      <p:bldP spid="300052" grpId="0" animBg="1"/>
      <p:bldP spid="300052" grpId="1" animBg="1"/>
      <p:bldP spid="300053" grpId="0" animBg="1"/>
      <p:bldP spid="300053" grpId="1" animBg="1"/>
      <p:bldP spid="300054" grpId="0" animBg="1" autoUpdateAnimBg="0"/>
      <p:bldP spid="300055" grpId="0" animBg="1"/>
      <p:bldP spid="300055" grpId="1" animBg="1"/>
      <p:bldP spid="300056" grpId="0" animBg="1"/>
      <p:bldP spid="300056" grpId="2" animBg="1"/>
      <p:bldP spid="300060" grpId="0" animBg="1"/>
      <p:bldP spid="300060" grpId="1" animBg="1"/>
      <p:bldP spid="300061" grpId="0" animBg="1"/>
      <p:bldP spid="300061" grpId="1" animBg="1"/>
      <p:bldP spid="300062" grpId="0" animBg="1"/>
      <p:bldP spid="300062" grpId="1" animBg="1"/>
      <p:bldP spid="300063" grpId="0" animBg="1"/>
      <p:bldP spid="300064" grpId="0" autoUpdateAnimBg="0"/>
      <p:bldP spid="300065" grpId="0" animBg="1"/>
      <p:bldP spid="300066" grpId="0" autoUpdateAnimBg="0"/>
      <p:bldP spid="300067" grpId="0" animBg="1"/>
      <p:bldP spid="300067" grpId="1" animBg="1"/>
      <p:bldP spid="300068" grpId="0" autoUpdateAnimBg="0"/>
      <p:bldP spid="300069" grpId="0" animBg="1"/>
      <p:bldP spid="300069" grpId="1" animBg="1"/>
      <p:bldP spid="300072" grpId="0" animBg="1" autoUpdateAnimBg="0"/>
      <p:bldP spid="300073" grpId="0" animBg="1"/>
      <p:bldP spid="300073" grpId="1" animBg="1"/>
      <p:bldP spid="300077" grpId="0" animBg="1"/>
      <p:bldP spid="300077" grpId="1" animBg="1"/>
      <p:bldP spid="300078" grpId="0" animBg="1"/>
      <p:bldP spid="300078" grpId="1" animBg="1"/>
      <p:bldP spid="300079" grpId="0" animBg="1"/>
      <p:bldP spid="300080" grpId="0" animBg="1" autoUpdateAnimBg="0"/>
      <p:bldP spid="300081" grpId="0" animBg="1"/>
      <p:bldP spid="300081" grpId="1" animBg="1"/>
      <p:bldP spid="300082" grpId="0" animBg="1"/>
      <p:bldP spid="300082" grpId="1" animBg="1"/>
      <p:bldP spid="300085" grpId="0" animBg="1"/>
      <p:bldP spid="300085" grpId="1" animBg="1"/>
      <p:bldP spid="300086" grpId="0" animBg="1"/>
      <p:bldP spid="300086" grpId="1" animBg="1"/>
      <p:bldP spid="300087" grpId="0" animBg="1"/>
      <p:bldP spid="300087" grpId="1" animBg="1"/>
      <p:bldP spid="300090" grpId="0" animBg="1"/>
      <p:bldP spid="300091" grpId="0" autoUpdateAnimBg="0"/>
      <p:bldP spid="300092" grpId="0" autoUpdateAnimBg="0"/>
      <p:bldP spid="300093" grpId="0" animBg="1"/>
      <p:bldP spid="300094" grpId="0" autoUpdateAnimBg="0"/>
      <p:bldP spid="300095" grpId="0" animBg="1"/>
      <p:bldP spid="300095" grpId="1" animBg="1"/>
      <p:bldP spid="300096" grpId="0" animBg="1"/>
      <p:bldP spid="300096" grpId="1" animBg="1"/>
      <p:bldP spid="300104" grpId="0" animBg="1" autoUpdateAnimBg="0"/>
      <p:bldP spid="300105" grpId="0" animBg="1" autoUpdateAnimBg="0"/>
      <p:bldP spid="300106" grpId="0" animBg="1"/>
      <p:bldP spid="300106" grpId="1" animBg="1"/>
      <p:bldP spid="300107" grpId="0" animBg="1"/>
      <p:bldP spid="300108" grpId="0" animBg="1"/>
      <p:bldP spid="2" grpId="0" animBg="1"/>
      <p:bldP spid="2" grpId="1" animBg="1"/>
      <p:bldP spid="2" grpId="2" animBg="1"/>
      <p:bldP spid="2" grpId="3" animBg="1"/>
      <p:bldP spid="2" grpId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0D7A-8C15-41B3-A7E0-3974AC816366}" type="slidenum">
              <a:rPr lang="en-US"/>
              <a:pPr/>
              <a:t>16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93725" y="1265238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Given the following postfix expression: </a:t>
            </a:r>
            <a:r>
              <a:rPr lang="en-US">
                <a:solidFill>
                  <a:srgbClr val="000099"/>
                </a:solidFill>
              </a:rPr>
              <a:t>6 7 8 + 3 * -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09600" y="1844675"/>
            <a:ext cx="816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Show the contents of the stack after the </a:t>
            </a:r>
            <a:r>
              <a:rPr lang="en-US">
                <a:solidFill>
                  <a:srgbClr val="000099"/>
                </a:solidFill>
              </a:rPr>
              <a:t>3</a:t>
            </a:r>
            <a:r>
              <a:rPr lang="en-US"/>
              <a:t> has been processed by our postfix evaluation algorithm.</a:t>
            </a:r>
          </a:p>
        </p:txBody>
      </p:sp>
      <p:grpSp>
        <p:nvGrpSpPr>
          <p:cNvPr id="341001" name="Group 9"/>
          <p:cNvGrpSpPr>
            <a:grpSpLocks/>
          </p:cNvGrpSpPr>
          <p:nvPr/>
        </p:nvGrpSpPr>
        <p:grpSpPr bwMode="auto">
          <a:xfrm>
            <a:off x="381000" y="2895600"/>
            <a:ext cx="8153400" cy="3810000"/>
            <a:chOff x="240" y="1824"/>
            <a:chExt cx="5136" cy="2400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326" y="2096"/>
              <a:ext cx="5050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>
                  <a:solidFill>
                    <a:srgbClr val="006666"/>
                  </a:solidFill>
                  <a:latin typeface="Comic Sans MS" pitchFamily="66" charset="0"/>
                </a:rPr>
                <a:t>Start with the left-most token.</a:t>
              </a:r>
            </a:p>
            <a:p>
              <a:pPr>
                <a:buFontTx/>
                <a:buAutoNum type="arabicPeriod"/>
              </a:pPr>
              <a:r>
                <a:rPr lang="en-US">
                  <a:solidFill>
                    <a:srgbClr val="006666"/>
                  </a:solidFill>
                  <a:latin typeface="Comic Sans MS" pitchFamily="66" charset="0"/>
                </a:rPr>
                <a:t>If the token is a number: </a:t>
              </a:r>
            </a:p>
            <a:p>
              <a:pPr lvl="1">
                <a:buFontTx/>
                <a:buAutoNum type="alphaLcPeriod"/>
              </a:pPr>
              <a:r>
                <a:rPr lang="en-US">
                  <a:solidFill>
                    <a:srgbClr val="990000"/>
                  </a:solidFill>
                  <a:latin typeface="Comic Sans MS" pitchFamily="66" charset="0"/>
                </a:rPr>
                <a:t>Push it onto the stack</a:t>
              </a:r>
            </a:p>
            <a:p>
              <a:pPr>
                <a:buFontTx/>
                <a:buAutoNum type="arabicPeriod"/>
              </a:pPr>
              <a:r>
                <a:rPr lang="en-US">
                  <a:solidFill>
                    <a:srgbClr val="006666"/>
                  </a:solidFill>
                  <a:latin typeface="Comic Sans MS" pitchFamily="66" charset="0"/>
                </a:rPr>
                <a:t>If the token is an operator:</a:t>
              </a:r>
            </a:p>
            <a:p>
              <a:pPr lvl="1">
                <a:buFontTx/>
                <a:buAutoNum type="alphaLcPeriod"/>
              </a:pPr>
              <a:r>
                <a:rPr lang="en-US">
                  <a:solidFill>
                    <a:srgbClr val="990000"/>
                  </a:solidFill>
                  <a:latin typeface="Comic Sans MS" pitchFamily="66" charset="0"/>
                </a:rPr>
                <a:t>Pop top two numbers off stack into variables</a:t>
              </a:r>
            </a:p>
            <a:p>
              <a:pPr lvl="1">
                <a:buFontTx/>
                <a:buAutoNum type="alphaLcPeriod"/>
              </a:pPr>
              <a:r>
                <a:rPr lang="en-US">
                  <a:solidFill>
                    <a:srgbClr val="990000"/>
                  </a:solidFill>
                  <a:latin typeface="Comic Sans MS" pitchFamily="66" charset="0"/>
                </a:rPr>
                <a:t>Apply operator to the two #s</a:t>
              </a:r>
            </a:p>
            <a:p>
              <a:pPr lvl="1">
                <a:buFontTx/>
                <a:buAutoNum type="alphaLcPeriod"/>
              </a:pPr>
              <a:r>
                <a:rPr lang="en-US">
                  <a:solidFill>
                    <a:srgbClr val="990000"/>
                  </a:solidFill>
                  <a:latin typeface="Comic Sans MS" pitchFamily="66" charset="0"/>
                </a:rPr>
                <a:t>Push the result of the operation on the stack</a:t>
              </a:r>
              <a:r>
                <a:rPr lang="en-US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</a:p>
            <a:p>
              <a:pPr>
                <a:buFontTx/>
                <a:buAutoNum type="arabicPeriod"/>
              </a:pPr>
              <a:r>
                <a:rPr lang="en-US">
                  <a:solidFill>
                    <a:srgbClr val="006666"/>
                  </a:solidFill>
                  <a:latin typeface="Comic Sans MS" pitchFamily="66" charset="0"/>
                </a:rPr>
                <a:t>If there are more tokens, advance to the next token and go back to step #2 </a:t>
              </a: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40" y="1824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Reminder: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53B-E695-4400-9810-DC71B17CF66F}" type="slidenum">
              <a:rPr lang="en-US"/>
              <a:pPr/>
              <a:t>17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Postfix Conversion 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76200" y="108743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can also be used to convert </a:t>
            </a:r>
            <a:r>
              <a:rPr lang="en-US">
                <a:solidFill>
                  <a:srgbClr val="6600CC"/>
                </a:solidFill>
              </a:rPr>
              <a:t>infix expressions </a:t>
            </a:r>
            <a:r>
              <a:rPr lang="en-US">
                <a:solidFill>
                  <a:schemeClr val="tx1"/>
                </a:solidFill>
              </a:rPr>
              <a:t>to </a:t>
            </a:r>
            <a:r>
              <a:rPr lang="en-US">
                <a:solidFill>
                  <a:srgbClr val="6600CC"/>
                </a:solidFill>
              </a:rPr>
              <a:t>postfix expressions</a:t>
            </a:r>
            <a:r>
              <a:rPr lang="en-US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85800" y="2184400"/>
            <a:ext cx="530701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For example:</a:t>
            </a:r>
          </a:p>
          <a:p>
            <a:endParaRPr lang="en-US"/>
          </a:p>
          <a:p>
            <a:r>
              <a:rPr lang="en-US"/>
              <a:t>	From: </a:t>
            </a:r>
            <a:r>
              <a:rPr lang="en-US">
                <a:solidFill>
                  <a:srgbClr val="006666"/>
                </a:solidFill>
              </a:rPr>
              <a:t>(3 + 5) * (4 + 3 / 2) – 5 </a:t>
            </a:r>
          </a:p>
          <a:p>
            <a:r>
              <a:rPr lang="en-US"/>
              <a:t>	To:	</a:t>
            </a:r>
            <a:r>
              <a:rPr lang="en-US">
                <a:solidFill>
                  <a:srgbClr val="006666"/>
                </a:solidFill>
              </a:rPr>
              <a:t>3 5 + 4 3 2 / + * 5 –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>
                <a:solidFill>
                  <a:schemeClr val="accent2"/>
                </a:solidFill>
              </a:rPr>
              <a:t>Or</a:t>
            </a:r>
          </a:p>
          <a:p>
            <a:endParaRPr lang="en-US"/>
          </a:p>
          <a:p>
            <a:r>
              <a:rPr lang="en-US"/>
              <a:t>	From: </a:t>
            </a:r>
            <a:r>
              <a:rPr lang="en-US">
                <a:solidFill>
                  <a:srgbClr val="006666"/>
                </a:solidFill>
              </a:rPr>
              <a:t>3 + 6 * 7 * 8 – 3 </a:t>
            </a:r>
          </a:p>
          <a:p>
            <a:r>
              <a:rPr lang="en-US"/>
              <a:t>	To:   </a:t>
            </a:r>
            <a:r>
              <a:rPr lang="en-US">
                <a:solidFill>
                  <a:srgbClr val="006666"/>
                </a:solidFill>
              </a:rPr>
              <a:t>3 6 7 * 8 * + 3 - 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5410200" y="914400"/>
            <a:ext cx="3665538" cy="5481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Since people are more used to </a:t>
            </a:r>
            <a:r>
              <a:rPr lang="en-US">
                <a:solidFill>
                  <a:srgbClr val="6600CC"/>
                </a:solidFill>
              </a:rPr>
              <a:t>infix</a:t>
            </a:r>
            <a:r>
              <a:rPr lang="en-US"/>
              <a:t> notation…</a:t>
            </a:r>
          </a:p>
          <a:p>
            <a:pPr algn="ctr"/>
            <a:endParaRPr lang="en-US"/>
          </a:p>
          <a:p>
            <a:pPr algn="ctr"/>
            <a:r>
              <a:rPr lang="en-US"/>
              <a:t>You can let the user type in an </a:t>
            </a:r>
            <a:r>
              <a:rPr lang="en-US">
                <a:solidFill>
                  <a:srgbClr val="6600CC"/>
                </a:solidFill>
              </a:rPr>
              <a:t>infix </a:t>
            </a:r>
            <a:r>
              <a:rPr lang="en-US"/>
              <a:t>expression…</a:t>
            </a:r>
          </a:p>
          <a:p>
            <a:pPr algn="ctr"/>
            <a:endParaRPr lang="en-US"/>
          </a:p>
          <a:p>
            <a:pPr algn="ctr"/>
            <a:r>
              <a:rPr lang="en-US"/>
              <a:t>And then convert it into a </a:t>
            </a:r>
            <a:r>
              <a:rPr lang="en-US">
                <a:solidFill>
                  <a:srgbClr val="6600CC"/>
                </a:solidFill>
              </a:rPr>
              <a:t>postfix </a:t>
            </a:r>
            <a:r>
              <a:rPr lang="en-US"/>
              <a:t>expression.</a:t>
            </a:r>
          </a:p>
          <a:p>
            <a:pPr algn="ctr"/>
            <a:endParaRPr lang="en-US"/>
          </a:p>
          <a:p>
            <a:pPr algn="ctr"/>
            <a:r>
              <a:rPr lang="en-US"/>
              <a:t>Finally, you can use the </a:t>
            </a:r>
            <a:r>
              <a:rPr lang="en-US">
                <a:solidFill>
                  <a:srgbClr val="6600CC"/>
                </a:solidFill>
              </a:rPr>
              <a:t>postfix evaluation alg </a:t>
            </a:r>
            <a:r>
              <a:rPr lang="en-US" sz="1800">
                <a:solidFill>
                  <a:srgbClr val="6600CC"/>
                </a:solidFill>
              </a:rPr>
              <a:t>(that we just learned)</a:t>
            </a:r>
            <a:r>
              <a:rPr lang="en-US" sz="1800"/>
              <a:t> </a:t>
            </a:r>
            <a:br>
              <a:rPr lang="en-US" sz="1800"/>
            </a:br>
            <a:r>
              <a:rPr lang="en-US"/>
              <a:t>to compute the value of the expression.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/>
      <p:bldP spid="30208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4BEF-8034-4866-B080-FFE144C9AD0D}" type="slidenum">
              <a:rPr lang="en-US"/>
              <a:pPr/>
              <a:t>18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Infix to Postfix Conversion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28600" y="83820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Infix string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postfix string (initially empty)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Private data</a:t>
            </a:r>
            <a:r>
              <a:rPr lang="en-US" sz="200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6388" y="1828800"/>
            <a:ext cx="8685212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>
                <a:solidFill>
                  <a:srgbClr val="006666"/>
                </a:solidFill>
              </a:rPr>
              <a:t>1. Begin at left-most Infix token.</a:t>
            </a:r>
          </a:p>
          <a:p>
            <a:r>
              <a:rPr lang="en-US" sz="2100">
                <a:solidFill>
                  <a:srgbClr val="006666"/>
                </a:solidFill>
              </a:rPr>
              <a:t>2. If it’s a #, append it to end of postfix string followed by a space </a:t>
            </a:r>
          </a:p>
          <a:p>
            <a:r>
              <a:rPr lang="en-US" sz="2100">
                <a:solidFill>
                  <a:srgbClr val="006666"/>
                </a:solidFill>
              </a:rPr>
              <a:t>3. If its a “(“, push it onto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4. If its an operator </a:t>
            </a:r>
            <a:r>
              <a:rPr lang="en-US" sz="2100" i="1">
                <a:solidFill>
                  <a:srgbClr val="006666"/>
                </a:solidFill>
              </a:rPr>
              <a:t>and the stack is empty</a:t>
            </a:r>
            <a:r>
              <a:rPr lang="en-US" sz="2100">
                <a:solidFill>
                  <a:srgbClr val="006666"/>
                </a:solidFill>
              </a:rPr>
              <a:t>:</a:t>
            </a:r>
          </a:p>
          <a:p>
            <a:r>
              <a:rPr lang="en-US" sz="2100"/>
              <a:t>    a.  Push the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5. If its an operator and the stack is NOT empty:</a:t>
            </a:r>
          </a:p>
          <a:p>
            <a:r>
              <a:rPr lang="en-US" sz="2100"/>
              <a:t>    a.  Pop all operators with </a:t>
            </a:r>
            <a:r>
              <a:rPr lang="en-US" sz="2100" u="sng"/>
              <a:t>greater or equal precedence</a:t>
            </a:r>
            <a:r>
              <a:rPr lang="en-US" sz="2100"/>
              <a:t> off the            </a:t>
            </a:r>
            <a:br>
              <a:rPr lang="en-US" sz="2100"/>
            </a:br>
            <a:r>
              <a:rPr lang="en-US" sz="2100"/>
              <a:t>         stack and append them on the postfix string. </a:t>
            </a:r>
          </a:p>
          <a:p>
            <a:r>
              <a:rPr lang="en-US" sz="2100"/>
              <a:t>    b. Stop when you reach an operator with lower precedence or a (.</a:t>
            </a:r>
          </a:p>
          <a:p>
            <a:r>
              <a:rPr lang="en-US" sz="2100"/>
              <a:t>    c.  Push the new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6. If you encounter a “)”, pop operators off the stack and append 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them onto the postfix string until you pop a matching “(“.</a:t>
            </a:r>
          </a:p>
          <a:p>
            <a:r>
              <a:rPr lang="en-US" sz="2100">
                <a:solidFill>
                  <a:srgbClr val="006666"/>
                </a:solidFill>
              </a:rPr>
              <a:t>7. Advance to next token and GOTO #2</a:t>
            </a:r>
          </a:p>
          <a:p>
            <a:r>
              <a:rPr lang="en-US" sz="2100">
                <a:solidFill>
                  <a:srgbClr val="006666"/>
                </a:solidFill>
              </a:rPr>
              <a:t>8. When all infix tokens are gone, pop each operator and append it }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to the postfix 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88F0-951D-4F23-885A-7C33CE44ED27}" type="slidenum">
              <a:rPr lang="en-US"/>
              <a:pPr/>
              <a:t>19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Maze with a Stack!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81000" y="1189038"/>
            <a:ext cx="814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stack to determine if a maze is solvable: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971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971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2971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971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2971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2971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971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2971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3352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3352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352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3352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352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3352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3352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3352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3733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733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3733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733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3733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733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3733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733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114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114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8" name="Rectangle 32"/>
          <p:cNvSpPr>
            <a:spLocks noChangeArrowheads="1"/>
          </p:cNvSpPr>
          <p:nvPr/>
        </p:nvSpPr>
        <p:spPr bwMode="auto">
          <a:xfrm>
            <a:off x="4114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9" name="Rectangle 33"/>
          <p:cNvSpPr>
            <a:spLocks noChangeArrowheads="1"/>
          </p:cNvSpPr>
          <p:nvPr/>
        </p:nvSpPr>
        <p:spPr bwMode="auto">
          <a:xfrm>
            <a:off x="4114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0" name="Rectangle 34"/>
          <p:cNvSpPr>
            <a:spLocks noChangeArrowheads="1"/>
          </p:cNvSpPr>
          <p:nvPr/>
        </p:nvSpPr>
        <p:spPr bwMode="auto">
          <a:xfrm>
            <a:off x="4114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1" name="Rectangle 35"/>
          <p:cNvSpPr>
            <a:spLocks noChangeArrowheads="1"/>
          </p:cNvSpPr>
          <p:nvPr/>
        </p:nvSpPr>
        <p:spPr bwMode="auto">
          <a:xfrm>
            <a:off x="4114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2" name="Rectangle 36"/>
          <p:cNvSpPr>
            <a:spLocks noChangeArrowheads="1"/>
          </p:cNvSpPr>
          <p:nvPr/>
        </p:nvSpPr>
        <p:spPr bwMode="auto">
          <a:xfrm>
            <a:off x="4114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4114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0" name="Rectangle 54"/>
          <p:cNvSpPr>
            <a:spLocks noChangeArrowheads="1"/>
          </p:cNvSpPr>
          <p:nvPr/>
        </p:nvSpPr>
        <p:spPr bwMode="auto">
          <a:xfrm>
            <a:off x="4495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1" name="Rectangle 55"/>
          <p:cNvSpPr>
            <a:spLocks noChangeArrowheads="1"/>
          </p:cNvSpPr>
          <p:nvPr/>
        </p:nvSpPr>
        <p:spPr bwMode="auto">
          <a:xfrm>
            <a:off x="4495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2" name="Rectangle 56"/>
          <p:cNvSpPr>
            <a:spLocks noChangeArrowheads="1"/>
          </p:cNvSpPr>
          <p:nvPr/>
        </p:nvSpPr>
        <p:spPr bwMode="auto">
          <a:xfrm>
            <a:off x="4495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3" name="Rectangle 57"/>
          <p:cNvSpPr>
            <a:spLocks noChangeArrowheads="1"/>
          </p:cNvSpPr>
          <p:nvPr/>
        </p:nvSpPr>
        <p:spPr bwMode="auto">
          <a:xfrm>
            <a:off x="4495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4495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4495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4495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495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876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876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4876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1" name="Rectangle 65"/>
          <p:cNvSpPr>
            <a:spLocks noChangeArrowheads="1"/>
          </p:cNvSpPr>
          <p:nvPr/>
        </p:nvSpPr>
        <p:spPr bwMode="auto">
          <a:xfrm>
            <a:off x="4876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2" name="Rectangle 66"/>
          <p:cNvSpPr>
            <a:spLocks noChangeArrowheads="1"/>
          </p:cNvSpPr>
          <p:nvPr/>
        </p:nvSpPr>
        <p:spPr bwMode="auto">
          <a:xfrm>
            <a:off x="4876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4876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4876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5" name="Rectangle 69"/>
          <p:cNvSpPr>
            <a:spLocks noChangeArrowheads="1"/>
          </p:cNvSpPr>
          <p:nvPr/>
        </p:nvSpPr>
        <p:spPr bwMode="auto">
          <a:xfrm>
            <a:off x="4876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5257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5257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5257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5257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5257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1" name="Rectangle 75"/>
          <p:cNvSpPr>
            <a:spLocks noChangeArrowheads="1"/>
          </p:cNvSpPr>
          <p:nvPr/>
        </p:nvSpPr>
        <p:spPr bwMode="auto">
          <a:xfrm>
            <a:off x="5257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5257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3" name="Rectangle 77"/>
          <p:cNvSpPr>
            <a:spLocks noChangeArrowheads="1"/>
          </p:cNvSpPr>
          <p:nvPr/>
        </p:nvSpPr>
        <p:spPr bwMode="auto">
          <a:xfrm>
            <a:off x="5257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4" name="Rectangle 78"/>
          <p:cNvSpPr>
            <a:spLocks noChangeArrowheads="1"/>
          </p:cNvSpPr>
          <p:nvPr/>
        </p:nvSpPr>
        <p:spPr bwMode="auto">
          <a:xfrm>
            <a:off x="5638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5" name="Rectangle 79"/>
          <p:cNvSpPr>
            <a:spLocks noChangeArrowheads="1"/>
          </p:cNvSpPr>
          <p:nvPr/>
        </p:nvSpPr>
        <p:spPr bwMode="auto">
          <a:xfrm>
            <a:off x="5638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6" name="Rectangle 80"/>
          <p:cNvSpPr>
            <a:spLocks noChangeArrowheads="1"/>
          </p:cNvSpPr>
          <p:nvPr/>
        </p:nvSpPr>
        <p:spPr bwMode="auto">
          <a:xfrm>
            <a:off x="5638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7" name="Rectangle 81"/>
          <p:cNvSpPr>
            <a:spLocks noChangeArrowheads="1"/>
          </p:cNvSpPr>
          <p:nvPr/>
        </p:nvSpPr>
        <p:spPr bwMode="auto">
          <a:xfrm>
            <a:off x="5638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8" name="Rectangle 82"/>
          <p:cNvSpPr>
            <a:spLocks noChangeArrowheads="1"/>
          </p:cNvSpPr>
          <p:nvPr/>
        </p:nvSpPr>
        <p:spPr bwMode="auto">
          <a:xfrm>
            <a:off x="5638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9" name="Rectangle 83"/>
          <p:cNvSpPr>
            <a:spLocks noChangeArrowheads="1"/>
          </p:cNvSpPr>
          <p:nvPr/>
        </p:nvSpPr>
        <p:spPr bwMode="auto">
          <a:xfrm>
            <a:off x="5638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0" name="Rectangle 84"/>
          <p:cNvSpPr>
            <a:spLocks noChangeArrowheads="1"/>
          </p:cNvSpPr>
          <p:nvPr/>
        </p:nvSpPr>
        <p:spPr bwMode="auto">
          <a:xfrm>
            <a:off x="5638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1" name="Rectangle 85"/>
          <p:cNvSpPr>
            <a:spLocks noChangeArrowheads="1"/>
          </p:cNvSpPr>
          <p:nvPr/>
        </p:nvSpPr>
        <p:spPr bwMode="auto">
          <a:xfrm>
            <a:off x="5638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3" name="Text Box 87"/>
          <p:cNvSpPr txBox="1">
            <a:spLocks noChangeArrowheads="1"/>
          </p:cNvSpPr>
          <p:nvPr/>
        </p:nvSpPr>
        <p:spPr bwMode="auto">
          <a:xfrm>
            <a:off x="2590800" y="2574925"/>
            <a:ext cx="377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</a:t>
            </a:r>
          </a:p>
          <a:p>
            <a:r>
              <a:rPr lang="en-US" sz="2500"/>
              <a:t>1</a:t>
            </a:r>
          </a:p>
          <a:p>
            <a:r>
              <a:rPr lang="en-US" sz="2500"/>
              <a:t>2</a:t>
            </a:r>
          </a:p>
          <a:p>
            <a:r>
              <a:rPr lang="en-US" sz="2500"/>
              <a:t>3</a:t>
            </a:r>
          </a:p>
          <a:p>
            <a:r>
              <a:rPr lang="en-US" sz="2500"/>
              <a:t>4</a:t>
            </a:r>
          </a:p>
          <a:p>
            <a:r>
              <a:rPr lang="en-US" sz="2500"/>
              <a:t>5</a:t>
            </a:r>
          </a:p>
          <a:p>
            <a:r>
              <a:rPr lang="en-US" sz="2500"/>
              <a:t>6</a:t>
            </a:r>
          </a:p>
          <a:p>
            <a:r>
              <a:rPr lang="en-US" sz="2500"/>
              <a:t>7</a:t>
            </a:r>
          </a:p>
        </p:txBody>
      </p:sp>
      <p:sp>
        <p:nvSpPr>
          <p:cNvPr id="306264" name="Text Box 88"/>
          <p:cNvSpPr txBox="1">
            <a:spLocks noChangeArrowheads="1"/>
          </p:cNvSpPr>
          <p:nvPr/>
        </p:nvSpPr>
        <p:spPr bwMode="auto">
          <a:xfrm>
            <a:off x="3022600" y="2165350"/>
            <a:ext cx="30162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0  1  2  3  4  5  6  7</a:t>
            </a:r>
          </a:p>
        </p:txBody>
      </p:sp>
      <p:grpSp>
        <p:nvGrpSpPr>
          <p:cNvPr id="306266" name="Group 90"/>
          <p:cNvGrpSpPr>
            <a:grpSpLocks/>
          </p:cNvGrpSpPr>
          <p:nvPr/>
        </p:nvGrpSpPr>
        <p:grpSpPr bwMode="auto">
          <a:xfrm>
            <a:off x="1066800" y="2714625"/>
            <a:ext cx="2438400" cy="822325"/>
            <a:chOff x="144" y="1440"/>
            <a:chExt cx="1536" cy="518"/>
          </a:xfrm>
        </p:grpSpPr>
        <p:sp>
          <p:nvSpPr>
            <p:cNvPr id="306262" name="Text Box 86"/>
            <p:cNvSpPr txBox="1">
              <a:spLocks noChangeArrowheads="1"/>
            </p:cNvSpPr>
            <p:nvPr/>
          </p:nvSpPr>
          <p:spPr bwMode="auto">
            <a:xfrm>
              <a:off x="144" y="1440"/>
              <a:ext cx="6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Start</a:t>
              </a:r>
            </a:p>
            <a:p>
              <a:pPr algn="ctr"/>
              <a:r>
                <a:rPr lang="en-US"/>
                <a:t>(1,1)</a:t>
              </a:r>
            </a:p>
          </p:txBody>
        </p:sp>
        <p:sp>
          <p:nvSpPr>
            <p:cNvPr id="306265" name="Line 89"/>
            <p:cNvSpPr>
              <a:spLocks noChangeShapeType="1"/>
            </p:cNvSpPr>
            <p:nvPr/>
          </p:nvSpPr>
          <p:spPr bwMode="auto">
            <a:xfrm>
              <a:off x="768" y="1536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271" name="Group 95"/>
          <p:cNvGrpSpPr>
            <a:grpSpLocks/>
          </p:cNvGrpSpPr>
          <p:nvPr/>
        </p:nvGrpSpPr>
        <p:grpSpPr bwMode="auto">
          <a:xfrm>
            <a:off x="5537200" y="4238625"/>
            <a:ext cx="2540000" cy="838200"/>
            <a:chOff x="2960" y="2400"/>
            <a:chExt cx="1600" cy="528"/>
          </a:xfrm>
        </p:grpSpPr>
        <p:sp>
          <p:nvSpPr>
            <p:cNvPr id="306268" name="Text Box 92"/>
            <p:cNvSpPr txBox="1">
              <a:spLocks noChangeArrowheads="1"/>
            </p:cNvSpPr>
            <p:nvPr/>
          </p:nvSpPr>
          <p:spPr bwMode="auto">
            <a:xfrm>
              <a:off x="3792" y="240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Finish</a:t>
              </a:r>
            </a:p>
            <a:p>
              <a:pPr algn="ctr"/>
              <a:r>
                <a:rPr lang="en-US"/>
                <a:t>(6,6)</a:t>
              </a: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 flipH="1">
              <a:off x="2960" y="25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70" name="Text Box 94"/>
          <p:cNvSpPr txBox="1">
            <a:spLocks noChangeArrowheads="1"/>
          </p:cNvSpPr>
          <p:nvPr/>
        </p:nvSpPr>
        <p:spPr bwMode="auto">
          <a:xfrm>
            <a:off x="5257800" y="49244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6617-5E67-4A7B-BECE-53BB89589338}" type="slidenum">
              <a:rPr lang="en-US"/>
              <a:pPr/>
              <a:t>2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Stack: A Useful ADT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61925" y="1082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A stack is an ADT that holds a collection of items (like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>
                <a:cs typeface="Courier New" pitchFamily="49" charset="0"/>
              </a:rPr>
              <a:t>s) where the elements are always added to one end.</a:t>
            </a:r>
            <a:endParaRPr lang="en-US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325" y="3217863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Stack operations: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28650" y="3781425"/>
            <a:ext cx="8210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put something on top of the stack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PUSH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remove the top item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POP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look at the top item, without removing it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check to see if the stack is empty  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974725" y="5761038"/>
            <a:ext cx="753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We can have a stack of any type of variable we like: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ints, Squares, floats, strings, etc.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304800" y="2225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Just like a stack of plates, the last item pushed onto the top of a stack is the first item to be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69" grpId="0" build="p" autoUpdateAnimBg="0"/>
      <p:bldP spid="292871" grpId="0" autoUpdateAnimBg="0"/>
      <p:bldP spid="2928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F3C-EF0A-48B4-916B-30B2A1358EA7}" type="slidenum">
              <a:rPr lang="en-US"/>
              <a:pPr/>
              <a:t>20</a:t>
            </a:fld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3048000"/>
            <a:ext cx="3886200" cy="3352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 with a Stack!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52400" y="990600"/>
            <a:ext cx="9144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Inputs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10x10 Maze in a 2D array, </a:t>
            </a:r>
          </a:p>
          <a:p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Starting point (sx,sy)</a:t>
            </a:r>
            <a:endParaRPr lang="en-US" sz="220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Ending point (ex,ey)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Output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TRUE if the maze can be solved, FALSE otherwise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Private data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a stack of </a:t>
            </a:r>
            <a:r>
              <a:rPr lang="en-US" sz="2200" i="1">
                <a:solidFill>
                  <a:srgbClr val="990000"/>
                </a:solidFill>
                <a:ea typeface="MS Mincho" pitchFamily="49" charset="-128"/>
              </a:rPr>
              <a:t>points</a:t>
            </a:r>
            <a:endParaRPr lang="en-US" sz="2200" i="1">
              <a:solidFill>
                <a:srgbClr val="99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457200" y="3302000"/>
            <a:ext cx="3810000" cy="2628900"/>
            <a:chOff x="288" y="2080"/>
            <a:chExt cx="2400" cy="1656"/>
          </a:xfrm>
        </p:grpSpPr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288" y="2096"/>
              <a:ext cx="2008" cy="16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288" y="2080"/>
              <a:ext cx="2400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800" b="1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endParaRPr lang="en-US" sz="1800" b="1">
                <a:solidFill>
                  <a:srgbClr val="000099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point(int x, int y);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getx() const;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gety() const;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m_x, m_y;      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3013075"/>
            <a:ext cx="381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Stack();	  // c’tor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push(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&amp;p);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pop();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2C6D-7A32-45AD-9921-E1E506181B53}" type="slidenum">
              <a:rPr lang="en-US"/>
              <a:pPr/>
              <a:t>21</a:t>
            </a:fld>
            <a:endParaRPr lang="en-US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8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4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6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7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9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0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6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7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8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9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0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1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2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3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4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5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6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7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4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6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7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8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9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0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1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2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3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4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5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6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7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8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19909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19910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19911" name="Group 71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19912" name="Text Box 72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19913" name="Line 73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3" name="Line 83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7" name="Text Box 87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19932" name="Text Box 92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7086600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08" name="Line 16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9" name="Rectangle 169"/>
          <p:cNvSpPr>
            <a:spLocks noChangeArrowheads="1"/>
          </p:cNvSpPr>
          <p:nvPr/>
        </p:nvSpPr>
        <p:spPr bwMode="auto">
          <a:xfrm>
            <a:off x="7300913" y="605313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1 , 1</a:t>
            </a:r>
          </a:p>
        </p:txBody>
      </p:sp>
      <p:sp>
        <p:nvSpPr>
          <p:cNvPr id="420010" name="Line 170"/>
          <p:cNvSpPr>
            <a:spLocks noChangeShapeType="1"/>
          </p:cNvSpPr>
          <p:nvPr/>
        </p:nvSpPr>
        <p:spPr bwMode="auto">
          <a:xfrm>
            <a:off x="47625" y="16478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1" name="Line 17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2" name="Line 17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3" name="Text Box 173"/>
          <p:cNvSpPr txBox="1">
            <a:spLocks noChangeArrowheads="1"/>
          </p:cNvSpPr>
          <p:nvPr/>
        </p:nvSpPr>
        <p:spPr bwMode="auto">
          <a:xfrm>
            <a:off x="5410200" y="6299200"/>
            <a:ext cx="1339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1,1</a:t>
            </a:r>
          </a:p>
        </p:txBody>
      </p:sp>
      <p:sp>
        <p:nvSpPr>
          <p:cNvPr id="420014" name="Freeform 174"/>
          <p:cNvSpPr>
            <a:spLocks/>
          </p:cNvSpPr>
          <p:nvPr/>
        </p:nvSpPr>
        <p:spPr bwMode="auto">
          <a:xfrm>
            <a:off x="6342063" y="59436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5" name="Line 17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6" name="Line 17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7" name="Line 17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8" name="Line 178"/>
          <p:cNvSpPr>
            <a:spLocks noChangeShapeType="1"/>
          </p:cNvSpPr>
          <p:nvPr/>
        </p:nvSpPr>
        <p:spPr bwMode="auto">
          <a:xfrm>
            <a:off x="65246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1" name="Text Box 181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22" name="Line 182"/>
          <p:cNvSpPr>
            <a:spLocks noChangeShapeType="1"/>
          </p:cNvSpPr>
          <p:nvPr/>
        </p:nvSpPr>
        <p:spPr bwMode="auto">
          <a:xfrm>
            <a:off x="657225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3" name="Rectangle 183"/>
          <p:cNvSpPr>
            <a:spLocks noChangeArrowheads="1"/>
          </p:cNvSpPr>
          <p:nvPr/>
        </p:nvSpPr>
        <p:spPr bwMode="auto">
          <a:xfrm>
            <a:off x="7300913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0024" name="Text Box 184"/>
          <p:cNvSpPr txBox="1">
            <a:spLocks noChangeArrowheads="1"/>
          </p:cNvSpPr>
          <p:nvPr/>
        </p:nvSpPr>
        <p:spPr bwMode="auto">
          <a:xfrm>
            <a:off x="6842125" y="3551238"/>
            <a:ext cx="1649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0025" name="Line 185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7" name="Rectangle 187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8" name="Line 188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9" name="Text Box 189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30" name="Line 190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1" name="Text Box 191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32" name="Line 192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3" name="Rectangle 193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0034" name="Line 194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6" name="Text Box 186"/>
          <p:cNvSpPr txBox="1">
            <a:spLocks noChangeArrowheads="1"/>
          </p:cNvSpPr>
          <p:nvPr/>
        </p:nvSpPr>
        <p:spPr bwMode="auto">
          <a:xfrm>
            <a:off x="68294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2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2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42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  <p:bldP spid="419923" grpId="0" animBg="1"/>
      <p:bldP spid="419923" grpId="1" animBg="1"/>
      <p:bldP spid="419927" grpId="0"/>
      <p:bldP spid="419932" grpId="0"/>
      <p:bldP spid="419932" grpId="1"/>
      <p:bldP spid="419956" grpId="0"/>
      <p:bldP spid="419956" grpId="1"/>
      <p:bldP spid="420009" grpId="0" animBg="1" autoUpdateAnimBg="0"/>
      <p:bldP spid="420009" grpId="1" animBg="1"/>
      <p:bldP spid="420010" grpId="0" animBg="1"/>
      <p:bldP spid="420010" grpId="1" animBg="1"/>
      <p:bldP spid="420011" grpId="0" animBg="1"/>
      <p:bldP spid="420011" grpId="1" animBg="1"/>
      <p:bldP spid="420012" grpId="0" animBg="1"/>
      <p:bldP spid="420012" grpId="1" animBg="1"/>
      <p:bldP spid="420013" grpId="0" animBg="1"/>
      <p:bldP spid="420014" grpId="0" animBg="1"/>
      <p:bldP spid="420014" grpId="1" animBg="1"/>
      <p:bldP spid="420015" grpId="0" animBg="1"/>
      <p:bldP spid="420015" grpId="1" animBg="1"/>
      <p:bldP spid="420016" grpId="0" animBg="1"/>
      <p:bldP spid="420016" grpId="1" animBg="1"/>
      <p:bldP spid="420017" grpId="0" animBg="1"/>
      <p:bldP spid="420017" grpId="1" animBg="1"/>
      <p:bldP spid="420018" grpId="0" animBg="1"/>
      <p:bldP spid="420018" grpId="1" animBg="1"/>
      <p:bldP spid="420021" grpId="0"/>
      <p:bldP spid="420022" grpId="0" animBg="1"/>
      <p:bldP spid="420022" grpId="1" animBg="1"/>
      <p:bldP spid="420023" grpId="0" animBg="1" autoUpdateAnimBg="0"/>
      <p:bldP spid="420024" grpId="0"/>
      <p:bldP spid="420024" grpId="1"/>
      <p:bldP spid="420025" grpId="0" animBg="1"/>
      <p:bldP spid="420025" grpId="1" animBg="1"/>
      <p:bldP spid="420027" grpId="0" animBg="1"/>
      <p:bldP spid="420028" grpId="0" animBg="1"/>
      <p:bldP spid="420028" grpId="1" animBg="1"/>
      <p:bldP spid="420029" grpId="0"/>
      <p:bldP spid="420029" grpId="1"/>
      <p:bldP spid="420030" grpId="0" animBg="1"/>
      <p:bldP spid="420030" grpId="1" animBg="1"/>
      <p:bldP spid="420031" grpId="0"/>
      <p:bldP spid="420032" grpId="0" animBg="1"/>
      <p:bldP spid="420032" grpId="1" animBg="1"/>
      <p:bldP spid="420033" grpId="0" animBg="1" autoUpdateAnimBg="0"/>
      <p:bldP spid="420034" grpId="0" animBg="1"/>
      <p:bldP spid="420034" grpId="1" animBg="1"/>
      <p:bldP spid="420026" grpId="0"/>
      <p:bldP spid="42002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DBF-BCC2-4444-9CB2-EF1D7D4A8608}" type="slidenum">
              <a:rPr lang="en-US"/>
              <a:pPr/>
              <a:t>22</a:t>
            </a:fld>
            <a:endParaRPr lang="en-US"/>
          </a:p>
        </p:txBody>
      </p:sp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1957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1958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1963" name="Text Box 75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69" name="Line 8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0" name="Line 8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1" name="Text Box 83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2</a:t>
            </a:r>
          </a:p>
        </p:txBody>
      </p:sp>
      <p:sp>
        <p:nvSpPr>
          <p:cNvPr id="421972" name="Freeform 84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3" name="Line 8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4" name="Line 8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5" name="Line 8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7" name="Text Box 89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79" name="Rectangle 9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1980" name="Text Box 9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1,2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1981" name="Line 9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2" name="Rectangle 94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3" name="Line 9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5" name="Line 97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6" name="Text Box 98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87" name="Line 99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8" name="Rectangle 100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1989" name="Line 101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2" name="Rectangle 104"/>
          <p:cNvSpPr>
            <a:spLocks noChangeArrowheads="1"/>
          </p:cNvSpPr>
          <p:nvPr/>
        </p:nvSpPr>
        <p:spPr bwMode="auto">
          <a:xfrm>
            <a:off x="685800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3" name="Text Box 105"/>
          <p:cNvSpPr txBox="1">
            <a:spLocks noChangeArrowheads="1"/>
          </p:cNvSpPr>
          <p:nvPr/>
        </p:nvSpPr>
        <p:spPr bwMode="auto">
          <a:xfrm>
            <a:off x="6561138" y="180975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4" name="Text Box 106"/>
          <p:cNvSpPr txBox="1">
            <a:spLocks noChangeArrowheads="1"/>
          </p:cNvSpPr>
          <p:nvPr/>
        </p:nvSpPr>
        <p:spPr bwMode="auto">
          <a:xfrm>
            <a:off x="7108825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5" name="Text Box 107"/>
          <p:cNvSpPr txBox="1">
            <a:spLocks noChangeArrowheads="1"/>
          </p:cNvSpPr>
          <p:nvPr/>
        </p:nvSpPr>
        <p:spPr bwMode="auto">
          <a:xfrm>
            <a:off x="6846888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6" name="Text Box 108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7" name="Text Box 109"/>
          <p:cNvSpPr txBox="1">
            <a:spLocks noChangeArrowheads="1"/>
          </p:cNvSpPr>
          <p:nvPr/>
        </p:nvSpPr>
        <p:spPr bwMode="auto">
          <a:xfrm>
            <a:off x="682466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98" name="Rectangle 110"/>
          <p:cNvSpPr>
            <a:spLocks noChangeArrowheads="1"/>
          </p:cNvSpPr>
          <p:nvPr/>
        </p:nvSpPr>
        <p:spPr bwMode="auto">
          <a:xfrm>
            <a:off x="7286625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69" grpId="0" animBg="1"/>
      <p:bldP spid="421969" grpId="1" animBg="1"/>
      <p:bldP spid="421970" grpId="0" animBg="1"/>
      <p:bldP spid="421970" grpId="1" animBg="1"/>
      <p:bldP spid="421971" grpId="0" animBg="1"/>
      <p:bldP spid="421972" grpId="0" animBg="1"/>
      <p:bldP spid="421972" grpId="1" animBg="1"/>
      <p:bldP spid="421973" grpId="0" animBg="1"/>
      <p:bldP spid="421973" grpId="1" animBg="1"/>
      <p:bldP spid="421974" grpId="0" animBg="1"/>
      <p:bldP spid="421974" grpId="1" animBg="1"/>
      <p:bldP spid="421975" grpId="0" animBg="1"/>
      <p:bldP spid="421975" grpId="1" animBg="1"/>
      <p:bldP spid="421980" grpId="0"/>
      <p:bldP spid="421980" grpId="1"/>
      <p:bldP spid="421981" grpId="0" animBg="1"/>
      <p:bldP spid="421981" grpId="1" animBg="1"/>
      <p:bldP spid="421982" grpId="0" animBg="1"/>
      <p:bldP spid="421983" grpId="0" animBg="1"/>
      <p:bldP spid="421983" grpId="1" animBg="1"/>
      <p:bldP spid="421985" grpId="0" animBg="1"/>
      <p:bldP spid="421985" grpId="1" animBg="1"/>
      <p:bldP spid="421987" grpId="0" animBg="1"/>
      <p:bldP spid="421987" grpId="1" animBg="1"/>
      <p:bldP spid="421988" grpId="0" animBg="1"/>
      <p:bldP spid="421989" grpId="0" animBg="1"/>
      <p:bldP spid="421989" grpId="1" animBg="1"/>
      <p:bldP spid="421992" grpId="0" animBg="1"/>
      <p:bldP spid="421993" grpId="0"/>
      <p:bldP spid="421993" grpId="1"/>
      <p:bldP spid="421994" grpId="0"/>
      <p:bldP spid="421994" grpId="1"/>
      <p:bldP spid="421995" grpId="0"/>
      <p:bldP spid="421995" grpId="1"/>
      <p:bldP spid="421996" grpId="0"/>
      <p:bldP spid="421996" grpId="1"/>
      <p:bldP spid="421997" grpId="0"/>
      <p:bldP spid="42199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9FA-4393-47E6-A93A-50CD2C4AF66C}" type="slidenum">
              <a:rPr lang="en-US"/>
              <a:pPr/>
              <a:t>23</a:t>
            </a:fld>
            <a:endParaRPr lang="en-US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2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3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8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0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1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2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3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4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5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6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7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8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0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2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3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5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7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8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9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0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1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2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3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4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5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7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8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9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0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3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4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4005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4006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4007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08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9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0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1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3</a:t>
            </a:r>
          </a:p>
        </p:txBody>
      </p:sp>
      <p:sp>
        <p:nvSpPr>
          <p:cNvPr id="424012" name="Freeform 76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3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4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5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6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17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4018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1,3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4019" name="Line 8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0" name="Rectangle 84"/>
          <p:cNvSpPr>
            <a:spLocks noChangeArrowheads="1"/>
          </p:cNvSpPr>
          <p:nvPr/>
        </p:nvSpPr>
        <p:spPr bwMode="auto">
          <a:xfrm>
            <a:off x="686435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1" name="Line 8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3" name="Text Box 87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26" name="Line 90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8" name="Rectangle 92"/>
          <p:cNvSpPr>
            <a:spLocks noChangeArrowheads="1"/>
          </p:cNvSpPr>
          <p:nvPr/>
        </p:nvSpPr>
        <p:spPr bwMode="auto">
          <a:xfrm>
            <a:off x="6864350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9" name="Text Box 93"/>
          <p:cNvSpPr txBox="1">
            <a:spLocks noChangeArrowheads="1"/>
          </p:cNvSpPr>
          <p:nvPr/>
        </p:nvSpPr>
        <p:spPr bwMode="auto">
          <a:xfrm>
            <a:off x="6561138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0" name="Text Box 94"/>
          <p:cNvSpPr txBox="1">
            <a:spLocks noChangeArrowheads="1"/>
          </p:cNvSpPr>
          <p:nvPr/>
        </p:nvSpPr>
        <p:spPr bwMode="auto">
          <a:xfrm>
            <a:off x="7108825" y="20716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1" name="Text Box 95"/>
          <p:cNvSpPr txBox="1">
            <a:spLocks noChangeArrowheads="1"/>
          </p:cNvSpPr>
          <p:nvPr/>
        </p:nvSpPr>
        <p:spPr bwMode="auto">
          <a:xfrm>
            <a:off x="6846888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4033" name="Text Box 97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34" name="Rectangle 98"/>
          <p:cNvSpPr>
            <a:spLocks noChangeArrowheads="1"/>
          </p:cNvSpPr>
          <p:nvPr/>
        </p:nvSpPr>
        <p:spPr bwMode="auto">
          <a:xfrm>
            <a:off x="728186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4035" name="Text Box 99"/>
          <p:cNvSpPr txBox="1">
            <a:spLocks noChangeArrowheads="1"/>
          </p:cNvSpPr>
          <p:nvPr/>
        </p:nvSpPr>
        <p:spPr bwMode="auto">
          <a:xfrm>
            <a:off x="6846888" y="23479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4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09" grpId="0" animBg="1"/>
      <p:bldP spid="424009" grpId="1" animBg="1"/>
      <p:bldP spid="424010" grpId="0" animBg="1"/>
      <p:bldP spid="424010" grpId="1" animBg="1"/>
      <p:bldP spid="424011" grpId="0" animBg="1"/>
      <p:bldP spid="424012" grpId="0" animBg="1"/>
      <p:bldP spid="424012" grpId="1" animBg="1"/>
      <p:bldP spid="424013" grpId="0" animBg="1"/>
      <p:bldP spid="424013" grpId="1" animBg="1"/>
      <p:bldP spid="424014" grpId="0" animBg="1"/>
      <p:bldP spid="424014" grpId="1" animBg="1"/>
      <p:bldP spid="424015" grpId="0" animBg="1"/>
      <p:bldP spid="424015" grpId="1" animBg="1"/>
      <p:bldP spid="424018" grpId="0"/>
      <p:bldP spid="424018" grpId="1"/>
      <p:bldP spid="424019" grpId="0" animBg="1"/>
      <p:bldP spid="424019" grpId="1" animBg="1"/>
      <p:bldP spid="424020" grpId="0" animBg="1"/>
      <p:bldP spid="424021" grpId="0" animBg="1"/>
      <p:bldP spid="424021" grpId="1" animBg="1"/>
      <p:bldP spid="424026" grpId="0" animBg="1"/>
      <p:bldP spid="424026" grpId="1" animBg="1"/>
      <p:bldP spid="424028" grpId="0" animBg="1"/>
      <p:bldP spid="424029" grpId="0"/>
      <p:bldP spid="424029" grpId="1"/>
      <p:bldP spid="424030" grpId="0"/>
      <p:bldP spid="424030" grpId="1"/>
      <p:bldP spid="424031" grpId="0"/>
      <p:bldP spid="424031" grpId="1"/>
      <p:bldP spid="424034" grpId="0" animBg="1"/>
      <p:bldP spid="424035" grpId="0"/>
      <p:bldP spid="42403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8BC2-A701-402B-A263-567DBA9664C6}" type="slidenum">
              <a:rPr lang="en-US"/>
              <a:pPr/>
              <a:t>24</a:t>
            </a:fld>
            <a:endParaRPr lang="en-US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5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3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6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7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8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5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7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8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9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0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2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3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2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5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6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7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8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9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0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1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2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6053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6054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6055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56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7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8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9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6060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1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2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3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4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65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6066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2,1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6068" name="Rectangle 84"/>
          <p:cNvSpPr>
            <a:spLocks noChangeArrowheads="1"/>
          </p:cNvSpPr>
          <p:nvPr/>
        </p:nvSpPr>
        <p:spPr bwMode="auto">
          <a:xfrm>
            <a:off x="6850063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0" name="Text Box 86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73" name="Rectangle 89"/>
          <p:cNvSpPr>
            <a:spLocks noChangeArrowheads="1"/>
          </p:cNvSpPr>
          <p:nvPr/>
        </p:nvSpPr>
        <p:spPr bwMode="auto">
          <a:xfrm>
            <a:off x="710723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4" name="Text Box 90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5" name="Text Box 91"/>
          <p:cNvSpPr txBox="1">
            <a:spLocks noChangeArrowheads="1"/>
          </p:cNvSpPr>
          <p:nvPr/>
        </p:nvSpPr>
        <p:spPr bwMode="auto">
          <a:xfrm>
            <a:off x="73660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7" name="Text Box 93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1" name="Line 97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2" name="Text Box 98"/>
          <p:cNvSpPr txBox="1">
            <a:spLocks noChangeArrowheads="1"/>
          </p:cNvSpPr>
          <p:nvPr/>
        </p:nvSpPr>
        <p:spPr bwMode="auto">
          <a:xfrm>
            <a:off x="73437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3" name="Line 99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4" name="Rectangle 100"/>
          <p:cNvSpPr>
            <a:spLocks noChangeArrowheads="1"/>
          </p:cNvSpPr>
          <p:nvPr/>
        </p:nvSpPr>
        <p:spPr bwMode="auto">
          <a:xfrm>
            <a:off x="7286625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6085" name="Line 101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6" name="Text Box 102"/>
          <p:cNvSpPr txBox="1">
            <a:spLocks noChangeArrowheads="1"/>
          </p:cNvSpPr>
          <p:nvPr/>
        </p:nvSpPr>
        <p:spPr bwMode="auto">
          <a:xfrm>
            <a:off x="708660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7" name="Line 103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8" name="Text Box 104"/>
          <p:cNvSpPr txBox="1">
            <a:spLocks noChangeArrowheads="1"/>
          </p:cNvSpPr>
          <p:nvPr/>
        </p:nvSpPr>
        <p:spPr bwMode="auto">
          <a:xfrm>
            <a:off x="708660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9" name="Line 105"/>
          <p:cNvSpPr>
            <a:spLocks noChangeShapeType="1"/>
          </p:cNvSpPr>
          <p:nvPr/>
        </p:nvSpPr>
        <p:spPr bwMode="auto">
          <a:xfrm>
            <a:off x="61913" y="63388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6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57" grpId="0" animBg="1"/>
      <p:bldP spid="426057" grpId="1" animBg="1"/>
      <p:bldP spid="426058" grpId="0" animBg="1"/>
      <p:bldP spid="426058" grpId="1" animBg="1"/>
      <p:bldP spid="426059" grpId="0" animBg="1"/>
      <p:bldP spid="426060" grpId="0" animBg="1"/>
      <p:bldP spid="426060" grpId="1" animBg="1"/>
      <p:bldP spid="426061" grpId="0" animBg="1"/>
      <p:bldP spid="426061" grpId="1" animBg="1"/>
      <p:bldP spid="426062" grpId="0" animBg="1"/>
      <p:bldP spid="426062" grpId="1" animBg="1"/>
      <p:bldP spid="426063" grpId="0" animBg="1"/>
      <p:bldP spid="426063" grpId="1" animBg="1"/>
      <p:bldP spid="426065" grpId="0" animBg="1"/>
      <p:bldP spid="426066" grpId="0"/>
      <p:bldP spid="426066" grpId="1"/>
      <p:bldP spid="426068" grpId="0" animBg="1"/>
      <p:bldP spid="426073" grpId="0" animBg="1"/>
      <p:bldP spid="426074" grpId="0"/>
      <p:bldP spid="426074" grpId="1"/>
      <p:bldP spid="426075" grpId="0"/>
      <p:bldP spid="426075" grpId="1"/>
      <p:bldP spid="426081" grpId="0" animBg="1"/>
      <p:bldP spid="426081" grpId="1" animBg="1"/>
      <p:bldP spid="426082" grpId="0"/>
      <p:bldP spid="426083" grpId="0" animBg="1"/>
      <p:bldP spid="426083" grpId="1" animBg="1"/>
      <p:bldP spid="426084" grpId="0" animBg="1" autoUpdateAnimBg="0"/>
      <p:bldP spid="426085" grpId="0" animBg="1"/>
      <p:bldP spid="426085" grpId="1" animBg="1"/>
      <p:bldP spid="426086" grpId="0"/>
      <p:bldP spid="426086" grpId="1"/>
      <p:bldP spid="426087" grpId="0" animBg="1"/>
      <p:bldP spid="426087" grpId="1" animBg="1"/>
      <p:bldP spid="426088" grpId="0"/>
      <p:bldP spid="426088" grpId="1"/>
      <p:bldP spid="426089" grpId="0" animBg="1"/>
      <p:bldP spid="42608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21D-9BF5-45ED-B8B4-9D16D3E28980}" type="slidenum">
              <a:rPr lang="en-US"/>
              <a:pPr/>
              <a:t>25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1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2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3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4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6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8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9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0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1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2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3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4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5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9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0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1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3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4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5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6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7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8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9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8103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04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5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6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8108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0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1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2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3,1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8115" name="Rectangle 83"/>
          <p:cNvSpPr>
            <a:spLocks noChangeArrowheads="1"/>
          </p:cNvSpPr>
          <p:nvPr/>
        </p:nvSpPr>
        <p:spPr bwMode="auto">
          <a:xfrm>
            <a:off x="7107238" y="1616075"/>
            <a:ext cx="298450" cy="303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6" name="Text Box 84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8" name="Rectangle 86"/>
          <p:cNvSpPr>
            <a:spLocks noChangeArrowheads="1"/>
          </p:cNvSpPr>
          <p:nvPr/>
        </p:nvSpPr>
        <p:spPr bwMode="auto">
          <a:xfrm>
            <a:off x="735488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9" name="Text Box 87"/>
          <p:cNvSpPr txBox="1">
            <a:spLocks noChangeArrowheads="1"/>
          </p:cNvSpPr>
          <p:nvPr/>
        </p:nvSpPr>
        <p:spPr bwMode="auto">
          <a:xfrm>
            <a:off x="7072313" y="15382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0" name="Text Box 88"/>
          <p:cNvSpPr txBox="1">
            <a:spLocks noChangeArrowheads="1"/>
          </p:cNvSpPr>
          <p:nvPr/>
        </p:nvSpPr>
        <p:spPr bwMode="auto">
          <a:xfrm>
            <a:off x="7594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1" name="Text Box 89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2" name="Line 90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3" name="Text Box 91"/>
          <p:cNvSpPr txBox="1">
            <a:spLocks noChangeArrowheads="1"/>
          </p:cNvSpPr>
          <p:nvPr/>
        </p:nvSpPr>
        <p:spPr bwMode="auto">
          <a:xfrm>
            <a:off x="75850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4" name="Line 92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5" name="Rectangle 93"/>
          <p:cNvSpPr>
            <a:spLocks noChangeArrowheads="1"/>
          </p:cNvSpPr>
          <p:nvPr/>
        </p:nvSpPr>
        <p:spPr bwMode="auto">
          <a:xfrm>
            <a:off x="7296150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26" name="Line 94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7" name="Text Box 95"/>
          <p:cNvSpPr txBox="1">
            <a:spLocks noChangeArrowheads="1"/>
          </p:cNvSpPr>
          <p:nvPr/>
        </p:nvSpPr>
        <p:spPr bwMode="auto">
          <a:xfrm>
            <a:off x="7351713" y="12811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8128" name="Line 96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9" name="Text Box 97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30" name="Line 98"/>
          <p:cNvSpPr>
            <a:spLocks noChangeShapeType="1"/>
          </p:cNvSpPr>
          <p:nvPr/>
        </p:nvSpPr>
        <p:spPr bwMode="auto">
          <a:xfrm>
            <a:off x="676275" y="5780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1" name="Text Box 99"/>
          <p:cNvSpPr txBox="1">
            <a:spLocks noChangeArrowheads="1"/>
          </p:cNvSpPr>
          <p:nvPr/>
        </p:nvSpPr>
        <p:spPr bwMode="auto">
          <a:xfrm>
            <a:off x="7337425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2" name="Rectangle 100"/>
          <p:cNvSpPr>
            <a:spLocks noChangeArrowheads="1"/>
          </p:cNvSpPr>
          <p:nvPr/>
        </p:nvSpPr>
        <p:spPr bwMode="auto">
          <a:xfrm>
            <a:off x="7307263" y="6048375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7327900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4" name="Line 102"/>
          <p:cNvSpPr>
            <a:spLocks noChangeShapeType="1"/>
          </p:cNvSpPr>
          <p:nvPr/>
        </p:nvSpPr>
        <p:spPr bwMode="auto">
          <a:xfrm>
            <a:off x="685800" y="6048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5" name="Rectangle 103"/>
          <p:cNvSpPr>
            <a:spLocks noChangeArrowheads="1"/>
          </p:cNvSpPr>
          <p:nvPr/>
        </p:nvSpPr>
        <p:spPr bwMode="auto">
          <a:xfrm>
            <a:off x="730091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3 ,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 rot="-777576">
            <a:off x="376238" y="2892425"/>
            <a:ext cx="8308975" cy="15557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Eventually, we’ll find the solution to the maze, or our stack will empty out, indicating that there is no solution!</a:t>
            </a:r>
          </a:p>
          <a:p>
            <a:pPr algn="ctr"/>
            <a:endParaRPr lang="en-US">
              <a:solidFill>
                <a:srgbClr val="006666"/>
              </a:solidFill>
            </a:endParaRPr>
          </a:p>
          <a:p>
            <a:pPr algn="ctr"/>
            <a:r>
              <a:rPr lang="en-US"/>
              <a:t>This searching algorithm is called a “depth-first search.”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5" grpId="0" animBg="1"/>
      <p:bldP spid="428105" grpId="1" animBg="1"/>
      <p:bldP spid="428106" grpId="0" animBg="1"/>
      <p:bldP spid="428106" grpId="1" animBg="1"/>
      <p:bldP spid="428107" grpId="0" animBg="1"/>
      <p:bldP spid="428108" grpId="0" animBg="1"/>
      <p:bldP spid="428108" grpId="1" animBg="1"/>
      <p:bldP spid="428109" grpId="0" animBg="1"/>
      <p:bldP spid="428109" grpId="1" animBg="1"/>
      <p:bldP spid="428110" grpId="0" animBg="1"/>
      <p:bldP spid="428110" grpId="1" animBg="1"/>
      <p:bldP spid="428111" grpId="0" animBg="1"/>
      <p:bldP spid="428111" grpId="1" animBg="1"/>
      <p:bldP spid="428114" grpId="0"/>
      <p:bldP spid="428114" grpId="1"/>
      <p:bldP spid="428115" grpId="0" animBg="1"/>
      <p:bldP spid="428118" grpId="0" animBg="1"/>
      <p:bldP spid="428119" grpId="0"/>
      <p:bldP spid="428119" grpId="1"/>
      <p:bldP spid="428120" grpId="0"/>
      <p:bldP spid="428120" grpId="1"/>
      <p:bldP spid="428122" grpId="0" animBg="1"/>
      <p:bldP spid="428122" grpId="1" animBg="1"/>
      <p:bldP spid="428123" grpId="0"/>
      <p:bldP spid="428124" grpId="0" animBg="1"/>
      <p:bldP spid="428124" grpId="1" animBg="1"/>
      <p:bldP spid="428125" grpId="0" animBg="1"/>
      <p:bldP spid="428126" grpId="0" animBg="1"/>
      <p:bldP spid="428126" grpId="1" animBg="1"/>
      <p:bldP spid="428127" grpId="0"/>
      <p:bldP spid="428127" grpId="1"/>
      <p:bldP spid="428128" grpId="0" animBg="1"/>
      <p:bldP spid="428128" grpId="1" animBg="1"/>
      <p:bldP spid="428129" grpId="0"/>
      <p:bldP spid="428129" grpId="1"/>
      <p:bldP spid="428130" grpId="0" animBg="1"/>
      <p:bldP spid="428130" grpId="1" animBg="1"/>
      <p:bldP spid="428132" grpId="0" animBg="1" autoUpdateAnimBg="0"/>
      <p:bldP spid="428133" grpId="0"/>
      <p:bldP spid="428134" grpId="0" animBg="1"/>
      <p:bldP spid="428134" grpId="1" animBg="1"/>
      <p:bldP spid="428135" grpId="0" animBg="1" autoUpdateAnimBg="0"/>
      <p:bldP spid="4281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8DA3-1AC1-404A-9792-4778B0EA722C}" type="slidenum">
              <a:rPr lang="en-US"/>
              <a:pPr/>
              <a:t>26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</a:t>
            </a:r>
          </a:p>
        </p:txBody>
      </p:sp>
      <p:pic>
        <p:nvPicPr>
          <p:cNvPr id="435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6"/>
          <a:stretch>
            <a:fillRect/>
          </a:stretch>
        </p:blipFill>
        <p:spPr bwMode="auto">
          <a:xfrm>
            <a:off x="1235075" y="1371600"/>
            <a:ext cx="6457950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1204-07C0-48D3-9F17-05636940CF43}" type="slidenum">
              <a:rPr lang="en-US"/>
              <a:pPr/>
              <a:t>27</a:t>
            </a:fld>
            <a:endParaRPr lang="en-US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7935913" y="4800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7391400" y="48133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ADT: The Queue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85800" y="1112838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The queue is another ADT that is is just a like a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line</a:t>
            </a:r>
            <a:r>
              <a:rPr lang="en-US">
                <a:cs typeface="Courier New" pitchFamily="49" charset="0"/>
              </a:rPr>
              <a:t> at the store or at the bank.</a:t>
            </a:r>
            <a:endParaRPr lang="en-US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85800" y="2133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The first person in line is the first person out of line and served.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971675" y="3063875"/>
            <a:ext cx="543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This is called a FIFO data structure:</a:t>
            </a:r>
            <a:endParaRPr lang="en-US"/>
          </a:p>
          <a:p>
            <a:pPr algn="ctr"/>
            <a:r>
              <a:rPr lang="en-US">
                <a:solidFill>
                  <a:srgbClr val="6600CC"/>
                </a:solidFill>
                <a:cs typeface="Courier New" pitchFamily="49" charset="0"/>
              </a:rPr>
              <a:t> FIRST IN, FIRST OUT.</a:t>
            </a:r>
            <a:r>
              <a:rPr lang="en-US"/>
              <a:t> </a:t>
            </a:r>
          </a:p>
        </p:txBody>
      </p:sp>
      <p:grpSp>
        <p:nvGrpSpPr>
          <p:cNvPr id="312347" name="Group 27"/>
          <p:cNvGrpSpPr>
            <a:grpSpLocks/>
          </p:cNvGrpSpPr>
          <p:nvPr/>
        </p:nvGrpSpPr>
        <p:grpSpPr bwMode="auto">
          <a:xfrm>
            <a:off x="5410200" y="4267200"/>
            <a:ext cx="3006725" cy="1143000"/>
            <a:chOff x="3408" y="2688"/>
            <a:chExt cx="1894" cy="720"/>
          </a:xfrm>
        </p:grpSpPr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3504" y="29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8" name="Line 8"/>
            <p:cNvSpPr>
              <a:spLocks noChangeShapeType="1"/>
            </p:cNvSpPr>
            <p:nvPr/>
          </p:nvSpPr>
          <p:spPr bwMode="auto">
            <a:xfrm>
              <a:off x="3504" y="340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4704" y="26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front</a:t>
              </a:r>
            </a:p>
          </p:txBody>
        </p:sp>
        <p:sp>
          <p:nvSpPr>
            <p:cNvPr id="312330" name="Text Box 10"/>
            <p:cNvSpPr txBox="1">
              <a:spLocks noChangeArrowheads="1"/>
            </p:cNvSpPr>
            <p:nvPr/>
          </p:nvSpPr>
          <p:spPr bwMode="auto">
            <a:xfrm>
              <a:off x="3408" y="2688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rear</a:t>
              </a:r>
            </a:p>
          </p:txBody>
        </p:sp>
      </p:grpSp>
      <p:grpSp>
        <p:nvGrpSpPr>
          <p:cNvPr id="312340" name="Group 20"/>
          <p:cNvGrpSpPr>
            <a:grpSpLocks/>
          </p:cNvGrpSpPr>
          <p:nvPr/>
        </p:nvGrpSpPr>
        <p:grpSpPr bwMode="auto">
          <a:xfrm>
            <a:off x="7924800" y="4800600"/>
            <a:ext cx="838200" cy="685800"/>
            <a:chOff x="4992" y="3024"/>
            <a:chExt cx="528" cy="432"/>
          </a:xfrm>
        </p:grpSpPr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9" name="Freeform 19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7467600" y="4826000"/>
            <a:ext cx="868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17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7351713" y="4826000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945313" y="4826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0" y="3962400"/>
            <a:ext cx="5473700" cy="292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381000" y="4343400"/>
            <a:ext cx="381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queue has a 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front 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and a 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rear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.  You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enqueue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items at the 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rear 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and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dequeue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from the front.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428625" y="6180138"/>
            <a:ext cx="850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What data structures could you use to implement a queue?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7899400" y="4800600"/>
            <a:ext cx="838200" cy="685800"/>
            <a:chOff x="4992" y="3024"/>
            <a:chExt cx="528" cy="432"/>
          </a:xfrm>
        </p:grpSpPr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5" name="Freeform 25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7046913" y="4826000"/>
            <a:ext cx="1233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 –3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1" grpId="0" autoUpdateAnimBg="0"/>
      <p:bldP spid="312333" grpId="0" autoUpdateAnimBg="0"/>
      <p:bldP spid="312324" grpId="0"/>
      <p:bldP spid="312325" grpId="0"/>
      <p:bldP spid="312342" grpId="0" animBg="1" autoUpdateAnimBg="0"/>
      <p:bldP spid="312334" grpId="0" autoUpdateAnimBg="0"/>
      <p:bldP spid="312335" grpId="0" autoUpdateAnimBg="0"/>
      <p:bldP spid="312326" grpId="0"/>
      <p:bldP spid="312337" grpId="0" autoUpdateAnimBg="0"/>
      <p:bldP spid="31234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E152-47F8-4949-9C2C-A94CE26C69E1}" type="slidenum">
              <a:rPr lang="en-US"/>
              <a:pPr/>
              <a:t>28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Interface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3400" y="1241425"/>
            <a:ext cx="822960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enqueue(int a):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Inserts an item on the rear of the queue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dequeue():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Removes and returns the top item from the front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of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bool isEmpty():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if the queue is empty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solidFill>
                  <a:srgbClr val="006666"/>
                </a:solidFill>
                <a:cs typeface="Courier New" pitchFamily="49" charset="0"/>
              </a:rPr>
              <a:t> 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size():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the # of items in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getFront():</a:t>
            </a:r>
            <a:endParaRPr lang="en-US">
              <a:solidFill>
                <a:srgbClr val="6600CC"/>
              </a:solidFill>
            </a:endParaRPr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Gives the value of the top item on the queue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without removing it like dequeue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6343650" y="4456113"/>
            <a:ext cx="2762250" cy="2286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a Stack, we can have queues of any type of data! Queues of </a:t>
            </a:r>
            <a:r>
              <a:rPr lang="en-US">
                <a:solidFill>
                  <a:srgbClr val="6600CC"/>
                </a:solidFill>
              </a:rPr>
              <a:t>strings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Points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Nerds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ints</a:t>
            </a:r>
            <a:r>
              <a:rPr lang="en-US"/>
              <a:t>, etc!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32DF-F89F-4707-8131-24E33FDDCB91}" type="slidenum">
              <a:rPr lang="en-US"/>
              <a:pPr/>
              <a:t>29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62000" y="25146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computer receives a character, it enqueues it: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00100" y="4038600"/>
            <a:ext cx="758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Internet browser is ready to get and display new data, it looks in the queue: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143000" y="4981575"/>
            <a:ext cx="640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(internetQueue.isEmpty() == false)</a:t>
            </a: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char ch = internetQueue.dequeue();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 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cout &lt;&lt; ch;  // display web page</a:t>
            </a:r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…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219200" y="3505200"/>
            <a:ext cx="4648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internetQueue.enqueue(c);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609600" y="1022350"/>
            <a:ext cx="8066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Often, data flows from the Internet faster than the computer can use it. We use a queue to hold the data  until the browser is ready to display it...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3" grpId="0"/>
      <p:bldP spid="314374" grpId="0"/>
      <p:bldP spid="3143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B8A9-2D48-44F6-B79C-33C856879B82}" type="slidenum">
              <a:rPr lang="en-US"/>
              <a:pPr/>
              <a:t>3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-12192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Stack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46125" y="11128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 can…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127125" y="187483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5 on the stack.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6858000" y="3962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858000" y="3556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143000" y="2286000"/>
            <a:ext cx="315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-3 on the stack.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6858000" y="31623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1143000" y="2667000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9 on the stack.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166813" y="3048000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Pop the top of the stack.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477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1143000" y="3429000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4 on the stack.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143000" y="3810000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Pop the top of the stack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604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1143000" y="4191000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Pop the top of the stack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604000" y="30861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1143000" y="4572000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Pop the top of the stack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6565900" y="34798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457200" y="6051550"/>
            <a:ext cx="8153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Note: 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You can only access the top item of the stack, since the other items are covered.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5257800" y="228600"/>
            <a:ext cx="3810000" cy="15557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99"/>
                </a:solidFill>
              </a:rPr>
              <a:t>Note</a:t>
            </a:r>
            <a:r>
              <a:rPr lang="en-US">
                <a:solidFill>
                  <a:schemeClr val="tx1"/>
                </a:solidFill>
              </a:rPr>
              <a:t>: The stack is called a </a:t>
            </a:r>
            <a:r>
              <a:rPr lang="en-US">
                <a:solidFill>
                  <a:schemeClr val="accent2"/>
                </a:solidFill>
              </a:rPr>
              <a:t>Last-In-First-Out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tx1"/>
                </a:solidFill>
              </a:rPr>
              <a:t>data structure. 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Can you figure out why?</a:t>
            </a:r>
          </a:p>
        </p:txBody>
      </p: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5638800" y="1828800"/>
            <a:ext cx="1143000" cy="1049338"/>
            <a:chOff x="3312" y="1152"/>
            <a:chExt cx="720" cy="661"/>
          </a:xfrm>
        </p:grpSpPr>
        <p:sp>
          <p:nvSpPr>
            <p:cNvPr id="293914" name="AutoShape 26"/>
            <p:cNvSpPr>
              <a:spLocks noChangeArrowheads="1"/>
            </p:cNvSpPr>
            <p:nvPr/>
          </p:nvSpPr>
          <p:spPr bwMode="auto">
            <a:xfrm rot="2760851">
              <a:off x="3605" y="138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312" y="1152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 in</a:t>
              </a:r>
            </a:p>
          </p:txBody>
        </p:sp>
      </p:grp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7805738" y="1828800"/>
            <a:ext cx="1414462" cy="1058863"/>
            <a:chOff x="6778" y="1342"/>
            <a:chExt cx="891" cy="667"/>
          </a:xfrm>
        </p:grpSpPr>
        <p:sp>
          <p:nvSpPr>
            <p:cNvPr id="293918" name="AutoShape 30"/>
            <p:cNvSpPr>
              <a:spLocks noChangeArrowheads="1"/>
            </p:cNvSpPr>
            <p:nvPr/>
          </p:nvSpPr>
          <p:spPr bwMode="auto">
            <a:xfrm rot="-2353228">
              <a:off x="7071" y="157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6778" y="134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 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 autoUpdateAnimBg="0"/>
      <p:bldP spid="293896" grpId="0" animBg="1" autoUpdateAnimBg="0"/>
      <p:bldP spid="293897" grpId="0" autoUpdateAnimBg="0"/>
      <p:bldP spid="293898" grpId="0" animBg="1" autoUpdateAnimBg="0"/>
      <p:bldP spid="293899" grpId="0" autoUpdateAnimBg="0"/>
      <p:bldP spid="293901" grpId="0" animBg="1" autoUpdateAnimBg="0"/>
      <p:bldP spid="293902" grpId="0" autoUpdateAnimBg="0"/>
      <p:bldP spid="293903" grpId="0" animBg="1"/>
      <p:bldP spid="293904" grpId="0" autoUpdateAnimBg="0"/>
      <p:bldP spid="293905" grpId="0" animBg="1" autoUpdateAnimBg="0"/>
      <p:bldP spid="293906" grpId="0" autoUpdateAnimBg="0"/>
      <p:bldP spid="293907" grpId="0" animBg="1"/>
      <p:bldP spid="293908" grpId="0" autoUpdateAnimBg="0"/>
      <p:bldP spid="293909" grpId="0" animBg="1"/>
      <p:bldP spid="293910" grpId="0" autoUpdateAnimBg="0"/>
      <p:bldP spid="293911" grpId="0" animBg="1"/>
      <p:bldP spid="293912" grpId="0" autoUpdateAnimBg="0"/>
      <p:bldP spid="29391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C4BF-7B44-4AF5-8E81-7BA1339885C8}" type="slidenum">
              <a:rPr lang="en-US"/>
              <a:pPr/>
              <a:t>30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039813" y="1066800"/>
            <a:ext cx="718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can also use queues to search through </a:t>
            </a:r>
            <a:r>
              <a:rPr lang="en-US">
                <a:solidFill>
                  <a:srgbClr val="990000"/>
                </a:solidFill>
              </a:rPr>
              <a:t>mazes</a:t>
            </a:r>
            <a:r>
              <a:rPr lang="en-US"/>
              <a:t>!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chemeClr val="accent2"/>
                </a:solidFill>
              </a:rPr>
              <a:t>use a queue instead of a stack</a:t>
            </a:r>
            <a:r>
              <a:rPr lang="en-US"/>
              <a:t> in our searching algorithm, it will search the maze in a different order…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1000" y="353695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Instead of </a:t>
            </a:r>
            <a:r>
              <a:rPr lang="en-US">
                <a:solidFill>
                  <a:srgbClr val="6600CC"/>
                </a:solidFill>
              </a:rPr>
              <a:t>always exploring the </a:t>
            </a:r>
            <a:r>
              <a:rPr lang="en-US">
                <a:solidFill>
                  <a:srgbClr val="008080"/>
                </a:solidFill>
              </a:rPr>
              <a:t>last</a:t>
            </a:r>
            <a:r>
              <a:rPr lang="en-US">
                <a:solidFill>
                  <a:srgbClr val="6600CC"/>
                </a:solidFill>
              </a:rPr>
              <a:t> x,y location</a:t>
            </a:r>
            <a:r>
              <a:rPr lang="en-US"/>
              <a:t> pushed on top of the stack first…</a:t>
            </a:r>
          </a:p>
          <a:p>
            <a:pPr algn="ctr"/>
            <a:endParaRPr lang="en-US"/>
          </a:p>
          <a:p>
            <a:pPr algn="ctr"/>
            <a:r>
              <a:rPr lang="en-US"/>
              <a:t>The new algorithm </a:t>
            </a:r>
            <a:r>
              <a:rPr lang="en-US">
                <a:solidFill>
                  <a:srgbClr val="6600CC"/>
                </a:solidFill>
              </a:rPr>
              <a:t>explores the </a:t>
            </a:r>
            <a:r>
              <a:rPr lang="en-US">
                <a:solidFill>
                  <a:srgbClr val="008080"/>
                </a:solidFill>
              </a:rPr>
              <a:t>oldest</a:t>
            </a:r>
            <a:r>
              <a:rPr lang="en-US">
                <a:solidFill>
                  <a:srgbClr val="6600CC"/>
                </a:solidFill>
              </a:rPr>
              <a:t> x,y location </a:t>
            </a:r>
            <a:r>
              <a:rPr lang="en-US"/>
              <a:t>inserted into the queue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8" grpId="0" build="allAtOnce"/>
      <p:bldP spid="315398" grpI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520B-B4D6-49CB-9D5B-2C3E8B64E575}" type="slidenum">
              <a:rPr lang="en-US"/>
              <a:pPr/>
              <a:t>31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677779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Solving a Maze with a Queue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(AKA Breadth-first Search)</a:t>
            </a:r>
            <a:endParaRPr lang="en-US" sz="1400" dirty="0"/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Insert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queue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Remove the top point from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(curx-1,cury)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(curx+1,cury)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(curx,cury-1)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(curx,cury+1)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886575" y="217646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06598" name="Text Box 70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06599" name="Text Box 71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06601" name="Group 73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06602" name="Text Box 74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06603" name="Line 75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604" name="Group 76"/>
          <p:cNvGrpSpPr>
            <a:grpSpLocks/>
          </p:cNvGrpSpPr>
          <p:nvPr/>
        </p:nvGrpSpPr>
        <p:grpSpPr bwMode="auto">
          <a:xfrm>
            <a:off x="5638800" y="6096000"/>
            <a:ext cx="3200400" cy="533400"/>
            <a:chOff x="4020" y="3840"/>
            <a:chExt cx="1548" cy="336"/>
          </a:xfrm>
        </p:grpSpPr>
        <p:sp>
          <p:nvSpPr>
            <p:cNvPr id="406605" name="Rectangle 77"/>
            <p:cNvSpPr>
              <a:spLocks noChangeArrowheads="1"/>
            </p:cNvSpPr>
            <p:nvPr/>
          </p:nvSpPr>
          <p:spPr bwMode="auto">
            <a:xfrm>
              <a:off x="402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6" name="Rectangle 78"/>
            <p:cNvSpPr>
              <a:spLocks noChangeArrowheads="1"/>
            </p:cNvSpPr>
            <p:nvPr/>
          </p:nvSpPr>
          <p:spPr bwMode="auto">
            <a:xfrm>
              <a:off x="4278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7" name="Rectangle 79"/>
            <p:cNvSpPr>
              <a:spLocks noChangeArrowheads="1"/>
            </p:cNvSpPr>
            <p:nvPr/>
          </p:nvSpPr>
          <p:spPr bwMode="auto">
            <a:xfrm>
              <a:off x="4536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8" name="Rectangle 80"/>
            <p:cNvSpPr>
              <a:spLocks noChangeArrowheads="1"/>
            </p:cNvSpPr>
            <p:nvPr/>
          </p:nvSpPr>
          <p:spPr bwMode="auto">
            <a:xfrm>
              <a:off x="4794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9" name="Rectangle 81"/>
            <p:cNvSpPr>
              <a:spLocks noChangeArrowheads="1"/>
            </p:cNvSpPr>
            <p:nvPr/>
          </p:nvSpPr>
          <p:spPr bwMode="auto">
            <a:xfrm>
              <a:off x="5052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10" name="Rectangle 82"/>
            <p:cNvSpPr>
              <a:spLocks noChangeArrowheads="1"/>
            </p:cNvSpPr>
            <p:nvPr/>
          </p:nvSpPr>
          <p:spPr bwMode="auto">
            <a:xfrm>
              <a:off x="531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611" name="Text Box 83"/>
          <p:cNvSpPr txBox="1">
            <a:spLocks noChangeArrowheads="1"/>
          </p:cNvSpPr>
          <p:nvPr/>
        </p:nvSpPr>
        <p:spPr bwMode="auto">
          <a:xfrm>
            <a:off x="8153400" y="5715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</a:t>
            </a:r>
          </a:p>
        </p:txBody>
      </p:sp>
      <p:sp>
        <p:nvSpPr>
          <p:cNvPr id="406612" name="Text Box 84"/>
          <p:cNvSpPr txBox="1">
            <a:spLocks noChangeArrowheads="1"/>
          </p:cNvSpPr>
          <p:nvPr/>
        </p:nvSpPr>
        <p:spPr bwMode="auto">
          <a:xfrm>
            <a:off x="5715000" y="5638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06613" name="Line 85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5" name="Text Box 107"/>
          <p:cNvSpPr txBox="1">
            <a:spLocks noChangeArrowheads="1"/>
          </p:cNvSpPr>
          <p:nvPr/>
        </p:nvSpPr>
        <p:spPr bwMode="auto">
          <a:xfrm>
            <a:off x="6156325" y="42370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  <p:sp>
        <p:nvSpPr>
          <p:cNvPr id="406636" name="Line 108"/>
          <p:cNvSpPr>
            <a:spLocks noChangeShapeType="1"/>
          </p:cNvSpPr>
          <p:nvPr/>
        </p:nvSpPr>
        <p:spPr bwMode="auto">
          <a:xfrm>
            <a:off x="28575" y="1676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8" name="Text Box 110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(1,1)</a:t>
            </a:r>
          </a:p>
        </p:txBody>
      </p:sp>
      <p:sp>
        <p:nvSpPr>
          <p:cNvPr id="406639" name="Text Box 11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40" name="Line 112"/>
          <p:cNvSpPr>
            <a:spLocks noChangeShapeType="1"/>
          </p:cNvSpPr>
          <p:nvPr/>
        </p:nvSpPr>
        <p:spPr bwMode="auto">
          <a:xfrm>
            <a:off x="4762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1" name="Line 113"/>
          <p:cNvSpPr>
            <a:spLocks noChangeShapeType="1"/>
          </p:cNvSpPr>
          <p:nvPr/>
        </p:nvSpPr>
        <p:spPr bwMode="auto">
          <a:xfrm>
            <a:off x="28575" y="24955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2" name="Line 114"/>
          <p:cNvSpPr>
            <a:spLocks noChangeShapeType="1"/>
          </p:cNvSpPr>
          <p:nvPr/>
        </p:nvSpPr>
        <p:spPr bwMode="auto">
          <a:xfrm>
            <a:off x="28575" y="2757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3" name="Line 115"/>
          <p:cNvSpPr>
            <a:spLocks noChangeShapeType="1"/>
          </p:cNvSpPr>
          <p:nvPr/>
        </p:nvSpPr>
        <p:spPr bwMode="auto">
          <a:xfrm>
            <a:off x="2857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5" name="Text Box 117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46" name="Line 118"/>
          <p:cNvSpPr>
            <a:spLocks noChangeShapeType="1"/>
          </p:cNvSpPr>
          <p:nvPr/>
        </p:nvSpPr>
        <p:spPr bwMode="auto">
          <a:xfrm>
            <a:off x="42863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7" name="Text Box 119"/>
          <p:cNvSpPr txBox="1">
            <a:spLocks noChangeArrowheads="1"/>
          </p:cNvSpPr>
          <p:nvPr/>
        </p:nvSpPr>
        <p:spPr bwMode="auto">
          <a:xfrm>
            <a:off x="7085013" y="154463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48" name="Line 120"/>
          <p:cNvSpPr>
            <a:spLocks noChangeShapeType="1"/>
          </p:cNvSpPr>
          <p:nvPr/>
        </p:nvSpPr>
        <p:spPr bwMode="auto">
          <a:xfrm>
            <a:off x="604838" y="4143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0" name="Text Box 122"/>
          <p:cNvSpPr txBox="1">
            <a:spLocks noChangeArrowheads="1"/>
          </p:cNvSpPr>
          <p:nvPr/>
        </p:nvSpPr>
        <p:spPr bwMode="auto">
          <a:xfrm>
            <a:off x="7065963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51" name="Line 123"/>
          <p:cNvSpPr>
            <a:spLocks noChangeShapeType="1"/>
          </p:cNvSpPr>
          <p:nvPr/>
        </p:nvSpPr>
        <p:spPr bwMode="auto">
          <a:xfrm>
            <a:off x="671513" y="44148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2" name="Text Box 124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(2,1)</a:t>
            </a:r>
          </a:p>
        </p:txBody>
      </p:sp>
      <p:sp>
        <p:nvSpPr>
          <p:cNvPr id="406653" name="Line 125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4" name="Text Box 126"/>
          <p:cNvSpPr txBox="1">
            <a:spLocks noChangeArrowheads="1"/>
          </p:cNvSpPr>
          <p:nvPr/>
        </p:nvSpPr>
        <p:spPr bwMode="auto">
          <a:xfrm>
            <a:off x="685165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55" name="Line 127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0" name="Text Box 132"/>
          <p:cNvSpPr txBox="1">
            <a:spLocks noChangeArrowheads="1"/>
          </p:cNvSpPr>
          <p:nvPr/>
        </p:nvSpPr>
        <p:spPr bwMode="auto">
          <a:xfrm>
            <a:off x="6835775" y="1544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2" name="Text Box 134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3" name="Line 13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6808788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65" name="Line 137"/>
          <p:cNvSpPr>
            <a:spLocks noChangeShapeType="1"/>
          </p:cNvSpPr>
          <p:nvPr/>
        </p:nvSpPr>
        <p:spPr bwMode="auto">
          <a:xfrm>
            <a:off x="623888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6" name="Line 138"/>
          <p:cNvSpPr>
            <a:spLocks noChangeShapeType="1"/>
          </p:cNvSpPr>
          <p:nvPr/>
        </p:nvSpPr>
        <p:spPr bwMode="auto">
          <a:xfrm>
            <a:off x="66675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7" name="Text Box 139"/>
          <p:cNvSpPr txBox="1">
            <a:spLocks noChangeArrowheads="1"/>
          </p:cNvSpPr>
          <p:nvPr/>
        </p:nvSpPr>
        <p:spPr bwMode="auto">
          <a:xfrm>
            <a:off x="6129338" y="4981575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curx,cury=</a:t>
            </a:r>
          </a:p>
        </p:txBody>
      </p:sp>
      <p:sp>
        <p:nvSpPr>
          <p:cNvPr id="406671" name="Rectangle 143"/>
          <p:cNvSpPr>
            <a:spLocks noChangeArrowheads="1"/>
          </p:cNvSpPr>
          <p:nvPr/>
        </p:nvSpPr>
        <p:spPr bwMode="auto">
          <a:xfrm>
            <a:off x="6837363" y="1584325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2" name="Line 144"/>
          <p:cNvSpPr>
            <a:spLocks noChangeShapeType="1"/>
          </p:cNvSpPr>
          <p:nvPr/>
        </p:nvSpPr>
        <p:spPr bwMode="auto">
          <a:xfrm>
            <a:off x="26988" y="19177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3" name="Line 145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4" name="Rectangle 146"/>
          <p:cNvSpPr>
            <a:spLocks noChangeArrowheads="1"/>
          </p:cNvSpPr>
          <p:nvPr/>
        </p:nvSpPr>
        <p:spPr bwMode="auto">
          <a:xfrm>
            <a:off x="7094538" y="1585913"/>
            <a:ext cx="354012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5" name="Line 147"/>
          <p:cNvSpPr>
            <a:spLocks noChangeShapeType="1"/>
          </p:cNvSpPr>
          <p:nvPr/>
        </p:nvSpPr>
        <p:spPr bwMode="auto">
          <a:xfrm>
            <a:off x="1428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6" name="Line 148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7" name="Line 149"/>
          <p:cNvSpPr>
            <a:spLocks noChangeShapeType="1"/>
          </p:cNvSpPr>
          <p:nvPr/>
        </p:nvSpPr>
        <p:spPr bwMode="auto">
          <a:xfrm>
            <a:off x="47625" y="38528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89" name="Text Box 161"/>
          <p:cNvSpPr txBox="1">
            <a:spLocks noChangeArrowheads="1"/>
          </p:cNvSpPr>
          <p:nvPr/>
        </p:nvSpPr>
        <p:spPr bwMode="auto">
          <a:xfrm>
            <a:off x="7356475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92" name="Line 164"/>
          <p:cNvSpPr>
            <a:spLocks noChangeShapeType="1"/>
          </p:cNvSpPr>
          <p:nvPr/>
        </p:nvSpPr>
        <p:spPr bwMode="auto">
          <a:xfrm>
            <a:off x="609600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3" name="Text Box 165"/>
          <p:cNvSpPr txBox="1">
            <a:spLocks noChangeArrowheads="1"/>
          </p:cNvSpPr>
          <p:nvPr/>
        </p:nvSpPr>
        <p:spPr bwMode="auto">
          <a:xfrm>
            <a:off x="733742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94" name="Line 166"/>
          <p:cNvSpPr>
            <a:spLocks noChangeShapeType="1"/>
          </p:cNvSpPr>
          <p:nvPr/>
        </p:nvSpPr>
        <p:spPr bwMode="auto">
          <a:xfrm>
            <a:off x="671513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5" name="Line 167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7086600" y="12620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98" name="Line 170"/>
          <p:cNvSpPr>
            <a:spLocks noChangeShapeType="1"/>
          </p:cNvSpPr>
          <p:nvPr/>
        </p:nvSpPr>
        <p:spPr bwMode="auto">
          <a:xfrm>
            <a:off x="33338" y="55197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9" name="Text Box 171"/>
          <p:cNvSpPr txBox="1">
            <a:spLocks noChangeArrowheads="1"/>
          </p:cNvSpPr>
          <p:nvPr/>
        </p:nvSpPr>
        <p:spPr bwMode="auto">
          <a:xfrm>
            <a:off x="7086600" y="1795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00" name="Line 172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1" name="Line 173"/>
          <p:cNvSpPr>
            <a:spLocks noChangeShapeType="1"/>
          </p:cNvSpPr>
          <p:nvPr/>
        </p:nvSpPr>
        <p:spPr bwMode="auto">
          <a:xfrm>
            <a:off x="42863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2" name="Line 174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1" name="Rectangle 183"/>
          <p:cNvSpPr>
            <a:spLocks noChangeArrowheads="1"/>
          </p:cNvSpPr>
          <p:nvPr/>
        </p:nvSpPr>
        <p:spPr bwMode="auto">
          <a:xfrm>
            <a:off x="6829425" y="1843088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4" name="Line 186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5" name="Line 187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6" name="Text Box 188"/>
          <p:cNvSpPr txBox="1">
            <a:spLocks noChangeArrowheads="1"/>
          </p:cNvSpPr>
          <p:nvPr/>
        </p:nvSpPr>
        <p:spPr bwMode="auto">
          <a:xfrm>
            <a:off x="6581775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7" name="Line 189"/>
          <p:cNvSpPr>
            <a:spLocks noChangeShapeType="1"/>
          </p:cNvSpPr>
          <p:nvPr/>
        </p:nvSpPr>
        <p:spPr bwMode="auto">
          <a:xfrm>
            <a:off x="47625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8" name="Text Box 190"/>
          <p:cNvSpPr txBox="1">
            <a:spLocks noChangeArrowheads="1"/>
          </p:cNvSpPr>
          <p:nvPr/>
        </p:nvSpPr>
        <p:spPr bwMode="auto">
          <a:xfrm>
            <a:off x="708025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9" name="Line 191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0" name="Text Box 192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1" name="Line 193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2" name="Text Box 194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3" name="Line 19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4" name="Text Box 196"/>
          <p:cNvSpPr txBox="1">
            <a:spLocks noChangeArrowheads="1"/>
          </p:cNvSpPr>
          <p:nvPr/>
        </p:nvSpPr>
        <p:spPr bwMode="auto">
          <a:xfrm>
            <a:off x="6807200" y="211613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25" name="Line 197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6" name="Line 198"/>
          <p:cNvSpPr>
            <a:spLocks noChangeShapeType="1"/>
          </p:cNvSpPr>
          <p:nvPr/>
        </p:nvSpPr>
        <p:spPr bwMode="auto">
          <a:xfrm>
            <a:off x="57150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7" name="Line 19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8" name="Line 20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9" name="Rectangle 201"/>
          <p:cNvSpPr>
            <a:spLocks noChangeArrowheads="1"/>
          </p:cNvSpPr>
          <p:nvPr/>
        </p:nvSpPr>
        <p:spPr bwMode="auto">
          <a:xfrm>
            <a:off x="7337425" y="1573213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0" name="Line 202"/>
          <p:cNvSpPr>
            <a:spLocks noChangeShapeType="1"/>
          </p:cNvSpPr>
          <p:nvPr/>
        </p:nvSpPr>
        <p:spPr bwMode="auto">
          <a:xfrm>
            <a:off x="3333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1" name="Line 203"/>
          <p:cNvSpPr>
            <a:spLocks noChangeShapeType="1"/>
          </p:cNvSpPr>
          <p:nvPr/>
        </p:nvSpPr>
        <p:spPr bwMode="auto">
          <a:xfrm>
            <a:off x="61913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2" name="Text Box 204"/>
          <p:cNvSpPr txBox="1">
            <a:spLocks noChangeArrowheads="1"/>
          </p:cNvSpPr>
          <p:nvPr/>
        </p:nvSpPr>
        <p:spPr bwMode="auto">
          <a:xfrm>
            <a:off x="7107238" y="154146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3" name="Line 205"/>
          <p:cNvSpPr>
            <a:spLocks noChangeShapeType="1"/>
          </p:cNvSpPr>
          <p:nvPr/>
        </p:nvSpPr>
        <p:spPr bwMode="auto">
          <a:xfrm>
            <a:off x="52388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4" name="Text Box 206"/>
          <p:cNvSpPr txBox="1">
            <a:spLocks noChangeArrowheads="1"/>
          </p:cNvSpPr>
          <p:nvPr/>
        </p:nvSpPr>
        <p:spPr bwMode="auto">
          <a:xfrm>
            <a:off x="7605713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5" name="Line 207"/>
          <p:cNvSpPr>
            <a:spLocks noChangeShapeType="1"/>
          </p:cNvSpPr>
          <p:nvPr/>
        </p:nvSpPr>
        <p:spPr bwMode="auto">
          <a:xfrm>
            <a:off x="600075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6" name="Text Box 208"/>
          <p:cNvSpPr txBox="1">
            <a:spLocks noChangeArrowheads="1"/>
          </p:cNvSpPr>
          <p:nvPr/>
        </p:nvSpPr>
        <p:spPr bwMode="auto">
          <a:xfrm>
            <a:off x="757237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37" name="Line 209"/>
          <p:cNvSpPr>
            <a:spLocks noChangeShapeType="1"/>
          </p:cNvSpPr>
          <p:nvPr/>
        </p:nvSpPr>
        <p:spPr bwMode="auto">
          <a:xfrm>
            <a:off x="681038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8" name="Line 210"/>
          <p:cNvSpPr>
            <a:spLocks noChangeShapeType="1"/>
          </p:cNvSpPr>
          <p:nvPr/>
        </p:nvSpPr>
        <p:spPr bwMode="auto">
          <a:xfrm>
            <a:off x="19050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9" name="Text Box 211"/>
          <p:cNvSpPr txBox="1">
            <a:spLocks noChangeArrowheads="1"/>
          </p:cNvSpPr>
          <p:nvPr/>
        </p:nvSpPr>
        <p:spPr bwMode="auto">
          <a:xfrm>
            <a:off x="73628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40" name="Line 212"/>
          <p:cNvSpPr>
            <a:spLocks noChangeShapeType="1"/>
          </p:cNvSpPr>
          <p:nvPr/>
        </p:nvSpPr>
        <p:spPr bwMode="auto">
          <a:xfrm>
            <a:off x="28575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1" name="Text Box 213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42" name="Line 214"/>
          <p:cNvSpPr>
            <a:spLocks noChangeShapeType="1"/>
          </p:cNvSpPr>
          <p:nvPr/>
        </p:nvSpPr>
        <p:spPr bwMode="auto">
          <a:xfrm>
            <a:off x="614363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3" name="Text Box 215"/>
          <p:cNvSpPr txBox="1">
            <a:spLocks noChangeArrowheads="1"/>
          </p:cNvSpPr>
          <p:nvPr/>
        </p:nvSpPr>
        <p:spPr bwMode="auto">
          <a:xfrm>
            <a:off x="7319963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44" name="Line 216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5" name="Text Box 217"/>
          <p:cNvSpPr txBox="1">
            <a:spLocks noChangeArrowheads="1"/>
          </p:cNvSpPr>
          <p:nvPr/>
        </p:nvSpPr>
        <p:spPr bwMode="auto">
          <a:xfrm>
            <a:off x="7197725" y="61706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(3,2)</a:t>
            </a:r>
          </a:p>
        </p:txBody>
      </p:sp>
      <p:sp>
        <p:nvSpPr>
          <p:cNvPr id="406746" name="Line 218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7" name="Line 21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8" name="Line 22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1" name="Text Box 103"/>
          <p:cNvSpPr txBox="1">
            <a:spLocks noChangeArrowheads="1"/>
          </p:cNvSpPr>
          <p:nvPr/>
        </p:nvSpPr>
        <p:spPr bwMode="auto">
          <a:xfrm>
            <a:off x="7743825" y="6156325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(1,3)</a:t>
            </a:r>
          </a:p>
        </p:txBody>
      </p:sp>
      <p:sp>
        <p:nvSpPr>
          <p:cNvPr id="406637" name="Text Box 109"/>
          <p:cNvSpPr txBox="1">
            <a:spLocks noChangeArrowheads="1"/>
          </p:cNvSpPr>
          <p:nvPr/>
        </p:nvSpPr>
        <p:spPr bwMode="auto">
          <a:xfrm>
            <a:off x="7743825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(1,2)</a:t>
            </a:r>
          </a:p>
        </p:txBody>
      </p:sp>
      <p:sp>
        <p:nvSpPr>
          <p:cNvPr id="406634" name="Text Box 106"/>
          <p:cNvSpPr txBox="1">
            <a:spLocks noChangeArrowheads="1"/>
          </p:cNvSpPr>
          <p:nvPr/>
        </p:nvSpPr>
        <p:spPr bwMode="auto">
          <a:xfrm>
            <a:off x="7743825" y="615156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(3,1)</a:t>
            </a:r>
          </a:p>
        </p:txBody>
      </p:sp>
      <p:sp>
        <p:nvSpPr>
          <p:cNvPr id="406627" name="Text Box 99"/>
          <p:cNvSpPr txBox="1">
            <a:spLocks noChangeArrowheads="1"/>
          </p:cNvSpPr>
          <p:nvPr/>
        </p:nvSpPr>
        <p:spPr bwMode="auto">
          <a:xfrm>
            <a:off x="7734300" y="61579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(4,1)</a:t>
            </a:r>
          </a:p>
        </p:txBody>
      </p:sp>
      <p:sp>
        <p:nvSpPr>
          <p:cNvPr id="406754" name="Rectangle 226"/>
          <p:cNvSpPr>
            <a:spLocks noChangeArrowheads="1"/>
          </p:cNvSpPr>
          <p:nvPr/>
        </p:nvSpPr>
        <p:spPr bwMode="auto">
          <a:xfrm>
            <a:off x="6824663" y="2120900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198 -0.1609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-804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285 -0.15842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7932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6059E-6 L 0.05591 4.56059E-6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000"/>
                                        <p:tgtEl>
                                          <p:spTgt spid="40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-0.00116 L -0.00677 -0.1612 " pathEditMode="relative" rAng="0" ptsTypes="AA">
                                      <p:cBhvr>
                                        <p:cTn id="403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8002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08 L 0.05313 4.56059E-6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1000"/>
                                        <p:tgtEl>
                                          <p:spTgt spid="406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40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 nodeType="clickPar">
                      <p:stCondLst>
                        <p:cond delay="indefinite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0"/>
                                        <p:tgtEl>
                                          <p:spTgt spid="4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4.56059E-6 L -0.00677 -0.1642 " pathEditMode="relative" rAng="0" ptsTypes="AA">
                                      <p:cBhvr>
                                        <p:cTn id="538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8210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05469 0.00208 " pathEditMode="relative" rAng="0" ptsTypes="AA">
                                      <p:cBhvr>
                                        <p:cTn id="543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 nodeType="clickPar">
                      <p:stCondLst>
                        <p:cond delay="indefinite"/>
                      </p:stCondLst>
                      <p:childTnLst>
                        <p:par>
                          <p:cTn id="5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2000"/>
                                        <p:tgtEl>
                                          <p:spTgt spid="40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 nodeType="clickPar">
                      <p:stCondLst>
                        <p:cond delay="indefinite"/>
                      </p:stCondLst>
                      <p:childTnLst>
                        <p:par>
                          <p:cTn id="5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 nodeType="clickPar">
                      <p:stCondLst>
                        <p:cond delay="indefinite"/>
                      </p:stCondLst>
                      <p:childTnLst>
                        <p:par>
                          <p:cTn id="5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 nodeType="clickPar">
                      <p:stCondLst>
                        <p:cond delay="indefinite"/>
                      </p:stCondLst>
                      <p:childTnLst>
                        <p:par>
                          <p:cTn id="5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 nodeType="clickPar">
                      <p:stCondLst>
                        <p:cond delay="indefinite"/>
                      </p:stCondLst>
                      <p:childTnLst>
                        <p:par>
                          <p:cTn id="5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40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 nodeType="clickPar">
                      <p:stCondLst>
                        <p:cond delay="indefinite"/>
                      </p:stCondLst>
                      <p:childTnLst>
                        <p:par>
                          <p:cTn id="6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 nodeType="clickPar">
                      <p:stCondLst>
                        <p:cond delay="indefinite"/>
                      </p:stCondLst>
                      <p:childTnLst>
                        <p:par>
                          <p:cTn id="6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4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 nodeType="clickPar">
                      <p:stCondLst>
                        <p:cond delay="indefinite"/>
                      </p:stCondLst>
                      <p:childTnLst>
                        <p:par>
                          <p:cTn id="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 nodeType="clickPar">
                      <p:stCondLst>
                        <p:cond delay="indefinite"/>
                      </p:stCondLst>
                      <p:childTnLst>
                        <p:par>
                          <p:cTn id="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 nodeType="clickPar">
                      <p:stCondLst>
                        <p:cond delay="indefinite"/>
                      </p:stCondLst>
                      <p:childTnLst>
                        <p:par>
                          <p:cTn id="6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 nodeType="clickPar">
                      <p:stCondLst>
                        <p:cond delay="indefinite"/>
                      </p:stCondLst>
                      <p:childTnLst>
                        <p:par>
                          <p:cTn id="6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40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 nodeType="clickPar">
                      <p:stCondLst>
                        <p:cond delay="indefinite"/>
                      </p:stCondLst>
                      <p:childTnLst>
                        <p:par>
                          <p:cTn id="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000"/>
                                        <p:tgtEl>
                                          <p:spTgt spid="40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 nodeType="clickPar">
                      <p:stCondLst>
                        <p:cond delay="indefinite"/>
                      </p:stCondLst>
                      <p:childTnLst>
                        <p:par>
                          <p:cTn id="6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 nodeType="clickPar">
                      <p:stCondLst>
                        <p:cond delay="indefinite"/>
                      </p:stCondLst>
                      <p:childTnLst>
                        <p:par>
                          <p:cTn id="6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 nodeType="clickPar">
                      <p:stCondLst>
                        <p:cond delay="indefinite"/>
                      </p:stCondLst>
                      <p:childTnLst>
                        <p:par>
                          <p:cTn id="6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 nodeType="clickPar">
                      <p:stCondLst>
                        <p:cond delay="indefinite"/>
                      </p:stCondLst>
                      <p:childTnLst>
                        <p:par>
                          <p:cTn id="6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 nodeType="clickPar">
                      <p:stCondLst>
                        <p:cond delay="indefinite"/>
                      </p:stCondLst>
                      <p:childTnLst>
                        <p:par>
                          <p:cTn id="6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 nodeType="clickPar">
                      <p:stCondLst>
                        <p:cond delay="indefinite"/>
                      </p:stCondLst>
                      <p:childTnLst>
                        <p:par>
                          <p:cTn id="6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 nodeType="clickPar">
                      <p:stCondLst>
                        <p:cond delay="indefinite"/>
                      </p:stCondLst>
                      <p:childTnLst>
                        <p:par>
                          <p:cTn id="7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0.00232 L -0.00521 -0.1598 " pathEditMode="relative" rAng="0" ptsTypes="AA">
                                      <p:cBhvr>
                                        <p:cTn id="702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8117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0.05573 0.00208 " pathEditMode="relative" rAng="0" ptsTypes="AA">
                                      <p:cBhvr>
                                        <p:cTn id="707" dur="2000" fill="hold"/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93"/>
                                    </p:animMotion>
                                  </p:childTnLst>
                                </p:cTn>
                              </p:par>
                              <p:par>
                                <p:cTn id="7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2183E-6 L 0.05903 4.42183E-6 " pathEditMode="relative" rAng="0" ptsTypes="AA">
                                      <p:cBhvr>
                                        <p:cTn id="709" dur="2000" fill="hold"/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 nodeType="clickPar">
                      <p:stCondLst>
                        <p:cond delay="indefinite"/>
                      </p:stCondLst>
                      <p:childTnLst>
                        <p:par>
                          <p:cTn id="7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2000"/>
                                        <p:tgtEl>
                                          <p:spTgt spid="406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 nodeType="clickPar">
                      <p:stCondLst>
                        <p:cond delay="indefinite"/>
                      </p:stCondLst>
                      <p:childTnLst>
                        <p:par>
                          <p:cTn id="7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  <p:bldP spid="406613" grpId="0" animBg="1"/>
      <p:bldP spid="406613" grpId="1" animBg="1"/>
      <p:bldP spid="406635" grpId="0"/>
      <p:bldP spid="406636" grpId="0" animBg="1"/>
      <p:bldP spid="406636" grpId="1" animBg="1"/>
      <p:bldP spid="406638" grpId="0"/>
      <p:bldP spid="406638" grpId="1"/>
      <p:bldP spid="406638" grpId="2"/>
      <p:bldP spid="406639" grpId="0"/>
      <p:bldP spid="406640" grpId="0" animBg="1"/>
      <p:bldP spid="406640" grpId="1" animBg="1"/>
      <p:bldP spid="406641" grpId="0" animBg="1"/>
      <p:bldP spid="406641" grpId="1" animBg="1"/>
      <p:bldP spid="406642" grpId="0" animBg="1"/>
      <p:bldP spid="406642" grpId="1" animBg="1"/>
      <p:bldP spid="406643" grpId="0" animBg="1"/>
      <p:bldP spid="406643" grpId="1" animBg="1"/>
      <p:bldP spid="406645" grpId="0"/>
      <p:bldP spid="406645" grpId="1"/>
      <p:bldP spid="406646" grpId="0" animBg="1"/>
      <p:bldP spid="406646" grpId="1" animBg="1"/>
      <p:bldP spid="406647" grpId="0"/>
      <p:bldP spid="406647" grpId="1"/>
      <p:bldP spid="406648" grpId="0" animBg="1"/>
      <p:bldP spid="406648" grpId="1" animBg="1"/>
      <p:bldP spid="406650" grpId="0"/>
      <p:bldP spid="406651" grpId="0" animBg="1"/>
      <p:bldP spid="406651" grpId="1" animBg="1"/>
      <p:bldP spid="406652" grpId="0"/>
      <p:bldP spid="406652" grpId="1"/>
      <p:bldP spid="406652" grpId="2"/>
      <p:bldP spid="406653" grpId="0" animBg="1"/>
      <p:bldP spid="406653" grpId="1" animBg="1"/>
      <p:bldP spid="406654" grpId="0"/>
      <p:bldP spid="406654" grpId="1"/>
      <p:bldP spid="406655" grpId="0" animBg="1"/>
      <p:bldP spid="406655" grpId="1" animBg="1"/>
      <p:bldP spid="406660" grpId="0"/>
      <p:bldP spid="406660" grpId="1"/>
      <p:bldP spid="406662" grpId="0"/>
      <p:bldP spid="406662" grpId="1"/>
      <p:bldP spid="406663" grpId="0" animBg="1"/>
      <p:bldP spid="406663" grpId="1" animBg="1"/>
      <p:bldP spid="406664" grpId="0"/>
      <p:bldP spid="406665" grpId="0" animBg="1"/>
      <p:bldP spid="406665" grpId="1" animBg="1"/>
      <p:bldP spid="406666" grpId="0" animBg="1"/>
      <p:bldP spid="406666" grpId="1" animBg="1"/>
      <p:bldP spid="406667" grpId="0"/>
      <p:bldP spid="406671" grpId="0" animBg="1"/>
      <p:bldP spid="406671" grpId="1" animBg="1"/>
      <p:bldP spid="406672" grpId="0" animBg="1"/>
      <p:bldP spid="406672" grpId="1" animBg="1"/>
      <p:bldP spid="406673" grpId="0" animBg="1"/>
      <p:bldP spid="406673" grpId="1" animBg="1"/>
      <p:bldP spid="406674" grpId="0" animBg="1"/>
      <p:bldP spid="406674" grpId="1" animBg="1"/>
      <p:bldP spid="406675" grpId="0" animBg="1"/>
      <p:bldP spid="406675" grpId="1" animBg="1"/>
      <p:bldP spid="406676" grpId="0" animBg="1"/>
      <p:bldP spid="406676" grpId="1" animBg="1"/>
      <p:bldP spid="406677" grpId="0" animBg="1"/>
      <p:bldP spid="406677" grpId="1" animBg="1"/>
      <p:bldP spid="406689" grpId="0"/>
      <p:bldP spid="406689" grpId="1"/>
      <p:bldP spid="406692" grpId="0" animBg="1"/>
      <p:bldP spid="406692" grpId="1" animBg="1"/>
      <p:bldP spid="406693" grpId="0"/>
      <p:bldP spid="406694" grpId="0" animBg="1"/>
      <p:bldP spid="406694" grpId="1" animBg="1"/>
      <p:bldP spid="406695" grpId="0" animBg="1"/>
      <p:bldP spid="406695" grpId="1" animBg="1"/>
      <p:bldP spid="406697" grpId="0"/>
      <p:bldP spid="406697" grpId="1"/>
      <p:bldP spid="406698" grpId="0" animBg="1"/>
      <p:bldP spid="406698" grpId="1" animBg="1"/>
      <p:bldP spid="406699" grpId="0"/>
      <p:bldP spid="406699" grpId="1"/>
      <p:bldP spid="406700" grpId="0" animBg="1"/>
      <p:bldP spid="406700" grpId="1" animBg="1"/>
      <p:bldP spid="406701" grpId="0" animBg="1"/>
      <p:bldP spid="406701" grpId="1" animBg="1"/>
      <p:bldP spid="406702" grpId="0" animBg="1"/>
      <p:bldP spid="406702" grpId="1" animBg="1"/>
      <p:bldP spid="406711" grpId="0" animBg="1"/>
      <p:bldP spid="406711" grpId="1" animBg="1"/>
      <p:bldP spid="406714" grpId="0" animBg="1"/>
      <p:bldP spid="406714" grpId="1" animBg="1"/>
      <p:bldP spid="406715" grpId="0" animBg="1"/>
      <p:bldP spid="406715" grpId="1" animBg="1"/>
      <p:bldP spid="406716" grpId="0"/>
      <p:bldP spid="406716" grpId="1"/>
      <p:bldP spid="406717" grpId="0" animBg="1"/>
      <p:bldP spid="406717" grpId="1" animBg="1"/>
      <p:bldP spid="406718" grpId="0"/>
      <p:bldP spid="406718" grpId="1"/>
      <p:bldP spid="406719" grpId="0" animBg="1"/>
      <p:bldP spid="406719" grpId="1" animBg="1"/>
      <p:bldP spid="406720" grpId="0"/>
      <p:bldP spid="406720" grpId="1"/>
      <p:bldP spid="406721" grpId="0" animBg="1"/>
      <p:bldP spid="406721" grpId="1" animBg="1"/>
      <p:bldP spid="406722" grpId="0"/>
      <p:bldP spid="406722" grpId="1"/>
      <p:bldP spid="406723" grpId="0" animBg="1"/>
      <p:bldP spid="406723" grpId="1" animBg="1"/>
      <p:bldP spid="406724" grpId="0"/>
      <p:bldP spid="406725" grpId="0" animBg="1"/>
      <p:bldP spid="406725" grpId="1" animBg="1"/>
      <p:bldP spid="406726" grpId="0" animBg="1"/>
      <p:bldP spid="406726" grpId="1" animBg="1"/>
      <p:bldP spid="406727" grpId="0" animBg="1"/>
      <p:bldP spid="406727" grpId="1" animBg="1"/>
      <p:bldP spid="406728" grpId="0" animBg="1"/>
      <p:bldP spid="406728" grpId="1" animBg="1"/>
      <p:bldP spid="406729" grpId="0" animBg="1"/>
      <p:bldP spid="406729" grpId="1" animBg="1"/>
      <p:bldP spid="406730" grpId="0" animBg="1"/>
      <p:bldP spid="406730" grpId="1" animBg="1"/>
      <p:bldP spid="406731" grpId="0" animBg="1"/>
      <p:bldP spid="406731" grpId="1" animBg="1"/>
      <p:bldP spid="406732" grpId="0"/>
      <p:bldP spid="406732" grpId="1"/>
      <p:bldP spid="406733" grpId="0" animBg="1"/>
      <p:bldP spid="406733" grpId="1" animBg="1"/>
      <p:bldP spid="406734" grpId="0"/>
      <p:bldP spid="406734" grpId="1"/>
      <p:bldP spid="406735" grpId="0" animBg="1"/>
      <p:bldP spid="406735" grpId="1" animBg="1"/>
      <p:bldP spid="406736" grpId="0"/>
      <p:bldP spid="406737" grpId="0" animBg="1"/>
      <p:bldP spid="406737" grpId="1" animBg="1"/>
      <p:bldP spid="406738" grpId="0" animBg="1"/>
      <p:bldP spid="406738" grpId="1" animBg="1"/>
      <p:bldP spid="406739" grpId="0"/>
      <p:bldP spid="406739" grpId="1"/>
      <p:bldP spid="406740" grpId="0" animBg="1"/>
      <p:bldP spid="406740" grpId="1" animBg="1"/>
      <p:bldP spid="406741" grpId="0"/>
      <p:bldP spid="406741" grpId="1"/>
      <p:bldP spid="406742" grpId="0" animBg="1"/>
      <p:bldP spid="406742" grpId="1" animBg="1"/>
      <p:bldP spid="406743" grpId="0"/>
      <p:bldP spid="406744" grpId="0" animBg="1"/>
      <p:bldP spid="406744" grpId="1" animBg="1"/>
      <p:bldP spid="406745" grpId="0"/>
      <p:bldP spid="406745" grpId="1"/>
      <p:bldP spid="406746" grpId="0" animBg="1"/>
      <p:bldP spid="406746" grpId="1" animBg="1"/>
      <p:bldP spid="406747" grpId="0" animBg="1"/>
      <p:bldP spid="406747" grpId="1" animBg="1"/>
      <p:bldP spid="406748" grpId="0" animBg="1"/>
      <p:bldP spid="406631" grpId="0"/>
      <p:bldP spid="406631" grpId="1"/>
      <p:bldP spid="406631" grpId="2"/>
      <p:bldP spid="406637" grpId="0"/>
      <p:bldP spid="406637" grpId="1"/>
      <p:bldP spid="406637" grpId="2"/>
      <p:bldP spid="406637" grpId="3"/>
      <p:bldP spid="406634" grpId="0"/>
      <p:bldP spid="406634" grpId="1"/>
      <p:bldP spid="406634" grpId="2"/>
      <p:bldP spid="406634" grpId="3"/>
      <p:bldP spid="406627" grpId="0"/>
      <p:bldP spid="406627" grpId="1"/>
      <p:bldP spid="4067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DD8A-386E-4BB7-B22D-C3A552D31105}" type="slidenum">
              <a:rPr lang="en-US"/>
              <a:pPr/>
              <a:t>32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use an </a:t>
            </a:r>
            <a:r>
              <a:rPr lang="en-US">
                <a:solidFill>
                  <a:srgbClr val="006666"/>
                </a:solidFill>
              </a:rPr>
              <a:t>array</a:t>
            </a:r>
            <a:r>
              <a:rPr lang="en-US"/>
              <a:t> and an </a:t>
            </a:r>
            <a:r>
              <a:rPr lang="en-US">
                <a:solidFill>
                  <a:srgbClr val="006666"/>
                </a:solidFill>
              </a:rPr>
              <a:t>integer</a:t>
            </a:r>
            <a:r>
              <a:rPr lang="en-US"/>
              <a:t> to represent a queue: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2590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2004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100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44196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0292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638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914400" y="16764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 queue[6], rear = 0;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57200" y="324802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place it in the rear slot of </a:t>
            </a:r>
            <a:br>
              <a:rPr lang="en-US"/>
            </a:br>
            <a:r>
              <a:rPr lang="en-US"/>
              <a:t>  the array and increment the rear count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070725" y="2209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7924800" y="2235200"/>
            <a:ext cx="838200" cy="4873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7299325" y="2789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8140700" y="2311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1536700" y="23114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2714625" y="23447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2743200" y="28194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8191500" y="2273300"/>
            <a:ext cx="320675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3314700" y="233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8178800" y="22606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457200" y="4054475"/>
            <a:ext cx="8110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move all of the items </a:t>
            </a:r>
            <a:br>
              <a:rPr lang="en-US"/>
            </a:br>
            <a:r>
              <a:rPr lang="en-US"/>
              <a:t>  forward in the array and decrement the rear count.</a:t>
            </a:r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1676400" y="2362200"/>
            <a:ext cx="1409700" cy="762000"/>
            <a:chOff x="1056" y="1488"/>
            <a:chExt cx="888" cy="480"/>
          </a:xfrm>
        </p:grpSpPr>
        <p:sp>
          <p:nvSpPr>
            <p:cNvPr id="317464" name="Oval 24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5" name="Freeform 25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3871913" y="2336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8191500" y="22733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17471" name="Group 31"/>
          <p:cNvGrpSpPr>
            <a:grpSpLocks/>
          </p:cNvGrpSpPr>
          <p:nvPr/>
        </p:nvGrpSpPr>
        <p:grpSpPr bwMode="auto">
          <a:xfrm>
            <a:off x="2971800" y="2362200"/>
            <a:ext cx="711200" cy="609600"/>
            <a:chOff x="1872" y="1488"/>
            <a:chExt cx="448" cy="384"/>
          </a:xfrm>
        </p:grpSpPr>
        <p:sp>
          <p:nvSpPr>
            <p:cNvPr id="317469" name="Oval 29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0" name="Freeform 30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2" name="Text Box 32"/>
          <p:cNvSpPr txBox="1">
            <a:spLocks noChangeArrowheads="1"/>
          </p:cNvSpPr>
          <p:nvPr/>
        </p:nvSpPr>
        <p:spPr bwMode="auto">
          <a:xfrm>
            <a:off x="2716213" y="23241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17473" name="Group 33"/>
          <p:cNvGrpSpPr>
            <a:grpSpLocks/>
          </p:cNvGrpSpPr>
          <p:nvPr/>
        </p:nvGrpSpPr>
        <p:grpSpPr bwMode="auto">
          <a:xfrm>
            <a:off x="3543300" y="2336800"/>
            <a:ext cx="711200" cy="609600"/>
            <a:chOff x="1872" y="1488"/>
            <a:chExt cx="448" cy="384"/>
          </a:xfrm>
        </p:grpSpPr>
        <p:sp>
          <p:nvSpPr>
            <p:cNvPr id="317474" name="Oval 34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5" name="Freeform 35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3327400" y="23368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8189913" y="2260600"/>
            <a:ext cx="369887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457200" y="5334000"/>
            <a:ext cx="847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What’s the problem with the array-based implementation?</a:t>
            </a:r>
          </a:p>
        </p:txBody>
      </p:sp>
      <p:sp>
        <p:nvSpPr>
          <p:cNvPr id="317480" name="Text Box 40"/>
          <p:cNvSpPr txBox="1">
            <a:spLocks noChangeArrowheads="1"/>
          </p:cNvSpPr>
          <p:nvPr/>
        </p:nvSpPr>
        <p:spPr bwMode="auto">
          <a:xfrm>
            <a:off x="481013" y="5791200"/>
            <a:ext cx="767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If we have N items in the queue, what is the cost of: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(1) inserting a new item, (2) dequeuing an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  <p:bldP spid="317458" grpId="0" autoUpdateAnimBg="0"/>
      <p:bldP spid="317460" grpId="0" animBg="1" autoUpdateAnimBg="0"/>
      <p:bldP spid="317461" grpId="0" autoUpdateAnimBg="0"/>
      <p:bldP spid="317462" grpId="0" animBg="1" autoUpdateAnimBg="0"/>
      <p:bldP spid="317463" grpId="0" autoUpdateAnimBg="0"/>
      <p:bldP spid="317467" grpId="0" autoUpdateAnimBg="0"/>
      <p:bldP spid="317468" grpId="0" animBg="1" autoUpdateAnimBg="0"/>
      <p:bldP spid="317472" grpId="0" animBg="1" autoUpdateAnimBg="0"/>
      <p:bldP spid="317476" grpId="0" animBg="1" autoUpdateAnimBg="0"/>
      <p:bldP spid="317478" grpId="0" animBg="1" autoUpdateAnimBg="0"/>
      <p:bldP spid="317479" grpId="0" autoUpdateAnimBg="0"/>
      <p:bldP spid="31748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A92-7F0A-47C9-9720-A1E63392670C}" type="slidenum">
              <a:rPr lang="en-US"/>
              <a:pPr/>
              <a:t>33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</a:t>
            </a:r>
            <a:r>
              <a:rPr lang="en-US">
                <a:solidFill>
                  <a:srgbClr val="006666"/>
                </a:solidFill>
              </a:rPr>
              <a:t>linked list</a:t>
            </a:r>
            <a:r>
              <a:rPr lang="en-US"/>
              <a:t> to represent a queue: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57200" y="19685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add a new node to the end </a:t>
            </a:r>
            <a:br>
              <a:rPr lang="en-US"/>
            </a:br>
            <a:r>
              <a:rPr lang="en-US"/>
              <a:t>  of the linked list.</a:t>
            </a:r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457200" y="28352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take it from the  head </a:t>
            </a:r>
            <a:br>
              <a:rPr lang="en-US"/>
            </a:br>
            <a:r>
              <a:rPr lang="en-US"/>
              <a:t>  of the linked list and then delete the head node.</a:t>
            </a:r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1279525" y="4389438"/>
            <a:ext cx="650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Of course, you’ll want to make sure you have both </a:t>
            </a:r>
            <a:r>
              <a:rPr lang="en-US">
                <a:solidFill>
                  <a:srgbClr val="6600CC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tail pointers</a:t>
            </a:r>
            <a:r>
              <a:rPr lang="en-US"/>
              <a:t>…</a:t>
            </a:r>
          </a:p>
          <a:p>
            <a:pPr algn="ctr"/>
            <a:endParaRPr lang="en-US"/>
          </a:p>
          <a:p>
            <a:pPr algn="ctr"/>
            <a:r>
              <a:rPr lang="en-US"/>
              <a:t>or your linked-list based queue will be really inefficient!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utoUpdateAnimBg="0"/>
      <p:bldP spid="319510" grpId="0" autoUpdateAnimBg="0"/>
      <p:bldP spid="3195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2839-745D-4B48-BB7D-F51408F0A208}" type="slidenum">
              <a:rPr lang="en-US"/>
              <a:pPr/>
              <a:t>34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Circular Queue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626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circular queue is a clever type of </a:t>
            </a:r>
            <a:r>
              <a:rPr lang="en-US">
                <a:solidFill>
                  <a:srgbClr val="6600CC"/>
                </a:solidFill>
              </a:rPr>
              <a:t>array-based</a:t>
            </a:r>
            <a:r>
              <a:rPr lang="en-US"/>
              <a:t> queue.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81400" y="2438400"/>
            <a:ext cx="534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Unlike our previous array-based queue, we never need to </a:t>
            </a:r>
            <a:r>
              <a:rPr lang="en-US">
                <a:solidFill>
                  <a:srgbClr val="6600CC"/>
                </a:solidFill>
              </a:rPr>
              <a:t>shift items</a:t>
            </a:r>
            <a:r>
              <a:rPr lang="en-US"/>
              <a:t> with the circular queue!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511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21209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27305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33401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39497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4559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457200" y="39878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635125" y="4021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663700" y="44958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235200" y="4013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596900" y="4038600"/>
            <a:ext cx="1409700" cy="762000"/>
            <a:chOff x="1056" y="1488"/>
            <a:chExt cx="888" cy="480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Freeform 18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792413" y="4013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396308" name="Group 20"/>
          <p:cNvGrpSpPr>
            <a:grpSpLocks/>
          </p:cNvGrpSpPr>
          <p:nvPr/>
        </p:nvGrpSpPr>
        <p:grpSpPr bwMode="auto">
          <a:xfrm>
            <a:off x="1892300" y="4038600"/>
            <a:ext cx="711200" cy="609600"/>
            <a:chOff x="1872" y="1488"/>
            <a:chExt cx="448" cy="384"/>
          </a:xfrm>
        </p:grpSpPr>
        <p:sp>
          <p:nvSpPr>
            <p:cNvPr id="396309" name="Oval 21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0" name="Freeform 22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636713" y="40005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2463800" y="4013200"/>
            <a:ext cx="711200" cy="609600"/>
            <a:chOff x="1872" y="1488"/>
            <a:chExt cx="448" cy="384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4" name="Freeform 26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247900" y="40132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919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3581400" y="528955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07" grpId="0"/>
      <p:bldP spid="396311" grpId="0" animBg="1" autoUpdateAnimBg="0"/>
      <p:bldP spid="396315" grpId="0" animBg="1" autoUpdateAnimBg="0"/>
      <p:bldP spid="396316" grpId="0"/>
      <p:bldP spid="3963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D905-363F-4083-AFA2-234A8AE5DAEF}" type="slidenum">
              <a:rPr lang="en-US"/>
              <a:pPr/>
              <a:t>35</a:t>
            </a:fld>
            <a:endParaRPr lang="en-US"/>
          </a:p>
        </p:txBody>
      </p: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7100888" y="3581400"/>
            <a:ext cx="1989137" cy="32766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Rectangle 17"/>
          <p:cNvSpPr>
            <a:spLocks noGrp="1" noChangeArrowheads="1"/>
          </p:cNvSpPr>
          <p:nvPr>
            <p:ph type="title"/>
          </p:nvPr>
        </p:nvSpPr>
        <p:spPr>
          <a:xfrm>
            <a:off x="-1600200" y="-152400"/>
            <a:ext cx="8229600" cy="1143000"/>
          </a:xfrm>
        </p:spPr>
        <p:txBody>
          <a:bodyPr/>
          <a:lstStyle/>
          <a:p>
            <a:r>
              <a:rPr lang="en-US" sz="4000"/>
              <a:t>The Circular Queue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381000" y="43434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insert</a:t>
            </a:r>
            <a:r>
              <a:rPr lang="en-US" sz="2200"/>
              <a:t> a new item, place it in arr[</a:t>
            </a:r>
            <a:r>
              <a:rPr lang="en-US" sz="2200">
                <a:solidFill>
                  <a:srgbClr val="006666"/>
                </a:solidFill>
              </a:rPr>
              <a:t>tail</a:t>
            </a:r>
            <a:r>
              <a:rPr lang="en-US" sz="2200">
                <a:solidFill>
                  <a:schemeClr val="tx1"/>
                </a:solidFill>
              </a:rPr>
              <a:t>] </a:t>
            </a:r>
            <a:r>
              <a:rPr lang="en-US" sz="2200"/>
              <a:t/>
            </a:r>
            <a:br>
              <a:rPr lang="en-US" sz="2200"/>
            </a:br>
            <a:r>
              <a:rPr lang="en-US" sz="2200"/>
              <a:t>   and then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the </a:t>
            </a:r>
            <a:r>
              <a:rPr lang="en-US" sz="2200">
                <a:solidFill>
                  <a:srgbClr val="6600CC"/>
                </a:solidFill>
              </a:rPr>
              <a:t>tail</a:t>
            </a:r>
            <a:r>
              <a:rPr lang="en-US" sz="2200"/>
              <a:t> &amp; </a:t>
            </a:r>
            <a:r>
              <a:rPr lang="en-US" sz="2200">
                <a:solidFill>
                  <a:srgbClr val="6600CC"/>
                </a:solidFill>
              </a:rPr>
              <a:t>count</a:t>
            </a:r>
            <a:r>
              <a:rPr lang="en-US" sz="2200"/>
              <a:t> values</a:t>
            </a:r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381000" y="5121275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dequeue</a:t>
            </a:r>
            <a:r>
              <a:rPr lang="en-US" sz="2200"/>
              <a:t> the head item, fetch arr[</a:t>
            </a:r>
            <a:r>
              <a:rPr lang="en-US" sz="2200">
                <a:solidFill>
                  <a:srgbClr val="006666"/>
                </a:solidFill>
              </a:rPr>
              <a:t>head]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  and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head </a:t>
            </a:r>
            <a:r>
              <a:rPr lang="en-US" sz="2200">
                <a:solidFill>
                  <a:schemeClr val="tx1"/>
                </a:solidFill>
              </a:rPr>
              <a:t>and </a:t>
            </a:r>
            <a:r>
              <a:rPr lang="en-US" sz="2200">
                <a:solidFill>
                  <a:srgbClr val="6600CC"/>
                </a:solidFill>
              </a:rPr>
              <a:t>decrement count</a:t>
            </a:r>
            <a:endParaRPr lang="en-US" sz="2200"/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473075" y="1295400"/>
            <a:ext cx="280352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/>
              <a:t>:</a:t>
            </a:r>
          </a:p>
          <a:p>
            <a:r>
              <a:rPr lang="en-US" sz="2200">
                <a:solidFill>
                  <a:srgbClr val="990000"/>
                </a:solidFill>
              </a:rPr>
              <a:t>     an array: </a:t>
            </a:r>
            <a:r>
              <a:rPr lang="en-US" sz="2200">
                <a:solidFill>
                  <a:schemeClr val="accent2"/>
                </a:solidFill>
              </a:rPr>
              <a:t>arr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head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tail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count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To initialize your queue, set:  </a:t>
            </a:r>
          </a:p>
          <a:p>
            <a:pPr lvl="1"/>
            <a:r>
              <a:rPr lang="en-US" sz="2200">
                <a:solidFill>
                  <a:srgbClr val="008080"/>
                </a:solidFill>
              </a:rPr>
              <a:t>count = </a:t>
            </a:r>
            <a:r>
              <a:rPr lang="en-US" sz="2200">
                <a:solidFill>
                  <a:srgbClr val="006666"/>
                </a:solidFill>
              </a:rPr>
              <a:t>head = tail = 0</a:t>
            </a:r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381000" y="5943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If the </a:t>
            </a:r>
            <a:r>
              <a:rPr lang="en-US" sz="2200">
                <a:solidFill>
                  <a:srgbClr val="008080"/>
                </a:solidFill>
              </a:rPr>
              <a:t>head</a:t>
            </a:r>
            <a:r>
              <a:rPr lang="en-US" sz="2200"/>
              <a:t> or </a:t>
            </a:r>
            <a:r>
              <a:rPr lang="en-US" sz="2200">
                <a:solidFill>
                  <a:srgbClr val="008080"/>
                </a:solidFill>
              </a:rPr>
              <a:t>tail</a:t>
            </a:r>
            <a:r>
              <a:rPr lang="en-US" sz="2200"/>
              <a:t> go past the end of </a:t>
            </a:r>
            <a:br>
              <a:rPr lang="en-US" sz="2200"/>
            </a:br>
            <a:r>
              <a:rPr lang="en-US" sz="2200"/>
              <a:t>  the array, set it back to </a:t>
            </a:r>
            <a:r>
              <a:rPr lang="en-US" sz="2200">
                <a:solidFill>
                  <a:srgbClr val="6600CC"/>
                </a:solidFill>
              </a:rPr>
              <a:t>0</a:t>
            </a:r>
            <a:r>
              <a:rPr lang="en-US" sz="2200"/>
              <a:t>. </a:t>
            </a:r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7146925" y="36576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6</a:t>
            </a:r>
          </a:p>
        </p:txBody>
      </p:sp>
      <p:sp>
        <p:nvSpPr>
          <p:cNvPr id="340008" name="Text Box 40"/>
          <p:cNvSpPr txBox="1">
            <a:spLocks noChangeArrowheads="1"/>
          </p:cNvSpPr>
          <p:nvPr/>
        </p:nvSpPr>
        <p:spPr bwMode="auto">
          <a:xfrm>
            <a:off x="7146925" y="39624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</a:t>
            </a:r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7146925" y="425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-1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7146925" y="45561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6</a:t>
            </a:r>
          </a:p>
        </p:txBody>
      </p: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7146925" y="48609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9</a:t>
            </a: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7146925" y="51657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7</a:t>
            </a: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7146925" y="54705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4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7146925" y="57753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5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7159625" y="60801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42</a:t>
            </a: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7162800" y="6384925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-1</a:t>
            </a:r>
          </a:p>
        </p:txBody>
      </p:sp>
      <p:grpSp>
        <p:nvGrpSpPr>
          <p:cNvPr id="340112" name="Group 144"/>
          <p:cNvGrpSpPr>
            <a:grpSpLocks/>
          </p:cNvGrpSpPr>
          <p:nvPr/>
        </p:nvGrpSpPr>
        <p:grpSpPr bwMode="auto">
          <a:xfrm>
            <a:off x="4814888" y="1871663"/>
            <a:ext cx="3824287" cy="2087562"/>
            <a:chOff x="3015" y="1008"/>
            <a:chExt cx="2409" cy="1315"/>
          </a:xfrm>
        </p:grpSpPr>
        <p:grpSp>
          <p:nvGrpSpPr>
            <p:cNvPr id="339970" name="Group 2"/>
            <p:cNvGrpSpPr>
              <a:grpSpLocks/>
            </p:cNvGrpSpPr>
            <p:nvPr/>
          </p:nvGrpSpPr>
          <p:grpSpPr bwMode="auto">
            <a:xfrm>
              <a:off x="3072" y="1008"/>
              <a:ext cx="2352" cy="951"/>
              <a:chOff x="3072" y="1244"/>
              <a:chExt cx="2352" cy="951"/>
            </a:xfrm>
          </p:grpSpPr>
          <p:grpSp>
            <p:nvGrpSpPr>
              <p:cNvPr id="339971" name="Group 3"/>
              <p:cNvGrpSpPr>
                <a:grpSpLocks/>
              </p:cNvGrpSpPr>
              <p:nvPr/>
            </p:nvGrpSpPr>
            <p:grpSpPr bwMode="auto">
              <a:xfrm>
                <a:off x="3072" y="1440"/>
                <a:ext cx="2352" cy="755"/>
                <a:chOff x="3072" y="1440"/>
                <a:chExt cx="2352" cy="755"/>
              </a:xfrm>
            </p:grpSpPr>
            <p:sp>
              <p:nvSpPr>
                <p:cNvPr id="339972" name="Rectangle 4"/>
                <p:cNvSpPr>
                  <a:spLocks noChangeArrowheads="1"/>
                </p:cNvSpPr>
                <p:nvPr/>
              </p:nvSpPr>
              <p:spPr bwMode="auto">
                <a:xfrm>
                  <a:off x="307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3" name="Rectangle 5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4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6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978" name="Group 10"/>
                <p:cNvGrpSpPr>
                  <a:grpSpLocks/>
                </p:cNvGrpSpPr>
                <p:nvPr/>
              </p:nvGrpSpPr>
              <p:grpSpPr bwMode="auto">
                <a:xfrm>
                  <a:off x="3072" y="1888"/>
                  <a:ext cx="1058" cy="307"/>
                  <a:chOff x="3072" y="1888"/>
                  <a:chExt cx="1058" cy="307"/>
                </a:xfrm>
              </p:grpSpPr>
              <p:sp>
                <p:nvSpPr>
                  <p:cNvPr id="3399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1896"/>
                    <a:ext cx="41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tail</a:t>
                    </a:r>
                  </a:p>
                </p:txBody>
              </p:sp>
              <p:sp>
                <p:nvSpPr>
                  <p:cNvPr id="339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981" name="Group 13"/>
                <p:cNvGrpSpPr>
                  <a:grpSpLocks/>
                </p:cNvGrpSpPr>
                <p:nvPr/>
              </p:nvGrpSpPr>
              <p:grpSpPr bwMode="auto">
                <a:xfrm>
                  <a:off x="4254" y="1885"/>
                  <a:ext cx="1170" cy="307"/>
                  <a:chOff x="2960" y="1888"/>
                  <a:chExt cx="1170" cy="307"/>
                </a:xfrm>
              </p:grpSpPr>
              <p:sp>
                <p:nvSpPr>
                  <p:cNvPr id="339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1896"/>
                    <a:ext cx="88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head    </a:t>
                    </a:r>
                  </a:p>
                </p:txBody>
              </p:sp>
              <p:sp>
                <p:nvSpPr>
                  <p:cNvPr id="3399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244"/>
                <a:ext cx="20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CC"/>
                    </a:solidFill>
                  </a:rPr>
                  <a:t>0        1         2       3        4        5</a:t>
                </a:r>
              </a:p>
            </p:txBody>
          </p:sp>
        </p:grpSp>
        <p:grpSp>
          <p:nvGrpSpPr>
            <p:cNvPr id="340105" name="Group 137"/>
            <p:cNvGrpSpPr>
              <a:grpSpLocks/>
            </p:cNvGrpSpPr>
            <p:nvPr/>
          </p:nvGrpSpPr>
          <p:grpSpPr bwMode="auto">
            <a:xfrm>
              <a:off x="3015" y="2016"/>
              <a:ext cx="1113" cy="307"/>
              <a:chOff x="3017" y="1888"/>
              <a:chExt cx="1113" cy="307"/>
            </a:xfrm>
          </p:grpSpPr>
          <p:sp>
            <p:nvSpPr>
              <p:cNvPr id="340106" name="Text Box 138"/>
              <p:cNvSpPr txBox="1">
                <a:spLocks noChangeArrowheads="1"/>
              </p:cNvSpPr>
              <p:nvPr/>
            </p:nvSpPr>
            <p:spPr bwMode="auto">
              <a:xfrm>
                <a:off x="3017" y="1896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count  </a:t>
                </a:r>
              </a:p>
            </p:txBody>
          </p:sp>
          <p:sp>
            <p:nvSpPr>
              <p:cNvPr id="340107" name="Rectangle 139"/>
              <p:cNvSpPr>
                <a:spLocks noChangeArrowheads="1"/>
              </p:cNvSpPr>
              <p:nvPr/>
            </p:nvSpPr>
            <p:spPr bwMode="auto">
              <a:xfrm>
                <a:off x="3602" y="1888"/>
                <a:ext cx="528" cy="30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6005513" y="2944813"/>
            <a:ext cx="24558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0                     0</a:t>
            </a:r>
          </a:p>
          <a:p>
            <a:endParaRPr lang="en-US" sz="120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340115" name="Group 147"/>
          <p:cNvGrpSpPr>
            <a:grpSpLocks/>
          </p:cNvGrpSpPr>
          <p:nvPr/>
        </p:nvGrpSpPr>
        <p:grpSpPr bwMode="auto">
          <a:xfrm>
            <a:off x="5024438" y="1185863"/>
            <a:ext cx="392112" cy="701675"/>
            <a:chOff x="2804" y="4790"/>
            <a:chExt cx="247" cy="442"/>
          </a:xfrm>
        </p:grpSpPr>
        <p:sp>
          <p:nvSpPr>
            <p:cNvPr id="340113" name="Text Box 145"/>
            <p:cNvSpPr txBox="1">
              <a:spLocks noChangeArrowheads="1"/>
            </p:cNvSpPr>
            <p:nvPr/>
          </p:nvSpPr>
          <p:spPr bwMode="auto">
            <a:xfrm>
              <a:off x="2804" y="479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40114" name="Line 146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116" name="Group 148"/>
          <p:cNvGrpSpPr>
            <a:grpSpLocks/>
          </p:cNvGrpSpPr>
          <p:nvPr/>
        </p:nvGrpSpPr>
        <p:grpSpPr bwMode="auto">
          <a:xfrm>
            <a:off x="5029200" y="519113"/>
            <a:ext cx="417513" cy="701675"/>
            <a:chOff x="2804" y="4790"/>
            <a:chExt cx="263" cy="442"/>
          </a:xfrm>
        </p:grpSpPr>
        <p:sp>
          <p:nvSpPr>
            <p:cNvPr id="340117" name="Text Box 149"/>
            <p:cNvSpPr txBox="1">
              <a:spLocks noChangeArrowheads="1"/>
            </p:cNvSpPr>
            <p:nvPr/>
          </p:nvSpPr>
          <p:spPr bwMode="auto">
            <a:xfrm>
              <a:off x="2804" y="479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</a:t>
              </a:r>
            </a:p>
          </p:txBody>
        </p:sp>
        <p:sp>
          <p:nvSpPr>
            <p:cNvPr id="340118" name="Line 150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19" name="Text Box 151"/>
          <p:cNvSpPr txBox="1">
            <a:spLocks noChangeArrowheads="1"/>
          </p:cNvSpPr>
          <p:nvPr/>
        </p:nvSpPr>
        <p:spPr bwMode="auto">
          <a:xfrm>
            <a:off x="50292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20" name="Text Box 152"/>
          <p:cNvSpPr txBox="1">
            <a:spLocks noChangeArrowheads="1"/>
          </p:cNvSpPr>
          <p:nvPr/>
        </p:nvSpPr>
        <p:spPr bwMode="auto">
          <a:xfrm>
            <a:off x="601980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2" name="Text Box 154"/>
          <p:cNvSpPr txBox="1">
            <a:spLocks noChangeArrowheads="1"/>
          </p:cNvSpPr>
          <p:nvPr/>
        </p:nvSpPr>
        <p:spPr bwMode="auto">
          <a:xfrm>
            <a:off x="6005513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5" name="Text Box 157"/>
          <p:cNvSpPr txBox="1">
            <a:spLocks noChangeArrowheads="1"/>
          </p:cNvSpPr>
          <p:nvPr/>
        </p:nvSpPr>
        <p:spPr bwMode="auto">
          <a:xfrm>
            <a:off x="5635625" y="2228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26" name="Text Box 158"/>
          <p:cNvSpPr txBox="1">
            <a:spLocks noChangeArrowheads="1"/>
          </p:cNvSpPr>
          <p:nvPr/>
        </p:nvSpPr>
        <p:spPr bwMode="auto">
          <a:xfrm>
            <a:off x="5986463" y="2909888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7" name="Text Box 159"/>
          <p:cNvSpPr txBox="1">
            <a:spLocks noChangeArrowheads="1"/>
          </p:cNvSpPr>
          <p:nvPr/>
        </p:nvSpPr>
        <p:spPr bwMode="auto">
          <a:xfrm>
            <a:off x="5972175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8" name="Text Box 160"/>
          <p:cNvSpPr txBox="1">
            <a:spLocks noChangeArrowheads="1"/>
          </p:cNvSpPr>
          <p:nvPr/>
        </p:nvSpPr>
        <p:spPr bwMode="auto">
          <a:xfrm>
            <a:off x="6230938" y="2238375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29" name="Text Box 161"/>
          <p:cNvSpPr txBox="1">
            <a:spLocks noChangeArrowheads="1"/>
          </p:cNvSpPr>
          <p:nvPr/>
        </p:nvSpPr>
        <p:spPr bwMode="auto">
          <a:xfrm>
            <a:off x="596265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30" name="Text Box 162"/>
          <p:cNvSpPr txBox="1">
            <a:spLocks noChangeArrowheads="1"/>
          </p:cNvSpPr>
          <p:nvPr/>
        </p:nvSpPr>
        <p:spPr bwMode="auto">
          <a:xfrm>
            <a:off x="5957888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340133" name="Group 165"/>
          <p:cNvGrpSpPr>
            <a:grpSpLocks/>
          </p:cNvGrpSpPr>
          <p:nvPr/>
        </p:nvGrpSpPr>
        <p:grpSpPr bwMode="auto">
          <a:xfrm>
            <a:off x="3733800" y="2162175"/>
            <a:ext cx="1738313" cy="885825"/>
            <a:chOff x="2352" y="1362"/>
            <a:chExt cx="1095" cy="558"/>
          </a:xfrm>
        </p:grpSpPr>
        <p:sp>
          <p:nvSpPr>
            <p:cNvPr id="340131" name="Oval 163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32" name="Freeform 164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34" name="Text Box 166"/>
          <p:cNvSpPr txBox="1">
            <a:spLocks noChangeArrowheads="1"/>
          </p:cNvSpPr>
          <p:nvPr/>
        </p:nvSpPr>
        <p:spPr bwMode="auto">
          <a:xfrm>
            <a:off x="35052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80772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36" name="Text Box 168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37" name="Text Box 169"/>
          <p:cNvSpPr txBox="1">
            <a:spLocks noChangeArrowheads="1"/>
          </p:cNvSpPr>
          <p:nvPr/>
        </p:nvSpPr>
        <p:spPr bwMode="auto">
          <a:xfrm>
            <a:off x="6850063" y="22288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0138" name="Text Box 170"/>
          <p:cNvSpPr txBox="1">
            <a:spLocks noChangeArrowheads="1"/>
          </p:cNvSpPr>
          <p:nvPr/>
        </p:nvSpPr>
        <p:spPr bwMode="auto">
          <a:xfrm>
            <a:off x="596265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39" name="Text Box 171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0" name="Text Box 172"/>
          <p:cNvSpPr txBox="1">
            <a:spLocks noChangeArrowheads="1"/>
          </p:cNvSpPr>
          <p:nvPr/>
        </p:nvSpPr>
        <p:spPr bwMode="auto">
          <a:xfrm>
            <a:off x="7478713" y="22383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0141" name="Text Box 173"/>
          <p:cNvSpPr txBox="1">
            <a:spLocks noChangeArrowheads="1"/>
          </p:cNvSpPr>
          <p:nvPr/>
        </p:nvSpPr>
        <p:spPr bwMode="auto">
          <a:xfrm>
            <a:off x="5957888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0142" name="Text Box 174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40143" name="Group 175"/>
          <p:cNvGrpSpPr>
            <a:grpSpLocks/>
          </p:cNvGrpSpPr>
          <p:nvPr/>
        </p:nvGrpSpPr>
        <p:grpSpPr bwMode="auto">
          <a:xfrm>
            <a:off x="4357688" y="2166938"/>
            <a:ext cx="1738312" cy="885825"/>
            <a:chOff x="2352" y="1362"/>
            <a:chExt cx="1095" cy="558"/>
          </a:xfrm>
        </p:grpSpPr>
        <p:sp>
          <p:nvSpPr>
            <p:cNvPr id="340144" name="Oval 176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45" name="Freeform 177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46" name="Text Box 178"/>
          <p:cNvSpPr txBox="1">
            <a:spLocks noChangeArrowheads="1"/>
          </p:cNvSpPr>
          <p:nvPr/>
        </p:nvSpPr>
        <p:spPr bwMode="auto">
          <a:xfrm>
            <a:off x="41148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47" name="Text Box 179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48" name="Text Box 180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9" name="Text Box 181"/>
          <p:cNvSpPr txBox="1">
            <a:spLocks noChangeArrowheads="1"/>
          </p:cNvSpPr>
          <p:nvPr/>
        </p:nvSpPr>
        <p:spPr bwMode="auto">
          <a:xfrm>
            <a:off x="8048625" y="2252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0150" name="Text Box 182"/>
          <p:cNvSpPr txBox="1">
            <a:spLocks noChangeArrowheads="1"/>
          </p:cNvSpPr>
          <p:nvPr/>
        </p:nvSpPr>
        <p:spPr bwMode="auto">
          <a:xfrm>
            <a:off x="59436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0151" name="Text Box 183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52" name="Text Box 184"/>
          <p:cNvSpPr txBox="1">
            <a:spLocks noChangeArrowheads="1"/>
          </p:cNvSpPr>
          <p:nvPr/>
        </p:nvSpPr>
        <p:spPr bwMode="auto">
          <a:xfrm>
            <a:off x="4919663" y="22240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42</a:t>
            </a:r>
          </a:p>
        </p:txBody>
      </p:sp>
      <p:sp>
        <p:nvSpPr>
          <p:cNvPr id="340153" name="Text Box 185"/>
          <p:cNvSpPr txBox="1">
            <a:spLocks noChangeArrowheads="1"/>
          </p:cNvSpPr>
          <p:nvPr/>
        </p:nvSpPr>
        <p:spPr bwMode="auto">
          <a:xfrm>
            <a:off x="5972175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54" name="Text Box 186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340155" name="Group 187"/>
          <p:cNvGrpSpPr>
            <a:grpSpLocks/>
          </p:cNvGrpSpPr>
          <p:nvPr/>
        </p:nvGrpSpPr>
        <p:grpSpPr bwMode="auto">
          <a:xfrm>
            <a:off x="4995863" y="2162175"/>
            <a:ext cx="1738312" cy="885825"/>
            <a:chOff x="2352" y="1362"/>
            <a:chExt cx="1095" cy="558"/>
          </a:xfrm>
        </p:grpSpPr>
        <p:sp>
          <p:nvSpPr>
            <p:cNvPr id="340156" name="Oval 188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57" name="Freeform 189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58" name="Text Box 190"/>
          <p:cNvSpPr txBox="1">
            <a:spLocks noChangeArrowheads="1"/>
          </p:cNvSpPr>
          <p:nvPr/>
        </p:nvSpPr>
        <p:spPr bwMode="auto">
          <a:xfrm>
            <a:off x="4506913" y="29718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59" name="Text Box 191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60" name="Text Box 192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62" name="Text Box 194"/>
          <p:cNvSpPr txBox="1">
            <a:spLocks noChangeArrowheads="1"/>
          </p:cNvSpPr>
          <p:nvPr/>
        </p:nvSpPr>
        <p:spPr bwMode="auto">
          <a:xfrm>
            <a:off x="4278313" y="381000"/>
            <a:ext cx="4795837" cy="1190625"/>
          </a:xfrm>
          <a:prstGeom prst="rect">
            <a:avLst/>
          </a:prstGeom>
          <a:solidFill>
            <a:srgbClr val="FFF2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If the count is zero, then you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know the queue is empty.  If the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count is N, you know it’s full…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99E-6 L 0.064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09 L -0.00139 0.09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00069 L 0.12917 3.20999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3.20999E-6 L 0.19028 0.000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9529 L 0.06233 0.0964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000" fill="hold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0.00069 L 0.26337 0.00138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1000" fill="hold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1000" fill="hold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6 0.00139 L 0.33003 0.00139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000" fill="hold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1000" fill="hold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0.09783 L 0.12813 0.09899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1000" fill="hold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000" fill="hold"/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1000" fill="hold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5 0.003 L 0.00191 0.003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1000" fill="hold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21E-6 L 0.06077 -0.00069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1000" fill="hold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2" dur="5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1000" fill="hold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74 0.09737 L 0.1967 0.09829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1000" fill="hold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2000" fill="hold"/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utoUpdateAnimBg="0"/>
      <p:bldP spid="339988" grpId="0" autoUpdateAnimBg="0"/>
      <p:bldP spid="339989" grpId="0" autoUpdateAnimBg="0"/>
      <p:bldP spid="339990" grpId="0" autoUpdateAnimBg="0"/>
      <p:bldP spid="339991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9" grpId="0" autoUpdateAnimBg="0"/>
      <p:bldP spid="339992" grpId="0" autoUpdateAnimBg="0"/>
      <p:bldP spid="340119" grpId="0"/>
      <p:bldP spid="340119" grpId="1"/>
      <p:bldP spid="340120" grpId="0" build="allAtOnce" animBg="1"/>
      <p:bldP spid="340120" grpId="1" build="allAtOnce"/>
      <p:bldP spid="340122" grpId="0" build="allAtOnce" animBg="1"/>
      <p:bldP spid="340122" grpId="1" build="allAtOnce"/>
      <p:bldP spid="340125" grpId="0"/>
      <p:bldP spid="340125" grpId="1"/>
      <p:bldP spid="340126" grpId="0" build="allAtOnce" animBg="1"/>
      <p:bldP spid="340126" grpId="1" build="allAtOnce"/>
      <p:bldP spid="340127" grpId="0" build="allAtOnce" animBg="1"/>
      <p:bldP spid="340127" grpId="1" build="allAtOnce"/>
      <p:bldP spid="340128" grpId="0"/>
      <p:bldP spid="340128" grpId="1"/>
      <p:bldP spid="340129" grpId="0" build="allAtOnce" animBg="1"/>
      <p:bldP spid="340129" grpId="1" build="allAtOnce"/>
      <p:bldP spid="340130" grpId="0" build="allAtOnce" animBg="1"/>
      <p:bldP spid="340130" grpId="1" build="allAtOnce"/>
      <p:bldP spid="340134" grpId="0"/>
      <p:bldP spid="340134" grpId="1"/>
      <p:bldP spid="340135" grpId="0" build="allAtOnce" animBg="1"/>
      <p:bldP spid="340135" grpId="1" build="allAtOnce"/>
      <p:bldP spid="340136" grpId="0" build="allAtOnce" animBg="1"/>
      <p:bldP spid="340136" grpId="1" build="allAtOnce"/>
      <p:bldP spid="340137" grpId="0"/>
      <p:bldP spid="340138" grpId="0" build="allAtOnce" animBg="1"/>
      <p:bldP spid="340138" grpId="1" build="allAtOnce"/>
      <p:bldP spid="340139" grpId="0" build="allAtOnce" animBg="1"/>
      <p:bldP spid="340139" grpId="1" build="allAtOnce"/>
      <p:bldP spid="340140" grpId="0"/>
      <p:bldP spid="340141" grpId="0" build="allAtOnce" animBg="1"/>
      <p:bldP spid="340141" grpId="1" build="allAtOnce"/>
      <p:bldP spid="340142" grpId="0" build="allAtOnce" animBg="1"/>
      <p:bldP spid="340142" grpId="1" build="allAtOnce"/>
      <p:bldP spid="340146" grpId="0"/>
      <p:bldP spid="340146" grpId="1"/>
      <p:bldP spid="340147" grpId="0" build="allAtOnce" animBg="1"/>
      <p:bldP spid="340147" grpId="1" build="allAtOnce"/>
      <p:bldP spid="340148" grpId="0" build="allAtOnce" animBg="1"/>
      <p:bldP spid="340148" grpId="1" build="allAtOnce"/>
      <p:bldP spid="340149" grpId="0"/>
      <p:bldP spid="340150" grpId="0" build="allAtOnce" animBg="1"/>
      <p:bldP spid="340150" grpId="1" build="allAtOnce"/>
      <p:bldP spid="340151" grpId="0" build="allAtOnce" animBg="1"/>
      <p:bldP spid="340151" grpId="1" build="allAtOnce"/>
      <p:bldP spid="340152" grpId="0"/>
      <p:bldP spid="340153" grpId="0" build="allAtOnce" animBg="1"/>
      <p:bldP spid="340153" grpId="1" build="allAtOnce"/>
      <p:bldP spid="340154" grpId="0" build="allAtOnce" animBg="1"/>
      <p:bldP spid="340154" grpId="1" build="allAtOnce"/>
      <p:bldP spid="340158" grpId="0"/>
      <p:bldP spid="340158" grpId="2"/>
      <p:bldP spid="340159" grpId="0" build="allAtOnce" animBg="1"/>
      <p:bldP spid="340159" grpId="1" build="allAtOnce"/>
      <p:bldP spid="340160" grpId="0" build="allAtOnce" animBg="1"/>
      <p:bldP spid="340160" grpId="1" build="allAtOnce"/>
      <p:bldP spid="3401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263A-90DA-49C9-882F-7742466DA362}" type="slidenum">
              <a:rPr lang="en-US"/>
              <a:pPr/>
              <a:t>36</a:t>
            </a:fld>
            <a:endParaRPr lang="en-US"/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1828800" y="1930400"/>
            <a:ext cx="6019800" cy="46863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09600" y="9302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people who wrote the Standard Template Library also built a queue class for you: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828800" y="1905000"/>
            <a:ext cx="62484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#include &lt;queue&gt;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queue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808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queue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BFCB-4833-4B1C-A437-0DEEC306FEC4}" type="slidenum">
              <a:rPr lang="en-US"/>
              <a:pPr/>
              <a:t>37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746125" y="1417638"/>
            <a:ext cx="7635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Given a </a:t>
            </a:r>
            <a:r>
              <a:rPr lang="en-US">
                <a:solidFill>
                  <a:srgbClr val="6600CC"/>
                </a:solidFill>
              </a:rPr>
              <a:t>circular queue</a:t>
            </a:r>
            <a:r>
              <a:rPr lang="en-US"/>
              <a:t> of </a:t>
            </a:r>
            <a:r>
              <a:rPr lang="en-US">
                <a:solidFill>
                  <a:srgbClr val="000099"/>
                </a:solidFill>
              </a:rPr>
              <a:t>6 </a:t>
            </a:r>
            <a:r>
              <a:rPr lang="en-US"/>
              <a:t>elements, show the </a:t>
            </a:r>
            <a:r>
              <a:rPr lang="en-US">
                <a:solidFill>
                  <a:srgbClr val="000099"/>
                </a:solidFill>
              </a:rPr>
              <a:t>queue’s contents</a:t>
            </a:r>
            <a:r>
              <a:rPr lang="en-US"/>
              <a:t>, and the </a:t>
            </a:r>
            <a:r>
              <a:rPr lang="en-US">
                <a:solidFill>
                  <a:srgbClr val="000099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000099"/>
                </a:solidFill>
              </a:rPr>
              <a:t>Tail</a:t>
            </a:r>
            <a:r>
              <a:rPr lang="en-US"/>
              <a:t> </a:t>
            </a:r>
            <a:r>
              <a:rPr lang="en-US">
                <a:solidFill>
                  <a:srgbClr val="000099"/>
                </a:solidFill>
              </a:rPr>
              <a:t>pointers</a:t>
            </a:r>
            <a:r>
              <a:rPr lang="en-US"/>
              <a:t> after the following operations are complete: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000099"/>
                </a:solidFill>
              </a:rPr>
              <a:t>enqueue(5)</a:t>
            </a:r>
          </a:p>
          <a:p>
            <a:r>
              <a:rPr lang="en-US">
                <a:solidFill>
                  <a:srgbClr val="000099"/>
                </a:solidFill>
              </a:rPr>
              <a:t>	enqueue(10)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enqueue(7)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enqueue(9)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enqueue(13)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542-1708-40D6-94C9-FA71B0C9FEF4}" type="slidenum">
              <a:rPr lang="en-US"/>
              <a:pPr/>
              <a:t>4</a:t>
            </a:fld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381000" y="1003300"/>
            <a:ext cx="4533900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5676900"/>
            <a:ext cx="5791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Question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: </a:t>
            </a:r>
            <a:br>
              <a:rPr lang="en-US">
                <a:solidFill>
                  <a:schemeClr val="tx1"/>
                </a:solidFill>
                <a:ea typeface="MS Mincho" pitchFamily="49" charset="-128"/>
              </a:rPr>
            </a:br>
            <a:r>
              <a:rPr lang="en-US">
                <a:solidFill>
                  <a:schemeClr val="tx1"/>
                </a:solidFill>
                <a:ea typeface="MS Mincho" pitchFamily="49" charset="-128"/>
              </a:rPr>
              <a:t>What type of data structure can we use to implement our stack?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19100" y="1039813"/>
            <a:ext cx="44958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class Stack   // stack of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ints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public: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Stack();	  // c’tor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void push(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i); 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   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pop();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bool is_empty(void); 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int peek_top();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private: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...</a:t>
            </a:r>
          </a:p>
          <a:p>
            <a:r>
              <a:rPr lang="en-US" sz="2200">
                <a:solidFill>
                  <a:schemeClr val="tx1"/>
                </a:solidFill>
              </a:rPr>
              <a:t>}; </a:t>
            </a:r>
          </a:p>
        </p:txBody>
      </p:sp>
      <p:grpSp>
        <p:nvGrpSpPr>
          <p:cNvPr id="294920" name="Group 8"/>
          <p:cNvGrpSpPr>
            <a:grpSpLocks/>
          </p:cNvGrpSpPr>
          <p:nvPr/>
        </p:nvGrpSpPr>
        <p:grpSpPr bwMode="auto">
          <a:xfrm>
            <a:off x="5181600" y="922338"/>
            <a:ext cx="3581400" cy="2838450"/>
            <a:chOff x="3264" y="581"/>
            <a:chExt cx="2256" cy="3851"/>
          </a:xfrm>
        </p:grpSpPr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3264" y="581"/>
              <a:ext cx="2256" cy="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(20);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394325" y="4008438"/>
            <a:ext cx="34131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</a:rPr>
              <a:t>Answer: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about an </a:t>
            </a:r>
            <a:r>
              <a:rPr lang="en-US">
                <a:solidFill>
                  <a:srgbClr val="6600CC"/>
                </a:solidFill>
              </a:rPr>
              <a:t>array </a:t>
            </a:r>
            <a:r>
              <a:rPr lang="en-US">
                <a:solidFill>
                  <a:schemeClr val="tx1"/>
                </a:solidFill>
              </a:rPr>
              <a:t>and a </a:t>
            </a:r>
            <a:r>
              <a:rPr lang="en-US">
                <a:solidFill>
                  <a:srgbClr val="6600CC"/>
                </a:solidFill>
              </a:rPr>
              <a:t>counter variable</a:t>
            </a:r>
            <a:r>
              <a:rPr lang="en-US">
                <a:solidFill>
                  <a:schemeClr val="tx1"/>
                </a:solidFill>
              </a:rPr>
              <a:t> to track where the top of the stack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  <p:bldP spid="2949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7D3-866C-4DEE-866E-0014AE86CF28}" type="slidenum">
              <a:rPr lang="en-US"/>
              <a:pPr/>
              <a:t>5</a:t>
            </a:fld>
            <a:endParaRPr lang="en-US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Implementing a Stack</a:t>
            </a: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152400" y="685800"/>
            <a:ext cx="3841750" cy="61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296165" name="Rectangle 229"/>
          <p:cNvSpPr>
            <a:spLocks noChangeArrowheads="1"/>
          </p:cNvSpPr>
          <p:nvPr/>
        </p:nvSpPr>
        <p:spPr bwMode="auto">
          <a:xfrm>
            <a:off x="1992313" y="18526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= 0;</a:t>
            </a:r>
            <a:endParaRPr lang="en-US" sz="1800"/>
          </a:p>
        </p:txBody>
      </p:sp>
      <p:sp>
        <p:nvSpPr>
          <p:cNvPr id="296168" name="Rectangle 232"/>
          <p:cNvSpPr>
            <a:spLocks noChangeArrowheads="1"/>
          </p:cNvSpPr>
          <p:nvPr/>
        </p:nvSpPr>
        <p:spPr bwMode="auto">
          <a:xfrm>
            <a:off x="533400" y="59578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 int m_stack[</a:t>
            </a:r>
            <a:r>
              <a:rPr lang="en-US" sz="1800">
                <a:solidFill>
                  <a:srgbClr val="6600CC"/>
                </a:solidFill>
              </a:rPr>
              <a:t>SIZE</a:t>
            </a:r>
            <a:r>
              <a:rPr lang="en-US" sz="1800"/>
              <a:t>];  </a:t>
            </a:r>
          </a:p>
          <a:p>
            <a:r>
              <a:rPr lang="en-US" sz="1800"/>
              <a:t> int m_top;</a:t>
            </a:r>
          </a:p>
        </p:txBody>
      </p:sp>
      <p:sp>
        <p:nvSpPr>
          <p:cNvPr id="296169" name="AutoShape 233"/>
          <p:cNvSpPr>
            <a:spLocks noChangeArrowheads="1"/>
          </p:cNvSpPr>
          <p:nvPr/>
        </p:nvSpPr>
        <p:spPr bwMode="auto">
          <a:xfrm>
            <a:off x="1895475" y="3827463"/>
            <a:ext cx="3962400" cy="1828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Let’s use an array to hold our stack items.</a:t>
            </a:r>
          </a:p>
          <a:p>
            <a:pPr algn="ctr"/>
            <a:endParaRPr lang="en-US"/>
          </a:p>
          <a:p>
            <a:pPr algn="ctr"/>
            <a:r>
              <a:rPr lang="en-US"/>
              <a:t>This stack may hold a maximum of 100 items.</a:t>
            </a:r>
          </a:p>
        </p:txBody>
      </p:sp>
      <p:sp>
        <p:nvSpPr>
          <p:cNvPr id="296170" name="AutoShape 234"/>
          <p:cNvSpPr>
            <a:spLocks noChangeArrowheads="1"/>
          </p:cNvSpPr>
          <p:nvPr/>
        </p:nvSpPr>
        <p:spPr bwMode="auto">
          <a:xfrm>
            <a:off x="3317875" y="4648200"/>
            <a:ext cx="3962400" cy="1828800"/>
          </a:xfrm>
          <a:prstGeom prst="wedgeRoundRectCallout">
            <a:avLst>
              <a:gd name="adj1" fmla="val -88181"/>
              <a:gd name="adj2" fmla="val 4609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We’ll use a simple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 to keep track of where the next item </a:t>
            </a:r>
            <a:r>
              <a:rPr lang="en-US">
                <a:solidFill>
                  <a:srgbClr val="6600CC"/>
                </a:solidFill>
              </a:rPr>
              <a:t>should be added </a:t>
            </a:r>
            <a:r>
              <a:rPr lang="en-US"/>
              <a:t>to the stack.</a:t>
            </a:r>
          </a:p>
        </p:txBody>
      </p:sp>
      <p:sp>
        <p:nvSpPr>
          <p:cNvPr id="296171" name="AutoShape 235"/>
          <p:cNvSpPr>
            <a:spLocks noChangeArrowheads="1"/>
          </p:cNvSpPr>
          <p:nvPr/>
        </p:nvSpPr>
        <p:spPr bwMode="auto">
          <a:xfrm>
            <a:off x="4137025" y="1031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To initialize our stack, we’ll specify that the </a:t>
            </a:r>
            <a:r>
              <a:rPr lang="en-US">
                <a:solidFill>
                  <a:srgbClr val="6600CC"/>
                </a:solidFill>
              </a:rPr>
              <a:t>first item</a:t>
            </a:r>
            <a:r>
              <a:rPr lang="en-US"/>
              <a:t> should go in the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 baseline="30000">
                <a:solidFill>
                  <a:srgbClr val="6600CC"/>
                </a:solidFill>
              </a:rPr>
              <a:t>th</a:t>
            </a:r>
            <a:r>
              <a:rPr lang="en-US">
                <a:solidFill>
                  <a:srgbClr val="6600CC"/>
                </a:solidFill>
              </a:rPr>
              <a:t> slot</a:t>
            </a:r>
            <a:r>
              <a:rPr lang="en-US"/>
              <a:t> of the array.</a:t>
            </a:r>
          </a:p>
        </p:txBody>
      </p:sp>
      <p:sp>
        <p:nvSpPr>
          <p:cNvPr id="296172" name="Rectangle 236"/>
          <p:cNvSpPr>
            <a:spLocks noChangeArrowheads="1"/>
          </p:cNvSpPr>
          <p:nvPr/>
        </p:nvSpPr>
        <p:spPr bwMode="auto">
          <a:xfrm>
            <a:off x="931863" y="2452688"/>
            <a:ext cx="4413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&gt;= SIZE) </a:t>
            </a:r>
            <a:r>
              <a:rPr lang="en-US" sz="1800" dirty="0" smtClean="0">
                <a:solidFill>
                  <a:srgbClr val="FF0000"/>
                </a:solidFill>
              </a:rPr>
              <a:t>return</a:t>
            </a:r>
            <a:r>
              <a:rPr lang="en-US" sz="1800" dirty="0" smtClean="0">
                <a:solidFill>
                  <a:srgbClr val="990000"/>
                </a:solidFill>
              </a:rPr>
              <a:t>; // overflow!</a:t>
            </a:r>
            <a:endParaRPr lang="en-US" sz="1800" dirty="0">
              <a:solidFill>
                <a:srgbClr val="990000"/>
              </a:solidFill>
            </a:endParaRPr>
          </a:p>
        </p:txBody>
      </p:sp>
      <p:sp>
        <p:nvSpPr>
          <p:cNvPr id="296173" name="AutoShape 237"/>
          <p:cNvSpPr>
            <a:spLocks noChangeArrowheads="1"/>
          </p:cNvSpPr>
          <p:nvPr/>
        </p:nvSpPr>
        <p:spPr bwMode="auto">
          <a:xfrm>
            <a:off x="4425950" y="679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Let’s make sure we never over-fill (overflow) our stack!</a:t>
            </a:r>
          </a:p>
        </p:txBody>
      </p:sp>
      <p:sp>
        <p:nvSpPr>
          <p:cNvPr id="296174" name="Rectangle 238"/>
          <p:cNvSpPr>
            <a:spLocks noChangeArrowheads="1"/>
          </p:cNvSpPr>
          <p:nvPr/>
        </p:nvSpPr>
        <p:spPr bwMode="auto">
          <a:xfrm>
            <a:off x="914400" y="2771775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m_stack[m_top] = val;</a:t>
            </a:r>
          </a:p>
        </p:txBody>
      </p:sp>
      <p:sp>
        <p:nvSpPr>
          <p:cNvPr id="296175" name="AutoShape 239"/>
          <p:cNvSpPr>
            <a:spLocks noChangeArrowheads="1"/>
          </p:cNvSpPr>
          <p:nvPr/>
        </p:nvSpPr>
        <p:spPr bwMode="auto">
          <a:xfrm>
            <a:off x="3827463" y="968375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Place our </a:t>
            </a:r>
            <a:r>
              <a:rPr lang="en-US">
                <a:solidFill>
                  <a:srgbClr val="6600CC"/>
                </a:solidFill>
              </a:rPr>
              <a:t>new value</a:t>
            </a:r>
            <a:r>
              <a:rPr lang="en-US"/>
              <a:t> in the </a:t>
            </a:r>
            <a:r>
              <a:rPr lang="en-US">
                <a:solidFill>
                  <a:srgbClr val="6600CC"/>
                </a:solidFill>
              </a:rPr>
              <a:t>next open slot</a:t>
            </a:r>
            <a:r>
              <a:rPr lang="en-US"/>
              <a:t> of the array…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specifies where that is!</a:t>
            </a:r>
          </a:p>
        </p:txBody>
      </p:sp>
      <p:sp>
        <p:nvSpPr>
          <p:cNvPr id="296176" name="Rectangle 240"/>
          <p:cNvSpPr>
            <a:spLocks noChangeArrowheads="1"/>
          </p:cNvSpPr>
          <p:nvPr/>
        </p:nvSpPr>
        <p:spPr bwMode="auto">
          <a:xfrm>
            <a:off x="914400" y="3105150"/>
            <a:ext cx="138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+= 1;</a:t>
            </a:r>
          </a:p>
        </p:txBody>
      </p:sp>
      <p:sp>
        <p:nvSpPr>
          <p:cNvPr id="296177" name="AutoShape 241"/>
          <p:cNvSpPr>
            <a:spLocks noChangeArrowheads="1"/>
          </p:cNvSpPr>
          <p:nvPr/>
        </p:nvSpPr>
        <p:spPr bwMode="auto">
          <a:xfrm>
            <a:off x="3403600" y="12715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Update the location where our </a:t>
            </a:r>
            <a:r>
              <a:rPr lang="en-US" dirty="0">
                <a:solidFill>
                  <a:srgbClr val="6600CC"/>
                </a:solidFill>
              </a:rPr>
              <a:t>next item</a:t>
            </a:r>
            <a:r>
              <a:rPr lang="en-US" dirty="0"/>
              <a:t> should be placed in the array.</a:t>
            </a:r>
          </a:p>
        </p:txBody>
      </p:sp>
      <p:sp>
        <p:nvSpPr>
          <p:cNvPr id="296179" name="Rectangle 243"/>
          <p:cNvSpPr>
            <a:spLocks noChangeArrowheads="1"/>
          </p:cNvSpPr>
          <p:nvPr/>
        </p:nvSpPr>
        <p:spPr bwMode="auto">
          <a:xfrm>
            <a:off x="990600" y="4357688"/>
            <a:ext cx="4349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== 0</a:t>
            </a:r>
            <a:r>
              <a:rPr lang="en-US" sz="1800" dirty="0" smtClean="0">
                <a:solidFill>
                  <a:srgbClr val="990000"/>
                </a:solidFill>
              </a:rPr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return -1</a:t>
            </a:r>
            <a:r>
              <a:rPr lang="en-US" sz="1800" dirty="0" smtClean="0">
                <a:solidFill>
                  <a:srgbClr val="990000"/>
                </a:solidFill>
              </a:rPr>
              <a:t>; // underflow</a:t>
            </a:r>
            <a:endParaRPr lang="en-US" sz="1800" dirty="0">
              <a:solidFill>
                <a:srgbClr val="990000"/>
              </a:solidFill>
            </a:endParaRPr>
          </a:p>
        </p:txBody>
      </p:sp>
      <p:sp>
        <p:nvSpPr>
          <p:cNvPr id="296180" name="AutoShape 244"/>
          <p:cNvSpPr>
            <a:spLocks noChangeArrowheads="1"/>
          </p:cNvSpPr>
          <p:nvPr/>
        </p:nvSpPr>
        <p:spPr bwMode="auto">
          <a:xfrm>
            <a:off x="4484688" y="2584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 can’t pop an item from our stack if it’s empty!  Tell the user!</a:t>
            </a:r>
          </a:p>
        </p:txBody>
      </p:sp>
      <p:sp>
        <p:nvSpPr>
          <p:cNvPr id="296181" name="Rectangle 245"/>
          <p:cNvSpPr>
            <a:spLocks noChangeArrowheads="1"/>
          </p:cNvSpPr>
          <p:nvPr/>
        </p:nvSpPr>
        <p:spPr bwMode="auto">
          <a:xfrm>
            <a:off x="990600" y="4662488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-= 1;</a:t>
            </a:r>
          </a:p>
        </p:txBody>
      </p:sp>
      <p:sp>
        <p:nvSpPr>
          <p:cNvPr id="296182" name="AutoShape 246"/>
          <p:cNvSpPr>
            <a:spLocks noChangeArrowheads="1"/>
          </p:cNvSpPr>
          <p:nvPr/>
        </p:nvSpPr>
        <p:spPr bwMode="auto">
          <a:xfrm>
            <a:off x="3665538" y="2303463"/>
            <a:ext cx="5286375" cy="2387600"/>
          </a:xfrm>
          <a:prstGeom prst="wedgeRoundRectCallout">
            <a:avLst>
              <a:gd name="adj1" fmla="val -76306"/>
              <a:gd name="adj2" fmla="val 51065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points to where our </a:t>
            </a:r>
            <a:r>
              <a:rPr lang="en-US">
                <a:solidFill>
                  <a:srgbClr val="6600CC"/>
                </a:solidFill>
              </a:rPr>
              <a:t>next item will be pushed</a:t>
            </a:r>
            <a:r>
              <a:rPr lang="en-US"/>
              <a:t>…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Let’s </a:t>
            </a:r>
            <a:r>
              <a:rPr lang="en-US">
                <a:solidFill>
                  <a:srgbClr val="6600CC"/>
                </a:solidFill>
              </a:rPr>
              <a:t>decrement it </a:t>
            </a:r>
            <a:r>
              <a:rPr lang="en-US"/>
              <a:t>to point it to where the </a:t>
            </a:r>
            <a:r>
              <a:rPr lang="en-US">
                <a:solidFill>
                  <a:srgbClr val="6600CC"/>
                </a:solidFill>
              </a:rPr>
              <a:t>current top item</a:t>
            </a:r>
            <a:r>
              <a:rPr lang="en-US"/>
              <a:t> is!</a:t>
            </a:r>
          </a:p>
        </p:txBody>
      </p:sp>
      <p:sp>
        <p:nvSpPr>
          <p:cNvPr id="296183" name="Rectangle 247"/>
          <p:cNvSpPr>
            <a:spLocks noChangeArrowheads="1"/>
          </p:cNvSpPr>
          <p:nvPr/>
        </p:nvSpPr>
        <p:spPr bwMode="auto">
          <a:xfrm>
            <a:off x="990600" y="4997450"/>
            <a:ext cx="2752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return m_stack[m_top];</a:t>
            </a:r>
          </a:p>
        </p:txBody>
      </p:sp>
      <p:sp>
        <p:nvSpPr>
          <p:cNvPr id="296184" name="AutoShape 248"/>
          <p:cNvSpPr>
            <a:spLocks noChangeArrowheads="1"/>
          </p:cNvSpPr>
          <p:nvPr/>
        </p:nvSpPr>
        <p:spPr bwMode="auto">
          <a:xfrm>
            <a:off x="3665538" y="3184525"/>
            <a:ext cx="4808537" cy="1870075"/>
          </a:xfrm>
          <a:prstGeom prst="wedgeRoundRectCallout">
            <a:avLst>
              <a:gd name="adj1" fmla="val -78921"/>
              <a:gd name="adj2" fmla="val 51356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Extract the value from the top of the stack and return it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65" grpId="0"/>
      <p:bldP spid="296168" grpId="0"/>
      <p:bldP spid="296169" grpId="0" animBg="1"/>
      <p:bldP spid="296169" grpId="1" animBg="1"/>
      <p:bldP spid="296170" grpId="0" animBg="1"/>
      <p:bldP spid="296170" grpId="1" animBg="1"/>
      <p:bldP spid="296171" grpId="0" animBg="1"/>
      <p:bldP spid="296171" grpId="1" animBg="1"/>
      <p:bldP spid="296172" grpId="0"/>
      <p:bldP spid="296173" grpId="0" animBg="1"/>
      <p:bldP spid="296173" grpId="1" animBg="1"/>
      <p:bldP spid="296174" grpId="0"/>
      <p:bldP spid="296175" grpId="0" animBg="1"/>
      <p:bldP spid="296175" grpId="1" animBg="1"/>
      <p:bldP spid="296176" grpId="0"/>
      <p:bldP spid="296177" grpId="0" animBg="1"/>
      <p:bldP spid="296177" grpId="1" animBg="1"/>
      <p:bldP spid="296179" grpId="0"/>
      <p:bldP spid="296180" grpId="0" animBg="1"/>
      <p:bldP spid="296180" grpId="1" animBg="1"/>
      <p:bldP spid="296181" grpId="0"/>
      <p:bldP spid="296182" grpId="0" animBg="1"/>
      <p:bldP spid="296182" grpId="1" animBg="1"/>
      <p:bldP spid="296183" grpId="0"/>
      <p:bldP spid="296184" grpId="0" animBg="1"/>
      <p:bldP spid="29618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CFEA-1270-4D5B-AB73-4224CC9FF50F}" type="slidenum">
              <a:rPr lang="en-US"/>
              <a:pPr/>
              <a:t>6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6121400" y="427038"/>
            <a:ext cx="3187700" cy="3387725"/>
            <a:chOff x="3264" y="581"/>
            <a:chExt cx="2256" cy="3814"/>
          </a:xfrm>
        </p:grpSpPr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264" y="581"/>
              <a:ext cx="2256" cy="3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a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6769100" y="1143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6629400" y="3657600"/>
            <a:ext cx="2284413" cy="2751138"/>
            <a:chOff x="4249" y="2352"/>
            <a:chExt cx="1439" cy="1733"/>
          </a:xfrm>
        </p:grpSpPr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4512" y="2400"/>
              <a:ext cx="1176" cy="16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/>
            <p:cNvSpPr txBox="1">
              <a:spLocks noChangeArrowheads="1"/>
            </p:cNvSpPr>
            <p:nvPr/>
          </p:nvSpPr>
          <p:spPr bwMode="auto">
            <a:xfrm>
              <a:off x="4249" y="235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is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5168" y="2544"/>
              <a:ext cx="456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4528" y="250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m_top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4699" y="2832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m_stack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76" y="3168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776" y="336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4776" y="3552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8" name="Rectangle 18"/>
            <p:cNvSpPr>
              <a:spLocks noChangeArrowheads="1"/>
            </p:cNvSpPr>
            <p:nvPr/>
          </p:nvSpPr>
          <p:spPr bwMode="auto">
            <a:xfrm>
              <a:off x="4776" y="384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4976" y="359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…</a:t>
              </a:r>
            </a:p>
          </p:txBody>
        </p: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4531" y="3162"/>
              <a:ext cx="292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99</a:t>
              </a:r>
            </a:p>
          </p:txBody>
        </p:sp>
      </p:grp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8242300" y="3937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6667500" y="6370638"/>
            <a:ext cx="1635125" cy="457200"/>
            <a:chOff x="4200" y="4013"/>
            <a:chExt cx="1030" cy="288"/>
          </a:xfrm>
        </p:grpSpPr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200" y="401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462" y="4096"/>
              <a:ext cx="768" cy="18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7772400" y="491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8272463" y="3973513"/>
            <a:ext cx="320675" cy="457200"/>
            <a:chOff x="4080" y="3120"/>
            <a:chExt cx="202" cy="334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7685088" y="52197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8240713" y="3984625"/>
            <a:ext cx="369887" cy="457200"/>
            <a:chOff x="4080" y="3120"/>
            <a:chExt cx="233" cy="334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grpSp>
        <p:nvGrpSpPr>
          <p:cNvPr id="430113" name="Group 33"/>
          <p:cNvGrpSpPr>
            <a:grpSpLocks/>
          </p:cNvGrpSpPr>
          <p:nvPr/>
        </p:nvGrpSpPr>
        <p:grpSpPr bwMode="auto">
          <a:xfrm>
            <a:off x="8251825" y="3984625"/>
            <a:ext cx="320675" cy="457200"/>
            <a:chOff x="4080" y="3120"/>
            <a:chExt cx="202" cy="334"/>
          </a:xfrm>
        </p:grpSpPr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416800" y="6438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8239125" y="3984625"/>
            <a:ext cx="369888" cy="457200"/>
            <a:chOff x="4080" y="3120"/>
            <a:chExt cx="233" cy="334"/>
          </a:xfrm>
        </p:grpSpPr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7705725" y="5300663"/>
            <a:ext cx="520700" cy="254000"/>
          </a:xfrm>
          <a:prstGeom prst="rect">
            <a:avLst/>
          </a:prstGeom>
          <a:solidFill>
            <a:srgbClr val="CCFFFF">
              <a:alpha val="74001"/>
            </a:srgbClr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21" name="Group 41"/>
          <p:cNvGrpSpPr>
            <a:grpSpLocks/>
          </p:cNvGrpSpPr>
          <p:nvPr/>
        </p:nvGrpSpPr>
        <p:grpSpPr bwMode="auto">
          <a:xfrm>
            <a:off x="7739063" y="5214938"/>
            <a:ext cx="406400" cy="457200"/>
            <a:chOff x="4072" y="3408"/>
            <a:chExt cx="256" cy="288"/>
          </a:xfrm>
        </p:grpSpPr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4072" y="3456"/>
              <a:ext cx="256" cy="1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3" name="Text Box 43"/>
            <p:cNvSpPr txBox="1">
              <a:spLocks noChangeArrowheads="1"/>
            </p:cNvSpPr>
            <p:nvPr/>
          </p:nvSpPr>
          <p:spPr bwMode="auto">
            <a:xfrm>
              <a:off x="4080" y="34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30124" name="Line 44"/>
          <p:cNvSpPr>
            <a:spLocks noChangeShapeType="1"/>
          </p:cNvSpPr>
          <p:nvPr/>
        </p:nvSpPr>
        <p:spPr bwMode="auto">
          <a:xfrm>
            <a:off x="304800" y="2003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>
            <a:off x="2143125" y="1665288"/>
            <a:ext cx="174625" cy="261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6" name="Line 46"/>
          <p:cNvSpPr>
            <a:spLocks noChangeShapeType="1"/>
          </p:cNvSpPr>
          <p:nvPr/>
        </p:nvSpPr>
        <p:spPr bwMode="auto">
          <a:xfrm>
            <a:off x="6759575" y="1414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7" name="Line 47"/>
          <p:cNvSpPr>
            <a:spLocks noChangeShapeType="1"/>
          </p:cNvSpPr>
          <p:nvPr/>
        </p:nvSpPr>
        <p:spPr bwMode="auto">
          <a:xfrm>
            <a:off x="6748463" y="198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8" name="Line 48"/>
          <p:cNvSpPr>
            <a:spLocks noChangeShapeType="1"/>
          </p:cNvSpPr>
          <p:nvPr/>
        </p:nvSpPr>
        <p:spPr bwMode="auto">
          <a:xfrm>
            <a:off x="315913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2301875" y="1873250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0130" name="Line 50"/>
          <p:cNvSpPr>
            <a:spLocks noChangeShapeType="1"/>
          </p:cNvSpPr>
          <p:nvPr/>
        </p:nvSpPr>
        <p:spPr bwMode="auto">
          <a:xfrm>
            <a:off x="654050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1" name="Line 5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2" name="AutoShape 52"/>
          <p:cNvSpPr>
            <a:spLocks noChangeArrowheads="1"/>
          </p:cNvSpPr>
          <p:nvPr/>
        </p:nvSpPr>
        <p:spPr bwMode="auto">
          <a:xfrm>
            <a:off x="2362200" y="15240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 &gt;= 100?</a:t>
            </a:r>
            <a:endParaRPr lang="en-US"/>
          </a:p>
        </p:txBody>
      </p:sp>
      <p:sp>
        <p:nvSpPr>
          <p:cNvPr id="430133" name="AutoShape 53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] = 5</a:t>
            </a:r>
          </a:p>
        </p:txBody>
      </p:sp>
      <p:sp>
        <p:nvSpPr>
          <p:cNvPr id="430134" name="Line 54"/>
          <p:cNvSpPr>
            <a:spLocks noChangeShapeType="1"/>
          </p:cNvSpPr>
          <p:nvPr/>
        </p:nvSpPr>
        <p:spPr bwMode="auto">
          <a:xfrm>
            <a:off x="6762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6" name="Line 56"/>
          <p:cNvSpPr>
            <a:spLocks noChangeShapeType="1"/>
          </p:cNvSpPr>
          <p:nvPr/>
        </p:nvSpPr>
        <p:spPr bwMode="auto">
          <a:xfrm>
            <a:off x="6750050" y="22542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7" name="Line 57"/>
          <p:cNvSpPr>
            <a:spLocks noChangeShapeType="1"/>
          </p:cNvSpPr>
          <p:nvPr/>
        </p:nvSpPr>
        <p:spPr bwMode="auto">
          <a:xfrm>
            <a:off x="293688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2266950" y="1862138"/>
            <a:ext cx="815975" cy="360362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39" name="Line 59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22860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41" name="Line 6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2" name="AutoShape 62"/>
          <p:cNvSpPr>
            <a:spLocks noChangeArrowheads="1"/>
          </p:cNvSpPr>
          <p:nvPr/>
        </p:nvSpPr>
        <p:spPr bwMode="auto">
          <a:xfrm>
            <a:off x="2068513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 = 10</a:t>
            </a:r>
          </a:p>
        </p:txBody>
      </p:sp>
      <p:sp>
        <p:nvSpPr>
          <p:cNvPr id="430143" name="Line 63"/>
          <p:cNvSpPr>
            <a:spLocks noChangeShapeType="1"/>
          </p:cNvSpPr>
          <p:nvPr/>
        </p:nvSpPr>
        <p:spPr bwMode="auto">
          <a:xfrm>
            <a:off x="674688" y="3146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5" name="Line 65"/>
          <p:cNvSpPr>
            <a:spLocks noChangeShapeType="1"/>
          </p:cNvSpPr>
          <p:nvPr/>
        </p:nvSpPr>
        <p:spPr bwMode="auto">
          <a:xfrm>
            <a:off x="6750050" y="2525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6" name="Rectangle 66"/>
          <p:cNvSpPr>
            <a:spLocks noChangeArrowheads="1"/>
          </p:cNvSpPr>
          <p:nvPr/>
        </p:nvSpPr>
        <p:spPr bwMode="auto">
          <a:xfrm>
            <a:off x="4267200" y="4419600"/>
            <a:ext cx="2133600" cy="2384425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>
            <a:off x="315913" y="3951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>
            <a:off x="700088" y="42243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4" name="AutoShape 74"/>
          <p:cNvSpPr>
            <a:spLocks noChangeArrowheads="1"/>
          </p:cNvSpPr>
          <p:nvPr/>
        </p:nvSpPr>
        <p:spPr bwMode="auto">
          <a:xfrm>
            <a:off x="2438400" y="31242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 == 0??</a:t>
            </a:r>
            <a:endParaRPr lang="en-US"/>
          </a:p>
        </p:txBody>
      </p:sp>
      <p:sp>
        <p:nvSpPr>
          <p:cNvPr id="430155" name="Line 75"/>
          <p:cNvSpPr>
            <a:spLocks noChangeShapeType="1"/>
          </p:cNvSpPr>
          <p:nvPr/>
        </p:nvSpPr>
        <p:spPr bwMode="auto">
          <a:xfrm>
            <a:off x="719138" y="4506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6" name="Line 76"/>
          <p:cNvSpPr>
            <a:spLocks noChangeShapeType="1"/>
          </p:cNvSpPr>
          <p:nvPr/>
        </p:nvSpPr>
        <p:spPr bwMode="auto">
          <a:xfrm>
            <a:off x="706438" y="47799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7" name="AutoShape 77"/>
          <p:cNvSpPr>
            <a:spLocks noChangeArrowheads="1"/>
          </p:cNvSpPr>
          <p:nvPr/>
        </p:nvSpPr>
        <p:spPr bwMode="auto">
          <a:xfrm>
            <a:off x="1371600" y="3589338"/>
            <a:ext cx="3389313" cy="830262"/>
          </a:xfrm>
          <a:prstGeom prst="wedgeRoundRectCallout">
            <a:avLst>
              <a:gd name="adj1" fmla="val -50329"/>
              <a:gd name="adj2" fmla="val 84801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we return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430160" name="Line 80"/>
          <p:cNvSpPr>
            <a:spLocks noChangeShapeType="1"/>
          </p:cNvSpPr>
          <p:nvPr/>
        </p:nvSpPr>
        <p:spPr bwMode="auto">
          <a:xfrm>
            <a:off x="6770688" y="2819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1" name="Line 81"/>
          <p:cNvSpPr>
            <a:spLocks noChangeShapeType="1"/>
          </p:cNvSpPr>
          <p:nvPr/>
        </p:nvSpPr>
        <p:spPr bwMode="auto">
          <a:xfrm>
            <a:off x="6770688" y="30702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2" name="Line 82"/>
          <p:cNvSpPr>
            <a:spLocks noChangeShapeType="1"/>
          </p:cNvSpPr>
          <p:nvPr/>
        </p:nvSpPr>
        <p:spPr bwMode="auto">
          <a:xfrm>
            <a:off x="304800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3" name="Rectangle 83"/>
          <p:cNvSpPr>
            <a:spLocks noChangeArrowheads="1"/>
          </p:cNvSpPr>
          <p:nvPr/>
        </p:nvSpPr>
        <p:spPr bwMode="auto">
          <a:xfrm>
            <a:off x="2308225" y="1851025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0164" name="Line 84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5" name="AutoShape 85"/>
          <p:cNvSpPr>
            <a:spLocks noChangeArrowheads="1"/>
          </p:cNvSpPr>
          <p:nvPr/>
        </p:nvSpPr>
        <p:spPr bwMode="auto">
          <a:xfrm>
            <a:off x="21336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66" name="Line 86"/>
          <p:cNvSpPr>
            <a:spLocks noChangeShapeType="1"/>
          </p:cNvSpPr>
          <p:nvPr/>
        </p:nvSpPr>
        <p:spPr bwMode="auto">
          <a:xfrm>
            <a:off x="630238" y="2862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7" name="AutoShape 87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 = 7</a:t>
            </a:r>
          </a:p>
        </p:txBody>
      </p:sp>
      <p:sp>
        <p:nvSpPr>
          <p:cNvPr id="430168" name="Line 88"/>
          <p:cNvSpPr>
            <a:spLocks noChangeShapeType="1"/>
          </p:cNvSpPr>
          <p:nvPr/>
        </p:nvSpPr>
        <p:spPr bwMode="auto">
          <a:xfrm>
            <a:off x="6635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0" name="Group 90"/>
          <p:cNvGrpSpPr>
            <a:grpSpLocks/>
          </p:cNvGrpSpPr>
          <p:nvPr/>
        </p:nvGrpSpPr>
        <p:grpSpPr bwMode="auto">
          <a:xfrm>
            <a:off x="4579938" y="6129338"/>
            <a:ext cx="1568450" cy="598487"/>
            <a:chOff x="2941" y="3861"/>
            <a:chExt cx="885" cy="377"/>
          </a:xfrm>
        </p:grpSpPr>
        <p:sp>
          <p:nvSpPr>
            <p:cNvPr id="430171" name="Rectangle 91"/>
            <p:cNvSpPr>
              <a:spLocks noChangeArrowheads="1"/>
            </p:cNvSpPr>
            <p:nvPr/>
          </p:nvSpPr>
          <p:spPr bwMode="auto">
            <a:xfrm>
              <a:off x="2941" y="3929"/>
              <a:ext cx="885" cy="28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2" name="Rectangle 92"/>
            <p:cNvSpPr>
              <a:spLocks noChangeArrowheads="1"/>
            </p:cNvSpPr>
            <p:nvPr/>
          </p:nvSpPr>
          <p:spPr bwMode="auto">
            <a:xfrm>
              <a:off x="2996" y="3861"/>
              <a:ext cx="768" cy="377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3" name="Group 93"/>
          <p:cNvGrpSpPr>
            <a:grpSpLocks/>
          </p:cNvGrpSpPr>
          <p:nvPr/>
        </p:nvGrpSpPr>
        <p:grpSpPr bwMode="auto">
          <a:xfrm>
            <a:off x="4789488" y="6248400"/>
            <a:ext cx="1143000" cy="457200"/>
            <a:chOff x="3017" y="3936"/>
            <a:chExt cx="720" cy="288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6" name="Oval 9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7" name="Text Box 9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430178" name="Group 98"/>
          <p:cNvGrpSpPr>
            <a:grpSpLocks/>
          </p:cNvGrpSpPr>
          <p:nvPr/>
        </p:nvGrpSpPr>
        <p:grpSpPr bwMode="auto">
          <a:xfrm>
            <a:off x="4778375" y="6042025"/>
            <a:ext cx="1143000" cy="457200"/>
            <a:chOff x="3017" y="3936"/>
            <a:chExt cx="720" cy="288"/>
          </a:xfrm>
        </p:grpSpPr>
        <p:grpSp>
          <p:nvGrpSpPr>
            <p:cNvPr id="430179" name="Group 99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0" name="Oval 100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2" name="Text Box 102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4767263" y="6042025"/>
            <a:ext cx="1143000" cy="457200"/>
            <a:chOff x="3017" y="3936"/>
            <a:chExt cx="720" cy="288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5" name="Oval 10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6" name="Oval 10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7" name="Text Box 10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430188" name="Freeform 108"/>
          <p:cNvSpPr>
            <a:spLocks/>
          </p:cNvSpPr>
          <p:nvPr/>
        </p:nvSpPr>
        <p:spPr bwMode="auto">
          <a:xfrm>
            <a:off x="8534400" y="4114800"/>
            <a:ext cx="457200" cy="990600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9" name="AutoShape 109"/>
          <p:cNvSpPr>
            <a:spLocks noChangeArrowheads="1"/>
          </p:cNvSpPr>
          <p:nvPr/>
        </p:nvSpPr>
        <p:spPr bwMode="auto">
          <a:xfrm>
            <a:off x="2725738" y="509588"/>
            <a:ext cx="3648075" cy="1143000"/>
          </a:xfrm>
          <a:prstGeom prst="wedgeRoundRectCallout">
            <a:avLst>
              <a:gd name="adj1" fmla="val -50306"/>
              <a:gd name="adj2" fmla="val 75278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first item we push will be placed in </a:t>
            </a:r>
            <a:r>
              <a:rPr lang="en-US" dirty="0" err="1">
                <a:solidFill>
                  <a:schemeClr val="tx1"/>
                </a:solidFill>
              </a:rPr>
              <a:t>m_stack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0190" name="Freeform 110"/>
          <p:cNvSpPr>
            <a:spLocks/>
          </p:cNvSpPr>
          <p:nvPr/>
        </p:nvSpPr>
        <p:spPr bwMode="auto">
          <a:xfrm>
            <a:off x="8534400" y="4114800"/>
            <a:ext cx="457200" cy="1290638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1" name="AutoShape 111"/>
          <p:cNvSpPr>
            <a:spLocks noChangeArrowheads="1"/>
          </p:cNvSpPr>
          <p:nvPr/>
        </p:nvSpPr>
        <p:spPr bwMode="auto">
          <a:xfrm>
            <a:off x="1963738" y="1255713"/>
            <a:ext cx="3622675" cy="1471612"/>
          </a:xfrm>
          <a:prstGeom prst="wedgeRoundRectCallout">
            <a:avLst>
              <a:gd name="adj1" fmla="val -50306"/>
              <a:gd name="adj2" fmla="val 69634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second item</a:t>
            </a:r>
            <a:r>
              <a:rPr lang="en-US" dirty="0">
                <a:solidFill>
                  <a:schemeClr val="tx1"/>
                </a:solidFill>
              </a:rPr>
              <a:t> we push will be placed in </a:t>
            </a:r>
            <a:r>
              <a:rPr lang="en-US" dirty="0">
                <a:solidFill>
                  <a:srgbClr val="6600CC"/>
                </a:solidFill>
              </a:rPr>
              <a:t>slot #1</a:t>
            </a:r>
            <a:r>
              <a:rPr lang="en-US" dirty="0">
                <a:solidFill>
                  <a:schemeClr val="tx1"/>
                </a:solidFill>
              </a:rPr>
              <a:t> of our stack.</a:t>
            </a:r>
          </a:p>
        </p:txBody>
      </p:sp>
      <p:sp>
        <p:nvSpPr>
          <p:cNvPr id="430192" name="Freeform 112"/>
          <p:cNvSpPr>
            <a:spLocks/>
          </p:cNvSpPr>
          <p:nvPr/>
        </p:nvSpPr>
        <p:spPr bwMode="auto">
          <a:xfrm>
            <a:off x="8534400" y="4119563"/>
            <a:ext cx="457200" cy="1563687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3" name="AutoShape 113"/>
          <p:cNvSpPr>
            <a:spLocks noChangeArrowheads="1"/>
          </p:cNvSpPr>
          <p:nvPr/>
        </p:nvSpPr>
        <p:spPr bwMode="auto">
          <a:xfrm>
            <a:off x="1238250" y="1119188"/>
            <a:ext cx="5299075" cy="2620962"/>
          </a:xfrm>
          <a:prstGeom prst="wedgeRoundRectCallout">
            <a:avLst>
              <a:gd name="adj1" fmla="val -47394"/>
              <a:gd name="adj2" fmla="val 76106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Currently,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points to the </a:t>
            </a:r>
            <a:r>
              <a:rPr lang="en-US" sz="2200" dirty="0">
                <a:solidFill>
                  <a:srgbClr val="6600CC"/>
                </a:solidFill>
              </a:rPr>
              <a:t>next open slot</a:t>
            </a:r>
            <a:r>
              <a:rPr lang="en-US" sz="2200" dirty="0">
                <a:solidFill>
                  <a:schemeClr val="tx1"/>
                </a:solidFill>
              </a:rPr>
              <a:t> in the stack…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/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But we want to return the </a:t>
            </a:r>
            <a:r>
              <a:rPr lang="en-US" sz="2200" dirty="0">
                <a:solidFill>
                  <a:srgbClr val="6600CC"/>
                </a:solidFill>
              </a:rPr>
              <a:t>top item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6600CC"/>
                </a:solidFill>
              </a:rPr>
              <a:t>already pushed</a:t>
            </a:r>
            <a:r>
              <a:rPr lang="en-US" sz="2200" dirty="0">
                <a:solidFill>
                  <a:schemeClr val="tx1"/>
                </a:solidFill>
              </a:rPr>
              <a:t> on the stack.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So </a:t>
            </a:r>
            <a:r>
              <a:rPr lang="en-US" sz="2200" dirty="0">
                <a:solidFill>
                  <a:srgbClr val="6600CC"/>
                </a:solidFill>
              </a:rPr>
              <a:t>first</a:t>
            </a:r>
            <a:r>
              <a:rPr lang="en-US" sz="2200" dirty="0">
                <a:solidFill>
                  <a:schemeClr val="tx1"/>
                </a:solidFill>
              </a:rPr>
              <a:t> we must </a:t>
            </a:r>
            <a:r>
              <a:rPr lang="en-US" sz="2200" dirty="0">
                <a:solidFill>
                  <a:srgbClr val="6600CC"/>
                </a:solidFill>
              </a:rPr>
              <a:t>decrement</a:t>
            </a:r>
            <a:r>
              <a:rPr lang="en-US" sz="2200" dirty="0">
                <a:solidFill>
                  <a:schemeClr val="tx1"/>
                </a:solidFill>
              </a:rPr>
              <a:t>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variable…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3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62 L 3.61111E-6 -0.0372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294 L -0.00278 -0.0738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7523 L -0.00365 -0.03079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4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4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4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4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94 L -0.00243 -0.07384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8" grpId="0" animBg="1"/>
      <p:bldP spid="430088" grpId="1" animBg="1"/>
      <p:bldP spid="430101" grpId="0" autoUpdateAnimBg="0"/>
      <p:bldP spid="430105" grpId="0" autoUpdateAnimBg="0"/>
      <p:bldP spid="430109" grpId="0"/>
      <p:bldP spid="430116" grpId="0"/>
      <p:bldP spid="430120" grpId="0" animBg="1"/>
      <p:bldP spid="430124" grpId="0" animBg="1"/>
      <p:bldP spid="430124" grpId="1" animBg="1"/>
      <p:bldP spid="430125" grpId="0" animBg="1"/>
      <p:bldP spid="430125" grpId="1" animBg="1"/>
      <p:bldP spid="430126" grpId="0" animBg="1"/>
      <p:bldP spid="430126" grpId="1" animBg="1"/>
      <p:bldP spid="430127" grpId="0" animBg="1"/>
      <p:bldP spid="430127" grpId="1" animBg="1"/>
      <p:bldP spid="430128" grpId="0" animBg="1"/>
      <p:bldP spid="430128" grpId="1" animBg="1"/>
      <p:bldP spid="430129" grpId="0" animBg="1"/>
      <p:bldP spid="430129" grpId="1" animBg="1"/>
      <p:bldP spid="430130" grpId="0" animBg="1"/>
      <p:bldP spid="430130" grpId="1" animBg="1"/>
      <p:bldP spid="430131" grpId="0" animBg="1"/>
      <p:bldP spid="430131" grpId="1" animBg="1"/>
      <p:bldP spid="430132" grpId="0" animBg="1"/>
      <p:bldP spid="430132" grpId="1" animBg="1"/>
      <p:bldP spid="430133" grpId="0" animBg="1"/>
      <p:bldP spid="430133" grpId="1" animBg="1"/>
      <p:bldP spid="430134" grpId="0" animBg="1"/>
      <p:bldP spid="430134" grpId="1" animBg="1"/>
      <p:bldP spid="430136" grpId="0" animBg="1"/>
      <p:bldP spid="430136" grpId="1" animBg="1"/>
      <p:bldP spid="430137" grpId="0" animBg="1"/>
      <p:bldP spid="430137" grpId="1" animBg="1"/>
      <p:bldP spid="430138" grpId="0" animBg="1"/>
      <p:bldP spid="430138" grpId="1" animBg="1"/>
      <p:bldP spid="430139" grpId="0" animBg="1"/>
      <p:bldP spid="430139" grpId="1" animBg="1"/>
      <p:bldP spid="430140" grpId="0" animBg="1"/>
      <p:bldP spid="430140" grpId="1" animBg="1"/>
      <p:bldP spid="430141" grpId="0" animBg="1"/>
      <p:bldP spid="430141" grpId="1" animBg="1"/>
      <p:bldP spid="430142" grpId="0" animBg="1"/>
      <p:bldP spid="430142" grpId="1" animBg="1"/>
      <p:bldP spid="430143" grpId="0" animBg="1"/>
      <p:bldP spid="430143" grpId="1" animBg="1"/>
      <p:bldP spid="430145" grpId="0" animBg="1"/>
      <p:bldP spid="430145" grpId="1" animBg="1"/>
      <p:bldP spid="430147" grpId="0" animBg="1"/>
      <p:bldP spid="430147" grpId="1" animBg="1"/>
      <p:bldP spid="430153" grpId="0" animBg="1"/>
      <p:bldP spid="430153" grpId="1" animBg="1"/>
      <p:bldP spid="430154" grpId="0" animBg="1"/>
      <p:bldP spid="430154" grpId="1" animBg="1"/>
      <p:bldP spid="430155" grpId="0" animBg="1"/>
      <p:bldP spid="430155" grpId="1" animBg="1"/>
      <p:bldP spid="430156" grpId="0" animBg="1"/>
      <p:bldP spid="430156" grpId="1" animBg="1"/>
      <p:bldP spid="430157" grpId="0" animBg="1"/>
      <p:bldP spid="430157" grpId="1" animBg="1"/>
      <p:bldP spid="430160" grpId="0" animBg="1"/>
      <p:bldP spid="430160" grpId="1" animBg="1"/>
      <p:bldP spid="430161" grpId="0" animBg="1"/>
      <p:bldP spid="430161" grpId="1" animBg="1"/>
      <p:bldP spid="430162" grpId="0" animBg="1"/>
      <p:bldP spid="430162" grpId="1" animBg="1"/>
      <p:bldP spid="430163" grpId="0" animBg="1"/>
      <p:bldP spid="430163" grpId="1" animBg="1"/>
      <p:bldP spid="430164" grpId="0" animBg="1"/>
      <p:bldP spid="430164" grpId="1" animBg="1"/>
      <p:bldP spid="430165" grpId="0" animBg="1"/>
      <p:bldP spid="430165" grpId="1" animBg="1"/>
      <p:bldP spid="430166" grpId="0" animBg="1"/>
      <p:bldP spid="430166" grpId="1" animBg="1"/>
      <p:bldP spid="430167" grpId="0" animBg="1"/>
      <p:bldP spid="430167" grpId="1" animBg="1"/>
      <p:bldP spid="430168" grpId="0" animBg="1"/>
      <p:bldP spid="430168" grpId="1" animBg="1"/>
      <p:bldP spid="430188" grpId="0" animBg="1"/>
      <p:bldP spid="430188" grpId="1" animBg="1"/>
      <p:bldP spid="430189" grpId="0" animBg="1"/>
      <p:bldP spid="430189" grpId="1" animBg="1"/>
      <p:bldP spid="430190" grpId="0" animBg="1"/>
      <p:bldP spid="430190" grpId="1" animBg="1"/>
      <p:bldP spid="430190" grpId="2" animBg="1"/>
      <p:bldP spid="430190" grpId="3" animBg="1"/>
      <p:bldP spid="430191" grpId="0" animBg="1"/>
      <p:bldP spid="430191" grpId="1" animBg="1"/>
      <p:bldP spid="430192" grpId="0" animBg="1"/>
      <p:bldP spid="430192" grpId="1" animBg="1"/>
      <p:bldP spid="43019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93E5-892A-46EE-98F4-20C014B670E9}" type="slidenum">
              <a:rPr lang="en-US"/>
              <a:pPr/>
              <a:t>7</a:t>
            </a:fld>
            <a:endParaRPr 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AutoShape 104"/>
          <p:cNvSpPr>
            <a:spLocks noChangeArrowheads="1"/>
          </p:cNvSpPr>
          <p:nvPr/>
        </p:nvSpPr>
        <p:spPr bwMode="auto">
          <a:xfrm>
            <a:off x="3569465" y="28575"/>
            <a:ext cx="5590411" cy="2366963"/>
          </a:xfrm>
          <a:prstGeom prst="wedgeRoundRectCallout">
            <a:avLst>
              <a:gd name="adj1" fmla="val -46944"/>
              <a:gd name="adj2" fmla="val 6482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push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Store the new item </a:t>
            </a:r>
            <a:r>
              <a:rPr lang="en-US" sz="2000" dirty="0" smtClean="0"/>
              <a:t>in </a:t>
            </a:r>
            <a:r>
              <a:rPr lang="en-US" sz="2000" dirty="0" err="1" smtClean="0">
                <a:solidFill>
                  <a:srgbClr val="6600CC"/>
                </a:solidFill>
              </a:rPr>
              <a:t>m_stack</a:t>
            </a:r>
            <a:r>
              <a:rPr lang="en-US" sz="2000" dirty="0" smtClean="0">
                <a:solidFill>
                  <a:srgbClr val="6600CC"/>
                </a:solidFill>
              </a:rPr>
              <a:t>[</a:t>
            </a:r>
            <a:r>
              <a:rPr lang="en-US" sz="2000" dirty="0" err="1" smtClean="0">
                <a:solidFill>
                  <a:srgbClr val="FF0000"/>
                </a:solidFill>
              </a:rPr>
              <a:t>m_top</a:t>
            </a:r>
            <a:r>
              <a:rPr lang="en-US" sz="2000" dirty="0">
                <a:solidFill>
                  <a:srgbClr val="6600CC"/>
                </a:solidFill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Post-increment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(post means we do the increment after storing)</a:t>
            </a:r>
          </a:p>
        </p:txBody>
      </p:sp>
      <p:sp>
        <p:nvSpPr>
          <p:cNvPr id="9" name="AutoShape 105"/>
          <p:cNvSpPr>
            <a:spLocks noChangeArrowheads="1"/>
          </p:cNvSpPr>
          <p:nvPr/>
        </p:nvSpPr>
        <p:spPr bwMode="auto">
          <a:xfrm>
            <a:off x="4087260" y="4614767"/>
            <a:ext cx="5047561" cy="2243138"/>
          </a:xfrm>
          <a:prstGeom prst="wedgeRoundRectCallout">
            <a:avLst>
              <a:gd name="adj1" fmla="val -60811"/>
              <a:gd name="adj2" fmla="val -3811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pop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Pre-decrement</a:t>
            </a:r>
            <a:r>
              <a:rPr lang="en-US" sz="2000" dirty="0"/>
              <a:t> 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>
              <a:buFontTx/>
              <a:buAutoNum type="alphaUcPeriod"/>
            </a:pPr>
            <a:r>
              <a:rPr lang="en-US" sz="1900" dirty="0"/>
              <a:t> Return the item in </a:t>
            </a:r>
            <a:r>
              <a:rPr lang="en-US" sz="1900" dirty="0" err="1">
                <a:solidFill>
                  <a:srgbClr val="6600CC"/>
                </a:solidFill>
              </a:rPr>
              <a:t>m_stack</a:t>
            </a:r>
            <a:r>
              <a:rPr lang="en-US" sz="1900" dirty="0">
                <a:solidFill>
                  <a:srgbClr val="6600CC"/>
                </a:solidFill>
              </a:rPr>
              <a:t>[</a:t>
            </a:r>
            <a:r>
              <a:rPr lang="en-US" sz="1900" dirty="0" err="1">
                <a:solidFill>
                  <a:srgbClr val="FF0000"/>
                </a:solidFill>
              </a:rPr>
              <a:t>m_top</a:t>
            </a:r>
            <a:r>
              <a:rPr lang="en-US" sz="1900" dirty="0">
                <a:solidFill>
                  <a:srgbClr val="6600CC"/>
                </a:solidFill>
              </a:rPr>
              <a:t>]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(pre means we do the </a:t>
            </a:r>
            <a:r>
              <a:rPr lang="en-US" sz="1600" dirty="0" smtClean="0">
                <a:solidFill>
                  <a:schemeClr val="accent2"/>
                </a:solidFill>
              </a:rPr>
              <a:t/>
            </a:r>
            <a:br>
              <a:rPr lang="en-US" sz="1600" dirty="0" smtClean="0">
                <a:solidFill>
                  <a:schemeClr val="accent2"/>
                </a:solidFill>
              </a:rPr>
            </a:br>
            <a:r>
              <a:rPr lang="en-US" sz="1600" dirty="0" smtClean="0">
                <a:solidFill>
                  <a:schemeClr val="accent2"/>
                </a:solidFill>
              </a:rPr>
              <a:t>decrement </a:t>
            </a:r>
            <a:r>
              <a:rPr lang="en-US" sz="1600" dirty="0">
                <a:solidFill>
                  <a:schemeClr val="accent2"/>
                </a:solidFill>
              </a:rPr>
              <a:t>before returning)</a:t>
            </a:r>
          </a:p>
          <a:p>
            <a:pPr marL="457200" indent="-45720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3B6B-A989-4C7C-A0B4-9C820649E4D3}" type="slidenum">
              <a:rPr lang="en-US"/>
              <a:pPr/>
              <a:t>8</a:t>
            </a:fld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304800" y="1866900"/>
            <a:ext cx="6019800" cy="4749800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04800" y="930275"/>
            <a:ext cx="875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are so popular that the C++ people actually wrote one for you. It’s in the Standard Template Library (STL)!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</a:p>
          <a:p>
            <a:pPr eaLnBrk="0" hangingPunct="0"/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// get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	     // kill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6400800" y="2438400"/>
            <a:ext cx="2789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Note</a:t>
            </a:r>
            <a:r>
              <a:rPr lang="en-US">
                <a:solidFill>
                  <a:schemeClr val="tx1"/>
                </a:solidFill>
              </a:rPr>
              <a:t>: The STL </a:t>
            </a:r>
            <a:r>
              <a:rPr lang="en-US">
                <a:solidFill>
                  <a:srgbClr val="000099"/>
                </a:solidFill>
              </a:rPr>
              <a:t>pop()</a:t>
            </a:r>
            <a:r>
              <a:rPr lang="en-US">
                <a:solidFill>
                  <a:schemeClr val="tx1"/>
                </a:solidFill>
              </a:rPr>
              <a:t> command simply removes the top item from the stack, </a:t>
            </a:r>
            <a:r>
              <a:rPr lang="en-US">
                <a:solidFill>
                  <a:srgbClr val="6600CC"/>
                </a:solidFill>
              </a:rPr>
              <a:t>but doesn’t return it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7997" name="Rectangle 13"/>
          <p:cNvSpPr>
            <a:spLocks noChangeArrowheads="1"/>
          </p:cNvSpPr>
          <p:nvPr/>
        </p:nvSpPr>
        <p:spPr bwMode="auto">
          <a:xfrm>
            <a:off x="609600" y="5181600"/>
            <a:ext cx="1905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609600" y="4876800"/>
            <a:ext cx="297815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9" name="Rectangle 15"/>
          <p:cNvSpPr>
            <a:spLocks noChangeArrowheads="1"/>
          </p:cNvSpPr>
          <p:nvPr/>
        </p:nvSpPr>
        <p:spPr bwMode="auto">
          <a:xfrm>
            <a:off x="6456363" y="4787900"/>
            <a:ext cx="261143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So to get the top item, before popping it, use the </a:t>
            </a:r>
            <a:r>
              <a:rPr lang="en-US">
                <a:solidFill>
                  <a:srgbClr val="000099"/>
                </a:solidFill>
              </a:rPr>
              <a:t>top()</a:t>
            </a:r>
            <a:r>
              <a:rPr lang="en-US">
                <a:solidFill>
                  <a:schemeClr val="tx1"/>
                </a:solidFill>
              </a:rPr>
              <a:t>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0" grpId="0"/>
      <p:bldP spid="297997" grpId="0" animBg="1"/>
      <p:bldP spid="297997" grpId="1" animBg="1"/>
      <p:bldP spid="297998" grpId="0" animBg="1"/>
      <p:bldP spid="2979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AA63-C6F2-4503-ACF6-AF1EA183CF6F}" type="slidenum">
              <a:rPr lang="en-US"/>
              <a:pPr/>
              <a:t>9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304800" y="1852613"/>
            <a:ext cx="6248400" cy="5038725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8325</TotalTime>
  <Words>3128</Words>
  <Application>Microsoft Office PowerPoint</Application>
  <PresentationFormat>On-screen Show (4:3)</PresentationFormat>
  <Paragraphs>1002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MS Mincho</vt:lpstr>
      <vt:lpstr>Comic Sans MS</vt:lpstr>
      <vt:lpstr>Courier New</vt:lpstr>
      <vt:lpstr>Times New Roman</vt:lpstr>
      <vt:lpstr>Wingdings</vt:lpstr>
      <vt:lpstr>Default Design</vt:lpstr>
      <vt:lpstr>Lecture #5</vt:lpstr>
      <vt:lpstr>The Stack: A Useful ADT</vt:lpstr>
      <vt:lpstr>PowerPoint Presentation</vt:lpstr>
      <vt:lpstr>Stacks</vt:lpstr>
      <vt:lpstr>Implementing a Stack</vt:lpstr>
      <vt:lpstr>Stacks</vt:lpstr>
      <vt:lpstr>Stacks</vt:lpstr>
      <vt:lpstr>Stacks</vt:lpstr>
      <vt:lpstr>Stack Challenge</vt:lpstr>
      <vt:lpstr>Stack Challenge</vt:lpstr>
      <vt:lpstr>Common Uses for Stacks </vt:lpstr>
      <vt:lpstr>A Stack… in your CPU!</vt:lpstr>
      <vt:lpstr>Undo!</vt:lpstr>
      <vt:lpstr>Postfix Expression Evaluation </vt:lpstr>
      <vt:lpstr>Postfix Evaluation Algorithm </vt:lpstr>
      <vt:lpstr>Class Challenge</vt:lpstr>
      <vt:lpstr>Infix to Postfix Conversion </vt:lpstr>
      <vt:lpstr>Infix to Postfix Conversion</vt:lpstr>
      <vt:lpstr>Solving a Maze with a Stack!</vt:lpstr>
      <vt:lpstr>Solving a Maze with a Stack!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Queue</vt:lpstr>
      <vt:lpstr>Another ADT: The Queue</vt:lpstr>
      <vt:lpstr>The Queue Interface</vt:lpstr>
      <vt:lpstr>Common Uses for Queues</vt:lpstr>
      <vt:lpstr>Common Uses for Queues</vt:lpstr>
      <vt:lpstr>PowerPoint Presentation</vt:lpstr>
      <vt:lpstr>Queue Implementations</vt:lpstr>
      <vt:lpstr>Queue Implementations</vt:lpstr>
      <vt:lpstr>The Circular Queue</vt:lpstr>
      <vt:lpstr>The Circular Queue</vt:lpstr>
      <vt:lpstr>Queues</vt:lpstr>
      <vt:lpstr>Class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Chris Chang</cp:lastModifiedBy>
  <cp:revision>3094</cp:revision>
  <dcterms:created xsi:type="dcterms:W3CDTF">2002-10-09T05:27:34Z</dcterms:created>
  <dcterms:modified xsi:type="dcterms:W3CDTF">2015-06-30T14:48:30Z</dcterms:modified>
</cp:coreProperties>
</file>