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303" r:id="rId2"/>
    <p:sldId id="357" r:id="rId3"/>
    <p:sldId id="358" r:id="rId4"/>
    <p:sldId id="359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64" r:id="rId14"/>
    <p:sldId id="365" r:id="rId15"/>
    <p:sldId id="335" r:id="rId16"/>
    <p:sldId id="370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50" r:id="rId25"/>
    <p:sldId id="349" r:id="rId26"/>
    <p:sldId id="292" r:id="rId27"/>
    <p:sldId id="348" r:id="rId28"/>
    <p:sldId id="346" r:id="rId29"/>
    <p:sldId id="347" r:id="rId30"/>
    <p:sldId id="293" r:id="rId31"/>
    <p:sldId id="344" r:id="rId32"/>
    <p:sldId id="345" r:id="rId33"/>
    <p:sldId id="366" r:id="rId34"/>
    <p:sldId id="367" r:id="rId35"/>
    <p:sldId id="368" r:id="rId36"/>
    <p:sldId id="369" r:id="rId37"/>
    <p:sldId id="295" r:id="rId38"/>
    <p:sldId id="360" r:id="rId39"/>
    <p:sldId id="361" r:id="rId40"/>
    <p:sldId id="298" r:id="rId41"/>
    <p:sldId id="299" r:id="rId42"/>
    <p:sldId id="300" r:id="rId43"/>
    <p:sldId id="301" r:id="rId44"/>
    <p:sldId id="304" r:id="rId45"/>
    <p:sldId id="302" r:id="rId46"/>
    <p:sldId id="362" r:id="rId47"/>
    <p:sldId id="355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381" r:id="rId59"/>
    <p:sldId id="382" r:id="rId60"/>
    <p:sldId id="383" r:id="rId61"/>
    <p:sldId id="384" r:id="rId62"/>
    <p:sldId id="385" r:id="rId63"/>
    <p:sldId id="386" r:id="rId64"/>
    <p:sldId id="387" r:id="rId6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373"/>
    <a:srgbClr val="006666"/>
    <a:srgbClr val="003366"/>
    <a:srgbClr val="F3FFF3"/>
    <a:srgbClr val="FF3300"/>
    <a:srgbClr val="E7FFFF"/>
    <a:srgbClr val="FFCCFF"/>
    <a:srgbClr val="C1FFFF"/>
    <a:srgbClr val="97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3" autoAdjust="0"/>
    <p:restoredTop sz="87051" autoAdjust="0"/>
  </p:normalViewPr>
  <p:slideViewPr>
    <p:cSldViewPr snapToGrid="0">
      <p:cViewPr varScale="1">
        <p:scale>
          <a:sx n="59" d="100"/>
          <a:sy n="59" d="100"/>
        </p:scale>
        <p:origin x="13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F04444-88FD-4D1B-ACA6-5D2021678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41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38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8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8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38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65F3749-D769-4E24-8F55-5F34A60B28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50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99BBD-6E61-46A9-8C8C-FCC2DE512B48}" type="slidenum">
              <a:rPr lang="en-US"/>
              <a:pPr/>
              <a:t>1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1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C0949-5552-4A70-A535-8E639BEFFC13}" type="slidenum">
              <a:rPr lang="en-US"/>
              <a:pPr/>
              <a:t>10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2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02C190-8715-4711-907E-F0793BB8A360}" type="slidenum">
              <a:rPr lang="en-US"/>
              <a:pPr/>
              <a:t>11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62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EAE4E-8887-4C79-9604-F92B015608BD}" type="slidenum">
              <a:rPr lang="en-US"/>
              <a:pPr/>
              <a:t>12</a:t>
            </a:fld>
            <a:endParaRPr 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9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75B730-E36B-4F5E-8F25-C5A747BF4D02}" type="slidenum">
              <a:rPr lang="en-US"/>
              <a:pPr/>
              <a:t>13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74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EDB37-5A64-478E-A98B-67FD00537AD6}" type="slidenum">
              <a:rPr lang="en-US"/>
              <a:pPr/>
              <a:t>14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43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7F5A5-A071-44CC-9D53-A45967797DA0}" type="slidenum">
              <a:rPr lang="en-US"/>
              <a:pPr/>
              <a:t>15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59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7F5A5-A071-44CC-9D53-A45967797DA0}" type="slidenum">
              <a:rPr lang="en-US"/>
              <a:pPr/>
              <a:t>16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8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E6599B-0495-4BEA-9BF4-B19291CEEE04}" type="slidenum">
              <a:rPr lang="en-US"/>
              <a:pPr/>
              <a:t>17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85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6D28E-282B-4321-81B5-816AD438BD82}" type="slidenum">
              <a:rPr lang="en-US"/>
              <a:pPr/>
              <a:t>18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constructor is always called at class creation, and there you always know what type the class is, so virtual doesn't make any sense for a constructor. Constructors are class local, so you can't override the constructor of the parent class. </a:t>
            </a:r>
          </a:p>
        </p:txBody>
      </p:sp>
    </p:spTree>
    <p:extLst>
      <p:ext uri="{BB962C8B-B14F-4D97-AF65-F5344CB8AC3E}">
        <p14:creationId xmlns:p14="http://schemas.microsoft.com/office/powerpoint/2010/main" val="2331125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81AB6-86DD-4AC5-85E8-9C638260AD7C}" type="slidenum">
              <a:rPr lang="en-US"/>
              <a:pPr/>
              <a:t>19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7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FC4CB-41EA-44FA-B3F9-9E67A78E91ED}" type="slidenum">
              <a:rPr lang="en-US"/>
              <a:pPr/>
              <a:t>2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56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C24337-6772-4924-887A-39EA2452D82D}" type="slidenum">
              <a:rPr lang="en-US"/>
              <a:pPr/>
              <a:t>20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00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44FE45-BB8D-4FF3-8AC0-6874A07809A0}" type="slidenum">
              <a:rPr lang="en-US"/>
              <a:pPr/>
              <a:t>21</a:t>
            </a:fld>
            <a:endParaRPr 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38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4650D5-BFBE-4E39-8D1D-2E11E9671B8B}" type="slidenum">
              <a:rPr lang="en-US"/>
              <a:pPr/>
              <a:t>22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4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30F6FD-3CED-452C-A84D-22E0E3040527}" type="slidenum">
              <a:rPr lang="en-US"/>
              <a:pPr/>
              <a:t>23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31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F41A87-67D1-4A22-845A-F4F1BC347153}" type="slidenum">
              <a:rPr lang="en-US"/>
              <a:pPr/>
              <a:t>24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84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65094-2F80-4C72-8441-7DFF3689E46B}" type="slidenum">
              <a:rPr lang="en-US"/>
              <a:pPr/>
              <a:t>25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313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231AC1-81B4-481D-820E-1CAE51DCA330}" type="slidenum">
              <a:rPr lang="en-US"/>
              <a:pPr/>
              <a:t>26</a:t>
            </a:fld>
            <a:endParaRPr 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526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2E75C-8A9C-4598-AED8-6D1FBFA9F676}" type="slidenum">
              <a:rPr lang="en-US"/>
              <a:pPr/>
              <a:t>27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607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F1083A-5146-4879-8128-B059424B91E4}" type="slidenum">
              <a:rPr lang="en-US"/>
              <a:pPr/>
              <a:t>28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383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63F0CA-8035-429F-AF1A-4F6CEAAB5279}" type="slidenum">
              <a:rPr lang="en-US"/>
              <a:pPr/>
              <a:t>29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8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19B93B-9D2C-4D3B-A2F6-64C67AC42BF9}" type="slidenum">
              <a:rPr lang="en-US"/>
              <a:pPr/>
              <a:t>3</a:t>
            </a:fld>
            <a:endParaRPr lang="en-US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791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489236-12B5-416A-8896-D9B436126042}" type="slidenum">
              <a:rPr lang="en-US"/>
              <a:pPr/>
              <a:t>30</a:t>
            </a:fld>
            <a:endParaRPr lang="en-U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065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CB19D2-12E2-4FC1-A0A9-20C66654797B}" type="slidenum">
              <a:rPr lang="en-US"/>
              <a:pPr/>
              <a:t>31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197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6B5263-102F-44E4-850D-FD624873F7D8}" type="slidenum">
              <a:rPr lang="en-US"/>
              <a:pPr/>
              <a:t>32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562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8E33A-1482-4191-B27A-89DC1ED1A844}" type="slidenum">
              <a:rPr lang="en-US"/>
              <a:pPr/>
              <a:t>33</a:t>
            </a:fld>
            <a:endParaRPr 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965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7FB8C-0648-4E14-8423-77DA78641143}" type="slidenum">
              <a:rPr lang="en-US"/>
              <a:pPr/>
              <a:t>34</a:t>
            </a:fld>
            <a:endParaRPr lang="en-US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252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BE05A5-4F23-470C-BBBD-44476662F183}" type="slidenum">
              <a:rPr lang="en-US"/>
              <a:pPr/>
              <a:t>35</a:t>
            </a:fld>
            <a:endParaRPr lang="en-US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476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6D79C5-FCA6-4C53-B308-9F671D4738B7}" type="slidenum">
              <a:rPr lang="en-US"/>
              <a:pPr/>
              <a:t>36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761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5BE47-88B9-43FB-BD97-715B398DEEFC}" type="slidenum">
              <a:rPr lang="en-US"/>
              <a:pPr/>
              <a:t>37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100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6D1C4A-07B2-49AF-A2D7-B4D72ECF73D0}" type="slidenum">
              <a:rPr lang="en-US"/>
              <a:pPr/>
              <a:t>38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798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EAFA47-3ECA-42EB-8344-78B34A344BF0}" type="slidenum">
              <a:rPr lang="en-US"/>
              <a:pPr/>
              <a:t>39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81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13694-A6CF-4984-84F5-ED3E6B002085}" type="slidenum">
              <a:rPr lang="en-US"/>
              <a:pPr/>
              <a:t>4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053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72E7D0-1F16-4B8B-BD33-9050F500A6EA}" type="slidenum">
              <a:rPr lang="en-US"/>
              <a:pPr/>
              <a:t>40</a:t>
            </a:fld>
            <a:endParaRPr lang="en-US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35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8BED6C-36E5-4B8F-BC6E-F87609FA3596}" type="slidenum">
              <a:rPr lang="en-US"/>
              <a:pPr/>
              <a:t>41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292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235077-48EB-4D0C-9DAC-E2FC77957BCC}" type="slidenum">
              <a:rPr lang="en-US"/>
              <a:pPr/>
              <a:t>42</a:t>
            </a:fld>
            <a:endParaRPr 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814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306000-D491-4D7B-A21E-53CAAE60AF2B}" type="slidenum">
              <a:rPr lang="en-US"/>
              <a:pPr/>
              <a:t>43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25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71969-2E73-44AF-8ABA-4B9D4A2668EA}" type="slidenum">
              <a:rPr lang="en-US"/>
              <a:pPr/>
              <a:t>44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712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4862-A979-4001-876E-E758F1445A15}" type="slidenum">
              <a:rPr lang="en-US"/>
              <a:pPr/>
              <a:t>45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436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18E03-FC1C-49E0-9BD5-7B3B5A097676}" type="slidenum">
              <a:rPr lang="en-US"/>
              <a:pPr/>
              <a:t>46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100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B58CFA-93C8-4FF5-93EC-3BC177C598CD}" type="slidenum">
              <a:rPr lang="en-US"/>
              <a:pPr/>
              <a:t>47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958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1C106E-3BA2-497E-8D0A-52E93B6C643F}" type="slidenum">
              <a:rPr lang="en-US"/>
              <a:pPr/>
              <a:t>50</a:t>
            </a:fld>
            <a:endParaRPr lang="en-US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701675"/>
            <a:ext cx="4595812" cy="3446463"/>
          </a:xfrm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57688"/>
            <a:ext cx="5008562" cy="40798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541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2F77E-4F06-4459-9DBC-3F0F6FD54DFC}" type="slidenum">
              <a:rPr lang="en-US"/>
              <a:pPr/>
              <a:t>51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74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C062D-34C6-472A-972F-4144B0DB0F7D}" type="slidenum">
              <a:rPr lang="en-US"/>
              <a:pPr/>
              <a:t>5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495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FBAC30-B4FF-4FFC-831B-46BA032B1013}" type="slidenum">
              <a:rPr lang="en-US"/>
              <a:pPr/>
              <a:t>52</a:t>
            </a:fld>
            <a:endParaRPr lang="en-US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090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B941-2E6F-499A-9999-AE5FF622451C}" type="slidenum">
              <a:rPr lang="en-US"/>
              <a:pPr/>
              <a:t>53</a:t>
            </a:fld>
            <a:endParaRPr lang="en-US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701675"/>
            <a:ext cx="4595812" cy="3446463"/>
          </a:xfrm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57688"/>
            <a:ext cx="5008562" cy="40798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921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376925-81F7-4C08-A6A0-69B82A0DB979}" type="slidenum">
              <a:rPr lang="en-US"/>
              <a:pPr/>
              <a:t>54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701675"/>
            <a:ext cx="4595812" cy="3446463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57688"/>
            <a:ext cx="5008562" cy="40798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462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241D63-A099-42F7-8D7A-9019CE6827E1}" type="slidenum">
              <a:rPr lang="en-US"/>
              <a:pPr/>
              <a:t>55</a:t>
            </a:fld>
            <a:endParaRPr lang="en-US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701675"/>
            <a:ext cx="4595812" cy="3446463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57688"/>
            <a:ext cx="5008562" cy="40798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566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16B78-09DC-4C33-A140-DE3EED9993D4}" type="slidenum">
              <a:rPr lang="en-US"/>
              <a:pPr/>
              <a:t>56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701675"/>
            <a:ext cx="4595812" cy="3446463"/>
          </a:xfrm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57688"/>
            <a:ext cx="5008562" cy="40798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367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98765-EE16-463B-AB5E-E96DA204DCF2}" type="slidenum">
              <a:rPr lang="en-US"/>
              <a:pPr/>
              <a:t>57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701675"/>
            <a:ext cx="4595812" cy="3446463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57688"/>
            <a:ext cx="5008562" cy="40798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24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948E7-CFCD-4E5B-B42A-8AE1BEE4777B}" type="slidenum">
              <a:rPr lang="en-US"/>
              <a:pPr/>
              <a:t>58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1888" y="701675"/>
            <a:ext cx="4595812" cy="3446463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57688"/>
            <a:ext cx="5008562" cy="40798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43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EE5888-A3BF-4DDB-B7CF-E54D6F00DB27}" type="slidenum">
              <a:rPr lang="en-US"/>
              <a:pPr/>
              <a:t>59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242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81E76A-D594-4EC4-8C6A-830C42F8DF82}" type="slidenum">
              <a:rPr lang="en-US"/>
              <a:pPr/>
              <a:t>60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05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6DEBD-D159-4ED9-A049-318CB3606BA1}" type="slidenum">
              <a:rPr lang="en-US"/>
              <a:pPr/>
              <a:t>61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1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F4BE3-CE01-46E5-85BC-47139B25D8D3}" type="slidenum">
              <a:rPr lang="en-US"/>
              <a:pPr/>
              <a:t>6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028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D88FD-CAC3-408E-AB79-15371A5C4FE3}" type="slidenum">
              <a:rPr lang="en-US"/>
              <a:pPr/>
              <a:t>62</a:t>
            </a:fld>
            <a:endParaRPr 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828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901A9B-D0AF-4845-B4A4-E4AEBBC55F17}" type="slidenum">
              <a:rPr lang="en-US"/>
              <a:pPr/>
              <a:t>63</a:t>
            </a:fld>
            <a:endParaRPr lang="en-US"/>
          </a:p>
        </p:txBody>
      </p:sp>
      <p:sp>
        <p:nvSpPr>
          <p:cNvPr id="57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904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FE1EE-7A7B-4036-88CC-3235380A3090}" type="slidenum">
              <a:rPr lang="en-US"/>
              <a:pPr/>
              <a:t>64</a:t>
            </a:fld>
            <a:endParaRPr lang="en-US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88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AB6D0-8122-4393-85E9-23DA32103E30}" type="slidenum">
              <a:rPr lang="en-US"/>
              <a:pPr/>
              <a:t>7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5B25F-19A4-4AA0-BAA4-05FC5A47F45A}" type="slidenum">
              <a:rPr lang="en-US"/>
              <a:pPr/>
              <a:t>8</a:t>
            </a:fld>
            <a:endParaRPr lang="en-US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66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4D3C93-27E8-4925-BEE7-9F7984755C5C}" type="slidenum">
              <a:rPr lang="en-US"/>
              <a:pPr/>
              <a:t>9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24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AEB5C-7D7A-4BFF-8237-90165B1F50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0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7DF81A-08A1-4DBD-ADDD-AE8F0EB39E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4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21BCA-4104-42BC-8168-FBAFFC0C00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92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509713" y="-14288"/>
            <a:ext cx="1905001" cy="457201"/>
          </a:xfrm>
        </p:spPr>
        <p:txBody>
          <a:bodyPr/>
          <a:lstStyle>
            <a:lvl1pPr>
              <a:defRPr/>
            </a:lvl1pPr>
          </a:lstStyle>
          <a:p>
            <a:fld id="{DB292867-D600-454B-B937-88988FF7ED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9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8D96F0-3F6C-4391-A08E-CD9ED706B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11B02-3297-438D-B243-F1F6354283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2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E39BA-2F6C-4366-9006-F688C0DAD6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5DE280-F569-4596-8EDF-964D6D87DC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9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2E780-B1FF-4F6E-9CA1-BBC5BDF3E7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16C21-5644-4E4F-8D27-516DC98CD9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6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ED0C6-6818-4765-9498-1ED911115D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9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9AF5D-20AE-4C19-94F9-DB8D7F0C79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7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09713" y="-14288"/>
            <a:ext cx="19050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971C2983-CA9A-4CA6-9C09-C56E05AE9C2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A314-5765-4992-8AD4-DC61F5EDD960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#7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43000"/>
            <a:ext cx="6400800" cy="4114800"/>
          </a:xfrm>
        </p:spPr>
        <p:txBody>
          <a:bodyPr/>
          <a:lstStyle/>
          <a:p>
            <a:r>
              <a:rPr lang="en-US" sz="2800" dirty="0"/>
              <a:t>Polymorphism</a:t>
            </a:r>
          </a:p>
          <a:p>
            <a:r>
              <a:rPr lang="en-US" sz="2800" dirty="0"/>
              <a:t>Virtual Functions</a:t>
            </a:r>
          </a:p>
          <a:p>
            <a:r>
              <a:rPr lang="en-US" sz="2800" dirty="0"/>
              <a:t>Virtual Destructors</a:t>
            </a:r>
          </a:p>
          <a:p>
            <a:r>
              <a:rPr lang="en-US" sz="2800" dirty="0"/>
              <a:t>Pure Virtual </a:t>
            </a:r>
            <a:r>
              <a:rPr lang="en-US" sz="2800" dirty="0" smtClean="0"/>
              <a:t>Functions</a:t>
            </a:r>
          </a:p>
          <a:p>
            <a:r>
              <a:rPr lang="en-US" sz="2800" dirty="0" smtClean="0"/>
              <a:t>Object-Oriented </a:t>
            </a:r>
            <a:r>
              <a:rPr lang="en-US" sz="2800" dirty="0"/>
              <a:t>Design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9D57-88D6-4FF8-AE97-DE592266BBC2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409602" name="Group 2"/>
          <p:cNvGrpSpPr>
            <a:grpSpLocks/>
          </p:cNvGrpSpPr>
          <p:nvPr/>
        </p:nvGrpSpPr>
        <p:grpSpPr bwMode="auto">
          <a:xfrm>
            <a:off x="5562600" y="152400"/>
            <a:ext cx="3514725" cy="2438400"/>
            <a:chOff x="384" y="624"/>
            <a:chExt cx="1680" cy="1536"/>
          </a:xfrm>
        </p:grpSpPr>
        <p:sp>
          <p:nvSpPr>
            <p:cNvPr id="409603" name="Rectangle 3"/>
            <p:cNvSpPr>
              <a:spLocks noChangeArrowheads="1"/>
            </p:cNvSpPr>
            <p:nvPr/>
          </p:nvSpPr>
          <p:spPr bwMode="auto">
            <a:xfrm>
              <a:off x="384" y="624"/>
              <a:ext cx="1632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4" name="Rectangle 4"/>
            <p:cNvSpPr>
              <a:spLocks noChangeArrowheads="1"/>
            </p:cNvSpPr>
            <p:nvPr/>
          </p:nvSpPr>
          <p:spPr bwMode="auto">
            <a:xfrm>
              <a:off x="384" y="624"/>
              <a:ext cx="16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9605" name="Group 5"/>
          <p:cNvGrpSpPr>
            <a:grpSpLocks/>
          </p:cNvGrpSpPr>
          <p:nvPr/>
        </p:nvGrpSpPr>
        <p:grpSpPr bwMode="auto">
          <a:xfrm>
            <a:off x="4495800" y="1295400"/>
            <a:ext cx="4572000" cy="2438400"/>
            <a:chOff x="2784" y="576"/>
            <a:chExt cx="2880" cy="1536"/>
          </a:xfrm>
        </p:grpSpPr>
        <p:sp>
          <p:nvSpPr>
            <p:cNvPr id="409606" name="Rectangle 6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7" name="Rectangle 7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9608" name="Group 8"/>
          <p:cNvGrpSpPr>
            <a:grpSpLocks/>
          </p:cNvGrpSpPr>
          <p:nvPr/>
        </p:nvGrpSpPr>
        <p:grpSpPr bwMode="auto">
          <a:xfrm>
            <a:off x="4419600" y="1676400"/>
            <a:ext cx="4572000" cy="2438400"/>
            <a:chOff x="2832" y="2400"/>
            <a:chExt cx="2880" cy="1536"/>
          </a:xfrm>
        </p:grpSpPr>
        <p:sp>
          <p:nvSpPr>
            <p:cNvPr id="409609" name="Rectangle 9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0" name="Rectangle 10"/>
            <p:cNvSpPr>
              <a:spLocks noChangeArrowheads="1"/>
            </p:cNvSpPr>
            <p:nvPr/>
          </p:nvSpPr>
          <p:spPr bwMode="auto">
            <a:xfrm>
              <a:off x="2832" y="2400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Circle(int rad){ m_rad = rad;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(3.14*m_rad*m_rad);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m_rad;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09611" name="Text Box 11"/>
          <p:cNvSpPr txBox="1">
            <a:spLocks noChangeArrowheads="1"/>
          </p:cNvSpPr>
          <p:nvPr/>
        </p:nvSpPr>
        <p:spPr bwMode="auto">
          <a:xfrm>
            <a:off x="288925" y="1341438"/>
            <a:ext cx="3978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say we’re a company that sells glass windows.</a:t>
            </a:r>
          </a:p>
        </p:txBody>
      </p:sp>
      <p:sp>
        <p:nvSpPr>
          <p:cNvPr id="409612" name="Text Box 12"/>
          <p:cNvSpPr txBox="1">
            <a:spLocks noChangeArrowheads="1"/>
          </p:cNvSpPr>
          <p:nvPr/>
        </p:nvSpPr>
        <p:spPr bwMode="auto">
          <a:xfrm>
            <a:off x="304800" y="243840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we want to write a program to compute the cost of each window.</a:t>
            </a:r>
          </a:p>
        </p:txBody>
      </p:sp>
      <p:sp>
        <p:nvSpPr>
          <p:cNvPr id="409613" name="Text Box 13"/>
          <p:cNvSpPr txBox="1">
            <a:spLocks noChangeArrowheads="1"/>
          </p:cNvSpPr>
          <p:nvPr/>
        </p:nvSpPr>
        <p:spPr bwMode="auto">
          <a:xfrm>
            <a:off x="288925" y="384175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For example, assume that each window is </a:t>
            </a:r>
            <a:r>
              <a:rPr lang="en-US">
                <a:solidFill>
                  <a:srgbClr val="006666"/>
                </a:solidFill>
              </a:rPr>
              <a:t>$3.25</a:t>
            </a:r>
            <a:r>
              <a:rPr lang="en-US"/>
              <a:t> per square foot.</a:t>
            </a:r>
          </a:p>
        </p:txBody>
      </p:sp>
      <p:sp>
        <p:nvSpPr>
          <p:cNvPr id="409614" name="Text Box 14"/>
          <p:cNvSpPr txBox="1">
            <a:spLocks noChangeArrowheads="1"/>
          </p:cNvSpPr>
          <p:nvPr/>
        </p:nvSpPr>
        <p:spPr bwMode="auto">
          <a:xfrm>
            <a:off x="304800" y="5289550"/>
            <a:ext cx="3978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look at a program that computes the cost for two different windows.</a:t>
            </a:r>
          </a:p>
        </p:txBody>
      </p:sp>
      <p:grpSp>
        <p:nvGrpSpPr>
          <p:cNvPr id="409615" name="Group 15"/>
          <p:cNvGrpSpPr>
            <a:grpSpLocks/>
          </p:cNvGrpSpPr>
          <p:nvPr/>
        </p:nvGrpSpPr>
        <p:grpSpPr bwMode="auto">
          <a:xfrm>
            <a:off x="171450" y="1131888"/>
            <a:ext cx="4149725" cy="5614987"/>
            <a:chOff x="144" y="687"/>
            <a:chExt cx="2448" cy="3537"/>
          </a:xfrm>
        </p:grpSpPr>
        <p:sp>
          <p:nvSpPr>
            <p:cNvPr id="409616" name="Rectangle 16"/>
            <p:cNvSpPr>
              <a:spLocks noChangeArrowheads="1"/>
            </p:cNvSpPr>
            <p:nvPr/>
          </p:nvSpPr>
          <p:spPr bwMode="auto">
            <a:xfrm>
              <a:off x="156" y="704"/>
              <a:ext cx="2399" cy="351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7" name="Text Box 17"/>
            <p:cNvSpPr txBox="1">
              <a:spLocks noChangeArrowheads="1"/>
            </p:cNvSpPr>
            <p:nvPr/>
          </p:nvSpPr>
          <p:spPr bwMode="auto">
            <a:xfrm>
              <a:off x="144" y="687"/>
              <a:ext cx="2448" cy="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PrintPriceSq(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Square &amp;x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“Cost is: $“; 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x.getArea() * 3.25;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void PrintPriceCir(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Circle &amp;x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“Cost is: $“; 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x.getArea() * 3.25;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Circle c(10);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PrintPriceSq(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PrintPriceCir(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c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09618" name="Text Box 18"/>
          <p:cNvSpPr txBox="1">
            <a:spLocks noChangeArrowheads="1"/>
          </p:cNvSpPr>
          <p:nvPr/>
        </p:nvSpPr>
        <p:spPr bwMode="auto">
          <a:xfrm>
            <a:off x="3733800" y="990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9619" name="Text Box 19"/>
          <p:cNvSpPr txBox="1">
            <a:spLocks noChangeArrowheads="1"/>
          </p:cNvSpPr>
          <p:nvPr/>
        </p:nvSpPr>
        <p:spPr bwMode="auto">
          <a:xfrm>
            <a:off x="4327525" y="4541838"/>
            <a:ext cx="47974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It works, but its inefficient. Why should we write two functions to do the same thing?</a:t>
            </a:r>
          </a:p>
        </p:txBody>
      </p:sp>
      <p:sp>
        <p:nvSpPr>
          <p:cNvPr id="409620" name="Text Box 20"/>
          <p:cNvSpPr txBox="1">
            <a:spLocks noChangeArrowheads="1"/>
          </p:cNvSpPr>
          <p:nvPr/>
        </p:nvSpPr>
        <p:spPr bwMode="auto">
          <a:xfrm>
            <a:off x="4364038" y="4286250"/>
            <a:ext cx="455136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Both </a:t>
            </a:r>
            <a:r>
              <a:rPr lang="en-US">
                <a:solidFill>
                  <a:schemeClr val="accent2"/>
                </a:solidFill>
              </a:rPr>
              <a:t>Squares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</a:rPr>
              <a:t>Circles</a:t>
            </a:r>
            <a:r>
              <a:rPr lang="en-US"/>
              <a:t> are </a:t>
            </a:r>
            <a:r>
              <a:rPr lang="en-US">
                <a:solidFill>
                  <a:srgbClr val="6600CC"/>
                </a:solidFill>
              </a:rPr>
              <a:t>Shapes</a:t>
            </a:r>
            <a:r>
              <a:rPr lang="en-US"/>
              <a:t>…</a:t>
            </a:r>
          </a:p>
          <a:p>
            <a:pPr algn="l"/>
            <a:endParaRPr lang="en-US" sz="1200"/>
          </a:p>
          <a:p>
            <a:pPr algn="l"/>
            <a:r>
              <a:rPr lang="en-US"/>
              <a:t>And we know that you can get the area of a </a:t>
            </a:r>
            <a:r>
              <a:rPr lang="en-US">
                <a:solidFill>
                  <a:srgbClr val="6600CC"/>
                </a:solidFill>
              </a:rPr>
              <a:t>Shape</a:t>
            </a:r>
            <a:r>
              <a:rPr lang="en-US"/>
              <a:t>...</a:t>
            </a:r>
          </a:p>
          <a:p>
            <a:pPr algn="l"/>
            <a:endParaRPr lang="en-US" sz="1200">
              <a:solidFill>
                <a:srgbClr val="6600CC"/>
              </a:solidFill>
            </a:endParaRPr>
          </a:p>
        </p:txBody>
      </p:sp>
      <p:sp>
        <p:nvSpPr>
          <p:cNvPr id="409621" name="Rectangle 21"/>
          <p:cNvSpPr>
            <a:spLocks noChangeArrowheads="1"/>
          </p:cNvSpPr>
          <p:nvPr/>
        </p:nvSpPr>
        <p:spPr bwMode="auto">
          <a:xfrm>
            <a:off x="228600" y="1219200"/>
            <a:ext cx="3962400" cy="312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22" name="Rectangle 22"/>
          <p:cNvSpPr>
            <a:spLocks noChangeArrowheads="1"/>
          </p:cNvSpPr>
          <p:nvPr/>
        </p:nvSpPr>
        <p:spPr bwMode="auto">
          <a:xfrm>
            <a:off x="196850" y="2055813"/>
            <a:ext cx="457200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void PrintPrice(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Shape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 &amp;x</a:t>
            </a:r>
            <a:r>
              <a:rPr lang="en-US" sz="1800" b="1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cout &lt;&lt; “Cost is: $“; 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cout &lt;&lt; x.getArea() * 3.25;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grpSp>
        <p:nvGrpSpPr>
          <p:cNvPr id="409623" name="Group 23"/>
          <p:cNvGrpSpPr>
            <a:grpSpLocks/>
          </p:cNvGrpSpPr>
          <p:nvPr/>
        </p:nvGrpSpPr>
        <p:grpSpPr bwMode="auto">
          <a:xfrm>
            <a:off x="1905000" y="5870575"/>
            <a:ext cx="433388" cy="573088"/>
            <a:chOff x="1200" y="3698"/>
            <a:chExt cx="273" cy="361"/>
          </a:xfrm>
        </p:grpSpPr>
        <p:sp>
          <p:nvSpPr>
            <p:cNvPr id="409624" name="Rectangle 24"/>
            <p:cNvSpPr>
              <a:spLocks noChangeArrowheads="1"/>
            </p:cNvSpPr>
            <p:nvPr/>
          </p:nvSpPr>
          <p:spPr bwMode="auto">
            <a:xfrm>
              <a:off x="1201" y="3698"/>
              <a:ext cx="187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25" name="Rectangle 25"/>
            <p:cNvSpPr>
              <a:spLocks noChangeArrowheads="1"/>
            </p:cNvSpPr>
            <p:nvPr/>
          </p:nvSpPr>
          <p:spPr bwMode="auto">
            <a:xfrm>
              <a:off x="1200" y="3867"/>
              <a:ext cx="273" cy="1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26" name="Text Box 26"/>
          <p:cNvSpPr txBox="1">
            <a:spLocks noChangeArrowheads="1"/>
          </p:cNvSpPr>
          <p:nvPr/>
        </p:nvSpPr>
        <p:spPr bwMode="auto">
          <a:xfrm>
            <a:off x="7332663" y="55943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9627" name="Text Box 27"/>
          <p:cNvSpPr txBox="1">
            <a:spLocks noChangeArrowheads="1"/>
          </p:cNvSpPr>
          <p:nvPr/>
        </p:nvSpPr>
        <p:spPr bwMode="auto">
          <a:xfrm>
            <a:off x="8450263" y="925513"/>
            <a:ext cx="328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409628" name="AutoShape 28"/>
          <p:cNvCxnSpPr>
            <a:cxnSpLocks noChangeShapeType="1"/>
            <a:stCxn id="409626" idx="3"/>
            <a:endCxn id="409627" idx="3"/>
          </p:cNvCxnSpPr>
          <p:nvPr/>
        </p:nvCxnSpPr>
        <p:spPr bwMode="auto">
          <a:xfrm flipV="1">
            <a:off x="7607300" y="1154113"/>
            <a:ext cx="1171575" cy="4668837"/>
          </a:xfrm>
          <a:prstGeom prst="curvedConnector3">
            <a:avLst>
              <a:gd name="adj1" fmla="val 119514"/>
            </a:avLst>
          </a:prstGeom>
          <a:noFill/>
          <a:ln w="317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29" name="Rectangle 29"/>
          <p:cNvSpPr>
            <a:spLocks noChangeArrowheads="1"/>
          </p:cNvSpPr>
          <p:nvPr/>
        </p:nvSpPr>
        <p:spPr bwMode="auto">
          <a:xfrm>
            <a:off x="4489450" y="6202363"/>
            <a:ext cx="417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So how about if we do this...</a:t>
            </a:r>
          </a:p>
        </p:txBody>
      </p:sp>
      <p:sp>
        <p:nvSpPr>
          <p:cNvPr id="409630" name="Rectangle 30"/>
          <p:cNvSpPr>
            <a:spLocks noChangeArrowheads="1"/>
          </p:cNvSpPr>
          <p:nvPr/>
        </p:nvSpPr>
        <p:spPr bwMode="auto">
          <a:xfrm>
            <a:off x="-5334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Polymorphism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0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19" grpId="0"/>
      <p:bldP spid="409619" grpId="1"/>
      <p:bldP spid="409620" grpId="0"/>
      <p:bldP spid="409621" grpId="0" animBg="1"/>
      <p:bldP spid="409622" grpId="0"/>
      <p:bldP spid="4096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6855-EA34-4F14-909F-9FBFE2D0021F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410626" name="Group 2"/>
          <p:cNvGrpSpPr>
            <a:grpSpLocks/>
          </p:cNvGrpSpPr>
          <p:nvPr/>
        </p:nvGrpSpPr>
        <p:grpSpPr bwMode="auto">
          <a:xfrm>
            <a:off x="228600" y="3440113"/>
            <a:ext cx="3963988" cy="3417887"/>
            <a:chOff x="336" y="2400"/>
            <a:chExt cx="2021" cy="2153"/>
          </a:xfrm>
        </p:grpSpPr>
        <p:sp>
          <p:nvSpPr>
            <p:cNvPr id="410627" name="Rectangle 3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28" name="Text Box 4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Shape &amp;x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“Cost is: $“;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x.getArea()*3.25;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Circle c(10);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c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200025" y="990600"/>
            <a:ext cx="328771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0631" name="Rectangle 7"/>
          <p:cNvSpPr>
            <a:spLocks noChangeArrowheads="1"/>
          </p:cNvSpPr>
          <p:nvPr/>
        </p:nvSpPr>
        <p:spPr bwMode="auto">
          <a:xfrm>
            <a:off x="146050" y="990600"/>
            <a:ext cx="3565525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7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7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0632" name="Group 8"/>
          <p:cNvGrpSpPr>
            <a:grpSpLocks/>
          </p:cNvGrpSpPr>
          <p:nvPr/>
        </p:nvGrpSpPr>
        <p:grpSpPr bwMode="auto">
          <a:xfrm>
            <a:off x="3657600" y="990600"/>
            <a:ext cx="4572000" cy="2438400"/>
            <a:chOff x="2784" y="576"/>
            <a:chExt cx="2880" cy="1536"/>
          </a:xfrm>
        </p:grpSpPr>
        <p:sp>
          <p:nvSpPr>
            <p:cNvPr id="410633" name="Rectangle 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4" name="Rectangle 10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0635" name="Group 11"/>
          <p:cNvGrpSpPr>
            <a:grpSpLocks/>
          </p:cNvGrpSpPr>
          <p:nvPr/>
        </p:nvGrpSpPr>
        <p:grpSpPr bwMode="auto">
          <a:xfrm>
            <a:off x="4419600" y="3138488"/>
            <a:ext cx="4572000" cy="2438400"/>
            <a:chOff x="2832" y="2400"/>
            <a:chExt cx="2880" cy="1536"/>
          </a:xfrm>
        </p:grpSpPr>
        <p:sp>
          <p:nvSpPr>
            <p:cNvPr id="410636" name="Rectangle 12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7" name="Rectangle 13"/>
            <p:cNvSpPr>
              <a:spLocks noChangeArrowheads="1"/>
            </p:cNvSpPr>
            <p:nvPr/>
          </p:nvSpPr>
          <p:spPr bwMode="auto">
            <a:xfrm>
              <a:off x="2832" y="2400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Circle(int rad){ m_rad = rad;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(3.14*m_rad*m_rad);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m_rad;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0638" name="Group 14"/>
          <p:cNvGrpSpPr>
            <a:grpSpLocks/>
          </p:cNvGrpSpPr>
          <p:nvPr/>
        </p:nvGrpSpPr>
        <p:grpSpPr bwMode="auto">
          <a:xfrm>
            <a:off x="3406775" y="5543550"/>
            <a:ext cx="1546225" cy="628650"/>
            <a:chOff x="2146" y="3492"/>
            <a:chExt cx="974" cy="396"/>
          </a:xfrm>
        </p:grpSpPr>
        <p:grpSp>
          <p:nvGrpSpPr>
            <p:cNvPr id="410639" name="Group 15"/>
            <p:cNvGrpSpPr>
              <a:grpSpLocks/>
            </p:cNvGrpSpPr>
            <p:nvPr/>
          </p:nvGrpSpPr>
          <p:grpSpPr bwMode="auto">
            <a:xfrm>
              <a:off x="2146" y="3492"/>
              <a:ext cx="974" cy="385"/>
              <a:chOff x="298" y="3845"/>
              <a:chExt cx="974" cy="385"/>
            </a:xfrm>
          </p:grpSpPr>
          <p:sp>
            <p:nvSpPr>
              <p:cNvPr id="410640" name="Text Box 16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s</a:t>
                </a:r>
              </a:p>
            </p:txBody>
          </p:sp>
          <p:grpSp>
            <p:nvGrpSpPr>
              <p:cNvPr id="410641" name="Group 17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0642" name="Rectangle 18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4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9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m_side</a:t>
                  </a:r>
                </a:p>
              </p:txBody>
            </p:sp>
            <p:sp>
              <p:nvSpPr>
                <p:cNvPr id="410644" name="Rectangle 20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0645" name="Text Box 21"/>
            <p:cNvSpPr txBox="1">
              <a:spLocks noChangeArrowheads="1"/>
            </p:cNvSpPr>
            <p:nvPr/>
          </p:nvSpPr>
          <p:spPr bwMode="auto">
            <a:xfrm>
              <a:off x="2835" y="36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10646" name="Group 22"/>
          <p:cNvGrpSpPr>
            <a:grpSpLocks/>
          </p:cNvGrpSpPr>
          <p:nvPr/>
        </p:nvGrpSpPr>
        <p:grpSpPr bwMode="auto">
          <a:xfrm>
            <a:off x="3406775" y="6145213"/>
            <a:ext cx="1546225" cy="636587"/>
            <a:chOff x="2146" y="3871"/>
            <a:chExt cx="974" cy="401"/>
          </a:xfrm>
        </p:grpSpPr>
        <p:grpSp>
          <p:nvGrpSpPr>
            <p:cNvPr id="410647" name="Group 23"/>
            <p:cNvGrpSpPr>
              <a:grpSpLocks/>
            </p:cNvGrpSpPr>
            <p:nvPr/>
          </p:nvGrpSpPr>
          <p:grpSpPr bwMode="auto">
            <a:xfrm>
              <a:off x="2146" y="3871"/>
              <a:ext cx="974" cy="385"/>
              <a:chOff x="298" y="3845"/>
              <a:chExt cx="974" cy="385"/>
            </a:xfrm>
          </p:grpSpPr>
          <p:sp>
            <p:nvSpPr>
              <p:cNvPr id="410648" name="Text Box 24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</a:t>
                </a:r>
              </a:p>
            </p:txBody>
          </p:sp>
          <p:grpSp>
            <p:nvGrpSpPr>
              <p:cNvPr id="410649" name="Group 25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0650" name="Rectangle 26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5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m_rad</a:t>
                  </a:r>
                </a:p>
              </p:txBody>
            </p:sp>
            <p:sp>
              <p:nvSpPr>
                <p:cNvPr id="410652" name="Rectangle 28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0653" name="Text Box 29"/>
            <p:cNvSpPr txBox="1">
              <a:spLocks noChangeArrowheads="1"/>
            </p:cNvSpPr>
            <p:nvPr/>
          </p:nvSpPr>
          <p:spPr bwMode="auto">
            <a:xfrm>
              <a:off x="2788" y="39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410654" name="Text Box 30"/>
          <p:cNvSpPr txBox="1">
            <a:spLocks noChangeArrowheads="1"/>
          </p:cNvSpPr>
          <p:nvPr/>
        </p:nvSpPr>
        <p:spPr bwMode="auto">
          <a:xfrm>
            <a:off x="2530475" y="325755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</a:t>
            </a:r>
          </a:p>
        </p:txBody>
      </p:sp>
      <p:sp>
        <p:nvSpPr>
          <p:cNvPr id="410655" name="Line 31"/>
          <p:cNvSpPr>
            <a:spLocks noChangeShapeType="1"/>
          </p:cNvSpPr>
          <p:nvPr/>
        </p:nvSpPr>
        <p:spPr bwMode="auto">
          <a:xfrm>
            <a:off x="257175" y="5681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56" name="Line 32"/>
          <p:cNvSpPr>
            <a:spLocks noChangeShapeType="1"/>
          </p:cNvSpPr>
          <p:nvPr/>
        </p:nvSpPr>
        <p:spPr bwMode="auto">
          <a:xfrm>
            <a:off x="257175" y="5957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57" name="Line 33"/>
          <p:cNvSpPr>
            <a:spLocks noChangeShapeType="1"/>
          </p:cNvSpPr>
          <p:nvPr/>
        </p:nvSpPr>
        <p:spPr bwMode="auto">
          <a:xfrm>
            <a:off x="242888" y="63817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58" name="Line 34"/>
          <p:cNvSpPr>
            <a:spLocks noChangeShapeType="1"/>
          </p:cNvSpPr>
          <p:nvPr/>
        </p:nvSpPr>
        <p:spPr bwMode="auto">
          <a:xfrm>
            <a:off x="41275" y="3617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0659" name="AutoShape 35"/>
          <p:cNvCxnSpPr>
            <a:cxnSpLocks noChangeShapeType="1"/>
          </p:cNvCxnSpPr>
          <p:nvPr/>
        </p:nvCxnSpPr>
        <p:spPr bwMode="auto">
          <a:xfrm rot="16200000" flipH="1">
            <a:off x="2391569" y="4055269"/>
            <a:ext cx="2030413" cy="1387475"/>
          </a:xfrm>
          <a:prstGeom prst="curvedConnector3">
            <a:avLst>
              <a:gd name="adj1" fmla="val 13681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660" name="Line 36"/>
          <p:cNvSpPr>
            <a:spLocks noChangeShapeType="1"/>
          </p:cNvSpPr>
          <p:nvPr/>
        </p:nvSpPr>
        <p:spPr bwMode="auto">
          <a:xfrm>
            <a:off x="222250" y="4176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1" name="Line 37"/>
          <p:cNvSpPr>
            <a:spLocks noChangeShapeType="1"/>
          </p:cNvSpPr>
          <p:nvPr/>
        </p:nvSpPr>
        <p:spPr bwMode="auto">
          <a:xfrm>
            <a:off x="242888" y="4448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2" name="Text Box 38"/>
          <p:cNvSpPr txBox="1">
            <a:spLocks noChangeArrowheads="1"/>
          </p:cNvSpPr>
          <p:nvPr/>
        </p:nvSpPr>
        <p:spPr bwMode="auto">
          <a:xfrm>
            <a:off x="4989513" y="5684838"/>
            <a:ext cx="43830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When you call a </a:t>
            </a:r>
            <a:r>
              <a:rPr lang="en-US">
                <a:solidFill>
                  <a:srgbClr val="6600CC"/>
                </a:solidFill>
              </a:rPr>
              <a:t>virtual func</a:t>
            </a:r>
            <a:r>
              <a:rPr lang="en-US"/>
              <a:t>, C++ figures out which is the correct function to call…</a:t>
            </a:r>
          </a:p>
        </p:txBody>
      </p:sp>
      <p:sp>
        <p:nvSpPr>
          <p:cNvPr id="410663" name="AutoShape 39"/>
          <p:cNvSpPr>
            <a:spLocks noChangeArrowheads="1"/>
          </p:cNvSpPr>
          <p:nvPr/>
        </p:nvSpPr>
        <p:spPr bwMode="auto">
          <a:xfrm>
            <a:off x="4486275" y="1435100"/>
            <a:ext cx="4354513" cy="2819400"/>
          </a:xfrm>
          <a:prstGeom prst="wedgeRoundRectCallout">
            <a:avLst>
              <a:gd name="adj1" fmla="val -111028"/>
              <a:gd name="adj2" fmla="val 54000"/>
              <a:gd name="adj3" fmla="val 16667"/>
            </a:avLst>
          </a:prstGeom>
          <a:solidFill>
            <a:srgbClr val="FFE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Hmm.  The user is calling the virtual function </a:t>
            </a:r>
            <a:r>
              <a:rPr lang="en-US">
                <a:solidFill>
                  <a:schemeClr val="accent2"/>
                </a:solidFill>
              </a:rPr>
              <a:t>getArea</a:t>
            </a:r>
            <a:r>
              <a:rPr lang="en-US"/>
              <a:t>.  </a:t>
            </a:r>
          </a:p>
          <a:p>
            <a:endParaRPr lang="en-US"/>
          </a:p>
          <a:p>
            <a:r>
              <a:rPr lang="en-US"/>
              <a:t>Since </a:t>
            </a:r>
            <a:r>
              <a:rPr lang="en-US">
                <a:solidFill>
                  <a:schemeClr val="accent2"/>
                </a:solidFill>
              </a:rPr>
              <a:t>x </a:t>
            </a:r>
            <a:r>
              <a:rPr lang="en-US"/>
              <a:t>refers to a </a:t>
            </a:r>
            <a:r>
              <a:rPr lang="en-US">
                <a:solidFill>
                  <a:schemeClr val="accent2"/>
                </a:solidFill>
              </a:rPr>
              <a:t>Square</a:t>
            </a:r>
            <a:r>
              <a:rPr lang="en-US"/>
              <a:t> variable, I’ll call its version of this function.</a:t>
            </a:r>
          </a:p>
        </p:txBody>
      </p:sp>
      <p:sp>
        <p:nvSpPr>
          <p:cNvPr id="410664" name="Line 40"/>
          <p:cNvSpPr>
            <a:spLocks noChangeShapeType="1"/>
          </p:cNvSpPr>
          <p:nvPr/>
        </p:nvSpPr>
        <p:spPr bwMode="auto">
          <a:xfrm>
            <a:off x="3616325" y="2200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5" name="Line 41"/>
          <p:cNvSpPr>
            <a:spLocks noChangeShapeType="1"/>
          </p:cNvSpPr>
          <p:nvPr/>
        </p:nvSpPr>
        <p:spPr bwMode="auto">
          <a:xfrm>
            <a:off x="3929063" y="2466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6" name="Text Box 42"/>
          <p:cNvSpPr txBox="1">
            <a:spLocks noChangeArrowheads="1"/>
          </p:cNvSpPr>
          <p:nvPr/>
        </p:nvSpPr>
        <p:spPr bwMode="auto">
          <a:xfrm>
            <a:off x="5513388" y="2579688"/>
            <a:ext cx="160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5 * 5 = 25</a:t>
            </a:r>
          </a:p>
        </p:txBody>
      </p:sp>
      <p:sp>
        <p:nvSpPr>
          <p:cNvPr id="410667" name="Line 43"/>
          <p:cNvSpPr>
            <a:spLocks noChangeShapeType="1"/>
          </p:cNvSpPr>
          <p:nvPr/>
        </p:nvSpPr>
        <p:spPr bwMode="auto">
          <a:xfrm>
            <a:off x="42863" y="4735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8" name="Line 44"/>
          <p:cNvSpPr>
            <a:spLocks noChangeShapeType="1"/>
          </p:cNvSpPr>
          <p:nvPr/>
        </p:nvSpPr>
        <p:spPr bwMode="auto">
          <a:xfrm>
            <a:off x="242888" y="6667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9" name="Line 45"/>
          <p:cNvSpPr>
            <a:spLocks noChangeShapeType="1"/>
          </p:cNvSpPr>
          <p:nvPr/>
        </p:nvSpPr>
        <p:spPr bwMode="auto">
          <a:xfrm>
            <a:off x="39688" y="3625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0670" name="AutoShape 46"/>
          <p:cNvCxnSpPr>
            <a:cxnSpLocks noChangeShapeType="1"/>
          </p:cNvCxnSpPr>
          <p:nvPr/>
        </p:nvCxnSpPr>
        <p:spPr bwMode="auto">
          <a:xfrm rot="16200000" flipH="1">
            <a:off x="1730375" y="4697413"/>
            <a:ext cx="2659063" cy="693737"/>
          </a:xfrm>
          <a:prstGeom prst="curvedConnector2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671" name="Line 47"/>
          <p:cNvSpPr>
            <a:spLocks noChangeShapeType="1"/>
          </p:cNvSpPr>
          <p:nvPr/>
        </p:nvSpPr>
        <p:spPr bwMode="auto">
          <a:xfrm>
            <a:off x="228600" y="4191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72" name="Line 48"/>
          <p:cNvSpPr>
            <a:spLocks noChangeShapeType="1"/>
          </p:cNvSpPr>
          <p:nvPr/>
        </p:nvSpPr>
        <p:spPr bwMode="auto">
          <a:xfrm>
            <a:off x="242888" y="4448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73" name="AutoShape 49"/>
          <p:cNvSpPr>
            <a:spLocks noChangeArrowheads="1"/>
          </p:cNvSpPr>
          <p:nvPr/>
        </p:nvSpPr>
        <p:spPr bwMode="auto">
          <a:xfrm>
            <a:off x="4371975" y="1423988"/>
            <a:ext cx="4640263" cy="2819400"/>
          </a:xfrm>
          <a:prstGeom prst="wedgeRoundRectCallout">
            <a:avLst>
              <a:gd name="adj1" fmla="val -104292"/>
              <a:gd name="adj2" fmla="val 54000"/>
              <a:gd name="adj3" fmla="val 16667"/>
            </a:avLst>
          </a:prstGeom>
          <a:solidFill>
            <a:srgbClr val="FFE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Hmm. The user is calling the virtual function </a:t>
            </a:r>
            <a:r>
              <a:rPr lang="en-US">
                <a:solidFill>
                  <a:schemeClr val="accent2"/>
                </a:solidFill>
              </a:rPr>
              <a:t>getArea</a:t>
            </a:r>
            <a:r>
              <a:rPr lang="en-US"/>
              <a:t>.  </a:t>
            </a:r>
          </a:p>
          <a:p>
            <a:endParaRPr lang="en-US"/>
          </a:p>
          <a:p>
            <a:r>
              <a:rPr lang="en-US"/>
              <a:t>This time, </a:t>
            </a:r>
            <a:r>
              <a:rPr lang="en-US">
                <a:solidFill>
                  <a:schemeClr val="accent2"/>
                </a:solidFill>
              </a:rPr>
              <a:t>x </a:t>
            </a:r>
            <a:r>
              <a:rPr lang="en-US"/>
              <a:t>refers to a </a:t>
            </a:r>
            <a:r>
              <a:rPr lang="en-US">
                <a:solidFill>
                  <a:schemeClr val="accent2"/>
                </a:solidFill>
              </a:rPr>
              <a:t>Circle</a:t>
            </a:r>
            <a:r>
              <a:rPr lang="en-US"/>
              <a:t> variable, so I’ll call its version of this function.</a:t>
            </a:r>
          </a:p>
        </p:txBody>
      </p:sp>
      <p:sp>
        <p:nvSpPr>
          <p:cNvPr id="410674" name="Line 50"/>
          <p:cNvSpPr>
            <a:spLocks noChangeShapeType="1"/>
          </p:cNvSpPr>
          <p:nvPr/>
        </p:nvSpPr>
        <p:spPr bwMode="auto">
          <a:xfrm>
            <a:off x="4367213" y="4327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75" name="Line 51"/>
          <p:cNvSpPr>
            <a:spLocks noChangeShapeType="1"/>
          </p:cNvSpPr>
          <p:nvPr/>
        </p:nvSpPr>
        <p:spPr bwMode="auto">
          <a:xfrm>
            <a:off x="4691063" y="4614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76" name="Text Box 52"/>
          <p:cNvSpPr txBox="1">
            <a:spLocks noChangeArrowheads="1"/>
          </p:cNvSpPr>
          <p:nvPr/>
        </p:nvSpPr>
        <p:spPr bwMode="auto">
          <a:xfrm>
            <a:off x="6242050" y="4648200"/>
            <a:ext cx="258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3.14*10*10 = 314</a:t>
            </a:r>
          </a:p>
        </p:txBody>
      </p:sp>
      <p:sp>
        <p:nvSpPr>
          <p:cNvPr id="410677" name="Line 53"/>
          <p:cNvSpPr>
            <a:spLocks noChangeShapeType="1"/>
          </p:cNvSpPr>
          <p:nvPr/>
        </p:nvSpPr>
        <p:spPr bwMode="auto">
          <a:xfrm>
            <a:off x="66675" y="4740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1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1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41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55" grpId="0" animBg="1"/>
      <p:bldP spid="410655" grpId="1" animBg="1"/>
      <p:bldP spid="410656" grpId="0" animBg="1"/>
      <p:bldP spid="410656" grpId="1" animBg="1"/>
      <p:bldP spid="410657" grpId="0" animBg="1"/>
      <p:bldP spid="410657" grpId="1" animBg="1"/>
      <p:bldP spid="410658" grpId="0" animBg="1"/>
      <p:bldP spid="410658" grpId="1" animBg="1"/>
      <p:bldP spid="410660" grpId="0" animBg="1"/>
      <p:bldP spid="410660" grpId="1" animBg="1"/>
      <p:bldP spid="410661" grpId="0" animBg="1"/>
      <p:bldP spid="410661" grpId="1" animBg="1"/>
      <p:bldP spid="410662" grpId="0"/>
      <p:bldP spid="410663" grpId="0" animBg="1"/>
      <p:bldP spid="410663" grpId="1" animBg="1"/>
      <p:bldP spid="410664" grpId="0" animBg="1"/>
      <p:bldP spid="410664" grpId="1" animBg="1"/>
      <p:bldP spid="410665" grpId="0" animBg="1"/>
      <p:bldP spid="410665" grpId="1" animBg="1"/>
      <p:bldP spid="410666" grpId="0"/>
      <p:bldP spid="410666" grpId="1"/>
      <p:bldP spid="410667" grpId="0" animBg="1"/>
      <p:bldP spid="410667" grpId="1" animBg="1"/>
      <p:bldP spid="410668" grpId="0" animBg="1"/>
      <p:bldP spid="410668" grpId="1" animBg="1"/>
      <p:bldP spid="410669" grpId="0" animBg="1"/>
      <p:bldP spid="410669" grpId="1" animBg="1"/>
      <p:bldP spid="410671" grpId="0" animBg="1"/>
      <p:bldP spid="410671" grpId="1" animBg="1"/>
      <p:bldP spid="410672" grpId="0" animBg="1"/>
      <p:bldP spid="410672" grpId="1" animBg="1"/>
      <p:bldP spid="410673" grpId="0" animBg="1"/>
      <p:bldP spid="410673" grpId="1" animBg="1"/>
      <p:bldP spid="410674" grpId="0" animBg="1"/>
      <p:bldP spid="410674" grpId="1" animBg="1"/>
      <p:bldP spid="410675" grpId="0" animBg="1"/>
      <p:bldP spid="410675" grpId="1" animBg="1"/>
      <p:bldP spid="410676" grpId="0"/>
      <p:bldP spid="410676" grpId="1"/>
      <p:bldP spid="410677" grpId="0" animBg="1"/>
      <p:bldP spid="41067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F9C4-7EC7-4E67-8A78-003BAC4E453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411650" name="Group 2"/>
          <p:cNvGrpSpPr>
            <a:grpSpLocks/>
          </p:cNvGrpSpPr>
          <p:nvPr/>
        </p:nvGrpSpPr>
        <p:grpSpPr bwMode="auto">
          <a:xfrm>
            <a:off x="228600" y="3440113"/>
            <a:ext cx="3963988" cy="3417887"/>
            <a:chOff x="336" y="2400"/>
            <a:chExt cx="2021" cy="2153"/>
          </a:xfrm>
        </p:grpSpPr>
        <p:sp>
          <p:nvSpPr>
            <p:cNvPr id="411651" name="Rectangle 3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52" name="Text Box 4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Shape &amp;x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“Cost is: $“;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x.getArea()*3.25;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Circle c(10);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c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1653" name="Rectangle 5"/>
          <p:cNvSpPr>
            <a:spLocks noChangeArrowheads="1"/>
          </p:cNvSpPr>
          <p:nvPr/>
        </p:nvSpPr>
        <p:spPr bwMode="auto">
          <a:xfrm>
            <a:off x="200025" y="990600"/>
            <a:ext cx="328771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1655" name="Rectangle 7"/>
          <p:cNvSpPr>
            <a:spLocks noChangeArrowheads="1"/>
          </p:cNvSpPr>
          <p:nvPr/>
        </p:nvSpPr>
        <p:spPr bwMode="auto">
          <a:xfrm>
            <a:off x="146050" y="990600"/>
            <a:ext cx="3565525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7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7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1656" name="Group 8"/>
          <p:cNvGrpSpPr>
            <a:grpSpLocks/>
          </p:cNvGrpSpPr>
          <p:nvPr/>
        </p:nvGrpSpPr>
        <p:grpSpPr bwMode="auto">
          <a:xfrm>
            <a:off x="3657600" y="990600"/>
            <a:ext cx="4572000" cy="2438400"/>
            <a:chOff x="2784" y="576"/>
            <a:chExt cx="2880" cy="1536"/>
          </a:xfrm>
        </p:grpSpPr>
        <p:sp>
          <p:nvSpPr>
            <p:cNvPr id="411657" name="Rectangle 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58" name="Rectangle 10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1659" name="Group 11"/>
          <p:cNvGrpSpPr>
            <a:grpSpLocks/>
          </p:cNvGrpSpPr>
          <p:nvPr/>
        </p:nvGrpSpPr>
        <p:grpSpPr bwMode="auto">
          <a:xfrm>
            <a:off x="4419600" y="3138488"/>
            <a:ext cx="4572000" cy="2438400"/>
            <a:chOff x="2832" y="2400"/>
            <a:chExt cx="2880" cy="1536"/>
          </a:xfrm>
        </p:grpSpPr>
        <p:sp>
          <p:nvSpPr>
            <p:cNvPr id="411660" name="Rectangle 12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61" name="Rectangle 13"/>
            <p:cNvSpPr>
              <a:spLocks noChangeArrowheads="1"/>
            </p:cNvSpPr>
            <p:nvPr/>
          </p:nvSpPr>
          <p:spPr bwMode="auto">
            <a:xfrm>
              <a:off x="2832" y="2400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Circle(int rad){ m_rad = rad;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(3.14*m_rad*m_rad);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m_rad;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1662" name="Group 14"/>
          <p:cNvGrpSpPr>
            <a:grpSpLocks/>
          </p:cNvGrpSpPr>
          <p:nvPr/>
        </p:nvGrpSpPr>
        <p:grpSpPr bwMode="auto">
          <a:xfrm>
            <a:off x="3273425" y="5543550"/>
            <a:ext cx="1679575" cy="611188"/>
            <a:chOff x="2062" y="3492"/>
            <a:chExt cx="1058" cy="385"/>
          </a:xfrm>
        </p:grpSpPr>
        <p:sp>
          <p:nvSpPr>
            <p:cNvPr id="411663" name="Text Box 15"/>
            <p:cNvSpPr txBox="1">
              <a:spLocks noChangeArrowheads="1"/>
            </p:cNvSpPr>
            <p:nvPr/>
          </p:nvSpPr>
          <p:spPr bwMode="auto">
            <a:xfrm>
              <a:off x="2062" y="3492"/>
              <a:ext cx="4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sh   </a:t>
              </a:r>
            </a:p>
          </p:txBody>
        </p:sp>
        <p:sp>
          <p:nvSpPr>
            <p:cNvPr id="411664" name="Rectangle 16"/>
            <p:cNvSpPr>
              <a:spLocks noChangeArrowheads="1"/>
            </p:cNvSpPr>
            <p:nvPr/>
          </p:nvSpPr>
          <p:spPr bwMode="auto">
            <a:xfrm>
              <a:off x="2328" y="3583"/>
              <a:ext cx="792" cy="294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665" name="Text Box 17"/>
          <p:cNvSpPr txBox="1">
            <a:spLocks noChangeArrowheads="1"/>
          </p:cNvSpPr>
          <p:nvPr/>
        </p:nvSpPr>
        <p:spPr bwMode="auto">
          <a:xfrm>
            <a:off x="2530475" y="325755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</a:t>
            </a:r>
          </a:p>
        </p:txBody>
      </p:sp>
      <p:cxnSp>
        <p:nvCxnSpPr>
          <p:cNvPr id="411666" name="AutoShape 18"/>
          <p:cNvCxnSpPr>
            <a:cxnSpLocks noChangeShapeType="1"/>
          </p:cNvCxnSpPr>
          <p:nvPr/>
        </p:nvCxnSpPr>
        <p:spPr bwMode="auto">
          <a:xfrm rot="16200000" flipH="1">
            <a:off x="2391569" y="4055269"/>
            <a:ext cx="2030413" cy="1387475"/>
          </a:xfrm>
          <a:prstGeom prst="curvedConnector3">
            <a:avLst>
              <a:gd name="adj1" fmla="val 13681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667" name="Text Box 19"/>
          <p:cNvSpPr txBox="1">
            <a:spLocks noChangeArrowheads="1"/>
          </p:cNvSpPr>
          <p:nvPr/>
        </p:nvSpPr>
        <p:spPr bwMode="auto">
          <a:xfrm>
            <a:off x="4989513" y="5867400"/>
            <a:ext cx="438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It works in this case too…</a:t>
            </a:r>
          </a:p>
        </p:txBody>
      </p:sp>
      <p:sp>
        <p:nvSpPr>
          <p:cNvPr id="411668" name="AutoShape 20"/>
          <p:cNvSpPr>
            <a:spLocks noChangeArrowheads="1"/>
          </p:cNvSpPr>
          <p:nvPr/>
        </p:nvSpPr>
        <p:spPr bwMode="auto">
          <a:xfrm>
            <a:off x="4486275" y="1435100"/>
            <a:ext cx="4354513" cy="2819400"/>
          </a:xfrm>
          <a:prstGeom prst="wedgeRoundRectCallout">
            <a:avLst>
              <a:gd name="adj1" fmla="val -111028"/>
              <a:gd name="adj2" fmla="val 54000"/>
              <a:gd name="adj3" fmla="val 16667"/>
            </a:avLst>
          </a:prstGeom>
          <a:solidFill>
            <a:srgbClr val="FFE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Hmm.  The user is calling the virtual function </a:t>
            </a:r>
            <a:r>
              <a:rPr lang="en-US">
                <a:solidFill>
                  <a:schemeClr val="accent2"/>
                </a:solidFill>
              </a:rPr>
              <a:t>getArea</a:t>
            </a:r>
            <a:r>
              <a:rPr lang="en-US"/>
              <a:t>.  </a:t>
            </a:r>
          </a:p>
          <a:p>
            <a:endParaRPr lang="en-US"/>
          </a:p>
          <a:p>
            <a:r>
              <a:rPr lang="en-US"/>
              <a:t>Since </a:t>
            </a:r>
            <a:r>
              <a:rPr lang="en-US">
                <a:solidFill>
                  <a:schemeClr val="accent2"/>
                </a:solidFill>
              </a:rPr>
              <a:t>x </a:t>
            </a:r>
            <a:r>
              <a:rPr lang="en-US"/>
              <a:t>refers to a </a:t>
            </a:r>
            <a:r>
              <a:rPr lang="en-US">
                <a:solidFill>
                  <a:schemeClr val="accent2"/>
                </a:solidFill>
              </a:rPr>
              <a:t>Shape</a:t>
            </a:r>
            <a:r>
              <a:rPr lang="en-US"/>
              <a:t> variable, I’ll call its version of this function.</a:t>
            </a:r>
          </a:p>
        </p:txBody>
      </p:sp>
      <p:grpSp>
        <p:nvGrpSpPr>
          <p:cNvPr id="411669" name="Group 21"/>
          <p:cNvGrpSpPr>
            <a:grpSpLocks/>
          </p:cNvGrpSpPr>
          <p:nvPr/>
        </p:nvGrpSpPr>
        <p:grpSpPr bwMode="auto">
          <a:xfrm>
            <a:off x="261938" y="5518150"/>
            <a:ext cx="2971800" cy="1333500"/>
            <a:chOff x="3168" y="3521"/>
            <a:chExt cx="1430" cy="840"/>
          </a:xfrm>
        </p:grpSpPr>
        <p:sp>
          <p:nvSpPr>
            <p:cNvPr id="411670" name="Rectangle 22"/>
            <p:cNvSpPr>
              <a:spLocks noChangeArrowheads="1"/>
            </p:cNvSpPr>
            <p:nvPr/>
          </p:nvSpPr>
          <p:spPr bwMode="auto">
            <a:xfrm>
              <a:off x="3168" y="3521"/>
              <a:ext cx="1238" cy="79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71" name="Text Box 23"/>
            <p:cNvSpPr txBox="1">
              <a:spLocks noChangeArrowheads="1"/>
            </p:cNvSpPr>
            <p:nvPr/>
          </p:nvSpPr>
          <p:spPr bwMode="auto">
            <a:xfrm>
              <a:off x="3192" y="3611"/>
              <a:ext cx="1406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 Shape sh;</a:t>
              </a:r>
            </a:p>
            <a:p>
              <a:pPr algn="l"/>
              <a:endParaRPr lang="en-US" sz="18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 PrintPrice(sh);</a:t>
              </a:r>
            </a:p>
            <a:p>
              <a:pPr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11672" name="Line 24"/>
          <p:cNvSpPr>
            <a:spLocks noChangeShapeType="1"/>
          </p:cNvSpPr>
          <p:nvPr/>
        </p:nvSpPr>
        <p:spPr bwMode="auto">
          <a:xfrm>
            <a:off x="352425" y="5824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3" name="Line 25"/>
          <p:cNvSpPr>
            <a:spLocks noChangeShapeType="1"/>
          </p:cNvSpPr>
          <p:nvPr/>
        </p:nvSpPr>
        <p:spPr bwMode="auto">
          <a:xfrm>
            <a:off x="366713" y="63960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4" name="Line 26"/>
          <p:cNvSpPr>
            <a:spLocks noChangeShapeType="1"/>
          </p:cNvSpPr>
          <p:nvPr/>
        </p:nvSpPr>
        <p:spPr bwMode="auto">
          <a:xfrm>
            <a:off x="14288" y="3629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5" name="Line 27"/>
          <p:cNvSpPr>
            <a:spLocks noChangeShapeType="1"/>
          </p:cNvSpPr>
          <p:nvPr/>
        </p:nvSpPr>
        <p:spPr bwMode="auto">
          <a:xfrm>
            <a:off x="242888" y="4176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6" name="Line 28"/>
          <p:cNvSpPr>
            <a:spLocks noChangeShapeType="1"/>
          </p:cNvSpPr>
          <p:nvPr/>
        </p:nvSpPr>
        <p:spPr bwMode="auto">
          <a:xfrm>
            <a:off x="261938" y="44529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7" name="Line 29"/>
          <p:cNvSpPr>
            <a:spLocks noChangeShapeType="1"/>
          </p:cNvSpPr>
          <p:nvPr/>
        </p:nvSpPr>
        <p:spPr bwMode="auto">
          <a:xfrm>
            <a:off x="128588" y="19446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8" name="Line 30"/>
          <p:cNvSpPr>
            <a:spLocks noChangeShapeType="1"/>
          </p:cNvSpPr>
          <p:nvPr/>
        </p:nvSpPr>
        <p:spPr bwMode="auto">
          <a:xfrm>
            <a:off x="390525" y="2195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79" name="Line 31"/>
          <p:cNvSpPr>
            <a:spLocks noChangeShapeType="1"/>
          </p:cNvSpPr>
          <p:nvPr/>
        </p:nvSpPr>
        <p:spPr bwMode="auto">
          <a:xfrm>
            <a:off x="61913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80" name="Line 32"/>
          <p:cNvSpPr>
            <a:spLocks noChangeShapeType="1"/>
          </p:cNvSpPr>
          <p:nvPr/>
        </p:nvSpPr>
        <p:spPr bwMode="auto">
          <a:xfrm>
            <a:off x="142875" y="6715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68" grpId="0" animBg="1"/>
      <p:bldP spid="411668" grpId="1" animBg="1"/>
      <p:bldP spid="411672" grpId="0" animBg="1"/>
      <p:bldP spid="411672" grpId="1" animBg="1"/>
      <p:bldP spid="411673" grpId="0" animBg="1"/>
      <p:bldP spid="411673" grpId="1" animBg="1"/>
      <p:bldP spid="411674" grpId="0" animBg="1"/>
      <p:bldP spid="411674" grpId="1" animBg="1"/>
      <p:bldP spid="411675" grpId="0" animBg="1"/>
      <p:bldP spid="411675" grpId="1" animBg="1"/>
      <p:bldP spid="411676" grpId="0" animBg="1"/>
      <p:bldP spid="411676" grpId="1" animBg="1"/>
      <p:bldP spid="411677" grpId="0" animBg="1"/>
      <p:bldP spid="411677" grpId="1" animBg="1"/>
      <p:bldP spid="411678" grpId="0" animBg="1"/>
      <p:bldP spid="411678" grpId="1" animBg="1"/>
      <p:bldP spid="411679" grpId="0" animBg="1"/>
      <p:bldP spid="411679" grpId="1" animBg="1"/>
      <p:bldP spid="411680" grpId="0" animBg="1"/>
      <p:bldP spid="41168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A751-ADB6-40C7-A5F6-908E33EC8301}" type="slidenum">
              <a:rPr lang="en-US"/>
              <a:pPr/>
              <a:t>13</a:t>
            </a:fld>
            <a:endParaRPr lang="en-US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-163661"/>
            <a:ext cx="8782050" cy="1143000"/>
          </a:xfrm>
        </p:spPr>
        <p:txBody>
          <a:bodyPr/>
          <a:lstStyle/>
          <a:p>
            <a:r>
              <a:rPr lang="en-US" sz="2800" dirty="0"/>
              <a:t>So What is </a:t>
            </a:r>
            <a:r>
              <a:rPr lang="en-US" sz="2800" dirty="0" smtClean="0"/>
              <a:t>Inheritance? What is Polymorphism?</a:t>
            </a:r>
            <a:endParaRPr lang="en-US" sz="2800" dirty="0"/>
          </a:p>
        </p:txBody>
      </p:sp>
      <p:sp>
        <p:nvSpPr>
          <p:cNvPr id="504836" name="Text Box 4"/>
          <p:cNvSpPr txBox="1">
            <a:spLocks noChangeArrowheads="1"/>
          </p:cNvSpPr>
          <p:nvPr/>
        </p:nvSpPr>
        <p:spPr bwMode="auto">
          <a:xfrm>
            <a:off x="96838" y="853794"/>
            <a:ext cx="8921750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Inheritance: 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We publicly </a:t>
            </a:r>
            <a:r>
              <a:rPr lang="en-US" sz="1800" dirty="0" smtClean="0">
                <a:solidFill>
                  <a:srgbClr val="FF0000"/>
                </a:solidFill>
              </a:rPr>
              <a:t>derive</a:t>
            </a:r>
            <a:r>
              <a:rPr lang="en-US" sz="1800" dirty="0" smtClean="0">
                <a:solidFill>
                  <a:schemeClr val="tx1"/>
                </a:solidFill>
              </a:rPr>
              <a:t> one or more classes </a:t>
            </a:r>
            <a:r>
              <a:rPr lang="en-US" sz="1800" dirty="0" smtClean="0">
                <a:solidFill>
                  <a:srgbClr val="512373"/>
                </a:solidFill>
              </a:rPr>
              <a:t>D</a:t>
            </a:r>
            <a:r>
              <a:rPr lang="en-US" sz="1800" baseline="-25000" dirty="0" smtClean="0">
                <a:solidFill>
                  <a:srgbClr val="512373"/>
                </a:solidFill>
              </a:rPr>
              <a:t>1</a:t>
            </a:r>
            <a:r>
              <a:rPr lang="en-US" sz="1800" dirty="0" smtClean="0">
                <a:solidFill>
                  <a:schemeClr val="tx1"/>
                </a:solidFill>
              </a:rPr>
              <a:t>…</a:t>
            </a:r>
            <a:r>
              <a:rPr lang="en-US" sz="1800" dirty="0" err="1" smtClean="0">
                <a:solidFill>
                  <a:srgbClr val="512373"/>
                </a:solidFill>
              </a:rPr>
              <a:t>D</a:t>
            </a:r>
            <a:r>
              <a:rPr lang="en-US" sz="1800" baseline="-25000" dirty="0" err="1" smtClean="0">
                <a:solidFill>
                  <a:srgbClr val="512373"/>
                </a:solidFill>
              </a:rPr>
              <a:t>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(e.g., </a:t>
            </a:r>
            <a:r>
              <a:rPr lang="en-US" sz="1800" dirty="0" smtClean="0">
                <a:solidFill>
                  <a:srgbClr val="512373"/>
                </a:solidFill>
              </a:rPr>
              <a:t>Square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smtClean="0">
                <a:solidFill>
                  <a:srgbClr val="512373"/>
                </a:solidFill>
              </a:rPr>
              <a:t>Circle, Triangle</a:t>
            </a:r>
            <a:r>
              <a:rPr lang="en-US" sz="1800" dirty="0" smtClean="0">
                <a:solidFill>
                  <a:schemeClr val="tx1"/>
                </a:solidFill>
              </a:rPr>
              <a:t>) from a common </a:t>
            </a:r>
            <a:r>
              <a:rPr lang="en-US" sz="1800" dirty="0" smtClean="0">
                <a:solidFill>
                  <a:srgbClr val="FF0000"/>
                </a:solidFill>
              </a:rPr>
              <a:t>base </a:t>
            </a:r>
            <a:r>
              <a:rPr lang="en-US" sz="1800" dirty="0" smtClean="0">
                <a:solidFill>
                  <a:schemeClr val="tx1"/>
                </a:solidFill>
              </a:rPr>
              <a:t>class (e.g., </a:t>
            </a:r>
            <a:r>
              <a:rPr lang="en-US" sz="1800" dirty="0" smtClean="0">
                <a:solidFill>
                  <a:srgbClr val="512373"/>
                </a:solidFill>
              </a:rPr>
              <a:t>Shape</a:t>
            </a:r>
            <a:r>
              <a:rPr lang="en-US" sz="1800" dirty="0" smtClean="0">
                <a:solidFill>
                  <a:schemeClr val="tx1"/>
                </a:solidFill>
              </a:rPr>
              <a:t>).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All of the </a:t>
            </a:r>
            <a:r>
              <a:rPr lang="en-US" sz="1800" dirty="0" smtClean="0">
                <a:solidFill>
                  <a:srgbClr val="FF0000"/>
                </a:solidFill>
              </a:rPr>
              <a:t>derived classes</a:t>
            </a:r>
            <a:r>
              <a:rPr lang="en-US" sz="1800" dirty="0" smtClean="0">
                <a:solidFill>
                  <a:schemeClr val="tx1"/>
                </a:solidFill>
              </a:rPr>
              <a:t>, by definition, </a:t>
            </a:r>
            <a:r>
              <a:rPr lang="en-US" sz="1800" dirty="0" smtClean="0">
                <a:solidFill>
                  <a:srgbClr val="FF0000"/>
                </a:solidFill>
              </a:rPr>
              <a:t>inherit </a:t>
            </a:r>
            <a:r>
              <a:rPr lang="en-US" sz="1800" dirty="0" smtClean="0">
                <a:solidFill>
                  <a:schemeClr val="tx1"/>
                </a:solidFill>
              </a:rPr>
              <a:t>a </a:t>
            </a:r>
            <a:r>
              <a:rPr lang="en-US" sz="1800" dirty="0" smtClean="0">
                <a:solidFill>
                  <a:srgbClr val="FF0000"/>
                </a:solidFill>
              </a:rPr>
              <a:t>common set of functions </a:t>
            </a:r>
            <a:r>
              <a:rPr lang="en-US" sz="1800" dirty="0" smtClean="0">
                <a:solidFill>
                  <a:schemeClr val="tx1"/>
                </a:solidFill>
              </a:rPr>
              <a:t>from our base class: e.g., </a:t>
            </a:r>
            <a:r>
              <a:rPr lang="en-US" sz="1800" dirty="0" err="1" smtClean="0">
                <a:solidFill>
                  <a:srgbClr val="512373"/>
                </a:solidFill>
              </a:rPr>
              <a:t>getArea</a:t>
            </a:r>
            <a:r>
              <a:rPr lang="en-US" sz="1800" dirty="0" smtClean="0">
                <a:solidFill>
                  <a:schemeClr val="tx1"/>
                </a:solidFill>
              </a:rPr>
              <a:t>(), </a:t>
            </a:r>
            <a:r>
              <a:rPr lang="en-US" sz="1800" dirty="0" err="1" smtClean="0">
                <a:solidFill>
                  <a:srgbClr val="512373"/>
                </a:solidFill>
              </a:rPr>
              <a:t>getCircumference</a:t>
            </a:r>
            <a:r>
              <a:rPr lang="en-US" sz="1800" dirty="0" smtClean="0">
                <a:solidFill>
                  <a:schemeClr val="tx1"/>
                </a:solidFill>
              </a:rPr>
              <a:t>()</a:t>
            </a:r>
          </a:p>
          <a:p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Each </a:t>
            </a:r>
            <a:r>
              <a:rPr lang="en-US" sz="1800" dirty="0" smtClean="0">
                <a:solidFill>
                  <a:srgbClr val="FF0000"/>
                </a:solidFill>
              </a:rPr>
              <a:t>derived</a:t>
            </a:r>
            <a:r>
              <a:rPr lang="en-US" sz="1800" dirty="0" smtClean="0">
                <a:solidFill>
                  <a:schemeClr val="tx1"/>
                </a:solidFill>
              </a:rPr>
              <a:t> class may </a:t>
            </a:r>
            <a:r>
              <a:rPr lang="en-US" sz="1800" dirty="0" smtClean="0">
                <a:solidFill>
                  <a:srgbClr val="FF0000"/>
                </a:solidFill>
              </a:rPr>
              <a:t>re-define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any function </a:t>
            </a:r>
            <a:r>
              <a:rPr lang="en-US" sz="1800" dirty="0" smtClean="0">
                <a:solidFill>
                  <a:schemeClr val="tx1"/>
                </a:solidFill>
              </a:rPr>
              <a:t>originally defined in the base class; the derived class will then have its own specialized version of those function(s).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Polymorphism: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Now I may use a </a:t>
            </a:r>
            <a:r>
              <a:rPr lang="en-US" sz="1800" dirty="0" smtClean="0">
                <a:solidFill>
                  <a:srgbClr val="006666"/>
                </a:solidFill>
              </a:rPr>
              <a:t>Base pointer/reference </a:t>
            </a:r>
            <a:r>
              <a:rPr lang="en-US" sz="1800" dirty="0" smtClean="0">
                <a:solidFill>
                  <a:schemeClr val="tx1"/>
                </a:solidFill>
              </a:rPr>
              <a:t>to </a:t>
            </a:r>
            <a:r>
              <a:rPr lang="en-US" sz="1800" dirty="0" smtClean="0">
                <a:solidFill>
                  <a:srgbClr val="FF0000"/>
                </a:solidFill>
              </a:rPr>
              <a:t>access any variable </a:t>
            </a:r>
            <a:r>
              <a:rPr lang="en-US" sz="1800" dirty="0" smtClean="0">
                <a:solidFill>
                  <a:schemeClr val="tx1"/>
                </a:solidFill>
              </a:rPr>
              <a:t>that is of a type that is </a:t>
            </a:r>
            <a:r>
              <a:rPr lang="en-US" sz="1800" dirty="0" smtClean="0">
                <a:solidFill>
                  <a:srgbClr val="0070C0"/>
                </a:solidFill>
              </a:rPr>
              <a:t>derived from our Base class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rgbClr val="512373"/>
              </a:solidFill>
            </a:endParaRPr>
          </a:p>
          <a:p>
            <a:pPr algn="l"/>
            <a:r>
              <a:rPr lang="en-US" sz="1800" dirty="0" smtClean="0">
                <a:solidFill>
                  <a:srgbClr val="512373"/>
                </a:solidFill>
              </a:rPr>
              <a:t>     </a:t>
            </a:r>
          </a:p>
          <a:p>
            <a:pPr algn="l"/>
            <a:endParaRPr lang="en-US" sz="1800" dirty="0" smtClean="0">
              <a:solidFill>
                <a:srgbClr val="512373"/>
              </a:solidFill>
            </a:endParaRPr>
          </a:p>
          <a:p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9394" y="4695575"/>
            <a:ext cx="27029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0070C0"/>
                </a:solidFill>
              </a:rPr>
              <a:t>Circle</a:t>
            </a:r>
            <a:r>
              <a:rPr lang="en-US" sz="1600" dirty="0" smtClean="0">
                <a:solidFill>
                  <a:srgbClr val="7030A0"/>
                </a:solidFill>
              </a:rPr>
              <a:t> c(10); // </a:t>
            </a:r>
            <a:r>
              <a:rPr lang="en-US" sz="1600" dirty="0" err="1" smtClean="0">
                <a:solidFill>
                  <a:srgbClr val="7030A0"/>
                </a:solidFill>
              </a:rPr>
              <a:t>rad</a:t>
            </a:r>
            <a:r>
              <a:rPr lang="en-US" sz="1600" dirty="0" smtClean="0">
                <a:solidFill>
                  <a:srgbClr val="7030A0"/>
                </a:solidFill>
              </a:rPr>
              <a:t>=10</a:t>
            </a:r>
          </a:p>
          <a:p>
            <a:pPr algn="l"/>
            <a:r>
              <a:rPr lang="en-US" sz="1600" dirty="0" smtClean="0">
                <a:solidFill>
                  <a:srgbClr val="0070C0"/>
                </a:solidFill>
              </a:rPr>
              <a:t>Square</a:t>
            </a:r>
            <a:r>
              <a:rPr lang="en-US" sz="1600" dirty="0" smtClean="0">
                <a:solidFill>
                  <a:srgbClr val="7030A0"/>
                </a:solidFill>
              </a:rPr>
              <a:t> s(20); // width=20</a:t>
            </a:r>
          </a:p>
          <a:p>
            <a:pPr algn="l"/>
            <a:r>
              <a:rPr lang="en-US" sz="1600" dirty="0" err="1" smtClean="0">
                <a:solidFill>
                  <a:srgbClr val="7030A0"/>
                </a:solidFill>
              </a:rPr>
              <a:t>printPrice</a:t>
            </a:r>
            <a:r>
              <a:rPr lang="en-US" sz="1600" dirty="0" smtClean="0">
                <a:solidFill>
                  <a:srgbClr val="7030A0"/>
                </a:solidFill>
              </a:rPr>
              <a:t>(&amp;c);</a:t>
            </a:r>
          </a:p>
          <a:p>
            <a:pPr algn="l"/>
            <a:r>
              <a:rPr lang="en-US" sz="1600" dirty="0" err="1" smtClean="0">
                <a:solidFill>
                  <a:srgbClr val="7030A0"/>
                </a:solidFill>
              </a:rPr>
              <a:t>printPrice</a:t>
            </a:r>
            <a:r>
              <a:rPr lang="en-US" sz="1600" dirty="0" smtClean="0">
                <a:solidFill>
                  <a:srgbClr val="7030A0"/>
                </a:solidFill>
              </a:rPr>
              <a:t>(&amp;s);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32491" y="465763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600" dirty="0" smtClean="0">
                <a:solidFill>
                  <a:srgbClr val="512373"/>
                </a:solidFill>
              </a:rPr>
              <a:t> void </a:t>
            </a:r>
            <a:r>
              <a:rPr lang="en-US" sz="1600" dirty="0" err="1" smtClean="0">
                <a:solidFill>
                  <a:srgbClr val="512373"/>
                </a:solidFill>
              </a:rPr>
              <a:t>printPrice</a:t>
            </a:r>
            <a:r>
              <a:rPr lang="en-US" sz="1600" dirty="0" smtClean="0">
                <a:solidFill>
                  <a:srgbClr val="512373"/>
                </a:solidFill>
              </a:rPr>
              <a:t>(</a:t>
            </a:r>
            <a:r>
              <a:rPr lang="en-US" sz="1600" dirty="0" smtClean="0">
                <a:solidFill>
                  <a:srgbClr val="006666"/>
                </a:solidFill>
              </a:rPr>
              <a:t>Shape</a:t>
            </a:r>
            <a:r>
              <a:rPr lang="en-US" sz="1600" dirty="0" smtClean="0">
                <a:solidFill>
                  <a:srgbClr val="512373"/>
                </a:solidFill>
              </a:rPr>
              <a:t> *</a:t>
            </a:r>
            <a:r>
              <a:rPr lang="en-US" sz="1600" dirty="0" err="1" smtClean="0">
                <a:solidFill>
                  <a:srgbClr val="512373"/>
                </a:solidFill>
              </a:rPr>
              <a:t>ptr</a:t>
            </a:r>
            <a:r>
              <a:rPr lang="en-US" sz="1600" dirty="0" smtClean="0">
                <a:solidFill>
                  <a:srgbClr val="512373"/>
                </a:solidFill>
              </a:rPr>
              <a:t>)                          </a:t>
            </a:r>
          </a:p>
          <a:p>
            <a:pPr algn="l"/>
            <a:r>
              <a:rPr lang="en-US" sz="1600" dirty="0" smtClean="0">
                <a:solidFill>
                  <a:srgbClr val="512373"/>
                </a:solidFill>
              </a:rPr>
              <a:t> {  </a:t>
            </a:r>
          </a:p>
          <a:p>
            <a:pPr algn="l"/>
            <a:r>
              <a:rPr lang="en-US" sz="1600" dirty="0" smtClean="0">
                <a:solidFill>
                  <a:srgbClr val="512373"/>
                </a:solidFill>
              </a:rPr>
              <a:t>   </a:t>
            </a:r>
            <a:r>
              <a:rPr lang="en-US" sz="1600" dirty="0" err="1" smtClean="0">
                <a:solidFill>
                  <a:srgbClr val="512373"/>
                </a:solidFill>
              </a:rPr>
              <a:t>cout</a:t>
            </a:r>
            <a:r>
              <a:rPr lang="en-US" sz="1600" dirty="0" smtClean="0">
                <a:solidFill>
                  <a:srgbClr val="512373"/>
                </a:solidFill>
              </a:rPr>
              <a:t> &lt;&lt; “At $10/square foot, your price is: “;</a:t>
            </a:r>
          </a:p>
          <a:p>
            <a:pPr algn="l"/>
            <a:r>
              <a:rPr lang="en-US" sz="1600" dirty="0" smtClean="0">
                <a:solidFill>
                  <a:srgbClr val="512373"/>
                </a:solidFill>
              </a:rPr>
              <a:t>   </a:t>
            </a:r>
            <a:r>
              <a:rPr lang="en-US" sz="1600" dirty="0" err="1" smtClean="0">
                <a:solidFill>
                  <a:srgbClr val="512373"/>
                </a:solidFill>
              </a:rPr>
              <a:t>cout</a:t>
            </a:r>
            <a:r>
              <a:rPr lang="en-US" sz="1600" dirty="0" smtClean="0">
                <a:solidFill>
                  <a:srgbClr val="512373"/>
                </a:solidFill>
              </a:rPr>
              <a:t> &lt;&lt; “$” &lt;&lt; 10.00 * </a:t>
            </a:r>
            <a:r>
              <a:rPr lang="en-US" sz="1600" dirty="0" err="1" smtClean="0">
                <a:solidFill>
                  <a:srgbClr val="512373"/>
                </a:solidFill>
              </a:rPr>
              <a:t>ptr</a:t>
            </a:r>
            <a:r>
              <a:rPr lang="en-US" sz="1600" dirty="0" smtClean="0">
                <a:solidFill>
                  <a:srgbClr val="512373"/>
                </a:solidFill>
              </a:rPr>
              <a:t>-&gt;</a:t>
            </a:r>
            <a:r>
              <a:rPr lang="en-US" sz="1600" dirty="0" err="1" smtClean="0">
                <a:solidFill>
                  <a:srgbClr val="006666"/>
                </a:solidFill>
              </a:rPr>
              <a:t>getArea</a:t>
            </a:r>
            <a:r>
              <a:rPr lang="en-US" sz="1600" dirty="0" smtClean="0">
                <a:solidFill>
                  <a:srgbClr val="512373"/>
                </a:solidFill>
              </a:rPr>
              <a:t>(); </a:t>
            </a:r>
          </a:p>
          <a:p>
            <a:pPr algn="l"/>
            <a:r>
              <a:rPr lang="en-US" sz="1600" dirty="0" smtClean="0">
                <a:solidFill>
                  <a:srgbClr val="512373"/>
                </a:solidFill>
              </a:rPr>
              <a:t>}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1785" y="5945483"/>
            <a:ext cx="87609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 smtClean="0">
                <a:solidFill>
                  <a:srgbClr val="006666"/>
                </a:solidFill>
              </a:rPr>
              <a:t>same function call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automatically </a:t>
            </a:r>
            <a:r>
              <a:rPr lang="en-US" sz="1800" dirty="0" smtClean="0">
                <a:solidFill>
                  <a:srgbClr val="FF0000"/>
                </a:solidFill>
              </a:rPr>
              <a:t>causes different actions </a:t>
            </a:r>
            <a:r>
              <a:rPr lang="en-US" sz="1800" dirty="0" smtClean="0">
                <a:solidFill>
                  <a:schemeClr val="tx1"/>
                </a:solidFill>
              </a:rPr>
              <a:t>to occur, depending on </a:t>
            </a:r>
            <a:r>
              <a:rPr lang="en-US" sz="1800" dirty="0" smtClean="0">
                <a:solidFill>
                  <a:srgbClr val="512373"/>
                </a:solidFill>
              </a:rPr>
              <a:t>what type of variable </a:t>
            </a:r>
            <a:r>
              <a:rPr lang="en-US" sz="1800" dirty="0" smtClean="0">
                <a:solidFill>
                  <a:schemeClr val="tx1"/>
                </a:solidFill>
              </a:rPr>
              <a:t>is currently being referred/pointed to.</a:t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>
              <a:solidFill>
                <a:srgbClr val="512373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2261286" y="4287795"/>
            <a:ext cx="123568" cy="4695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238368" y="4596714"/>
            <a:ext cx="1519881" cy="4819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217773" y="4600833"/>
            <a:ext cx="1540476" cy="2553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594919" y="5696465"/>
            <a:ext cx="778476" cy="3089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 build="p"/>
      <p:bldP spid="5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2255-7F96-4327-8024-EA7131CC12ED}" type="slidenum">
              <a:rPr lang="en-US"/>
              <a:pPr/>
              <a:t>14</a:t>
            </a:fld>
            <a:endParaRPr lang="en-US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-76200"/>
            <a:ext cx="8782050" cy="1143000"/>
          </a:xfrm>
        </p:spPr>
        <p:txBody>
          <a:bodyPr/>
          <a:lstStyle/>
          <a:p>
            <a:r>
              <a:rPr lang="en-US" dirty="0"/>
              <a:t>Why use </a:t>
            </a:r>
            <a:r>
              <a:rPr lang="en-US" dirty="0" smtClean="0"/>
              <a:t>Polymorphism?</a:t>
            </a:r>
            <a:endParaRPr lang="en-US" dirty="0"/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96838" y="1177925"/>
            <a:ext cx="892175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With </a:t>
            </a:r>
            <a:r>
              <a:rPr lang="en-US" i="1"/>
              <a:t>polymorphism</a:t>
            </a:r>
            <a:r>
              <a:rPr lang="en-US"/>
              <a:t>, it’s possible to design and implement systems that are more easily </a:t>
            </a:r>
            <a:r>
              <a:rPr lang="en-US" i="1"/>
              <a:t>extensible</a:t>
            </a:r>
            <a:r>
              <a:rPr lang="en-US"/>
              <a:t>. </a:t>
            </a:r>
          </a:p>
          <a:p>
            <a:endParaRPr lang="en-US"/>
          </a:p>
          <a:p>
            <a:r>
              <a:rPr lang="en-US">
                <a:solidFill>
                  <a:schemeClr val="accent2"/>
                </a:solidFill>
              </a:rPr>
              <a:t>Today:</a:t>
            </a:r>
            <a:r>
              <a:rPr lang="en-US"/>
              <a:t> We define </a:t>
            </a:r>
            <a:r>
              <a:rPr lang="en-US">
                <a:solidFill>
                  <a:srgbClr val="006666"/>
                </a:solidFill>
              </a:rPr>
              <a:t>Shape, Square,</a:t>
            </a:r>
            <a:r>
              <a:rPr lang="en-US"/>
              <a:t> </a:t>
            </a:r>
            <a:r>
              <a:rPr lang="en-US">
                <a:solidFill>
                  <a:srgbClr val="006666"/>
                </a:solidFill>
              </a:rPr>
              <a:t>Circle</a:t>
            </a:r>
            <a:r>
              <a:rPr lang="en-US"/>
              <a:t> and </a:t>
            </a:r>
            <a:r>
              <a:rPr lang="en-US">
                <a:solidFill>
                  <a:srgbClr val="800000"/>
                </a:solidFill>
              </a:rPr>
              <a:t> </a:t>
            </a:r>
            <a:br>
              <a:rPr lang="en-US">
                <a:solidFill>
                  <a:srgbClr val="800000"/>
                </a:solidFill>
              </a:rPr>
            </a:br>
            <a:r>
              <a:rPr lang="en-US">
                <a:solidFill>
                  <a:srgbClr val="800000"/>
                </a:solidFill>
              </a:rPr>
              <a:t>PrintPrice(</a:t>
            </a:r>
            <a:r>
              <a:rPr lang="en-US">
                <a:solidFill>
                  <a:srgbClr val="006666"/>
                </a:solidFill>
              </a:rPr>
              <a:t>Shape &amp;s</a:t>
            </a:r>
            <a:r>
              <a:rPr lang="en-US">
                <a:solidFill>
                  <a:srgbClr val="800000"/>
                </a:solidFill>
              </a:rPr>
              <a:t>)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>
                <a:solidFill>
                  <a:schemeClr val="accent2"/>
                </a:solidFill>
              </a:rPr>
              <a:t>Tomorrow:</a:t>
            </a:r>
            <a:r>
              <a:rPr lang="en-US"/>
              <a:t> We define </a:t>
            </a:r>
            <a:r>
              <a:rPr lang="en-US">
                <a:solidFill>
                  <a:srgbClr val="006666"/>
                </a:solidFill>
              </a:rPr>
              <a:t>Parallelogram</a:t>
            </a:r>
            <a:r>
              <a:rPr lang="en-US"/>
              <a:t> and our </a:t>
            </a:r>
            <a:r>
              <a:rPr lang="en-US">
                <a:solidFill>
                  <a:srgbClr val="800000"/>
                </a:solidFill>
              </a:rPr>
              <a:t>PrintPrice</a:t>
            </a:r>
            <a:r>
              <a:rPr lang="en-US"/>
              <a:t> function automatically works with it too!</a:t>
            </a:r>
          </a:p>
          <a:p>
            <a:endParaRPr lang="en-US"/>
          </a:p>
          <a:p>
            <a:r>
              <a:rPr lang="en-US"/>
              <a:t>Every time your program accesses an object through a 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base class reference or pointer</a:t>
            </a:r>
            <a:r>
              <a:rPr lang="en-US"/>
              <a:t>, </a:t>
            </a:r>
          </a:p>
          <a:p>
            <a:r>
              <a:rPr lang="en-US"/>
              <a:t>the referred-to object automatically behaves in an appropriate manner - </a:t>
            </a:r>
          </a:p>
          <a:p>
            <a:r>
              <a:rPr lang="en-US"/>
              <a:t>all without </a:t>
            </a:r>
            <a:r>
              <a:rPr lang="en-US">
                <a:solidFill>
                  <a:srgbClr val="6600CC"/>
                </a:solidFill>
              </a:rPr>
              <a:t>writing special code </a:t>
            </a:r>
            <a:r>
              <a:rPr lang="en-US"/>
              <a:t>for every different type!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DC-115E-483F-8566-24BD243CD705}" type="slidenum">
              <a:rPr lang="en-US"/>
              <a:pPr/>
              <a:t>15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1077953" y="-86139"/>
            <a:ext cx="7065818" cy="1143000"/>
          </a:xfrm>
        </p:spPr>
        <p:txBody>
          <a:bodyPr/>
          <a:lstStyle/>
          <a:p>
            <a:r>
              <a:rPr lang="en-US" dirty="0" smtClean="0"/>
              <a:t>Polymorphism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12675" name="Group 3"/>
          <p:cNvGrpSpPr>
            <a:grpSpLocks/>
          </p:cNvGrpSpPr>
          <p:nvPr/>
        </p:nvGrpSpPr>
        <p:grpSpPr bwMode="auto">
          <a:xfrm>
            <a:off x="365125" y="914400"/>
            <a:ext cx="3732213" cy="2452688"/>
            <a:chOff x="230" y="875"/>
            <a:chExt cx="2246" cy="1545"/>
          </a:xfrm>
        </p:grpSpPr>
        <p:sp>
          <p:nvSpPr>
            <p:cNvPr id="412676" name="Rectangle 4"/>
            <p:cNvSpPr>
              <a:spLocks noChangeArrowheads="1"/>
            </p:cNvSpPr>
            <p:nvPr/>
          </p:nvSpPr>
          <p:spPr bwMode="auto">
            <a:xfrm>
              <a:off x="264" y="884"/>
              <a:ext cx="2071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230" y="875"/>
              <a:ext cx="2246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Shape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7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2678" name="Group 6"/>
          <p:cNvGrpSpPr>
            <a:grpSpLocks/>
          </p:cNvGrpSpPr>
          <p:nvPr/>
        </p:nvGrpSpPr>
        <p:grpSpPr bwMode="auto">
          <a:xfrm>
            <a:off x="4357688" y="200641"/>
            <a:ext cx="4572000" cy="2438400"/>
            <a:chOff x="2784" y="576"/>
            <a:chExt cx="2880" cy="1536"/>
          </a:xfrm>
        </p:grpSpPr>
        <p:sp>
          <p:nvSpPr>
            <p:cNvPr id="412679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0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side){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=side;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2681" name="Group 9"/>
          <p:cNvGrpSpPr>
            <a:grpSpLocks/>
          </p:cNvGrpSpPr>
          <p:nvPr/>
        </p:nvGrpSpPr>
        <p:grpSpPr bwMode="auto">
          <a:xfrm>
            <a:off x="4658139" y="1871138"/>
            <a:ext cx="4572000" cy="2438400"/>
            <a:chOff x="2832" y="2400"/>
            <a:chExt cx="2880" cy="1536"/>
          </a:xfrm>
        </p:grpSpPr>
        <p:sp>
          <p:nvSpPr>
            <p:cNvPr id="412682" name="Rectangle 10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3" name="Rectangle 11"/>
            <p:cNvSpPr>
              <a:spLocks noChangeArrowheads="1"/>
            </p:cNvSpPr>
            <p:nvPr/>
          </p:nvSpPr>
          <p:spPr bwMode="auto">
            <a:xfrm>
              <a:off x="2832" y="2400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rad){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rad; 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2684" name="Text Box 12"/>
          <p:cNvSpPr txBox="1">
            <a:spLocks noChangeArrowheads="1"/>
          </p:cNvSpPr>
          <p:nvPr/>
        </p:nvSpPr>
        <p:spPr bwMode="auto">
          <a:xfrm>
            <a:off x="4143375" y="4405650"/>
            <a:ext cx="49053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When you </a:t>
            </a:r>
            <a:r>
              <a:rPr lang="en-US" sz="2000" dirty="0" smtClean="0"/>
              <a:t>use the </a:t>
            </a:r>
            <a:r>
              <a:rPr lang="en-US" sz="2000" dirty="0">
                <a:solidFill>
                  <a:srgbClr val="FF3300"/>
                </a:solidFill>
              </a:rPr>
              <a:t>virtual</a:t>
            </a:r>
            <a:r>
              <a:rPr lang="en-US" sz="2000" dirty="0"/>
              <a:t> </a:t>
            </a:r>
            <a:r>
              <a:rPr lang="en-US" sz="2000" dirty="0" smtClean="0"/>
              <a:t>keyword, </a:t>
            </a:r>
            <a:r>
              <a:rPr lang="en-US" sz="2000" dirty="0"/>
              <a:t>C++ </a:t>
            </a:r>
            <a:r>
              <a:rPr lang="en-US" sz="2000" dirty="0" smtClean="0"/>
              <a:t>figures out what </a:t>
            </a:r>
            <a:r>
              <a:rPr lang="en-US" sz="2000" dirty="0"/>
              <a:t>class is being </a:t>
            </a:r>
            <a:r>
              <a:rPr lang="en-US" sz="2000" dirty="0" smtClean="0">
                <a:solidFill>
                  <a:srgbClr val="6600CC"/>
                </a:solidFill>
              </a:rPr>
              <a:t>referenced</a:t>
            </a:r>
            <a:r>
              <a:rPr lang="en-US" sz="2000" dirty="0" smtClean="0"/>
              <a:t> and </a:t>
            </a:r>
            <a:r>
              <a:rPr lang="en-US" sz="2000" dirty="0"/>
              <a:t>calls the </a:t>
            </a:r>
            <a:r>
              <a:rPr lang="en-US" sz="2000" dirty="0" smtClean="0"/>
              <a:t>right function</a:t>
            </a:r>
            <a:r>
              <a:rPr lang="en-US" sz="2000" dirty="0"/>
              <a:t>.</a:t>
            </a:r>
          </a:p>
        </p:txBody>
      </p:sp>
      <p:sp>
        <p:nvSpPr>
          <p:cNvPr id="412685" name="Text Box 13"/>
          <p:cNvSpPr txBox="1">
            <a:spLocks noChangeArrowheads="1"/>
          </p:cNvSpPr>
          <p:nvPr/>
        </p:nvSpPr>
        <p:spPr bwMode="auto">
          <a:xfrm>
            <a:off x="4262438" y="5456889"/>
            <a:ext cx="4667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 smtClean="0"/>
              <a:t>So the call to </a:t>
            </a:r>
            <a:r>
              <a:rPr lang="en-US" sz="2000" dirty="0" err="1" smtClean="0"/>
              <a:t>getArea</a:t>
            </a:r>
            <a:r>
              <a:rPr lang="en-US" sz="2000" dirty="0" smtClean="0"/>
              <a:t>()…</a:t>
            </a:r>
            <a:endParaRPr lang="en-US" sz="2000" dirty="0"/>
          </a:p>
        </p:txBody>
      </p:sp>
      <p:grpSp>
        <p:nvGrpSpPr>
          <p:cNvPr id="412686" name="Group 14"/>
          <p:cNvGrpSpPr>
            <a:grpSpLocks/>
          </p:cNvGrpSpPr>
          <p:nvPr/>
        </p:nvGrpSpPr>
        <p:grpSpPr bwMode="auto">
          <a:xfrm>
            <a:off x="152400" y="3409950"/>
            <a:ext cx="3963988" cy="3417888"/>
            <a:chOff x="336" y="2400"/>
            <a:chExt cx="2021" cy="2153"/>
          </a:xfrm>
        </p:grpSpPr>
        <p:sp>
          <p:nvSpPr>
            <p:cNvPr id="412687" name="Rectangle 15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8" name="Text Box 16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Shape &amp;x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“Cost is: $“;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x.getArea()*3.25;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Circle c(10);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c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2691" name="Text Box 19"/>
          <p:cNvSpPr txBox="1">
            <a:spLocks noChangeArrowheads="1"/>
          </p:cNvSpPr>
          <p:nvPr/>
        </p:nvSpPr>
        <p:spPr bwMode="auto">
          <a:xfrm>
            <a:off x="2922588" y="15414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12693" name="Text Box 21"/>
          <p:cNvSpPr txBox="1">
            <a:spLocks noChangeArrowheads="1"/>
          </p:cNvSpPr>
          <p:nvPr/>
        </p:nvSpPr>
        <p:spPr bwMode="auto">
          <a:xfrm>
            <a:off x="7646988" y="653891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537320" y="4214356"/>
            <a:ext cx="1610209" cy="3825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3863036" y="5933819"/>
            <a:ext cx="3382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Might go here…</a:t>
            </a:r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2231231" y="1419841"/>
            <a:ext cx="2330830" cy="28896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6093011" y="5927576"/>
            <a:ext cx="3382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Or here…</a:t>
            </a:r>
            <a:endParaRPr lang="en-US" sz="2000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2231231" y="3081607"/>
            <a:ext cx="2658821" cy="12223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5094301" y="6394390"/>
            <a:ext cx="3382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Or even here…</a:t>
            </a:r>
            <a:endParaRPr lang="en-US" sz="20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 flipV="1">
            <a:off x="1165415" y="1998664"/>
            <a:ext cx="1065816" cy="23053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84" grpId="0"/>
      <p:bldP spid="412685" grpId="0"/>
      <p:bldP spid="2" grpId="0" animBg="1"/>
      <p:bldP spid="2" grpId="1" animBg="1"/>
      <p:bldP spid="31" grpId="0"/>
      <p:bldP spid="34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DC-115E-483F-8566-24BD243CD705}" type="slidenum">
              <a:rPr lang="en-US"/>
              <a:pPr/>
              <a:t>16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162889" y="-19878"/>
            <a:ext cx="5426765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Polymorphism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12675" name="Group 3"/>
          <p:cNvGrpSpPr>
            <a:grpSpLocks/>
          </p:cNvGrpSpPr>
          <p:nvPr/>
        </p:nvGrpSpPr>
        <p:grpSpPr bwMode="auto">
          <a:xfrm>
            <a:off x="365125" y="914400"/>
            <a:ext cx="3732213" cy="2452688"/>
            <a:chOff x="230" y="875"/>
            <a:chExt cx="2246" cy="1545"/>
          </a:xfrm>
        </p:grpSpPr>
        <p:sp>
          <p:nvSpPr>
            <p:cNvPr id="412676" name="Rectangle 4"/>
            <p:cNvSpPr>
              <a:spLocks noChangeArrowheads="1"/>
            </p:cNvSpPr>
            <p:nvPr/>
          </p:nvSpPr>
          <p:spPr bwMode="auto">
            <a:xfrm>
              <a:off x="264" y="884"/>
              <a:ext cx="2071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230" y="875"/>
              <a:ext cx="2246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Shape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2686" name="Group 14"/>
          <p:cNvGrpSpPr>
            <a:grpSpLocks/>
          </p:cNvGrpSpPr>
          <p:nvPr/>
        </p:nvGrpSpPr>
        <p:grpSpPr bwMode="auto">
          <a:xfrm>
            <a:off x="152400" y="3409950"/>
            <a:ext cx="3963988" cy="3570288"/>
            <a:chOff x="336" y="2400"/>
            <a:chExt cx="2021" cy="2249"/>
          </a:xfrm>
        </p:grpSpPr>
        <p:sp>
          <p:nvSpPr>
            <p:cNvPr id="412687" name="Rectangle 15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8" name="Text Box 16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 dirty="0">
                  <a:latin typeface="Courier New" pitchFamily="49" charset="0"/>
                </a:rPr>
                <a:t>void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Shape &amp;x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“Cost is: $“;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800" b="1" dirty="0">
                  <a:latin typeface="Courier New" pitchFamily="49" charset="0"/>
                </a:rPr>
                <a:t> &lt;&lt; </a:t>
              </a:r>
              <a:r>
                <a:rPr lang="en-US" sz="1800" b="1" dirty="0" err="1">
                  <a:latin typeface="Courier New" pitchFamily="49" charset="0"/>
                </a:rPr>
                <a:t>x.getArea</a:t>
              </a:r>
              <a:r>
                <a:rPr lang="en-US" sz="1800" b="1" dirty="0">
                  <a:latin typeface="Courier New" pitchFamily="49" charset="0"/>
                </a:rPr>
                <a:t>()*3.25;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 dirty="0" smtClean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s</a:t>
              </a:r>
              <a:r>
                <a:rPr lang="en-US" sz="1800" b="1" dirty="0" smtClean="0">
                  <a:latin typeface="Courier New" pitchFamily="49" charset="0"/>
                </a:rPr>
                <a:t>);</a:t>
              </a:r>
            </a:p>
            <a:p>
              <a:pPr algn="l"/>
              <a:endParaRPr lang="en-US" sz="1000" b="1" dirty="0" smtClean="0">
                <a:latin typeface="Courier New" pitchFamily="49" charset="0"/>
              </a:endParaRPr>
            </a:p>
            <a:p>
              <a:pPr algn="l"/>
              <a:r>
                <a:rPr lang="en-US" sz="1800" b="1" dirty="0" smtClean="0">
                  <a:latin typeface="Courier New" pitchFamily="49" charset="0"/>
                </a:rPr>
                <a:t>  Circle c(10);</a:t>
              </a:r>
              <a:endParaRPr lang="en-US" sz="18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PrintPrice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c</a:t>
              </a:r>
              <a:r>
                <a:rPr lang="en-US" sz="1800" b="1" dirty="0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2690" name="Text Box 18"/>
          <p:cNvSpPr txBox="1">
            <a:spLocks noChangeArrowheads="1"/>
          </p:cNvSpPr>
          <p:nvPr/>
        </p:nvSpPr>
        <p:spPr bwMode="auto">
          <a:xfrm>
            <a:off x="4081743" y="3338618"/>
            <a:ext cx="495575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As we can see, our </a:t>
            </a:r>
            <a:r>
              <a:rPr lang="en-US" sz="2000" dirty="0" err="1" smtClean="0">
                <a:solidFill>
                  <a:srgbClr val="7030A0"/>
                </a:solidFill>
              </a:rPr>
              <a:t>PrintPrice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method THINKS that every variable you pass in to it is JUST a </a:t>
            </a:r>
            <a:r>
              <a:rPr lang="en-US" sz="2000" dirty="0" smtClean="0">
                <a:solidFill>
                  <a:srgbClr val="FF3300"/>
                </a:solidFill>
              </a:rPr>
              <a:t>Shape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2691" name="Text Box 19"/>
          <p:cNvSpPr txBox="1">
            <a:spLocks noChangeArrowheads="1"/>
          </p:cNvSpPr>
          <p:nvPr/>
        </p:nvSpPr>
        <p:spPr bwMode="auto">
          <a:xfrm>
            <a:off x="2922588" y="15414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12693" name="Text Box 21"/>
          <p:cNvSpPr txBox="1">
            <a:spLocks noChangeArrowheads="1"/>
          </p:cNvSpPr>
          <p:nvPr/>
        </p:nvSpPr>
        <p:spPr bwMode="auto">
          <a:xfrm>
            <a:off x="7646988" y="653891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412698" name="Group 26"/>
          <p:cNvGrpSpPr>
            <a:grpSpLocks/>
          </p:cNvGrpSpPr>
          <p:nvPr/>
        </p:nvGrpSpPr>
        <p:grpSpPr bwMode="auto">
          <a:xfrm>
            <a:off x="156961" y="4489139"/>
            <a:ext cx="3776662" cy="785192"/>
            <a:chOff x="165" y="1693"/>
            <a:chExt cx="2379" cy="474"/>
          </a:xfrm>
        </p:grpSpPr>
        <p:sp>
          <p:nvSpPr>
            <p:cNvPr id="412696" name="Rectangle 24"/>
            <p:cNvSpPr>
              <a:spLocks noChangeArrowheads="1"/>
            </p:cNvSpPr>
            <p:nvPr/>
          </p:nvSpPr>
          <p:spPr bwMode="auto">
            <a:xfrm>
              <a:off x="184" y="1755"/>
              <a:ext cx="180" cy="1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2697" name="Text Box 25"/>
            <p:cNvSpPr txBox="1">
              <a:spLocks noChangeArrowheads="1"/>
            </p:cNvSpPr>
            <p:nvPr/>
          </p:nvSpPr>
          <p:spPr bwMode="auto">
            <a:xfrm>
              <a:off x="165" y="1693"/>
              <a:ext cx="2379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dirty="0"/>
                <a:t>    </a:t>
              </a:r>
              <a:r>
                <a:rPr lang="en-US" sz="1700" dirty="0" err="1" smtClean="0">
                  <a:solidFill>
                    <a:srgbClr val="6600CC"/>
                  </a:solidFill>
                </a:rPr>
                <a:t>x.setSide</a:t>
              </a:r>
              <a:r>
                <a:rPr lang="en-US" sz="1700" dirty="0" smtClean="0">
                  <a:solidFill>
                    <a:srgbClr val="6600CC"/>
                  </a:solidFill>
                </a:rPr>
                <a:t>(10</a:t>
              </a:r>
              <a:r>
                <a:rPr lang="en-US" sz="1700" dirty="0">
                  <a:solidFill>
                    <a:srgbClr val="6600CC"/>
                  </a:solidFill>
                </a:rPr>
                <a:t>);</a:t>
              </a:r>
              <a:r>
                <a:rPr lang="en-US" sz="1700" dirty="0"/>
                <a:t>  </a:t>
              </a:r>
              <a:r>
                <a:rPr lang="en-US" sz="1700" dirty="0">
                  <a:solidFill>
                    <a:srgbClr val="FF0000"/>
                  </a:solidFill>
                </a:rPr>
                <a:t>// ERROR</a:t>
              </a:r>
              <a:r>
                <a:rPr lang="en-US" sz="1700" dirty="0" smtClean="0">
                  <a:solidFill>
                    <a:srgbClr val="FF0000"/>
                  </a:solidFill>
                </a:rPr>
                <a:t>!</a:t>
              </a:r>
            </a:p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}</a:t>
              </a:r>
            </a:p>
            <a:p>
              <a:pPr algn="l"/>
              <a:r>
                <a:rPr lang="en-US" sz="1400" b="1" dirty="0" smtClean="0"/>
                <a:t> </a:t>
              </a:r>
              <a:endParaRPr lang="en-US" sz="14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17615" y="232141"/>
            <a:ext cx="3901072" cy="3016210"/>
            <a:chOff x="6525076" y="4052212"/>
            <a:chExt cx="3901072" cy="3016210"/>
          </a:xfrm>
        </p:grpSpPr>
        <p:grpSp>
          <p:nvGrpSpPr>
            <p:cNvPr id="4" name="Group 3"/>
            <p:cNvGrpSpPr/>
            <p:nvPr/>
          </p:nvGrpSpPr>
          <p:grpSpPr>
            <a:xfrm>
              <a:off x="6858000" y="4052212"/>
              <a:ext cx="3568148" cy="3016210"/>
              <a:chOff x="4357688" y="203816"/>
              <a:chExt cx="3568148" cy="3016210"/>
            </a:xfrm>
          </p:grpSpPr>
          <p:sp>
            <p:nvSpPr>
              <p:cNvPr id="32" name="Rectangle 8"/>
              <p:cNvSpPr>
                <a:spLocks noChangeArrowheads="1"/>
              </p:cNvSpPr>
              <p:nvPr/>
            </p:nvSpPr>
            <p:spPr bwMode="auto">
              <a:xfrm>
                <a:off x="4357688" y="203816"/>
                <a:ext cx="3568148" cy="3016210"/>
              </a:xfrm>
              <a:prstGeom prst="rect">
                <a:avLst/>
              </a:prstGeom>
              <a:solidFill>
                <a:srgbClr val="E7FFFF"/>
              </a:solidFill>
              <a:ln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Square: public Shape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1500" b="1" dirty="0" smtClean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...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double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getArea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() 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return (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m_side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*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m_side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); </a:t>
                </a:r>
                <a:r>
                  <a:rPr lang="en-US" sz="1500" b="1" dirty="0" smtClean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</a:t>
                </a:r>
              </a:p>
              <a:p>
                <a:pPr algn="l" eaLnBrk="0" hangingPunct="0"/>
                <a:endParaRPr lang="en-US" sz="10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smtClean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void </a:t>
                </a:r>
                <a:r>
                  <a:rPr lang="en-US" sz="1500" b="1" dirty="0" err="1" smtClean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setSide</a:t>
                </a:r>
                <a:r>
                  <a:rPr lang="en-US" sz="1500" b="1" dirty="0" smtClean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(</a:t>
                </a:r>
                <a:r>
                  <a:rPr lang="en-US" sz="1500" b="1" dirty="0" err="1" smtClean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500" b="1" dirty="0" smtClean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 side)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smtClean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 { </a:t>
                </a:r>
                <a:r>
                  <a:rPr lang="en-US" sz="1500" b="1" dirty="0" err="1" smtClean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m_side</a:t>
                </a:r>
                <a:r>
                  <a:rPr lang="en-US" sz="1500" b="1" dirty="0" smtClean="0">
                    <a:solidFill>
                      <a:srgbClr val="512373"/>
                    </a:solidFill>
                    <a:latin typeface="Courier New" pitchFamily="49" charset="0"/>
                    <a:ea typeface="MS Mincho" pitchFamily="49" charset="-128"/>
                  </a:rPr>
                  <a:t> = side; }</a:t>
                </a:r>
              </a:p>
              <a:p>
                <a:pPr algn="l" eaLnBrk="0" hangingPunct="0"/>
                <a:endParaRPr lang="en-US" sz="1000" b="1" dirty="0">
                  <a:solidFill>
                    <a:srgbClr val="512373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m_side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;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  <a:endParaRPr lang="en-US" sz="15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 bwMode="auto">
              <a:xfrm>
                <a:off x="5890126" y="2498656"/>
                <a:ext cx="1030045" cy="461665"/>
              </a:xfrm>
              <a:prstGeom prst="rect">
                <a:avLst/>
              </a:prstGeom>
              <a:solidFill>
                <a:srgbClr val="FFCC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5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525076" y="4052212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1" name="Rectangle 40"/>
          <p:cNvSpPr/>
          <p:nvPr/>
        </p:nvSpPr>
        <p:spPr bwMode="auto">
          <a:xfrm>
            <a:off x="2302571" y="3409950"/>
            <a:ext cx="1355030" cy="3825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4054239" y="4375699"/>
            <a:ext cx="510815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It thinks it’s operating on a </a:t>
            </a:r>
            <a:r>
              <a:rPr lang="en-US" sz="2000" dirty="0" smtClean="0">
                <a:solidFill>
                  <a:srgbClr val="FF3300"/>
                </a:solidFill>
              </a:rPr>
              <a:t>Shape</a:t>
            </a:r>
            <a:r>
              <a:rPr lang="en-US" sz="2000" dirty="0" smtClean="0">
                <a:solidFill>
                  <a:schemeClr val="tx1"/>
                </a:solidFill>
              </a:rPr>
              <a:t> - 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it has </a:t>
            </a:r>
            <a:r>
              <a:rPr lang="en-US" sz="2000" dirty="0" smtClean="0">
                <a:solidFill>
                  <a:srgbClr val="7030A0"/>
                </a:solidFill>
              </a:rPr>
              <a:t>no idea </a:t>
            </a:r>
            <a:r>
              <a:rPr lang="en-US" sz="2000" dirty="0" smtClean="0">
                <a:solidFill>
                  <a:schemeClr val="tx1"/>
                </a:solidFill>
              </a:rPr>
              <a:t>that it’s really operating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on a </a:t>
            </a:r>
            <a:r>
              <a:rPr lang="en-US" sz="2000" dirty="0" smtClean="0">
                <a:solidFill>
                  <a:srgbClr val="FF3300"/>
                </a:solidFill>
              </a:rPr>
              <a:t>Circle</a:t>
            </a:r>
            <a:r>
              <a:rPr lang="en-US" sz="2000" dirty="0" smtClean="0">
                <a:solidFill>
                  <a:schemeClr val="tx1"/>
                </a:solidFill>
              </a:rPr>
              <a:t> or a </a:t>
            </a:r>
            <a:r>
              <a:rPr lang="en-US" sz="2000" dirty="0" smtClean="0">
                <a:solidFill>
                  <a:srgbClr val="FF3300"/>
                </a:solidFill>
              </a:rPr>
              <a:t>Square!</a:t>
            </a:r>
            <a:endParaRPr lang="en-US" sz="2000" dirty="0">
              <a:solidFill>
                <a:srgbClr val="FF3300"/>
              </a:solidFill>
            </a:endParaRPr>
          </a:p>
        </p:txBody>
      </p:sp>
      <p:sp>
        <p:nvSpPr>
          <p:cNvPr id="44" name="Line 31"/>
          <p:cNvSpPr>
            <a:spLocks noChangeShapeType="1"/>
          </p:cNvSpPr>
          <p:nvPr/>
        </p:nvSpPr>
        <p:spPr bwMode="auto">
          <a:xfrm>
            <a:off x="219904" y="566861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31"/>
          <p:cNvSpPr>
            <a:spLocks noChangeShapeType="1"/>
          </p:cNvSpPr>
          <p:nvPr/>
        </p:nvSpPr>
        <p:spPr bwMode="auto">
          <a:xfrm>
            <a:off x="217834" y="592041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31"/>
          <p:cNvSpPr>
            <a:spLocks noChangeShapeType="1"/>
          </p:cNvSpPr>
          <p:nvPr/>
        </p:nvSpPr>
        <p:spPr bwMode="auto">
          <a:xfrm>
            <a:off x="19614" y="359130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43590" y="3472254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46469" y="253249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2" name="Curved Connector 11"/>
          <p:cNvCxnSpPr>
            <a:stCxn id="10" idx="0"/>
            <a:endCxn id="48" idx="1"/>
          </p:cNvCxnSpPr>
          <p:nvPr/>
        </p:nvCxnSpPr>
        <p:spPr bwMode="auto">
          <a:xfrm rot="5400000" flipH="1" flipV="1">
            <a:off x="2769953" y="1195738"/>
            <a:ext cx="2988172" cy="1564860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3992292" y="5381922"/>
            <a:ext cx="51081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This means that it only knows about functions found in the </a:t>
            </a:r>
            <a:r>
              <a:rPr lang="en-US" sz="2000" dirty="0" smtClean="0">
                <a:solidFill>
                  <a:srgbClr val="FF3300"/>
                </a:solidFill>
              </a:rPr>
              <a:t>Shape</a:t>
            </a:r>
            <a:r>
              <a:rPr lang="en-US" sz="2000" dirty="0" smtClean="0">
                <a:solidFill>
                  <a:schemeClr val="tx1"/>
                </a:solidFill>
              </a:rPr>
              <a:t> class!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436704" y="1740246"/>
            <a:ext cx="3369366" cy="655084"/>
          </a:xfrm>
          <a:prstGeom prst="rect">
            <a:avLst/>
          </a:prstGeom>
          <a:solidFill>
            <a:srgbClr val="E7FFFF">
              <a:alpha val="76863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3987181" y="6103062"/>
            <a:ext cx="51081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Functions specific to </a:t>
            </a:r>
            <a:r>
              <a:rPr lang="en-US" sz="2000" dirty="0" smtClean="0">
                <a:solidFill>
                  <a:srgbClr val="FF3300"/>
                </a:solidFill>
              </a:rPr>
              <a:t>Circles</a:t>
            </a:r>
            <a:r>
              <a:rPr lang="en-US" sz="2000" dirty="0" smtClean="0">
                <a:solidFill>
                  <a:schemeClr val="tx1"/>
                </a:solidFill>
              </a:rPr>
              <a:t> or </a:t>
            </a:r>
            <a:r>
              <a:rPr lang="en-US" sz="2000" dirty="0" smtClean="0">
                <a:solidFill>
                  <a:srgbClr val="FF3300"/>
                </a:solidFill>
              </a:rPr>
              <a:t>Squares</a:t>
            </a:r>
            <a:r>
              <a:rPr lang="en-US" sz="2000" dirty="0" smtClean="0">
                <a:solidFill>
                  <a:schemeClr val="tx1"/>
                </a:solidFill>
              </a:rPr>
              <a:t> are TOTALLY invisible to it!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9" name="Line 31"/>
          <p:cNvSpPr>
            <a:spLocks noChangeShapeType="1"/>
          </p:cNvSpPr>
          <p:nvPr/>
        </p:nvSpPr>
        <p:spPr bwMode="auto">
          <a:xfrm>
            <a:off x="219904" y="63610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31"/>
          <p:cNvSpPr>
            <a:spLocks noChangeShapeType="1"/>
          </p:cNvSpPr>
          <p:nvPr/>
        </p:nvSpPr>
        <p:spPr bwMode="auto">
          <a:xfrm>
            <a:off x="249457" y="664265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>
            <a:off x="24439" y="35813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3" name="Curved Connector 62"/>
          <p:cNvCxnSpPr/>
          <p:nvPr/>
        </p:nvCxnSpPr>
        <p:spPr bwMode="auto">
          <a:xfrm rot="5400000" flipH="1" flipV="1">
            <a:off x="2766240" y="1195737"/>
            <a:ext cx="2988172" cy="1564860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339524" y="4744248"/>
            <a:ext cx="285750" cy="27167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391117" y="289207"/>
            <a:ext cx="3136656" cy="2802870"/>
            <a:chOff x="5391117" y="289207"/>
            <a:chExt cx="3136656" cy="280287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5391117" y="289207"/>
              <a:ext cx="1606030" cy="194875"/>
            </a:xfrm>
            <a:prstGeom prst="rect">
              <a:avLst/>
            </a:prstGeom>
            <a:solidFill>
              <a:srgbClr val="E7FFFF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5456152" y="2395330"/>
              <a:ext cx="3071621" cy="696747"/>
            </a:xfrm>
            <a:prstGeom prst="rect">
              <a:avLst/>
            </a:prstGeom>
            <a:solidFill>
              <a:srgbClr val="E7FFFF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24418" y="197902"/>
            <a:ext cx="4308768" cy="3030571"/>
            <a:chOff x="6117380" y="-807303"/>
            <a:chExt cx="4308768" cy="3030571"/>
          </a:xfrm>
        </p:grpSpPr>
        <p:grpSp>
          <p:nvGrpSpPr>
            <p:cNvPr id="5" name="Group 4"/>
            <p:cNvGrpSpPr/>
            <p:nvPr/>
          </p:nvGrpSpPr>
          <p:grpSpPr>
            <a:xfrm>
              <a:off x="6484143" y="-715998"/>
              <a:ext cx="3942005" cy="2939266"/>
              <a:chOff x="6484143" y="-715998"/>
              <a:chExt cx="3942005" cy="2939266"/>
            </a:xfrm>
          </p:grpSpPr>
          <p:sp>
            <p:nvSpPr>
              <p:cNvPr id="412701" name="Rectangle 29"/>
              <p:cNvSpPr>
                <a:spLocks noChangeArrowheads="1"/>
              </p:cNvSpPr>
              <p:nvPr/>
            </p:nvSpPr>
            <p:spPr bwMode="auto">
              <a:xfrm>
                <a:off x="6484143" y="-715998"/>
                <a:ext cx="3942005" cy="2939266"/>
              </a:xfrm>
              <a:prstGeom prst="rect">
                <a:avLst/>
              </a:prstGeom>
              <a:solidFill>
                <a:srgbClr val="E7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Circle: public Shape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1500" b="1" dirty="0" smtClean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...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double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getArea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() 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return (3.14*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m_rad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*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m_rad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); </a:t>
                </a:r>
                <a:r>
                  <a:rPr lang="en-US" sz="1500" b="1" dirty="0" smtClean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</a:t>
                </a:r>
              </a:p>
              <a:p>
                <a:pPr algn="l" eaLnBrk="0" hangingPunct="0"/>
                <a:endPara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void </a:t>
                </a:r>
                <a:r>
                  <a:rPr lang="en-US" sz="1500" b="1" dirty="0" err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setRadius</a:t>
                </a:r>
                <a:r>
                  <a:rPr lang="en-US" sz="1500" b="1" dirty="0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(</a:t>
                </a:r>
                <a:r>
                  <a:rPr lang="en-US" sz="1500" b="1" dirty="0" err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500" b="1" dirty="0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newRad</a:t>
                </a:r>
                <a:r>
                  <a:rPr lang="en-US" sz="1500" b="1" dirty="0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)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500" b="1" dirty="0" err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m_rad</a:t>
                </a:r>
                <a:r>
                  <a:rPr lang="en-US" sz="1500" b="1" dirty="0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= </a:t>
                </a:r>
                <a:r>
                  <a:rPr lang="en-US" sz="1500" b="1" dirty="0" err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newRad</a:t>
                </a:r>
                <a:r>
                  <a:rPr lang="en-US" sz="1500" b="1" dirty="0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; </a:t>
                </a:r>
                <a:r>
                  <a:rPr lang="en-US" sz="1500" b="1" dirty="0" smtClean="0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}</a:t>
                </a:r>
              </a:p>
              <a:p>
                <a:pPr algn="l" eaLnBrk="0" hangingPunct="0"/>
                <a:endParaRPr lang="en-US" sz="10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5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m_rad</a:t>
                </a:r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;</a:t>
                </a:r>
                <a:endParaRPr lang="en-US" sz="15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5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  <a:endParaRPr lang="en-US" sz="15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7915172" y="1625207"/>
                <a:ext cx="1030045" cy="461665"/>
              </a:xfrm>
              <a:prstGeom prst="rect">
                <a:avLst/>
              </a:prstGeom>
              <a:solidFill>
                <a:srgbClr val="FFCCF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10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117380" y="-807303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c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5208233" y="1790977"/>
            <a:ext cx="3369366" cy="655084"/>
          </a:xfrm>
          <a:prstGeom prst="rect">
            <a:avLst/>
          </a:prstGeom>
          <a:solidFill>
            <a:srgbClr val="E7FFFF">
              <a:alpha val="76863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181600" y="351183"/>
            <a:ext cx="2898913" cy="2800528"/>
            <a:chOff x="5181600" y="351183"/>
            <a:chExt cx="2898913" cy="280052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5181600" y="351183"/>
              <a:ext cx="1527313" cy="278567"/>
            </a:xfrm>
            <a:prstGeom prst="rect">
              <a:avLst/>
            </a:prstGeom>
            <a:solidFill>
              <a:srgbClr val="E7FFFF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5191538" y="2488366"/>
              <a:ext cx="2888975" cy="663345"/>
            </a:xfrm>
            <a:prstGeom prst="rect">
              <a:avLst/>
            </a:prstGeom>
            <a:solidFill>
              <a:srgbClr val="E7FFFF">
                <a:alpha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75" name="Group 26"/>
          <p:cNvGrpSpPr>
            <a:grpSpLocks/>
          </p:cNvGrpSpPr>
          <p:nvPr/>
        </p:nvGrpSpPr>
        <p:grpSpPr bwMode="auto">
          <a:xfrm>
            <a:off x="160276" y="4482515"/>
            <a:ext cx="3776662" cy="785192"/>
            <a:chOff x="165" y="1693"/>
            <a:chExt cx="2379" cy="474"/>
          </a:xfrm>
        </p:grpSpPr>
        <p:sp>
          <p:nvSpPr>
            <p:cNvPr id="76" name="Rectangle 24"/>
            <p:cNvSpPr>
              <a:spLocks noChangeArrowheads="1"/>
            </p:cNvSpPr>
            <p:nvPr/>
          </p:nvSpPr>
          <p:spPr bwMode="auto">
            <a:xfrm>
              <a:off x="184" y="1755"/>
              <a:ext cx="180" cy="1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25"/>
            <p:cNvSpPr txBox="1">
              <a:spLocks noChangeArrowheads="1"/>
            </p:cNvSpPr>
            <p:nvPr/>
          </p:nvSpPr>
          <p:spPr bwMode="auto">
            <a:xfrm>
              <a:off x="165" y="1693"/>
              <a:ext cx="2379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dirty="0"/>
                <a:t>    </a:t>
              </a:r>
              <a:r>
                <a:rPr lang="en-US" sz="1700" dirty="0" err="1" smtClean="0">
                  <a:solidFill>
                    <a:srgbClr val="6600CC"/>
                  </a:solidFill>
                </a:rPr>
                <a:t>x.setRadius</a:t>
              </a:r>
              <a:r>
                <a:rPr lang="en-US" sz="1700" dirty="0" smtClean="0">
                  <a:solidFill>
                    <a:srgbClr val="6600CC"/>
                  </a:solidFill>
                </a:rPr>
                <a:t>(10</a:t>
              </a:r>
              <a:r>
                <a:rPr lang="en-US" sz="1700" dirty="0">
                  <a:solidFill>
                    <a:srgbClr val="6600CC"/>
                  </a:solidFill>
                </a:rPr>
                <a:t>);</a:t>
              </a:r>
              <a:r>
                <a:rPr lang="en-US" sz="1700" dirty="0"/>
                <a:t>  </a:t>
              </a:r>
              <a:r>
                <a:rPr lang="en-US" sz="1700" dirty="0">
                  <a:solidFill>
                    <a:srgbClr val="FF0000"/>
                  </a:solidFill>
                </a:rPr>
                <a:t>// ERROR</a:t>
              </a:r>
              <a:r>
                <a:rPr lang="en-US" sz="1700" dirty="0" smtClean="0">
                  <a:solidFill>
                    <a:srgbClr val="FF0000"/>
                  </a:solidFill>
                </a:rPr>
                <a:t>!</a:t>
              </a:r>
            </a:p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}</a:t>
              </a:r>
            </a:p>
            <a:p>
              <a:pPr algn="l"/>
              <a:r>
                <a:rPr lang="en-US" sz="1400" b="1" dirty="0" smtClean="0"/>
                <a:t> 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3021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90" grpId="0"/>
      <p:bldP spid="41" grpId="0" animBg="1"/>
      <p:bldP spid="41" grpId="1" animBg="1"/>
      <p:bldP spid="42" grpId="0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52" grpId="0"/>
      <p:bldP spid="14" grpId="0" animBg="1"/>
      <p:bldP spid="14" grpId="1" animBg="1"/>
      <p:bldP spid="56" grpId="0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B3A-9641-405E-8D9E-5AE085810BC8}" type="slidenum">
              <a:rPr lang="en-US"/>
              <a:pPr/>
              <a:t>17</a:t>
            </a:fld>
            <a:endParaRPr lang="en-US"/>
          </a:p>
        </p:txBody>
      </p:sp>
      <p:grpSp>
        <p:nvGrpSpPr>
          <p:cNvPr id="413698" name="Group 2"/>
          <p:cNvGrpSpPr>
            <a:grpSpLocks/>
          </p:cNvGrpSpPr>
          <p:nvPr/>
        </p:nvGrpSpPr>
        <p:grpSpPr bwMode="auto">
          <a:xfrm>
            <a:off x="228600" y="3440113"/>
            <a:ext cx="3963988" cy="3417887"/>
            <a:chOff x="336" y="2400"/>
            <a:chExt cx="2021" cy="2153"/>
          </a:xfrm>
        </p:grpSpPr>
        <p:sp>
          <p:nvSpPr>
            <p:cNvPr id="413699" name="Rectangle 3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00" name="Text Box 4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Shape &amp;x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“Cost is: $“;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x.getArea()*3.25;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Circle c(10);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c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</p:txBody>
        </p:sp>
      </p:grpSp>
      <p:sp>
        <p:nvSpPr>
          <p:cNvPr id="413701" name="Rectangle 5"/>
          <p:cNvSpPr>
            <a:spLocks noChangeArrowheads="1"/>
          </p:cNvSpPr>
          <p:nvPr/>
        </p:nvSpPr>
        <p:spPr bwMode="auto">
          <a:xfrm>
            <a:off x="609599" y="990600"/>
            <a:ext cx="2797175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3703" name="Rectangle 7"/>
          <p:cNvSpPr>
            <a:spLocks noChangeArrowheads="1"/>
          </p:cNvSpPr>
          <p:nvPr/>
        </p:nvSpPr>
        <p:spPr bwMode="auto">
          <a:xfrm>
            <a:off x="609600" y="990600"/>
            <a:ext cx="26670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 dirty="0">
                <a:solidFill>
                  <a:srgbClr val="512373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rgbClr val="512373"/>
                </a:solidFill>
                <a:latin typeface="Courier New" pitchFamily="49" charset="0"/>
                <a:ea typeface="MS Mincho" pitchFamily="49" charset="-128"/>
              </a:rPr>
              <a:t> double </a:t>
            </a:r>
            <a:r>
              <a:rPr lang="en-US" sz="1700" b="1" dirty="0" err="1">
                <a:solidFill>
                  <a:srgbClr val="512373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rgbClr val="512373"/>
                </a:solidFill>
                <a:latin typeface="Courier New" pitchFamily="49" charset="0"/>
                <a:ea typeface="MS Mincho" pitchFamily="49" charset="-128"/>
              </a:rPr>
              <a:t>() 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3704" name="Group 8"/>
          <p:cNvGrpSpPr>
            <a:grpSpLocks/>
          </p:cNvGrpSpPr>
          <p:nvPr/>
        </p:nvGrpSpPr>
        <p:grpSpPr bwMode="auto">
          <a:xfrm>
            <a:off x="3657600" y="990600"/>
            <a:ext cx="4572000" cy="2438400"/>
            <a:chOff x="2784" y="576"/>
            <a:chExt cx="2880" cy="1536"/>
          </a:xfrm>
        </p:grpSpPr>
        <p:sp>
          <p:nvSpPr>
            <p:cNvPr id="413705" name="Rectangle 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06" name="Rectangle 10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double getArea()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3707" name="Group 11"/>
          <p:cNvGrpSpPr>
            <a:grpSpLocks/>
          </p:cNvGrpSpPr>
          <p:nvPr/>
        </p:nvGrpSpPr>
        <p:grpSpPr bwMode="auto">
          <a:xfrm>
            <a:off x="4419600" y="3138488"/>
            <a:ext cx="4572000" cy="2438400"/>
            <a:chOff x="2832" y="2400"/>
            <a:chExt cx="2880" cy="1536"/>
          </a:xfrm>
        </p:grpSpPr>
        <p:sp>
          <p:nvSpPr>
            <p:cNvPr id="413708" name="Rectangle 12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09" name="Rectangle 13"/>
            <p:cNvSpPr>
              <a:spLocks noChangeArrowheads="1"/>
            </p:cNvSpPr>
            <p:nvPr/>
          </p:nvSpPr>
          <p:spPr bwMode="auto">
            <a:xfrm>
              <a:off x="2832" y="2400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Circle(int rad){ m_rad = rad;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double getArea()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(3.14*m_rad*m_rad);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m_rad;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3710" name="Group 14"/>
          <p:cNvGrpSpPr>
            <a:grpSpLocks/>
          </p:cNvGrpSpPr>
          <p:nvPr/>
        </p:nvGrpSpPr>
        <p:grpSpPr bwMode="auto">
          <a:xfrm>
            <a:off x="3406775" y="5543550"/>
            <a:ext cx="1546225" cy="628650"/>
            <a:chOff x="2146" y="3492"/>
            <a:chExt cx="974" cy="396"/>
          </a:xfrm>
        </p:grpSpPr>
        <p:grpSp>
          <p:nvGrpSpPr>
            <p:cNvPr id="413711" name="Group 15"/>
            <p:cNvGrpSpPr>
              <a:grpSpLocks/>
            </p:cNvGrpSpPr>
            <p:nvPr/>
          </p:nvGrpSpPr>
          <p:grpSpPr bwMode="auto">
            <a:xfrm>
              <a:off x="2146" y="3492"/>
              <a:ext cx="974" cy="385"/>
              <a:chOff x="298" y="3845"/>
              <a:chExt cx="974" cy="385"/>
            </a:xfrm>
          </p:grpSpPr>
          <p:sp>
            <p:nvSpPr>
              <p:cNvPr id="413712" name="Text Box 16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s</a:t>
                </a:r>
              </a:p>
            </p:txBody>
          </p:sp>
          <p:grpSp>
            <p:nvGrpSpPr>
              <p:cNvPr id="413713" name="Group 17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3714" name="Rectangle 18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1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9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m_side</a:t>
                  </a:r>
                </a:p>
              </p:txBody>
            </p:sp>
            <p:sp>
              <p:nvSpPr>
                <p:cNvPr id="413716" name="Rectangle 20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3717" name="Text Box 21"/>
            <p:cNvSpPr txBox="1">
              <a:spLocks noChangeArrowheads="1"/>
            </p:cNvSpPr>
            <p:nvPr/>
          </p:nvSpPr>
          <p:spPr bwMode="auto">
            <a:xfrm>
              <a:off x="2835" y="36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13718" name="Group 22"/>
          <p:cNvGrpSpPr>
            <a:grpSpLocks/>
          </p:cNvGrpSpPr>
          <p:nvPr/>
        </p:nvGrpSpPr>
        <p:grpSpPr bwMode="auto">
          <a:xfrm>
            <a:off x="3406775" y="6145213"/>
            <a:ext cx="1546225" cy="636587"/>
            <a:chOff x="2146" y="3871"/>
            <a:chExt cx="974" cy="401"/>
          </a:xfrm>
        </p:grpSpPr>
        <p:grpSp>
          <p:nvGrpSpPr>
            <p:cNvPr id="413719" name="Group 23"/>
            <p:cNvGrpSpPr>
              <a:grpSpLocks/>
            </p:cNvGrpSpPr>
            <p:nvPr/>
          </p:nvGrpSpPr>
          <p:grpSpPr bwMode="auto">
            <a:xfrm>
              <a:off x="2146" y="3871"/>
              <a:ext cx="974" cy="385"/>
              <a:chOff x="298" y="3845"/>
              <a:chExt cx="974" cy="385"/>
            </a:xfrm>
          </p:grpSpPr>
          <p:sp>
            <p:nvSpPr>
              <p:cNvPr id="413720" name="Text Box 24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</a:t>
                </a:r>
              </a:p>
            </p:txBody>
          </p:sp>
          <p:grpSp>
            <p:nvGrpSpPr>
              <p:cNvPr id="413721" name="Group 25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3722" name="Rectangle 26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2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m_rad</a:t>
                  </a:r>
                </a:p>
              </p:txBody>
            </p:sp>
            <p:sp>
              <p:nvSpPr>
                <p:cNvPr id="413724" name="Rectangle 28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3725" name="Text Box 29"/>
            <p:cNvSpPr txBox="1">
              <a:spLocks noChangeArrowheads="1"/>
            </p:cNvSpPr>
            <p:nvPr/>
          </p:nvSpPr>
          <p:spPr bwMode="auto">
            <a:xfrm>
              <a:off x="2788" y="39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413726" name="Line 30"/>
          <p:cNvSpPr>
            <a:spLocks noChangeShapeType="1"/>
          </p:cNvSpPr>
          <p:nvPr/>
        </p:nvSpPr>
        <p:spPr bwMode="auto">
          <a:xfrm>
            <a:off x="276225" y="5695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27" name="Text Box 31"/>
          <p:cNvSpPr txBox="1">
            <a:spLocks noChangeArrowheads="1"/>
          </p:cNvSpPr>
          <p:nvPr/>
        </p:nvSpPr>
        <p:spPr bwMode="auto">
          <a:xfrm>
            <a:off x="2530475" y="325755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 </a:t>
            </a:r>
          </a:p>
        </p:txBody>
      </p:sp>
      <p:sp>
        <p:nvSpPr>
          <p:cNvPr id="413728" name="Line 32"/>
          <p:cNvSpPr>
            <a:spLocks noChangeShapeType="1"/>
          </p:cNvSpPr>
          <p:nvPr/>
        </p:nvSpPr>
        <p:spPr bwMode="auto">
          <a:xfrm>
            <a:off x="276225" y="5957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29" name="Line 33"/>
          <p:cNvSpPr>
            <a:spLocks noChangeShapeType="1"/>
          </p:cNvSpPr>
          <p:nvPr/>
        </p:nvSpPr>
        <p:spPr bwMode="auto">
          <a:xfrm>
            <a:off x="242888" y="6386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0" name="Line 34"/>
          <p:cNvSpPr>
            <a:spLocks noChangeShapeType="1"/>
          </p:cNvSpPr>
          <p:nvPr/>
        </p:nvSpPr>
        <p:spPr bwMode="auto">
          <a:xfrm>
            <a:off x="26988" y="36242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3731" name="AutoShape 35"/>
          <p:cNvCxnSpPr>
            <a:cxnSpLocks noChangeShapeType="1"/>
          </p:cNvCxnSpPr>
          <p:nvPr/>
        </p:nvCxnSpPr>
        <p:spPr bwMode="auto">
          <a:xfrm rot="16200000" flipH="1">
            <a:off x="2391570" y="4082256"/>
            <a:ext cx="2030412" cy="1387475"/>
          </a:xfrm>
          <a:prstGeom prst="curvedConnector3">
            <a:avLst>
              <a:gd name="adj1" fmla="val 13681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3732" name="Line 36"/>
          <p:cNvSpPr>
            <a:spLocks noChangeShapeType="1"/>
          </p:cNvSpPr>
          <p:nvPr/>
        </p:nvSpPr>
        <p:spPr bwMode="auto">
          <a:xfrm>
            <a:off x="222250" y="4176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3" name="Line 37"/>
          <p:cNvSpPr>
            <a:spLocks noChangeShapeType="1"/>
          </p:cNvSpPr>
          <p:nvPr/>
        </p:nvSpPr>
        <p:spPr bwMode="auto">
          <a:xfrm>
            <a:off x="228600" y="4462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4" name="Line 38"/>
          <p:cNvSpPr>
            <a:spLocks noChangeShapeType="1"/>
          </p:cNvSpPr>
          <p:nvPr/>
        </p:nvSpPr>
        <p:spPr bwMode="auto">
          <a:xfrm>
            <a:off x="471488" y="193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5" name="Line 39"/>
          <p:cNvSpPr>
            <a:spLocks noChangeShapeType="1"/>
          </p:cNvSpPr>
          <p:nvPr/>
        </p:nvSpPr>
        <p:spPr bwMode="auto">
          <a:xfrm>
            <a:off x="852488" y="2195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6" name="Line 40"/>
          <p:cNvSpPr>
            <a:spLocks noChangeShapeType="1"/>
          </p:cNvSpPr>
          <p:nvPr/>
        </p:nvSpPr>
        <p:spPr bwMode="auto">
          <a:xfrm>
            <a:off x="28575" y="4710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7" name="Line 41"/>
          <p:cNvSpPr>
            <a:spLocks noChangeShapeType="1"/>
          </p:cNvSpPr>
          <p:nvPr/>
        </p:nvSpPr>
        <p:spPr bwMode="auto">
          <a:xfrm>
            <a:off x="257175" y="66627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38" name="Line 42"/>
          <p:cNvSpPr>
            <a:spLocks noChangeShapeType="1"/>
          </p:cNvSpPr>
          <p:nvPr/>
        </p:nvSpPr>
        <p:spPr bwMode="auto">
          <a:xfrm>
            <a:off x="39688" y="36210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3739" name="AutoShape 43"/>
          <p:cNvCxnSpPr>
            <a:cxnSpLocks noChangeShapeType="1"/>
          </p:cNvCxnSpPr>
          <p:nvPr/>
        </p:nvCxnSpPr>
        <p:spPr bwMode="auto">
          <a:xfrm rot="16200000" flipH="1">
            <a:off x="1730375" y="4697413"/>
            <a:ext cx="2659063" cy="693737"/>
          </a:xfrm>
          <a:prstGeom prst="curvedConnector2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3740" name="Line 44"/>
          <p:cNvSpPr>
            <a:spLocks noChangeShapeType="1"/>
          </p:cNvSpPr>
          <p:nvPr/>
        </p:nvSpPr>
        <p:spPr bwMode="auto">
          <a:xfrm>
            <a:off x="242888" y="4176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1" name="Line 45"/>
          <p:cNvSpPr>
            <a:spLocks noChangeShapeType="1"/>
          </p:cNvSpPr>
          <p:nvPr/>
        </p:nvSpPr>
        <p:spPr bwMode="auto">
          <a:xfrm>
            <a:off x="228600" y="4462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2" name="Line 46"/>
          <p:cNvSpPr>
            <a:spLocks noChangeShapeType="1"/>
          </p:cNvSpPr>
          <p:nvPr/>
        </p:nvSpPr>
        <p:spPr bwMode="auto">
          <a:xfrm>
            <a:off x="481013" y="193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3" name="Line 47"/>
          <p:cNvSpPr>
            <a:spLocks noChangeShapeType="1"/>
          </p:cNvSpPr>
          <p:nvPr/>
        </p:nvSpPr>
        <p:spPr bwMode="auto">
          <a:xfrm>
            <a:off x="828675" y="21907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4" name="Line 48"/>
          <p:cNvSpPr>
            <a:spLocks noChangeShapeType="1"/>
          </p:cNvSpPr>
          <p:nvPr/>
        </p:nvSpPr>
        <p:spPr bwMode="auto">
          <a:xfrm>
            <a:off x="42863" y="4710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45" name="AutoShape 49"/>
          <p:cNvSpPr>
            <a:spLocks noChangeArrowheads="1"/>
          </p:cNvSpPr>
          <p:nvPr/>
        </p:nvSpPr>
        <p:spPr bwMode="auto">
          <a:xfrm>
            <a:off x="4419600" y="1828800"/>
            <a:ext cx="4354513" cy="2819400"/>
          </a:xfrm>
          <a:prstGeom prst="wedgeRoundRectCallout">
            <a:avLst>
              <a:gd name="adj1" fmla="val -111685"/>
              <a:gd name="adj2" fmla="val 40259"/>
              <a:gd name="adj3" fmla="val 16667"/>
            </a:avLst>
          </a:prstGeom>
          <a:solidFill>
            <a:srgbClr val="FFE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Hmm.  The user is calling the function </a:t>
            </a:r>
            <a:r>
              <a:rPr lang="en-US">
                <a:solidFill>
                  <a:schemeClr val="accent2"/>
                </a:solidFill>
              </a:rPr>
              <a:t>getArea</a:t>
            </a:r>
            <a:r>
              <a:rPr lang="en-US"/>
              <a:t>.  </a:t>
            </a:r>
          </a:p>
          <a:p>
            <a:endParaRPr lang="en-US"/>
          </a:p>
          <a:p>
            <a:r>
              <a:rPr lang="en-US"/>
              <a:t>Since </a:t>
            </a:r>
            <a:r>
              <a:rPr lang="en-US">
                <a:solidFill>
                  <a:schemeClr val="accent2"/>
                </a:solidFill>
              </a:rPr>
              <a:t>x </a:t>
            </a:r>
            <a:r>
              <a:rPr lang="en-US"/>
              <a:t>is a </a:t>
            </a:r>
            <a:r>
              <a:rPr lang="en-US">
                <a:solidFill>
                  <a:schemeClr val="accent2"/>
                </a:solidFill>
              </a:rPr>
              <a:t>Shape</a:t>
            </a:r>
            <a:r>
              <a:rPr lang="en-US"/>
              <a:t> variable, I’ll call Shape’s getArea function.</a:t>
            </a:r>
          </a:p>
        </p:txBody>
      </p:sp>
      <p:sp>
        <p:nvSpPr>
          <p:cNvPr id="413746" name="AutoShape 50"/>
          <p:cNvSpPr>
            <a:spLocks noChangeArrowheads="1"/>
          </p:cNvSpPr>
          <p:nvPr/>
        </p:nvSpPr>
        <p:spPr bwMode="auto">
          <a:xfrm>
            <a:off x="4438650" y="1828800"/>
            <a:ext cx="4354513" cy="2819400"/>
          </a:xfrm>
          <a:prstGeom prst="wedgeRoundRectCallout">
            <a:avLst>
              <a:gd name="adj1" fmla="val -112667"/>
              <a:gd name="adj2" fmla="val 39750"/>
              <a:gd name="adj3" fmla="val 16667"/>
            </a:avLst>
          </a:prstGeom>
          <a:solidFill>
            <a:srgbClr val="FFE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Hmm.  The user is calling the function </a:t>
            </a:r>
            <a:r>
              <a:rPr lang="en-US">
                <a:solidFill>
                  <a:schemeClr val="accent2"/>
                </a:solidFill>
              </a:rPr>
              <a:t>getArea</a:t>
            </a:r>
            <a:r>
              <a:rPr lang="en-US"/>
              <a:t>.  </a:t>
            </a:r>
          </a:p>
          <a:p>
            <a:endParaRPr lang="en-US"/>
          </a:p>
          <a:p>
            <a:r>
              <a:rPr lang="en-US"/>
              <a:t>Since </a:t>
            </a:r>
            <a:r>
              <a:rPr lang="en-US">
                <a:solidFill>
                  <a:schemeClr val="accent2"/>
                </a:solidFill>
              </a:rPr>
              <a:t>x </a:t>
            </a:r>
            <a:r>
              <a:rPr lang="en-US"/>
              <a:t>is a </a:t>
            </a:r>
            <a:r>
              <a:rPr lang="en-US">
                <a:solidFill>
                  <a:schemeClr val="accent2"/>
                </a:solidFill>
              </a:rPr>
              <a:t>Shape</a:t>
            </a:r>
            <a:r>
              <a:rPr lang="en-US"/>
              <a:t> variable, I’ll call Shape’s getArea function.</a:t>
            </a:r>
          </a:p>
        </p:txBody>
      </p:sp>
      <p:sp>
        <p:nvSpPr>
          <p:cNvPr id="413747" name="Text Box 51"/>
          <p:cNvSpPr txBox="1">
            <a:spLocks noChangeArrowheads="1"/>
          </p:cNvSpPr>
          <p:nvPr/>
        </p:nvSpPr>
        <p:spPr bwMode="auto">
          <a:xfrm>
            <a:off x="5105400" y="5638800"/>
            <a:ext cx="37893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see what happens if we forget to use the </a:t>
            </a:r>
            <a:r>
              <a:rPr lang="en-US">
                <a:solidFill>
                  <a:srgbClr val="FF0000"/>
                </a:solidFill>
              </a:rPr>
              <a:t>virtual</a:t>
            </a:r>
            <a:r>
              <a:rPr lang="en-US"/>
              <a:t> keyword.</a:t>
            </a:r>
          </a:p>
        </p:txBody>
      </p:sp>
      <p:grpSp>
        <p:nvGrpSpPr>
          <p:cNvPr id="413750" name="Group 54"/>
          <p:cNvGrpSpPr>
            <a:grpSpLocks/>
          </p:cNvGrpSpPr>
          <p:nvPr/>
        </p:nvGrpSpPr>
        <p:grpSpPr bwMode="auto">
          <a:xfrm>
            <a:off x="3810000" y="2028825"/>
            <a:ext cx="3775075" cy="350838"/>
            <a:chOff x="6192" y="3086"/>
            <a:chExt cx="2378" cy="221"/>
          </a:xfrm>
        </p:grpSpPr>
        <p:sp>
          <p:nvSpPr>
            <p:cNvPr id="413749" name="Rectangle 53"/>
            <p:cNvSpPr>
              <a:spLocks noChangeArrowheads="1"/>
            </p:cNvSpPr>
            <p:nvPr/>
          </p:nvSpPr>
          <p:spPr bwMode="auto">
            <a:xfrm>
              <a:off x="6232" y="3112"/>
              <a:ext cx="2338" cy="14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3748" name="Rectangle 52"/>
            <p:cNvSpPr>
              <a:spLocks noChangeArrowheads="1"/>
            </p:cNvSpPr>
            <p:nvPr/>
          </p:nvSpPr>
          <p:spPr bwMode="auto">
            <a:xfrm>
              <a:off x="6192" y="3086"/>
              <a:ext cx="216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</a:rPr>
                <a:t>virtual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double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getArea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  <a:r>
                <a:rPr lang="en-US" sz="1700" dirty="0"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413751" name="Group 55"/>
          <p:cNvGrpSpPr>
            <a:grpSpLocks/>
          </p:cNvGrpSpPr>
          <p:nvPr/>
        </p:nvGrpSpPr>
        <p:grpSpPr bwMode="auto">
          <a:xfrm>
            <a:off x="4543425" y="4178300"/>
            <a:ext cx="3775075" cy="350838"/>
            <a:chOff x="6192" y="3086"/>
            <a:chExt cx="2378" cy="221"/>
          </a:xfrm>
        </p:grpSpPr>
        <p:sp>
          <p:nvSpPr>
            <p:cNvPr id="413752" name="Rectangle 56"/>
            <p:cNvSpPr>
              <a:spLocks noChangeArrowheads="1"/>
            </p:cNvSpPr>
            <p:nvPr/>
          </p:nvSpPr>
          <p:spPr bwMode="auto">
            <a:xfrm>
              <a:off x="6232" y="3112"/>
              <a:ext cx="2338" cy="14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3753" name="Rectangle 57"/>
            <p:cNvSpPr>
              <a:spLocks noChangeArrowheads="1"/>
            </p:cNvSpPr>
            <p:nvPr/>
          </p:nvSpPr>
          <p:spPr bwMode="auto">
            <a:xfrm>
              <a:off x="6192" y="3086"/>
              <a:ext cx="216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double getArea()</a:t>
              </a:r>
              <a:r>
                <a:rPr lang="en-US" sz="1700"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59" name="Group 54"/>
          <p:cNvGrpSpPr>
            <a:grpSpLocks/>
          </p:cNvGrpSpPr>
          <p:nvPr/>
        </p:nvGrpSpPr>
        <p:grpSpPr bwMode="auto">
          <a:xfrm>
            <a:off x="622759" y="1768889"/>
            <a:ext cx="2624988" cy="311150"/>
            <a:chOff x="6232" y="3086"/>
            <a:chExt cx="2338" cy="196"/>
          </a:xfrm>
        </p:grpSpPr>
        <p:sp>
          <p:nvSpPr>
            <p:cNvPr id="60" name="Rectangle 53"/>
            <p:cNvSpPr>
              <a:spLocks noChangeArrowheads="1"/>
            </p:cNvSpPr>
            <p:nvPr/>
          </p:nvSpPr>
          <p:spPr bwMode="auto">
            <a:xfrm>
              <a:off x="6232" y="3088"/>
              <a:ext cx="2338" cy="19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1400"/>
            </a:p>
          </p:txBody>
        </p:sp>
        <p:sp>
          <p:nvSpPr>
            <p:cNvPr id="61" name="Rectangle 52"/>
            <p:cNvSpPr>
              <a:spLocks noChangeArrowheads="1"/>
            </p:cNvSpPr>
            <p:nvPr/>
          </p:nvSpPr>
          <p:spPr bwMode="auto">
            <a:xfrm>
              <a:off x="6255" y="3086"/>
              <a:ext cx="180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b="1" dirty="0">
                  <a:solidFill>
                    <a:srgbClr val="FF3300"/>
                  </a:solidFill>
                  <a:latin typeface="Courier New" pitchFamily="49" charset="0"/>
                </a:rPr>
                <a:t>virtual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</a:rPr>
                <a:t> double </a:t>
              </a:r>
              <a:r>
                <a:rPr lang="en-US" sz="1400" b="1" dirty="0" err="1">
                  <a:solidFill>
                    <a:schemeClr val="tx1"/>
                  </a:solidFill>
                  <a:latin typeface="Courier New" pitchFamily="49" charset="0"/>
                </a:rPr>
                <a:t>getArea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  <a:r>
                <a:rPr lang="en-US" sz="1400" dirty="0">
                  <a:latin typeface="Courier New" pitchFamily="49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413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413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1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41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1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26" grpId="0" animBg="1"/>
      <p:bldP spid="413726" grpId="1" animBg="1"/>
      <p:bldP spid="413728" grpId="0" animBg="1"/>
      <p:bldP spid="413728" grpId="1" animBg="1"/>
      <p:bldP spid="413729" grpId="0" animBg="1"/>
      <p:bldP spid="413729" grpId="1" animBg="1"/>
      <p:bldP spid="413730" grpId="0" animBg="1"/>
      <p:bldP spid="413730" grpId="1" animBg="1"/>
      <p:bldP spid="413732" grpId="0" animBg="1"/>
      <p:bldP spid="413732" grpId="1" animBg="1"/>
      <p:bldP spid="413733" grpId="0" animBg="1"/>
      <p:bldP spid="413733" grpId="1" animBg="1"/>
      <p:bldP spid="413734" grpId="0" animBg="1"/>
      <p:bldP spid="413734" grpId="1" animBg="1"/>
      <p:bldP spid="413735" grpId="0" animBg="1"/>
      <p:bldP spid="413735" grpId="1" animBg="1"/>
      <p:bldP spid="413736" grpId="0" animBg="1"/>
      <p:bldP spid="413736" grpId="1" animBg="1"/>
      <p:bldP spid="413737" grpId="0" animBg="1"/>
      <p:bldP spid="413737" grpId="1" animBg="1"/>
      <p:bldP spid="413738" grpId="0" animBg="1"/>
      <p:bldP spid="413738" grpId="1" animBg="1"/>
      <p:bldP spid="413740" grpId="0" animBg="1"/>
      <p:bldP spid="413740" grpId="1" animBg="1"/>
      <p:bldP spid="413741" grpId="0" animBg="1"/>
      <p:bldP spid="413741" grpId="1" animBg="1"/>
      <p:bldP spid="413742" grpId="0" animBg="1"/>
      <p:bldP spid="413742" grpId="1" animBg="1"/>
      <p:bldP spid="413743" grpId="0" animBg="1"/>
      <p:bldP spid="413743" grpId="1" animBg="1"/>
      <p:bldP spid="413744" grpId="0" animBg="1"/>
      <p:bldP spid="413744" grpId="1" animBg="1"/>
      <p:bldP spid="413745" grpId="0" animBg="1"/>
      <p:bldP spid="413745" grpId="1" animBg="1"/>
      <p:bldP spid="413746" grpId="0" animBg="1"/>
      <p:bldP spid="413746" grpId="1" animBg="1"/>
      <p:bldP spid="4137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3143-29E3-4C07-B286-5C3C5B0EB1E6}" type="slidenum">
              <a:rPr lang="en-US"/>
              <a:pPr/>
              <a:t>18</a:t>
            </a:fld>
            <a:endParaRPr lang="en-US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When should you use the virtual keyword?</a:t>
            </a:r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517525" y="2209800"/>
            <a:ext cx="816927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latin typeface="Comic Sans MS" pitchFamily="66" charset="0"/>
              </a:rPr>
              <a:t>Use the </a:t>
            </a:r>
            <a:r>
              <a:rPr lang="en-US">
                <a:solidFill>
                  <a:srgbClr val="FF3300"/>
                </a:solidFill>
                <a:latin typeface="Comic Sans MS" pitchFamily="66" charset="0"/>
              </a:rPr>
              <a:t>virtual</a:t>
            </a:r>
            <a:r>
              <a:rPr lang="en-US">
                <a:latin typeface="Comic Sans MS" pitchFamily="66" charset="0"/>
              </a:rPr>
              <a:t> keyword in both your </a:t>
            </a: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base</a:t>
            </a:r>
            <a:r>
              <a:rPr lang="en-US">
                <a:latin typeface="Comic Sans MS" pitchFamily="66" charset="0"/>
              </a:rPr>
              <a:t> and </a:t>
            </a: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derived</a:t>
            </a:r>
            <a:r>
              <a:rPr lang="en-US">
                <a:latin typeface="Comic Sans MS" pitchFamily="66" charset="0"/>
              </a:rPr>
              <a:t> classes </a:t>
            </a:r>
            <a:r>
              <a:rPr lang="en-US" i="1">
                <a:latin typeface="Comic Sans MS" pitchFamily="66" charset="0"/>
              </a:rPr>
              <a:t>any time </a:t>
            </a:r>
            <a:r>
              <a:rPr lang="en-US">
                <a:latin typeface="Comic Sans MS" pitchFamily="66" charset="0"/>
              </a:rPr>
              <a:t>you redefine a </a:t>
            </a:r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function</a:t>
            </a:r>
            <a:r>
              <a:rPr lang="en-US">
                <a:latin typeface="Comic Sans MS" pitchFamily="66" charset="0"/>
              </a:rPr>
              <a:t> in a derived class.</a:t>
            </a:r>
          </a:p>
          <a:p>
            <a:pPr>
              <a:buFontTx/>
              <a:buAutoNum type="arabicPeriod"/>
            </a:pPr>
            <a:endParaRPr lang="en-US"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latin typeface="Comic Sans MS" pitchFamily="66" charset="0"/>
              </a:rPr>
              <a:t>Always use the </a:t>
            </a:r>
            <a:r>
              <a:rPr lang="en-US">
                <a:solidFill>
                  <a:srgbClr val="FF3300"/>
                </a:solidFill>
                <a:latin typeface="Comic Sans MS" pitchFamily="66" charset="0"/>
              </a:rPr>
              <a:t>virtual</a:t>
            </a:r>
            <a:r>
              <a:rPr lang="en-US">
                <a:latin typeface="Comic Sans MS" pitchFamily="66" charset="0"/>
              </a:rPr>
              <a:t> keyword for </a:t>
            </a:r>
            <a:r>
              <a:rPr lang="en-US">
                <a:solidFill>
                  <a:srgbClr val="6600CC"/>
                </a:solidFill>
                <a:latin typeface="Comic Sans MS" pitchFamily="66" charset="0"/>
              </a:rPr>
              <a:t>destructors</a:t>
            </a:r>
            <a:r>
              <a:rPr lang="en-US">
                <a:latin typeface="Comic Sans MS" pitchFamily="66" charset="0"/>
              </a:rPr>
              <a:t> in your </a:t>
            </a: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base</a:t>
            </a:r>
            <a:r>
              <a:rPr lang="en-US">
                <a:latin typeface="Comic Sans MS" pitchFamily="66" charset="0"/>
              </a:rPr>
              <a:t> and </a:t>
            </a: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derived</a:t>
            </a:r>
            <a:r>
              <a:rPr lang="en-US">
                <a:latin typeface="Comic Sans MS" pitchFamily="66" charset="0"/>
              </a:rPr>
              <a:t> classes.</a:t>
            </a:r>
          </a:p>
          <a:p>
            <a:pPr>
              <a:buFontTx/>
              <a:buAutoNum type="arabicPeriod"/>
            </a:pPr>
            <a:endParaRPr lang="en-US"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>
                <a:latin typeface="Comic Sans MS" pitchFamily="66" charset="0"/>
              </a:rPr>
              <a:t>You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can’t</a:t>
            </a:r>
            <a:r>
              <a:rPr lang="en-US">
                <a:latin typeface="Comic Sans MS" pitchFamily="66" charset="0"/>
              </a:rPr>
              <a:t> have a </a:t>
            </a:r>
            <a:r>
              <a:rPr lang="en-US">
                <a:solidFill>
                  <a:srgbClr val="FF3300"/>
                </a:solidFill>
                <a:latin typeface="Comic Sans MS" pitchFamily="66" charset="0"/>
              </a:rPr>
              <a:t>virtual</a:t>
            </a:r>
            <a:r>
              <a:rPr lang="en-US">
                <a:latin typeface="Comic Sans MS" pitchFamily="66" charset="0"/>
              </a:rPr>
              <a:t> </a:t>
            </a:r>
            <a:r>
              <a:rPr lang="en-US">
                <a:solidFill>
                  <a:srgbClr val="FF3300"/>
                </a:solidFill>
                <a:latin typeface="Comic Sans MS" pitchFamily="66" charset="0"/>
              </a:rPr>
              <a:t>constructor</a:t>
            </a:r>
            <a:r>
              <a:rPr lang="en-US">
                <a:latin typeface="Comic Sans MS" pitchFamily="66" charset="0"/>
              </a:rPr>
              <a:t>, so don’t try!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4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4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4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96E7-D58B-4942-9504-118E02061CCB}" type="slidenum">
              <a:rPr lang="en-US"/>
              <a:pPr/>
              <a:t>19</a:t>
            </a:fld>
            <a:endParaRPr lang="en-US"/>
          </a:p>
        </p:txBody>
      </p:sp>
      <p:sp>
        <p:nvSpPr>
          <p:cNvPr id="415746" name="Rectangle 2"/>
          <p:cNvSpPr>
            <a:spLocks noChangeArrowheads="1"/>
          </p:cNvSpPr>
          <p:nvPr/>
        </p:nvSpPr>
        <p:spPr bwMode="auto">
          <a:xfrm>
            <a:off x="609600" y="990600"/>
            <a:ext cx="338296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 and Pointers</a:t>
            </a:r>
          </a:p>
        </p:txBody>
      </p:sp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609600" y="990600"/>
            <a:ext cx="3717925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5749" name="Group 5"/>
          <p:cNvGrpSpPr>
            <a:grpSpLocks/>
          </p:cNvGrpSpPr>
          <p:nvPr/>
        </p:nvGrpSpPr>
        <p:grpSpPr bwMode="auto">
          <a:xfrm>
            <a:off x="4419600" y="990600"/>
            <a:ext cx="4572000" cy="2438400"/>
            <a:chOff x="2784" y="576"/>
            <a:chExt cx="2880" cy="1536"/>
          </a:xfrm>
        </p:grpSpPr>
        <p:sp>
          <p:nvSpPr>
            <p:cNvPr id="415750" name="Rectangle 6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51" name="Rectangle 7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5752" name="Group 8"/>
          <p:cNvGrpSpPr>
            <a:grpSpLocks/>
          </p:cNvGrpSpPr>
          <p:nvPr/>
        </p:nvGrpSpPr>
        <p:grpSpPr bwMode="auto">
          <a:xfrm>
            <a:off x="533400" y="3883025"/>
            <a:ext cx="3324225" cy="2289175"/>
            <a:chOff x="374" y="2388"/>
            <a:chExt cx="1982" cy="1459"/>
          </a:xfrm>
        </p:grpSpPr>
        <p:sp>
          <p:nvSpPr>
            <p:cNvPr id="415753" name="Rectangle 9"/>
            <p:cNvSpPr>
              <a:spLocks noChangeArrowheads="1"/>
            </p:cNvSpPr>
            <p:nvPr/>
          </p:nvSpPr>
          <p:spPr bwMode="auto">
            <a:xfrm>
              <a:off x="384" y="2400"/>
              <a:ext cx="1968" cy="144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54" name="Text Box 10"/>
            <p:cNvSpPr txBox="1">
              <a:spLocks noChangeArrowheads="1"/>
            </p:cNvSpPr>
            <p:nvPr/>
          </p:nvSpPr>
          <p:spPr bwMode="auto">
            <a:xfrm>
              <a:off x="374" y="2388"/>
              <a:ext cx="1982" cy="1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  Square *p;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p = &amp;s;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p-&gt;getArea();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15755" name="Text Box 11"/>
          <p:cNvSpPr txBox="1">
            <a:spLocks noChangeArrowheads="1"/>
          </p:cNvSpPr>
          <p:nvPr/>
        </p:nvSpPr>
        <p:spPr bwMode="auto">
          <a:xfrm>
            <a:off x="4327525" y="3962400"/>
            <a:ext cx="46640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Polymorphism works with pointers too.  Let’s see!</a:t>
            </a:r>
          </a:p>
          <a:p>
            <a:pPr algn="l"/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chemeClr val="accent2"/>
                </a:solidFill>
              </a:rPr>
              <a:t>Clearly, we can use a </a:t>
            </a:r>
            <a:r>
              <a:rPr lang="en-US">
                <a:solidFill>
                  <a:srgbClr val="990000"/>
                </a:solidFill>
              </a:rPr>
              <a:t>Square pointer</a:t>
            </a:r>
            <a:r>
              <a:rPr lang="en-US">
                <a:solidFill>
                  <a:schemeClr val="accent2"/>
                </a:solidFill>
              </a:rPr>
              <a:t> to access a </a:t>
            </a:r>
            <a:r>
              <a:rPr lang="en-US">
                <a:solidFill>
                  <a:srgbClr val="990000"/>
                </a:solidFill>
              </a:rPr>
              <a:t>Square variable</a:t>
            </a:r>
            <a:r>
              <a:rPr lang="en-US">
                <a:solidFill>
                  <a:schemeClr val="accent2"/>
                </a:solidFill>
              </a:rPr>
              <a:t>...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1D05-8D97-4042-9462-F4424E86B311}" type="slidenum">
              <a:rPr lang="en-US"/>
              <a:pPr/>
              <a:t>2</a:t>
            </a:fld>
            <a:endParaRPr lang="en-US"/>
          </a:p>
        </p:txBody>
      </p:sp>
      <p:sp>
        <p:nvSpPr>
          <p:cNvPr id="4812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81285" name="Text Box 5"/>
          <p:cNvSpPr txBox="1">
            <a:spLocks noChangeArrowheads="1"/>
          </p:cNvSpPr>
          <p:nvPr/>
        </p:nvSpPr>
        <p:spPr bwMode="auto">
          <a:xfrm>
            <a:off x="0" y="946150"/>
            <a:ext cx="4206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Consider a function that accepts a </a:t>
            </a:r>
            <a:r>
              <a:rPr lang="en-US">
                <a:solidFill>
                  <a:schemeClr val="accent2"/>
                </a:solidFill>
              </a:rPr>
              <a:t>Person</a:t>
            </a:r>
            <a:r>
              <a:rPr lang="en-US"/>
              <a:t> as an argument</a:t>
            </a:r>
          </a:p>
        </p:txBody>
      </p:sp>
      <p:grpSp>
        <p:nvGrpSpPr>
          <p:cNvPr id="481286" name="Group 6"/>
          <p:cNvGrpSpPr>
            <a:grpSpLocks/>
          </p:cNvGrpSpPr>
          <p:nvPr/>
        </p:nvGrpSpPr>
        <p:grpSpPr bwMode="auto">
          <a:xfrm>
            <a:off x="4256088" y="982663"/>
            <a:ext cx="5802312" cy="2171700"/>
            <a:chOff x="3494" y="1776"/>
            <a:chExt cx="2610" cy="3014"/>
          </a:xfrm>
        </p:grpSpPr>
        <p:sp>
          <p:nvSpPr>
            <p:cNvPr id="481287" name="Rectangle 7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288" name="Text Box 8"/>
            <p:cNvSpPr txBox="1">
              <a:spLocks noChangeArrowheads="1"/>
            </p:cNvSpPr>
            <p:nvPr/>
          </p:nvSpPr>
          <p:spPr bwMode="auto">
            <a:xfrm>
              <a:off x="3494" y="1783"/>
              <a:ext cx="2610" cy="3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LemonadeStand(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“Hello “ &lt;&lt;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</a:t>
              </a:r>
              <a:r>
                <a:rPr lang="en-US" sz="1800" b="1">
                  <a:latin typeface="Courier New" pitchFamily="49" charset="0"/>
                </a:rPr>
                <a:t>.getName();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“How many cups of ”; 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“lemonade do you want?”;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</p:txBody>
        </p:sp>
      </p:grpSp>
      <p:sp>
        <p:nvSpPr>
          <p:cNvPr id="481289" name="Text Box 9"/>
          <p:cNvSpPr txBox="1">
            <a:spLocks noChangeArrowheads="1"/>
          </p:cNvSpPr>
          <p:nvPr/>
        </p:nvSpPr>
        <p:spPr bwMode="auto">
          <a:xfrm>
            <a:off x="0" y="2286000"/>
            <a:ext cx="42116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Can we also pass a </a:t>
            </a:r>
            <a:r>
              <a:rPr lang="en-US" sz="2200">
                <a:solidFill>
                  <a:schemeClr val="accent2"/>
                </a:solidFill>
              </a:rPr>
              <a:t>Student</a:t>
            </a:r>
            <a:r>
              <a:rPr lang="en-US" sz="2200"/>
              <a:t> as a parameter to it?</a:t>
            </a:r>
          </a:p>
        </p:txBody>
      </p:sp>
      <p:grpSp>
        <p:nvGrpSpPr>
          <p:cNvPr id="481309" name="Group 29"/>
          <p:cNvGrpSpPr>
            <a:grpSpLocks/>
          </p:cNvGrpSpPr>
          <p:nvPr/>
        </p:nvGrpSpPr>
        <p:grpSpPr bwMode="auto">
          <a:xfrm>
            <a:off x="609600" y="3581400"/>
            <a:ext cx="3644900" cy="2159000"/>
            <a:chOff x="384" y="2256"/>
            <a:chExt cx="2296" cy="1360"/>
          </a:xfrm>
        </p:grpSpPr>
        <p:grpSp>
          <p:nvGrpSpPr>
            <p:cNvPr id="481304" name="Group 24"/>
            <p:cNvGrpSpPr>
              <a:grpSpLocks/>
            </p:cNvGrpSpPr>
            <p:nvPr/>
          </p:nvGrpSpPr>
          <p:grpSpPr bwMode="auto">
            <a:xfrm>
              <a:off x="480" y="2592"/>
              <a:ext cx="1913" cy="1024"/>
              <a:chOff x="96" y="2592"/>
              <a:chExt cx="1913" cy="1024"/>
            </a:xfrm>
          </p:grpSpPr>
          <p:sp>
            <p:nvSpPr>
              <p:cNvPr id="481297" name="Rectangle 17"/>
              <p:cNvSpPr>
                <a:spLocks noChangeArrowheads="1"/>
              </p:cNvSpPr>
              <p:nvPr/>
            </p:nvSpPr>
            <p:spPr bwMode="auto">
              <a:xfrm>
                <a:off x="103" y="2592"/>
                <a:ext cx="1906" cy="1024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298" name="Text Box 18"/>
              <p:cNvSpPr txBox="1">
                <a:spLocks noChangeArrowheads="1"/>
              </p:cNvSpPr>
              <p:nvPr/>
            </p:nvSpPr>
            <p:spPr bwMode="auto">
              <a:xfrm>
                <a:off x="96" y="2594"/>
                <a:ext cx="1878" cy="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>
                    <a:latin typeface="Courier New" pitchFamily="49" charset="0"/>
                  </a:rPr>
                  <a:t>void </a:t>
                </a: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</a:rPr>
                  <a:t>main(void)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 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Person</a:t>
                </a:r>
                <a:r>
                  <a:rPr lang="en-US" sz="1800" b="1">
                    <a:latin typeface="Courier New" pitchFamily="49" charset="0"/>
                  </a:rPr>
                  <a:t> p;</a:t>
                </a:r>
              </a:p>
              <a:p>
                <a:pPr algn="l"/>
                <a:endParaRPr lang="en-US" sz="800" b="1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  LemonadeStand(p);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}</a:t>
                </a:r>
                <a:endParaRPr lang="en-US" sz="1000" b="1">
                  <a:latin typeface="Courier New" pitchFamily="49" charset="0"/>
                </a:endParaRPr>
              </a:p>
            </p:txBody>
          </p:sp>
        </p:grpSp>
        <p:sp>
          <p:nvSpPr>
            <p:cNvPr id="481299" name="Text Box 19"/>
            <p:cNvSpPr txBox="1">
              <a:spLocks noChangeArrowheads="1"/>
            </p:cNvSpPr>
            <p:nvPr/>
          </p:nvSpPr>
          <p:spPr bwMode="auto">
            <a:xfrm>
              <a:off x="384" y="2256"/>
              <a:ext cx="2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We know we can do this:</a:t>
              </a:r>
            </a:p>
          </p:txBody>
        </p:sp>
      </p:grpSp>
      <p:grpSp>
        <p:nvGrpSpPr>
          <p:cNvPr id="481310" name="Group 30"/>
          <p:cNvGrpSpPr>
            <a:grpSpLocks/>
          </p:cNvGrpSpPr>
          <p:nvPr/>
        </p:nvGrpSpPr>
        <p:grpSpPr bwMode="auto">
          <a:xfrm>
            <a:off x="5421313" y="3581400"/>
            <a:ext cx="3036887" cy="2159000"/>
            <a:chOff x="3415" y="2256"/>
            <a:chExt cx="1913" cy="1360"/>
          </a:xfrm>
        </p:grpSpPr>
        <p:grpSp>
          <p:nvGrpSpPr>
            <p:cNvPr id="481305" name="Group 25"/>
            <p:cNvGrpSpPr>
              <a:grpSpLocks/>
            </p:cNvGrpSpPr>
            <p:nvPr/>
          </p:nvGrpSpPr>
          <p:grpSpPr bwMode="auto">
            <a:xfrm>
              <a:off x="3415" y="2592"/>
              <a:ext cx="1913" cy="1024"/>
              <a:chOff x="96" y="2592"/>
              <a:chExt cx="1913" cy="1024"/>
            </a:xfrm>
          </p:grpSpPr>
          <p:sp>
            <p:nvSpPr>
              <p:cNvPr id="481306" name="Rectangle 26"/>
              <p:cNvSpPr>
                <a:spLocks noChangeArrowheads="1"/>
              </p:cNvSpPr>
              <p:nvPr/>
            </p:nvSpPr>
            <p:spPr bwMode="auto">
              <a:xfrm>
                <a:off x="103" y="2592"/>
                <a:ext cx="1906" cy="1024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307" name="Text Box 27"/>
              <p:cNvSpPr txBox="1">
                <a:spLocks noChangeArrowheads="1"/>
              </p:cNvSpPr>
              <p:nvPr/>
            </p:nvSpPr>
            <p:spPr bwMode="auto">
              <a:xfrm>
                <a:off x="96" y="2594"/>
                <a:ext cx="1878" cy="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>
                    <a:latin typeface="Courier New" pitchFamily="49" charset="0"/>
                  </a:rPr>
                  <a:t>void </a:t>
                </a:r>
                <a:r>
                  <a:rPr lang="en-US" sz="1800" b="1">
                    <a:solidFill>
                      <a:schemeClr val="tx1"/>
                    </a:solidFill>
                    <a:latin typeface="Courier New" pitchFamily="49" charset="0"/>
                  </a:rPr>
                  <a:t>main(void)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  </a:t>
                </a:r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</a:rPr>
                  <a:t>Student</a:t>
                </a:r>
                <a:r>
                  <a:rPr lang="en-US" sz="1800" b="1">
                    <a:latin typeface="Courier New" pitchFamily="49" charset="0"/>
                  </a:rPr>
                  <a:t> s;</a:t>
                </a:r>
              </a:p>
              <a:p>
                <a:pPr algn="l"/>
                <a:endParaRPr lang="en-US" sz="800" b="1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  LemonadeStand(s);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}</a:t>
                </a:r>
                <a:endParaRPr lang="en-US" sz="1000" b="1">
                  <a:latin typeface="Courier New" pitchFamily="49" charset="0"/>
                </a:endParaRPr>
              </a:p>
            </p:txBody>
          </p:sp>
        </p:grpSp>
        <p:sp>
          <p:nvSpPr>
            <p:cNvPr id="481308" name="Text Box 28"/>
            <p:cNvSpPr txBox="1">
              <a:spLocks noChangeArrowheads="1"/>
            </p:cNvSpPr>
            <p:nvPr/>
          </p:nvSpPr>
          <p:spPr bwMode="auto">
            <a:xfrm>
              <a:off x="3456" y="2256"/>
              <a:ext cx="18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But can we do this?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D460-3E5F-491C-BD22-5C7B4CB90494}" type="slidenum">
              <a:rPr lang="en-US"/>
              <a:pPr/>
              <a:t>20</a:t>
            </a:fld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 and Pointers</a:t>
            </a:r>
          </a:p>
        </p:txBody>
      </p:sp>
      <p:grpSp>
        <p:nvGrpSpPr>
          <p:cNvPr id="416771" name="Group 3"/>
          <p:cNvGrpSpPr>
            <a:grpSpLocks/>
          </p:cNvGrpSpPr>
          <p:nvPr/>
        </p:nvGrpSpPr>
        <p:grpSpPr bwMode="auto">
          <a:xfrm>
            <a:off x="533400" y="3883025"/>
            <a:ext cx="3317875" cy="2289175"/>
            <a:chOff x="374" y="2388"/>
            <a:chExt cx="1978" cy="1459"/>
          </a:xfrm>
        </p:grpSpPr>
        <p:sp>
          <p:nvSpPr>
            <p:cNvPr id="416772" name="Rectangle 4"/>
            <p:cNvSpPr>
              <a:spLocks noChangeArrowheads="1"/>
            </p:cNvSpPr>
            <p:nvPr/>
          </p:nvSpPr>
          <p:spPr bwMode="auto">
            <a:xfrm>
              <a:off x="384" y="2400"/>
              <a:ext cx="1968" cy="144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73" name="Text Box 5"/>
            <p:cNvSpPr txBox="1">
              <a:spLocks noChangeArrowheads="1"/>
            </p:cNvSpPr>
            <p:nvPr/>
          </p:nvSpPr>
          <p:spPr bwMode="auto">
            <a:xfrm>
              <a:off x="374" y="2388"/>
              <a:ext cx="1656" cy="1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  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Shape *p;</a:t>
              </a:r>
            </a:p>
            <a:p>
              <a:pPr algn="l"/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  p = &amp;s; // OK????</a:t>
              </a:r>
            </a:p>
            <a:p>
              <a:pPr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 ...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16774" name="Text Box 6"/>
          <p:cNvSpPr txBox="1">
            <a:spLocks noChangeArrowheads="1"/>
          </p:cNvSpPr>
          <p:nvPr/>
        </p:nvSpPr>
        <p:spPr bwMode="auto">
          <a:xfrm>
            <a:off x="4327525" y="3856038"/>
            <a:ext cx="4664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Question: </a:t>
            </a:r>
            <a:r>
              <a:rPr lang="en-US">
                <a:solidFill>
                  <a:schemeClr val="tx1"/>
                </a:solidFill>
              </a:rPr>
              <a:t>Can we point a </a:t>
            </a:r>
            <a:r>
              <a:rPr lang="en-US">
                <a:solidFill>
                  <a:srgbClr val="006666"/>
                </a:solidFill>
              </a:rPr>
              <a:t>Shape</a:t>
            </a:r>
            <a:r>
              <a:rPr lang="en-US">
                <a:solidFill>
                  <a:schemeClr val="tx1"/>
                </a:solidFill>
              </a:rPr>
              <a:t> pointer to a </a:t>
            </a:r>
            <a:r>
              <a:rPr lang="en-US">
                <a:solidFill>
                  <a:srgbClr val="006666"/>
                </a:solidFill>
              </a:rPr>
              <a:t>Square</a:t>
            </a:r>
            <a:r>
              <a:rPr lang="en-US">
                <a:solidFill>
                  <a:schemeClr val="tx1"/>
                </a:solidFill>
              </a:rPr>
              <a:t> variable?</a:t>
            </a:r>
          </a:p>
        </p:txBody>
      </p:sp>
      <p:sp>
        <p:nvSpPr>
          <p:cNvPr id="416775" name="Text Box 7"/>
          <p:cNvSpPr txBox="1">
            <a:spLocks noChangeArrowheads="1"/>
          </p:cNvSpPr>
          <p:nvPr/>
        </p:nvSpPr>
        <p:spPr bwMode="auto">
          <a:xfrm>
            <a:off x="4403725" y="5257800"/>
            <a:ext cx="4664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Answer: </a:t>
            </a:r>
            <a:r>
              <a:rPr lang="en-US">
                <a:solidFill>
                  <a:schemeClr val="tx1"/>
                </a:solidFill>
              </a:rPr>
              <a:t>Yes, since a Square </a:t>
            </a:r>
            <a:r>
              <a:rPr lang="en-US" i="1">
                <a:solidFill>
                  <a:schemeClr val="tx1"/>
                </a:solidFill>
              </a:rPr>
              <a:t>IS</a:t>
            </a:r>
            <a:r>
              <a:rPr lang="en-US">
                <a:solidFill>
                  <a:schemeClr val="tx1"/>
                </a:solidFill>
              </a:rPr>
              <a:t> a Shape, we may point to a </a:t>
            </a:r>
            <a:r>
              <a:rPr lang="en-US">
                <a:solidFill>
                  <a:srgbClr val="006666"/>
                </a:solidFill>
              </a:rPr>
              <a:t>Square</a:t>
            </a:r>
            <a:r>
              <a:rPr lang="en-US">
                <a:solidFill>
                  <a:schemeClr val="tx1"/>
                </a:solidFill>
              </a:rPr>
              <a:t> using a </a:t>
            </a:r>
            <a:r>
              <a:rPr lang="en-US">
                <a:solidFill>
                  <a:srgbClr val="006666"/>
                </a:solidFill>
              </a:rPr>
              <a:t>Shape</a:t>
            </a:r>
            <a:r>
              <a:rPr lang="en-US">
                <a:solidFill>
                  <a:schemeClr val="tx1"/>
                </a:solidFill>
              </a:rPr>
              <a:t> pointer.</a:t>
            </a:r>
          </a:p>
        </p:txBody>
      </p:sp>
      <p:sp>
        <p:nvSpPr>
          <p:cNvPr id="416776" name="Rectangle 8"/>
          <p:cNvSpPr>
            <a:spLocks noChangeArrowheads="1"/>
          </p:cNvSpPr>
          <p:nvPr/>
        </p:nvSpPr>
        <p:spPr bwMode="auto">
          <a:xfrm>
            <a:off x="4278313" y="4978400"/>
            <a:ext cx="4708525" cy="1600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777" name="Text Box 9"/>
          <p:cNvSpPr txBox="1">
            <a:spLocks noChangeArrowheads="1"/>
          </p:cNvSpPr>
          <p:nvPr/>
        </p:nvSpPr>
        <p:spPr bwMode="auto">
          <a:xfrm>
            <a:off x="4343400" y="5137150"/>
            <a:ext cx="4664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 general, you may point a </a:t>
            </a:r>
            <a:r>
              <a:rPr lang="en-US">
                <a:solidFill>
                  <a:srgbClr val="6600CC"/>
                </a:solidFill>
              </a:rPr>
              <a:t>superclass</a:t>
            </a:r>
            <a:r>
              <a:rPr lang="en-US">
                <a:solidFill>
                  <a:schemeClr val="accent2"/>
                </a:solidFill>
              </a:rPr>
              <a:t> pointer at a </a:t>
            </a:r>
            <a:r>
              <a:rPr lang="en-US">
                <a:solidFill>
                  <a:srgbClr val="6600CC"/>
                </a:solidFill>
              </a:rPr>
              <a:t>subclassed variable</a:t>
            </a:r>
            <a:r>
              <a:rPr lang="en-US">
                <a:solidFill>
                  <a:schemeClr val="accent2"/>
                </a:solidFill>
              </a:rPr>
              <a:t>. </a:t>
            </a:r>
          </a:p>
        </p:txBody>
      </p:sp>
      <p:sp>
        <p:nvSpPr>
          <p:cNvPr id="416778" name="Rectangle 10"/>
          <p:cNvSpPr>
            <a:spLocks noChangeArrowheads="1"/>
          </p:cNvSpPr>
          <p:nvPr/>
        </p:nvSpPr>
        <p:spPr bwMode="auto">
          <a:xfrm>
            <a:off x="4267200" y="4800600"/>
            <a:ext cx="4708525" cy="18589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779" name="Rectangle 11"/>
          <p:cNvSpPr>
            <a:spLocks noChangeArrowheads="1"/>
          </p:cNvSpPr>
          <p:nvPr/>
        </p:nvSpPr>
        <p:spPr bwMode="auto">
          <a:xfrm>
            <a:off x="609600" y="990600"/>
            <a:ext cx="338296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780" name="Rectangle 12"/>
          <p:cNvSpPr>
            <a:spLocks noChangeArrowheads="1"/>
          </p:cNvSpPr>
          <p:nvPr/>
        </p:nvSpPr>
        <p:spPr bwMode="auto">
          <a:xfrm>
            <a:off x="609600" y="990600"/>
            <a:ext cx="3717925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16781" name="Group 13"/>
          <p:cNvGrpSpPr>
            <a:grpSpLocks/>
          </p:cNvGrpSpPr>
          <p:nvPr/>
        </p:nvGrpSpPr>
        <p:grpSpPr bwMode="auto">
          <a:xfrm>
            <a:off x="4419600" y="990600"/>
            <a:ext cx="4572000" cy="2438400"/>
            <a:chOff x="2784" y="576"/>
            <a:chExt cx="2880" cy="1536"/>
          </a:xfrm>
        </p:grpSpPr>
        <p:sp>
          <p:nvSpPr>
            <p:cNvPr id="416782" name="Rectangle 14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83" name="Rectangle 15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5" grpId="0"/>
      <p:bldP spid="416776" grpId="0" animBg="1"/>
      <p:bldP spid="416777" grpId="0"/>
      <p:bldP spid="4167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6DD8-657F-4A64-82CE-5769583486DB}" type="slidenum">
              <a:rPr lang="en-US"/>
              <a:pPr/>
              <a:t>21</a:t>
            </a:fld>
            <a:endParaRPr 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 and Pointers</a:t>
            </a:r>
          </a:p>
        </p:txBody>
      </p:sp>
      <p:sp>
        <p:nvSpPr>
          <p:cNvPr id="417795" name="Text Box 3"/>
          <p:cNvSpPr txBox="1">
            <a:spLocks noChangeArrowheads="1"/>
          </p:cNvSpPr>
          <p:nvPr/>
        </p:nvSpPr>
        <p:spPr bwMode="auto">
          <a:xfrm>
            <a:off x="593725" y="10366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/>
          </a:p>
        </p:txBody>
      </p:sp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609600" y="990600"/>
            <a:ext cx="800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 this example, we use a </a:t>
            </a:r>
            <a:r>
              <a:rPr lang="en-US">
                <a:solidFill>
                  <a:srgbClr val="006666"/>
                </a:solidFill>
              </a:rPr>
              <a:t>Shape</a:t>
            </a:r>
            <a:r>
              <a:rPr lang="en-US">
                <a:solidFill>
                  <a:schemeClr val="tx1"/>
                </a:solidFill>
              </a:rPr>
              <a:t> pointer to point to a </a:t>
            </a:r>
            <a:r>
              <a:rPr lang="en-US">
                <a:solidFill>
                  <a:srgbClr val="006666"/>
                </a:solidFill>
              </a:rPr>
              <a:t>Circle</a:t>
            </a:r>
            <a:r>
              <a:rPr lang="en-US">
                <a:solidFill>
                  <a:schemeClr val="tx1"/>
                </a:solidFill>
              </a:rPr>
              <a:t> class.  We then ask the Shape for its </a:t>
            </a:r>
            <a:r>
              <a:rPr lang="en-US">
                <a:solidFill>
                  <a:schemeClr val="accent2"/>
                </a:solidFill>
              </a:rPr>
              <a:t>area</a:t>
            </a:r>
            <a:r>
              <a:rPr lang="en-US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417797" name="Group 5"/>
          <p:cNvGrpSpPr>
            <a:grpSpLocks/>
          </p:cNvGrpSpPr>
          <p:nvPr/>
        </p:nvGrpSpPr>
        <p:grpSpPr bwMode="auto">
          <a:xfrm>
            <a:off x="322263" y="1971675"/>
            <a:ext cx="4843462" cy="4505325"/>
            <a:chOff x="203" y="1242"/>
            <a:chExt cx="3051" cy="2838"/>
          </a:xfrm>
        </p:grpSpPr>
        <p:grpSp>
          <p:nvGrpSpPr>
            <p:cNvPr id="417798" name="Group 6"/>
            <p:cNvGrpSpPr>
              <a:grpSpLocks/>
            </p:cNvGrpSpPr>
            <p:nvPr/>
          </p:nvGrpSpPr>
          <p:grpSpPr bwMode="auto">
            <a:xfrm>
              <a:off x="203" y="1242"/>
              <a:ext cx="2304" cy="1536"/>
              <a:chOff x="240" y="2640"/>
              <a:chExt cx="2304" cy="1536"/>
            </a:xfrm>
          </p:grpSpPr>
          <p:sp>
            <p:nvSpPr>
              <p:cNvPr id="417799" name="Rectangle 7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160" cy="153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7800" name="Rectangle 8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304" cy="1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Shape</a:t>
                </a:r>
                <a:endParaRPr lang="en-US" sz="12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2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800" b="1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virtual</a:t>
                </a:r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double getArea() </a:t>
                </a: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return (0); }</a:t>
                </a: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...</a:t>
                </a:r>
              </a:p>
              <a:p>
                <a:pPr algn="l" eaLnBrk="0" hangingPunct="0"/>
                <a:r>
                  <a:rPr lang="en-US" sz="800" b="1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...</a:t>
                </a: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  <a:endParaRPr lang="en-US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417801" name="Group 9"/>
            <p:cNvGrpSpPr>
              <a:grpSpLocks/>
            </p:cNvGrpSpPr>
            <p:nvPr/>
          </p:nvGrpSpPr>
          <p:grpSpPr bwMode="auto">
            <a:xfrm>
              <a:off x="374" y="2544"/>
              <a:ext cx="2880" cy="1536"/>
              <a:chOff x="2832" y="2400"/>
              <a:chExt cx="2880" cy="1536"/>
            </a:xfrm>
          </p:grpSpPr>
          <p:sp>
            <p:nvSpPr>
              <p:cNvPr id="417802" name="Rectangle 10"/>
              <p:cNvSpPr>
                <a:spLocks noChangeArrowheads="1"/>
              </p:cNvSpPr>
              <p:nvPr/>
            </p:nvSpPr>
            <p:spPr bwMode="auto">
              <a:xfrm>
                <a:off x="2832" y="2400"/>
                <a:ext cx="2784" cy="153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7803" name="Rectangle 11"/>
              <p:cNvSpPr>
                <a:spLocks noChangeArrowheads="1"/>
              </p:cNvSpPr>
              <p:nvPr/>
            </p:nvSpPr>
            <p:spPr bwMode="auto">
              <a:xfrm>
                <a:off x="2832" y="2400"/>
                <a:ext cx="2880" cy="1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Circle: public Shape</a:t>
                </a:r>
                <a:endParaRPr lang="en-US" sz="12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2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Circle(int rad){ m_rad = rad; }</a:t>
                </a:r>
                <a:endParaRPr lang="en-US" sz="12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800" b="1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virtual</a:t>
                </a:r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double getArea() </a:t>
                </a: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return (3.14*m_rad*m_rad); }</a:t>
                </a:r>
              </a:p>
              <a:p>
                <a:pPr algn="l" eaLnBrk="0" hangingPunct="0"/>
                <a:r>
                  <a:rPr lang="en-US" sz="800" b="1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int m_rad;</a:t>
                </a:r>
                <a:endParaRPr lang="en-US" sz="12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  <a:endParaRPr lang="en-US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417804" name="Group 12"/>
          <p:cNvGrpSpPr>
            <a:grpSpLocks/>
          </p:cNvGrpSpPr>
          <p:nvPr/>
        </p:nvGrpSpPr>
        <p:grpSpPr bwMode="auto">
          <a:xfrm>
            <a:off x="4910138" y="4256088"/>
            <a:ext cx="4386262" cy="2563812"/>
            <a:chOff x="3093" y="2681"/>
            <a:chExt cx="2763" cy="1287"/>
          </a:xfrm>
        </p:grpSpPr>
        <p:sp>
          <p:nvSpPr>
            <p:cNvPr id="417805" name="Rectangle 13"/>
            <p:cNvSpPr>
              <a:spLocks noChangeArrowheads="1"/>
            </p:cNvSpPr>
            <p:nvPr/>
          </p:nvSpPr>
          <p:spPr bwMode="auto">
            <a:xfrm>
              <a:off x="3393" y="2701"/>
              <a:ext cx="2196" cy="1229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06" name="Rectangle 14"/>
            <p:cNvSpPr>
              <a:spLocks noChangeArrowheads="1"/>
            </p:cNvSpPr>
            <p:nvPr/>
          </p:nvSpPr>
          <p:spPr bwMode="auto">
            <a:xfrm>
              <a:off x="3093" y="2681"/>
              <a:ext cx="2763" cy="1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Circle c(10);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Shape *ptr;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ptr = &amp;c;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cout &lt;&lt; ptr-&gt;getArea();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417807" name="Line 15"/>
          <p:cNvSpPr>
            <a:spLocks noChangeShapeType="1"/>
          </p:cNvSpPr>
          <p:nvPr/>
        </p:nvSpPr>
        <p:spPr bwMode="auto">
          <a:xfrm>
            <a:off x="5386388" y="4978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08" name="AutoShape 16"/>
          <p:cNvSpPr>
            <a:spLocks noChangeArrowheads="1"/>
          </p:cNvSpPr>
          <p:nvPr/>
        </p:nvSpPr>
        <p:spPr bwMode="auto">
          <a:xfrm>
            <a:off x="3200400" y="4191000"/>
            <a:ext cx="4419600" cy="1360488"/>
          </a:xfrm>
          <a:prstGeom prst="wedgeRoundRectCallout">
            <a:avLst>
              <a:gd name="adj1" fmla="val 42745"/>
              <a:gd name="adj2" fmla="val 105310"/>
              <a:gd name="adj3" fmla="val 16667"/>
            </a:avLst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Hmm. </a:t>
            </a:r>
            <a:r>
              <a:rPr lang="en-US">
                <a:solidFill>
                  <a:srgbClr val="006666"/>
                </a:solidFill>
              </a:rPr>
              <a:t>getArea</a:t>
            </a:r>
            <a:r>
              <a:rPr lang="en-US"/>
              <a:t> is a virtual function.  What type of variable does ptr point to?</a:t>
            </a:r>
          </a:p>
        </p:txBody>
      </p:sp>
      <p:grpSp>
        <p:nvGrpSpPr>
          <p:cNvPr id="417809" name="Group 17"/>
          <p:cNvGrpSpPr>
            <a:grpSpLocks/>
          </p:cNvGrpSpPr>
          <p:nvPr/>
        </p:nvGrpSpPr>
        <p:grpSpPr bwMode="auto">
          <a:xfrm>
            <a:off x="7391400" y="3581400"/>
            <a:ext cx="1546225" cy="636588"/>
            <a:chOff x="2146" y="3871"/>
            <a:chExt cx="974" cy="401"/>
          </a:xfrm>
        </p:grpSpPr>
        <p:grpSp>
          <p:nvGrpSpPr>
            <p:cNvPr id="417810" name="Group 18"/>
            <p:cNvGrpSpPr>
              <a:grpSpLocks/>
            </p:cNvGrpSpPr>
            <p:nvPr/>
          </p:nvGrpSpPr>
          <p:grpSpPr bwMode="auto">
            <a:xfrm>
              <a:off x="2146" y="3871"/>
              <a:ext cx="974" cy="385"/>
              <a:chOff x="298" y="3845"/>
              <a:chExt cx="974" cy="385"/>
            </a:xfrm>
          </p:grpSpPr>
          <p:sp>
            <p:nvSpPr>
              <p:cNvPr id="417811" name="Text Box 19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</a:t>
                </a:r>
              </a:p>
            </p:txBody>
          </p:sp>
          <p:grpSp>
            <p:nvGrpSpPr>
              <p:cNvPr id="417812" name="Group 20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17813" name="Rectangle 21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781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m_rad</a:t>
                  </a:r>
                </a:p>
              </p:txBody>
            </p:sp>
            <p:sp>
              <p:nvSpPr>
                <p:cNvPr id="417815" name="Rectangle 23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7816" name="Text Box 24"/>
            <p:cNvSpPr txBox="1">
              <a:spLocks noChangeArrowheads="1"/>
            </p:cNvSpPr>
            <p:nvPr/>
          </p:nvSpPr>
          <p:spPr bwMode="auto">
            <a:xfrm>
              <a:off x="2788" y="39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grpSp>
        <p:nvGrpSpPr>
          <p:cNvPr id="417817" name="Group 25"/>
          <p:cNvGrpSpPr>
            <a:grpSpLocks/>
          </p:cNvGrpSpPr>
          <p:nvPr/>
        </p:nvGrpSpPr>
        <p:grpSpPr bwMode="auto">
          <a:xfrm>
            <a:off x="7215188" y="2895600"/>
            <a:ext cx="1471612" cy="457200"/>
            <a:chOff x="4545" y="1824"/>
            <a:chExt cx="927" cy="288"/>
          </a:xfrm>
        </p:grpSpPr>
        <p:sp>
          <p:nvSpPr>
            <p:cNvPr id="417818" name="Rectangle 26"/>
            <p:cNvSpPr>
              <a:spLocks noChangeArrowheads="1"/>
            </p:cNvSpPr>
            <p:nvPr/>
          </p:nvSpPr>
          <p:spPr bwMode="auto">
            <a:xfrm>
              <a:off x="4896" y="1920"/>
              <a:ext cx="576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19" name="Text Box 27"/>
            <p:cNvSpPr txBox="1">
              <a:spLocks noChangeArrowheads="1"/>
            </p:cNvSpPr>
            <p:nvPr/>
          </p:nvSpPr>
          <p:spPr bwMode="auto">
            <a:xfrm>
              <a:off x="4545" y="1824"/>
              <a:ext cx="4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ptr</a:t>
              </a:r>
            </a:p>
          </p:txBody>
        </p:sp>
      </p:grpSp>
      <p:sp>
        <p:nvSpPr>
          <p:cNvPr id="417820" name="Line 28"/>
          <p:cNvSpPr>
            <a:spLocks noChangeShapeType="1"/>
          </p:cNvSpPr>
          <p:nvPr/>
        </p:nvSpPr>
        <p:spPr bwMode="auto">
          <a:xfrm>
            <a:off x="5395913" y="5243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7821" name="AutoShape 29"/>
          <p:cNvCxnSpPr>
            <a:cxnSpLocks noChangeShapeType="1"/>
            <a:stCxn id="417818" idx="3"/>
            <a:endCxn id="417811" idx="1"/>
          </p:cNvCxnSpPr>
          <p:nvPr/>
        </p:nvCxnSpPr>
        <p:spPr bwMode="auto">
          <a:xfrm flipH="1">
            <a:off x="7391400" y="3200400"/>
            <a:ext cx="1295400" cy="609600"/>
          </a:xfrm>
          <a:prstGeom prst="curvedConnector5">
            <a:avLst>
              <a:gd name="adj1" fmla="val -17648"/>
              <a:gd name="adj2" fmla="val 43750"/>
              <a:gd name="adj3" fmla="val 117648"/>
            </a:avLst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7822" name="Line 30"/>
          <p:cNvSpPr>
            <a:spLocks noChangeShapeType="1"/>
          </p:cNvSpPr>
          <p:nvPr/>
        </p:nvSpPr>
        <p:spPr bwMode="auto">
          <a:xfrm>
            <a:off x="5362575" y="5819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3" name="Line 31"/>
          <p:cNvSpPr>
            <a:spLocks noChangeShapeType="1"/>
          </p:cNvSpPr>
          <p:nvPr/>
        </p:nvSpPr>
        <p:spPr bwMode="auto">
          <a:xfrm>
            <a:off x="5381625" y="6372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4" name="AutoShape 32"/>
          <p:cNvSpPr>
            <a:spLocks noChangeArrowheads="1"/>
          </p:cNvSpPr>
          <p:nvPr/>
        </p:nvSpPr>
        <p:spPr bwMode="auto">
          <a:xfrm>
            <a:off x="2057400" y="2209800"/>
            <a:ext cx="4419600" cy="1360488"/>
          </a:xfrm>
          <a:prstGeom prst="wedgeRoundRectCallout">
            <a:avLst>
              <a:gd name="adj1" fmla="val 46551"/>
              <a:gd name="adj2" fmla="val 147315"/>
              <a:gd name="adj3" fmla="val 16667"/>
            </a:avLst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Aha! The ptr variable points to a </a:t>
            </a:r>
            <a:r>
              <a:rPr lang="en-US">
                <a:solidFill>
                  <a:srgbClr val="990000"/>
                </a:solidFill>
              </a:rPr>
              <a:t>Circle</a:t>
            </a:r>
            <a:r>
              <a:rPr lang="en-US"/>
              <a:t>.  I’ll call Circle’s </a:t>
            </a:r>
            <a:r>
              <a:rPr lang="en-US">
                <a:solidFill>
                  <a:srgbClr val="006666"/>
                </a:solidFill>
              </a:rPr>
              <a:t>getArea</a:t>
            </a:r>
            <a:r>
              <a:rPr lang="en-US"/>
              <a:t> function.</a:t>
            </a:r>
          </a:p>
        </p:txBody>
      </p:sp>
      <p:sp>
        <p:nvSpPr>
          <p:cNvPr id="417825" name="Line 33"/>
          <p:cNvSpPr>
            <a:spLocks noChangeShapeType="1"/>
          </p:cNvSpPr>
          <p:nvPr/>
        </p:nvSpPr>
        <p:spPr bwMode="auto">
          <a:xfrm>
            <a:off x="509588" y="5243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6" name="Line 34"/>
          <p:cNvSpPr>
            <a:spLocks noChangeShapeType="1"/>
          </p:cNvSpPr>
          <p:nvPr/>
        </p:nvSpPr>
        <p:spPr bwMode="auto">
          <a:xfrm>
            <a:off x="838200" y="5514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7" name="Text Box 35"/>
          <p:cNvSpPr txBox="1">
            <a:spLocks noChangeArrowheads="1"/>
          </p:cNvSpPr>
          <p:nvPr/>
        </p:nvSpPr>
        <p:spPr bwMode="auto">
          <a:xfrm>
            <a:off x="2235200" y="5608638"/>
            <a:ext cx="258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3.14*10*10 = 314</a:t>
            </a:r>
          </a:p>
        </p:txBody>
      </p:sp>
      <p:sp>
        <p:nvSpPr>
          <p:cNvPr id="417828" name="Line 36"/>
          <p:cNvSpPr>
            <a:spLocks noChangeShapeType="1"/>
          </p:cNvSpPr>
          <p:nvPr/>
        </p:nvSpPr>
        <p:spPr bwMode="auto">
          <a:xfrm>
            <a:off x="5221288" y="6623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1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1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07" grpId="0" animBg="1"/>
      <p:bldP spid="417807" grpId="1" animBg="1"/>
      <p:bldP spid="417808" grpId="0" animBg="1"/>
      <p:bldP spid="417808" grpId="1" animBg="1"/>
      <p:bldP spid="417820" grpId="0" animBg="1"/>
      <p:bldP spid="417820" grpId="1" animBg="1"/>
      <p:bldP spid="417822" grpId="0" animBg="1"/>
      <p:bldP spid="417822" grpId="1" animBg="1"/>
      <p:bldP spid="417823" grpId="0" animBg="1"/>
      <p:bldP spid="417823" grpId="1" animBg="1"/>
      <p:bldP spid="417824" grpId="0" animBg="1"/>
      <p:bldP spid="417824" grpId="1" animBg="1"/>
      <p:bldP spid="417825" grpId="0" animBg="1"/>
      <p:bldP spid="417825" grpId="1" animBg="1"/>
      <p:bldP spid="417826" grpId="0" animBg="1"/>
      <p:bldP spid="417826" grpId="1" animBg="1"/>
      <p:bldP spid="417827" grpId="0"/>
      <p:bldP spid="417827" grpId="1"/>
      <p:bldP spid="417828" grpId="0" animBg="1"/>
      <p:bldP spid="41782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97AB-DAA2-4F5A-84DB-94EA1E0592C6}" type="slidenum">
              <a:rPr lang="en-US"/>
              <a:pPr/>
              <a:t>22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18819" name="Text Box 3"/>
          <p:cNvSpPr txBox="1">
            <a:spLocks noChangeArrowheads="1"/>
          </p:cNvSpPr>
          <p:nvPr/>
        </p:nvSpPr>
        <p:spPr bwMode="auto">
          <a:xfrm>
            <a:off x="228600" y="960438"/>
            <a:ext cx="868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another example using pointers.  </a:t>
            </a:r>
          </a:p>
          <a:p>
            <a:r>
              <a:rPr lang="en-US"/>
              <a:t>Here, the user gets to choose which object’s area we get.</a:t>
            </a:r>
          </a:p>
        </p:txBody>
      </p:sp>
      <p:grpSp>
        <p:nvGrpSpPr>
          <p:cNvPr id="418820" name="Group 4"/>
          <p:cNvGrpSpPr>
            <a:grpSpLocks/>
          </p:cNvGrpSpPr>
          <p:nvPr/>
        </p:nvGrpSpPr>
        <p:grpSpPr bwMode="auto">
          <a:xfrm>
            <a:off x="-228600" y="1914525"/>
            <a:ext cx="6500813" cy="4486275"/>
            <a:chOff x="-159" y="1388"/>
            <a:chExt cx="4095" cy="2826"/>
          </a:xfrm>
        </p:grpSpPr>
        <p:sp>
          <p:nvSpPr>
            <p:cNvPr id="418821" name="Rectangle 5"/>
            <p:cNvSpPr>
              <a:spLocks noChangeArrowheads="1"/>
            </p:cNvSpPr>
            <p:nvPr/>
          </p:nvSpPr>
          <p:spPr bwMode="auto">
            <a:xfrm>
              <a:off x="144" y="1418"/>
              <a:ext cx="3696" cy="27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22" name="Rectangle 6"/>
            <p:cNvSpPr>
              <a:spLocks noChangeArrowheads="1"/>
            </p:cNvSpPr>
            <p:nvPr/>
          </p:nvSpPr>
          <p:spPr bwMode="auto">
            <a:xfrm>
              <a:off x="-159" y="1388"/>
              <a:ext cx="4095" cy="2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Square s(5);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Circle c(10);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Shape * shapeptr;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char choice;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cout &lt;&lt; “(s)quare or a (c)ircle:”;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cin &gt;&gt; choice;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if (choice == ‘s’)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  shapeptr = &amp;s;	// upcast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else shapeptr = &amp;c;	// upcast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	cout &lt;&lt; “The area of your shape is: “;</a:t>
              </a:r>
              <a:endParaRPr lang="en-US" sz="18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cout &lt;&lt; 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shapeptr-&gt;getArea();</a:t>
              </a:r>
              <a:endParaRPr lang="en-US" sz="1800">
                <a:solidFill>
                  <a:srgbClr val="FF3300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r>
                <a:rPr lang="en-US" sz="180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18823" name="Line 7"/>
          <p:cNvSpPr>
            <a:spLocks noChangeShapeType="1"/>
          </p:cNvSpPr>
          <p:nvPr/>
        </p:nvSpPr>
        <p:spPr bwMode="auto">
          <a:xfrm>
            <a:off x="419100" y="2611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8824" name="Line 8"/>
          <p:cNvSpPr>
            <a:spLocks noChangeShapeType="1"/>
          </p:cNvSpPr>
          <p:nvPr/>
        </p:nvSpPr>
        <p:spPr bwMode="auto">
          <a:xfrm>
            <a:off x="434975" y="2895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8825" name="Line 9"/>
          <p:cNvSpPr>
            <a:spLocks noChangeShapeType="1"/>
          </p:cNvSpPr>
          <p:nvPr/>
        </p:nvSpPr>
        <p:spPr bwMode="auto">
          <a:xfrm>
            <a:off x="457200" y="3200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8826" name="Line 10"/>
          <p:cNvSpPr>
            <a:spLocks noChangeShapeType="1"/>
          </p:cNvSpPr>
          <p:nvPr/>
        </p:nvSpPr>
        <p:spPr bwMode="auto">
          <a:xfrm>
            <a:off x="457200" y="3451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8827" name="Group 11"/>
          <p:cNvGrpSpPr>
            <a:grpSpLocks/>
          </p:cNvGrpSpPr>
          <p:nvPr/>
        </p:nvGrpSpPr>
        <p:grpSpPr bwMode="auto">
          <a:xfrm>
            <a:off x="6756400" y="5562600"/>
            <a:ext cx="2159000" cy="863600"/>
            <a:chOff x="4304" y="3069"/>
            <a:chExt cx="1360" cy="544"/>
          </a:xfrm>
        </p:grpSpPr>
        <p:sp>
          <p:nvSpPr>
            <p:cNvPr id="418828" name="Rectangle 12"/>
            <p:cNvSpPr>
              <a:spLocks noChangeArrowheads="1"/>
            </p:cNvSpPr>
            <p:nvPr/>
          </p:nvSpPr>
          <p:spPr bwMode="auto">
            <a:xfrm>
              <a:off x="4704" y="3120"/>
              <a:ext cx="960" cy="493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29" name="Text Box 13"/>
            <p:cNvSpPr txBox="1">
              <a:spLocks noChangeArrowheads="1"/>
            </p:cNvSpPr>
            <p:nvPr/>
          </p:nvSpPr>
          <p:spPr bwMode="auto">
            <a:xfrm>
              <a:off x="4304" y="3069"/>
              <a:ext cx="3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  c</a:t>
              </a:r>
            </a:p>
          </p:txBody>
        </p:sp>
        <p:sp>
          <p:nvSpPr>
            <p:cNvPr id="418830" name="Rectangle 14"/>
            <p:cNvSpPr>
              <a:spLocks noChangeArrowheads="1"/>
            </p:cNvSpPr>
            <p:nvPr/>
          </p:nvSpPr>
          <p:spPr bwMode="auto">
            <a:xfrm>
              <a:off x="4754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31" name="Text Box 15"/>
            <p:cNvSpPr txBox="1">
              <a:spLocks noChangeArrowheads="1"/>
            </p:cNvSpPr>
            <p:nvPr/>
          </p:nvSpPr>
          <p:spPr bwMode="auto">
            <a:xfrm>
              <a:off x="4728" y="3168"/>
              <a:ext cx="8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Circle data:</a:t>
              </a:r>
            </a:p>
          </p:txBody>
        </p:sp>
        <p:sp>
          <p:nvSpPr>
            <p:cNvPr id="418832" name="Text Box 16"/>
            <p:cNvSpPr txBox="1">
              <a:spLocks noChangeArrowheads="1"/>
            </p:cNvSpPr>
            <p:nvPr/>
          </p:nvSpPr>
          <p:spPr bwMode="auto">
            <a:xfrm>
              <a:off x="4728" y="3326"/>
              <a:ext cx="5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rgbClr val="990000"/>
                  </a:solidFill>
                </a:rPr>
                <a:t>m_rad:</a:t>
              </a:r>
            </a:p>
          </p:txBody>
        </p:sp>
        <p:sp>
          <p:nvSpPr>
            <p:cNvPr id="418833" name="Text Box 17"/>
            <p:cNvSpPr txBox="1">
              <a:spLocks noChangeArrowheads="1"/>
            </p:cNvSpPr>
            <p:nvPr/>
          </p:nvSpPr>
          <p:spPr bwMode="auto">
            <a:xfrm>
              <a:off x="5228" y="3326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rgbClr val="006666"/>
                  </a:solidFill>
                </a:rPr>
                <a:t>10</a:t>
              </a:r>
            </a:p>
          </p:txBody>
        </p:sp>
      </p:grpSp>
      <p:grpSp>
        <p:nvGrpSpPr>
          <p:cNvPr id="418834" name="Group 18"/>
          <p:cNvGrpSpPr>
            <a:grpSpLocks/>
          </p:cNvGrpSpPr>
          <p:nvPr/>
        </p:nvGrpSpPr>
        <p:grpSpPr bwMode="auto">
          <a:xfrm>
            <a:off x="6756400" y="4572000"/>
            <a:ext cx="2159000" cy="863600"/>
            <a:chOff x="4304" y="3069"/>
            <a:chExt cx="1360" cy="544"/>
          </a:xfrm>
        </p:grpSpPr>
        <p:sp>
          <p:nvSpPr>
            <p:cNvPr id="418835" name="Rectangle 19"/>
            <p:cNvSpPr>
              <a:spLocks noChangeArrowheads="1"/>
            </p:cNvSpPr>
            <p:nvPr/>
          </p:nvSpPr>
          <p:spPr bwMode="auto">
            <a:xfrm>
              <a:off x="4704" y="3120"/>
              <a:ext cx="960" cy="493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36" name="Text Box 20"/>
            <p:cNvSpPr txBox="1">
              <a:spLocks noChangeArrowheads="1"/>
            </p:cNvSpPr>
            <p:nvPr/>
          </p:nvSpPr>
          <p:spPr bwMode="auto">
            <a:xfrm>
              <a:off x="4304" y="3069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/>
                <a:t>    </a:t>
              </a:r>
              <a:r>
                <a:rPr lang="en-US"/>
                <a:t>s</a:t>
              </a:r>
            </a:p>
          </p:txBody>
        </p:sp>
        <p:sp>
          <p:nvSpPr>
            <p:cNvPr id="418837" name="Rectangle 21"/>
            <p:cNvSpPr>
              <a:spLocks noChangeArrowheads="1"/>
            </p:cNvSpPr>
            <p:nvPr/>
          </p:nvSpPr>
          <p:spPr bwMode="auto">
            <a:xfrm>
              <a:off x="4754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38" name="Text Box 22"/>
            <p:cNvSpPr txBox="1">
              <a:spLocks noChangeArrowheads="1"/>
            </p:cNvSpPr>
            <p:nvPr/>
          </p:nvSpPr>
          <p:spPr bwMode="auto">
            <a:xfrm>
              <a:off x="4728" y="3176"/>
              <a:ext cx="92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/>
                <a:t>Square data:</a:t>
              </a:r>
            </a:p>
          </p:txBody>
        </p:sp>
        <p:sp>
          <p:nvSpPr>
            <p:cNvPr id="418839" name="Text Box 23"/>
            <p:cNvSpPr txBox="1">
              <a:spLocks noChangeArrowheads="1"/>
            </p:cNvSpPr>
            <p:nvPr/>
          </p:nvSpPr>
          <p:spPr bwMode="auto">
            <a:xfrm>
              <a:off x="4728" y="3334"/>
              <a:ext cx="607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>
                  <a:solidFill>
                    <a:srgbClr val="990000"/>
                  </a:solidFill>
                </a:rPr>
                <a:t>m_side:</a:t>
              </a:r>
            </a:p>
          </p:txBody>
        </p:sp>
        <p:sp>
          <p:nvSpPr>
            <p:cNvPr id="418840" name="Text Box 24"/>
            <p:cNvSpPr txBox="1">
              <a:spLocks noChangeArrowheads="1"/>
            </p:cNvSpPr>
            <p:nvPr/>
          </p:nvSpPr>
          <p:spPr bwMode="auto">
            <a:xfrm>
              <a:off x="5228" y="3334"/>
              <a:ext cx="19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>
                  <a:solidFill>
                    <a:srgbClr val="006666"/>
                  </a:solidFill>
                </a:rPr>
                <a:t>5</a:t>
              </a:r>
            </a:p>
          </p:txBody>
        </p:sp>
      </p:grpSp>
      <p:grpSp>
        <p:nvGrpSpPr>
          <p:cNvPr id="418841" name="Group 25"/>
          <p:cNvGrpSpPr>
            <a:grpSpLocks/>
          </p:cNvGrpSpPr>
          <p:nvPr/>
        </p:nvGrpSpPr>
        <p:grpSpPr bwMode="auto">
          <a:xfrm>
            <a:off x="6248400" y="3551238"/>
            <a:ext cx="2571750" cy="457200"/>
            <a:chOff x="3936" y="2237"/>
            <a:chExt cx="1620" cy="288"/>
          </a:xfrm>
        </p:grpSpPr>
        <p:sp>
          <p:nvSpPr>
            <p:cNvPr id="418842" name="Rectangle 26"/>
            <p:cNvSpPr>
              <a:spLocks noChangeArrowheads="1"/>
            </p:cNvSpPr>
            <p:nvPr/>
          </p:nvSpPr>
          <p:spPr bwMode="auto">
            <a:xfrm>
              <a:off x="4836" y="2296"/>
              <a:ext cx="720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43" name="Text Box 27"/>
            <p:cNvSpPr txBox="1">
              <a:spLocks noChangeArrowheads="1"/>
            </p:cNvSpPr>
            <p:nvPr/>
          </p:nvSpPr>
          <p:spPr bwMode="auto">
            <a:xfrm>
              <a:off x="3936" y="2237"/>
              <a:ext cx="9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shapeptr</a:t>
              </a:r>
            </a:p>
          </p:txBody>
        </p:sp>
      </p:grpSp>
      <p:sp>
        <p:nvSpPr>
          <p:cNvPr id="418844" name="Line 28"/>
          <p:cNvSpPr>
            <a:spLocks noChangeShapeType="1"/>
          </p:cNvSpPr>
          <p:nvPr/>
        </p:nvSpPr>
        <p:spPr bwMode="auto">
          <a:xfrm>
            <a:off x="457200" y="40052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8845" name="Group 29"/>
          <p:cNvGrpSpPr>
            <a:grpSpLocks/>
          </p:cNvGrpSpPr>
          <p:nvPr/>
        </p:nvGrpSpPr>
        <p:grpSpPr bwMode="auto">
          <a:xfrm>
            <a:off x="2555875" y="2871788"/>
            <a:ext cx="2170113" cy="1358900"/>
            <a:chOff x="1680" y="1858"/>
            <a:chExt cx="1367" cy="856"/>
          </a:xfrm>
        </p:grpSpPr>
        <p:sp>
          <p:nvSpPr>
            <p:cNvPr id="418846" name="Line 30"/>
            <p:cNvSpPr>
              <a:spLocks noChangeShapeType="1"/>
            </p:cNvSpPr>
            <p:nvPr/>
          </p:nvSpPr>
          <p:spPr bwMode="auto">
            <a:xfrm flipH="1">
              <a:off x="1680" y="2064"/>
              <a:ext cx="1133" cy="6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47" name="Text Box 31"/>
            <p:cNvSpPr txBox="1">
              <a:spLocks noChangeArrowheads="1"/>
            </p:cNvSpPr>
            <p:nvPr/>
          </p:nvSpPr>
          <p:spPr bwMode="auto">
            <a:xfrm>
              <a:off x="2768" y="1858"/>
              <a:ext cx="2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‘s’</a:t>
              </a:r>
            </a:p>
          </p:txBody>
        </p:sp>
      </p:grpSp>
      <p:sp>
        <p:nvSpPr>
          <p:cNvPr id="418848" name="Line 32"/>
          <p:cNvSpPr>
            <a:spLocks noChangeShapeType="1"/>
          </p:cNvSpPr>
          <p:nvPr/>
        </p:nvSpPr>
        <p:spPr bwMode="auto">
          <a:xfrm>
            <a:off x="479425" y="4289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8849" name="Line 33"/>
          <p:cNvSpPr>
            <a:spLocks noChangeShapeType="1"/>
          </p:cNvSpPr>
          <p:nvPr/>
        </p:nvSpPr>
        <p:spPr bwMode="auto">
          <a:xfrm>
            <a:off x="488950" y="4549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8850" name="Line 34"/>
          <p:cNvSpPr>
            <a:spLocks noChangeShapeType="1"/>
          </p:cNvSpPr>
          <p:nvPr/>
        </p:nvSpPr>
        <p:spPr bwMode="auto">
          <a:xfrm>
            <a:off x="657225" y="4843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8851" name="Freeform 35"/>
          <p:cNvSpPr>
            <a:spLocks/>
          </p:cNvSpPr>
          <p:nvPr/>
        </p:nvSpPr>
        <p:spPr bwMode="auto">
          <a:xfrm>
            <a:off x="7010400" y="3810000"/>
            <a:ext cx="1879600" cy="914400"/>
          </a:xfrm>
          <a:custGeom>
            <a:avLst/>
            <a:gdLst>
              <a:gd name="T0" fmla="*/ 832 w 1248"/>
              <a:gd name="T1" fmla="*/ 0 h 576"/>
              <a:gd name="T2" fmla="*/ 1216 w 1248"/>
              <a:gd name="T3" fmla="*/ 192 h 576"/>
              <a:gd name="T4" fmla="*/ 640 w 1248"/>
              <a:gd name="T5" fmla="*/ 336 h 576"/>
              <a:gd name="T6" fmla="*/ 64 w 1248"/>
              <a:gd name="T7" fmla="*/ 384 h 576"/>
              <a:gd name="T8" fmla="*/ 256 w 1248"/>
              <a:gd name="T9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576">
                <a:moveTo>
                  <a:pt x="832" y="0"/>
                </a:moveTo>
                <a:cubicBezTo>
                  <a:pt x="1040" y="68"/>
                  <a:pt x="1248" y="136"/>
                  <a:pt x="1216" y="192"/>
                </a:cubicBezTo>
                <a:cubicBezTo>
                  <a:pt x="1184" y="248"/>
                  <a:pt x="832" y="304"/>
                  <a:pt x="640" y="336"/>
                </a:cubicBezTo>
                <a:cubicBezTo>
                  <a:pt x="448" y="368"/>
                  <a:pt x="128" y="344"/>
                  <a:pt x="64" y="384"/>
                </a:cubicBezTo>
                <a:cubicBezTo>
                  <a:pt x="0" y="424"/>
                  <a:pt x="128" y="500"/>
                  <a:pt x="256" y="576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8852" name="Line 36"/>
          <p:cNvSpPr>
            <a:spLocks noChangeShapeType="1"/>
          </p:cNvSpPr>
          <p:nvPr/>
        </p:nvSpPr>
        <p:spPr bwMode="auto">
          <a:xfrm>
            <a:off x="457200" y="5672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8853" name="Line 37"/>
          <p:cNvSpPr>
            <a:spLocks noChangeShapeType="1"/>
          </p:cNvSpPr>
          <p:nvPr/>
        </p:nvSpPr>
        <p:spPr bwMode="auto">
          <a:xfrm>
            <a:off x="457200" y="5943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8854" name="Group 38"/>
          <p:cNvGrpSpPr>
            <a:grpSpLocks/>
          </p:cNvGrpSpPr>
          <p:nvPr/>
        </p:nvGrpSpPr>
        <p:grpSpPr bwMode="auto">
          <a:xfrm>
            <a:off x="4349750" y="1817688"/>
            <a:ext cx="4572000" cy="2438400"/>
            <a:chOff x="2784" y="576"/>
            <a:chExt cx="2880" cy="1536"/>
          </a:xfrm>
        </p:grpSpPr>
        <p:sp>
          <p:nvSpPr>
            <p:cNvPr id="418855" name="Rectangle 3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56" name="Rectangle 40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8857" name="Line 41"/>
          <p:cNvSpPr>
            <a:spLocks noChangeShapeType="1"/>
          </p:cNvSpPr>
          <p:nvPr/>
        </p:nvSpPr>
        <p:spPr bwMode="auto">
          <a:xfrm>
            <a:off x="4265613" y="3022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8858" name="Line 42"/>
          <p:cNvSpPr>
            <a:spLocks noChangeShapeType="1"/>
          </p:cNvSpPr>
          <p:nvPr/>
        </p:nvSpPr>
        <p:spPr bwMode="auto">
          <a:xfrm>
            <a:off x="6251575" y="2854325"/>
            <a:ext cx="328613" cy="320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8859" name="Text Box 43"/>
          <p:cNvSpPr txBox="1">
            <a:spLocks noChangeArrowheads="1"/>
          </p:cNvSpPr>
          <p:nvPr/>
        </p:nvSpPr>
        <p:spPr bwMode="auto">
          <a:xfrm>
            <a:off x="6575425" y="3371850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5*5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8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1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1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3" grpId="0" animBg="1"/>
      <p:bldP spid="418824" grpId="0" animBg="1"/>
      <p:bldP spid="418825" grpId="0" animBg="1"/>
      <p:bldP spid="418826" grpId="0" animBg="1"/>
      <p:bldP spid="418844" grpId="0" animBg="1"/>
      <p:bldP spid="418848" grpId="0" animBg="1"/>
      <p:bldP spid="418849" grpId="0" animBg="1"/>
      <p:bldP spid="418850" grpId="0" animBg="1"/>
      <p:bldP spid="418851" grpId="0" animBg="1"/>
      <p:bldP spid="418852" grpId="0" animBg="1"/>
      <p:bldP spid="418853" grpId="0" animBg="1"/>
      <p:bldP spid="418857" grpId="0" animBg="1"/>
      <p:bldP spid="418858" grpId="0" animBg="1"/>
      <p:bldP spid="41885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A592-EA7D-4EFE-BB1D-C3EFD410932F}" type="slidenum">
              <a:rPr lang="en-US"/>
              <a:pPr/>
              <a:t>23</a:t>
            </a:fld>
            <a:endParaRPr lang="en-US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grpSp>
        <p:nvGrpSpPr>
          <p:cNvPr id="419843" name="Group 3"/>
          <p:cNvGrpSpPr>
            <a:grpSpLocks/>
          </p:cNvGrpSpPr>
          <p:nvPr/>
        </p:nvGrpSpPr>
        <p:grpSpPr bwMode="auto">
          <a:xfrm>
            <a:off x="0" y="1219200"/>
            <a:ext cx="4495800" cy="5043488"/>
            <a:chOff x="-48" y="720"/>
            <a:chExt cx="2832" cy="3125"/>
          </a:xfrm>
        </p:grpSpPr>
        <p:sp>
          <p:nvSpPr>
            <p:cNvPr id="419844" name="Rectangle 4"/>
            <p:cNvSpPr>
              <a:spLocks noChangeArrowheads="1"/>
            </p:cNvSpPr>
            <p:nvPr/>
          </p:nvSpPr>
          <p:spPr bwMode="auto">
            <a:xfrm>
              <a:off x="192" y="720"/>
              <a:ext cx="2448" cy="288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45" name="Rectangle 5"/>
            <p:cNvSpPr>
              <a:spLocks noChangeArrowheads="1"/>
            </p:cNvSpPr>
            <p:nvPr/>
          </p:nvSpPr>
          <p:spPr bwMode="auto">
            <a:xfrm>
              <a:off x="-48" y="726"/>
              <a:ext cx="2832" cy="3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Circle		c(1);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Square		s(2);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Triangle	t(4,5,6);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	Shape        	*arr[3];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	arr[0] = &amp;c;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	arr[1] = &amp;s;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	arr[2] = &amp;t;</a:t>
              </a:r>
            </a:p>
            <a:p>
              <a:pPr indent="457200" algn="l" eaLnBrk="0" hangingPunct="0"/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// redraw all shapes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	for (int i=0;i&lt;3;i++)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{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arr[i]-&gt;plotShape();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9846" name="Text Box 6"/>
          <p:cNvSpPr txBox="1">
            <a:spLocks noChangeArrowheads="1"/>
          </p:cNvSpPr>
          <p:nvPr/>
        </p:nvSpPr>
        <p:spPr bwMode="auto">
          <a:xfrm>
            <a:off x="4851400" y="1341438"/>
            <a:ext cx="411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an example where polymorphism is useful.</a:t>
            </a:r>
          </a:p>
        </p:txBody>
      </p:sp>
      <p:sp>
        <p:nvSpPr>
          <p:cNvPr id="419847" name="Text Box 7"/>
          <p:cNvSpPr txBox="1">
            <a:spLocks noChangeArrowheads="1"/>
          </p:cNvSpPr>
          <p:nvPr/>
        </p:nvSpPr>
        <p:spPr bwMode="auto">
          <a:xfrm>
            <a:off x="4800600" y="2362200"/>
            <a:ext cx="4114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What if we were building a </a:t>
            </a:r>
            <a:r>
              <a:rPr lang="en-US">
                <a:solidFill>
                  <a:srgbClr val="6600CC"/>
                </a:solidFill>
              </a:rPr>
              <a:t>graphics design program</a:t>
            </a:r>
            <a:r>
              <a:rPr lang="en-US"/>
              <a:t> and wanted to redraw each shape on the screen.</a:t>
            </a:r>
          </a:p>
        </p:txBody>
      </p:sp>
      <p:sp>
        <p:nvSpPr>
          <p:cNvPr id="419848" name="Text Box 8"/>
          <p:cNvSpPr txBox="1">
            <a:spLocks noChangeArrowheads="1"/>
          </p:cNvSpPr>
          <p:nvPr/>
        </p:nvSpPr>
        <p:spPr bwMode="auto">
          <a:xfrm>
            <a:off x="4357688" y="4114800"/>
            <a:ext cx="46767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300"/>
              <a:t>We could add a virtual </a:t>
            </a:r>
            <a:r>
              <a:rPr lang="en-US" sz="2300">
                <a:solidFill>
                  <a:srgbClr val="990000"/>
                </a:solidFill>
              </a:rPr>
              <a:t>plotShape</a:t>
            </a:r>
            <a:r>
              <a:rPr lang="en-US" sz="2300"/>
              <a:t> function to our </a:t>
            </a:r>
            <a:r>
              <a:rPr lang="en-US" sz="2300">
                <a:solidFill>
                  <a:srgbClr val="6600CC"/>
                </a:solidFill>
              </a:rPr>
              <a:t>shape</a:t>
            </a:r>
            <a:r>
              <a:rPr lang="en-US" sz="2300"/>
              <a:t>, </a:t>
            </a:r>
            <a:r>
              <a:rPr lang="en-US" sz="2300">
                <a:solidFill>
                  <a:srgbClr val="6600CC"/>
                </a:solidFill>
              </a:rPr>
              <a:t>circle</a:t>
            </a:r>
            <a:r>
              <a:rPr lang="en-US" sz="2300"/>
              <a:t>, </a:t>
            </a:r>
            <a:r>
              <a:rPr lang="en-US" sz="2300">
                <a:solidFill>
                  <a:srgbClr val="6600CC"/>
                </a:solidFill>
              </a:rPr>
              <a:t>square</a:t>
            </a:r>
            <a:r>
              <a:rPr lang="en-US" sz="2300"/>
              <a:t> and </a:t>
            </a:r>
            <a:r>
              <a:rPr lang="en-US" sz="2300">
                <a:solidFill>
                  <a:srgbClr val="6600CC"/>
                </a:solidFill>
              </a:rPr>
              <a:t>triangle </a:t>
            </a:r>
            <a:r>
              <a:rPr lang="en-US" sz="2300">
                <a:solidFill>
                  <a:schemeClr val="tx1"/>
                </a:solidFill>
              </a:rPr>
              <a:t>classes</a:t>
            </a:r>
            <a:r>
              <a:rPr lang="en-US" sz="2300"/>
              <a:t>.</a:t>
            </a:r>
          </a:p>
        </p:txBody>
      </p:sp>
      <p:grpSp>
        <p:nvGrpSpPr>
          <p:cNvPr id="419849" name="Group 9"/>
          <p:cNvGrpSpPr>
            <a:grpSpLocks/>
          </p:cNvGrpSpPr>
          <p:nvPr/>
        </p:nvGrpSpPr>
        <p:grpSpPr bwMode="auto">
          <a:xfrm>
            <a:off x="114300" y="5181600"/>
            <a:ext cx="8801100" cy="1600200"/>
            <a:chOff x="72" y="3264"/>
            <a:chExt cx="5544" cy="1008"/>
          </a:xfrm>
        </p:grpSpPr>
        <p:sp>
          <p:nvSpPr>
            <p:cNvPr id="419850" name="Text Box 10"/>
            <p:cNvSpPr txBox="1">
              <a:spLocks noChangeArrowheads="1"/>
            </p:cNvSpPr>
            <p:nvPr/>
          </p:nvSpPr>
          <p:spPr bwMode="auto">
            <a:xfrm>
              <a:off x="240" y="3754"/>
              <a:ext cx="537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Now our program simply asks each object to draw itself and it does!</a:t>
              </a:r>
            </a:p>
          </p:txBody>
        </p:sp>
        <p:sp>
          <p:nvSpPr>
            <p:cNvPr id="419851" name="Freeform 11"/>
            <p:cNvSpPr>
              <a:spLocks/>
            </p:cNvSpPr>
            <p:nvPr/>
          </p:nvSpPr>
          <p:spPr bwMode="auto">
            <a:xfrm>
              <a:off x="72" y="3264"/>
              <a:ext cx="744" cy="624"/>
            </a:xfrm>
            <a:custGeom>
              <a:avLst/>
              <a:gdLst>
                <a:gd name="T0" fmla="*/ 312 w 744"/>
                <a:gd name="T1" fmla="*/ 624 h 624"/>
                <a:gd name="T2" fmla="*/ 24 w 744"/>
                <a:gd name="T3" fmla="*/ 384 h 624"/>
                <a:gd name="T4" fmla="*/ 168 w 744"/>
                <a:gd name="T5" fmla="*/ 144 h 624"/>
                <a:gd name="T6" fmla="*/ 744 w 744"/>
                <a:gd name="T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624">
                  <a:moveTo>
                    <a:pt x="312" y="624"/>
                  </a:moveTo>
                  <a:cubicBezTo>
                    <a:pt x="180" y="544"/>
                    <a:pt x="48" y="464"/>
                    <a:pt x="24" y="384"/>
                  </a:cubicBezTo>
                  <a:cubicBezTo>
                    <a:pt x="0" y="304"/>
                    <a:pt x="48" y="208"/>
                    <a:pt x="168" y="144"/>
                  </a:cubicBezTo>
                  <a:cubicBezTo>
                    <a:pt x="288" y="80"/>
                    <a:pt x="672" y="24"/>
                    <a:pt x="744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852" name="Rectangle 12"/>
          <p:cNvSpPr>
            <a:spLocks noChangeArrowheads="1"/>
          </p:cNvSpPr>
          <p:nvPr/>
        </p:nvSpPr>
        <p:spPr bwMode="auto">
          <a:xfrm>
            <a:off x="4495800" y="1066800"/>
            <a:ext cx="4484688" cy="4814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19869" name="Group 29"/>
          <p:cNvGrpSpPr>
            <a:grpSpLocks/>
          </p:cNvGrpSpPr>
          <p:nvPr/>
        </p:nvGrpSpPr>
        <p:grpSpPr bwMode="auto">
          <a:xfrm>
            <a:off x="5105400" y="1127125"/>
            <a:ext cx="4751388" cy="1993900"/>
            <a:chOff x="3216" y="710"/>
            <a:chExt cx="2993" cy="1256"/>
          </a:xfrm>
        </p:grpSpPr>
        <p:grpSp>
          <p:nvGrpSpPr>
            <p:cNvPr id="419858" name="Group 18"/>
            <p:cNvGrpSpPr>
              <a:grpSpLocks/>
            </p:cNvGrpSpPr>
            <p:nvPr/>
          </p:nvGrpSpPr>
          <p:grpSpPr bwMode="auto">
            <a:xfrm>
              <a:off x="3216" y="960"/>
              <a:ext cx="816" cy="1006"/>
              <a:chOff x="3216" y="960"/>
              <a:chExt cx="816" cy="1006"/>
            </a:xfrm>
          </p:grpSpPr>
          <p:sp>
            <p:nvSpPr>
              <p:cNvPr id="419853" name="Rectangle 13"/>
              <p:cNvSpPr>
                <a:spLocks noChangeArrowheads="1"/>
              </p:cNvSpPr>
              <p:nvPr/>
            </p:nvSpPr>
            <p:spPr bwMode="auto">
              <a:xfrm>
                <a:off x="3216" y="960"/>
                <a:ext cx="816" cy="192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54" name="Rectangle 14"/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816" cy="192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55" name="Rectangle 15"/>
              <p:cNvSpPr>
                <a:spLocks noChangeArrowheads="1"/>
              </p:cNvSpPr>
              <p:nvPr/>
            </p:nvSpPr>
            <p:spPr bwMode="auto">
              <a:xfrm>
                <a:off x="3216" y="1344"/>
                <a:ext cx="816" cy="192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56" name="Rectangle 16"/>
              <p:cNvSpPr>
                <a:spLocks noChangeArrowheads="1"/>
              </p:cNvSpPr>
              <p:nvPr/>
            </p:nvSpPr>
            <p:spPr bwMode="auto">
              <a:xfrm>
                <a:off x="3216" y="1536"/>
                <a:ext cx="816" cy="192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57" name="Text Box 17"/>
              <p:cNvSpPr txBox="1">
                <a:spLocks noChangeArrowheads="1"/>
              </p:cNvSpPr>
              <p:nvPr/>
            </p:nvSpPr>
            <p:spPr bwMode="auto">
              <a:xfrm>
                <a:off x="3474" y="1601"/>
                <a:ext cx="289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3200"/>
                  <a:t>…</a:t>
                </a:r>
              </a:p>
            </p:txBody>
          </p:sp>
        </p:grpSp>
        <p:sp>
          <p:nvSpPr>
            <p:cNvPr id="419860" name="Rectangle 20"/>
            <p:cNvSpPr>
              <a:spLocks noChangeArrowheads="1"/>
            </p:cNvSpPr>
            <p:nvPr/>
          </p:nvSpPr>
          <p:spPr bwMode="auto">
            <a:xfrm>
              <a:off x="4416" y="768"/>
              <a:ext cx="720" cy="384"/>
            </a:xfrm>
            <a:prstGeom prst="rect">
              <a:avLst/>
            </a:prstGeom>
            <a:solidFill>
              <a:srgbClr val="FFCC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59" name="Line 19"/>
            <p:cNvSpPr>
              <a:spLocks noChangeShapeType="1"/>
            </p:cNvSpPr>
            <p:nvPr/>
          </p:nvSpPr>
          <p:spPr bwMode="auto">
            <a:xfrm flipV="1">
              <a:off x="3888" y="833"/>
              <a:ext cx="584" cy="223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861" name="Text Box 21"/>
            <p:cNvSpPr txBox="1">
              <a:spLocks noChangeArrowheads="1"/>
            </p:cNvSpPr>
            <p:nvPr/>
          </p:nvSpPr>
          <p:spPr bwMode="auto">
            <a:xfrm>
              <a:off x="4529" y="710"/>
              <a:ext cx="14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Circle                   </a:t>
              </a:r>
            </a:p>
          </p:txBody>
        </p:sp>
        <p:sp>
          <p:nvSpPr>
            <p:cNvPr id="419863" name="Rectangle 23"/>
            <p:cNvSpPr>
              <a:spLocks noChangeArrowheads="1"/>
            </p:cNvSpPr>
            <p:nvPr/>
          </p:nvSpPr>
          <p:spPr bwMode="auto">
            <a:xfrm>
              <a:off x="4464" y="1104"/>
              <a:ext cx="720" cy="384"/>
            </a:xfrm>
            <a:prstGeom prst="rect">
              <a:avLst/>
            </a:prstGeom>
            <a:solidFill>
              <a:srgbClr val="99C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2" name="Line 22"/>
            <p:cNvSpPr>
              <a:spLocks noChangeShapeType="1"/>
            </p:cNvSpPr>
            <p:nvPr/>
          </p:nvSpPr>
          <p:spPr bwMode="auto">
            <a:xfrm flipV="1">
              <a:off x="3928" y="1228"/>
              <a:ext cx="635" cy="51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864" name="Text Box 24"/>
            <p:cNvSpPr txBox="1">
              <a:spLocks noChangeArrowheads="1"/>
            </p:cNvSpPr>
            <p:nvPr/>
          </p:nvSpPr>
          <p:spPr bwMode="auto">
            <a:xfrm>
              <a:off x="4496" y="1056"/>
              <a:ext cx="16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Square                    </a:t>
              </a:r>
            </a:p>
          </p:txBody>
        </p:sp>
        <p:sp>
          <p:nvSpPr>
            <p:cNvPr id="419866" name="Rectangle 26"/>
            <p:cNvSpPr>
              <a:spLocks noChangeArrowheads="1"/>
            </p:cNvSpPr>
            <p:nvPr/>
          </p:nvSpPr>
          <p:spPr bwMode="auto">
            <a:xfrm>
              <a:off x="4533" y="1419"/>
              <a:ext cx="720" cy="384"/>
            </a:xfrm>
            <a:prstGeom prst="rect">
              <a:avLst/>
            </a:prstGeom>
            <a:solidFill>
              <a:srgbClr val="99CC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9867" name="Line 27"/>
            <p:cNvSpPr>
              <a:spLocks noChangeShapeType="1"/>
            </p:cNvSpPr>
            <p:nvPr/>
          </p:nvSpPr>
          <p:spPr bwMode="auto">
            <a:xfrm>
              <a:off x="3984" y="1440"/>
              <a:ext cx="592" cy="52"/>
            </a:xfrm>
            <a:prstGeom prst="line">
              <a:avLst/>
            </a:prstGeom>
            <a:noFill/>
            <a:ln w="15875">
              <a:solidFill>
                <a:srgbClr val="80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868" name="Text Box 28"/>
            <p:cNvSpPr txBox="1">
              <a:spLocks noChangeArrowheads="1"/>
            </p:cNvSpPr>
            <p:nvPr/>
          </p:nvSpPr>
          <p:spPr bwMode="auto">
            <a:xfrm>
              <a:off x="4567" y="1430"/>
              <a:ext cx="16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Triangle                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1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7" grpId="0" autoUpdateAnimBg="0"/>
      <p:bldP spid="419848" grpId="0" autoUpdateAnimBg="0"/>
      <p:bldP spid="4198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0382-5404-4F38-81D4-BFC4C03D063F}" type="slidenum">
              <a:rPr lang="en-US"/>
              <a:pPr/>
              <a:t>24</a:t>
            </a:fld>
            <a:endParaRPr lang="en-US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 and Pointers</a:t>
            </a:r>
          </a:p>
        </p:txBody>
      </p:sp>
      <p:grpSp>
        <p:nvGrpSpPr>
          <p:cNvPr id="429059" name="Group 3"/>
          <p:cNvGrpSpPr>
            <a:grpSpLocks/>
          </p:cNvGrpSpPr>
          <p:nvPr/>
        </p:nvGrpSpPr>
        <p:grpSpPr bwMode="auto">
          <a:xfrm>
            <a:off x="533400" y="3883025"/>
            <a:ext cx="3317875" cy="2289175"/>
            <a:chOff x="374" y="2388"/>
            <a:chExt cx="1978" cy="1459"/>
          </a:xfrm>
        </p:grpSpPr>
        <p:sp>
          <p:nvSpPr>
            <p:cNvPr id="429060" name="Rectangle 4"/>
            <p:cNvSpPr>
              <a:spLocks noChangeArrowheads="1"/>
            </p:cNvSpPr>
            <p:nvPr/>
          </p:nvSpPr>
          <p:spPr bwMode="auto">
            <a:xfrm>
              <a:off x="384" y="2400"/>
              <a:ext cx="1968" cy="144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61" name="Text Box 5"/>
            <p:cNvSpPr txBox="1">
              <a:spLocks noChangeArrowheads="1"/>
            </p:cNvSpPr>
            <p:nvPr/>
          </p:nvSpPr>
          <p:spPr bwMode="auto">
            <a:xfrm>
              <a:off x="374" y="2388"/>
              <a:ext cx="1819" cy="1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*ps;</a:t>
              </a:r>
            </a:p>
            <a:p>
              <a:pPr algn="l"/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  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Shape sh;</a:t>
              </a:r>
            </a:p>
            <a:p>
              <a:pPr algn="l"/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  ps = &amp;sh; // OK????</a:t>
              </a:r>
            </a:p>
            <a:p>
              <a:pPr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 ...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29062" name="Text Box 6"/>
          <p:cNvSpPr txBox="1">
            <a:spLocks noChangeArrowheads="1"/>
          </p:cNvSpPr>
          <p:nvPr/>
        </p:nvSpPr>
        <p:spPr bwMode="auto">
          <a:xfrm>
            <a:off x="4114800" y="3505200"/>
            <a:ext cx="5029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Question: </a:t>
            </a:r>
            <a:r>
              <a:rPr lang="en-US">
                <a:solidFill>
                  <a:schemeClr val="tx1"/>
                </a:solidFill>
              </a:rPr>
              <a:t>Can we point a </a:t>
            </a:r>
            <a:r>
              <a:rPr lang="en-US">
                <a:solidFill>
                  <a:srgbClr val="006666"/>
                </a:solidFill>
              </a:rPr>
              <a:t>Square</a:t>
            </a:r>
            <a:r>
              <a:rPr lang="en-US">
                <a:solidFill>
                  <a:schemeClr val="tx1"/>
                </a:solidFill>
              </a:rPr>
              <a:t> pointer to a </a:t>
            </a:r>
            <a:r>
              <a:rPr lang="en-US">
                <a:solidFill>
                  <a:srgbClr val="006666"/>
                </a:solidFill>
              </a:rPr>
              <a:t>Shape</a:t>
            </a:r>
            <a:r>
              <a:rPr lang="en-US">
                <a:solidFill>
                  <a:schemeClr val="tx1"/>
                </a:solidFill>
              </a:rPr>
              <a:t> variable?</a:t>
            </a:r>
          </a:p>
        </p:txBody>
      </p:sp>
      <p:sp>
        <p:nvSpPr>
          <p:cNvPr id="429065" name="Text Box 9"/>
          <p:cNvSpPr txBox="1">
            <a:spLocks noChangeArrowheads="1"/>
          </p:cNvSpPr>
          <p:nvPr/>
        </p:nvSpPr>
        <p:spPr bwMode="auto">
          <a:xfrm>
            <a:off x="4000500" y="4756150"/>
            <a:ext cx="5102225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accent2"/>
                </a:solidFill>
              </a:rPr>
              <a:t>No: </a:t>
            </a:r>
            <a:r>
              <a:rPr lang="en-US" sz="2200">
                <a:solidFill>
                  <a:schemeClr val="tx1"/>
                </a:solidFill>
              </a:rPr>
              <a:t>While all </a:t>
            </a:r>
            <a:r>
              <a:rPr lang="en-US" sz="2200">
                <a:solidFill>
                  <a:srgbClr val="006666"/>
                </a:solidFill>
              </a:rPr>
              <a:t>Squares</a:t>
            </a:r>
            <a:r>
              <a:rPr lang="en-US" sz="2200">
                <a:solidFill>
                  <a:schemeClr val="tx1"/>
                </a:solidFill>
              </a:rPr>
              <a:t> </a:t>
            </a:r>
            <a:r>
              <a:rPr lang="en-US" sz="2200" i="1">
                <a:solidFill>
                  <a:schemeClr val="tx1"/>
                </a:solidFill>
              </a:rPr>
              <a:t>are </a:t>
            </a:r>
            <a:r>
              <a:rPr lang="en-US" sz="2200">
                <a:solidFill>
                  <a:srgbClr val="006666"/>
                </a:solidFill>
              </a:rPr>
              <a:t>Shapes</a:t>
            </a:r>
            <a:r>
              <a:rPr lang="en-US" sz="2200">
                <a:solidFill>
                  <a:schemeClr val="tx1"/>
                </a:solidFill>
              </a:rPr>
              <a:t>, all </a:t>
            </a:r>
            <a:r>
              <a:rPr lang="en-US" sz="2200">
                <a:solidFill>
                  <a:srgbClr val="6600CC"/>
                </a:solidFill>
              </a:rPr>
              <a:t>Shapes</a:t>
            </a:r>
            <a:r>
              <a:rPr lang="en-US" sz="2200">
                <a:solidFill>
                  <a:schemeClr val="tx1"/>
                </a:solidFill>
              </a:rPr>
              <a:t> are not necessarily </a:t>
            </a:r>
            <a:r>
              <a:rPr lang="en-US" sz="2200">
                <a:solidFill>
                  <a:srgbClr val="6600CC"/>
                </a:solidFill>
              </a:rPr>
              <a:t>Squares</a:t>
            </a:r>
            <a:r>
              <a:rPr lang="en-US" sz="2200">
                <a:solidFill>
                  <a:schemeClr val="tx1"/>
                </a:solidFill>
              </a:rPr>
              <a:t>.</a:t>
            </a:r>
          </a:p>
          <a:p>
            <a:endParaRPr lang="en-US" sz="1200">
              <a:solidFill>
                <a:schemeClr val="tx1"/>
              </a:solidFill>
            </a:endParaRPr>
          </a:p>
          <a:p>
            <a:r>
              <a:rPr lang="en-US" sz="2200">
                <a:solidFill>
                  <a:schemeClr val="tx1"/>
                </a:solidFill>
              </a:rPr>
              <a:t>Or, said another way, you may </a:t>
            </a:r>
            <a:r>
              <a:rPr lang="en-US" sz="2200">
                <a:solidFill>
                  <a:srgbClr val="FF0000"/>
                </a:solidFill>
              </a:rPr>
              <a:t>never</a:t>
            </a:r>
            <a:r>
              <a:rPr lang="en-US" sz="2200">
                <a:solidFill>
                  <a:schemeClr val="tx1"/>
                </a:solidFill>
              </a:rPr>
              <a:t> point a </a:t>
            </a:r>
            <a:r>
              <a:rPr lang="en-US" sz="2200">
                <a:solidFill>
                  <a:srgbClr val="6600CC"/>
                </a:solidFill>
              </a:rPr>
              <a:t>derived class pointer/ reference</a:t>
            </a:r>
            <a:r>
              <a:rPr lang="en-US" sz="2200">
                <a:solidFill>
                  <a:schemeClr val="tx1"/>
                </a:solidFill>
              </a:rPr>
              <a:t> to a </a:t>
            </a:r>
            <a:r>
              <a:rPr lang="en-US" sz="2200">
                <a:solidFill>
                  <a:srgbClr val="006666"/>
                </a:solidFill>
              </a:rPr>
              <a:t>base class variable</a:t>
            </a:r>
            <a:r>
              <a:rPr lang="en-US" sz="22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29066" name="Rectangle 10"/>
          <p:cNvSpPr>
            <a:spLocks noChangeArrowheads="1"/>
          </p:cNvSpPr>
          <p:nvPr/>
        </p:nvSpPr>
        <p:spPr bwMode="auto">
          <a:xfrm>
            <a:off x="4013200" y="4298950"/>
            <a:ext cx="4899025" cy="25146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7" name="Rectangle 11"/>
          <p:cNvSpPr>
            <a:spLocks noChangeArrowheads="1"/>
          </p:cNvSpPr>
          <p:nvPr/>
        </p:nvSpPr>
        <p:spPr bwMode="auto">
          <a:xfrm>
            <a:off x="609600" y="990600"/>
            <a:ext cx="3382963" cy="2438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8" name="Rectangle 12"/>
          <p:cNvSpPr>
            <a:spLocks noChangeArrowheads="1"/>
          </p:cNvSpPr>
          <p:nvPr/>
        </p:nvSpPr>
        <p:spPr bwMode="auto">
          <a:xfrm>
            <a:off x="609600" y="990600"/>
            <a:ext cx="3717925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29069" name="Group 13"/>
          <p:cNvGrpSpPr>
            <a:grpSpLocks/>
          </p:cNvGrpSpPr>
          <p:nvPr/>
        </p:nvGrpSpPr>
        <p:grpSpPr bwMode="auto">
          <a:xfrm>
            <a:off x="4419600" y="990600"/>
            <a:ext cx="4572000" cy="2438400"/>
            <a:chOff x="2784" y="576"/>
            <a:chExt cx="2880" cy="1536"/>
          </a:xfrm>
        </p:grpSpPr>
        <p:sp>
          <p:nvSpPr>
            <p:cNvPr id="429070" name="Rectangle 14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71" name="Rectangle 15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9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9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5" grpId="0"/>
      <p:bldP spid="42906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7377-6C06-4C9C-9319-1B5A023ED2A3}" type="slidenum">
              <a:rPr lang="en-US"/>
              <a:pPr/>
              <a:t>25</a:t>
            </a:fld>
            <a:endParaRPr lang="en-US"/>
          </a:p>
        </p:txBody>
      </p:sp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220663" y="190500"/>
            <a:ext cx="3284537" cy="28575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title"/>
          </p:nvPr>
        </p:nvSpPr>
        <p:spPr>
          <a:xfrm>
            <a:off x="2678113" y="-76200"/>
            <a:ext cx="8294687" cy="1143000"/>
          </a:xfrm>
        </p:spPr>
        <p:txBody>
          <a:bodyPr/>
          <a:lstStyle/>
          <a:p>
            <a:r>
              <a:rPr lang="en-US" sz="4200"/>
              <a:t>Virtual HELL!</a:t>
            </a:r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5621338" y="1036638"/>
            <a:ext cx="2989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What does it print?</a:t>
            </a: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228600" y="152400"/>
            <a:ext cx="33242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Geek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tickleMe() </a:t>
            </a:r>
            <a:endParaRPr lang="en-US" sz="180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{ 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  laugh(); 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  <a:ea typeface="MS Mincho" pitchFamily="49" charset="-128"/>
              </a:rPr>
              <a:t>virtual void laugh()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{ cout &lt;&lt; “ha ha!”; }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};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428038" name="Text Box 6"/>
          <p:cNvSpPr txBox="1">
            <a:spLocks noChangeArrowheads="1"/>
          </p:cNvSpPr>
          <p:nvPr/>
        </p:nvSpPr>
        <p:spPr bwMode="auto">
          <a:xfrm>
            <a:off x="5489575" y="1858963"/>
            <a:ext cx="3546475" cy="25669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main()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Geek *ptr = new </a:t>
            </a:r>
            <a:br>
              <a:rPr lang="en-US" sz="1800" b="1">
                <a:latin typeface="Courier New" pitchFamily="49" charset="0"/>
                <a:ea typeface="MS Mincho" pitchFamily="49" charset="-128"/>
              </a:rPr>
            </a:br>
            <a:r>
              <a:rPr lang="en-US" sz="1800" b="1">
                <a:latin typeface="Courier New" pitchFamily="49" charset="0"/>
                <a:ea typeface="MS Mincho" pitchFamily="49" charset="-128"/>
              </a:rPr>
              <a:t>    HighPitchGeek;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 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 ptr-&gt;tickleMe(); // ?</a:t>
            </a:r>
          </a:p>
          <a:p>
            <a:pPr algn="l"/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 delete ptr;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428040" name="Text Box 8"/>
          <p:cNvSpPr txBox="1">
            <a:spLocks noChangeArrowheads="1"/>
          </p:cNvSpPr>
          <p:nvPr/>
        </p:nvSpPr>
        <p:spPr bwMode="auto">
          <a:xfrm>
            <a:off x="5232400" y="4618038"/>
            <a:ext cx="3683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C++ </a:t>
            </a:r>
            <a:r>
              <a:rPr lang="en-US">
                <a:solidFill>
                  <a:srgbClr val="990099"/>
                </a:solidFill>
              </a:rPr>
              <a:t>always</a:t>
            </a:r>
            <a:r>
              <a:rPr lang="en-US"/>
              <a:t> calls the </a:t>
            </a:r>
            <a:r>
              <a:rPr lang="en-US">
                <a:solidFill>
                  <a:srgbClr val="006666"/>
                </a:solidFill>
              </a:rPr>
              <a:t>most-derived version</a:t>
            </a:r>
            <a:r>
              <a:rPr lang="en-US"/>
              <a:t> of a function associated with a variable, as long as it marked </a:t>
            </a:r>
            <a:r>
              <a:rPr lang="en-US">
                <a:solidFill>
                  <a:srgbClr val="FF0000"/>
                </a:solidFill>
              </a:rPr>
              <a:t>virtual</a:t>
            </a:r>
            <a:r>
              <a:rPr lang="en-US"/>
              <a:t>!</a:t>
            </a:r>
          </a:p>
        </p:txBody>
      </p:sp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5308600" y="4703763"/>
            <a:ext cx="3429000" cy="1936750"/>
          </a:xfrm>
          <a:prstGeom prst="rect">
            <a:avLst/>
          </a:prstGeom>
          <a:solidFill>
            <a:schemeClr val="bg1"/>
          </a:solidFill>
          <a:ln w="158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8044" name="Rectangle 12"/>
          <p:cNvSpPr>
            <a:spLocks noChangeArrowheads="1"/>
          </p:cNvSpPr>
          <p:nvPr/>
        </p:nvSpPr>
        <p:spPr bwMode="auto">
          <a:xfrm>
            <a:off x="220663" y="3162300"/>
            <a:ext cx="4552950" cy="1752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5" name="Text Box 13"/>
          <p:cNvSpPr txBox="1">
            <a:spLocks noChangeArrowheads="1"/>
          </p:cNvSpPr>
          <p:nvPr/>
        </p:nvSpPr>
        <p:spPr bwMode="auto">
          <a:xfrm>
            <a:off x="228600" y="3124200"/>
            <a:ext cx="45529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HighPitchGeek: public Geek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rgbClr val="800000"/>
                </a:solidFill>
                <a:latin typeface="Courier New" pitchFamily="49" charset="0"/>
                <a:ea typeface="MS Mincho" pitchFamily="49" charset="-128"/>
              </a:rPr>
              <a:t>  virtual void laugh()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{ cout &lt;&lt; “tee hee hee”; }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};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428048" name="Rectangle 16"/>
          <p:cNvSpPr>
            <a:spLocks noChangeArrowheads="1"/>
          </p:cNvSpPr>
          <p:nvPr/>
        </p:nvSpPr>
        <p:spPr bwMode="auto">
          <a:xfrm>
            <a:off x="228600" y="4991100"/>
            <a:ext cx="4552950" cy="1752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9" name="Text Box 17"/>
          <p:cNvSpPr txBox="1">
            <a:spLocks noChangeArrowheads="1"/>
          </p:cNvSpPr>
          <p:nvPr/>
        </p:nvSpPr>
        <p:spPr bwMode="auto">
          <a:xfrm>
            <a:off x="236538" y="4953000"/>
            <a:ext cx="44164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BaritoneGeek: public Geek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rgbClr val="800000"/>
                </a:solidFill>
                <a:latin typeface="Courier New" pitchFamily="49" charset="0"/>
                <a:ea typeface="MS Mincho" pitchFamily="49" charset="-128"/>
              </a:rPr>
              <a:t>  virtual void laugh()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  { cout &lt;&lt; “ho ho ho”; }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};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40" grpId="0"/>
      <p:bldP spid="4280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87E5-72DD-4068-8CB2-03C2AB309D4A}" type="slidenum">
              <a:rPr lang="en-US"/>
              <a:pPr/>
              <a:t>26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-762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sp>
        <p:nvSpPr>
          <p:cNvPr id="364616" name="Text Box 72"/>
          <p:cNvSpPr txBox="1">
            <a:spLocks noChangeArrowheads="1"/>
          </p:cNvSpPr>
          <p:nvPr/>
        </p:nvSpPr>
        <p:spPr bwMode="auto">
          <a:xfrm>
            <a:off x="593725" y="1158875"/>
            <a:ext cx="7712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You should </a:t>
            </a:r>
            <a:r>
              <a:rPr lang="en-US">
                <a:solidFill>
                  <a:srgbClr val="006666"/>
                </a:solidFill>
              </a:rPr>
              <a:t>always</a:t>
            </a:r>
            <a:r>
              <a:rPr lang="en-US">
                <a:solidFill>
                  <a:schemeClr val="accent2"/>
                </a:solidFill>
              </a:rPr>
              <a:t> make sure that you use </a:t>
            </a:r>
            <a:r>
              <a:rPr lang="en-US">
                <a:solidFill>
                  <a:srgbClr val="990099"/>
                </a:solidFill>
              </a:rPr>
              <a:t>virtual destructors</a:t>
            </a:r>
            <a:r>
              <a:rPr lang="en-US">
                <a:solidFill>
                  <a:schemeClr val="accent2"/>
                </a:solidFill>
              </a:rPr>
              <a:t> when you use inheritance/polymorphism.</a:t>
            </a:r>
            <a:endParaRPr lang="en-US">
              <a:solidFill>
                <a:srgbClr val="006666"/>
              </a:solidFill>
            </a:endParaRPr>
          </a:p>
        </p:txBody>
      </p:sp>
      <p:sp>
        <p:nvSpPr>
          <p:cNvPr id="364617" name="Text Box 73"/>
          <p:cNvSpPr txBox="1">
            <a:spLocks noChangeArrowheads="1"/>
          </p:cNvSpPr>
          <p:nvPr/>
        </p:nvSpPr>
        <p:spPr bwMode="auto">
          <a:xfrm>
            <a:off x="533400" y="2530475"/>
            <a:ext cx="80533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Next, we’ll look at an example that shows a program with and without virtual destructors.</a:t>
            </a:r>
          </a:p>
        </p:txBody>
      </p:sp>
      <p:sp>
        <p:nvSpPr>
          <p:cNvPr id="364619" name="Text Box 75"/>
          <p:cNvSpPr txBox="1">
            <a:spLocks noChangeArrowheads="1"/>
          </p:cNvSpPr>
          <p:nvPr/>
        </p:nvSpPr>
        <p:spPr bwMode="auto">
          <a:xfrm>
            <a:off x="685800" y="4359275"/>
            <a:ext cx="805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Consider the following class hierarchy…</a:t>
            </a:r>
            <a:endParaRPr lang="en-US">
              <a:solidFill>
                <a:srgbClr val="006666"/>
              </a:solidFill>
            </a:endParaRPr>
          </a:p>
        </p:txBody>
      </p:sp>
      <p:pic>
        <p:nvPicPr>
          <p:cNvPr id="364621" name="Picture 7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86150"/>
            <a:ext cx="62865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16" grpId="0"/>
      <p:bldP spid="364617" grpId="0"/>
      <p:bldP spid="3646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C0-23C5-48A1-9DEF-FE96D9ED1218}" type="slidenum">
              <a:rPr lang="en-US"/>
              <a:pPr/>
              <a:t>27</a:t>
            </a:fld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-3048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grpSp>
        <p:nvGrpSpPr>
          <p:cNvPr id="427011" name="Group 3"/>
          <p:cNvGrpSpPr>
            <a:grpSpLocks/>
          </p:cNvGrpSpPr>
          <p:nvPr/>
        </p:nvGrpSpPr>
        <p:grpSpPr bwMode="auto">
          <a:xfrm>
            <a:off x="95250" y="769938"/>
            <a:ext cx="4191000" cy="4125912"/>
            <a:chOff x="240" y="2640"/>
            <a:chExt cx="2304" cy="1556"/>
          </a:xfrm>
        </p:grpSpPr>
        <p:sp>
          <p:nvSpPr>
            <p:cNvPr id="427012" name="Rectangle 4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013" name="Rectangle 5"/>
            <p:cNvSpPr>
              <a:spLocks noChangeArrowheads="1"/>
            </p:cNvSpPr>
            <p:nvPr/>
          </p:nvSpPr>
          <p:spPr bwMode="auto">
            <a:xfrm>
              <a:off x="240" y="2640"/>
              <a:ext cx="2304" cy="1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m_myIQ = 95;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~Prof()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 died smart: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int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27014" name="Group 6"/>
          <p:cNvGrpSpPr>
            <a:grpSpLocks/>
          </p:cNvGrpSpPr>
          <p:nvPr/>
        </p:nvGrpSpPr>
        <p:grpSpPr bwMode="auto">
          <a:xfrm>
            <a:off x="4114800" y="762000"/>
            <a:ext cx="4725988" cy="4478338"/>
            <a:chOff x="2784" y="576"/>
            <a:chExt cx="2880" cy="1536"/>
          </a:xfrm>
        </p:grpSpPr>
        <p:sp>
          <p:nvSpPr>
            <p:cNvPr id="427015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7016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MathProf: public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MathProf(void)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m_pTable = new int[6];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(int i=0;i&lt;6;i++)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m_pTable[i] = i*i;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~MathProf()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delete [] m_pTable;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*m_pTable;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7017" name="Text Box 9"/>
          <p:cNvSpPr txBox="1">
            <a:spLocks noChangeArrowheads="1"/>
          </p:cNvSpPr>
          <p:nvPr/>
        </p:nvSpPr>
        <p:spPr bwMode="auto">
          <a:xfrm>
            <a:off x="212725" y="4924425"/>
            <a:ext cx="88582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Summary</a:t>
            </a:r>
            <a:r>
              <a:rPr lang="en-US"/>
              <a:t>: </a:t>
            </a:r>
          </a:p>
          <a:p>
            <a:pPr algn="l"/>
            <a:endParaRPr lang="en-US" sz="1000"/>
          </a:p>
          <a:p>
            <a:pPr algn="l"/>
            <a:r>
              <a:rPr lang="en-US">
                <a:solidFill>
                  <a:srgbClr val="6600CC"/>
                </a:solidFill>
              </a:rPr>
              <a:t>All professors think they’re smart.  (Hmm… is 95 smart???)</a:t>
            </a: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All math professors keep a set of flashcards with the first 6 square numbers in their head.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0A35-1DA8-4E4C-9E81-42BEA5744108}" type="slidenum">
              <a:rPr lang="en-US"/>
              <a:pPr/>
              <a:t>28</a:t>
            </a:fld>
            <a:endParaRPr lang="en-US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Virtual Destructors</a:t>
            </a:r>
          </a:p>
        </p:txBody>
      </p:sp>
      <p:grpSp>
        <p:nvGrpSpPr>
          <p:cNvPr id="423941" name="Group 5"/>
          <p:cNvGrpSpPr>
            <a:grpSpLocks/>
          </p:cNvGrpSpPr>
          <p:nvPr/>
        </p:nvGrpSpPr>
        <p:grpSpPr bwMode="auto">
          <a:xfrm>
            <a:off x="381000" y="700088"/>
            <a:ext cx="4191000" cy="4125912"/>
            <a:chOff x="240" y="2640"/>
            <a:chExt cx="2304" cy="1556"/>
          </a:xfrm>
        </p:grpSpPr>
        <p:sp>
          <p:nvSpPr>
            <p:cNvPr id="423942" name="Rectangle 6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3" name="Rectangle 7"/>
            <p:cNvSpPr>
              <a:spLocks noChangeArrowheads="1"/>
            </p:cNvSpPr>
            <p:nvPr/>
          </p:nvSpPr>
          <p:spPr bwMode="auto">
            <a:xfrm>
              <a:off x="240" y="2640"/>
              <a:ext cx="2304" cy="1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m_myIQ = 95;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~Prof()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int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23944" name="Group 8"/>
          <p:cNvGrpSpPr>
            <a:grpSpLocks/>
          </p:cNvGrpSpPr>
          <p:nvPr/>
        </p:nvGrpSpPr>
        <p:grpSpPr bwMode="auto">
          <a:xfrm>
            <a:off x="4418013" y="711200"/>
            <a:ext cx="4725987" cy="4478338"/>
            <a:chOff x="2784" y="576"/>
            <a:chExt cx="2880" cy="1536"/>
          </a:xfrm>
        </p:grpSpPr>
        <p:sp>
          <p:nvSpPr>
            <p:cNvPr id="423945" name="Rectangle 9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946" name="Rectangle 10"/>
            <p:cNvSpPr>
              <a:spLocks noChangeArrowheads="1"/>
            </p:cNvSpPr>
            <p:nvPr/>
          </p:nvSpPr>
          <p:spPr bwMode="auto">
            <a:xfrm>
              <a:off x="2784" y="578"/>
              <a:ext cx="2880" cy="1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MathProf: public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MathProf(void)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m_pTable = new int[6];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(int i=0;i&lt;6;i++)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m_pTable[i] = i*i;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~MathProf()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delete [] m_pTable;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*m_pTable;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3953" name="Rectangle 17"/>
          <p:cNvSpPr>
            <a:spLocks noChangeArrowheads="1"/>
          </p:cNvSpPr>
          <p:nvPr/>
        </p:nvSpPr>
        <p:spPr bwMode="auto">
          <a:xfrm>
            <a:off x="515938" y="4572000"/>
            <a:ext cx="3635375" cy="2176463"/>
          </a:xfrm>
          <a:prstGeom prst="rect">
            <a:avLst/>
          </a:prstGeom>
          <a:solidFill>
            <a:srgbClr val="FFF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main()		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Prof *p;</a:t>
            </a:r>
          </a:p>
          <a:p>
            <a:pPr algn="l" eaLnBrk="0" hangingPunct="0"/>
            <a:endParaRPr lang="en-US" sz="10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 = new MathProf;</a:t>
            </a: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...</a:t>
            </a: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p;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3954" name="Line 18"/>
          <p:cNvSpPr>
            <a:spLocks noChangeShapeType="1"/>
          </p:cNvSpPr>
          <p:nvPr/>
        </p:nvSpPr>
        <p:spPr bwMode="auto">
          <a:xfrm>
            <a:off x="647700" y="5305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3955" name="Group 19"/>
          <p:cNvGrpSpPr>
            <a:grpSpLocks/>
          </p:cNvGrpSpPr>
          <p:nvPr/>
        </p:nvGrpSpPr>
        <p:grpSpPr bwMode="auto">
          <a:xfrm>
            <a:off x="4181475" y="5334000"/>
            <a:ext cx="1228725" cy="457200"/>
            <a:chOff x="2526" y="3323"/>
            <a:chExt cx="774" cy="288"/>
          </a:xfrm>
        </p:grpSpPr>
        <p:sp>
          <p:nvSpPr>
            <p:cNvPr id="423956" name="Rectangle 20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3957" name="Text Box 21"/>
            <p:cNvSpPr txBox="1">
              <a:spLocks noChangeArrowheads="1"/>
            </p:cNvSpPr>
            <p:nvPr/>
          </p:nvSpPr>
          <p:spPr bwMode="auto">
            <a:xfrm>
              <a:off x="2526" y="332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423958" name="Line 22"/>
          <p:cNvSpPr>
            <a:spLocks noChangeShapeType="1"/>
          </p:cNvSpPr>
          <p:nvPr/>
        </p:nvSpPr>
        <p:spPr bwMode="auto">
          <a:xfrm>
            <a:off x="671513" y="574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9" name="AutoShape 23"/>
          <p:cNvSpPr>
            <a:spLocks noChangeArrowheads="1"/>
          </p:cNvSpPr>
          <p:nvPr/>
        </p:nvSpPr>
        <p:spPr bwMode="auto">
          <a:xfrm>
            <a:off x="1524000" y="3505200"/>
            <a:ext cx="4068763" cy="1590675"/>
          </a:xfrm>
          <a:prstGeom prst="wedgeRoundRectCallout">
            <a:avLst>
              <a:gd name="adj1" fmla="val -44148"/>
              <a:gd name="adj2" fmla="val 83532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Hey Operating System, I need you to reserve </a:t>
            </a:r>
            <a:r>
              <a:rPr lang="en-US">
                <a:solidFill>
                  <a:srgbClr val="990000"/>
                </a:solidFill>
              </a:rPr>
              <a:t>8</a:t>
            </a:r>
            <a:r>
              <a:rPr lang="en-US"/>
              <a:t> bytes of memory for me.</a:t>
            </a:r>
          </a:p>
        </p:txBody>
      </p:sp>
      <p:sp>
        <p:nvSpPr>
          <p:cNvPr id="423960" name="AutoShape 24"/>
          <p:cNvSpPr>
            <a:spLocks noChangeArrowheads="1"/>
          </p:cNvSpPr>
          <p:nvPr/>
        </p:nvSpPr>
        <p:spPr bwMode="auto">
          <a:xfrm flipH="1">
            <a:off x="5091113" y="4106863"/>
            <a:ext cx="3657600" cy="1905000"/>
          </a:xfrm>
          <a:prstGeom prst="wedgeRoundRectCallout">
            <a:avLst>
              <a:gd name="adj1" fmla="val -58856"/>
              <a:gd name="adj2" fmla="val 90917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No worries!  I’ll reserve </a:t>
            </a:r>
            <a:r>
              <a:rPr lang="en-US">
                <a:solidFill>
                  <a:srgbClr val="990000"/>
                </a:solidFill>
              </a:rPr>
              <a:t>8</a:t>
            </a:r>
            <a:r>
              <a:rPr lang="en-US"/>
              <a:t> bytes of memory for you at location </a:t>
            </a:r>
            <a:r>
              <a:rPr lang="en-US">
                <a:solidFill>
                  <a:srgbClr val="990000"/>
                </a:solidFill>
              </a:rPr>
              <a:t>1000</a:t>
            </a:r>
            <a:r>
              <a:rPr lang="en-US"/>
              <a:t>.</a:t>
            </a:r>
          </a:p>
        </p:txBody>
      </p:sp>
      <p:sp>
        <p:nvSpPr>
          <p:cNvPr id="423961" name="Rectangle 25"/>
          <p:cNvSpPr>
            <a:spLocks noChangeArrowheads="1"/>
          </p:cNvSpPr>
          <p:nvPr/>
        </p:nvSpPr>
        <p:spPr bwMode="auto">
          <a:xfrm>
            <a:off x="6045200" y="5764213"/>
            <a:ext cx="1524000" cy="1071562"/>
          </a:xfrm>
          <a:prstGeom prst="rect">
            <a:avLst/>
          </a:prstGeom>
          <a:solidFill>
            <a:srgbClr val="D3D3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3962" name="Text Box 26"/>
          <p:cNvSpPr txBox="1">
            <a:spLocks noChangeArrowheads="1"/>
          </p:cNvSpPr>
          <p:nvPr/>
        </p:nvSpPr>
        <p:spPr bwMode="auto">
          <a:xfrm>
            <a:off x="6027738" y="56340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23971" name="Text Box 35"/>
          <p:cNvSpPr txBox="1">
            <a:spLocks noChangeArrowheads="1"/>
          </p:cNvSpPr>
          <p:nvPr/>
        </p:nvSpPr>
        <p:spPr bwMode="auto">
          <a:xfrm>
            <a:off x="4394200" y="537686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F"/>
                </a:solidFill>
              </a:rPr>
              <a:t>1000</a:t>
            </a:r>
          </a:p>
        </p:txBody>
      </p:sp>
      <p:cxnSp>
        <p:nvCxnSpPr>
          <p:cNvPr id="423972" name="AutoShape 36"/>
          <p:cNvCxnSpPr>
            <a:cxnSpLocks noChangeShapeType="1"/>
          </p:cNvCxnSpPr>
          <p:nvPr/>
        </p:nvCxnSpPr>
        <p:spPr bwMode="auto">
          <a:xfrm>
            <a:off x="5227638" y="5561013"/>
            <a:ext cx="800100" cy="3159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3973" name="AutoShape 37"/>
          <p:cNvSpPr>
            <a:spLocks noChangeArrowheads="1"/>
          </p:cNvSpPr>
          <p:nvPr/>
        </p:nvSpPr>
        <p:spPr bwMode="auto">
          <a:xfrm>
            <a:off x="1493838" y="2659063"/>
            <a:ext cx="4068762" cy="2522537"/>
          </a:xfrm>
          <a:prstGeom prst="wedgeRoundRectCallout">
            <a:avLst>
              <a:gd name="adj1" fmla="val -44148"/>
              <a:gd name="adj2" fmla="val 7114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Ok, we’re allocating a </a:t>
            </a:r>
            <a:r>
              <a:rPr lang="en-US">
                <a:solidFill>
                  <a:srgbClr val="6600CC"/>
                </a:solidFill>
              </a:rPr>
              <a:t>MathProf</a:t>
            </a:r>
            <a:r>
              <a:rPr lang="en-US"/>
              <a:t> variable, I’ll call the constructors…</a:t>
            </a:r>
          </a:p>
          <a:p>
            <a:endParaRPr lang="en-US" sz="1200"/>
          </a:p>
          <a:p>
            <a:r>
              <a:rPr lang="en-US"/>
              <a:t> </a:t>
            </a:r>
            <a:r>
              <a:rPr lang="en-US">
                <a:solidFill>
                  <a:srgbClr val="6600CC"/>
                </a:solidFill>
              </a:rPr>
              <a:t>Prof</a:t>
            </a:r>
            <a:r>
              <a:rPr lang="en-US"/>
              <a:t> first, then </a:t>
            </a:r>
            <a:r>
              <a:rPr lang="en-US">
                <a:solidFill>
                  <a:srgbClr val="6600CC"/>
                </a:solidFill>
              </a:rPr>
              <a:t>MathProf’s</a:t>
            </a:r>
            <a:r>
              <a:rPr lang="en-US"/>
              <a:t> constructor second.</a:t>
            </a:r>
          </a:p>
        </p:txBody>
      </p:sp>
      <p:sp>
        <p:nvSpPr>
          <p:cNvPr id="423974" name="Line 38"/>
          <p:cNvSpPr>
            <a:spLocks noChangeShapeType="1"/>
          </p:cNvSpPr>
          <p:nvPr/>
        </p:nvSpPr>
        <p:spPr bwMode="auto">
          <a:xfrm>
            <a:off x="441325" y="16637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3975" name="Group 39"/>
          <p:cNvGrpSpPr>
            <a:grpSpLocks/>
          </p:cNvGrpSpPr>
          <p:nvPr/>
        </p:nvGrpSpPr>
        <p:grpSpPr bwMode="auto">
          <a:xfrm>
            <a:off x="6081713" y="6251575"/>
            <a:ext cx="1450975" cy="609600"/>
            <a:chOff x="3840" y="3911"/>
            <a:chExt cx="914" cy="384"/>
          </a:xfrm>
        </p:grpSpPr>
        <p:sp>
          <p:nvSpPr>
            <p:cNvPr id="423976" name="Rectangle 40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3977" name="Text Box 41"/>
            <p:cNvSpPr txBox="1">
              <a:spLocks noChangeArrowheads="1"/>
            </p:cNvSpPr>
            <p:nvPr/>
          </p:nvSpPr>
          <p:spPr bwMode="auto">
            <a:xfrm>
              <a:off x="3857" y="3911"/>
              <a:ext cx="88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Prof’s data:</a:t>
              </a:r>
            </a:p>
            <a:p>
              <a:r>
                <a:rPr lang="en-US" sz="1700"/>
                <a:t>m_myIQ:    </a:t>
              </a:r>
            </a:p>
          </p:txBody>
        </p:sp>
      </p:grpSp>
      <p:sp>
        <p:nvSpPr>
          <p:cNvPr id="423978" name="Line 42"/>
          <p:cNvSpPr>
            <a:spLocks noChangeShapeType="1"/>
          </p:cNvSpPr>
          <p:nvPr/>
        </p:nvSpPr>
        <p:spPr bwMode="auto">
          <a:xfrm>
            <a:off x="638175" y="2152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9" name="Text Box 43"/>
          <p:cNvSpPr txBox="1">
            <a:spLocks noChangeArrowheads="1"/>
          </p:cNvSpPr>
          <p:nvPr/>
        </p:nvSpPr>
        <p:spPr bwMode="auto">
          <a:xfrm>
            <a:off x="7069138" y="6446838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95</a:t>
            </a:r>
          </a:p>
        </p:txBody>
      </p:sp>
      <p:sp>
        <p:nvSpPr>
          <p:cNvPr id="423980" name="Line 44"/>
          <p:cNvSpPr>
            <a:spLocks noChangeShapeType="1"/>
          </p:cNvSpPr>
          <p:nvPr/>
        </p:nvSpPr>
        <p:spPr bwMode="auto">
          <a:xfrm>
            <a:off x="442913" y="2424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1" name="Line 45"/>
          <p:cNvSpPr>
            <a:spLocks noChangeShapeType="1"/>
          </p:cNvSpPr>
          <p:nvPr/>
        </p:nvSpPr>
        <p:spPr bwMode="auto">
          <a:xfrm>
            <a:off x="4352925" y="16779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3982" name="Group 46"/>
          <p:cNvGrpSpPr>
            <a:grpSpLocks/>
          </p:cNvGrpSpPr>
          <p:nvPr/>
        </p:nvGrpSpPr>
        <p:grpSpPr bwMode="auto">
          <a:xfrm>
            <a:off x="5943600" y="5738813"/>
            <a:ext cx="1733550" cy="609600"/>
            <a:chOff x="3753" y="3911"/>
            <a:chExt cx="1092" cy="384"/>
          </a:xfrm>
        </p:grpSpPr>
        <p:sp>
          <p:nvSpPr>
            <p:cNvPr id="423983" name="Rectangle 47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3984" name="Text Box 48"/>
            <p:cNvSpPr txBox="1">
              <a:spLocks noChangeArrowheads="1"/>
            </p:cNvSpPr>
            <p:nvPr/>
          </p:nvSpPr>
          <p:spPr bwMode="auto">
            <a:xfrm>
              <a:off x="3753" y="3911"/>
              <a:ext cx="109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MathProf data:</a:t>
              </a:r>
            </a:p>
            <a:p>
              <a:r>
                <a:rPr lang="en-US" sz="1700"/>
                <a:t>m_pTable:      </a:t>
              </a:r>
            </a:p>
          </p:txBody>
        </p:sp>
      </p:grpSp>
      <p:sp>
        <p:nvSpPr>
          <p:cNvPr id="423985" name="Line 49"/>
          <p:cNvSpPr>
            <a:spLocks noChangeShapeType="1"/>
          </p:cNvSpPr>
          <p:nvPr/>
        </p:nvSpPr>
        <p:spPr bwMode="auto">
          <a:xfrm>
            <a:off x="4557713" y="2195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6" name="AutoShape 50"/>
          <p:cNvSpPr>
            <a:spLocks noChangeArrowheads="1"/>
          </p:cNvSpPr>
          <p:nvPr/>
        </p:nvSpPr>
        <p:spPr bwMode="auto">
          <a:xfrm>
            <a:off x="5303838" y="0"/>
            <a:ext cx="4068762" cy="1590675"/>
          </a:xfrm>
          <a:prstGeom prst="wedgeRoundRectCallout">
            <a:avLst>
              <a:gd name="adj1" fmla="val -20037"/>
              <a:gd name="adj2" fmla="val 8513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Hey Operating Sytem, I need </a:t>
            </a:r>
            <a:r>
              <a:rPr lang="en-US">
                <a:solidFill>
                  <a:srgbClr val="6600CC"/>
                </a:solidFill>
              </a:rPr>
              <a:t>24</a:t>
            </a:r>
            <a:r>
              <a:rPr lang="en-US"/>
              <a:t> bytes of memory.</a:t>
            </a:r>
          </a:p>
        </p:txBody>
      </p:sp>
      <p:sp>
        <p:nvSpPr>
          <p:cNvPr id="423987" name="AutoShape 51"/>
          <p:cNvSpPr>
            <a:spLocks noChangeArrowheads="1"/>
          </p:cNvSpPr>
          <p:nvPr/>
        </p:nvSpPr>
        <p:spPr bwMode="auto">
          <a:xfrm flipH="1">
            <a:off x="5170488" y="4098925"/>
            <a:ext cx="3657600" cy="1905000"/>
          </a:xfrm>
          <a:prstGeom prst="wedgeRoundRectCallout">
            <a:avLst>
              <a:gd name="adj1" fmla="val -56597"/>
              <a:gd name="adj2" fmla="val 93167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Ok!  I’ll reserve </a:t>
            </a:r>
            <a:r>
              <a:rPr lang="en-US">
                <a:solidFill>
                  <a:srgbClr val="6600CC"/>
                </a:solidFill>
              </a:rPr>
              <a:t>24</a:t>
            </a:r>
            <a:r>
              <a:rPr lang="en-US"/>
              <a:t> bytes of memory for you at location</a:t>
            </a:r>
            <a:r>
              <a:rPr lang="en-US">
                <a:solidFill>
                  <a:srgbClr val="6600CC"/>
                </a:solidFill>
              </a:rPr>
              <a:t> 800</a:t>
            </a:r>
            <a:r>
              <a:rPr lang="en-US"/>
              <a:t>.</a:t>
            </a:r>
          </a:p>
        </p:txBody>
      </p:sp>
      <p:grpSp>
        <p:nvGrpSpPr>
          <p:cNvPr id="423989" name="Group 53"/>
          <p:cNvGrpSpPr>
            <a:grpSpLocks/>
          </p:cNvGrpSpPr>
          <p:nvPr/>
        </p:nvGrpSpPr>
        <p:grpSpPr bwMode="auto">
          <a:xfrm>
            <a:off x="8229600" y="5373688"/>
            <a:ext cx="609600" cy="1408112"/>
            <a:chOff x="5088" y="3456"/>
            <a:chExt cx="384" cy="887"/>
          </a:xfrm>
        </p:grpSpPr>
        <p:sp>
          <p:nvSpPr>
            <p:cNvPr id="423990" name="Rectangle 54"/>
            <p:cNvSpPr>
              <a:spLocks noChangeArrowheads="1"/>
            </p:cNvSpPr>
            <p:nvPr/>
          </p:nvSpPr>
          <p:spPr bwMode="auto">
            <a:xfrm>
              <a:off x="5088" y="3600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3991" name="Rectangle 55"/>
            <p:cNvSpPr>
              <a:spLocks noChangeArrowheads="1"/>
            </p:cNvSpPr>
            <p:nvPr/>
          </p:nvSpPr>
          <p:spPr bwMode="auto">
            <a:xfrm>
              <a:off x="5088" y="3897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3992" name="Group 56"/>
            <p:cNvGrpSpPr>
              <a:grpSpLocks/>
            </p:cNvGrpSpPr>
            <p:nvPr/>
          </p:nvGrpSpPr>
          <p:grpSpPr bwMode="auto">
            <a:xfrm>
              <a:off x="5088" y="3456"/>
              <a:ext cx="384" cy="887"/>
              <a:chOff x="5088" y="3456"/>
              <a:chExt cx="384" cy="887"/>
            </a:xfrm>
          </p:grpSpPr>
          <p:sp>
            <p:nvSpPr>
              <p:cNvPr id="423993" name="Rectangle 57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94" name="Rectangle 58"/>
              <p:cNvSpPr>
                <a:spLocks noChangeArrowheads="1"/>
              </p:cNvSpPr>
              <p:nvPr/>
            </p:nvSpPr>
            <p:spPr bwMode="auto">
              <a:xfrm>
                <a:off x="5088" y="3744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95" name="Rectangle 59"/>
              <p:cNvSpPr>
                <a:spLocks noChangeArrowheads="1"/>
              </p:cNvSpPr>
              <p:nvPr/>
            </p:nvSpPr>
            <p:spPr bwMode="auto">
              <a:xfrm>
                <a:off x="5088" y="4041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96" name="Rectangle 60"/>
              <p:cNvSpPr>
                <a:spLocks noChangeArrowheads="1"/>
              </p:cNvSpPr>
              <p:nvPr/>
            </p:nvSpPr>
            <p:spPr bwMode="auto">
              <a:xfrm>
                <a:off x="5088" y="4185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23988" name="Text Box 52"/>
          <p:cNvSpPr txBox="1">
            <a:spLocks noChangeArrowheads="1"/>
          </p:cNvSpPr>
          <p:nvPr/>
        </p:nvSpPr>
        <p:spPr bwMode="auto">
          <a:xfrm>
            <a:off x="8288338" y="5310188"/>
            <a:ext cx="431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  <a:p>
            <a:r>
              <a:rPr lang="en-US" sz="1600" b="1"/>
              <a:t>1</a:t>
            </a:r>
          </a:p>
          <a:p>
            <a:r>
              <a:rPr lang="en-US" sz="1600" b="1"/>
              <a:t>4</a:t>
            </a:r>
          </a:p>
          <a:p>
            <a:r>
              <a:rPr lang="en-US" sz="1600" b="1"/>
              <a:t>9</a:t>
            </a:r>
          </a:p>
          <a:p>
            <a:r>
              <a:rPr lang="en-US" sz="1600" b="1"/>
              <a:t>16</a:t>
            </a:r>
          </a:p>
          <a:p>
            <a:r>
              <a:rPr lang="en-US" sz="1600" b="1"/>
              <a:t>25</a:t>
            </a:r>
          </a:p>
        </p:txBody>
      </p:sp>
      <p:sp>
        <p:nvSpPr>
          <p:cNvPr id="423998" name="Text Box 62"/>
          <p:cNvSpPr txBox="1">
            <a:spLocks noChangeArrowheads="1"/>
          </p:cNvSpPr>
          <p:nvPr/>
        </p:nvSpPr>
        <p:spPr bwMode="auto">
          <a:xfrm>
            <a:off x="7035800" y="59817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800</a:t>
            </a:r>
          </a:p>
        </p:txBody>
      </p:sp>
      <p:cxnSp>
        <p:nvCxnSpPr>
          <p:cNvPr id="423999" name="AutoShape 63"/>
          <p:cNvCxnSpPr>
            <a:cxnSpLocks noChangeShapeType="1"/>
          </p:cNvCxnSpPr>
          <p:nvPr/>
        </p:nvCxnSpPr>
        <p:spPr bwMode="auto">
          <a:xfrm flipV="1">
            <a:off x="7577138" y="5410200"/>
            <a:ext cx="674687" cy="731838"/>
          </a:xfrm>
          <a:prstGeom prst="curvedConnector3">
            <a:avLst>
              <a:gd name="adj1" fmla="val 49884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4000" name="Line 64"/>
          <p:cNvSpPr>
            <a:spLocks noChangeShapeType="1"/>
          </p:cNvSpPr>
          <p:nvPr/>
        </p:nvSpPr>
        <p:spPr bwMode="auto">
          <a:xfrm>
            <a:off x="4572000" y="2590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1" name="Line 65"/>
          <p:cNvSpPr>
            <a:spLocks noChangeShapeType="1"/>
          </p:cNvSpPr>
          <p:nvPr/>
        </p:nvSpPr>
        <p:spPr bwMode="auto">
          <a:xfrm>
            <a:off x="4219575" y="3109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2" name="Line 66"/>
          <p:cNvSpPr>
            <a:spLocks noChangeShapeType="1"/>
          </p:cNvSpPr>
          <p:nvPr/>
        </p:nvSpPr>
        <p:spPr bwMode="auto">
          <a:xfrm>
            <a:off x="673100" y="6061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2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2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2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2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2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2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42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54" grpId="0" animBg="1"/>
      <p:bldP spid="423954" grpId="1" animBg="1"/>
      <p:bldP spid="423958" grpId="0" animBg="1"/>
      <p:bldP spid="423958" grpId="1" animBg="1"/>
      <p:bldP spid="423959" grpId="0" animBg="1"/>
      <p:bldP spid="423959" grpId="1" animBg="1"/>
      <p:bldP spid="423960" grpId="0" animBg="1"/>
      <p:bldP spid="423960" grpId="1" animBg="1"/>
      <p:bldP spid="423961" grpId="0" animBg="1"/>
      <p:bldP spid="423971" grpId="0"/>
      <p:bldP spid="423973" grpId="0" animBg="1"/>
      <p:bldP spid="423973" grpId="1" animBg="1"/>
      <p:bldP spid="423974" grpId="0" animBg="1"/>
      <p:bldP spid="423974" grpId="1" animBg="1"/>
      <p:bldP spid="423978" grpId="0" animBg="1"/>
      <p:bldP spid="423978" grpId="1" animBg="1"/>
      <p:bldP spid="423979" grpId="0"/>
      <p:bldP spid="423980" grpId="0" animBg="1"/>
      <p:bldP spid="423980" grpId="1" animBg="1"/>
      <p:bldP spid="423981" grpId="0" animBg="1"/>
      <p:bldP spid="423981" grpId="1" animBg="1"/>
      <p:bldP spid="423985" grpId="0" animBg="1"/>
      <p:bldP spid="423985" grpId="1" animBg="1"/>
      <p:bldP spid="423986" grpId="0" animBg="1"/>
      <p:bldP spid="423986" grpId="1" animBg="1"/>
      <p:bldP spid="423987" grpId="0" animBg="1"/>
      <p:bldP spid="423987" grpId="1" animBg="1"/>
      <p:bldP spid="423988" grpId="0"/>
      <p:bldP spid="423998" grpId="0"/>
      <p:bldP spid="424000" grpId="0" animBg="1"/>
      <p:bldP spid="424000" grpId="1" animBg="1"/>
      <p:bldP spid="424001" grpId="0" animBg="1"/>
      <p:bldP spid="424001" grpId="1" animBg="1"/>
      <p:bldP spid="424002" grpId="0" animBg="1"/>
      <p:bldP spid="42400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4E749-D4E6-432D-B244-5A295B74AE22}" type="slidenum">
              <a:rPr lang="en-US"/>
              <a:pPr/>
              <a:t>29</a:t>
            </a:fld>
            <a:endParaRPr lang="en-US"/>
          </a:p>
        </p:txBody>
      </p:sp>
      <p:grpSp>
        <p:nvGrpSpPr>
          <p:cNvPr id="425986" name="Group 2"/>
          <p:cNvGrpSpPr>
            <a:grpSpLocks/>
          </p:cNvGrpSpPr>
          <p:nvPr/>
        </p:nvGrpSpPr>
        <p:grpSpPr bwMode="auto">
          <a:xfrm>
            <a:off x="76200" y="750888"/>
            <a:ext cx="4191000" cy="4125912"/>
            <a:chOff x="240" y="2640"/>
            <a:chExt cx="2304" cy="1556"/>
          </a:xfrm>
        </p:grpSpPr>
        <p:sp>
          <p:nvSpPr>
            <p:cNvPr id="425987" name="Rectangle 3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88" name="Rectangle 4"/>
            <p:cNvSpPr>
              <a:spLocks noChangeArrowheads="1"/>
            </p:cNvSpPr>
            <p:nvPr/>
          </p:nvSpPr>
          <p:spPr bwMode="auto">
            <a:xfrm>
              <a:off x="240" y="2640"/>
              <a:ext cx="2304" cy="1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m_myIQ = 95;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~Prof()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int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25989" name="Rectangle 5"/>
          <p:cNvSpPr>
            <a:spLocks noGrp="1" noChangeArrowheads="1"/>
          </p:cNvSpPr>
          <p:nvPr>
            <p:ph type="title"/>
          </p:nvPr>
        </p:nvSpPr>
        <p:spPr>
          <a:xfrm>
            <a:off x="90488" y="-3048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grpSp>
        <p:nvGrpSpPr>
          <p:cNvPr id="425990" name="Group 6"/>
          <p:cNvGrpSpPr>
            <a:grpSpLocks/>
          </p:cNvGrpSpPr>
          <p:nvPr/>
        </p:nvGrpSpPr>
        <p:grpSpPr bwMode="auto">
          <a:xfrm>
            <a:off x="4114800" y="762000"/>
            <a:ext cx="4725988" cy="4478338"/>
            <a:chOff x="2784" y="576"/>
            <a:chExt cx="2880" cy="1536"/>
          </a:xfrm>
        </p:grpSpPr>
        <p:sp>
          <p:nvSpPr>
            <p:cNvPr id="425991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992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MathProf: public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MathProf(void)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m_pTable = new int[6];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(int i=0;i&lt;6;i++)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m_pTable[i] = i*i;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~MathProf()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delete [] m_pTable;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*m_pTable;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5993" name="Rectangle 9"/>
          <p:cNvSpPr>
            <a:spLocks noChangeArrowheads="1"/>
          </p:cNvSpPr>
          <p:nvPr/>
        </p:nvSpPr>
        <p:spPr bwMode="auto">
          <a:xfrm>
            <a:off x="79375" y="4640263"/>
            <a:ext cx="3635375" cy="2176462"/>
          </a:xfrm>
          <a:prstGeom prst="rect">
            <a:avLst/>
          </a:prstGeom>
          <a:solidFill>
            <a:srgbClr val="FFF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main()		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Prof *p;</a:t>
            </a:r>
          </a:p>
          <a:p>
            <a:pPr algn="l" eaLnBrk="0" hangingPunct="0"/>
            <a:endParaRPr lang="en-US" sz="10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 = new MathProf;</a:t>
            </a: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...</a:t>
            </a: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p;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25994" name="Group 10"/>
          <p:cNvGrpSpPr>
            <a:grpSpLocks/>
          </p:cNvGrpSpPr>
          <p:nvPr/>
        </p:nvGrpSpPr>
        <p:grpSpPr bwMode="auto">
          <a:xfrm>
            <a:off x="4010025" y="5275263"/>
            <a:ext cx="1228725" cy="457200"/>
            <a:chOff x="2526" y="3323"/>
            <a:chExt cx="774" cy="288"/>
          </a:xfrm>
        </p:grpSpPr>
        <p:sp>
          <p:nvSpPr>
            <p:cNvPr id="425995" name="Rectangle 11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5996" name="Text Box 12"/>
            <p:cNvSpPr txBox="1">
              <a:spLocks noChangeArrowheads="1"/>
            </p:cNvSpPr>
            <p:nvPr/>
          </p:nvSpPr>
          <p:spPr bwMode="auto">
            <a:xfrm>
              <a:off x="2526" y="332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425997" name="Rectangle 13"/>
          <p:cNvSpPr>
            <a:spLocks noChangeArrowheads="1"/>
          </p:cNvSpPr>
          <p:nvPr/>
        </p:nvSpPr>
        <p:spPr bwMode="auto">
          <a:xfrm>
            <a:off x="6057900" y="5710238"/>
            <a:ext cx="1524000" cy="1071562"/>
          </a:xfrm>
          <a:prstGeom prst="rect">
            <a:avLst/>
          </a:prstGeom>
          <a:solidFill>
            <a:srgbClr val="D3D3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5998" name="Text Box 14"/>
          <p:cNvSpPr txBox="1">
            <a:spLocks noChangeArrowheads="1"/>
          </p:cNvSpPr>
          <p:nvPr/>
        </p:nvSpPr>
        <p:spPr bwMode="auto">
          <a:xfrm>
            <a:off x="4349750" y="53181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F"/>
                </a:solidFill>
              </a:rPr>
              <a:t>1000</a:t>
            </a:r>
          </a:p>
        </p:txBody>
      </p:sp>
      <p:sp>
        <p:nvSpPr>
          <p:cNvPr id="425999" name="Text Box 15"/>
          <p:cNvSpPr txBox="1">
            <a:spLocks noChangeArrowheads="1"/>
          </p:cNvSpPr>
          <p:nvPr/>
        </p:nvSpPr>
        <p:spPr bwMode="auto">
          <a:xfrm>
            <a:off x="6027738" y="56340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6000" name="AutoShape 16"/>
          <p:cNvCxnSpPr>
            <a:cxnSpLocks noChangeShapeType="1"/>
            <a:stCxn id="425998" idx="3"/>
            <a:endCxn id="425999" idx="1"/>
          </p:cNvCxnSpPr>
          <p:nvPr/>
        </p:nvCxnSpPr>
        <p:spPr bwMode="auto">
          <a:xfrm>
            <a:off x="5227638" y="5546725"/>
            <a:ext cx="800100" cy="31591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6001" name="Group 17"/>
          <p:cNvGrpSpPr>
            <a:grpSpLocks/>
          </p:cNvGrpSpPr>
          <p:nvPr/>
        </p:nvGrpSpPr>
        <p:grpSpPr bwMode="auto">
          <a:xfrm>
            <a:off x="6096000" y="6208713"/>
            <a:ext cx="1450975" cy="609600"/>
            <a:chOff x="3840" y="3911"/>
            <a:chExt cx="914" cy="384"/>
          </a:xfrm>
        </p:grpSpPr>
        <p:sp>
          <p:nvSpPr>
            <p:cNvPr id="426002" name="Rectangle 18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6003" name="Text Box 19"/>
            <p:cNvSpPr txBox="1">
              <a:spLocks noChangeArrowheads="1"/>
            </p:cNvSpPr>
            <p:nvPr/>
          </p:nvSpPr>
          <p:spPr bwMode="auto">
            <a:xfrm>
              <a:off x="3857" y="3911"/>
              <a:ext cx="88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Prof’s data:</a:t>
              </a:r>
            </a:p>
            <a:p>
              <a:r>
                <a:rPr lang="en-US" sz="1700"/>
                <a:t>m_myIQ:    </a:t>
              </a:r>
            </a:p>
          </p:txBody>
        </p:sp>
      </p:grpSp>
      <p:sp>
        <p:nvSpPr>
          <p:cNvPr id="426004" name="Text Box 20"/>
          <p:cNvSpPr txBox="1">
            <a:spLocks noChangeArrowheads="1"/>
          </p:cNvSpPr>
          <p:nvPr/>
        </p:nvSpPr>
        <p:spPr bwMode="auto">
          <a:xfrm>
            <a:off x="7097713" y="64389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95</a:t>
            </a:r>
          </a:p>
        </p:txBody>
      </p:sp>
      <p:grpSp>
        <p:nvGrpSpPr>
          <p:cNvPr id="426005" name="Group 21"/>
          <p:cNvGrpSpPr>
            <a:grpSpLocks/>
          </p:cNvGrpSpPr>
          <p:nvPr/>
        </p:nvGrpSpPr>
        <p:grpSpPr bwMode="auto">
          <a:xfrm>
            <a:off x="5957888" y="5695950"/>
            <a:ext cx="1733550" cy="609600"/>
            <a:chOff x="3753" y="3911"/>
            <a:chExt cx="1092" cy="384"/>
          </a:xfrm>
        </p:grpSpPr>
        <p:sp>
          <p:nvSpPr>
            <p:cNvPr id="426006" name="Rectangle 22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6007" name="Text Box 23"/>
            <p:cNvSpPr txBox="1">
              <a:spLocks noChangeArrowheads="1"/>
            </p:cNvSpPr>
            <p:nvPr/>
          </p:nvSpPr>
          <p:spPr bwMode="auto">
            <a:xfrm>
              <a:off x="3753" y="3911"/>
              <a:ext cx="109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MathProf data:</a:t>
              </a:r>
            </a:p>
            <a:p>
              <a:r>
                <a:rPr lang="en-US" sz="1700"/>
                <a:t>m_pTable:      </a:t>
              </a:r>
            </a:p>
          </p:txBody>
        </p:sp>
      </p:grpSp>
      <p:grpSp>
        <p:nvGrpSpPr>
          <p:cNvPr id="426008" name="Group 24"/>
          <p:cNvGrpSpPr>
            <a:grpSpLocks/>
          </p:cNvGrpSpPr>
          <p:nvPr/>
        </p:nvGrpSpPr>
        <p:grpSpPr bwMode="auto">
          <a:xfrm>
            <a:off x="8324850" y="5373688"/>
            <a:ext cx="609600" cy="1408112"/>
            <a:chOff x="5088" y="3456"/>
            <a:chExt cx="384" cy="887"/>
          </a:xfrm>
        </p:grpSpPr>
        <p:sp>
          <p:nvSpPr>
            <p:cNvPr id="426009" name="Rectangle 25"/>
            <p:cNvSpPr>
              <a:spLocks noChangeArrowheads="1"/>
            </p:cNvSpPr>
            <p:nvPr/>
          </p:nvSpPr>
          <p:spPr bwMode="auto">
            <a:xfrm>
              <a:off x="5088" y="3600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6010" name="Rectangle 26"/>
            <p:cNvSpPr>
              <a:spLocks noChangeArrowheads="1"/>
            </p:cNvSpPr>
            <p:nvPr/>
          </p:nvSpPr>
          <p:spPr bwMode="auto">
            <a:xfrm>
              <a:off x="5088" y="3897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6011" name="Group 27"/>
            <p:cNvGrpSpPr>
              <a:grpSpLocks/>
            </p:cNvGrpSpPr>
            <p:nvPr/>
          </p:nvGrpSpPr>
          <p:grpSpPr bwMode="auto">
            <a:xfrm>
              <a:off x="5088" y="3456"/>
              <a:ext cx="384" cy="887"/>
              <a:chOff x="5088" y="3456"/>
              <a:chExt cx="384" cy="887"/>
            </a:xfrm>
          </p:grpSpPr>
          <p:sp>
            <p:nvSpPr>
              <p:cNvPr id="426012" name="Rectangle 28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6013" name="Rectangle 29"/>
              <p:cNvSpPr>
                <a:spLocks noChangeArrowheads="1"/>
              </p:cNvSpPr>
              <p:nvPr/>
            </p:nvSpPr>
            <p:spPr bwMode="auto">
              <a:xfrm>
                <a:off x="5088" y="3744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6014" name="Rectangle 30"/>
              <p:cNvSpPr>
                <a:spLocks noChangeArrowheads="1"/>
              </p:cNvSpPr>
              <p:nvPr/>
            </p:nvSpPr>
            <p:spPr bwMode="auto">
              <a:xfrm>
                <a:off x="5088" y="4041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6015" name="Rectangle 31"/>
              <p:cNvSpPr>
                <a:spLocks noChangeArrowheads="1"/>
              </p:cNvSpPr>
              <p:nvPr/>
            </p:nvSpPr>
            <p:spPr bwMode="auto">
              <a:xfrm>
                <a:off x="5088" y="4185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26016" name="Text Box 32"/>
          <p:cNvSpPr txBox="1">
            <a:spLocks noChangeArrowheads="1"/>
          </p:cNvSpPr>
          <p:nvPr/>
        </p:nvSpPr>
        <p:spPr bwMode="auto">
          <a:xfrm>
            <a:off x="7024688" y="59436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426017" name="Text Box 33"/>
          <p:cNvSpPr txBox="1">
            <a:spLocks noChangeArrowheads="1"/>
          </p:cNvSpPr>
          <p:nvPr/>
        </p:nvSpPr>
        <p:spPr bwMode="auto">
          <a:xfrm>
            <a:off x="8350250" y="5181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6018" name="AutoShape 34"/>
          <p:cNvCxnSpPr>
            <a:cxnSpLocks noChangeShapeType="1"/>
          </p:cNvCxnSpPr>
          <p:nvPr/>
        </p:nvCxnSpPr>
        <p:spPr bwMode="auto">
          <a:xfrm flipV="1">
            <a:off x="7632700" y="5410200"/>
            <a:ext cx="674688" cy="731838"/>
          </a:xfrm>
          <a:prstGeom prst="curvedConnector3">
            <a:avLst>
              <a:gd name="adj1" fmla="val 49884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6019" name="Text Box 35"/>
          <p:cNvSpPr txBox="1">
            <a:spLocks noChangeArrowheads="1"/>
          </p:cNvSpPr>
          <p:nvPr/>
        </p:nvSpPr>
        <p:spPr bwMode="auto">
          <a:xfrm>
            <a:off x="8383588" y="5310188"/>
            <a:ext cx="431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  <a:p>
            <a:r>
              <a:rPr lang="en-US" sz="1600" b="1"/>
              <a:t>1</a:t>
            </a:r>
          </a:p>
          <a:p>
            <a:r>
              <a:rPr lang="en-US" sz="1600" b="1"/>
              <a:t>4</a:t>
            </a:r>
          </a:p>
          <a:p>
            <a:r>
              <a:rPr lang="en-US" sz="1600" b="1"/>
              <a:t>9</a:t>
            </a:r>
          </a:p>
          <a:p>
            <a:r>
              <a:rPr lang="en-US" sz="1600" b="1"/>
              <a:t>16</a:t>
            </a:r>
          </a:p>
          <a:p>
            <a:r>
              <a:rPr lang="en-US" sz="1600" b="1"/>
              <a:t>25</a:t>
            </a:r>
          </a:p>
        </p:txBody>
      </p:sp>
      <p:sp>
        <p:nvSpPr>
          <p:cNvPr id="426020" name="Line 36"/>
          <p:cNvSpPr>
            <a:spLocks noChangeShapeType="1"/>
          </p:cNvSpPr>
          <p:nvPr/>
        </p:nvSpPr>
        <p:spPr bwMode="auto">
          <a:xfrm>
            <a:off x="225425" y="6353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1" name="AutoShape 37"/>
          <p:cNvSpPr>
            <a:spLocks noChangeArrowheads="1"/>
          </p:cNvSpPr>
          <p:nvPr/>
        </p:nvSpPr>
        <p:spPr bwMode="auto">
          <a:xfrm>
            <a:off x="2057400" y="2362200"/>
            <a:ext cx="6170613" cy="2876550"/>
          </a:xfrm>
          <a:prstGeom prst="wedgeRoundRectCallout">
            <a:avLst>
              <a:gd name="adj1" fmla="val -67569"/>
              <a:gd name="adj2" fmla="val 8587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Hmm.  Let’s see…</a:t>
            </a:r>
          </a:p>
          <a:p>
            <a:endParaRPr lang="en-US"/>
          </a:p>
          <a:p>
            <a:r>
              <a:rPr lang="en-US"/>
              <a:t>Even though </a:t>
            </a:r>
            <a:r>
              <a:rPr lang="en-US">
                <a:solidFill>
                  <a:srgbClr val="6600CC"/>
                </a:solidFill>
              </a:rPr>
              <a:t>p</a:t>
            </a:r>
            <a:r>
              <a:rPr lang="en-US"/>
              <a:t> is a </a:t>
            </a:r>
            <a:r>
              <a:rPr lang="en-US">
                <a:solidFill>
                  <a:srgbClr val="6600CC"/>
                </a:solidFill>
              </a:rPr>
              <a:t>Prof</a:t>
            </a:r>
            <a:r>
              <a:rPr lang="en-US"/>
              <a:t> pointer, it actually points to a </a:t>
            </a:r>
            <a:r>
              <a:rPr lang="en-US">
                <a:solidFill>
                  <a:srgbClr val="6600CC"/>
                </a:solidFill>
              </a:rPr>
              <a:t>MathProf variable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So I should first call </a:t>
            </a:r>
            <a:r>
              <a:rPr lang="en-US">
                <a:solidFill>
                  <a:srgbClr val="6600CC"/>
                </a:solidFill>
              </a:rPr>
              <a:t>MathProf’s d’tor first and then Prof’s d’tor second</a:t>
            </a:r>
            <a:r>
              <a:rPr lang="en-US"/>
              <a:t>.   </a:t>
            </a:r>
          </a:p>
        </p:txBody>
      </p:sp>
      <p:sp>
        <p:nvSpPr>
          <p:cNvPr id="426032" name="Line 48"/>
          <p:cNvSpPr>
            <a:spLocks noChangeShapeType="1"/>
          </p:cNvSpPr>
          <p:nvPr/>
        </p:nvSpPr>
        <p:spPr bwMode="auto">
          <a:xfrm>
            <a:off x="4019550" y="34369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3" name="Line 49"/>
          <p:cNvSpPr>
            <a:spLocks noChangeShapeType="1"/>
          </p:cNvSpPr>
          <p:nvPr/>
        </p:nvSpPr>
        <p:spPr bwMode="auto">
          <a:xfrm>
            <a:off x="4214813" y="3933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4" name="AutoShape 50"/>
          <p:cNvSpPr>
            <a:spLocks noChangeArrowheads="1"/>
          </p:cNvSpPr>
          <p:nvPr/>
        </p:nvSpPr>
        <p:spPr bwMode="auto">
          <a:xfrm>
            <a:off x="4876800" y="1447800"/>
            <a:ext cx="3810000" cy="1981200"/>
          </a:xfrm>
          <a:prstGeom prst="wedgeRoundRectCallout">
            <a:avLst>
              <a:gd name="adj1" fmla="val -44375"/>
              <a:gd name="adj2" fmla="val 70032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Hey OS, can you please free the 24 bytes at address 800.</a:t>
            </a:r>
          </a:p>
        </p:txBody>
      </p:sp>
      <p:sp>
        <p:nvSpPr>
          <p:cNvPr id="426035" name="AutoShape 51"/>
          <p:cNvSpPr>
            <a:spLocks noChangeArrowheads="1"/>
          </p:cNvSpPr>
          <p:nvPr/>
        </p:nvSpPr>
        <p:spPr bwMode="auto">
          <a:xfrm flipH="1">
            <a:off x="5157788" y="3311525"/>
            <a:ext cx="3657600" cy="1905000"/>
          </a:xfrm>
          <a:prstGeom prst="wedgeRoundRectCallout">
            <a:avLst>
              <a:gd name="adj1" fmla="val -59722"/>
              <a:gd name="adj2" fmla="val 13500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>
                <a:solidFill>
                  <a:schemeClr val="tx1"/>
                </a:solidFill>
              </a:rPr>
              <a:t>Ok!  I’ll free it for someone else to use.</a:t>
            </a:r>
          </a:p>
        </p:txBody>
      </p:sp>
      <p:sp>
        <p:nvSpPr>
          <p:cNvPr id="426036" name="Line 52"/>
          <p:cNvSpPr>
            <a:spLocks noChangeShapeType="1"/>
          </p:cNvSpPr>
          <p:nvPr/>
        </p:nvSpPr>
        <p:spPr bwMode="auto">
          <a:xfrm>
            <a:off x="4038600" y="4191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7" name="Line 53"/>
          <p:cNvSpPr>
            <a:spLocks noChangeShapeType="1"/>
          </p:cNvSpPr>
          <p:nvPr/>
        </p:nvSpPr>
        <p:spPr bwMode="auto">
          <a:xfrm>
            <a:off x="125413" y="2882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9" name="Line 55"/>
          <p:cNvSpPr>
            <a:spLocks noChangeShapeType="1"/>
          </p:cNvSpPr>
          <p:nvPr/>
        </p:nvSpPr>
        <p:spPr bwMode="auto">
          <a:xfrm>
            <a:off x="320675" y="3400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0" name="Line 56"/>
          <p:cNvSpPr>
            <a:spLocks noChangeShapeType="1"/>
          </p:cNvSpPr>
          <p:nvPr/>
        </p:nvSpPr>
        <p:spPr bwMode="auto">
          <a:xfrm>
            <a:off x="333375" y="3676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1" name="Line 57"/>
          <p:cNvSpPr>
            <a:spLocks noChangeShapeType="1"/>
          </p:cNvSpPr>
          <p:nvPr/>
        </p:nvSpPr>
        <p:spPr bwMode="auto">
          <a:xfrm>
            <a:off x="171450" y="3914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3" name="AutoShape 59"/>
          <p:cNvSpPr>
            <a:spLocks noChangeArrowheads="1"/>
          </p:cNvSpPr>
          <p:nvPr/>
        </p:nvSpPr>
        <p:spPr bwMode="auto">
          <a:xfrm>
            <a:off x="2362200" y="1114425"/>
            <a:ext cx="6170613" cy="2876550"/>
          </a:xfrm>
          <a:prstGeom prst="wedgeRoundRectCallout">
            <a:avLst>
              <a:gd name="adj1" fmla="val -72074"/>
              <a:gd name="adj2" fmla="val 13013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Ok. Now that I ran the destructors, I’ll tell the Operating system to free the memory for me:</a:t>
            </a:r>
          </a:p>
          <a:p>
            <a:endParaRPr lang="en-US"/>
          </a:p>
          <a:p>
            <a:r>
              <a:rPr lang="en-US">
                <a:solidFill>
                  <a:srgbClr val="6600CC"/>
                </a:solidFill>
              </a:rPr>
              <a:t>Hey OS, you can release the memory at address 1000.</a:t>
            </a:r>
          </a:p>
        </p:txBody>
      </p:sp>
      <p:sp>
        <p:nvSpPr>
          <p:cNvPr id="426044" name="AutoShape 60"/>
          <p:cNvSpPr>
            <a:spLocks noChangeArrowheads="1"/>
          </p:cNvSpPr>
          <p:nvPr/>
        </p:nvSpPr>
        <p:spPr bwMode="auto">
          <a:xfrm flipH="1">
            <a:off x="5167313" y="3352800"/>
            <a:ext cx="3657600" cy="1905000"/>
          </a:xfrm>
          <a:prstGeom prst="wedgeRoundRectCallout">
            <a:avLst>
              <a:gd name="adj1" fmla="val -59722"/>
              <a:gd name="adj2" fmla="val 13500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>
                <a:solidFill>
                  <a:schemeClr val="tx1"/>
                </a:solidFill>
              </a:rPr>
              <a:t>Ok!  I’ll free it for someone else to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2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2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7" grpId="0" animBg="1"/>
      <p:bldP spid="426004" grpId="0"/>
      <p:bldP spid="426016" grpId="0"/>
      <p:bldP spid="426019" grpId="0"/>
      <p:bldP spid="426020" grpId="0" animBg="1"/>
      <p:bldP spid="426021" grpId="0" animBg="1"/>
      <p:bldP spid="426021" grpId="1" animBg="1"/>
      <p:bldP spid="426032" grpId="0" animBg="1"/>
      <p:bldP spid="426032" grpId="1" animBg="1"/>
      <p:bldP spid="426033" grpId="0" animBg="1"/>
      <p:bldP spid="426033" grpId="1" animBg="1"/>
      <p:bldP spid="426034" grpId="0" animBg="1"/>
      <p:bldP spid="426034" grpId="1" animBg="1"/>
      <p:bldP spid="426035" grpId="0" animBg="1"/>
      <p:bldP spid="426035" grpId="1" animBg="1"/>
      <p:bldP spid="426036" grpId="0" animBg="1"/>
      <p:bldP spid="426036" grpId="1" animBg="1"/>
      <p:bldP spid="426037" grpId="0" animBg="1"/>
      <p:bldP spid="426037" grpId="1" animBg="1"/>
      <p:bldP spid="426039" grpId="0" animBg="1"/>
      <p:bldP spid="426039" grpId="1" animBg="1"/>
      <p:bldP spid="426040" grpId="0" animBg="1"/>
      <p:bldP spid="426040" grpId="1" animBg="1"/>
      <p:bldP spid="426041" grpId="0" animBg="1"/>
      <p:bldP spid="426041" grpId="1" animBg="1"/>
      <p:bldP spid="426043" grpId="0" animBg="1"/>
      <p:bldP spid="426043" grpId="1" animBg="1"/>
      <p:bldP spid="426044" grpId="0" animBg="1"/>
      <p:bldP spid="42604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A282-2C65-4D7D-9986-D27B7BFE083E}" type="slidenum">
              <a:rPr lang="en-US"/>
              <a:pPr/>
              <a:t>3</a:t>
            </a:fld>
            <a:endParaRPr lang="en-US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82307" name="Text Box 3"/>
          <p:cNvSpPr txBox="1">
            <a:spLocks noChangeArrowheads="1"/>
          </p:cNvSpPr>
          <p:nvPr/>
        </p:nvSpPr>
        <p:spPr bwMode="auto">
          <a:xfrm>
            <a:off x="0" y="946150"/>
            <a:ext cx="4206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Consider a function that accepts a </a:t>
            </a:r>
            <a:r>
              <a:rPr lang="en-US">
                <a:solidFill>
                  <a:schemeClr val="accent2"/>
                </a:solidFill>
              </a:rPr>
              <a:t>Person</a:t>
            </a:r>
            <a:r>
              <a:rPr lang="en-US"/>
              <a:t> as an argument</a:t>
            </a:r>
          </a:p>
        </p:txBody>
      </p:sp>
      <p:grpSp>
        <p:nvGrpSpPr>
          <p:cNvPr id="482308" name="Group 4"/>
          <p:cNvGrpSpPr>
            <a:grpSpLocks/>
          </p:cNvGrpSpPr>
          <p:nvPr/>
        </p:nvGrpSpPr>
        <p:grpSpPr bwMode="auto">
          <a:xfrm>
            <a:off x="4256088" y="982663"/>
            <a:ext cx="5802312" cy="2171700"/>
            <a:chOff x="3494" y="1776"/>
            <a:chExt cx="2610" cy="3014"/>
          </a:xfrm>
        </p:grpSpPr>
        <p:sp>
          <p:nvSpPr>
            <p:cNvPr id="482309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10" name="Text Box 6"/>
            <p:cNvSpPr txBox="1">
              <a:spLocks noChangeArrowheads="1"/>
            </p:cNvSpPr>
            <p:nvPr/>
          </p:nvSpPr>
          <p:spPr bwMode="auto">
            <a:xfrm>
              <a:off x="3494" y="1783"/>
              <a:ext cx="2610" cy="3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LemonadeStand(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“Hello “ &lt;&lt;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</a:t>
              </a:r>
              <a:r>
                <a:rPr lang="en-US" sz="1800" b="1">
                  <a:latin typeface="Courier New" pitchFamily="49" charset="0"/>
                </a:rPr>
                <a:t>.getName();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“How many cups of ”; 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“lemonade do you want?”;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</p:txBody>
        </p:sp>
      </p:grpSp>
      <p:sp>
        <p:nvSpPr>
          <p:cNvPr id="482311" name="Text Box 7"/>
          <p:cNvSpPr txBox="1">
            <a:spLocks noChangeArrowheads="1"/>
          </p:cNvSpPr>
          <p:nvPr/>
        </p:nvSpPr>
        <p:spPr bwMode="auto">
          <a:xfrm>
            <a:off x="0" y="2286000"/>
            <a:ext cx="42116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Can we also pass a </a:t>
            </a:r>
            <a:r>
              <a:rPr lang="en-US" sz="2200">
                <a:solidFill>
                  <a:schemeClr val="accent2"/>
                </a:solidFill>
              </a:rPr>
              <a:t>Student</a:t>
            </a:r>
            <a:r>
              <a:rPr lang="en-US" sz="2200"/>
              <a:t> as a parameter to it?</a:t>
            </a:r>
          </a:p>
        </p:txBody>
      </p:sp>
      <p:pic>
        <p:nvPicPr>
          <p:cNvPr id="482322" name="Picture 18" descr="MCj0355327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3843338"/>
            <a:ext cx="2482850" cy="272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2329" name="Group 25"/>
          <p:cNvGrpSpPr>
            <a:grpSpLocks/>
          </p:cNvGrpSpPr>
          <p:nvPr/>
        </p:nvGrpSpPr>
        <p:grpSpPr bwMode="auto">
          <a:xfrm>
            <a:off x="4222750" y="3884613"/>
            <a:ext cx="1958975" cy="2984500"/>
            <a:chOff x="2660" y="2447"/>
            <a:chExt cx="1234" cy="1880"/>
          </a:xfrm>
        </p:grpSpPr>
        <p:pic>
          <p:nvPicPr>
            <p:cNvPr id="482327" name="Picture 23" descr="j038714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0" y="2447"/>
              <a:ext cx="1234" cy="1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2328" name="Text Box 24"/>
            <p:cNvSpPr txBox="1">
              <a:spLocks noChangeArrowheads="1"/>
            </p:cNvSpPr>
            <p:nvPr/>
          </p:nvSpPr>
          <p:spPr bwMode="auto">
            <a:xfrm>
              <a:off x="2918" y="4039"/>
              <a:ext cx="7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Person</a:t>
              </a:r>
            </a:p>
          </p:txBody>
        </p:sp>
      </p:grpSp>
      <p:sp>
        <p:nvSpPr>
          <p:cNvPr id="482330" name="AutoShape 26"/>
          <p:cNvSpPr>
            <a:spLocks noChangeArrowheads="1"/>
          </p:cNvSpPr>
          <p:nvPr/>
        </p:nvSpPr>
        <p:spPr bwMode="auto">
          <a:xfrm>
            <a:off x="5183188" y="2001838"/>
            <a:ext cx="2590800" cy="990600"/>
          </a:xfrm>
          <a:prstGeom prst="wedgeRoundRectCallout">
            <a:avLst>
              <a:gd name="adj1" fmla="val -47120"/>
              <a:gd name="adj2" fmla="val 144870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I’d like to buy some lemonade.</a:t>
            </a:r>
          </a:p>
        </p:txBody>
      </p:sp>
      <p:sp>
        <p:nvSpPr>
          <p:cNvPr id="482331" name="AutoShape 27"/>
          <p:cNvSpPr>
            <a:spLocks noChangeArrowheads="1"/>
          </p:cNvSpPr>
          <p:nvPr/>
        </p:nvSpPr>
        <p:spPr bwMode="auto">
          <a:xfrm flipH="1">
            <a:off x="5792788" y="2982913"/>
            <a:ext cx="2405062" cy="1209675"/>
          </a:xfrm>
          <a:prstGeom prst="wedgeRoundRectCallout">
            <a:avLst>
              <a:gd name="adj1" fmla="val -42611"/>
              <a:gd name="adj2" fmla="val 67977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We only serve people. Are you a person?</a:t>
            </a:r>
          </a:p>
        </p:txBody>
      </p:sp>
      <p:sp>
        <p:nvSpPr>
          <p:cNvPr id="482332" name="AutoShape 28"/>
          <p:cNvSpPr>
            <a:spLocks noChangeArrowheads="1"/>
          </p:cNvSpPr>
          <p:nvPr/>
        </p:nvSpPr>
        <p:spPr bwMode="auto">
          <a:xfrm>
            <a:off x="5181600" y="1828800"/>
            <a:ext cx="3733800" cy="1154113"/>
          </a:xfrm>
          <a:prstGeom prst="wedgeRoundRectCallout">
            <a:avLst>
              <a:gd name="adj1" fmla="val -48000"/>
              <a:gd name="adj2" fmla="val 131431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300" dirty="0"/>
              <a:t>Yes. I’m a person.  I have a name and everything.</a:t>
            </a:r>
          </a:p>
        </p:txBody>
      </p:sp>
      <p:grpSp>
        <p:nvGrpSpPr>
          <p:cNvPr id="482333" name="Group 29"/>
          <p:cNvGrpSpPr>
            <a:grpSpLocks/>
          </p:cNvGrpSpPr>
          <p:nvPr/>
        </p:nvGrpSpPr>
        <p:grpSpPr bwMode="auto">
          <a:xfrm>
            <a:off x="381000" y="3505200"/>
            <a:ext cx="3352800" cy="2843213"/>
            <a:chOff x="240" y="2057"/>
            <a:chExt cx="2112" cy="1791"/>
          </a:xfrm>
        </p:grpSpPr>
        <p:sp>
          <p:nvSpPr>
            <p:cNvPr id="482334" name="Rectangle 30"/>
            <p:cNvSpPr>
              <a:spLocks noChangeArrowheads="1"/>
            </p:cNvSpPr>
            <p:nvPr/>
          </p:nvSpPr>
          <p:spPr bwMode="auto">
            <a:xfrm>
              <a:off x="240" y="2057"/>
              <a:ext cx="2112" cy="177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35" name="Text Box 31"/>
            <p:cNvSpPr txBox="1">
              <a:spLocks noChangeArrowheads="1"/>
            </p:cNvSpPr>
            <p:nvPr/>
          </p:nvSpPr>
          <p:spPr bwMode="auto">
            <a:xfrm>
              <a:off x="258" y="2060"/>
              <a:ext cx="2094" cy="1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  ...</a:t>
              </a:r>
            </a:p>
            <a:p>
              <a:pPr algn="l"/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800" b="1">
                  <a:latin typeface="Courier New" pitchFamily="49" charset="0"/>
                </a:rPr>
                <a:t>string m_sName;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int    m_nAge;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82336" name="AutoShape 32"/>
          <p:cNvSpPr>
            <a:spLocks noChangeArrowheads="1"/>
          </p:cNvSpPr>
          <p:nvPr/>
        </p:nvSpPr>
        <p:spPr bwMode="auto">
          <a:xfrm flipH="1">
            <a:off x="5681663" y="2406650"/>
            <a:ext cx="2743200" cy="1317625"/>
          </a:xfrm>
          <a:prstGeom prst="wedgeRoundRectCallout">
            <a:avLst>
              <a:gd name="adj1" fmla="val -30269"/>
              <a:gd name="adj2" fmla="val 90000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/>
              <a:t>Ok.  How many cups of lemonade would you like?</a:t>
            </a:r>
          </a:p>
        </p:txBody>
      </p:sp>
      <p:sp>
        <p:nvSpPr>
          <p:cNvPr id="482337" name="AutoShape 33"/>
          <p:cNvSpPr>
            <a:spLocks noChangeArrowheads="1"/>
          </p:cNvSpPr>
          <p:nvPr/>
        </p:nvSpPr>
        <p:spPr bwMode="auto">
          <a:xfrm>
            <a:off x="6010275" y="3093510"/>
            <a:ext cx="1970087" cy="708025"/>
          </a:xfrm>
          <a:prstGeom prst="wedgeRoundRectCallout">
            <a:avLst>
              <a:gd name="adj1" fmla="val 10407"/>
              <a:gd name="adj2" fmla="val 144218"/>
              <a:gd name="adj3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800"/>
              <a:t>Mom. I think that’s Lucy Lu!</a:t>
            </a:r>
          </a:p>
        </p:txBody>
      </p:sp>
      <p:sp>
        <p:nvSpPr>
          <p:cNvPr id="482338" name="AutoShape 34"/>
          <p:cNvSpPr>
            <a:spLocks noChangeArrowheads="1"/>
          </p:cNvSpPr>
          <p:nvPr/>
        </p:nvSpPr>
        <p:spPr bwMode="auto">
          <a:xfrm>
            <a:off x="7914989" y="3447523"/>
            <a:ext cx="1219200" cy="392113"/>
          </a:xfrm>
          <a:prstGeom prst="wedgeRoundRectCallout">
            <a:avLst>
              <a:gd name="adj1" fmla="val -26301"/>
              <a:gd name="adj2" fmla="val 153644"/>
              <a:gd name="adj3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800"/>
              <a:t>Shhhh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82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82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8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2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2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8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30" grpId="0" animBg="1"/>
      <p:bldP spid="482330" grpId="1" animBg="1"/>
      <p:bldP spid="482331" grpId="0" animBg="1"/>
      <p:bldP spid="482331" grpId="1" animBg="1"/>
      <p:bldP spid="482332" grpId="0" animBg="1"/>
      <p:bldP spid="482332" grpId="1" animBg="1"/>
      <p:bldP spid="482336" grpId="1" animBg="1"/>
      <p:bldP spid="482337" grpId="0" animBg="1"/>
      <p:bldP spid="482337" grpId="1" animBg="1"/>
      <p:bldP spid="482338" grpId="0" animBg="1"/>
      <p:bldP spid="482338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7A9A-15DB-4A57-A860-8064EF10EFAD}" type="slidenum">
              <a:rPr lang="en-US"/>
              <a:pPr/>
              <a:t>30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Virtual Destructors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293688" y="762000"/>
            <a:ext cx="86979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Now lets see what happens if our destructors </a:t>
            </a:r>
            <a:r>
              <a:rPr lang="en-US">
                <a:solidFill>
                  <a:srgbClr val="006666"/>
                </a:solidFill>
              </a:rPr>
              <a:t>aren’t</a:t>
            </a:r>
            <a:r>
              <a:rPr lang="en-US"/>
              <a:t> virtual functions</a:t>
            </a:r>
            <a:r>
              <a:rPr lang="en-US">
                <a:solidFill>
                  <a:srgbClr val="FF3300"/>
                </a:solidFill>
              </a:rPr>
              <a:t>*</a:t>
            </a:r>
            <a:r>
              <a:rPr lang="en-US"/>
              <a:t>.</a:t>
            </a:r>
          </a:p>
        </p:txBody>
      </p:sp>
      <p:grpSp>
        <p:nvGrpSpPr>
          <p:cNvPr id="365581" name="Group 13"/>
          <p:cNvGrpSpPr>
            <a:grpSpLocks/>
          </p:cNvGrpSpPr>
          <p:nvPr/>
        </p:nvGrpSpPr>
        <p:grpSpPr bwMode="auto">
          <a:xfrm>
            <a:off x="381000" y="1676400"/>
            <a:ext cx="4191000" cy="4125913"/>
            <a:chOff x="240" y="2640"/>
            <a:chExt cx="2304" cy="1556"/>
          </a:xfrm>
        </p:grpSpPr>
        <p:sp>
          <p:nvSpPr>
            <p:cNvPr id="365582" name="Rectangle 14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3" name="Rectangle 15"/>
            <p:cNvSpPr>
              <a:spLocks noChangeArrowheads="1"/>
            </p:cNvSpPr>
            <p:nvPr/>
          </p:nvSpPr>
          <p:spPr bwMode="auto">
            <a:xfrm>
              <a:off x="240" y="2640"/>
              <a:ext cx="2304" cy="1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m_myIQ = 95;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int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65584" name="Group 16"/>
          <p:cNvGrpSpPr>
            <a:grpSpLocks/>
          </p:cNvGrpSpPr>
          <p:nvPr/>
        </p:nvGrpSpPr>
        <p:grpSpPr bwMode="auto">
          <a:xfrm>
            <a:off x="4419600" y="1687513"/>
            <a:ext cx="4725988" cy="4478337"/>
            <a:chOff x="2784" y="576"/>
            <a:chExt cx="2880" cy="1536"/>
          </a:xfrm>
        </p:grpSpPr>
        <p:sp>
          <p:nvSpPr>
            <p:cNvPr id="365585" name="Rectangle 1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6" name="Rectangle 18"/>
            <p:cNvSpPr>
              <a:spLocks noChangeArrowheads="1"/>
            </p:cNvSpPr>
            <p:nvPr/>
          </p:nvSpPr>
          <p:spPr bwMode="auto">
            <a:xfrm>
              <a:off x="2784" y="578"/>
              <a:ext cx="2880" cy="1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MathProf: public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MathProf(void)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m_pTable = new int[6];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(int i=0;i&lt;6;i++)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m_pTable[i] = i*i;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~MathProf()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delete [] m_pTable;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*m_pTable;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65589" name="Group 21"/>
          <p:cNvGrpSpPr>
            <a:grpSpLocks/>
          </p:cNvGrpSpPr>
          <p:nvPr/>
        </p:nvGrpSpPr>
        <p:grpSpPr bwMode="auto">
          <a:xfrm>
            <a:off x="650875" y="3611563"/>
            <a:ext cx="2654300" cy="396875"/>
            <a:chOff x="480" y="3660"/>
            <a:chExt cx="1672" cy="250"/>
          </a:xfrm>
        </p:grpSpPr>
        <p:sp>
          <p:nvSpPr>
            <p:cNvPr id="365587" name="Rectangle 19"/>
            <p:cNvSpPr>
              <a:spLocks noChangeArrowheads="1"/>
            </p:cNvSpPr>
            <p:nvPr/>
          </p:nvSpPr>
          <p:spPr bwMode="auto">
            <a:xfrm>
              <a:off x="528" y="3696"/>
              <a:ext cx="1624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5588" name="Text Box 20"/>
            <p:cNvSpPr txBox="1">
              <a:spLocks noChangeArrowheads="1"/>
            </p:cNvSpPr>
            <p:nvPr/>
          </p:nvSpPr>
          <p:spPr bwMode="auto">
            <a:xfrm>
              <a:off x="480" y="3660"/>
              <a:ext cx="1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virtual</a:t>
              </a:r>
              <a:r>
                <a:rPr lang="en-US" sz="2000"/>
                <a:t> ~Prof()</a:t>
              </a:r>
            </a:p>
          </p:txBody>
        </p:sp>
      </p:grpSp>
      <p:grpSp>
        <p:nvGrpSpPr>
          <p:cNvPr id="365593" name="Group 25"/>
          <p:cNvGrpSpPr>
            <a:grpSpLocks/>
          </p:cNvGrpSpPr>
          <p:nvPr/>
        </p:nvGrpSpPr>
        <p:grpSpPr bwMode="auto">
          <a:xfrm>
            <a:off x="4548188" y="4186238"/>
            <a:ext cx="2671762" cy="396875"/>
            <a:chOff x="1239" y="3648"/>
            <a:chExt cx="1683" cy="250"/>
          </a:xfrm>
        </p:grpSpPr>
        <p:sp>
          <p:nvSpPr>
            <p:cNvPr id="365591" name="Rectangle 23"/>
            <p:cNvSpPr>
              <a:spLocks noChangeArrowheads="1"/>
            </p:cNvSpPr>
            <p:nvPr/>
          </p:nvSpPr>
          <p:spPr bwMode="auto">
            <a:xfrm>
              <a:off x="1298" y="3684"/>
              <a:ext cx="1624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5592" name="Text Box 24"/>
            <p:cNvSpPr txBox="1">
              <a:spLocks noChangeArrowheads="1"/>
            </p:cNvSpPr>
            <p:nvPr/>
          </p:nvSpPr>
          <p:spPr bwMode="auto">
            <a:xfrm>
              <a:off x="1239" y="3648"/>
              <a:ext cx="15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virtual</a:t>
              </a:r>
              <a:r>
                <a:rPr lang="en-US" sz="2000"/>
                <a:t> ~MathProf()</a:t>
              </a:r>
            </a:p>
          </p:txBody>
        </p:sp>
      </p:grpSp>
      <p:sp>
        <p:nvSpPr>
          <p:cNvPr id="365594" name="Rectangle 26"/>
          <p:cNvSpPr>
            <a:spLocks noChangeArrowheads="1"/>
          </p:cNvSpPr>
          <p:nvPr/>
        </p:nvSpPr>
        <p:spPr bwMode="auto">
          <a:xfrm>
            <a:off x="152400" y="4419600"/>
            <a:ext cx="7086600" cy="2330450"/>
          </a:xfrm>
          <a:prstGeom prst="rect">
            <a:avLst/>
          </a:prstGeom>
          <a:solidFill>
            <a:srgbClr val="D5EA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4000">
                <a:solidFill>
                  <a:srgbClr val="FF3300"/>
                </a:solidFill>
              </a:rPr>
              <a:t>*</a:t>
            </a:r>
            <a:r>
              <a:rPr lang="en-US">
                <a:solidFill>
                  <a:schemeClr val="accent2"/>
                </a:solidFill>
              </a:rPr>
              <a:t> Technically, if you don’t make your destructor virtual your program will have undefined behavior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rgbClr val="FF3300"/>
                </a:solidFill>
              </a:rPr>
              <a:t>(e.g., it could do anything, including crash),</a:t>
            </a:r>
          </a:p>
          <a:p>
            <a:r>
              <a:rPr lang="en-US" sz="1000">
                <a:solidFill>
                  <a:schemeClr val="accent2"/>
                </a:solidFill>
              </a:rPr>
              <a:t> </a:t>
            </a:r>
            <a:br>
              <a:rPr lang="en-US" sz="1000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but what I’ll show you is the typical behavior.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6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6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94" grpId="0" animBg="1"/>
      <p:bldP spid="36559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18EF-EA0B-44F9-B379-F75B1F3E803B}" type="slidenum">
              <a:rPr lang="en-US"/>
              <a:pPr/>
              <a:t>31</a:t>
            </a:fld>
            <a:endParaRPr lang="en-US"/>
          </a:p>
        </p:txBody>
      </p:sp>
      <p:grpSp>
        <p:nvGrpSpPr>
          <p:cNvPr id="421910" name="Group 22"/>
          <p:cNvGrpSpPr>
            <a:grpSpLocks/>
          </p:cNvGrpSpPr>
          <p:nvPr/>
        </p:nvGrpSpPr>
        <p:grpSpPr bwMode="auto">
          <a:xfrm>
            <a:off x="76200" y="750888"/>
            <a:ext cx="4191000" cy="4125912"/>
            <a:chOff x="240" y="2640"/>
            <a:chExt cx="2304" cy="1556"/>
          </a:xfrm>
        </p:grpSpPr>
        <p:sp>
          <p:nvSpPr>
            <p:cNvPr id="421911" name="Rectangle 23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12" name="Rectangle 24"/>
            <p:cNvSpPr>
              <a:spLocks noChangeArrowheads="1"/>
            </p:cNvSpPr>
            <p:nvPr/>
          </p:nvSpPr>
          <p:spPr bwMode="auto">
            <a:xfrm>
              <a:off x="240" y="2640"/>
              <a:ext cx="2304" cy="1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m_myIQ = 95;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int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-3048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grpSp>
        <p:nvGrpSpPr>
          <p:cNvPr id="421894" name="Group 6"/>
          <p:cNvGrpSpPr>
            <a:grpSpLocks/>
          </p:cNvGrpSpPr>
          <p:nvPr/>
        </p:nvGrpSpPr>
        <p:grpSpPr bwMode="auto">
          <a:xfrm>
            <a:off x="4114800" y="762000"/>
            <a:ext cx="4725988" cy="4478338"/>
            <a:chOff x="2784" y="576"/>
            <a:chExt cx="2880" cy="1536"/>
          </a:xfrm>
        </p:grpSpPr>
        <p:sp>
          <p:nvSpPr>
            <p:cNvPr id="421895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96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MathProf: public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MathProf(void)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m_pTable = new int[6];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(int i=0;i&lt;6;i++)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m_pTable[i] = i*i;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~MathProf()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delete [] m_pTable;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*m_pTable;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1898" name="Rectangle 10"/>
          <p:cNvSpPr>
            <a:spLocks noChangeArrowheads="1"/>
          </p:cNvSpPr>
          <p:nvPr/>
        </p:nvSpPr>
        <p:spPr bwMode="auto">
          <a:xfrm>
            <a:off x="79375" y="4640263"/>
            <a:ext cx="3635375" cy="2176462"/>
          </a:xfrm>
          <a:prstGeom prst="rect">
            <a:avLst/>
          </a:prstGeom>
          <a:solidFill>
            <a:srgbClr val="FFF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main()		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Prof *p;</a:t>
            </a:r>
          </a:p>
          <a:p>
            <a:pPr algn="l" eaLnBrk="0" hangingPunct="0"/>
            <a:endParaRPr lang="en-US" sz="10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 = new MathProf;</a:t>
            </a: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...</a:t>
            </a: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p;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21899" name="Line 11"/>
          <p:cNvSpPr>
            <a:spLocks noChangeShapeType="1"/>
          </p:cNvSpPr>
          <p:nvPr/>
        </p:nvSpPr>
        <p:spPr bwMode="auto">
          <a:xfrm>
            <a:off x="217488" y="5356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0" name="Rectangle 12"/>
          <p:cNvSpPr>
            <a:spLocks noChangeArrowheads="1"/>
          </p:cNvSpPr>
          <p:nvPr/>
        </p:nvSpPr>
        <p:spPr bwMode="auto">
          <a:xfrm>
            <a:off x="6307138" y="5789613"/>
            <a:ext cx="187325" cy="46037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21904" name="Group 16"/>
          <p:cNvGrpSpPr>
            <a:grpSpLocks/>
          </p:cNvGrpSpPr>
          <p:nvPr/>
        </p:nvGrpSpPr>
        <p:grpSpPr bwMode="auto">
          <a:xfrm>
            <a:off x="4010025" y="5275263"/>
            <a:ext cx="1228725" cy="457200"/>
            <a:chOff x="2526" y="3323"/>
            <a:chExt cx="774" cy="288"/>
          </a:xfrm>
        </p:grpSpPr>
        <p:sp>
          <p:nvSpPr>
            <p:cNvPr id="421902" name="Rectangle 14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1903" name="Text Box 15"/>
            <p:cNvSpPr txBox="1">
              <a:spLocks noChangeArrowheads="1"/>
            </p:cNvSpPr>
            <p:nvPr/>
          </p:nvSpPr>
          <p:spPr bwMode="auto">
            <a:xfrm>
              <a:off x="2526" y="332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421905" name="Line 17"/>
          <p:cNvSpPr>
            <a:spLocks noChangeShapeType="1"/>
          </p:cNvSpPr>
          <p:nvPr/>
        </p:nvSpPr>
        <p:spPr bwMode="auto">
          <a:xfrm>
            <a:off x="228600" y="57959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6" name="AutoShape 18"/>
          <p:cNvSpPr>
            <a:spLocks noChangeArrowheads="1"/>
          </p:cNvSpPr>
          <p:nvPr/>
        </p:nvSpPr>
        <p:spPr bwMode="auto">
          <a:xfrm>
            <a:off x="1066800" y="3667125"/>
            <a:ext cx="4068763" cy="1590675"/>
          </a:xfrm>
          <a:prstGeom prst="wedgeRoundRectCallout">
            <a:avLst>
              <a:gd name="adj1" fmla="val -44148"/>
              <a:gd name="adj2" fmla="val 83532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Hey Operating System, I need you to reserve </a:t>
            </a:r>
            <a:r>
              <a:rPr lang="en-US">
                <a:solidFill>
                  <a:srgbClr val="990000"/>
                </a:solidFill>
              </a:rPr>
              <a:t>8</a:t>
            </a:r>
            <a:r>
              <a:rPr lang="en-US"/>
              <a:t> bytes of memory for me.</a:t>
            </a:r>
          </a:p>
        </p:txBody>
      </p:sp>
      <p:sp>
        <p:nvSpPr>
          <p:cNvPr id="421913" name="AutoShape 25"/>
          <p:cNvSpPr>
            <a:spLocks noChangeArrowheads="1"/>
          </p:cNvSpPr>
          <p:nvPr/>
        </p:nvSpPr>
        <p:spPr bwMode="auto">
          <a:xfrm flipH="1">
            <a:off x="5091113" y="4106863"/>
            <a:ext cx="3657600" cy="1905000"/>
          </a:xfrm>
          <a:prstGeom prst="wedgeRoundRectCallout">
            <a:avLst>
              <a:gd name="adj1" fmla="val -58856"/>
              <a:gd name="adj2" fmla="val 90917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No worries!  I’ll reserve </a:t>
            </a:r>
            <a:r>
              <a:rPr lang="en-US">
                <a:solidFill>
                  <a:srgbClr val="990000"/>
                </a:solidFill>
              </a:rPr>
              <a:t>8</a:t>
            </a:r>
            <a:r>
              <a:rPr lang="en-US"/>
              <a:t> bytes of memory for you at location </a:t>
            </a:r>
            <a:r>
              <a:rPr lang="en-US">
                <a:solidFill>
                  <a:srgbClr val="990000"/>
                </a:solidFill>
              </a:rPr>
              <a:t>1000</a:t>
            </a:r>
            <a:r>
              <a:rPr lang="en-US"/>
              <a:t>.</a:t>
            </a:r>
          </a:p>
        </p:txBody>
      </p:sp>
      <p:sp>
        <p:nvSpPr>
          <p:cNvPr id="421914" name="Rectangle 26"/>
          <p:cNvSpPr>
            <a:spLocks noChangeArrowheads="1"/>
          </p:cNvSpPr>
          <p:nvPr/>
        </p:nvSpPr>
        <p:spPr bwMode="auto">
          <a:xfrm>
            <a:off x="6057900" y="5710238"/>
            <a:ext cx="1524000" cy="1071562"/>
          </a:xfrm>
          <a:prstGeom prst="rect">
            <a:avLst/>
          </a:prstGeom>
          <a:solidFill>
            <a:srgbClr val="D3D3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1916" name="Text Box 28"/>
          <p:cNvSpPr txBox="1">
            <a:spLocks noChangeArrowheads="1"/>
          </p:cNvSpPr>
          <p:nvPr/>
        </p:nvSpPr>
        <p:spPr bwMode="auto">
          <a:xfrm>
            <a:off x="4349750" y="53181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F"/>
                </a:solidFill>
              </a:rPr>
              <a:t>1000</a:t>
            </a:r>
          </a:p>
        </p:txBody>
      </p:sp>
      <p:sp>
        <p:nvSpPr>
          <p:cNvPr id="421918" name="Text Box 30"/>
          <p:cNvSpPr txBox="1">
            <a:spLocks noChangeArrowheads="1"/>
          </p:cNvSpPr>
          <p:nvPr/>
        </p:nvSpPr>
        <p:spPr bwMode="auto">
          <a:xfrm>
            <a:off x="6027738" y="56340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1919" name="AutoShape 31"/>
          <p:cNvCxnSpPr>
            <a:cxnSpLocks noChangeShapeType="1"/>
            <a:stCxn id="421916" idx="3"/>
            <a:endCxn id="421918" idx="1"/>
          </p:cNvCxnSpPr>
          <p:nvPr/>
        </p:nvCxnSpPr>
        <p:spPr bwMode="auto">
          <a:xfrm>
            <a:off x="5227638" y="5546725"/>
            <a:ext cx="800100" cy="31591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1920" name="AutoShape 32"/>
          <p:cNvSpPr>
            <a:spLocks noChangeArrowheads="1"/>
          </p:cNvSpPr>
          <p:nvPr/>
        </p:nvSpPr>
        <p:spPr bwMode="auto">
          <a:xfrm>
            <a:off x="1081088" y="2720975"/>
            <a:ext cx="4068762" cy="2522538"/>
          </a:xfrm>
          <a:prstGeom prst="wedgeRoundRectCallout">
            <a:avLst>
              <a:gd name="adj1" fmla="val -44148"/>
              <a:gd name="adj2" fmla="val 7114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Ok, we’re allocating a </a:t>
            </a:r>
            <a:r>
              <a:rPr lang="en-US">
                <a:solidFill>
                  <a:srgbClr val="6600CC"/>
                </a:solidFill>
              </a:rPr>
              <a:t>MathProf</a:t>
            </a:r>
            <a:r>
              <a:rPr lang="en-US"/>
              <a:t> variable, I’ll call the constructors…</a:t>
            </a:r>
          </a:p>
          <a:p>
            <a:endParaRPr lang="en-US" sz="1200"/>
          </a:p>
          <a:p>
            <a:r>
              <a:rPr lang="en-US"/>
              <a:t> </a:t>
            </a:r>
            <a:r>
              <a:rPr lang="en-US">
                <a:solidFill>
                  <a:srgbClr val="6600CC"/>
                </a:solidFill>
              </a:rPr>
              <a:t>Prof</a:t>
            </a:r>
            <a:r>
              <a:rPr lang="en-US"/>
              <a:t> first, then </a:t>
            </a:r>
            <a:r>
              <a:rPr lang="en-US">
                <a:solidFill>
                  <a:srgbClr val="6600CC"/>
                </a:solidFill>
              </a:rPr>
              <a:t>MathProf’s</a:t>
            </a:r>
            <a:r>
              <a:rPr lang="en-US"/>
              <a:t> constructor second.</a:t>
            </a:r>
          </a:p>
        </p:txBody>
      </p:sp>
      <p:sp>
        <p:nvSpPr>
          <p:cNvPr id="421921" name="Line 33"/>
          <p:cNvSpPr>
            <a:spLocks noChangeShapeType="1"/>
          </p:cNvSpPr>
          <p:nvPr/>
        </p:nvSpPr>
        <p:spPr bwMode="auto">
          <a:xfrm>
            <a:off x="122238" y="16906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1924" name="Group 36"/>
          <p:cNvGrpSpPr>
            <a:grpSpLocks/>
          </p:cNvGrpSpPr>
          <p:nvPr/>
        </p:nvGrpSpPr>
        <p:grpSpPr bwMode="auto">
          <a:xfrm>
            <a:off x="6096000" y="6208713"/>
            <a:ext cx="1450975" cy="609600"/>
            <a:chOff x="3840" y="3911"/>
            <a:chExt cx="914" cy="384"/>
          </a:xfrm>
        </p:grpSpPr>
        <p:sp>
          <p:nvSpPr>
            <p:cNvPr id="421922" name="Rectangle 34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1923" name="Text Box 35"/>
            <p:cNvSpPr txBox="1">
              <a:spLocks noChangeArrowheads="1"/>
            </p:cNvSpPr>
            <p:nvPr/>
          </p:nvSpPr>
          <p:spPr bwMode="auto">
            <a:xfrm>
              <a:off x="3857" y="3911"/>
              <a:ext cx="88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Prof’s data:</a:t>
              </a:r>
            </a:p>
            <a:p>
              <a:r>
                <a:rPr lang="en-US" sz="1700"/>
                <a:t>m_myIQ:    </a:t>
              </a:r>
            </a:p>
          </p:txBody>
        </p:sp>
      </p:grpSp>
      <p:sp>
        <p:nvSpPr>
          <p:cNvPr id="421925" name="Line 37"/>
          <p:cNvSpPr>
            <a:spLocks noChangeShapeType="1"/>
          </p:cNvSpPr>
          <p:nvPr/>
        </p:nvSpPr>
        <p:spPr bwMode="auto">
          <a:xfrm>
            <a:off x="303213" y="2219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6" name="Text Box 38"/>
          <p:cNvSpPr txBox="1">
            <a:spLocks noChangeArrowheads="1"/>
          </p:cNvSpPr>
          <p:nvPr/>
        </p:nvSpPr>
        <p:spPr bwMode="auto">
          <a:xfrm>
            <a:off x="7097713" y="64389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95</a:t>
            </a:r>
          </a:p>
        </p:txBody>
      </p:sp>
      <p:sp>
        <p:nvSpPr>
          <p:cNvPr id="421927" name="Line 39"/>
          <p:cNvSpPr>
            <a:spLocks noChangeShapeType="1"/>
          </p:cNvSpPr>
          <p:nvPr/>
        </p:nvSpPr>
        <p:spPr bwMode="auto">
          <a:xfrm>
            <a:off x="166688" y="2466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8" name="Line 40"/>
          <p:cNvSpPr>
            <a:spLocks noChangeShapeType="1"/>
          </p:cNvSpPr>
          <p:nvPr/>
        </p:nvSpPr>
        <p:spPr bwMode="auto">
          <a:xfrm>
            <a:off x="3976688" y="17192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1929" name="Group 41"/>
          <p:cNvGrpSpPr>
            <a:grpSpLocks/>
          </p:cNvGrpSpPr>
          <p:nvPr/>
        </p:nvGrpSpPr>
        <p:grpSpPr bwMode="auto">
          <a:xfrm>
            <a:off x="5957888" y="5695950"/>
            <a:ext cx="1733550" cy="609600"/>
            <a:chOff x="3753" y="3911"/>
            <a:chExt cx="1092" cy="384"/>
          </a:xfrm>
        </p:grpSpPr>
        <p:sp>
          <p:nvSpPr>
            <p:cNvPr id="421930" name="Rectangle 42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1931" name="Text Box 43"/>
            <p:cNvSpPr txBox="1">
              <a:spLocks noChangeArrowheads="1"/>
            </p:cNvSpPr>
            <p:nvPr/>
          </p:nvSpPr>
          <p:spPr bwMode="auto">
            <a:xfrm>
              <a:off x="3753" y="3911"/>
              <a:ext cx="109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MathProf data:</a:t>
              </a:r>
            </a:p>
            <a:p>
              <a:r>
                <a:rPr lang="en-US" sz="1700"/>
                <a:t>m_pTable:      </a:t>
              </a:r>
            </a:p>
          </p:txBody>
        </p:sp>
      </p:grpSp>
      <p:sp>
        <p:nvSpPr>
          <p:cNvPr id="421932" name="Line 44"/>
          <p:cNvSpPr>
            <a:spLocks noChangeShapeType="1"/>
          </p:cNvSpPr>
          <p:nvPr/>
        </p:nvSpPr>
        <p:spPr bwMode="auto">
          <a:xfrm>
            <a:off x="4233863" y="2238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3" name="AutoShape 45"/>
          <p:cNvSpPr>
            <a:spLocks noChangeArrowheads="1"/>
          </p:cNvSpPr>
          <p:nvPr/>
        </p:nvSpPr>
        <p:spPr bwMode="auto">
          <a:xfrm>
            <a:off x="4945063" y="66675"/>
            <a:ext cx="4068762" cy="1590675"/>
          </a:xfrm>
          <a:prstGeom prst="wedgeRoundRectCallout">
            <a:avLst>
              <a:gd name="adj1" fmla="val -20037"/>
              <a:gd name="adj2" fmla="val 85130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Hey Operating Sytem, I need </a:t>
            </a:r>
            <a:r>
              <a:rPr lang="en-US">
                <a:solidFill>
                  <a:srgbClr val="6600CC"/>
                </a:solidFill>
              </a:rPr>
              <a:t>24</a:t>
            </a:r>
            <a:r>
              <a:rPr lang="en-US"/>
              <a:t> bytes of memory.</a:t>
            </a:r>
          </a:p>
        </p:txBody>
      </p:sp>
      <p:sp>
        <p:nvSpPr>
          <p:cNvPr id="421934" name="AutoShape 46"/>
          <p:cNvSpPr>
            <a:spLocks noChangeArrowheads="1"/>
          </p:cNvSpPr>
          <p:nvPr/>
        </p:nvSpPr>
        <p:spPr bwMode="auto">
          <a:xfrm flipH="1">
            <a:off x="5127625" y="4084638"/>
            <a:ext cx="3657600" cy="1905000"/>
          </a:xfrm>
          <a:prstGeom prst="wedgeRoundRectCallout">
            <a:avLst>
              <a:gd name="adj1" fmla="val -56597"/>
              <a:gd name="adj2" fmla="val 93167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Ok!  I’ll reserve </a:t>
            </a:r>
            <a:r>
              <a:rPr lang="en-US">
                <a:solidFill>
                  <a:srgbClr val="6600CC"/>
                </a:solidFill>
              </a:rPr>
              <a:t>24</a:t>
            </a:r>
            <a:r>
              <a:rPr lang="en-US"/>
              <a:t> bytes of memory for you at location</a:t>
            </a:r>
            <a:r>
              <a:rPr lang="en-US">
                <a:solidFill>
                  <a:srgbClr val="6600CC"/>
                </a:solidFill>
              </a:rPr>
              <a:t> 800</a:t>
            </a:r>
            <a:r>
              <a:rPr lang="en-US"/>
              <a:t>.</a:t>
            </a:r>
          </a:p>
        </p:txBody>
      </p:sp>
      <p:grpSp>
        <p:nvGrpSpPr>
          <p:cNvPr id="421942" name="Group 54"/>
          <p:cNvGrpSpPr>
            <a:grpSpLocks/>
          </p:cNvGrpSpPr>
          <p:nvPr/>
        </p:nvGrpSpPr>
        <p:grpSpPr bwMode="auto">
          <a:xfrm>
            <a:off x="8229600" y="5373688"/>
            <a:ext cx="609600" cy="1408112"/>
            <a:chOff x="5088" y="3456"/>
            <a:chExt cx="384" cy="887"/>
          </a:xfrm>
        </p:grpSpPr>
        <p:sp>
          <p:nvSpPr>
            <p:cNvPr id="421936" name="Rectangle 48"/>
            <p:cNvSpPr>
              <a:spLocks noChangeArrowheads="1"/>
            </p:cNvSpPr>
            <p:nvPr/>
          </p:nvSpPr>
          <p:spPr bwMode="auto">
            <a:xfrm>
              <a:off x="5088" y="3600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1938" name="Rectangle 50"/>
            <p:cNvSpPr>
              <a:spLocks noChangeArrowheads="1"/>
            </p:cNvSpPr>
            <p:nvPr/>
          </p:nvSpPr>
          <p:spPr bwMode="auto">
            <a:xfrm>
              <a:off x="5088" y="3897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1941" name="Group 53"/>
            <p:cNvGrpSpPr>
              <a:grpSpLocks/>
            </p:cNvGrpSpPr>
            <p:nvPr/>
          </p:nvGrpSpPr>
          <p:grpSpPr bwMode="auto">
            <a:xfrm>
              <a:off x="5088" y="3456"/>
              <a:ext cx="384" cy="887"/>
              <a:chOff x="5088" y="3456"/>
              <a:chExt cx="384" cy="887"/>
            </a:xfrm>
          </p:grpSpPr>
          <p:sp>
            <p:nvSpPr>
              <p:cNvPr id="421935" name="Rectangle 47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1937" name="Rectangle 49"/>
              <p:cNvSpPr>
                <a:spLocks noChangeArrowheads="1"/>
              </p:cNvSpPr>
              <p:nvPr/>
            </p:nvSpPr>
            <p:spPr bwMode="auto">
              <a:xfrm>
                <a:off x="5088" y="3744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1939" name="Rectangle 51"/>
              <p:cNvSpPr>
                <a:spLocks noChangeArrowheads="1"/>
              </p:cNvSpPr>
              <p:nvPr/>
            </p:nvSpPr>
            <p:spPr bwMode="auto">
              <a:xfrm>
                <a:off x="5088" y="4041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1940" name="Rectangle 52"/>
              <p:cNvSpPr>
                <a:spLocks noChangeArrowheads="1"/>
              </p:cNvSpPr>
              <p:nvPr/>
            </p:nvSpPr>
            <p:spPr bwMode="auto">
              <a:xfrm>
                <a:off x="5088" y="4185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21943" name="Text Box 55"/>
          <p:cNvSpPr txBox="1">
            <a:spLocks noChangeArrowheads="1"/>
          </p:cNvSpPr>
          <p:nvPr/>
        </p:nvSpPr>
        <p:spPr bwMode="auto">
          <a:xfrm>
            <a:off x="7024688" y="59436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421944" name="Text Box 56"/>
          <p:cNvSpPr txBox="1">
            <a:spLocks noChangeArrowheads="1"/>
          </p:cNvSpPr>
          <p:nvPr/>
        </p:nvSpPr>
        <p:spPr bwMode="auto">
          <a:xfrm>
            <a:off x="8350250" y="5181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1945" name="AutoShape 57"/>
          <p:cNvCxnSpPr>
            <a:cxnSpLocks noChangeShapeType="1"/>
          </p:cNvCxnSpPr>
          <p:nvPr/>
        </p:nvCxnSpPr>
        <p:spPr bwMode="auto">
          <a:xfrm flipV="1">
            <a:off x="7577138" y="5410200"/>
            <a:ext cx="674687" cy="731838"/>
          </a:xfrm>
          <a:prstGeom prst="curvedConnector3">
            <a:avLst>
              <a:gd name="adj1" fmla="val 49884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1946" name="Line 58"/>
          <p:cNvSpPr>
            <a:spLocks noChangeShapeType="1"/>
          </p:cNvSpPr>
          <p:nvPr/>
        </p:nvSpPr>
        <p:spPr bwMode="auto">
          <a:xfrm>
            <a:off x="4267200" y="2638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7" name="Text Box 59"/>
          <p:cNvSpPr txBox="1">
            <a:spLocks noChangeArrowheads="1"/>
          </p:cNvSpPr>
          <p:nvPr/>
        </p:nvSpPr>
        <p:spPr bwMode="auto">
          <a:xfrm>
            <a:off x="8288338" y="5310188"/>
            <a:ext cx="431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  <a:p>
            <a:r>
              <a:rPr lang="en-US" sz="1600" b="1"/>
              <a:t>1</a:t>
            </a:r>
          </a:p>
          <a:p>
            <a:r>
              <a:rPr lang="en-US" sz="1600" b="1"/>
              <a:t>4</a:t>
            </a:r>
          </a:p>
          <a:p>
            <a:r>
              <a:rPr lang="en-US" sz="1600" b="1"/>
              <a:t>9</a:t>
            </a:r>
          </a:p>
          <a:p>
            <a:r>
              <a:rPr lang="en-US" sz="1600" b="1"/>
              <a:t>16</a:t>
            </a:r>
          </a:p>
          <a:p>
            <a:r>
              <a:rPr lang="en-US" sz="1600" b="1"/>
              <a:t>25</a:t>
            </a:r>
          </a:p>
        </p:txBody>
      </p:sp>
      <p:sp>
        <p:nvSpPr>
          <p:cNvPr id="421948" name="Line 60"/>
          <p:cNvSpPr>
            <a:spLocks noChangeShapeType="1"/>
          </p:cNvSpPr>
          <p:nvPr/>
        </p:nvSpPr>
        <p:spPr bwMode="auto">
          <a:xfrm>
            <a:off x="4071938" y="3157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9" name="Line 61"/>
          <p:cNvSpPr>
            <a:spLocks noChangeShapeType="1"/>
          </p:cNvSpPr>
          <p:nvPr/>
        </p:nvSpPr>
        <p:spPr bwMode="auto">
          <a:xfrm>
            <a:off x="211138" y="61356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2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2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2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2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2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2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2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2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8" grpId="0" animBg="1"/>
      <p:bldP spid="421899" grpId="0" animBg="1"/>
      <p:bldP spid="421899" grpId="1" animBg="1"/>
      <p:bldP spid="421905" grpId="0" animBg="1"/>
      <p:bldP spid="421905" grpId="1" animBg="1"/>
      <p:bldP spid="421906" grpId="0" animBg="1"/>
      <p:bldP spid="421906" grpId="1" animBg="1"/>
      <p:bldP spid="421913" grpId="0" animBg="1"/>
      <p:bldP spid="421913" grpId="1" animBg="1"/>
      <p:bldP spid="421914" grpId="0" animBg="1"/>
      <p:bldP spid="421916" grpId="0"/>
      <p:bldP spid="421920" grpId="0" animBg="1"/>
      <p:bldP spid="421920" grpId="1" animBg="1"/>
      <p:bldP spid="421921" grpId="0" animBg="1"/>
      <p:bldP spid="421921" grpId="1" animBg="1"/>
      <p:bldP spid="421925" grpId="0" animBg="1"/>
      <p:bldP spid="421925" grpId="1" animBg="1"/>
      <p:bldP spid="421926" grpId="0"/>
      <p:bldP spid="421927" grpId="0" animBg="1"/>
      <p:bldP spid="421927" grpId="1" animBg="1"/>
      <p:bldP spid="421928" grpId="0" animBg="1"/>
      <p:bldP spid="421928" grpId="1" animBg="1"/>
      <p:bldP spid="421932" grpId="0" animBg="1"/>
      <p:bldP spid="421932" grpId="1" animBg="1"/>
      <p:bldP spid="421933" grpId="0" animBg="1"/>
      <p:bldP spid="421933" grpId="1" animBg="1"/>
      <p:bldP spid="421934" grpId="0" animBg="1"/>
      <p:bldP spid="421934" grpId="1" animBg="1"/>
      <p:bldP spid="421943" grpId="0"/>
      <p:bldP spid="421946" grpId="0" animBg="1"/>
      <p:bldP spid="421946" grpId="1" animBg="1"/>
      <p:bldP spid="421947" grpId="0"/>
      <p:bldP spid="421948" grpId="0" animBg="1"/>
      <p:bldP spid="421948" grpId="1" animBg="1"/>
      <p:bldP spid="421949" grpId="0" animBg="1"/>
      <p:bldP spid="421949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1639-DAAC-4A89-BC07-84E2F12E43F5}" type="slidenum">
              <a:rPr lang="en-US"/>
              <a:pPr/>
              <a:t>32</a:t>
            </a:fld>
            <a:endParaRPr lang="en-US"/>
          </a:p>
        </p:txBody>
      </p:sp>
      <p:grpSp>
        <p:nvGrpSpPr>
          <p:cNvPr id="422914" name="Group 2"/>
          <p:cNvGrpSpPr>
            <a:grpSpLocks/>
          </p:cNvGrpSpPr>
          <p:nvPr/>
        </p:nvGrpSpPr>
        <p:grpSpPr bwMode="auto">
          <a:xfrm>
            <a:off x="76200" y="750888"/>
            <a:ext cx="4191000" cy="4125912"/>
            <a:chOff x="240" y="2640"/>
            <a:chExt cx="2304" cy="1556"/>
          </a:xfrm>
        </p:grpSpPr>
        <p:sp>
          <p:nvSpPr>
            <p:cNvPr id="422915" name="Rectangle 3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16" name="Rectangle 4"/>
            <p:cNvSpPr>
              <a:spLocks noChangeArrowheads="1"/>
            </p:cNvSpPr>
            <p:nvPr/>
          </p:nvSpPr>
          <p:spPr bwMode="auto">
            <a:xfrm>
              <a:off x="240" y="2640"/>
              <a:ext cx="2304" cy="1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m_myIQ = 95;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 died smart: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int m_myIQ;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22917" name="Rectangle 5"/>
          <p:cNvSpPr>
            <a:spLocks noGrp="1" noChangeArrowheads="1"/>
          </p:cNvSpPr>
          <p:nvPr>
            <p:ph type="title"/>
          </p:nvPr>
        </p:nvSpPr>
        <p:spPr>
          <a:xfrm>
            <a:off x="90488" y="-304800"/>
            <a:ext cx="8520112" cy="1143000"/>
          </a:xfrm>
        </p:spPr>
        <p:txBody>
          <a:bodyPr/>
          <a:lstStyle/>
          <a:p>
            <a:r>
              <a:rPr lang="en-US" sz="3400"/>
              <a:t>Polymorphism and Virtual Destructors</a:t>
            </a:r>
          </a:p>
        </p:txBody>
      </p:sp>
      <p:grpSp>
        <p:nvGrpSpPr>
          <p:cNvPr id="422918" name="Group 6"/>
          <p:cNvGrpSpPr>
            <a:grpSpLocks/>
          </p:cNvGrpSpPr>
          <p:nvPr/>
        </p:nvGrpSpPr>
        <p:grpSpPr bwMode="auto">
          <a:xfrm>
            <a:off x="4114800" y="762000"/>
            <a:ext cx="4725988" cy="4478338"/>
            <a:chOff x="2784" y="576"/>
            <a:chExt cx="2880" cy="1536"/>
          </a:xfrm>
        </p:grpSpPr>
        <p:sp>
          <p:nvSpPr>
            <p:cNvPr id="422919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20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MathProf: public Prof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MathProf(void)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m_pTable = new int[6];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for (int i=0;i&lt;6;i++)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m_pTable[i] = i*i;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~MathProf()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{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delete [] m_pTable;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*m_pTable;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sp>
        <p:nvSpPr>
          <p:cNvPr id="422922" name="Rectangle 10"/>
          <p:cNvSpPr>
            <a:spLocks noChangeArrowheads="1"/>
          </p:cNvSpPr>
          <p:nvPr/>
        </p:nvSpPr>
        <p:spPr bwMode="auto">
          <a:xfrm>
            <a:off x="79375" y="4640263"/>
            <a:ext cx="3635375" cy="2176462"/>
          </a:xfrm>
          <a:prstGeom prst="rect">
            <a:avLst/>
          </a:prstGeom>
          <a:solidFill>
            <a:srgbClr val="FFF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main()		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Prof *p;</a:t>
            </a:r>
          </a:p>
          <a:p>
            <a:pPr algn="l" eaLnBrk="0" hangingPunct="0"/>
            <a:endParaRPr lang="en-US" sz="10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 = new MathProf;</a:t>
            </a: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...</a:t>
            </a: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p;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22925" name="Group 13"/>
          <p:cNvGrpSpPr>
            <a:grpSpLocks/>
          </p:cNvGrpSpPr>
          <p:nvPr/>
        </p:nvGrpSpPr>
        <p:grpSpPr bwMode="auto">
          <a:xfrm>
            <a:off x="4010025" y="5275263"/>
            <a:ext cx="1228725" cy="457200"/>
            <a:chOff x="2526" y="3323"/>
            <a:chExt cx="774" cy="288"/>
          </a:xfrm>
        </p:grpSpPr>
        <p:sp>
          <p:nvSpPr>
            <p:cNvPr id="422926" name="Rectangle 14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2927" name="Text Box 15"/>
            <p:cNvSpPr txBox="1">
              <a:spLocks noChangeArrowheads="1"/>
            </p:cNvSpPr>
            <p:nvPr/>
          </p:nvSpPr>
          <p:spPr bwMode="auto">
            <a:xfrm>
              <a:off x="2526" y="3323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422931" name="Rectangle 19"/>
          <p:cNvSpPr>
            <a:spLocks noChangeArrowheads="1"/>
          </p:cNvSpPr>
          <p:nvPr/>
        </p:nvSpPr>
        <p:spPr bwMode="auto">
          <a:xfrm>
            <a:off x="6057900" y="5710238"/>
            <a:ext cx="1524000" cy="1071562"/>
          </a:xfrm>
          <a:prstGeom prst="rect">
            <a:avLst/>
          </a:prstGeom>
          <a:solidFill>
            <a:srgbClr val="D3D3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2932" name="Text Box 20"/>
          <p:cNvSpPr txBox="1">
            <a:spLocks noChangeArrowheads="1"/>
          </p:cNvSpPr>
          <p:nvPr/>
        </p:nvSpPr>
        <p:spPr bwMode="auto">
          <a:xfrm>
            <a:off x="4349750" y="53181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F"/>
                </a:solidFill>
              </a:rPr>
              <a:t>1000</a:t>
            </a:r>
          </a:p>
        </p:txBody>
      </p:sp>
      <p:sp>
        <p:nvSpPr>
          <p:cNvPr id="422933" name="Text Box 21"/>
          <p:cNvSpPr txBox="1">
            <a:spLocks noChangeArrowheads="1"/>
          </p:cNvSpPr>
          <p:nvPr/>
        </p:nvSpPr>
        <p:spPr bwMode="auto">
          <a:xfrm>
            <a:off x="6027738" y="56340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2934" name="AutoShape 22"/>
          <p:cNvCxnSpPr>
            <a:cxnSpLocks noChangeShapeType="1"/>
            <a:stCxn id="422932" idx="3"/>
            <a:endCxn id="422933" idx="1"/>
          </p:cNvCxnSpPr>
          <p:nvPr/>
        </p:nvCxnSpPr>
        <p:spPr bwMode="auto">
          <a:xfrm>
            <a:off x="5227638" y="5546725"/>
            <a:ext cx="800100" cy="31591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2937" name="Group 25"/>
          <p:cNvGrpSpPr>
            <a:grpSpLocks/>
          </p:cNvGrpSpPr>
          <p:nvPr/>
        </p:nvGrpSpPr>
        <p:grpSpPr bwMode="auto">
          <a:xfrm>
            <a:off x="6096000" y="6208713"/>
            <a:ext cx="1450975" cy="609600"/>
            <a:chOff x="3840" y="3911"/>
            <a:chExt cx="914" cy="384"/>
          </a:xfrm>
        </p:grpSpPr>
        <p:sp>
          <p:nvSpPr>
            <p:cNvPr id="422938" name="Rectangle 26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2939" name="Text Box 27"/>
            <p:cNvSpPr txBox="1">
              <a:spLocks noChangeArrowheads="1"/>
            </p:cNvSpPr>
            <p:nvPr/>
          </p:nvSpPr>
          <p:spPr bwMode="auto">
            <a:xfrm>
              <a:off x="3857" y="3911"/>
              <a:ext cx="88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Prof’s data:</a:t>
              </a:r>
            </a:p>
            <a:p>
              <a:r>
                <a:rPr lang="en-US" sz="1700"/>
                <a:t>m_myIQ:    </a:t>
              </a:r>
            </a:p>
          </p:txBody>
        </p:sp>
      </p:grpSp>
      <p:sp>
        <p:nvSpPr>
          <p:cNvPr id="422941" name="Text Box 29"/>
          <p:cNvSpPr txBox="1">
            <a:spLocks noChangeArrowheads="1"/>
          </p:cNvSpPr>
          <p:nvPr/>
        </p:nvSpPr>
        <p:spPr bwMode="auto">
          <a:xfrm>
            <a:off x="7097713" y="64389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95</a:t>
            </a:r>
          </a:p>
        </p:txBody>
      </p:sp>
      <p:grpSp>
        <p:nvGrpSpPr>
          <p:cNvPr id="422944" name="Group 32"/>
          <p:cNvGrpSpPr>
            <a:grpSpLocks/>
          </p:cNvGrpSpPr>
          <p:nvPr/>
        </p:nvGrpSpPr>
        <p:grpSpPr bwMode="auto">
          <a:xfrm>
            <a:off x="5957888" y="5695950"/>
            <a:ext cx="1733550" cy="609600"/>
            <a:chOff x="3753" y="3911"/>
            <a:chExt cx="1092" cy="384"/>
          </a:xfrm>
        </p:grpSpPr>
        <p:sp>
          <p:nvSpPr>
            <p:cNvPr id="422945" name="Rectangle 33"/>
            <p:cNvSpPr>
              <a:spLocks noChangeArrowheads="1"/>
            </p:cNvSpPr>
            <p:nvPr/>
          </p:nvSpPr>
          <p:spPr bwMode="auto">
            <a:xfrm>
              <a:off x="3840" y="3950"/>
              <a:ext cx="914" cy="297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2946" name="Text Box 34"/>
            <p:cNvSpPr txBox="1">
              <a:spLocks noChangeArrowheads="1"/>
            </p:cNvSpPr>
            <p:nvPr/>
          </p:nvSpPr>
          <p:spPr bwMode="auto">
            <a:xfrm>
              <a:off x="3753" y="3911"/>
              <a:ext cx="109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MathProf data:</a:t>
              </a:r>
            </a:p>
            <a:p>
              <a:r>
                <a:rPr lang="en-US" sz="1700"/>
                <a:t>m_pTable:      </a:t>
              </a:r>
            </a:p>
          </p:txBody>
        </p:sp>
      </p:grpSp>
      <p:grpSp>
        <p:nvGrpSpPr>
          <p:cNvPr id="422950" name="Group 38"/>
          <p:cNvGrpSpPr>
            <a:grpSpLocks/>
          </p:cNvGrpSpPr>
          <p:nvPr/>
        </p:nvGrpSpPr>
        <p:grpSpPr bwMode="auto">
          <a:xfrm>
            <a:off x="8324850" y="5373688"/>
            <a:ext cx="609600" cy="1408112"/>
            <a:chOff x="5088" y="3456"/>
            <a:chExt cx="384" cy="887"/>
          </a:xfrm>
        </p:grpSpPr>
        <p:sp>
          <p:nvSpPr>
            <p:cNvPr id="422951" name="Rectangle 39"/>
            <p:cNvSpPr>
              <a:spLocks noChangeArrowheads="1"/>
            </p:cNvSpPr>
            <p:nvPr/>
          </p:nvSpPr>
          <p:spPr bwMode="auto">
            <a:xfrm>
              <a:off x="5088" y="3600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2952" name="Rectangle 40"/>
            <p:cNvSpPr>
              <a:spLocks noChangeArrowheads="1"/>
            </p:cNvSpPr>
            <p:nvPr/>
          </p:nvSpPr>
          <p:spPr bwMode="auto">
            <a:xfrm>
              <a:off x="5088" y="3897"/>
              <a:ext cx="384" cy="158"/>
            </a:xfrm>
            <a:prstGeom prst="rect">
              <a:avLst/>
            </a:prstGeom>
            <a:solidFill>
              <a:srgbClr val="FFFF99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22953" name="Group 41"/>
            <p:cNvGrpSpPr>
              <a:grpSpLocks/>
            </p:cNvGrpSpPr>
            <p:nvPr/>
          </p:nvGrpSpPr>
          <p:grpSpPr bwMode="auto">
            <a:xfrm>
              <a:off x="5088" y="3456"/>
              <a:ext cx="384" cy="887"/>
              <a:chOff x="5088" y="3456"/>
              <a:chExt cx="384" cy="887"/>
            </a:xfrm>
          </p:grpSpPr>
          <p:sp>
            <p:nvSpPr>
              <p:cNvPr id="422954" name="Rectangle 42"/>
              <p:cNvSpPr>
                <a:spLocks noChangeArrowheads="1"/>
              </p:cNvSpPr>
              <p:nvPr/>
            </p:nvSpPr>
            <p:spPr bwMode="auto">
              <a:xfrm>
                <a:off x="5088" y="3456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55" name="Rectangle 43"/>
              <p:cNvSpPr>
                <a:spLocks noChangeArrowheads="1"/>
              </p:cNvSpPr>
              <p:nvPr/>
            </p:nvSpPr>
            <p:spPr bwMode="auto">
              <a:xfrm>
                <a:off x="5088" y="3744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56" name="Rectangle 44"/>
              <p:cNvSpPr>
                <a:spLocks noChangeArrowheads="1"/>
              </p:cNvSpPr>
              <p:nvPr/>
            </p:nvSpPr>
            <p:spPr bwMode="auto">
              <a:xfrm>
                <a:off x="5088" y="4041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57" name="Rectangle 45"/>
              <p:cNvSpPr>
                <a:spLocks noChangeArrowheads="1"/>
              </p:cNvSpPr>
              <p:nvPr/>
            </p:nvSpPr>
            <p:spPr bwMode="auto">
              <a:xfrm>
                <a:off x="5088" y="4185"/>
                <a:ext cx="384" cy="158"/>
              </a:xfrm>
              <a:prstGeom prst="rect">
                <a:avLst/>
              </a:prstGeom>
              <a:solidFill>
                <a:srgbClr val="FFFF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22958" name="Text Box 46"/>
          <p:cNvSpPr txBox="1">
            <a:spLocks noChangeArrowheads="1"/>
          </p:cNvSpPr>
          <p:nvPr/>
        </p:nvSpPr>
        <p:spPr bwMode="auto">
          <a:xfrm>
            <a:off x="7024688" y="59436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422959" name="Text Box 47"/>
          <p:cNvSpPr txBox="1">
            <a:spLocks noChangeArrowheads="1"/>
          </p:cNvSpPr>
          <p:nvPr/>
        </p:nvSpPr>
        <p:spPr bwMode="auto">
          <a:xfrm>
            <a:off x="8350250" y="5181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422960" name="AutoShape 48"/>
          <p:cNvCxnSpPr>
            <a:cxnSpLocks noChangeShapeType="1"/>
          </p:cNvCxnSpPr>
          <p:nvPr/>
        </p:nvCxnSpPr>
        <p:spPr bwMode="auto">
          <a:xfrm flipV="1">
            <a:off x="7632700" y="5410200"/>
            <a:ext cx="674688" cy="731838"/>
          </a:xfrm>
          <a:prstGeom prst="curvedConnector3">
            <a:avLst>
              <a:gd name="adj1" fmla="val 49884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2962" name="Text Box 50"/>
          <p:cNvSpPr txBox="1">
            <a:spLocks noChangeArrowheads="1"/>
          </p:cNvSpPr>
          <p:nvPr/>
        </p:nvSpPr>
        <p:spPr bwMode="auto">
          <a:xfrm>
            <a:off x="8383588" y="5310188"/>
            <a:ext cx="431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  <a:p>
            <a:r>
              <a:rPr lang="en-US" sz="1600" b="1"/>
              <a:t>1</a:t>
            </a:r>
          </a:p>
          <a:p>
            <a:r>
              <a:rPr lang="en-US" sz="1600" b="1"/>
              <a:t>4</a:t>
            </a:r>
          </a:p>
          <a:p>
            <a:r>
              <a:rPr lang="en-US" sz="1600" b="1"/>
              <a:t>9</a:t>
            </a:r>
          </a:p>
          <a:p>
            <a:r>
              <a:rPr lang="en-US" sz="1600" b="1"/>
              <a:t>16</a:t>
            </a:r>
          </a:p>
          <a:p>
            <a:r>
              <a:rPr lang="en-US" sz="1600" b="1"/>
              <a:t>25</a:t>
            </a:r>
          </a:p>
        </p:txBody>
      </p:sp>
      <p:sp>
        <p:nvSpPr>
          <p:cNvPr id="422966" name="Line 54"/>
          <p:cNvSpPr>
            <a:spLocks noChangeShapeType="1"/>
          </p:cNvSpPr>
          <p:nvPr/>
        </p:nvSpPr>
        <p:spPr bwMode="auto">
          <a:xfrm>
            <a:off x="225425" y="6353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67" name="AutoShape 55"/>
          <p:cNvSpPr>
            <a:spLocks noChangeArrowheads="1"/>
          </p:cNvSpPr>
          <p:nvPr/>
        </p:nvSpPr>
        <p:spPr bwMode="auto">
          <a:xfrm>
            <a:off x="2438400" y="1066800"/>
            <a:ext cx="6170613" cy="2876550"/>
          </a:xfrm>
          <a:prstGeom prst="wedgeRoundRectCallout">
            <a:avLst>
              <a:gd name="adj1" fmla="val -72074"/>
              <a:gd name="adj2" fmla="val 13013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Hmm.  Let’s see…</a:t>
            </a:r>
          </a:p>
          <a:p>
            <a:endParaRPr lang="en-US"/>
          </a:p>
          <a:p>
            <a:r>
              <a:rPr lang="en-US"/>
              <a:t>The variable </a:t>
            </a:r>
            <a:r>
              <a:rPr lang="en-US">
                <a:solidFill>
                  <a:srgbClr val="6600CC"/>
                </a:solidFill>
              </a:rPr>
              <a:t>p</a:t>
            </a:r>
            <a:r>
              <a:rPr lang="en-US"/>
              <a:t> is a </a:t>
            </a:r>
            <a:r>
              <a:rPr lang="en-US">
                <a:solidFill>
                  <a:srgbClr val="6600CC"/>
                </a:solidFill>
              </a:rPr>
              <a:t>Prof pointer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So all I need to call is </a:t>
            </a:r>
            <a:r>
              <a:rPr lang="en-US">
                <a:solidFill>
                  <a:srgbClr val="6600CC"/>
                </a:solidFill>
              </a:rPr>
              <a:t>Prof’s destructor</a:t>
            </a:r>
            <a:r>
              <a:rPr lang="en-US"/>
              <a:t>.   </a:t>
            </a:r>
          </a:p>
        </p:txBody>
      </p:sp>
      <p:sp>
        <p:nvSpPr>
          <p:cNvPr id="422968" name="Line 56"/>
          <p:cNvSpPr>
            <a:spLocks noChangeShapeType="1"/>
          </p:cNvSpPr>
          <p:nvPr/>
        </p:nvSpPr>
        <p:spPr bwMode="auto">
          <a:xfrm>
            <a:off x="103188" y="2876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69" name="Line 57"/>
          <p:cNvSpPr>
            <a:spLocks noChangeShapeType="1"/>
          </p:cNvSpPr>
          <p:nvPr/>
        </p:nvSpPr>
        <p:spPr bwMode="auto">
          <a:xfrm>
            <a:off x="312738" y="3414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70" name="Line 58"/>
          <p:cNvSpPr>
            <a:spLocks noChangeShapeType="1"/>
          </p:cNvSpPr>
          <p:nvPr/>
        </p:nvSpPr>
        <p:spPr bwMode="auto">
          <a:xfrm>
            <a:off x="319088" y="3676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71" name="Line 59"/>
          <p:cNvSpPr>
            <a:spLocks noChangeShapeType="1"/>
          </p:cNvSpPr>
          <p:nvPr/>
        </p:nvSpPr>
        <p:spPr bwMode="auto">
          <a:xfrm>
            <a:off x="200025" y="39195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73" name="AutoShape 61"/>
          <p:cNvSpPr>
            <a:spLocks noChangeArrowheads="1"/>
          </p:cNvSpPr>
          <p:nvPr/>
        </p:nvSpPr>
        <p:spPr bwMode="auto">
          <a:xfrm>
            <a:off x="2514600" y="1023938"/>
            <a:ext cx="6170613" cy="2876550"/>
          </a:xfrm>
          <a:prstGeom prst="wedgeRoundRectCallout">
            <a:avLst>
              <a:gd name="adj1" fmla="val -72074"/>
              <a:gd name="adj2" fmla="val 13013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Ok. Now that I ran the destructor, I’ll tell the Operating system to free the memory for me:</a:t>
            </a:r>
          </a:p>
          <a:p>
            <a:endParaRPr lang="en-US"/>
          </a:p>
          <a:p>
            <a:r>
              <a:rPr lang="en-US">
                <a:solidFill>
                  <a:srgbClr val="6600CC"/>
                </a:solidFill>
              </a:rPr>
              <a:t>Hey OS, you can release the memory at address 1000.</a:t>
            </a:r>
          </a:p>
        </p:txBody>
      </p:sp>
      <p:sp>
        <p:nvSpPr>
          <p:cNvPr id="422975" name="Rectangle 63"/>
          <p:cNvSpPr>
            <a:spLocks noChangeArrowheads="1"/>
          </p:cNvSpPr>
          <p:nvPr/>
        </p:nvSpPr>
        <p:spPr bwMode="auto">
          <a:xfrm>
            <a:off x="6019800" y="5357813"/>
            <a:ext cx="2290763" cy="1479550"/>
          </a:xfrm>
          <a:prstGeom prst="rect">
            <a:avLst/>
          </a:prstGeom>
          <a:solidFill>
            <a:schemeClr val="bg1"/>
          </a:solidFill>
          <a:ln w="158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2974" name="AutoShape 62"/>
          <p:cNvSpPr>
            <a:spLocks noChangeArrowheads="1"/>
          </p:cNvSpPr>
          <p:nvPr/>
        </p:nvSpPr>
        <p:spPr bwMode="auto">
          <a:xfrm flipH="1">
            <a:off x="5029200" y="3429000"/>
            <a:ext cx="3657600" cy="1905000"/>
          </a:xfrm>
          <a:prstGeom prst="wedgeRoundRectCallout">
            <a:avLst>
              <a:gd name="adj1" fmla="val -59292"/>
              <a:gd name="adj2" fmla="val 127583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>
                <a:solidFill>
                  <a:schemeClr val="tx1"/>
                </a:solidFill>
              </a:rPr>
              <a:t>Ok!  I’ll free it for someone else to use.</a:t>
            </a:r>
          </a:p>
        </p:txBody>
      </p:sp>
      <p:sp>
        <p:nvSpPr>
          <p:cNvPr id="422976" name="Text Box 64"/>
          <p:cNvSpPr txBox="1">
            <a:spLocks noChangeArrowheads="1"/>
          </p:cNvSpPr>
          <p:nvPr/>
        </p:nvSpPr>
        <p:spPr bwMode="auto">
          <a:xfrm>
            <a:off x="3700463" y="5791200"/>
            <a:ext cx="43576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Utoh! MathProf’s destructor was never called and the table was never freed!</a:t>
            </a:r>
          </a:p>
        </p:txBody>
      </p:sp>
      <p:sp>
        <p:nvSpPr>
          <p:cNvPr id="422977" name="Line 65"/>
          <p:cNvSpPr>
            <a:spLocks noChangeShapeType="1"/>
          </p:cNvSpPr>
          <p:nvPr/>
        </p:nvSpPr>
        <p:spPr bwMode="auto">
          <a:xfrm flipV="1">
            <a:off x="6710363" y="5410200"/>
            <a:ext cx="1595437" cy="98425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2978" name="Text Box 66"/>
          <p:cNvSpPr txBox="1">
            <a:spLocks noChangeArrowheads="1"/>
          </p:cNvSpPr>
          <p:nvPr/>
        </p:nvSpPr>
        <p:spPr bwMode="auto">
          <a:xfrm>
            <a:off x="3657600" y="5791200"/>
            <a:ext cx="43576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This means we have a </a:t>
            </a:r>
            <a:br>
              <a:rPr lang="en-US" sz="2200"/>
            </a:br>
            <a:r>
              <a:rPr lang="en-US" sz="2200"/>
              <a:t>memory leak!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2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2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2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2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66" grpId="0" animBg="1"/>
      <p:bldP spid="422966" grpId="1" animBg="1"/>
      <p:bldP spid="422967" grpId="0" animBg="1"/>
      <p:bldP spid="422967" grpId="1" animBg="1"/>
      <p:bldP spid="422968" grpId="0" animBg="1"/>
      <p:bldP spid="422968" grpId="1" animBg="1"/>
      <p:bldP spid="422969" grpId="0" animBg="1"/>
      <p:bldP spid="422969" grpId="1" animBg="1"/>
      <p:bldP spid="422970" grpId="0" animBg="1"/>
      <p:bldP spid="422970" grpId="1" animBg="1"/>
      <p:bldP spid="422971" grpId="0" animBg="1"/>
      <p:bldP spid="422971" grpId="1" animBg="1"/>
      <p:bldP spid="422973" grpId="0" animBg="1"/>
      <p:bldP spid="422973" grpId="1" animBg="1"/>
      <p:bldP spid="422975" grpId="0" animBg="1"/>
      <p:bldP spid="422974" grpId="0" animBg="1"/>
      <p:bldP spid="422974" grpId="1" animBg="1"/>
      <p:bldP spid="422976" grpId="0"/>
      <p:bldP spid="422976" grpId="1"/>
      <p:bldP spid="422977" grpId="0" animBg="1"/>
      <p:bldP spid="42297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1E62-E61F-47D6-B7DD-A1FD03752226}" type="slidenum">
              <a:rPr lang="en-US"/>
              <a:pPr/>
              <a:t>33</a:t>
            </a:fld>
            <a:endParaRPr lang="en-US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" y="-76200"/>
            <a:ext cx="8905875" cy="1143000"/>
          </a:xfrm>
        </p:spPr>
        <p:txBody>
          <a:bodyPr/>
          <a:lstStyle/>
          <a:p>
            <a:r>
              <a:rPr lang="en-US" sz="3600"/>
              <a:t>Virtual Destructors – What Happens?</a:t>
            </a:r>
          </a:p>
        </p:txBody>
      </p:sp>
      <p:grpSp>
        <p:nvGrpSpPr>
          <p:cNvPr id="508932" name="Group 4"/>
          <p:cNvGrpSpPr>
            <a:grpSpLocks/>
          </p:cNvGrpSpPr>
          <p:nvPr/>
        </p:nvGrpSpPr>
        <p:grpSpPr bwMode="auto">
          <a:xfrm>
            <a:off x="76200" y="1079500"/>
            <a:ext cx="4191000" cy="2654300"/>
            <a:chOff x="240" y="2640"/>
            <a:chExt cx="2304" cy="1536"/>
          </a:xfrm>
        </p:grpSpPr>
        <p:sp>
          <p:nvSpPr>
            <p:cNvPr id="508933" name="Rectangle 5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934" name="Rectangle 6"/>
            <p:cNvSpPr>
              <a:spLocks noChangeArrowheads="1"/>
            </p:cNvSpPr>
            <p:nvPr/>
          </p:nvSpPr>
          <p:spPr bwMode="auto">
            <a:xfrm>
              <a:off x="240" y="2640"/>
              <a:ext cx="2304" cy="1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Person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~Person()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’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 old!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08935" name="Group 7"/>
          <p:cNvGrpSpPr>
            <a:grpSpLocks/>
          </p:cNvGrpSpPr>
          <p:nvPr/>
        </p:nvGrpSpPr>
        <p:grpSpPr bwMode="auto">
          <a:xfrm>
            <a:off x="711200" y="3976688"/>
            <a:ext cx="4191000" cy="2654300"/>
            <a:chOff x="240" y="2640"/>
            <a:chExt cx="2304" cy="1536"/>
          </a:xfrm>
        </p:grpSpPr>
        <p:sp>
          <p:nvSpPr>
            <p:cNvPr id="508936" name="Rectangle 8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937" name="Rectangle 9"/>
            <p:cNvSpPr>
              <a:spLocks noChangeArrowheads="1"/>
            </p:cNvSpPr>
            <p:nvPr/>
          </p:nvSpPr>
          <p:spPr bwMode="auto">
            <a:xfrm>
              <a:off x="240" y="2640"/>
              <a:ext cx="2304" cy="1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Prof: public Person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~Prof()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cout &lt;&lt;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Argh! No tenure!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”</a:t>
              </a: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08938" name="Text Box 10"/>
          <p:cNvSpPr txBox="1">
            <a:spLocks noChangeArrowheads="1"/>
          </p:cNvSpPr>
          <p:nvPr/>
        </p:nvSpPr>
        <p:spPr bwMode="auto">
          <a:xfrm>
            <a:off x="3968750" y="1057275"/>
            <a:ext cx="50561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So what happens if we’ve forgotten to make a class’s destructor virtual?</a:t>
            </a:r>
          </a:p>
        </p:txBody>
      </p:sp>
      <p:sp>
        <p:nvSpPr>
          <p:cNvPr id="508939" name="Text Box 11"/>
          <p:cNvSpPr txBox="1">
            <a:spLocks noChangeArrowheads="1"/>
          </p:cNvSpPr>
          <p:nvPr/>
        </p:nvSpPr>
        <p:spPr bwMode="auto">
          <a:xfrm>
            <a:off x="4094163" y="2057400"/>
            <a:ext cx="49196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And then define a derived variable in our program?</a:t>
            </a:r>
          </a:p>
        </p:txBody>
      </p:sp>
      <p:sp>
        <p:nvSpPr>
          <p:cNvPr id="508942" name="Rectangle 14"/>
          <p:cNvSpPr>
            <a:spLocks noChangeArrowheads="1"/>
          </p:cNvSpPr>
          <p:nvPr/>
        </p:nvSpPr>
        <p:spPr bwMode="auto">
          <a:xfrm>
            <a:off x="4911725" y="3657600"/>
            <a:ext cx="3890963" cy="2017713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 main(void)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Prof carey;</a:t>
            </a:r>
          </a:p>
          <a:p>
            <a:pPr algn="l"/>
            <a:endParaRPr lang="en-US" sz="18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...</a:t>
            </a:r>
          </a:p>
          <a:p>
            <a:pPr algn="l"/>
            <a:endParaRPr lang="en-US" sz="18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 // carey</a:t>
            </a:r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’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 destructed</a:t>
            </a:r>
            <a:endParaRPr lang="en-US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8943" name="Text Box 15"/>
          <p:cNvSpPr txBox="1">
            <a:spLocks noChangeArrowheads="1"/>
          </p:cNvSpPr>
          <p:nvPr/>
        </p:nvSpPr>
        <p:spPr bwMode="auto">
          <a:xfrm>
            <a:off x="4219575" y="2973388"/>
            <a:ext cx="49196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Will both destructors be called?</a:t>
            </a:r>
          </a:p>
        </p:txBody>
      </p:sp>
      <p:sp>
        <p:nvSpPr>
          <p:cNvPr id="508944" name="Line 16"/>
          <p:cNvSpPr>
            <a:spLocks noChangeShapeType="1"/>
          </p:cNvSpPr>
          <p:nvPr/>
        </p:nvSpPr>
        <p:spPr bwMode="auto">
          <a:xfrm>
            <a:off x="5083175" y="43862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5" name="Line 17"/>
          <p:cNvSpPr>
            <a:spLocks noChangeShapeType="1"/>
          </p:cNvSpPr>
          <p:nvPr/>
        </p:nvSpPr>
        <p:spPr bwMode="auto">
          <a:xfrm>
            <a:off x="5275263" y="49482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6" name="Line 18"/>
          <p:cNvSpPr>
            <a:spLocks noChangeShapeType="1"/>
          </p:cNvSpPr>
          <p:nvPr/>
        </p:nvSpPr>
        <p:spPr bwMode="auto">
          <a:xfrm>
            <a:off x="4718050" y="5481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7" name="Line 19"/>
          <p:cNvSpPr>
            <a:spLocks noChangeShapeType="1"/>
          </p:cNvSpPr>
          <p:nvPr/>
        </p:nvSpPr>
        <p:spPr bwMode="auto">
          <a:xfrm>
            <a:off x="763588" y="5319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8" name="Line 20"/>
          <p:cNvSpPr>
            <a:spLocks noChangeShapeType="1"/>
          </p:cNvSpPr>
          <p:nvPr/>
        </p:nvSpPr>
        <p:spPr bwMode="auto">
          <a:xfrm>
            <a:off x="996950" y="5867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49" name="Text Box 21"/>
          <p:cNvSpPr txBox="1">
            <a:spLocks noChangeArrowheads="1"/>
          </p:cNvSpPr>
          <p:nvPr/>
        </p:nvSpPr>
        <p:spPr bwMode="auto">
          <a:xfrm>
            <a:off x="5108575" y="5732463"/>
            <a:ext cx="35004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>
                <a:solidFill>
                  <a:srgbClr val="6600CC"/>
                </a:solidFill>
              </a:rPr>
              <a:t>Argh! No tenure!</a:t>
            </a:r>
          </a:p>
        </p:txBody>
      </p:sp>
      <p:sp>
        <p:nvSpPr>
          <p:cNvPr id="508952" name="Line 24"/>
          <p:cNvSpPr>
            <a:spLocks noChangeShapeType="1"/>
          </p:cNvSpPr>
          <p:nvPr/>
        </p:nvSpPr>
        <p:spPr bwMode="auto">
          <a:xfrm>
            <a:off x="808038" y="6129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53" name="Line 25"/>
          <p:cNvSpPr>
            <a:spLocks noChangeShapeType="1"/>
          </p:cNvSpPr>
          <p:nvPr/>
        </p:nvSpPr>
        <p:spPr bwMode="auto">
          <a:xfrm>
            <a:off x="98425" y="2435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54" name="Line 26"/>
          <p:cNvSpPr>
            <a:spLocks noChangeShapeType="1"/>
          </p:cNvSpPr>
          <p:nvPr/>
        </p:nvSpPr>
        <p:spPr bwMode="auto">
          <a:xfrm>
            <a:off x="304800" y="2971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55" name="Text Box 27"/>
          <p:cNvSpPr txBox="1">
            <a:spLocks noChangeArrowheads="1"/>
          </p:cNvSpPr>
          <p:nvPr/>
        </p:nvSpPr>
        <p:spPr bwMode="auto">
          <a:xfrm>
            <a:off x="5105400" y="6126163"/>
            <a:ext cx="35004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>
                <a:solidFill>
                  <a:srgbClr val="6600CC"/>
                </a:solidFill>
              </a:rPr>
              <a:t>I’m old!</a:t>
            </a:r>
          </a:p>
        </p:txBody>
      </p:sp>
      <p:sp>
        <p:nvSpPr>
          <p:cNvPr id="508956" name="Line 28"/>
          <p:cNvSpPr>
            <a:spLocks noChangeShapeType="1"/>
          </p:cNvSpPr>
          <p:nvPr/>
        </p:nvSpPr>
        <p:spPr bwMode="auto">
          <a:xfrm>
            <a:off x="152400" y="3200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958" name="Text Box 30"/>
          <p:cNvSpPr txBox="1">
            <a:spLocks noChangeArrowheads="1"/>
          </p:cNvSpPr>
          <p:nvPr/>
        </p:nvSpPr>
        <p:spPr bwMode="auto">
          <a:xfrm>
            <a:off x="4964113" y="933450"/>
            <a:ext cx="34178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In fact, our code works just fine in this case.</a:t>
            </a:r>
          </a:p>
        </p:txBody>
      </p:sp>
      <p:sp>
        <p:nvSpPr>
          <p:cNvPr id="508959" name="Text Box 31"/>
          <p:cNvSpPr txBox="1">
            <a:spLocks noChangeArrowheads="1"/>
          </p:cNvSpPr>
          <p:nvPr/>
        </p:nvSpPr>
        <p:spPr bwMode="auto">
          <a:xfrm>
            <a:off x="4303713" y="1981200"/>
            <a:ext cx="471487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If you forget a virtual destructor, it only causes problems when you use polymorphism:</a:t>
            </a:r>
          </a:p>
        </p:txBody>
      </p:sp>
      <p:sp>
        <p:nvSpPr>
          <p:cNvPr id="508960" name="Rectangle 32"/>
          <p:cNvSpPr>
            <a:spLocks noChangeArrowheads="1"/>
          </p:cNvSpPr>
          <p:nvPr/>
        </p:nvSpPr>
        <p:spPr bwMode="auto">
          <a:xfrm>
            <a:off x="4913313" y="3646488"/>
            <a:ext cx="3890962" cy="2017712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 main(void)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Person *p = new Prof;</a:t>
            </a:r>
          </a:p>
          <a:p>
            <a:pPr algn="l"/>
            <a:endParaRPr lang="en-US" sz="18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...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delete p;  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// problem!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8961" name="AutoShape 33"/>
          <p:cNvSpPr>
            <a:spLocks noChangeArrowheads="1"/>
          </p:cNvSpPr>
          <p:nvPr/>
        </p:nvSpPr>
        <p:spPr bwMode="auto">
          <a:xfrm>
            <a:off x="379413" y="36513"/>
            <a:ext cx="4879975" cy="1925637"/>
          </a:xfrm>
          <a:prstGeom prst="wedgeRoundRectCallout">
            <a:avLst>
              <a:gd name="adj1" fmla="val 56801"/>
              <a:gd name="adj2" fmla="val 211255"/>
              <a:gd name="adj3" fmla="val 16667"/>
            </a:avLst>
          </a:prstGeom>
          <a:solidFill>
            <a:srgbClr val="D5EA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In this case, </a:t>
            </a:r>
            <a:r>
              <a:rPr lang="en-US" dirty="0">
                <a:solidFill>
                  <a:srgbClr val="6600CC"/>
                </a:solidFill>
              </a:rPr>
              <a:t>C++ will only call Person’s destructor</a:t>
            </a:r>
            <a:r>
              <a:rPr lang="en-US" dirty="0"/>
              <a:t> since p </a:t>
            </a:r>
            <a:r>
              <a:rPr lang="en-US" dirty="0" smtClean="0"/>
              <a:t>is </a:t>
            </a:r>
            <a:r>
              <a:rPr lang="en-US" dirty="0"/>
              <a:t>a Person </a:t>
            </a:r>
            <a:r>
              <a:rPr lang="en-US" dirty="0" smtClean="0"/>
              <a:t>pointer and </a:t>
            </a:r>
            <a:r>
              <a:rPr lang="en-US" dirty="0">
                <a:solidFill>
                  <a:srgbClr val="FF3300"/>
                </a:solidFill>
              </a:rPr>
              <a:t>Person’s destructor isn’t virtual</a:t>
            </a:r>
            <a:r>
              <a:rPr lang="en-US" dirty="0"/>
              <a:t>!</a:t>
            </a:r>
          </a:p>
        </p:txBody>
      </p:sp>
      <p:sp>
        <p:nvSpPr>
          <p:cNvPr id="508963" name="Text Box 35"/>
          <p:cNvSpPr txBox="1">
            <a:spLocks noChangeArrowheads="1"/>
          </p:cNvSpPr>
          <p:nvPr/>
        </p:nvSpPr>
        <p:spPr bwMode="auto">
          <a:xfrm>
            <a:off x="4581525" y="5638800"/>
            <a:ext cx="45513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But to be safe, if you use inheritance </a:t>
            </a:r>
            <a:r>
              <a:rPr lang="en-US" sz="2200">
                <a:solidFill>
                  <a:srgbClr val="FF3300"/>
                </a:solidFill>
              </a:rPr>
              <a:t>ALWAYS use virtual destructors </a:t>
            </a:r>
            <a:r>
              <a:rPr lang="en-US" sz="2200">
                <a:solidFill>
                  <a:schemeClr val="tx1"/>
                </a:solidFill>
              </a:rPr>
              <a:t>– just in case</a:t>
            </a:r>
            <a:r>
              <a:rPr lang="en-US" sz="2200"/>
              <a:t>.</a:t>
            </a:r>
          </a:p>
        </p:txBody>
      </p:sp>
      <p:sp>
        <p:nvSpPr>
          <p:cNvPr id="508964" name="Line 36"/>
          <p:cNvSpPr>
            <a:spLocks noChangeShapeType="1"/>
          </p:cNvSpPr>
          <p:nvPr/>
        </p:nvSpPr>
        <p:spPr bwMode="auto">
          <a:xfrm flipH="1">
            <a:off x="1104900" y="1695450"/>
            <a:ext cx="1066800" cy="65405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508967" name="Group 39"/>
          <p:cNvGrpSpPr>
            <a:grpSpLocks/>
          </p:cNvGrpSpPr>
          <p:nvPr/>
        </p:nvGrpSpPr>
        <p:grpSpPr bwMode="auto">
          <a:xfrm>
            <a:off x="379413" y="2249488"/>
            <a:ext cx="2020887" cy="366712"/>
            <a:chOff x="-1927" y="1796"/>
            <a:chExt cx="1273" cy="231"/>
          </a:xfrm>
        </p:grpSpPr>
        <p:sp>
          <p:nvSpPr>
            <p:cNvPr id="508965" name="Rectangle 37"/>
            <p:cNvSpPr>
              <a:spLocks noChangeArrowheads="1"/>
            </p:cNvSpPr>
            <p:nvPr/>
          </p:nvSpPr>
          <p:spPr bwMode="auto">
            <a:xfrm>
              <a:off x="-1920" y="1824"/>
              <a:ext cx="1023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8966" name="Text Box 38"/>
            <p:cNvSpPr txBox="1">
              <a:spLocks noChangeArrowheads="1"/>
            </p:cNvSpPr>
            <p:nvPr/>
          </p:nvSpPr>
          <p:spPr bwMode="auto">
            <a:xfrm>
              <a:off x="-1927" y="1796"/>
              <a:ext cx="12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rgbClr val="FF3300"/>
                  </a:solidFill>
                </a:rPr>
                <a:t>virtual</a:t>
              </a:r>
              <a:r>
                <a:rPr lang="en-US" sz="1800"/>
                <a:t> ~Person( )</a:t>
              </a:r>
            </a:p>
          </p:txBody>
        </p:sp>
      </p:grpSp>
      <p:grpSp>
        <p:nvGrpSpPr>
          <p:cNvPr id="508968" name="Group 40"/>
          <p:cNvGrpSpPr>
            <a:grpSpLocks/>
          </p:cNvGrpSpPr>
          <p:nvPr/>
        </p:nvGrpSpPr>
        <p:grpSpPr bwMode="auto">
          <a:xfrm>
            <a:off x="1052513" y="5133975"/>
            <a:ext cx="1781175" cy="366713"/>
            <a:chOff x="-1927" y="1796"/>
            <a:chExt cx="1122" cy="231"/>
          </a:xfrm>
        </p:grpSpPr>
        <p:sp>
          <p:nvSpPr>
            <p:cNvPr id="508969" name="Rectangle 41"/>
            <p:cNvSpPr>
              <a:spLocks noChangeArrowheads="1"/>
            </p:cNvSpPr>
            <p:nvPr/>
          </p:nvSpPr>
          <p:spPr bwMode="auto">
            <a:xfrm>
              <a:off x="-1920" y="1824"/>
              <a:ext cx="1023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8970" name="Text Box 42"/>
            <p:cNvSpPr txBox="1">
              <a:spLocks noChangeArrowheads="1"/>
            </p:cNvSpPr>
            <p:nvPr/>
          </p:nvSpPr>
          <p:spPr bwMode="auto">
            <a:xfrm>
              <a:off x="-1927" y="1796"/>
              <a:ext cx="11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rgbClr val="FF3300"/>
                  </a:solidFill>
                </a:rPr>
                <a:t>virtual</a:t>
              </a:r>
              <a:r>
                <a:rPr lang="en-US" sz="1800"/>
                <a:t> ~Prof( 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08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08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0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0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50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0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8" grpId="0"/>
      <p:bldP spid="508938" grpId="1"/>
      <p:bldP spid="508939" grpId="0"/>
      <p:bldP spid="508939" grpId="1"/>
      <p:bldP spid="508942" grpId="0" animBg="1"/>
      <p:bldP spid="508942" grpId="1" animBg="1"/>
      <p:bldP spid="508943" grpId="0"/>
      <p:bldP spid="508943" grpId="1"/>
      <p:bldP spid="508944" grpId="0" animBg="1"/>
      <p:bldP spid="508944" grpId="1" animBg="1"/>
      <p:bldP spid="508945" grpId="0" animBg="1"/>
      <p:bldP spid="508945" grpId="1" animBg="1"/>
      <p:bldP spid="508946" grpId="0" animBg="1"/>
      <p:bldP spid="508946" grpId="1" animBg="1"/>
      <p:bldP spid="508947" grpId="0" animBg="1"/>
      <p:bldP spid="508947" grpId="1" animBg="1"/>
      <p:bldP spid="508948" grpId="0" animBg="1"/>
      <p:bldP spid="508948" grpId="1" animBg="1"/>
      <p:bldP spid="508949" grpId="0"/>
      <p:bldP spid="508949" grpId="1"/>
      <p:bldP spid="508952" grpId="0" animBg="1"/>
      <p:bldP spid="508952" grpId="1" animBg="1"/>
      <p:bldP spid="508953" grpId="0" animBg="1"/>
      <p:bldP spid="508953" grpId="1" animBg="1"/>
      <p:bldP spid="508954" grpId="0" animBg="1"/>
      <p:bldP spid="508954" grpId="1" animBg="1"/>
      <p:bldP spid="508955" grpId="0"/>
      <p:bldP spid="508955" grpId="1"/>
      <p:bldP spid="508956" grpId="0" animBg="1"/>
      <p:bldP spid="508956" grpId="1" animBg="1"/>
      <p:bldP spid="508958" grpId="0"/>
      <p:bldP spid="508959" grpId="0"/>
      <p:bldP spid="508960" grpId="0" animBg="1"/>
      <p:bldP spid="508961" grpId="0" animBg="1"/>
      <p:bldP spid="508961" grpId="1" animBg="1"/>
      <p:bldP spid="508963" grpId="0"/>
      <p:bldP spid="508964" grpId="0" animBg="1"/>
      <p:bldP spid="508964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31064-14C6-4966-8342-5A59A10204DC}" type="slidenum">
              <a:rPr lang="en-US"/>
              <a:pPr/>
              <a:t>34</a:t>
            </a:fld>
            <a:endParaRPr lang="en-US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-1300163" y="-228600"/>
            <a:ext cx="7772401" cy="1143000"/>
          </a:xfrm>
        </p:spPr>
        <p:txBody>
          <a:bodyPr/>
          <a:lstStyle/>
          <a:p>
            <a:r>
              <a:rPr lang="en-US" sz="3400"/>
              <a:t>How does it all work?</a:t>
            </a:r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4648200" y="403225"/>
            <a:ext cx="4495800" cy="21510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getX()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{return m_x;}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getY() 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m_y;}</a:t>
            </a:r>
          </a:p>
          <a:p>
            <a:pPr algn="l" eaLnBrk="0" hangingPunct="0"/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getArea()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0;}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514053" name="Group 5"/>
          <p:cNvGrpSpPr>
            <a:grpSpLocks/>
          </p:cNvGrpSpPr>
          <p:nvPr/>
        </p:nvGrpSpPr>
        <p:grpSpPr bwMode="auto">
          <a:xfrm>
            <a:off x="4648200" y="2643188"/>
            <a:ext cx="4572000" cy="1974850"/>
            <a:chOff x="2784" y="576"/>
            <a:chExt cx="2880" cy="1536"/>
          </a:xfrm>
        </p:grpSpPr>
        <p:sp>
          <p:nvSpPr>
            <p:cNvPr id="514054" name="Rectangle 6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55" name="Rectangle 7"/>
            <p:cNvSpPr>
              <a:spLocks noChangeArrowheads="1"/>
            </p:cNvSpPr>
            <p:nvPr/>
          </p:nvSpPr>
          <p:spPr bwMode="auto">
            <a:xfrm>
              <a:off x="2784" y="578"/>
              <a:ext cx="2880" cy="1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800" b="1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double getArea()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return (m_side*m_side);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14056" name="Group 8"/>
          <p:cNvGrpSpPr>
            <a:grpSpLocks/>
          </p:cNvGrpSpPr>
          <p:nvPr/>
        </p:nvGrpSpPr>
        <p:grpSpPr bwMode="auto">
          <a:xfrm>
            <a:off x="4648200" y="4686300"/>
            <a:ext cx="4572000" cy="1954213"/>
            <a:chOff x="2832" y="2400"/>
            <a:chExt cx="2880" cy="1536"/>
          </a:xfrm>
        </p:grpSpPr>
        <p:sp>
          <p:nvSpPr>
            <p:cNvPr id="514057" name="Rectangle 9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58" name="Rectangle 10"/>
            <p:cNvSpPr>
              <a:spLocks noChangeArrowheads="1"/>
            </p:cNvSpPr>
            <p:nvPr/>
          </p:nvSpPr>
          <p:spPr bwMode="auto">
            <a:xfrm>
              <a:off x="2832" y="2400"/>
              <a:ext cx="2880" cy="1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800" b="1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double getArea()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(3.14*m_rad*m_rad);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14059" name="Text Box 11"/>
          <p:cNvSpPr txBox="1">
            <a:spLocks noChangeArrowheads="1"/>
          </p:cNvSpPr>
          <p:nvPr/>
        </p:nvSpPr>
        <p:spPr bwMode="auto">
          <a:xfrm>
            <a:off x="238125" y="636588"/>
            <a:ext cx="3906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When you define a </a:t>
            </a:r>
            <a:br>
              <a:rPr lang="en-US" sz="2000"/>
            </a:br>
            <a:r>
              <a:rPr lang="en-US" sz="2000"/>
              <a:t>variable of a class…</a:t>
            </a:r>
          </a:p>
        </p:txBody>
      </p:sp>
      <p:sp>
        <p:nvSpPr>
          <p:cNvPr id="514060" name="Rectangle 12"/>
          <p:cNvSpPr>
            <a:spLocks noChangeArrowheads="1"/>
          </p:cNvSpPr>
          <p:nvPr/>
        </p:nvSpPr>
        <p:spPr bwMode="auto">
          <a:xfrm>
            <a:off x="14288" y="4343400"/>
            <a:ext cx="4495800" cy="2424113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 main()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4061" name="Rectangle 13"/>
          <p:cNvSpPr>
            <a:spLocks noChangeArrowheads="1"/>
          </p:cNvSpPr>
          <p:nvPr/>
        </p:nvSpPr>
        <p:spPr bwMode="auto">
          <a:xfrm>
            <a:off x="307975" y="4827588"/>
            <a:ext cx="1087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Shape s;</a:t>
            </a:r>
          </a:p>
        </p:txBody>
      </p:sp>
      <p:sp>
        <p:nvSpPr>
          <p:cNvPr id="514062" name="Text Box 14"/>
          <p:cNvSpPr txBox="1">
            <a:spLocks noChangeArrowheads="1"/>
          </p:cNvSpPr>
          <p:nvPr/>
        </p:nvSpPr>
        <p:spPr bwMode="auto">
          <a:xfrm>
            <a:off x="450850" y="1423988"/>
            <a:ext cx="33337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C++ adds an (invisible) </a:t>
            </a:r>
            <a:r>
              <a:rPr lang="en-US" sz="2000">
                <a:solidFill>
                  <a:srgbClr val="6600CC"/>
                </a:solidFill>
              </a:rPr>
              <a:t>table</a:t>
            </a:r>
            <a:r>
              <a:rPr lang="en-US" sz="2000"/>
              <a:t> to your object that points to the proper set of functions to use.</a:t>
            </a:r>
          </a:p>
        </p:txBody>
      </p:sp>
      <p:grpSp>
        <p:nvGrpSpPr>
          <p:cNvPr id="514075" name="Group 27"/>
          <p:cNvGrpSpPr>
            <a:grpSpLocks/>
          </p:cNvGrpSpPr>
          <p:nvPr/>
        </p:nvGrpSpPr>
        <p:grpSpPr bwMode="auto">
          <a:xfrm>
            <a:off x="1681163" y="2725738"/>
            <a:ext cx="2303462" cy="1585912"/>
            <a:chOff x="1059" y="1717"/>
            <a:chExt cx="1451" cy="905"/>
          </a:xfrm>
        </p:grpSpPr>
        <p:sp>
          <p:nvSpPr>
            <p:cNvPr id="514063" name="Rectangle 15"/>
            <p:cNvSpPr>
              <a:spLocks noChangeArrowheads="1"/>
            </p:cNvSpPr>
            <p:nvPr/>
          </p:nvSpPr>
          <p:spPr bwMode="auto">
            <a:xfrm>
              <a:off x="1221" y="1789"/>
              <a:ext cx="1289" cy="833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4064" name="Text Box 16"/>
            <p:cNvSpPr txBox="1">
              <a:spLocks noChangeArrowheads="1"/>
            </p:cNvSpPr>
            <p:nvPr/>
          </p:nvSpPr>
          <p:spPr bwMode="auto">
            <a:xfrm>
              <a:off x="1059" y="1717"/>
              <a:ext cx="20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</a:t>
              </a:r>
            </a:p>
          </p:txBody>
        </p:sp>
        <p:grpSp>
          <p:nvGrpSpPr>
            <p:cNvPr id="514071" name="Group 23"/>
            <p:cNvGrpSpPr>
              <a:grpSpLocks/>
            </p:cNvGrpSpPr>
            <p:nvPr/>
          </p:nvGrpSpPr>
          <p:grpSpPr bwMode="auto">
            <a:xfrm>
              <a:off x="1871" y="2361"/>
              <a:ext cx="606" cy="210"/>
              <a:chOff x="-787" y="2602"/>
              <a:chExt cx="606" cy="210"/>
            </a:xfrm>
          </p:grpSpPr>
          <p:sp>
            <p:nvSpPr>
              <p:cNvPr id="514065" name="Text Box 17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4066" name="Rectangle 18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4072" name="Group 24"/>
            <p:cNvGrpSpPr>
              <a:grpSpLocks/>
            </p:cNvGrpSpPr>
            <p:nvPr/>
          </p:nvGrpSpPr>
          <p:grpSpPr bwMode="auto">
            <a:xfrm>
              <a:off x="1216" y="2362"/>
              <a:ext cx="606" cy="210"/>
              <a:chOff x="-787" y="2602"/>
              <a:chExt cx="606" cy="210"/>
            </a:xfrm>
          </p:grpSpPr>
          <p:sp>
            <p:nvSpPr>
              <p:cNvPr id="514073" name="Text Box 25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4074" name="Rectangle 26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4092" name="Group 44"/>
          <p:cNvGrpSpPr>
            <a:grpSpLocks/>
          </p:cNvGrpSpPr>
          <p:nvPr/>
        </p:nvGrpSpPr>
        <p:grpSpPr bwMode="auto">
          <a:xfrm>
            <a:off x="2047875" y="2876550"/>
            <a:ext cx="1828800" cy="971550"/>
            <a:chOff x="1290" y="1803"/>
            <a:chExt cx="1152" cy="612"/>
          </a:xfrm>
        </p:grpSpPr>
        <p:sp>
          <p:nvSpPr>
            <p:cNvPr id="514091" name="Rectangle 43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4082" name="Group 34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4083" name="Text Box 35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4084" name="Rectangle 36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4085" name="Group 37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4086" name="Text Box 38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4087" name="Rectangle 39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4088" name="Group 40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4089" name="Text Box 41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4090" name="Rectangle 42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4093" name="Text Box 45"/>
          <p:cNvSpPr txBox="1">
            <a:spLocks noChangeArrowheads="1"/>
          </p:cNvSpPr>
          <p:nvPr/>
        </p:nvSpPr>
        <p:spPr bwMode="auto">
          <a:xfrm>
            <a:off x="31273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4094" name="Text Box 46"/>
          <p:cNvSpPr txBox="1">
            <a:spLocks noChangeArrowheads="1"/>
          </p:cNvSpPr>
          <p:nvPr/>
        </p:nvSpPr>
        <p:spPr bwMode="auto">
          <a:xfrm>
            <a:off x="3136900" y="3100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4095" name="Text Box 47"/>
          <p:cNvSpPr txBox="1">
            <a:spLocks noChangeArrowheads="1"/>
          </p:cNvSpPr>
          <p:nvPr/>
        </p:nvSpPr>
        <p:spPr bwMode="auto">
          <a:xfrm>
            <a:off x="3146425" y="33956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4096" name="Text Box 48"/>
          <p:cNvSpPr txBox="1">
            <a:spLocks noChangeArrowheads="1"/>
          </p:cNvSpPr>
          <p:nvPr/>
        </p:nvSpPr>
        <p:spPr bwMode="auto">
          <a:xfrm>
            <a:off x="4862513" y="11176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4098" name="Text Box 50"/>
          <p:cNvSpPr txBox="1">
            <a:spLocks noChangeArrowheads="1"/>
          </p:cNvSpPr>
          <p:nvPr/>
        </p:nvSpPr>
        <p:spPr bwMode="auto">
          <a:xfrm>
            <a:off x="4895850" y="1393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4099" name="AutoShape 51"/>
          <p:cNvCxnSpPr>
            <a:cxnSpLocks noChangeShapeType="1"/>
          </p:cNvCxnSpPr>
          <p:nvPr/>
        </p:nvCxnSpPr>
        <p:spPr bwMode="auto">
          <a:xfrm flipV="1">
            <a:off x="3373438" y="1346200"/>
            <a:ext cx="1460500" cy="1687513"/>
          </a:xfrm>
          <a:prstGeom prst="curvedConnector3">
            <a:avLst>
              <a:gd name="adj1" fmla="val 4989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100" name="AutoShape 52"/>
          <p:cNvCxnSpPr>
            <a:cxnSpLocks noChangeShapeType="1"/>
          </p:cNvCxnSpPr>
          <p:nvPr/>
        </p:nvCxnSpPr>
        <p:spPr bwMode="auto">
          <a:xfrm flipV="1">
            <a:off x="3411538" y="1636713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101" name="AutoShape 53"/>
          <p:cNvCxnSpPr>
            <a:cxnSpLocks noChangeShapeType="1"/>
          </p:cNvCxnSpPr>
          <p:nvPr/>
        </p:nvCxnSpPr>
        <p:spPr bwMode="auto">
          <a:xfrm flipV="1">
            <a:off x="3449638" y="1903413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4102" name="AutoShape 54"/>
          <p:cNvSpPr>
            <a:spLocks noChangeArrowheads="1"/>
          </p:cNvSpPr>
          <p:nvPr/>
        </p:nvSpPr>
        <p:spPr bwMode="auto">
          <a:xfrm>
            <a:off x="5280025" y="2863850"/>
            <a:ext cx="3605213" cy="3657600"/>
          </a:xfrm>
          <a:prstGeom prst="wedgeRoundRectCallout">
            <a:avLst>
              <a:gd name="adj1" fmla="val -93727"/>
              <a:gd name="adj2" fmla="val -33593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This table is called a “</a:t>
            </a:r>
            <a:r>
              <a:rPr lang="en-US" sz="2000">
                <a:solidFill>
                  <a:srgbClr val="6600CC"/>
                </a:solidFill>
              </a:rPr>
              <a:t>vtable</a:t>
            </a:r>
            <a:r>
              <a:rPr lang="en-US" sz="2000"/>
              <a:t>.”  </a:t>
            </a:r>
          </a:p>
          <a:p>
            <a:endParaRPr lang="en-US" sz="1000"/>
          </a:p>
          <a:p>
            <a:r>
              <a:rPr lang="en-US" sz="2000"/>
              <a:t>It contains an entry for </a:t>
            </a:r>
            <a:r>
              <a:rPr lang="en-US" sz="2000" i="1"/>
              <a:t>every</a:t>
            </a:r>
            <a:r>
              <a:rPr lang="en-US" sz="2000"/>
              <a:t> </a:t>
            </a:r>
            <a:r>
              <a:rPr lang="en-US" sz="2000">
                <a:solidFill>
                  <a:srgbClr val="6600CC"/>
                </a:solidFill>
              </a:rPr>
              <a:t>virtual</a:t>
            </a:r>
            <a:r>
              <a:rPr lang="en-US" sz="2000"/>
              <a:t> function in our class.</a:t>
            </a:r>
          </a:p>
          <a:p>
            <a:endParaRPr lang="en-US" sz="1000"/>
          </a:p>
          <a:p>
            <a:r>
              <a:rPr lang="en-US" sz="2000"/>
              <a:t>In the case of a </a:t>
            </a:r>
            <a:r>
              <a:rPr lang="en-US" sz="2000">
                <a:solidFill>
                  <a:srgbClr val="6600CC"/>
                </a:solidFill>
              </a:rPr>
              <a:t>Shape variable</a:t>
            </a:r>
            <a:r>
              <a:rPr lang="en-US" sz="2000"/>
              <a:t>, all three pointers in our </a:t>
            </a:r>
            <a:r>
              <a:rPr lang="en-US" sz="2000">
                <a:solidFill>
                  <a:srgbClr val="6600CC"/>
                </a:solidFill>
              </a:rPr>
              <a:t>vtable </a:t>
            </a:r>
            <a:r>
              <a:rPr lang="en-US" sz="2000"/>
              <a:t>point to our Shape class’s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1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141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1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1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1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1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1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1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9" grpId="0"/>
      <p:bldP spid="514059" grpId="1"/>
      <p:bldP spid="514060" grpId="0" animBg="1"/>
      <p:bldP spid="514061" grpId="0"/>
      <p:bldP spid="514062" grpId="0" build="allAtOnce"/>
      <p:bldP spid="514102" grpId="0" uiExpand="1" build="p" animBg="1"/>
      <p:bldP spid="514102" grpId="1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0D84-462C-480B-B835-9D01BEA53194}" type="slidenum">
              <a:rPr lang="en-US"/>
              <a:pPr/>
              <a:t>35</a:t>
            </a:fld>
            <a:endParaRPr lang="en-US"/>
          </a:p>
        </p:txBody>
      </p:sp>
      <p:sp>
        <p:nvSpPr>
          <p:cNvPr id="516167" name="Rectangle 71"/>
          <p:cNvSpPr>
            <a:spLocks noChangeArrowheads="1"/>
          </p:cNvSpPr>
          <p:nvPr/>
        </p:nvSpPr>
        <p:spPr bwMode="auto">
          <a:xfrm>
            <a:off x="4648200" y="403225"/>
            <a:ext cx="4495800" cy="21510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getX()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{return m_x;}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getY() 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m_y;}</a:t>
            </a:r>
          </a:p>
          <a:p>
            <a:pPr algn="l" eaLnBrk="0" hangingPunct="0"/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getArea()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0;}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-1300163" y="-228600"/>
            <a:ext cx="7772401" cy="1143000"/>
          </a:xfrm>
        </p:spPr>
        <p:txBody>
          <a:bodyPr/>
          <a:lstStyle/>
          <a:p>
            <a:r>
              <a:rPr lang="en-US" sz="3400"/>
              <a:t>How does it all work?</a:t>
            </a:r>
          </a:p>
        </p:txBody>
      </p:sp>
      <p:grpSp>
        <p:nvGrpSpPr>
          <p:cNvPr id="516100" name="Group 4"/>
          <p:cNvGrpSpPr>
            <a:grpSpLocks/>
          </p:cNvGrpSpPr>
          <p:nvPr/>
        </p:nvGrpSpPr>
        <p:grpSpPr bwMode="auto">
          <a:xfrm>
            <a:off x="4648200" y="2643188"/>
            <a:ext cx="4572000" cy="1974850"/>
            <a:chOff x="2784" y="576"/>
            <a:chExt cx="2880" cy="1536"/>
          </a:xfrm>
        </p:grpSpPr>
        <p:sp>
          <p:nvSpPr>
            <p:cNvPr id="516101" name="Rectangle 5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02" name="Rectangle 6"/>
            <p:cNvSpPr>
              <a:spLocks noChangeArrowheads="1"/>
            </p:cNvSpPr>
            <p:nvPr/>
          </p:nvSpPr>
          <p:spPr bwMode="auto">
            <a:xfrm>
              <a:off x="2784" y="578"/>
              <a:ext cx="2880" cy="1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 err="1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16103" name="Group 7"/>
          <p:cNvGrpSpPr>
            <a:grpSpLocks/>
          </p:cNvGrpSpPr>
          <p:nvPr/>
        </p:nvGrpSpPr>
        <p:grpSpPr bwMode="auto">
          <a:xfrm>
            <a:off x="4648200" y="4686300"/>
            <a:ext cx="4572000" cy="1954213"/>
            <a:chOff x="2832" y="2400"/>
            <a:chExt cx="2880" cy="1536"/>
          </a:xfrm>
        </p:grpSpPr>
        <p:sp>
          <p:nvSpPr>
            <p:cNvPr id="516104" name="Rectangle 8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05" name="Rectangle 9"/>
            <p:cNvSpPr>
              <a:spLocks noChangeArrowheads="1"/>
            </p:cNvSpPr>
            <p:nvPr/>
          </p:nvSpPr>
          <p:spPr bwMode="auto">
            <a:xfrm>
              <a:off x="2832" y="2400"/>
              <a:ext cx="2880" cy="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 dirty="0" err="1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16106" name="Text Box 10"/>
          <p:cNvSpPr txBox="1">
            <a:spLocks noChangeArrowheads="1"/>
          </p:cNvSpPr>
          <p:nvPr/>
        </p:nvSpPr>
        <p:spPr bwMode="auto">
          <a:xfrm>
            <a:off x="-100013" y="2865438"/>
            <a:ext cx="1598613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Ok, how about if we define a </a:t>
            </a:r>
            <a:r>
              <a:rPr lang="en-US" sz="1800">
                <a:solidFill>
                  <a:srgbClr val="6600CC"/>
                </a:solidFill>
              </a:rPr>
              <a:t>Square</a:t>
            </a:r>
            <a:r>
              <a:rPr lang="en-US" sz="1800"/>
              <a:t> variable?</a:t>
            </a:r>
          </a:p>
        </p:txBody>
      </p:sp>
      <p:sp>
        <p:nvSpPr>
          <p:cNvPr id="516107" name="Rectangle 11"/>
          <p:cNvSpPr>
            <a:spLocks noChangeArrowheads="1"/>
          </p:cNvSpPr>
          <p:nvPr/>
        </p:nvSpPr>
        <p:spPr bwMode="auto">
          <a:xfrm>
            <a:off x="14288" y="4343400"/>
            <a:ext cx="4495800" cy="2424113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 main()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6108" name="Rectangle 12"/>
          <p:cNvSpPr>
            <a:spLocks noChangeArrowheads="1"/>
          </p:cNvSpPr>
          <p:nvPr/>
        </p:nvSpPr>
        <p:spPr bwMode="auto">
          <a:xfrm>
            <a:off x="307975" y="4827588"/>
            <a:ext cx="1087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Shape s;</a:t>
            </a:r>
          </a:p>
        </p:txBody>
      </p:sp>
      <p:grpSp>
        <p:nvGrpSpPr>
          <p:cNvPr id="516110" name="Group 14"/>
          <p:cNvGrpSpPr>
            <a:grpSpLocks/>
          </p:cNvGrpSpPr>
          <p:nvPr/>
        </p:nvGrpSpPr>
        <p:grpSpPr bwMode="auto">
          <a:xfrm>
            <a:off x="1681163" y="2725738"/>
            <a:ext cx="2303462" cy="1585912"/>
            <a:chOff x="1059" y="1717"/>
            <a:chExt cx="1451" cy="905"/>
          </a:xfrm>
        </p:grpSpPr>
        <p:sp>
          <p:nvSpPr>
            <p:cNvPr id="516111" name="Rectangle 15"/>
            <p:cNvSpPr>
              <a:spLocks noChangeArrowheads="1"/>
            </p:cNvSpPr>
            <p:nvPr/>
          </p:nvSpPr>
          <p:spPr bwMode="auto">
            <a:xfrm>
              <a:off x="1221" y="1789"/>
              <a:ext cx="1289" cy="833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6112" name="Text Box 16"/>
            <p:cNvSpPr txBox="1">
              <a:spLocks noChangeArrowheads="1"/>
            </p:cNvSpPr>
            <p:nvPr/>
          </p:nvSpPr>
          <p:spPr bwMode="auto">
            <a:xfrm>
              <a:off x="1059" y="1717"/>
              <a:ext cx="20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</a:t>
              </a:r>
            </a:p>
          </p:txBody>
        </p:sp>
        <p:grpSp>
          <p:nvGrpSpPr>
            <p:cNvPr id="516113" name="Group 17"/>
            <p:cNvGrpSpPr>
              <a:grpSpLocks/>
            </p:cNvGrpSpPr>
            <p:nvPr/>
          </p:nvGrpSpPr>
          <p:grpSpPr bwMode="auto">
            <a:xfrm>
              <a:off x="1871" y="2361"/>
              <a:ext cx="606" cy="210"/>
              <a:chOff x="-787" y="2602"/>
              <a:chExt cx="606" cy="210"/>
            </a:xfrm>
          </p:grpSpPr>
          <p:sp>
            <p:nvSpPr>
              <p:cNvPr id="516114" name="Text Box 18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6115" name="Rectangle 19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16" name="Group 20"/>
            <p:cNvGrpSpPr>
              <a:grpSpLocks/>
            </p:cNvGrpSpPr>
            <p:nvPr/>
          </p:nvGrpSpPr>
          <p:grpSpPr bwMode="auto">
            <a:xfrm>
              <a:off x="1216" y="2362"/>
              <a:ext cx="606" cy="210"/>
              <a:chOff x="-787" y="2602"/>
              <a:chExt cx="606" cy="210"/>
            </a:xfrm>
          </p:grpSpPr>
          <p:sp>
            <p:nvSpPr>
              <p:cNvPr id="516117" name="Text Box 21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6118" name="Rectangle 22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6119" name="Group 23"/>
          <p:cNvGrpSpPr>
            <a:grpSpLocks/>
          </p:cNvGrpSpPr>
          <p:nvPr/>
        </p:nvGrpSpPr>
        <p:grpSpPr bwMode="auto">
          <a:xfrm>
            <a:off x="2047875" y="2876550"/>
            <a:ext cx="1828800" cy="971550"/>
            <a:chOff x="1290" y="1803"/>
            <a:chExt cx="1152" cy="612"/>
          </a:xfrm>
        </p:grpSpPr>
        <p:sp>
          <p:nvSpPr>
            <p:cNvPr id="516120" name="Rectangle 24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6121" name="Group 25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6122" name="Text Box 26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6123" name="Rectangle 27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24" name="Group 28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6125" name="Text Box 29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6126" name="Rectangle 30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27" name="Group 31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6128" name="Text Box 32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6129" name="Rectangle 33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6130" name="Text Box 34"/>
          <p:cNvSpPr txBox="1">
            <a:spLocks noChangeArrowheads="1"/>
          </p:cNvSpPr>
          <p:nvPr/>
        </p:nvSpPr>
        <p:spPr bwMode="auto">
          <a:xfrm>
            <a:off x="31273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31" name="Text Box 35"/>
          <p:cNvSpPr txBox="1">
            <a:spLocks noChangeArrowheads="1"/>
          </p:cNvSpPr>
          <p:nvPr/>
        </p:nvSpPr>
        <p:spPr bwMode="auto">
          <a:xfrm>
            <a:off x="3136900" y="3100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32" name="Text Box 36"/>
          <p:cNvSpPr txBox="1">
            <a:spLocks noChangeArrowheads="1"/>
          </p:cNvSpPr>
          <p:nvPr/>
        </p:nvSpPr>
        <p:spPr bwMode="auto">
          <a:xfrm>
            <a:off x="3146425" y="33956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33" name="Text Box 37"/>
          <p:cNvSpPr txBox="1">
            <a:spLocks noChangeArrowheads="1"/>
          </p:cNvSpPr>
          <p:nvPr/>
        </p:nvSpPr>
        <p:spPr bwMode="auto">
          <a:xfrm>
            <a:off x="4862513" y="11176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34" name="Text Box 38"/>
          <p:cNvSpPr txBox="1">
            <a:spLocks noChangeArrowheads="1"/>
          </p:cNvSpPr>
          <p:nvPr/>
        </p:nvSpPr>
        <p:spPr bwMode="auto">
          <a:xfrm>
            <a:off x="4895850" y="1393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6135" name="AutoShape 39"/>
          <p:cNvCxnSpPr>
            <a:cxnSpLocks noChangeShapeType="1"/>
          </p:cNvCxnSpPr>
          <p:nvPr/>
        </p:nvCxnSpPr>
        <p:spPr bwMode="auto">
          <a:xfrm flipV="1">
            <a:off x="3373438" y="1346200"/>
            <a:ext cx="1460500" cy="1687513"/>
          </a:xfrm>
          <a:prstGeom prst="curvedConnector3">
            <a:avLst>
              <a:gd name="adj1" fmla="val 4989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6136" name="AutoShape 40"/>
          <p:cNvCxnSpPr>
            <a:cxnSpLocks noChangeShapeType="1"/>
          </p:cNvCxnSpPr>
          <p:nvPr/>
        </p:nvCxnSpPr>
        <p:spPr bwMode="auto">
          <a:xfrm flipV="1">
            <a:off x="3411538" y="1636713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6137" name="AutoShape 41"/>
          <p:cNvCxnSpPr>
            <a:cxnSpLocks noChangeShapeType="1"/>
          </p:cNvCxnSpPr>
          <p:nvPr/>
        </p:nvCxnSpPr>
        <p:spPr bwMode="auto">
          <a:xfrm flipV="1">
            <a:off x="3449638" y="1931988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6138" name="AutoShape 42"/>
          <p:cNvSpPr>
            <a:spLocks noChangeArrowheads="1"/>
          </p:cNvSpPr>
          <p:nvPr/>
        </p:nvSpPr>
        <p:spPr bwMode="auto">
          <a:xfrm>
            <a:off x="6208713" y="4567238"/>
            <a:ext cx="2935287" cy="2100262"/>
          </a:xfrm>
          <a:prstGeom prst="wedgeRoundRectCallout">
            <a:avLst>
              <a:gd name="adj1" fmla="val -45782"/>
              <a:gd name="adj2" fmla="val -90894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Well, our Square has its own getArea() function…</a:t>
            </a:r>
            <a:br>
              <a:rPr lang="en-US" sz="2000"/>
            </a:br>
            <a:endParaRPr lang="en-US" sz="1000"/>
          </a:p>
          <a:p>
            <a:r>
              <a:rPr lang="en-US" sz="2000"/>
              <a:t>So its vtable entry points to that version…</a:t>
            </a:r>
          </a:p>
        </p:txBody>
      </p:sp>
      <p:sp>
        <p:nvSpPr>
          <p:cNvPr id="516140" name="Rectangle 44"/>
          <p:cNvSpPr>
            <a:spLocks noChangeArrowheads="1"/>
          </p:cNvSpPr>
          <p:nvPr/>
        </p:nvSpPr>
        <p:spPr bwMode="auto">
          <a:xfrm>
            <a:off x="303213" y="5180013"/>
            <a:ext cx="118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Square q;</a:t>
            </a:r>
          </a:p>
        </p:txBody>
      </p:sp>
      <p:grpSp>
        <p:nvGrpSpPr>
          <p:cNvPr id="516165" name="Group 69"/>
          <p:cNvGrpSpPr>
            <a:grpSpLocks/>
          </p:cNvGrpSpPr>
          <p:nvPr/>
        </p:nvGrpSpPr>
        <p:grpSpPr bwMode="auto">
          <a:xfrm>
            <a:off x="1001713" y="720725"/>
            <a:ext cx="2303462" cy="1981200"/>
            <a:chOff x="6898" y="-242"/>
            <a:chExt cx="1451" cy="1248"/>
          </a:xfrm>
        </p:grpSpPr>
        <p:sp>
          <p:nvSpPr>
            <p:cNvPr id="516142" name="Rectangle 46"/>
            <p:cNvSpPr>
              <a:spLocks noChangeArrowheads="1"/>
            </p:cNvSpPr>
            <p:nvPr/>
          </p:nvSpPr>
          <p:spPr bwMode="auto">
            <a:xfrm>
              <a:off x="7060" y="-163"/>
              <a:ext cx="1289" cy="1169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6143" name="Text Box 47"/>
            <p:cNvSpPr txBox="1">
              <a:spLocks noChangeArrowheads="1"/>
            </p:cNvSpPr>
            <p:nvPr/>
          </p:nvSpPr>
          <p:spPr bwMode="auto">
            <a:xfrm>
              <a:off x="6898" y="-242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q</a:t>
              </a:r>
            </a:p>
          </p:txBody>
        </p:sp>
        <p:grpSp>
          <p:nvGrpSpPr>
            <p:cNvPr id="516144" name="Group 48"/>
            <p:cNvGrpSpPr>
              <a:grpSpLocks/>
            </p:cNvGrpSpPr>
            <p:nvPr/>
          </p:nvGrpSpPr>
          <p:grpSpPr bwMode="auto">
            <a:xfrm>
              <a:off x="7710" y="496"/>
              <a:ext cx="606" cy="232"/>
              <a:chOff x="-787" y="2602"/>
              <a:chExt cx="606" cy="210"/>
            </a:xfrm>
          </p:grpSpPr>
          <p:sp>
            <p:nvSpPr>
              <p:cNvPr id="516145" name="Text Box 49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6146" name="Rectangle 50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47" name="Group 51"/>
            <p:cNvGrpSpPr>
              <a:grpSpLocks/>
            </p:cNvGrpSpPr>
            <p:nvPr/>
          </p:nvGrpSpPr>
          <p:grpSpPr bwMode="auto">
            <a:xfrm>
              <a:off x="7055" y="497"/>
              <a:ext cx="606" cy="232"/>
              <a:chOff x="-787" y="2602"/>
              <a:chExt cx="606" cy="210"/>
            </a:xfrm>
          </p:grpSpPr>
          <p:sp>
            <p:nvSpPr>
              <p:cNvPr id="516148" name="Text Box 52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6149" name="Rectangle 53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61" name="Group 65"/>
            <p:cNvGrpSpPr>
              <a:grpSpLocks/>
            </p:cNvGrpSpPr>
            <p:nvPr/>
          </p:nvGrpSpPr>
          <p:grpSpPr bwMode="auto">
            <a:xfrm>
              <a:off x="7184" y="746"/>
              <a:ext cx="831" cy="233"/>
              <a:chOff x="-1012" y="2602"/>
              <a:chExt cx="831" cy="211"/>
            </a:xfrm>
          </p:grpSpPr>
          <p:sp>
            <p:nvSpPr>
              <p:cNvPr id="516162" name="Text Box 66"/>
              <p:cNvSpPr txBox="1">
                <a:spLocks noChangeArrowheads="1"/>
              </p:cNvSpPr>
              <p:nvPr/>
            </p:nvSpPr>
            <p:spPr bwMode="auto">
              <a:xfrm>
                <a:off x="-1012" y="2602"/>
                <a:ext cx="77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 dirty="0" err="1" smtClean="0"/>
                  <a:t>m_side</a:t>
                </a:r>
                <a:r>
                  <a:rPr lang="en-US" sz="1800" dirty="0" smtClean="0"/>
                  <a:t>    </a:t>
                </a:r>
                <a:endParaRPr lang="en-US" sz="1800" dirty="0"/>
              </a:p>
            </p:txBody>
          </p:sp>
          <p:sp>
            <p:nvSpPr>
              <p:cNvPr id="516163" name="Rectangle 67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6150" name="Group 54"/>
          <p:cNvGrpSpPr>
            <a:grpSpLocks/>
          </p:cNvGrpSpPr>
          <p:nvPr/>
        </p:nvGrpSpPr>
        <p:grpSpPr bwMode="auto">
          <a:xfrm>
            <a:off x="1365250" y="900113"/>
            <a:ext cx="1828800" cy="971550"/>
            <a:chOff x="1290" y="1803"/>
            <a:chExt cx="1152" cy="612"/>
          </a:xfrm>
        </p:grpSpPr>
        <p:sp>
          <p:nvSpPr>
            <p:cNvPr id="516151" name="Rectangle 55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6152" name="Group 56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6153" name="Text Box 57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6154" name="Rectangle 58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55" name="Group 59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6156" name="Text Box 60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6157" name="Rectangle 61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6158" name="Group 62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6159" name="Text Box 63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6160" name="Rectangle 64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6166" name="Text Box 70"/>
          <p:cNvSpPr txBox="1">
            <a:spLocks noChangeArrowheads="1"/>
          </p:cNvSpPr>
          <p:nvPr/>
        </p:nvSpPr>
        <p:spPr bwMode="auto">
          <a:xfrm>
            <a:off x="2568575" y="822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6168" name="Text Box 72"/>
          <p:cNvSpPr txBox="1">
            <a:spLocks noChangeArrowheads="1"/>
          </p:cNvSpPr>
          <p:nvPr/>
        </p:nvSpPr>
        <p:spPr bwMode="auto">
          <a:xfrm>
            <a:off x="2451100" y="14176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69" name="Text Box 73"/>
          <p:cNvSpPr txBox="1">
            <a:spLocks noChangeArrowheads="1"/>
          </p:cNvSpPr>
          <p:nvPr/>
        </p:nvSpPr>
        <p:spPr bwMode="auto">
          <a:xfrm>
            <a:off x="4978400" y="33575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6170" name="AutoShape 74"/>
          <p:cNvCxnSpPr>
            <a:cxnSpLocks noChangeShapeType="1"/>
            <a:stCxn id="516168" idx="3"/>
            <a:endCxn id="516169" idx="1"/>
          </p:cNvCxnSpPr>
          <p:nvPr/>
        </p:nvCxnSpPr>
        <p:spPr bwMode="auto">
          <a:xfrm>
            <a:off x="2725738" y="1646238"/>
            <a:ext cx="2252662" cy="193992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6171" name="AutoShape 75"/>
          <p:cNvSpPr>
            <a:spLocks noChangeArrowheads="1"/>
          </p:cNvSpPr>
          <p:nvPr/>
        </p:nvSpPr>
        <p:spPr bwMode="auto">
          <a:xfrm>
            <a:off x="5951538" y="4419600"/>
            <a:ext cx="2935287" cy="2100263"/>
          </a:xfrm>
          <a:prstGeom prst="wedgeRoundRectCallout">
            <a:avLst>
              <a:gd name="adj1" fmla="val -27611"/>
              <a:gd name="adj2" fmla="val -177287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However, our </a:t>
            </a:r>
            <a:r>
              <a:rPr lang="en-US" sz="2000">
                <a:solidFill>
                  <a:srgbClr val="6600CC"/>
                </a:solidFill>
              </a:rPr>
              <a:t>Square</a:t>
            </a:r>
            <a:r>
              <a:rPr lang="en-US" sz="2000"/>
              <a:t> basically uses our Shape’s </a:t>
            </a:r>
            <a:r>
              <a:rPr lang="en-US" sz="2000">
                <a:solidFill>
                  <a:srgbClr val="6600CC"/>
                </a:solidFill>
              </a:rPr>
              <a:t>getX</a:t>
            </a:r>
            <a:r>
              <a:rPr lang="en-US" sz="2000"/>
              <a:t> and </a:t>
            </a:r>
            <a:r>
              <a:rPr lang="en-US" sz="2000">
                <a:solidFill>
                  <a:srgbClr val="6600CC"/>
                </a:solidFill>
              </a:rPr>
              <a:t>getY</a:t>
            </a:r>
            <a:r>
              <a:rPr lang="en-US" sz="2000"/>
              <a:t> functions, so our other entries will point there.</a:t>
            </a:r>
          </a:p>
        </p:txBody>
      </p:sp>
      <p:sp>
        <p:nvSpPr>
          <p:cNvPr id="516172" name="Text Box 76"/>
          <p:cNvSpPr txBox="1">
            <a:spLocks noChangeArrowheads="1"/>
          </p:cNvSpPr>
          <p:nvPr/>
        </p:nvSpPr>
        <p:spPr bwMode="auto">
          <a:xfrm>
            <a:off x="2482850" y="11239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6173" name="Text Box 77"/>
          <p:cNvSpPr txBox="1">
            <a:spLocks noChangeArrowheads="1"/>
          </p:cNvSpPr>
          <p:nvPr/>
        </p:nvSpPr>
        <p:spPr bwMode="auto">
          <a:xfrm>
            <a:off x="2478088" y="819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6174" name="AutoShape 78"/>
          <p:cNvCxnSpPr>
            <a:cxnSpLocks noChangeShapeType="1"/>
            <a:stCxn id="516172" idx="3"/>
            <a:endCxn id="516134" idx="1"/>
          </p:cNvCxnSpPr>
          <p:nvPr/>
        </p:nvCxnSpPr>
        <p:spPr bwMode="auto">
          <a:xfrm>
            <a:off x="2757488" y="1352550"/>
            <a:ext cx="2138362" cy="26987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6175" name="AutoShape 79"/>
          <p:cNvCxnSpPr>
            <a:cxnSpLocks noChangeShapeType="1"/>
            <a:stCxn id="516173" idx="3"/>
            <a:endCxn id="516133" idx="1"/>
          </p:cNvCxnSpPr>
          <p:nvPr/>
        </p:nvCxnSpPr>
        <p:spPr bwMode="auto">
          <a:xfrm>
            <a:off x="2752725" y="1047750"/>
            <a:ext cx="2109788" cy="298450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516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16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516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16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5161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161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1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06" grpId="0"/>
      <p:bldP spid="516106" grpId="1"/>
      <p:bldP spid="516138" grpId="0" animBg="1"/>
      <p:bldP spid="516138" grpId="1" animBg="1"/>
      <p:bldP spid="516140" grpId="0"/>
      <p:bldP spid="516171" grpId="0" animBg="1"/>
      <p:bldP spid="516171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78CC-8915-4759-81DA-B5877AB36188}" type="slidenum">
              <a:rPr lang="en-US"/>
              <a:pPr/>
              <a:t>36</a:t>
            </a:fld>
            <a:endParaRPr lang="en-US"/>
          </a:p>
        </p:txBody>
      </p:sp>
      <p:sp>
        <p:nvSpPr>
          <p:cNvPr id="518146" name="Rectangle 2"/>
          <p:cNvSpPr>
            <a:spLocks noChangeArrowheads="1"/>
          </p:cNvSpPr>
          <p:nvPr/>
        </p:nvSpPr>
        <p:spPr bwMode="auto">
          <a:xfrm>
            <a:off x="4648200" y="403225"/>
            <a:ext cx="4495800" cy="21510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getX()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{return m_x;}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getY() 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m_y;}</a:t>
            </a:r>
          </a:p>
          <a:p>
            <a:pPr algn="l" eaLnBrk="0" hangingPunct="0"/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virtual int </a:t>
            </a:r>
            <a:r>
              <a:rPr lang="en-US" sz="16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getArea()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{return 0;}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>
          <a:xfrm>
            <a:off x="-1300163" y="-228600"/>
            <a:ext cx="7772401" cy="1143000"/>
          </a:xfrm>
        </p:spPr>
        <p:txBody>
          <a:bodyPr/>
          <a:lstStyle/>
          <a:p>
            <a:r>
              <a:rPr lang="en-US" sz="3400"/>
              <a:t>How does it all work?</a:t>
            </a:r>
          </a:p>
        </p:txBody>
      </p:sp>
      <p:grpSp>
        <p:nvGrpSpPr>
          <p:cNvPr id="518148" name="Group 4"/>
          <p:cNvGrpSpPr>
            <a:grpSpLocks/>
          </p:cNvGrpSpPr>
          <p:nvPr/>
        </p:nvGrpSpPr>
        <p:grpSpPr bwMode="auto">
          <a:xfrm>
            <a:off x="4648200" y="2643188"/>
            <a:ext cx="4572000" cy="1974850"/>
            <a:chOff x="2784" y="576"/>
            <a:chExt cx="2880" cy="1536"/>
          </a:xfrm>
        </p:grpSpPr>
        <p:sp>
          <p:nvSpPr>
            <p:cNvPr id="518149" name="Rectangle 5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50" name="Rectangle 6"/>
            <p:cNvSpPr>
              <a:spLocks noChangeArrowheads="1"/>
            </p:cNvSpPr>
            <p:nvPr/>
          </p:nvSpPr>
          <p:spPr bwMode="auto">
            <a:xfrm>
              <a:off x="2784" y="578"/>
              <a:ext cx="2880" cy="1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return 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m_side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18151" name="Group 7"/>
          <p:cNvGrpSpPr>
            <a:grpSpLocks/>
          </p:cNvGrpSpPr>
          <p:nvPr/>
        </p:nvGrpSpPr>
        <p:grpSpPr bwMode="auto">
          <a:xfrm>
            <a:off x="4648200" y="4686300"/>
            <a:ext cx="4572000" cy="1954213"/>
            <a:chOff x="2832" y="2400"/>
            <a:chExt cx="2880" cy="1536"/>
          </a:xfrm>
        </p:grpSpPr>
        <p:sp>
          <p:nvSpPr>
            <p:cNvPr id="518152" name="Rectangle 8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53" name="Rectangle 9"/>
            <p:cNvSpPr>
              <a:spLocks noChangeArrowheads="1"/>
            </p:cNvSpPr>
            <p:nvPr/>
          </p:nvSpPr>
          <p:spPr bwMode="auto">
            <a:xfrm>
              <a:off x="2832" y="2400"/>
              <a:ext cx="2880" cy="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8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 smtClean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return (3.14*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*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m_rad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18155" name="Rectangle 11"/>
          <p:cNvSpPr>
            <a:spLocks noChangeArrowheads="1"/>
          </p:cNvSpPr>
          <p:nvPr/>
        </p:nvSpPr>
        <p:spPr bwMode="auto">
          <a:xfrm>
            <a:off x="14288" y="4343400"/>
            <a:ext cx="4495800" cy="2424113"/>
          </a:xfrm>
          <a:prstGeom prst="rect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 main()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8156" name="Rectangle 12"/>
          <p:cNvSpPr>
            <a:spLocks noChangeArrowheads="1"/>
          </p:cNvSpPr>
          <p:nvPr/>
        </p:nvSpPr>
        <p:spPr bwMode="auto">
          <a:xfrm>
            <a:off x="307975" y="4827588"/>
            <a:ext cx="1087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Shape s;</a:t>
            </a:r>
          </a:p>
        </p:txBody>
      </p:sp>
      <p:grpSp>
        <p:nvGrpSpPr>
          <p:cNvPr id="518157" name="Group 13"/>
          <p:cNvGrpSpPr>
            <a:grpSpLocks/>
          </p:cNvGrpSpPr>
          <p:nvPr/>
        </p:nvGrpSpPr>
        <p:grpSpPr bwMode="auto">
          <a:xfrm>
            <a:off x="1681163" y="2725738"/>
            <a:ext cx="2303462" cy="1585912"/>
            <a:chOff x="1059" y="1717"/>
            <a:chExt cx="1451" cy="905"/>
          </a:xfrm>
        </p:grpSpPr>
        <p:sp>
          <p:nvSpPr>
            <p:cNvPr id="518158" name="Rectangle 14"/>
            <p:cNvSpPr>
              <a:spLocks noChangeArrowheads="1"/>
            </p:cNvSpPr>
            <p:nvPr/>
          </p:nvSpPr>
          <p:spPr bwMode="auto">
            <a:xfrm>
              <a:off x="1221" y="1789"/>
              <a:ext cx="1289" cy="833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8159" name="Text Box 15"/>
            <p:cNvSpPr txBox="1">
              <a:spLocks noChangeArrowheads="1"/>
            </p:cNvSpPr>
            <p:nvPr/>
          </p:nvSpPr>
          <p:spPr bwMode="auto">
            <a:xfrm>
              <a:off x="1059" y="1717"/>
              <a:ext cx="20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s</a:t>
              </a:r>
            </a:p>
          </p:txBody>
        </p:sp>
        <p:grpSp>
          <p:nvGrpSpPr>
            <p:cNvPr id="518160" name="Group 16"/>
            <p:cNvGrpSpPr>
              <a:grpSpLocks/>
            </p:cNvGrpSpPr>
            <p:nvPr/>
          </p:nvGrpSpPr>
          <p:grpSpPr bwMode="auto">
            <a:xfrm>
              <a:off x="1871" y="2361"/>
              <a:ext cx="606" cy="210"/>
              <a:chOff x="-787" y="2602"/>
              <a:chExt cx="606" cy="210"/>
            </a:xfrm>
          </p:grpSpPr>
          <p:sp>
            <p:nvSpPr>
              <p:cNvPr id="518161" name="Text Box 17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8162" name="Rectangle 18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63" name="Group 19"/>
            <p:cNvGrpSpPr>
              <a:grpSpLocks/>
            </p:cNvGrpSpPr>
            <p:nvPr/>
          </p:nvGrpSpPr>
          <p:grpSpPr bwMode="auto">
            <a:xfrm>
              <a:off x="1216" y="2362"/>
              <a:ext cx="606" cy="210"/>
              <a:chOff x="-787" y="2602"/>
              <a:chExt cx="606" cy="210"/>
            </a:xfrm>
          </p:grpSpPr>
          <p:sp>
            <p:nvSpPr>
              <p:cNvPr id="518164" name="Text Box 20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8165" name="Rectangle 21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8166" name="Group 22"/>
          <p:cNvGrpSpPr>
            <a:grpSpLocks/>
          </p:cNvGrpSpPr>
          <p:nvPr/>
        </p:nvGrpSpPr>
        <p:grpSpPr bwMode="auto">
          <a:xfrm>
            <a:off x="2047875" y="2876550"/>
            <a:ext cx="1828800" cy="971550"/>
            <a:chOff x="1290" y="1803"/>
            <a:chExt cx="1152" cy="612"/>
          </a:xfrm>
        </p:grpSpPr>
        <p:sp>
          <p:nvSpPr>
            <p:cNvPr id="518167" name="Rectangle 23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8168" name="Group 24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8169" name="Text Box 25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8170" name="Rectangle 26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71" name="Group 27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8172" name="Text Box 28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8173" name="Rectangle 29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74" name="Group 30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8175" name="Text Box 31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8176" name="Rectangle 32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8177" name="Text Box 33"/>
          <p:cNvSpPr txBox="1">
            <a:spLocks noChangeArrowheads="1"/>
          </p:cNvSpPr>
          <p:nvPr/>
        </p:nvSpPr>
        <p:spPr bwMode="auto">
          <a:xfrm>
            <a:off x="31273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178" name="Text Box 34"/>
          <p:cNvSpPr txBox="1">
            <a:spLocks noChangeArrowheads="1"/>
          </p:cNvSpPr>
          <p:nvPr/>
        </p:nvSpPr>
        <p:spPr bwMode="auto">
          <a:xfrm>
            <a:off x="3136900" y="3100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179" name="Text Box 35"/>
          <p:cNvSpPr txBox="1">
            <a:spLocks noChangeArrowheads="1"/>
          </p:cNvSpPr>
          <p:nvPr/>
        </p:nvSpPr>
        <p:spPr bwMode="auto">
          <a:xfrm>
            <a:off x="3146425" y="33956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180" name="Text Box 36"/>
          <p:cNvSpPr txBox="1">
            <a:spLocks noChangeArrowheads="1"/>
          </p:cNvSpPr>
          <p:nvPr/>
        </p:nvSpPr>
        <p:spPr bwMode="auto">
          <a:xfrm>
            <a:off x="4862513" y="11176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181" name="Text Box 37"/>
          <p:cNvSpPr txBox="1">
            <a:spLocks noChangeArrowheads="1"/>
          </p:cNvSpPr>
          <p:nvPr/>
        </p:nvSpPr>
        <p:spPr bwMode="auto">
          <a:xfrm>
            <a:off x="4895850" y="1393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8182" name="AutoShape 38"/>
          <p:cNvCxnSpPr>
            <a:cxnSpLocks noChangeShapeType="1"/>
          </p:cNvCxnSpPr>
          <p:nvPr/>
        </p:nvCxnSpPr>
        <p:spPr bwMode="auto">
          <a:xfrm flipV="1">
            <a:off x="3373438" y="1346200"/>
            <a:ext cx="1460500" cy="1687513"/>
          </a:xfrm>
          <a:prstGeom prst="curvedConnector3">
            <a:avLst>
              <a:gd name="adj1" fmla="val 49894"/>
            </a:avLst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8183" name="AutoShape 39"/>
          <p:cNvCxnSpPr>
            <a:cxnSpLocks noChangeShapeType="1"/>
          </p:cNvCxnSpPr>
          <p:nvPr/>
        </p:nvCxnSpPr>
        <p:spPr bwMode="auto">
          <a:xfrm flipV="1">
            <a:off x="3411538" y="1636713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8184" name="AutoShape 40"/>
          <p:cNvCxnSpPr>
            <a:cxnSpLocks noChangeShapeType="1"/>
          </p:cNvCxnSpPr>
          <p:nvPr/>
        </p:nvCxnSpPr>
        <p:spPr bwMode="auto">
          <a:xfrm flipV="1">
            <a:off x="3449638" y="1931988"/>
            <a:ext cx="1484312" cy="1706562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186" name="Rectangle 42"/>
          <p:cNvSpPr>
            <a:spLocks noChangeArrowheads="1"/>
          </p:cNvSpPr>
          <p:nvPr/>
        </p:nvSpPr>
        <p:spPr bwMode="auto">
          <a:xfrm>
            <a:off x="303213" y="5180013"/>
            <a:ext cx="118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Square q;</a:t>
            </a:r>
          </a:p>
        </p:txBody>
      </p:sp>
      <p:grpSp>
        <p:nvGrpSpPr>
          <p:cNvPr id="518187" name="Group 43"/>
          <p:cNvGrpSpPr>
            <a:grpSpLocks/>
          </p:cNvGrpSpPr>
          <p:nvPr/>
        </p:nvGrpSpPr>
        <p:grpSpPr bwMode="auto">
          <a:xfrm>
            <a:off x="1001713" y="720725"/>
            <a:ext cx="2303462" cy="1981200"/>
            <a:chOff x="6898" y="-242"/>
            <a:chExt cx="1451" cy="1248"/>
          </a:xfrm>
        </p:grpSpPr>
        <p:sp>
          <p:nvSpPr>
            <p:cNvPr id="518188" name="Rectangle 44"/>
            <p:cNvSpPr>
              <a:spLocks noChangeArrowheads="1"/>
            </p:cNvSpPr>
            <p:nvPr/>
          </p:nvSpPr>
          <p:spPr bwMode="auto">
            <a:xfrm>
              <a:off x="7060" y="-163"/>
              <a:ext cx="1289" cy="1169"/>
            </a:xfrm>
            <a:prstGeom prst="rect">
              <a:avLst/>
            </a:prstGeom>
            <a:solidFill>
              <a:srgbClr val="D9E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8189" name="Text Box 45"/>
            <p:cNvSpPr txBox="1">
              <a:spLocks noChangeArrowheads="1"/>
            </p:cNvSpPr>
            <p:nvPr/>
          </p:nvSpPr>
          <p:spPr bwMode="auto">
            <a:xfrm>
              <a:off x="6898" y="-242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q</a:t>
              </a:r>
            </a:p>
          </p:txBody>
        </p:sp>
        <p:grpSp>
          <p:nvGrpSpPr>
            <p:cNvPr id="518190" name="Group 46"/>
            <p:cNvGrpSpPr>
              <a:grpSpLocks/>
            </p:cNvGrpSpPr>
            <p:nvPr/>
          </p:nvGrpSpPr>
          <p:grpSpPr bwMode="auto">
            <a:xfrm>
              <a:off x="7710" y="496"/>
              <a:ext cx="606" cy="232"/>
              <a:chOff x="-787" y="2602"/>
              <a:chExt cx="606" cy="210"/>
            </a:xfrm>
          </p:grpSpPr>
          <p:sp>
            <p:nvSpPr>
              <p:cNvPr id="518191" name="Text Box 47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39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m_y</a:t>
                </a:r>
              </a:p>
            </p:txBody>
          </p:sp>
          <p:sp>
            <p:nvSpPr>
              <p:cNvPr id="518192" name="Rectangle 48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93" name="Group 49"/>
            <p:cNvGrpSpPr>
              <a:grpSpLocks/>
            </p:cNvGrpSpPr>
            <p:nvPr/>
          </p:nvGrpSpPr>
          <p:grpSpPr bwMode="auto">
            <a:xfrm>
              <a:off x="7055" y="497"/>
              <a:ext cx="606" cy="232"/>
              <a:chOff x="-787" y="2602"/>
              <a:chExt cx="606" cy="210"/>
            </a:xfrm>
          </p:grpSpPr>
          <p:sp>
            <p:nvSpPr>
              <p:cNvPr id="518194" name="Text Box 50"/>
              <p:cNvSpPr txBox="1">
                <a:spLocks noChangeArrowheads="1"/>
              </p:cNvSpPr>
              <p:nvPr/>
            </p:nvSpPr>
            <p:spPr bwMode="auto">
              <a:xfrm>
                <a:off x="-787" y="2602"/>
                <a:ext cx="403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m_x</a:t>
                </a:r>
              </a:p>
            </p:txBody>
          </p:sp>
          <p:sp>
            <p:nvSpPr>
              <p:cNvPr id="518195" name="Rectangle 51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196" name="Group 52"/>
            <p:cNvGrpSpPr>
              <a:grpSpLocks/>
            </p:cNvGrpSpPr>
            <p:nvPr/>
          </p:nvGrpSpPr>
          <p:grpSpPr bwMode="auto">
            <a:xfrm>
              <a:off x="7184" y="746"/>
              <a:ext cx="831" cy="233"/>
              <a:chOff x="-1012" y="2602"/>
              <a:chExt cx="831" cy="211"/>
            </a:xfrm>
          </p:grpSpPr>
          <p:sp>
            <p:nvSpPr>
              <p:cNvPr id="518197" name="Text Box 53"/>
              <p:cNvSpPr txBox="1">
                <a:spLocks noChangeArrowheads="1"/>
              </p:cNvSpPr>
              <p:nvPr/>
            </p:nvSpPr>
            <p:spPr bwMode="auto">
              <a:xfrm>
                <a:off x="-1012" y="2602"/>
                <a:ext cx="77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 dirty="0" err="1" smtClean="0"/>
                  <a:t>m_side</a:t>
                </a:r>
                <a:r>
                  <a:rPr lang="en-US" sz="1800" dirty="0" smtClean="0"/>
                  <a:t>    </a:t>
                </a:r>
                <a:endParaRPr lang="en-US" sz="1800" dirty="0"/>
              </a:p>
            </p:txBody>
          </p:sp>
          <p:sp>
            <p:nvSpPr>
              <p:cNvPr id="518198" name="Rectangle 54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8199" name="Group 55"/>
          <p:cNvGrpSpPr>
            <a:grpSpLocks/>
          </p:cNvGrpSpPr>
          <p:nvPr/>
        </p:nvGrpSpPr>
        <p:grpSpPr bwMode="auto">
          <a:xfrm>
            <a:off x="1365250" y="900113"/>
            <a:ext cx="1828800" cy="971550"/>
            <a:chOff x="1290" y="1803"/>
            <a:chExt cx="1152" cy="612"/>
          </a:xfrm>
        </p:grpSpPr>
        <p:sp>
          <p:nvSpPr>
            <p:cNvPr id="518200" name="Rectangle 56"/>
            <p:cNvSpPr>
              <a:spLocks noChangeArrowheads="1"/>
            </p:cNvSpPr>
            <p:nvPr/>
          </p:nvSpPr>
          <p:spPr bwMode="auto">
            <a:xfrm>
              <a:off x="1290" y="1805"/>
              <a:ext cx="1152" cy="602"/>
            </a:xfrm>
            <a:prstGeom prst="rect">
              <a:avLst/>
            </a:prstGeom>
            <a:solidFill>
              <a:srgbClr val="CC99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8201" name="Group 57"/>
            <p:cNvGrpSpPr>
              <a:grpSpLocks/>
            </p:cNvGrpSpPr>
            <p:nvPr/>
          </p:nvGrpSpPr>
          <p:grpSpPr bwMode="auto">
            <a:xfrm>
              <a:off x="1523" y="1803"/>
              <a:ext cx="787" cy="231"/>
              <a:chOff x="-908" y="2602"/>
              <a:chExt cx="787" cy="271"/>
            </a:xfrm>
          </p:grpSpPr>
          <p:sp>
            <p:nvSpPr>
              <p:cNvPr id="518202" name="Text Box 58"/>
              <p:cNvSpPr txBox="1">
                <a:spLocks noChangeArrowheads="1"/>
              </p:cNvSpPr>
              <p:nvPr/>
            </p:nvSpPr>
            <p:spPr bwMode="auto">
              <a:xfrm>
                <a:off x="-908" y="2602"/>
                <a:ext cx="78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getX        </a:t>
                </a:r>
              </a:p>
            </p:txBody>
          </p:sp>
          <p:sp>
            <p:nvSpPr>
              <p:cNvPr id="518203" name="Rectangle 59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204" name="Group 60"/>
            <p:cNvGrpSpPr>
              <a:grpSpLocks/>
            </p:cNvGrpSpPr>
            <p:nvPr/>
          </p:nvGrpSpPr>
          <p:grpSpPr bwMode="auto">
            <a:xfrm>
              <a:off x="1538" y="1989"/>
              <a:ext cx="774" cy="231"/>
              <a:chOff x="-895" y="2602"/>
              <a:chExt cx="774" cy="271"/>
            </a:xfrm>
          </p:grpSpPr>
          <p:sp>
            <p:nvSpPr>
              <p:cNvPr id="518205" name="Text Box 61"/>
              <p:cNvSpPr txBox="1">
                <a:spLocks noChangeArrowheads="1"/>
              </p:cNvSpPr>
              <p:nvPr/>
            </p:nvSpPr>
            <p:spPr bwMode="auto">
              <a:xfrm>
                <a:off x="-895" y="2602"/>
                <a:ext cx="7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getY        </a:t>
                </a:r>
              </a:p>
            </p:txBody>
          </p:sp>
          <p:sp>
            <p:nvSpPr>
              <p:cNvPr id="518206" name="Rectangle 62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8207" name="Group 63"/>
            <p:cNvGrpSpPr>
              <a:grpSpLocks/>
            </p:cNvGrpSpPr>
            <p:nvPr/>
          </p:nvGrpSpPr>
          <p:grpSpPr bwMode="auto">
            <a:xfrm>
              <a:off x="1299" y="2184"/>
              <a:ext cx="1010" cy="231"/>
              <a:chOff x="-1131" y="2602"/>
              <a:chExt cx="1010" cy="271"/>
            </a:xfrm>
          </p:grpSpPr>
          <p:sp>
            <p:nvSpPr>
              <p:cNvPr id="518208" name="Text Box 64"/>
              <p:cNvSpPr txBox="1">
                <a:spLocks noChangeArrowheads="1"/>
              </p:cNvSpPr>
              <p:nvPr/>
            </p:nvSpPr>
            <p:spPr bwMode="auto">
              <a:xfrm>
                <a:off x="-1131" y="2602"/>
                <a:ext cx="101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getArea        </a:t>
                </a:r>
              </a:p>
            </p:txBody>
          </p:sp>
          <p:sp>
            <p:nvSpPr>
              <p:cNvPr id="518209" name="Rectangle 65"/>
              <p:cNvSpPr>
                <a:spLocks noChangeArrowheads="1"/>
              </p:cNvSpPr>
              <p:nvPr/>
            </p:nvSpPr>
            <p:spPr bwMode="auto">
              <a:xfrm>
                <a:off x="-421" y="2631"/>
                <a:ext cx="240" cy="181"/>
              </a:xfrm>
              <a:prstGeom prst="rect">
                <a:avLst/>
              </a:prstGeom>
              <a:solidFill>
                <a:srgbClr val="FFCC99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18210" name="Text Box 66"/>
          <p:cNvSpPr txBox="1">
            <a:spLocks noChangeArrowheads="1"/>
          </p:cNvSpPr>
          <p:nvPr/>
        </p:nvSpPr>
        <p:spPr bwMode="auto">
          <a:xfrm>
            <a:off x="2568575" y="822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8211" name="Text Box 67"/>
          <p:cNvSpPr txBox="1">
            <a:spLocks noChangeArrowheads="1"/>
          </p:cNvSpPr>
          <p:nvPr/>
        </p:nvSpPr>
        <p:spPr bwMode="auto">
          <a:xfrm>
            <a:off x="2451100" y="14176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212" name="Text Box 68"/>
          <p:cNvSpPr txBox="1">
            <a:spLocks noChangeArrowheads="1"/>
          </p:cNvSpPr>
          <p:nvPr/>
        </p:nvSpPr>
        <p:spPr bwMode="auto">
          <a:xfrm>
            <a:off x="4978400" y="33575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8213" name="AutoShape 69"/>
          <p:cNvCxnSpPr>
            <a:cxnSpLocks noChangeShapeType="1"/>
            <a:stCxn id="518211" idx="3"/>
            <a:endCxn id="518212" idx="1"/>
          </p:cNvCxnSpPr>
          <p:nvPr/>
        </p:nvCxnSpPr>
        <p:spPr bwMode="auto">
          <a:xfrm>
            <a:off x="2725738" y="1646238"/>
            <a:ext cx="2252662" cy="193992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215" name="Text Box 71"/>
          <p:cNvSpPr txBox="1">
            <a:spLocks noChangeArrowheads="1"/>
          </p:cNvSpPr>
          <p:nvPr/>
        </p:nvSpPr>
        <p:spPr bwMode="auto">
          <a:xfrm>
            <a:off x="2482850" y="11239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8216" name="Text Box 72"/>
          <p:cNvSpPr txBox="1">
            <a:spLocks noChangeArrowheads="1"/>
          </p:cNvSpPr>
          <p:nvPr/>
        </p:nvSpPr>
        <p:spPr bwMode="auto">
          <a:xfrm>
            <a:off x="2478088" y="819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8217" name="AutoShape 73"/>
          <p:cNvCxnSpPr>
            <a:cxnSpLocks noChangeShapeType="1"/>
            <a:stCxn id="518215" idx="3"/>
            <a:endCxn id="518181" idx="1"/>
          </p:cNvCxnSpPr>
          <p:nvPr/>
        </p:nvCxnSpPr>
        <p:spPr bwMode="auto">
          <a:xfrm>
            <a:off x="2757488" y="1352550"/>
            <a:ext cx="2138362" cy="269875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8218" name="AutoShape 74"/>
          <p:cNvCxnSpPr>
            <a:cxnSpLocks noChangeShapeType="1"/>
            <a:stCxn id="518216" idx="3"/>
            <a:endCxn id="518180" idx="1"/>
          </p:cNvCxnSpPr>
          <p:nvPr/>
        </p:nvCxnSpPr>
        <p:spPr bwMode="auto">
          <a:xfrm>
            <a:off x="2752725" y="1047750"/>
            <a:ext cx="2109788" cy="298450"/>
          </a:xfrm>
          <a:prstGeom prst="curvedConnector3">
            <a:avLst>
              <a:gd name="adj1" fmla="val 4996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219" name="Text Box 75"/>
          <p:cNvSpPr txBox="1">
            <a:spLocks noChangeArrowheads="1"/>
          </p:cNvSpPr>
          <p:nvPr/>
        </p:nvSpPr>
        <p:spPr bwMode="auto">
          <a:xfrm>
            <a:off x="100013" y="2808288"/>
            <a:ext cx="15160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Now, when we call a member function…</a:t>
            </a:r>
          </a:p>
        </p:txBody>
      </p:sp>
      <p:sp>
        <p:nvSpPr>
          <p:cNvPr id="518220" name="Rectangle 76"/>
          <p:cNvSpPr>
            <a:spLocks noChangeArrowheads="1"/>
          </p:cNvSpPr>
          <p:nvPr/>
        </p:nvSpPr>
        <p:spPr bwMode="auto">
          <a:xfrm>
            <a:off x="330200" y="5557838"/>
            <a:ext cx="2238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cout &lt;&lt; s.getArea();</a:t>
            </a:r>
          </a:p>
        </p:txBody>
      </p:sp>
      <p:sp>
        <p:nvSpPr>
          <p:cNvPr id="518221" name="Line 77"/>
          <p:cNvSpPr>
            <a:spLocks noChangeShapeType="1"/>
          </p:cNvSpPr>
          <p:nvPr/>
        </p:nvSpPr>
        <p:spPr bwMode="auto">
          <a:xfrm>
            <a:off x="85725" y="574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222" name="AutoShape 78"/>
          <p:cNvSpPr>
            <a:spLocks noChangeArrowheads="1"/>
          </p:cNvSpPr>
          <p:nvPr/>
        </p:nvSpPr>
        <p:spPr bwMode="auto">
          <a:xfrm>
            <a:off x="4667250" y="4229100"/>
            <a:ext cx="2935288" cy="2100263"/>
          </a:xfrm>
          <a:prstGeom prst="wedgeRoundRectCallout">
            <a:avLst>
              <a:gd name="adj1" fmla="val -122852"/>
              <a:gd name="adj2" fmla="val 21505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C++ knows exactly where to go!</a:t>
            </a:r>
          </a:p>
          <a:p>
            <a:endParaRPr lang="en-US" sz="1000" dirty="0"/>
          </a:p>
          <a:p>
            <a:r>
              <a:rPr lang="en-US" sz="2000" dirty="0"/>
              <a:t>It just looks at the </a:t>
            </a:r>
            <a:r>
              <a:rPr lang="en-US" sz="2000" dirty="0" err="1"/>
              <a:t>vtable</a:t>
            </a:r>
            <a:r>
              <a:rPr lang="en-US" sz="2000" dirty="0"/>
              <a:t> for “</a:t>
            </a:r>
            <a:r>
              <a:rPr lang="en-US" sz="2000" dirty="0">
                <a:solidFill>
                  <a:srgbClr val="6600CC"/>
                </a:solidFill>
              </a:rPr>
              <a:t>s</a:t>
            </a:r>
            <a:r>
              <a:rPr lang="en-US" sz="2000" dirty="0"/>
              <a:t>” and uses the right function!</a:t>
            </a:r>
          </a:p>
        </p:txBody>
      </p:sp>
      <p:sp>
        <p:nvSpPr>
          <p:cNvPr id="518224" name="Text Box 80"/>
          <p:cNvSpPr txBox="1">
            <a:spLocks noChangeArrowheads="1"/>
          </p:cNvSpPr>
          <p:nvPr/>
        </p:nvSpPr>
        <p:spPr bwMode="auto">
          <a:xfrm>
            <a:off x="-114300" y="3127375"/>
            <a:ext cx="19669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And this works when we use polymorphism too!</a:t>
            </a:r>
          </a:p>
        </p:txBody>
      </p:sp>
      <p:sp>
        <p:nvSpPr>
          <p:cNvPr id="518225" name="Rectangle 81"/>
          <p:cNvSpPr>
            <a:spLocks noChangeArrowheads="1"/>
          </p:cNvSpPr>
          <p:nvPr/>
        </p:nvSpPr>
        <p:spPr bwMode="auto">
          <a:xfrm>
            <a:off x="315913" y="5900738"/>
            <a:ext cx="237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Shape *p = &amp;q;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cout &lt;&lt; p-&gt;getArea();</a:t>
            </a:r>
          </a:p>
        </p:txBody>
      </p:sp>
      <p:sp>
        <p:nvSpPr>
          <p:cNvPr id="518226" name="Line 82"/>
          <p:cNvSpPr>
            <a:spLocks noChangeShapeType="1"/>
          </p:cNvSpPr>
          <p:nvPr/>
        </p:nvSpPr>
        <p:spPr bwMode="auto">
          <a:xfrm>
            <a:off x="100013" y="60753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8227" name="Group 83"/>
          <p:cNvGrpSpPr>
            <a:grpSpLocks/>
          </p:cNvGrpSpPr>
          <p:nvPr/>
        </p:nvGrpSpPr>
        <p:grpSpPr bwMode="auto">
          <a:xfrm>
            <a:off x="2141538" y="4587875"/>
            <a:ext cx="982662" cy="457200"/>
            <a:chOff x="2493" y="3323"/>
            <a:chExt cx="807" cy="288"/>
          </a:xfrm>
        </p:grpSpPr>
        <p:sp>
          <p:nvSpPr>
            <p:cNvPr id="518228" name="Rectangle 84"/>
            <p:cNvSpPr>
              <a:spLocks noChangeArrowheads="1"/>
            </p:cNvSpPr>
            <p:nvPr/>
          </p:nvSpPr>
          <p:spPr bwMode="auto">
            <a:xfrm>
              <a:off x="2724" y="3392"/>
              <a:ext cx="576" cy="192"/>
            </a:xfrm>
            <a:prstGeom prst="rect">
              <a:avLst/>
            </a:prstGeom>
            <a:solidFill>
              <a:srgbClr val="8000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8229" name="Text Box 85"/>
            <p:cNvSpPr txBox="1">
              <a:spLocks noChangeArrowheads="1"/>
            </p:cNvSpPr>
            <p:nvPr/>
          </p:nvSpPr>
          <p:spPr bwMode="auto">
            <a:xfrm>
              <a:off x="2493" y="3323"/>
              <a:ext cx="2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sp>
        <p:nvSpPr>
          <p:cNvPr id="518231" name="Text Box 87"/>
          <p:cNvSpPr txBox="1">
            <a:spLocks noChangeArrowheads="1"/>
          </p:cNvSpPr>
          <p:nvPr/>
        </p:nvSpPr>
        <p:spPr bwMode="auto">
          <a:xfrm>
            <a:off x="1127125" y="8112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18232" name="AutoShape 88"/>
          <p:cNvCxnSpPr>
            <a:cxnSpLocks noChangeShapeType="1"/>
            <a:stCxn id="518228" idx="0"/>
            <a:endCxn id="518231" idx="1"/>
          </p:cNvCxnSpPr>
          <p:nvPr/>
        </p:nvCxnSpPr>
        <p:spPr bwMode="auto">
          <a:xfrm rot="5400000" flipH="1">
            <a:off x="125413" y="2041525"/>
            <a:ext cx="3649662" cy="1646238"/>
          </a:xfrm>
          <a:prstGeom prst="curvedConnector4">
            <a:avLst>
              <a:gd name="adj1" fmla="val 7782"/>
              <a:gd name="adj2" fmla="val 11388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233" name="Line 89"/>
          <p:cNvSpPr>
            <a:spLocks noChangeShapeType="1"/>
          </p:cNvSpPr>
          <p:nvPr/>
        </p:nvSpPr>
        <p:spPr bwMode="auto">
          <a:xfrm>
            <a:off x="109538" y="6370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234" name="AutoShape 90"/>
          <p:cNvSpPr>
            <a:spLocks noChangeArrowheads="1"/>
          </p:cNvSpPr>
          <p:nvPr/>
        </p:nvSpPr>
        <p:spPr bwMode="auto">
          <a:xfrm>
            <a:off x="3836988" y="3597275"/>
            <a:ext cx="3425825" cy="2100263"/>
          </a:xfrm>
          <a:prstGeom prst="wedgeRoundRectCallout">
            <a:avLst>
              <a:gd name="adj1" fmla="val -96894"/>
              <a:gd name="adj2" fmla="val 76759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C++: “Aha! P points to some type of Shape…</a:t>
            </a:r>
          </a:p>
          <a:p>
            <a:endParaRPr lang="en-US" sz="2000" dirty="0"/>
          </a:p>
          <a:p>
            <a:r>
              <a:rPr lang="en-US" sz="2000" dirty="0"/>
              <a:t>Let’s see which version of the </a:t>
            </a:r>
            <a:r>
              <a:rPr lang="en-US" sz="2000" dirty="0" err="1">
                <a:solidFill>
                  <a:srgbClr val="6600CC"/>
                </a:solidFill>
              </a:rPr>
              <a:t>getArea</a:t>
            </a:r>
            <a:r>
              <a:rPr lang="en-US" sz="2000" dirty="0"/>
              <a:t> function to use…”</a:t>
            </a:r>
          </a:p>
        </p:txBody>
      </p:sp>
      <p:sp>
        <p:nvSpPr>
          <p:cNvPr id="518235" name="AutoShape 91"/>
          <p:cNvSpPr>
            <a:spLocks noChangeArrowheads="1"/>
          </p:cNvSpPr>
          <p:nvPr/>
        </p:nvSpPr>
        <p:spPr bwMode="auto">
          <a:xfrm>
            <a:off x="4057650" y="273050"/>
            <a:ext cx="2935288" cy="2100263"/>
          </a:xfrm>
          <a:prstGeom prst="wedgeRoundRectCallout">
            <a:avLst>
              <a:gd name="adj1" fmla="val -87532"/>
              <a:gd name="adj2" fmla="val 13718"/>
              <a:gd name="adj3" fmla="val 16667"/>
            </a:avLst>
          </a:prstGeom>
          <a:solidFill>
            <a:srgbClr val="FFF7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C++: “I see. In this case, </a:t>
            </a:r>
            <a:r>
              <a:rPr lang="en-US" sz="2000">
                <a:solidFill>
                  <a:srgbClr val="6600CC"/>
                </a:solidFill>
              </a:rPr>
              <a:t>p </a:t>
            </a:r>
            <a:r>
              <a:rPr lang="en-US" sz="2000"/>
              <a:t>points to a </a:t>
            </a:r>
            <a:r>
              <a:rPr lang="en-US" sz="2000">
                <a:solidFill>
                  <a:srgbClr val="6600CC"/>
                </a:solidFill>
              </a:rPr>
              <a:t>Square</a:t>
            </a:r>
            <a:r>
              <a:rPr lang="en-US" sz="2000"/>
              <a:t>, and Squares have their own specialized version of getArea()</a:t>
            </a:r>
          </a:p>
        </p:txBody>
      </p:sp>
      <p:sp>
        <p:nvSpPr>
          <p:cNvPr id="518236" name="Line 92"/>
          <p:cNvSpPr>
            <a:spLocks noChangeShapeType="1"/>
          </p:cNvSpPr>
          <p:nvPr/>
        </p:nvSpPr>
        <p:spPr bwMode="auto">
          <a:xfrm>
            <a:off x="4794250" y="3848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223" name="Line 79"/>
          <p:cNvSpPr>
            <a:spLocks noChangeShapeType="1"/>
          </p:cNvSpPr>
          <p:nvPr/>
        </p:nvSpPr>
        <p:spPr bwMode="auto">
          <a:xfrm>
            <a:off x="4568825" y="1862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237" name="Rectangle 93"/>
          <p:cNvSpPr>
            <a:spLocks noChangeArrowheads="1"/>
          </p:cNvSpPr>
          <p:nvPr/>
        </p:nvSpPr>
        <p:spPr bwMode="auto">
          <a:xfrm>
            <a:off x="3027363" y="109538"/>
            <a:ext cx="6042025" cy="2320925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/>
              <a:t>C++ uses the </a:t>
            </a:r>
            <a:r>
              <a:rPr lang="en-US">
                <a:solidFill>
                  <a:srgbClr val="6600CC"/>
                </a:solidFill>
              </a:rPr>
              <a:t>vtable</a:t>
            </a:r>
            <a:r>
              <a:rPr lang="en-US"/>
              <a:t> at run-time</a:t>
            </a:r>
            <a:br>
              <a:rPr lang="en-US"/>
            </a:br>
            <a:r>
              <a:rPr lang="en-US"/>
              <a:t>(not compile-time) to figure out </a:t>
            </a:r>
            <a:br>
              <a:rPr lang="en-US"/>
            </a:br>
            <a:r>
              <a:rPr lang="en-US"/>
              <a:t>which virtual function to call.</a:t>
            </a:r>
          </a:p>
          <a:p>
            <a:endParaRPr lang="en-US"/>
          </a:p>
          <a:p>
            <a:r>
              <a:rPr lang="en-US"/>
              <a:t>The details are a bit more complex, but this is the general idea.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181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181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18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18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1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1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1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518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518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18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18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219" grpId="0"/>
      <p:bldP spid="518219" grpId="1"/>
      <p:bldP spid="518220" grpId="0"/>
      <p:bldP spid="518221" grpId="0" animBg="1"/>
      <p:bldP spid="518221" grpId="1" animBg="1"/>
      <p:bldP spid="518222" grpId="0" animBg="1"/>
      <p:bldP spid="518222" grpId="1" animBg="1"/>
      <p:bldP spid="518224" grpId="0"/>
      <p:bldP spid="518225" grpId="0"/>
      <p:bldP spid="518226" grpId="0" animBg="1"/>
      <p:bldP spid="518226" grpId="1" animBg="1"/>
      <p:bldP spid="518233" grpId="0" animBg="1"/>
      <p:bldP spid="518233" grpId="1" animBg="1"/>
      <p:bldP spid="518234" grpId="0" animBg="1"/>
      <p:bldP spid="518234" grpId="1" animBg="1"/>
      <p:bldP spid="518235" grpId="0" animBg="1"/>
      <p:bldP spid="518235" grpId="1" animBg="1"/>
      <p:bldP spid="518236" grpId="0" animBg="1"/>
      <p:bldP spid="518236" grpId="1" animBg="1"/>
      <p:bldP spid="518223" grpId="0" animBg="1"/>
      <p:bldP spid="518223" grpId="1" animBg="1"/>
      <p:bldP spid="5182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17F6-2756-44A2-B0E3-636C27CC82EF}" type="slidenum">
              <a:rPr lang="en-US"/>
              <a:pPr/>
              <a:t>37</a:t>
            </a:fld>
            <a:endParaRPr lang="en-US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Polymorphism</a:t>
            </a: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209550" y="914400"/>
            <a:ext cx="8799513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2000">
                <a:solidFill>
                  <a:srgbClr val="006666"/>
                </a:solidFill>
              </a:rPr>
              <a:t> First we figure out what we want to represent (like a bunch of shapes)</a:t>
            </a:r>
          </a:p>
          <a:p>
            <a:pPr algn="l">
              <a:buFontTx/>
              <a:buChar char="•"/>
            </a:pPr>
            <a:endParaRPr lang="en-US" sz="2000">
              <a:solidFill>
                <a:srgbClr val="006666"/>
              </a:solidFill>
            </a:endParaRPr>
          </a:p>
          <a:p>
            <a:pPr algn="l">
              <a:buFontTx/>
              <a:buChar char="•"/>
            </a:pPr>
            <a:r>
              <a:rPr lang="en-US" sz="2000">
                <a:solidFill>
                  <a:srgbClr val="006666"/>
                </a:solidFill>
              </a:rPr>
              <a:t> Then we define a base class that contains functions </a:t>
            </a:r>
            <a:br>
              <a:rPr lang="en-US" sz="2000">
                <a:solidFill>
                  <a:srgbClr val="006666"/>
                </a:solidFill>
              </a:rPr>
            </a:br>
            <a:r>
              <a:rPr lang="en-US" sz="2000">
                <a:solidFill>
                  <a:srgbClr val="006666"/>
                </a:solidFill>
              </a:rPr>
              <a:t>   common to all of the derived classes (e.g. </a:t>
            </a:r>
            <a:r>
              <a:rPr lang="en-US" sz="2000">
                <a:solidFill>
                  <a:schemeClr val="accent2"/>
                </a:solidFill>
              </a:rPr>
              <a:t>getArea</a:t>
            </a:r>
            <a:r>
              <a:rPr lang="en-US" sz="2000">
                <a:solidFill>
                  <a:srgbClr val="006666"/>
                </a:solidFill>
              </a:rPr>
              <a:t>, </a:t>
            </a:r>
            <a:r>
              <a:rPr lang="en-US" sz="2000">
                <a:solidFill>
                  <a:schemeClr val="accent2"/>
                </a:solidFill>
              </a:rPr>
              <a:t>plotShape</a:t>
            </a:r>
            <a:r>
              <a:rPr lang="en-US" sz="2000">
                <a:solidFill>
                  <a:srgbClr val="006666"/>
                </a:solidFill>
              </a:rPr>
              <a:t>).</a:t>
            </a:r>
          </a:p>
          <a:p>
            <a:pPr algn="l">
              <a:buFontTx/>
              <a:buChar char="•"/>
            </a:pPr>
            <a:endParaRPr lang="en-US" sz="2000">
              <a:solidFill>
                <a:srgbClr val="006666"/>
              </a:solidFill>
            </a:endParaRPr>
          </a:p>
          <a:p>
            <a:pPr algn="l">
              <a:buFontTx/>
              <a:buChar char="•"/>
            </a:pPr>
            <a:r>
              <a:rPr lang="en-US" sz="2000">
                <a:solidFill>
                  <a:srgbClr val="006666"/>
                </a:solidFill>
              </a:rPr>
              <a:t> Then you write your derived classes, creating specialized </a:t>
            </a:r>
            <a:br>
              <a:rPr lang="en-US" sz="2000">
                <a:solidFill>
                  <a:srgbClr val="006666"/>
                </a:solidFill>
              </a:rPr>
            </a:br>
            <a:r>
              <a:rPr lang="en-US" sz="2000">
                <a:solidFill>
                  <a:srgbClr val="006666"/>
                </a:solidFill>
              </a:rPr>
              <a:t>   versions of each common function:  </a:t>
            </a:r>
          </a:p>
        </p:txBody>
      </p:sp>
      <p:sp>
        <p:nvSpPr>
          <p:cNvPr id="368660" name="Text Box 20"/>
          <p:cNvSpPr txBox="1">
            <a:spLocks noChangeArrowheads="1"/>
          </p:cNvSpPr>
          <p:nvPr/>
        </p:nvSpPr>
        <p:spPr bwMode="auto">
          <a:xfrm>
            <a:off x="304800" y="3429000"/>
            <a:ext cx="4211638" cy="1828800"/>
          </a:xfrm>
          <a:prstGeom prst="rect">
            <a:avLst/>
          </a:prstGeom>
          <a:solidFill>
            <a:srgbClr val="FFD9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>
                <a:solidFill>
                  <a:schemeClr val="accent2"/>
                </a:solidFill>
              </a:rPr>
              <a:t>Square</a:t>
            </a:r>
            <a:r>
              <a:rPr lang="en-US" sz="2200"/>
              <a:t> version of getArea</a:t>
            </a:r>
          </a:p>
          <a:p>
            <a:pPr algn="l"/>
            <a:endParaRPr lang="en-US" sz="1200"/>
          </a:p>
          <a:p>
            <a:pPr algn="l"/>
            <a:r>
              <a:rPr lang="en-US" sz="2000">
                <a:solidFill>
                  <a:srgbClr val="FF0000"/>
                </a:solidFill>
              </a:rPr>
              <a:t>virtual </a:t>
            </a:r>
            <a:r>
              <a:rPr lang="en-US" sz="2000">
                <a:solidFill>
                  <a:schemeClr val="tx1"/>
                </a:solidFill>
              </a:rPr>
              <a:t>int getArea(void)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{ 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   return(</a:t>
            </a:r>
            <a:r>
              <a:rPr lang="en-US" sz="2000">
                <a:solidFill>
                  <a:srgbClr val="6600CC"/>
                </a:solidFill>
              </a:rPr>
              <a:t>m_side * m_side</a:t>
            </a:r>
            <a:r>
              <a:rPr lang="en-US" sz="200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68661" name="Text Box 21"/>
          <p:cNvSpPr txBox="1">
            <a:spLocks noChangeArrowheads="1"/>
          </p:cNvSpPr>
          <p:nvPr/>
        </p:nvSpPr>
        <p:spPr bwMode="auto">
          <a:xfrm>
            <a:off x="4572000" y="3427413"/>
            <a:ext cx="4443413" cy="1828800"/>
          </a:xfrm>
          <a:prstGeom prst="rect">
            <a:avLst/>
          </a:prstGeom>
          <a:solidFill>
            <a:srgbClr val="FFD9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>
                <a:solidFill>
                  <a:schemeClr val="accent2"/>
                </a:solidFill>
              </a:rPr>
              <a:t>Circle</a:t>
            </a:r>
            <a:r>
              <a:rPr lang="en-US" sz="2200"/>
              <a:t> version of getArea</a:t>
            </a:r>
          </a:p>
          <a:p>
            <a:pPr algn="l"/>
            <a:endParaRPr lang="en-US" sz="1200"/>
          </a:p>
          <a:p>
            <a:pPr algn="l"/>
            <a:r>
              <a:rPr lang="en-US" sz="2000">
                <a:solidFill>
                  <a:srgbClr val="FF0000"/>
                </a:solidFill>
              </a:rPr>
              <a:t>virtual</a:t>
            </a:r>
            <a:r>
              <a:rPr lang="en-US" sz="2000"/>
              <a:t> </a:t>
            </a:r>
            <a:r>
              <a:rPr lang="en-US" sz="2000">
                <a:solidFill>
                  <a:schemeClr val="tx1"/>
                </a:solidFill>
              </a:rPr>
              <a:t>int getArea(void)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{ 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   return(</a:t>
            </a:r>
            <a:r>
              <a:rPr lang="en-US" sz="2000">
                <a:solidFill>
                  <a:srgbClr val="6600CC"/>
                </a:solidFill>
              </a:rPr>
              <a:t>3.14*m_rad*m_rad</a:t>
            </a:r>
            <a:r>
              <a:rPr lang="en-US" sz="200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68662" name="Text Box 22"/>
          <p:cNvSpPr txBox="1">
            <a:spLocks noChangeArrowheads="1"/>
          </p:cNvSpPr>
          <p:nvPr/>
        </p:nvSpPr>
        <p:spPr bwMode="auto">
          <a:xfrm>
            <a:off x="214313" y="5486400"/>
            <a:ext cx="8921750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2000">
                <a:solidFill>
                  <a:srgbClr val="006666"/>
                </a:solidFill>
              </a:rPr>
              <a:t> You can access derived variables with a base class pointer or reference.</a:t>
            </a:r>
          </a:p>
          <a:p>
            <a:pPr algn="l">
              <a:buFontTx/>
              <a:buChar char="•"/>
            </a:pPr>
            <a:endParaRPr lang="en-US" sz="2000">
              <a:solidFill>
                <a:srgbClr val="006666"/>
              </a:solidFill>
            </a:endParaRPr>
          </a:p>
          <a:p>
            <a:pPr algn="l">
              <a:buFontTx/>
              <a:buChar char="•"/>
            </a:pPr>
            <a:r>
              <a:rPr lang="en-US" sz="2000">
                <a:solidFill>
                  <a:srgbClr val="CC0000"/>
                </a:solidFill>
              </a:rPr>
              <a:t> Finally, you should (MUST) always define a virtual destructor in your </a:t>
            </a:r>
            <a:br>
              <a:rPr lang="en-US" sz="2000">
                <a:solidFill>
                  <a:srgbClr val="CC0000"/>
                </a:solidFill>
              </a:rPr>
            </a:br>
            <a:r>
              <a:rPr lang="en-US" sz="2000">
                <a:solidFill>
                  <a:srgbClr val="CC0000"/>
                </a:solidFill>
              </a:rPr>
              <a:t>  base class, whether it needs it or not. </a:t>
            </a:r>
            <a:r>
              <a:rPr lang="en-US" sz="1800" i="1">
                <a:solidFill>
                  <a:schemeClr val="accent2"/>
                </a:solidFill>
              </a:rPr>
              <a:t>(no vd in the base class, no points!)</a:t>
            </a:r>
          </a:p>
          <a:p>
            <a:pPr algn="l">
              <a:buFontTx/>
              <a:buChar char="•"/>
            </a:pPr>
            <a:endParaRPr lang="en-US" sz="18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2" grpId="0" build="p"/>
      <p:bldP spid="368660" grpId="0" animBg="1"/>
      <p:bldP spid="368661" grpId="0" animBg="1"/>
      <p:bldP spid="36866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57C5-D4D0-45AD-B6F9-D1E8F17AF571}" type="slidenum">
              <a:rPr lang="en-US"/>
              <a:pPr/>
              <a:t>38</a:t>
            </a:fld>
            <a:endParaRPr lang="en-US"/>
          </a:p>
        </p:txBody>
      </p:sp>
      <p:sp>
        <p:nvSpPr>
          <p:cNvPr id="488597" name="Rectangle 149"/>
          <p:cNvSpPr>
            <a:spLocks noChangeArrowheads="1"/>
          </p:cNvSpPr>
          <p:nvPr/>
        </p:nvSpPr>
        <p:spPr bwMode="auto">
          <a:xfrm>
            <a:off x="152400" y="4618038"/>
            <a:ext cx="4572000" cy="2163762"/>
          </a:xfrm>
          <a:prstGeom prst="rect">
            <a:avLst/>
          </a:prstGeom>
          <a:solidFill>
            <a:srgbClr val="FFF7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8596" name="Rectangle 148"/>
          <p:cNvSpPr>
            <a:spLocks noChangeArrowheads="1"/>
          </p:cNvSpPr>
          <p:nvPr/>
        </p:nvSpPr>
        <p:spPr bwMode="auto">
          <a:xfrm>
            <a:off x="158750" y="2300288"/>
            <a:ext cx="4572000" cy="2163762"/>
          </a:xfrm>
          <a:prstGeom prst="rect">
            <a:avLst/>
          </a:prstGeom>
          <a:solidFill>
            <a:srgbClr val="FFF7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76200"/>
            <a:ext cx="7772400" cy="1143000"/>
          </a:xfrm>
        </p:spPr>
        <p:txBody>
          <a:bodyPr/>
          <a:lstStyle/>
          <a:p>
            <a:r>
              <a:rPr lang="en-US" sz="3600"/>
              <a:t>Useless </a:t>
            </a:r>
            <a:br>
              <a:rPr lang="en-US" sz="3600"/>
            </a:br>
            <a:r>
              <a:rPr lang="en-US" sz="3600"/>
              <a:t>Functions</a:t>
            </a:r>
          </a:p>
        </p:txBody>
      </p:sp>
      <p:sp>
        <p:nvSpPr>
          <p:cNvPr id="488488" name="Text Box 40"/>
          <p:cNvSpPr txBox="1">
            <a:spLocks noChangeArrowheads="1"/>
          </p:cNvSpPr>
          <p:nvPr/>
        </p:nvSpPr>
        <p:spPr bwMode="auto">
          <a:xfrm>
            <a:off x="4876800" y="2811463"/>
            <a:ext cx="4114800" cy="3970337"/>
          </a:xfrm>
          <a:prstGeom prst="rect">
            <a:avLst/>
          </a:prstGeom>
          <a:solidFill>
            <a:srgbClr val="F7FFF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void PrintInfo(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Shape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&amp;x</a:t>
            </a:r>
            <a:r>
              <a:rPr lang="en-US" sz="1800" b="1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cout &lt;&lt;</a:t>
            </a:r>
            <a:r>
              <a:rPr lang="en-US" sz="1800" b="1">
                <a:latin typeface="Courier New" pitchFamily="49" charset="0"/>
              </a:rPr>
              <a:t> “The area is “ &lt;&lt;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x.getArea();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cout &lt;&lt;</a:t>
            </a:r>
            <a:r>
              <a:rPr lang="en-US" sz="1500" b="1">
                <a:latin typeface="Courier New" pitchFamily="49" charset="0"/>
              </a:rPr>
              <a:t> “The circumference is </a:t>
            </a:r>
            <a:r>
              <a:rPr lang="en-US" sz="1800" b="1">
                <a:latin typeface="Courier New" pitchFamily="49" charset="0"/>
              </a:rPr>
              <a:t>”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x.getCircum();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  <a:p>
            <a:pPr algn="l"/>
            <a:endParaRPr lang="en-US" sz="10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main()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Square s(5);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Circle c(10);</a:t>
            </a:r>
          </a:p>
          <a:p>
            <a:pPr algn="l"/>
            <a:endParaRPr lang="en-US" sz="10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PrintInfo(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s</a:t>
            </a:r>
            <a:r>
              <a:rPr lang="en-US" sz="1800" b="1">
                <a:latin typeface="Courier New" pitchFamily="49" charset="0"/>
              </a:rPr>
              <a:t>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PrintInfo(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c</a:t>
            </a:r>
            <a:r>
              <a:rPr lang="en-US" sz="1800" b="1">
                <a:latin typeface="Courier New" pitchFamily="49" charset="0"/>
              </a:rPr>
              <a:t>);</a:t>
            </a:r>
          </a:p>
        </p:txBody>
      </p:sp>
      <p:sp>
        <p:nvSpPr>
          <p:cNvPr id="488491" name="Rectangle 43"/>
          <p:cNvSpPr>
            <a:spLocks noChangeArrowheads="1"/>
          </p:cNvSpPr>
          <p:nvPr/>
        </p:nvSpPr>
        <p:spPr bwMode="auto">
          <a:xfrm>
            <a:off x="152400" y="304800"/>
            <a:ext cx="5438775" cy="1923604"/>
          </a:xfrm>
          <a:prstGeom prst="rect">
            <a:avLst/>
          </a:prstGeom>
          <a:solidFill>
            <a:srgbClr val="FFF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700" dirty="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 dirty="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  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double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return(0);}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double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getCircum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(){</a:t>
            </a:r>
            <a:r>
              <a:rPr lang="en-US" sz="3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return(0);}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  <p:sp>
        <p:nvSpPr>
          <p:cNvPr id="488595" name="Rectangle 147"/>
          <p:cNvSpPr>
            <a:spLocks noChangeArrowheads="1"/>
          </p:cNvSpPr>
          <p:nvPr/>
        </p:nvSpPr>
        <p:spPr bwMode="auto">
          <a:xfrm>
            <a:off x="381000" y="3109913"/>
            <a:ext cx="4114800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8600" name="Rectangle 152"/>
          <p:cNvSpPr>
            <a:spLocks noChangeArrowheads="1"/>
          </p:cNvSpPr>
          <p:nvPr/>
        </p:nvSpPr>
        <p:spPr bwMode="auto">
          <a:xfrm>
            <a:off x="381000" y="3705225"/>
            <a:ext cx="4114800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8494" name="Rectangle 46"/>
          <p:cNvSpPr>
            <a:spLocks noChangeArrowheads="1"/>
          </p:cNvSpPr>
          <p:nvPr/>
        </p:nvSpPr>
        <p:spPr bwMode="auto">
          <a:xfrm>
            <a:off x="152400" y="2300288"/>
            <a:ext cx="4570413" cy="2165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Square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m_side*m_side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>
                <a:latin typeface="Courier New" pitchFamily="49" charset="0"/>
              </a:rPr>
              <a:t> 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 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double getCircum()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4*m_side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</p:txBody>
      </p:sp>
      <p:sp>
        <p:nvSpPr>
          <p:cNvPr id="488603" name="Rectangle 155"/>
          <p:cNvSpPr>
            <a:spLocks noChangeArrowheads="1"/>
          </p:cNvSpPr>
          <p:nvPr/>
        </p:nvSpPr>
        <p:spPr bwMode="auto">
          <a:xfrm>
            <a:off x="409575" y="5410200"/>
            <a:ext cx="4114800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8604" name="Rectangle 156"/>
          <p:cNvSpPr>
            <a:spLocks noChangeArrowheads="1"/>
          </p:cNvSpPr>
          <p:nvPr/>
        </p:nvSpPr>
        <p:spPr bwMode="auto">
          <a:xfrm>
            <a:off x="409575" y="6005513"/>
            <a:ext cx="4114800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8497" name="Rectangle 49"/>
          <p:cNvSpPr>
            <a:spLocks noChangeArrowheads="1"/>
          </p:cNvSpPr>
          <p:nvPr/>
        </p:nvSpPr>
        <p:spPr bwMode="auto">
          <a:xfrm>
            <a:off x="152400" y="4616450"/>
            <a:ext cx="4572000" cy="2165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Circle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double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3.14*m_rad*m_rad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double getCircum()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2*3.14*m_rad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488590" name="Text Box 142"/>
          <p:cNvSpPr txBox="1">
            <a:spLocks noChangeArrowheads="1"/>
          </p:cNvSpPr>
          <p:nvPr/>
        </p:nvSpPr>
        <p:spPr bwMode="auto">
          <a:xfrm>
            <a:off x="4968875" y="228600"/>
            <a:ext cx="4022725" cy="1933575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Question: When I call the </a:t>
            </a:r>
            <a:r>
              <a:rPr lang="en-US">
                <a:solidFill>
                  <a:srgbClr val="6600CC"/>
                </a:solidFill>
              </a:rPr>
              <a:t>PrintInfo</a:t>
            </a:r>
            <a:r>
              <a:rPr lang="en-US"/>
              <a:t> function and pass in a </a:t>
            </a:r>
            <a:r>
              <a:rPr lang="en-US">
                <a:solidFill>
                  <a:srgbClr val="006666"/>
                </a:solidFill>
              </a:rPr>
              <a:t>Square</a:t>
            </a:r>
            <a:r>
              <a:rPr lang="en-US"/>
              <a:t>, what </a:t>
            </a:r>
            <a:r>
              <a:rPr lang="en-US">
                <a:solidFill>
                  <a:srgbClr val="800000"/>
                </a:solidFill>
              </a:rPr>
              <a:t>getArea</a:t>
            </a:r>
            <a:r>
              <a:rPr lang="en-US"/>
              <a:t> and </a:t>
            </a:r>
            <a:r>
              <a:rPr lang="en-US">
                <a:solidFill>
                  <a:srgbClr val="800000"/>
                </a:solidFill>
              </a:rPr>
              <a:t>getCircum</a:t>
            </a:r>
            <a:r>
              <a:rPr lang="en-US"/>
              <a:t> functions does it call?</a:t>
            </a:r>
          </a:p>
        </p:txBody>
      </p:sp>
      <p:sp>
        <p:nvSpPr>
          <p:cNvPr id="488592" name="Line 144"/>
          <p:cNvSpPr>
            <a:spLocks noChangeShapeType="1"/>
          </p:cNvSpPr>
          <p:nvPr/>
        </p:nvSpPr>
        <p:spPr bwMode="auto">
          <a:xfrm>
            <a:off x="4891088" y="6324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593" name="Text Box 145"/>
          <p:cNvSpPr txBox="1">
            <a:spLocks noChangeArrowheads="1"/>
          </p:cNvSpPr>
          <p:nvPr/>
        </p:nvSpPr>
        <p:spPr bwMode="auto">
          <a:xfrm>
            <a:off x="5029200" y="228600"/>
            <a:ext cx="4022725" cy="1933575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…and when I call the </a:t>
            </a:r>
            <a:r>
              <a:rPr lang="en-US">
                <a:solidFill>
                  <a:srgbClr val="6600CC"/>
                </a:solidFill>
              </a:rPr>
              <a:t>PrintInfo</a:t>
            </a:r>
            <a:r>
              <a:rPr lang="en-US"/>
              <a:t> function and pass in a </a:t>
            </a:r>
            <a:r>
              <a:rPr lang="en-US">
                <a:solidFill>
                  <a:srgbClr val="006666"/>
                </a:solidFill>
              </a:rPr>
              <a:t>Circle</a:t>
            </a:r>
            <a:r>
              <a:rPr lang="en-US"/>
              <a:t>, what </a:t>
            </a:r>
            <a:r>
              <a:rPr lang="en-US">
                <a:solidFill>
                  <a:srgbClr val="800000"/>
                </a:solidFill>
              </a:rPr>
              <a:t>getArea</a:t>
            </a:r>
            <a:r>
              <a:rPr lang="en-US"/>
              <a:t> and </a:t>
            </a:r>
            <a:r>
              <a:rPr lang="en-US">
                <a:solidFill>
                  <a:srgbClr val="800000"/>
                </a:solidFill>
              </a:rPr>
              <a:t>getCircum</a:t>
            </a:r>
            <a:r>
              <a:rPr lang="en-US"/>
              <a:t> functions does it call?</a:t>
            </a:r>
          </a:p>
        </p:txBody>
      </p:sp>
      <p:sp>
        <p:nvSpPr>
          <p:cNvPr id="488594" name="Line 146"/>
          <p:cNvSpPr>
            <a:spLocks noChangeShapeType="1"/>
          </p:cNvSpPr>
          <p:nvPr/>
        </p:nvSpPr>
        <p:spPr bwMode="auto">
          <a:xfrm>
            <a:off x="4876800" y="6600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598" name="Line 150"/>
          <p:cNvSpPr>
            <a:spLocks noChangeShapeType="1"/>
          </p:cNvSpPr>
          <p:nvPr/>
        </p:nvSpPr>
        <p:spPr bwMode="auto">
          <a:xfrm>
            <a:off x="4784725" y="355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599" name="Line 151"/>
          <p:cNvSpPr>
            <a:spLocks noChangeShapeType="1"/>
          </p:cNvSpPr>
          <p:nvPr/>
        </p:nvSpPr>
        <p:spPr bwMode="auto">
          <a:xfrm>
            <a:off x="4800600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601" name="Line 153"/>
          <p:cNvSpPr>
            <a:spLocks noChangeShapeType="1"/>
          </p:cNvSpPr>
          <p:nvPr/>
        </p:nvSpPr>
        <p:spPr bwMode="auto">
          <a:xfrm>
            <a:off x="4800600" y="355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602" name="Line 154"/>
          <p:cNvSpPr>
            <a:spLocks noChangeShapeType="1"/>
          </p:cNvSpPr>
          <p:nvPr/>
        </p:nvSpPr>
        <p:spPr bwMode="auto">
          <a:xfrm>
            <a:off x="4816475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8605" name="Text Box 157"/>
          <p:cNvSpPr txBox="1">
            <a:spLocks noChangeArrowheads="1"/>
          </p:cNvSpPr>
          <p:nvPr/>
        </p:nvSpPr>
        <p:spPr bwMode="auto">
          <a:xfrm>
            <a:off x="5562600" y="504825"/>
            <a:ext cx="3413125" cy="1933575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So here’s my question:</a:t>
            </a:r>
          </a:p>
          <a:p>
            <a:r>
              <a:rPr lang="en-US"/>
              <a:t>When would </a:t>
            </a:r>
            <a:r>
              <a:rPr lang="en-US">
                <a:solidFill>
                  <a:srgbClr val="6600CC"/>
                </a:solidFill>
              </a:rPr>
              <a:t>Shape</a:t>
            </a:r>
            <a:r>
              <a:rPr lang="en-US"/>
              <a:t>’s </a:t>
            </a:r>
            <a:r>
              <a:rPr lang="en-US">
                <a:solidFill>
                  <a:srgbClr val="800000"/>
                </a:solidFill>
              </a:rPr>
              <a:t>getArea()</a:t>
            </a:r>
            <a:r>
              <a:rPr lang="en-US"/>
              <a:t> and </a:t>
            </a:r>
            <a:r>
              <a:rPr lang="en-US">
                <a:solidFill>
                  <a:srgbClr val="800000"/>
                </a:solidFill>
              </a:rPr>
              <a:t>getCircum()</a:t>
            </a:r>
            <a:r>
              <a:rPr lang="en-US"/>
              <a:t> functions ever be called?</a:t>
            </a:r>
          </a:p>
        </p:txBody>
      </p:sp>
      <p:sp>
        <p:nvSpPr>
          <p:cNvPr id="488606" name="Text Box 158"/>
          <p:cNvSpPr txBox="1">
            <a:spLocks noChangeArrowheads="1"/>
          </p:cNvSpPr>
          <p:nvPr/>
        </p:nvSpPr>
        <p:spPr bwMode="auto">
          <a:xfrm>
            <a:off x="6400800" y="1447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88607" name="Text Box 159"/>
          <p:cNvSpPr txBox="1">
            <a:spLocks noChangeArrowheads="1"/>
          </p:cNvSpPr>
          <p:nvPr/>
        </p:nvSpPr>
        <p:spPr bwMode="auto">
          <a:xfrm>
            <a:off x="5270500" y="11922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488608" name="AutoShape 160"/>
          <p:cNvCxnSpPr>
            <a:cxnSpLocks noChangeShapeType="1"/>
            <a:stCxn id="488606" idx="1"/>
            <a:endCxn id="488607" idx="3"/>
          </p:cNvCxnSpPr>
          <p:nvPr/>
        </p:nvCxnSpPr>
        <p:spPr bwMode="auto">
          <a:xfrm rot="10800000">
            <a:off x="5545138" y="1420813"/>
            <a:ext cx="855662" cy="255587"/>
          </a:xfrm>
          <a:prstGeom prst="curvedConnector3">
            <a:avLst>
              <a:gd name="adj1" fmla="val 50093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8609" name="Text Box 161"/>
          <p:cNvSpPr txBox="1">
            <a:spLocks noChangeArrowheads="1"/>
          </p:cNvSpPr>
          <p:nvPr/>
        </p:nvSpPr>
        <p:spPr bwMode="auto">
          <a:xfrm>
            <a:off x="439738" y="1622425"/>
            <a:ext cx="3536950" cy="396875"/>
          </a:xfrm>
          <a:prstGeom prst="rect">
            <a:avLst/>
          </a:prstGeom>
          <a:solidFill>
            <a:srgbClr val="FF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~Shape() { … }</a:t>
            </a:r>
          </a:p>
        </p:txBody>
      </p:sp>
      <p:sp>
        <p:nvSpPr>
          <p:cNvPr id="488610" name="AutoShape 162"/>
          <p:cNvSpPr>
            <a:spLocks noChangeArrowheads="1"/>
          </p:cNvSpPr>
          <p:nvPr/>
        </p:nvSpPr>
        <p:spPr bwMode="auto">
          <a:xfrm>
            <a:off x="2312988" y="123825"/>
            <a:ext cx="3429000" cy="1595438"/>
          </a:xfrm>
          <a:prstGeom prst="wedgeRoundRectCallout">
            <a:avLst>
              <a:gd name="adj1" fmla="val -60324"/>
              <a:gd name="adj2" fmla="val 49204"/>
              <a:gd name="adj3" fmla="val 16667"/>
            </a:avLst>
          </a:prstGeom>
          <a:solidFill>
            <a:srgbClr val="F9FEDE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rgbClr val="FF3300"/>
                </a:solidFill>
              </a:rPr>
              <a:t>!!Remember!!</a:t>
            </a:r>
            <a:r>
              <a:rPr lang="en-US" sz="2000" dirty="0"/>
              <a:t> You </a:t>
            </a:r>
            <a:r>
              <a:rPr lang="en-US" sz="2000" b="1" i="1" u="sng" dirty="0"/>
              <a:t>always</a:t>
            </a:r>
            <a:r>
              <a:rPr lang="en-US" sz="2000" dirty="0"/>
              <a:t> need a </a:t>
            </a:r>
            <a:r>
              <a:rPr lang="en-US" sz="2000" dirty="0">
                <a:solidFill>
                  <a:schemeClr val="accent2"/>
                </a:solidFill>
              </a:rPr>
              <a:t>virtual destructor </a:t>
            </a:r>
            <a:r>
              <a:rPr lang="en-US" sz="2000" dirty="0"/>
              <a:t>in your </a:t>
            </a:r>
            <a:r>
              <a:rPr lang="en-US" sz="2000" dirty="0">
                <a:solidFill>
                  <a:schemeClr val="accent2"/>
                </a:solidFill>
              </a:rPr>
              <a:t>base class</a:t>
            </a:r>
            <a:r>
              <a:rPr lang="en-US" sz="2000" dirty="0"/>
              <a:t> when using polymorphism!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8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48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595" grpId="0" animBg="1"/>
      <p:bldP spid="488600" grpId="0" animBg="1"/>
      <p:bldP spid="488603" grpId="0" animBg="1"/>
      <p:bldP spid="488604" grpId="0" animBg="1"/>
      <p:bldP spid="488590" grpId="0" animBg="1"/>
      <p:bldP spid="488590" grpId="1" animBg="1"/>
      <p:bldP spid="488592" grpId="0" animBg="1"/>
      <p:bldP spid="488592" grpId="1" animBg="1"/>
      <p:bldP spid="488593" grpId="0" animBg="1"/>
      <p:bldP spid="488593" grpId="1" animBg="1"/>
      <p:bldP spid="488594" grpId="0" animBg="1"/>
      <p:bldP spid="488594" grpId="1" animBg="1"/>
      <p:bldP spid="488598" grpId="0" animBg="1"/>
      <p:bldP spid="488598" grpId="1" animBg="1"/>
      <p:bldP spid="488599" grpId="0" animBg="1"/>
      <p:bldP spid="488599" grpId="1" animBg="1"/>
      <p:bldP spid="488601" grpId="0" animBg="1"/>
      <p:bldP spid="488601" grpId="1" animBg="1"/>
      <p:bldP spid="488602" grpId="0" animBg="1"/>
      <p:bldP spid="488602" grpId="1" animBg="1"/>
      <p:bldP spid="488605" grpId="0" animBg="1"/>
      <p:bldP spid="488605" grpId="1" animBg="1"/>
      <p:bldP spid="488609" grpId="0" animBg="1"/>
      <p:bldP spid="488609" grpId="1" animBg="1"/>
      <p:bldP spid="488610" grpId="0" animBg="1"/>
      <p:bldP spid="488610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C5CD-4C51-4B93-8CFB-12A8D43A48F9}" type="slidenum">
              <a:rPr lang="en-US"/>
              <a:pPr/>
              <a:t>39</a:t>
            </a:fld>
            <a:endParaRPr lang="en-US"/>
          </a:p>
        </p:txBody>
      </p:sp>
      <p:sp>
        <p:nvSpPr>
          <p:cNvPr id="490498" name="Rectangle 2"/>
          <p:cNvSpPr>
            <a:spLocks noChangeArrowheads="1"/>
          </p:cNvSpPr>
          <p:nvPr/>
        </p:nvSpPr>
        <p:spPr bwMode="auto">
          <a:xfrm>
            <a:off x="152400" y="4618038"/>
            <a:ext cx="4572000" cy="2163762"/>
          </a:xfrm>
          <a:prstGeom prst="rect">
            <a:avLst/>
          </a:prstGeom>
          <a:solidFill>
            <a:srgbClr val="FFF7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158750" y="2300288"/>
            <a:ext cx="4572000" cy="2163762"/>
          </a:xfrm>
          <a:prstGeom prst="rect">
            <a:avLst/>
          </a:prstGeom>
          <a:solidFill>
            <a:srgbClr val="FFF7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0" y="76200"/>
            <a:ext cx="7772400" cy="1143000"/>
          </a:xfrm>
        </p:spPr>
        <p:txBody>
          <a:bodyPr/>
          <a:lstStyle/>
          <a:p>
            <a:r>
              <a:rPr lang="en-US" sz="3600"/>
              <a:t>Useless </a:t>
            </a:r>
            <a:br>
              <a:rPr lang="en-US" sz="3600"/>
            </a:br>
            <a:r>
              <a:rPr lang="en-US" sz="3600"/>
              <a:t>Functions</a:t>
            </a:r>
          </a:p>
        </p:txBody>
      </p:sp>
      <p:sp>
        <p:nvSpPr>
          <p:cNvPr id="490501" name="Text Box 5"/>
          <p:cNvSpPr txBox="1">
            <a:spLocks noChangeArrowheads="1"/>
          </p:cNvSpPr>
          <p:nvPr/>
        </p:nvSpPr>
        <p:spPr bwMode="auto">
          <a:xfrm>
            <a:off x="4876800" y="2811463"/>
            <a:ext cx="4114800" cy="3970337"/>
          </a:xfrm>
          <a:prstGeom prst="rect">
            <a:avLst/>
          </a:prstGeom>
          <a:solidFill>
            <a:srgbClr val="F7FFF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void PrintInfo(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Shape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&amp;x</a:t>
            </a:r>
            <a:r>
              <a:rPr lang="en-US" sz="1800" b="1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cout &lt;&lt;</a:t>
            </a:r>
            <a:r>
              <a:rPr lang="en-US" sz="1800" b="1">
                <a:latin typeface="Courier New" pitchFamily="49" charset="0"/>
              </a:rPr>
              <a:t> “The area is “ &lt;&lt;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  x.getArea();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cout &lt;&lt;</a:t>
            </a:r>
            <a:r>
              <a:rPr lang="en-US" sz="1500" b="1">
                <a:latin typeface="Courier New" pitchFamily="49" charset="0"/>
              </a:rPr>
              <a:t> “The circumference is </a:t>
            </a:r>
            <a:r>
              <a:rPr lang="en-US" sz="1800" b="1">
                <a:latin typeface="Courier New" pitchFamily="49" charset="0"/>
              </a:rPr>
              <a:t>”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x.getCircum();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  <a:p>
            <a:pPr algn="l"/>
            <a:endParaRPr lang="en-US" sz="10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main()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Square s(5);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Circle c(10);</a:t>
            </a:r>
          </a:p>
          <a:p>
            <a:pPr algn="l"/>
            <a:endParaRPr lang="en-US" sz="10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PrintInfo(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s</a:t>
            </a:r>
            <a:r>
              <a:rPr lang="en-US" sz="1800" b="1">
                <a:latin typeface="Courier New" pitchFamily="49" charset="0"/>
              </a:rPr>
              <a:t>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PrintInfo(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c</a:t>
            </a:r>
            <a:r>
              <a:rPr lang="en-US" sz="1800" b="1">
                <a:latin typeface="Courier New" pitchFamily="49" charset="0"/>
              </a:rPr>
              <a:t>);</a:t>
            </a:r>
          </a:p>
        </p:txBody>
      </p:sp>
      <p:sp>
        <p:nvSpPr>
          <p:cNvPr id="490502" name="Rectangle 6"/>
          <p:cNvSpPr>
            <a:spLocks noChangeArrowheads="1"/>
          </p:cNvSpPr>
          <p:nvPr/>
        </p:nvSpPr>
        <p:spPr bwMode="auto">
          <a:xfrm>
            <a:off x="152400" y="304800"/>
            <a:ext cx="5438775" cy="1906588"/>
          </a:xfrm>
          <a:prstGeom prst="rect">
            <a:avLst/>
          </a:prstGeom>
          <a:solidFill>
            <a:srgbClr val="FFF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70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  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float getArea()  { return(0);}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getCircum(){ return(0);}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  <p:sp>
        <p:nvSpPr>
          <p:cNvPr id="490505" name="Rectangle 9"/>
          <p:cNvSpPr>
            <a:spLocks noChangeArrowheads="1"/>
          </p:cNvSpPr>
          <p:nvPr/>
        </p:nvSpPr>
        <p:spPr bwMode="auto">
          <a:xfrm>
            <a:off x="152400" y="2300288"/>
            <a:ext cx="4570413" cy="2165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Square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float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m_side*m_side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>
                <a:latin typeface="Courier New" pitchFamily="49" charset="0"/>
              </a:rPr>
              <a:t> 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 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getCircum()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4*m_side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</p:txBody>
      </p:sp>
      <p:sp>
        <p:nvSpPr>
          <p:cNvPr id="490508" name="Rectangle 12"/>
          <p:cNvSpPr>
            <a:spLocks noChangeArrowheads="1"/>
          </p:cNvSpPr>
          <p:nvPr/>
        </p:nvSpPr>
        <p:spPr bwMode="auto">
          <a:xfrm>
            <a:off x="152400" y="4616450"/>
            <a:ext cx="4572000" cy="2165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Circle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float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3.14*m_rad*m_rad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getCircum()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2*3.14*m_rad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490509" name="Text Box 13"/>
          <p:cNvSpPr txBox="1">
            <a:spLocks noChangeArrowheads="1"/>
          </p:cNvSpPr>
          <p:nvPr/>
        </p:nvSpPr>
        <p:spPr bwMode="auto">
          <a:xfrm>
            <a:off x="4805363" y="1692275"/>
            <a:ext cx="4337050" cy="1022350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But why would we ever want to get the area and circumference of an “abstract” shape?</a:t>
            </a:r>
          </a:p>
        </p:txBody>
      </p:sp>
      <p:sp>
        <p:nvSpPr>
          <p:cNvPr id="490518" name="Text Box 22"/>
          <p:cNvSpPr txBox="1">
            <a:spLocks noChangeArrowheads="1"/>
          </p:cNvSpPr>
          <p:nvPr/>
        </p:nvSpPr>
        <p:spPr bwMode="auto">
          <a:xfrm>
            <a:off x="6400800" y="1447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90519" name="Text Box 23"/>
          <p:cNvSpPr txBox="1">
            <a:spLocks noChangeArrowheads="1"/>
          </p:cNvSpPr>
          <p:nvPr/>
        </p:nvSpPr>
        <p:spPr bwMode="auto">
          <a:xfrm>
            <a:off x="5270500" y="11922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grpSp>
        <p:nvGrpSpPr>
          <p:cNvPr id="490523" name="Group 27"/>
          <p:cNvGrpSpPr>
            <a:grpSpLocks/>
          </p:cNvGrpSpPr>
          <p:nvPr/>
        </p:nvGrpSpPr>
        <p:grpSpPr bwMode="auto">
          <a:xfrm>
            <a:off x="4953000" y="5457825"/>
            <a:ext cx="3944938" cy="1243013"/>
            <a:chOff x="3120" y="3438"/>
            <a:chExt cx="2485" cy="783"/>
          </a:xfrm>
        </p:grpSpPr>
        <p:sp>
          <p:nvSpPr>
            <p:cNvPr id="490521" name="Rectangle 25"/>
            <p:cNvSpPr>
              <a:spLocks noChangeArrowheads="1"/>
            </p:cNvSpPr>
            <p:nvPr/>
          </p:nvSpPr>
          <p:spPr bwMode="auto">
            <a:xfrm>
              <a:off x="3120" y="3456"/>
              <a:ext cx="2485" cy="765"/>
            </a:xfrm>
            <a:prstGeom prst="rect">
              <a:avLst/>
            </a:prstGeom>
            <a:solidFill>
              <a:srgbClr val="F7FFF7">
                <a:alpha val="92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90522" name="Text Box 26"/>
            <p:cNvSpPr txBox="1">
              <a:spLocks noChangeArrowheads="1"/>
            </p:cNvSpPr>
            <p:nvPr/>
          </p:nvSpPr>
          <p:spPr bwMode="auto">
            <a:xfrm>
              <a:off x="3246" y="3438"/>
              <a:ext cx="1182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 b="1">
                  <a:latin typeface="Courier New" pitchFamily="49" charset="0"/>
                </a:rPr>
                <a:t>Shape p;</a:t>
              </a:r>
            </a:p>
            <a:p>
              <a:pPr algn="l"/>
              <a:endParaRPr lang="en-US" sz="1700" b="1">
                <a:latin typeface="Courier New" pitchFamily="49" charset="0"/>
              </a:endParaRPr>
            </a:p>
            <a:p>
              <a:pPr algn="l"/>
              <a:r>
                <a:rPr lang="en-US" sz="1700" b="1">
                  <a:latin typeface="Courier New" pitchFamily="49" charset="0"/>
                </a:rPr>
                <a:t>PrintInfo(p);</a:t>
              </a:r>
            </a:p>
          </p:txBody>
        </p:sp>
      </p:grpSp>
      <p:sp>
        <p:nvSpPr>
          <p:cNvPr id="490510" name="Line 14"/>
          <p:cNvSpPr>
            <a:spLocks noChangeShapeType="1"/>
          </p:cNvSpPr>
          <p:nvPr/>
        </p:nvSpPr>
        <p:spPr bwMode="auto">
          <a:xfrm>
            <a:off x="4891088" y="6157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0513" name="Line 17"/>
          <p:cNvSpPr>
            <a:spLocks noChangeShapeType="1"/>
          </p:cNvSpPr>
          <p:nvPr/>
        </p:nvSpPr>
        <p:spPr bwMode="auto">
          <a:xfrm>
            <a:off x="4784725" y="3556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0516" name="Line 20"/>
          <p:cNvSpPr>
            <a:spLocks noChangeShapeType="1"/>
          </p:cNvSpPr>
          <p:nvPr/>
        </p:nvSpPr>
        <p:spPr bwMode="auto">
          <a:xfrm>
            <a:off x="217488" y="1263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0524" name="Text Box 28"/>
          <p:cNvSpPr txBox="1">
            <a:spLocks noChangeArrowheads="1"/>
          </p:cNvSpPr>
          <p:nvPr/>
        </p:nvSpPr>
        <p:spPr bwMode="auto">
          <a:xfrm>
            <a:off x="5638800" y="577850"/>
            <a:ext cx="3505200" cy="1022350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Well, I guess they’d be called if you created a </a:t>
            </a:r>
            <a:r>
              <a:rPr lang="en-US" sz="2000">
                <a:solidFill>
                  <a:srgbClr val="800000"/>
                </a:solidFill>
              </a:rPr>
              <a:t>Shape</a:t>
            </a:r>
            <a:r>
              <a:rPr lang="en-US" sz="2000"/>
              <a:t> variable in main…</a:t>
            </a:r>
          </a:p>
        </p:txBody>
      </p:sp>
      <p:sp>
        <p:nvSpPr>
          <p:cNvPr id="490525" name="Text Box 29"/>
          <p:cNvSpPr txBox="1">
            <a:spLocks noChangeArrowheads="1"/>
          </p:cNvSpPr>
          <p:nvPr/>
        </p:nvSpPr>
        <p:spPr bwMode="auto">
          <a:xfrm>
            <a:off x="4829175" y="2819400"/>
            <a:ext cx="4324350" cy="1631950"/>
          </a:xfrm>
          <a:prstGeom prst="rect">
            <a:avLst/>
          </a:prstGeom>
          <a:solidFill>
            <a:srgbClr val="FFF9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Those are just dummy functions… They return </a:t>
            </a:r>
            <a:r>
              <a:rPr lang="en-US" sz="2000">
                <a:solidFill>
                  <a:srgbClr val="800000"/>
                </a:solidFill>
              </a:rPr>
              <a:t>zero</a:t>
            </a:r>
            <a:r>
              <a:rPr lang="en-US" sz="2000"/>
              <a:t>!</a:t>
            </a:r>
          </a:p>
          <a:p>
            <a:endParaRPr lang="en-US" sz="2000"/>
          </a:p>
          <a:p>
            <a:r>
              <a:rPr lang="en-US" sz="2000"/>
              <a:t>They were never meant to be used…</a:t>
            </a:r>
          </a:p>
        </p:txBody>
      </p:sp>
      <p:sp>
        <p:nvSpPr>
          <p:cNvPr id="490526" name="Line 30"/>
          <p:cNvSpPr>
            <a:spLocks noChangeShapeType="1"/>
          </p:cNvSpPr>
          <p:nvPr/>
        </p:nvSpPr>
        <p:spPr bwMode="auto">
          <a:xfrm>
            <a:off x="3971925" y="1033463"/>
            <a:ext cx="196850" cy="17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0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0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9" grpId="0" animBg="1"/>
      <p:bldP spid="490510" grpId="0" animBg="1"/>
      <p:bldP spid="490510" grpId="1" animBg="1"/>
      <p:bldP spid="490513" grpId="0" animBg="1"/>
      <p:bldP spid="490513" grpId="1" animBg="1"/>
      <p:bldP spid="490516" grpId="0" animBg="1"/>
      <p:bldP spid="490516" grpId="1" animBg="1"/>
      <p:bldP spid="490524" grpId="0" animBg="1"/>
      <p:bldP spid="490525" grpId="0" animBg="1"/>
      <p:bldP spid="490526" grpId="0" animBg="1"/>
      <p:bldP spid="49052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A043-EC30-4E24-9327-4497E8C65C78}" type="slidenum">
              <a:rPr lang="en-US"/>
              <a:pPr/>
              <a:t>4</a:t>
            </a:fld>
            <a:endParaRPr lang="en-US"/>
          </a:p>
        </p:txBody>
      </p:sp>
      <p:grpSp>
        <p:nvGrpSpPr>
          <p:cNvPr id="483349" name="Group 21"/>
          <p:cNvGrpSpPr>
            <a:grpSpLocks/>
          </p:cNvGrpSpPr>
          <p:nvPr/>
        </p:nvGrpSpPr>
        <p:grpSpPr bwMode="auto">
          <a:xfrm>
            <a:off x="4191000" y="4267200"/>
            <a:ext cx="2362200" cy="2514600"/>
            <a:chOff x="2640" y="2688"/>
            <a:chExt cx="1488" cy="1584"/>
          </a:xfrm>
        </p:grpSpPr>
        <p:pic>
          <p:nvPicPr>
            <p:cNvPr id="483347" name="Picture 19" descr="j0283002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2688"/>
              <a:ext cx="1488" cy="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3348" name="Text Box 20"/>
            <p:cNvSpPr txBox="1">
              <a:spLocks noChangeArrowheads="1"/>
            </p:cNvSpPr>
            <p:nvPr/>
          </p:nvSpPr>
          <p:spPr bwMode="auto">
            <a:xfrm>
              <a:off x="2928" y="3984"/>
              <a:ext cx="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Student</a:t>
              </a:r>
            </a:p>
          </p:txBody>
        </p:sp>
      </p:grp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83331" name="Text Box 3"/>
          <p:cNvSpPr txBox="1">
            <a:spLocks noChangeArrowheads="1"/>
          </p:cNvSpPr>
          <p:nvPr/>
        </p:nvSpPr>
        <p:spPr bwMode="auto">
          <a:xfrm>
            <a:off x="0" y="946150"/>
            <a:ext cx="4206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Consider a function that accepts a </a:t>
            </a:r>
            <a:r>
              <a:rPr lang="en-US">
                <a:solidFill>
                  <a:schemeClr val="accent2"/>
                </a:solidFill>
              </a:rPr>
              <a:t>Person</a:t>
            </a:r>
            <a:r>
              <a:rPr lang="en-US"/>
              <a:t> as an argument</a:t>
            </a:r>
          </a:p>
        </p:txBody>
      </p:sp>
      <p:grpSp>
        <p:nvGrpSpPr>
          <p:cNvPr id="483332" name="Group 4"/>
          <p:cNvGrpSpPr>
            <a:grpSpLocks/>
          </p:cNvGrpSpPr>
          <p:nvPr/>
        </p:nvGrpSpPr>
        <p:grpSpPr bwMode="auto">
          <a:xfrm>
            <a:off x="4256088" y="982663"/>
            <a:ext cx="5802312" cy="2171700"/>
            <a:chOff x="3494" y="1776"/>
            <a:chExt cx="2610" cy="3014"/>
          </a:xfrm>
        </p:grpSpPr>
        <p:sp>
          <p:nvSpPr>
            <p:cNvPr id="483333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34" name="Text Box 6"/>
            <p:cNvSpPr txBox="1">
              <a:spLocks noChangeArrowheads="1"/>
            </p:cNvSpPr>
            <p:nvPr/>
          </p:nvSpPr>
          <p:spPr bwMode="auto">
            <a:xfrm>
              <a:off x="3494" y="1783"/>
              <a:ext cx="2610" cy="3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LemonadeStand(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“Hello “ &lt;&lt;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</a:t>
              </a:r>
              <a:r>
                <a:rPr lang="en-US" sz="1800" b="1">
                  <a:latin typeface="Courier New" pitchFamily="49" charset="0"/>
                </a:rPr>
                <a:t>.getName();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“How many cups of ”; 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“lemonade do you want?”;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</p:txBody>
        </p:sp>
      </p:grpSp>
      <p:sp>
        <p:nvSpPr>
          <p:cNvPr id="483335" name="Text Box 7"/>
          <p:cNvSpPr txBox="1">
            <a:spLocks noChangeArrowheads="1"/>
          </p:cNvSpPr>
          <p:nvPr/>
        </p:nvSpPr>
        <p:spPr bwMode="auto">
          <a:xfrm>
            <a:off x="0" y="2286000"/>
            <a:ext cx="42116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Can we also pass a </a:t>
            </a:r>
            <a:r>
              <a:rPr lang="en-US" sz="2200">
                <a:solidFill>
                  <a:schemeClr val="accent2"/>
                </a:solidFill>
              </a:rPr>
              <a:t>Student</a:t>
            </a:r>
            <a:r>
              <a:rPr lang="en-US" sz="2200"/>
              <a:t> as a parameter to it?</a:t>
            </a:r>
          </a:p>
        </p:txBody>
      </p:sp>
      <p:pic>
        <p:nvPicPr>
          <p:cNvPr id="483336" name="Picture 8" descr="MCj0355327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3843338"/>
            <a:ext cx="2482850" cy="272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3340" name="AutoShape 12"/>
          <p:cNvSpPr>
            <a:spLocks noChangeArrowheads="1"/>
          </p:cNvSpPr>
          <p:nvPr/>
        </p:nvSpPr>
        <p:spPr bwMode="auto">
          <a:xfrm>
            <a:off x="3505200" y="2667000"/>
            <a:ext cx="2590800" cy="990600"/>
          </a:xfrm>
          <a:prstGeom prst="wedgeRoundRectCallout">
            <a:avLst>
              <a:gd name="adj1" fmla="val 24389"/>
              <a:gd name="adj2" fmla="val 166829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I’d like to buy some lemonade.</a:t>
            </a:r>
          </a:p>
        </p:txBody>
      </p:sp>
      <p:sp>
        <p:nvSpPr>
          <p:cNvPr id="483341" name="AutoShape 13"/>
          <p:cNvSpPr>
            <a:spLocks noChangeArrowheads="1"/>
          </p:cNvSpPr>
          <p:nvPr/>
        </p:nvSpPr>
        <p:spPr bwMode="auto">
          <a:xfrm flipH="1">
            <a:off x="6108700" y="2570163"/>
            <a:ext cx="2405063" cy="1209675"/>
          </a:xfrm>
          <a:prstGeom prst="wedgeRoundRectCallout">
            <a:avLst>
              <a:gd name="adj1" fmla="val -29542"/>
              <a:gd name="adj2" fmla="val 101968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We only serve people. Are you a person?</a:t>
            </a:r>
          </a:p>
        </p:txBody>
      </p:sp>
      <p:sp>
        <p:nvSpPr>
          <p:cNvPr id="483346" name="AutoShape 18"/>
          <p:cNvSpPr>
            <a:spLocks noChangeArrowheads="1"/>
          </p:cNvSpPr>
          <p:nvPr/>
        </p:nvSpPr>
        <p:spPr bwMode="auto">
          <a:xfrm flipH="1">
            <a:off x="6105525" y="2711450"/>
            <a:ext cx="2405063" cy="1209675"/>
          </a:xfrm>
          <a:prstGeom prst="wedgeRoundRectCallout">
            <a:avLst>
              <a:gd name="adj1" fmla="val -23931"/>
              <a:gd name="adj2" fmla="val 77162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200"/>
          </a:p>
          <a:p>
            <a:r>
              <a:rPr lang="en-US" sz="2200">
                <a:solidFill>
                  <a:schemeClr val="accent2"/>
                </a:solidFill>
              </a:rPr>
              <a:t>Prove it to us!</a:t>
            </a:r>
          </a:p>
        </p:txBody>
      </p:sp>
      <p:grpSp>
        <p:nvGrpSpPr>
          <p:cNvPr id="483350" name="Group 22"/>
          <p:cNvGrpSpPr>
            <a:grpSpLocks/>
          </p:cNvGrpSpPr>
          <p:nvPr/>
        </p:nvGrpSpPr>
        <p:grpSpPr bwMode="auto">
          <a:xfrm>
            <a:off x="304800" y="3581400"/>
            <a:ext cx="3597275" cy="2879725"/>
            <a:chOff x="2976" y="1835"/>
            <a:chExt cx="2180" cy="1723"/>
          </a:xfrm>
        </p:grpSpPr>
        <p:sp>
          <p:nvSpPr>
            <p:cNvPr id="483351" name="Rectangle 23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52" name="Text Box 24"/>
            <p:cNvSpPr txBox="1">
              <a:spLocks noChangeArrowheads="1"/>
            </p:cNvSpPr>
            <p:nvPr/>
          </p:nvSpPr>
          <p:spPr bwMode="auto">
            <a:xfrm>
              <a:off x="2976" y="1860"/>
              <a:ext cx="2180" cy="1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Student </a:t>
              </a:r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: </a:t>
              </a:r>
            </a:p>
            <a:p>
              <a:pPr algn="l"/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public Person</a:t>
              </a:r>
              <a:endPara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 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int getStudentID();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</a:p>
            <a:p>
              <a:pPr algn="l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int m_nStudentID;</a:t>
              </a:r>
              <a:endParaRPr lang="en-US" sz="180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83342" name="AutoShape 14"/>
          <p:cNvSpPr>
            <a:spLocks noChangeArrowheads="1"/>
          </p:cNvSpPr>
          <p:nvPr/>
        </p:nvSpPr>
        <p:spPr bwMode="auto">
          <a:xfrm>
            <a:off x="3124200" y="2667000"/>
            <a:ext cx="2951163" cy="1512888"/>
          </a:xfrm>
          <a:prstGeom prst="wedgeRoundRectCallout">
            <a:avLst>
              <a:gd name="adj1" fmla="val 28162"/>
              <a:gd name="adj2" fmla="val 89769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/>
              <a:t>Hmm. I’m a student but as far as I know, all students are people! </a:t>
            </a:r>
          </a:p>
        </p:txBody>
      </p:sp>
      <p:sp>
        <p:nvSpPr>
          <p:cNvPr id="483353" name="AutoShape 25"/>
          <p:cNvSpPr>
            <a:spLocks noChangeArrowheads="1"/>
          </p:cNvSpPr>
          <p:nvPr/>
        </p:nvSpPr>
        <p:spPr bwMode="auto">
          <a:xfrm>
            <a:off x="2951163" y="2176463"/>
            <a:ext cx="3244850" cy="2003425"/>
          </a:xfrm>
          <a:prstGeom prst="wedgeRoundRectCallout">
            <a:avLst>
              <a:gd name="adj1" fmla="val 26417"/>
              <a:gd name="adj2" fmla="val 80032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/>
              <a:t>Well, you can see by my </a:t>
            </a:r>
            <a:r>
              <a:rPr lang="en-US" sz="2200">
                <a:solidFill>
                  <a:srgbClr val="6600CC"/>
                </a:solidFill>
              </a:rPr>
              <a:t>class declaration</a:t>
            </a:r>
            <a:r>
              <a:rPr lang="en-US" sz="2200"/>
              <a:t> that all </a:t>
            </a:r>
            <a:r>
              <a:rPr lang="en-US" sz="2200">
                <a:solidFill>
                  <a:schemeClr val="accent2"/>
                </a:solidFill>
              </a:rPr>
              <a:t>students</a:t>
            </a:r>
            <a:r>
              <a:rPr lang="en-US" sz="2200"/>
              <a:t> are just a more specific sub-class of </a:t>
            </a:r>
            <a:r>
              <a:rPr lang="en-US" sz="2200">
                <a:solidFill>
                  <a:schemeClr val="accent2"/>
                </a:solidFill>
              </a:rPr>
              <a:t>people</a:t>
            </a:r>
            <a:r>
              <a:rPr lang="en-US" sz="2200"/>
              <a:t>.</a:t>
            </a:r>
          </a:p>
        </p:txBody>
      </p:sp>
      <p:sp>
        <p:nvSpPr>
          <p:cNvPr id="483354" name="Rectangle 26"/>
          <p:cNvSpPr>
            <a:spLocks noChangeArrowheads="1"/>
          </p:cNvSpPr>
          <p:nvPr/>
        </p:nvSpPr>
        <p:spPr bwMode="auto">
          <a:xfrm>
            <a:off x="1219200" y="3897313"/>
            <a:ext cx="1958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 i="1">
                <a:solidFill>
                  <a:srgbClr val="FF0000"/>
                </a:solidFill>
                <a:latin typeface="Courier New" pitchFamily="49" charset="0"/>
              </a:rPr>
              <a:t>public Person</a:t>
            </a:r>
          </a:p>
        </p:txBody>
      </p:sp>
      <p:sp>
        <p:nvSpPr>
          <p:cNvPr id="483355" name="AutoShape 27"/>
          <p:cNvSpPr>
            <a:spLocks noChangeArrowheads="1"/>
          </p:cNvSpPr>
          <p:nvPr/>
        </p:nvSpPr>
        <p:spPr bwMode="auto">
          <a:xfrm flipH="1">
            <a:off x="6107113" y="2743200"/>
            <a:ext cx="2405062" cy="1209675"/>
          </a:xfrm>
          <a:prstGeom prst="wedgeRoundRectCallout">
            <a:avLst>
              <a:gd name="adj1" fmla="val -34356"/>
              <a:gd name="adj2" fmla="val 93306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>
                <a:solidFill>
                  <a:schemeClr val="accent2"/>
                </a:solidFill>
              </a:rPr>
              <a:t>But do you have a name like a person?</a:t>
            </a:r>
          </a:p>
        </p:txBody>
      </p:sp>
      <p:sp>
        <p:nvSpPr>
          <p:cNvPr id="483356" name="AutoShape 28"/>
          <p:cNvSpPr>
            <a:spLocks noChangeArrowheads="1"/>
          </p:cNvSpPr>
          <p:nvPr/>
        </p:nvSpPr>
        <p:spPr bwMode="auto">
          <a:xfrm>
            <a:off x="2774950" y="2482850"/>
            <a:ext cx="3529013" cy="1654175"/>
          </a:xfrm>
          <a:prstGeom prst="wedgeRoundRectCallout">
            <a:avLst>
              <a:gd name="adj1" fmla="val 24898"/>
              <a:gd name="adj2" fmla="val 86370"/>
              <a:gd name="adj3" fmla="val 16667"/>
            </a:avLst>
          </a:prstGeom>
          <a:solidFill>
            <a:srgbClr val="FFF1E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/>
              <a:t>Since I’m based on a </a:t>
            </a:r>
            <a:r>
              <a:rPr lang="en-US" sz="2200">
                <a:solidFill>
                  <a:schemeClr val="accent2"/>
                </a:solidFill>
              </a:rPr>
              <a:t>Person</a:t>
            </a:r>
            <a:r>
              <a:rPr lang="en-US" sz="2200"/>
              <a:t>, I have every-thing a Person has… Including a name! Look!</a:t>
            </a:r>
          </a:p>
        </p:txBody>
      </p:sp>
      <p:grpSp>
        <p:nvGrpSpPr>
          <p:cNvPr id="483357" name="Group 29"/>
          <p:cNvGrpSpPr>
            <a:grpSpLocks/>
          </p:cNvGrpSpPr>
          <p:nvPr/>
        </p:nvGrpSpPr>
        <p:grpSpPr bwMode="auto">
          <a:xfrm>
            <a:off x="566738" y="4243388"/>
            <a:ext cx="3352800" cy="2843212"/>
            <a:chOff x="240" y="2057"/>
            <a:chExt cx="2112" cy="1791"/>
          </a:xfrm>
        </p:grpSpPr>
        <p:sp>
          <p:nvSpPr>
            <p:cNvPr id="483358" name="Rectangle 30"/>
            <p:cNvSpPr>
              <a:spLocks noChangeArrowheads="1"/>
            </p:cNvSpPr>
            <p:nvPr/>
          </p:nvSpPr>
          <p:spPr bwMode="auto">
            <a:xfrm>
              <a:off x="240" y="2057"/>
              <a:ext cx="2112" cy="177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59" name="Text Box 31"/>
            <p:cNvSpPr txBox="1">
              <a:spLocks noChangeArrowheads="1"/>
            </p:cNvSpPr>
            <p:nvPr/>
          </p:nvSpPr>
          <p:spPr bwMode="auto">
            <a:xfrm>
              <a:off x="258" y="2060"/>
              <a:ext cx="2094" cy="1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  ...</a:t>
              </a:r>
            </a:p>
            <a:p>
              <a:pPr algn="l"/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800" b="1">
                  <a:latin typeface="Courier New" pitchFamily="49" charset="0"/>
                </a:rPr>
                <a:t>string m_sName;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int    m_nAge;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83362" name="AutoShape 34"/>
          <p:cNvSpPr>
            <a:spLocks noChangeArrowheads="1"/>
          </p:cNvSpPr>
          <p:nvPr/>
        </p:nvSpPr>
        <p:spPr bwMode="auto">
          <a:xfrm flipH="1">
            <a:off x="5911850" y="2533650"/>
            <a:ext cx="2763838" cy="1254125"/>
          </a:xfrm>
          <a:prstGeom prst="wedgeRoundRectCallout">
            <a:avLst>
              <a:gd name="adj1" fmla="val -31565"/>
              <a:gd name="adj2" fmla="val 106708"/>
              <a:gd name="adj3" fmla="val 16667"/>
            </a:avLst>
          </a:prstGeom>
          <a:solidFill>
            <a:srgbClr val="EBFFEB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>
                <a:solidFill>
                  <a:schemeClr val="accent2"/>
                </a:solidFill>
              </a:rPr>
              <a:t>Well, as long as you’re a person, we can serve you.</a:t>
            </a:r>
          </a:p>
        </p:txBody>
      </p:sp>
      <p:sp>
        <p:nvSpPr>
          <p:cNvPr id="483363" name="AutoShape 35"/>
          <p:cNvSpPr>
            <a:spLocks noChangeArrowheads="1"/>
          </p:cNvSpPr>
          <p:nvPr/>
        </p:nvSpPr>
        <p:spPr bwMode="auto">
          <a:xfrm>
            <a:off x="6553200" y="2800350"/>
            <a:ext cx="1970087" cy="708025"/>
          </a:xfrm>
          <a:prstGeom prst="wedgeRoundRectCallout">
            <a:avLst>
              <a:gd name="adj1" fmla="val -11762"/>
              <a:gd name="adj2" fmla="val 190479"/>
              <a:gd name="adj3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800" dirty="0"/>
              <a:t>Mom. It’s a NERD!!!</a:t>
            </a:r>
          </a:p>
        </p:txBody>
      </p:sp>
      <p:sp>
        <p:nvSpPr>
          <p:cNvPr id="483364" name="AutoShape 36"/>
          <p:cNvSpPr>
            <a:spLocks noChangeArrowheads="1"/>
          </p:cNvSpPr>
          <p:nvPr/>
        </p:nvSpPr>
        <p:spPr bwMode="auto">
          <a:xfrm>
            <a:off x="7942285" y="3365635"/>
            <a:ext cx="1219200" cy="392113"/>
          </a:xfrm>
          <a:prstGeom prst="wedgeRoundRectCallout">
            <a:avLst>
              <a:gd name="adj1" fmla="val -26301"/>
              <a:gd name="adj2" fmla="val 153644"/>
              <a:gd name="adj3" fmla="val 16667"/>
            </a:avLst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800"/>
              <a:t>Uh huh.</a:t>
            </a:r>
          </a:p>
        </p:txBody>
      </p:sp>
      <p:sp>
        <p:nvSpPr>
          <p:cNvPr id="483366" name="Rectangle 38"/>
          <p:cNvSpPr>
            <a:spLocks noChangeArrowheads="1"/>
          </p:cNvSpPr>
          <p:nvPr/>
        </p:nvSpPr>
        <p:spPr bwMode="auto">
          <a:xfrm>
            <a:off x="1822450" y="5065713"/>
            <a:ext cx="1139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getName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8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8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8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8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8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8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8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mph" presetSubtype="0" repeatCount="2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500" fill="hold"/>
                                        <p:tgtEl>
                                          <p:spTgt spid="4833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8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8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3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3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6" presetClass="emph" presetSubtype="0" repeatCount="2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9" dur="500" fill="hold"/>
                                        <p:tgtEl>
                                          <p:spTgt spid="48336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8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40" grpId="0" animBg="1"/>
      <p:bldP spid="483340" grpId="1" animBg="1"/>
      <p:bldP spid="483341" grpId="0" animBg="1"/>
      <p:bldP spid="483341" grpId="1" animBg="1"/>
      <p:bldP spid="483346" grpId="0" animBg="1"/>
      <p:bldP spid="483346" grpId="1" animBg="1"/>
      <p:bldP spid="483342" grpId="0" animBg="1"/>
      <p:bldP spid="483342" grpId="1" animBg="1"/>
      <p:bldP spid="483353" grpId="0" animBg="1"/>
      <p:bldP spid="483353" grpId="1" animBg="1"/>
      <p:bldP spid="483353" grpId="2" animBg="1"/>
      <p:bldP spid="483354" grpId="0"/>
      <p:bldP spid="483354" grpId="1"/>
      <p:bldP spid="483355" grpId="0" animBg="1"/>
      <p:bldP spid="483355" grpId="1" animBg="1"/>
      <p:bldP spid="483356" grpId="0" animBg="1"/>
      <p:bldP spid="483362" grpId="0" animBg="1"/>
      <p:bldP spid="483362" grpId="1" animBg="1"/>
      <p:bldP spid="483363" grpId="0" animBg="1"/>
      <p:bldP spid="483363" grpId="1" animBg="1"/>
      <p:bldP spid="483364" grpId="0" animBg="1"/>
      <p:bldP spid="483364" grpId="1" animBg="1"/>
      <p:bldP spid="483366" grpId="0"/>
      <p:bldP spid="483366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696-2FC0-441C-8270-C635EAF960D2}" type="slidenum">
              <a:rPr lang="en-US"/>
              <a:pPr/>
              <a:t>40</a:t>
            </a:fld>
            <a:endParaRPr 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Pure Virtual Functions</a:t>
            </a:r>
          </a:p>
        </p:txBody>
      </p:sp>
      <p:sp>
        <p:nvSpPr>
          <p:cNvPr id="371720" name="Text Box 8"/>
          <p:cNvSpPr txBox="1">
            <a:spLocks noChangeArrowheads="1"/>
          </p:cNvSpPr>
          <p:nvPr/>
        </p:nvSpPr>
        <p:spPr bwMode="auto">
          <a:xfrm>
            <a:off x="228600" y="8382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We </a:t>
            </a:r>
            <a:r>
              <a:rPr lang="en-US" sz="2200" i="1"/>
              <a:t>must</a:t>
            </a:r>
            <a:r>
              <a:rPr lang="en-US" sz="2200"/>
              <a:t> define functions that are </a:t>
            </a:r>
            <a:r>
              <a:rPr lang="en-US" sz="2200">
                <a:solidFill>
                  <a:schemeClr val="accent2"/>
                </a:solidFill>
              </a:rPr>
              <a:t>common to all derived classes</a:t>
            </a:r>
            <a:r>
              <a:rPr lang="en-US" sz="2200"/>
              <a:t> in our </a:t>
            </a:r>
            <a:r>
              <a:rPr lang="en-US" sz="2200">
                <a:solidFill>
                  <a:srgbClr val="990000"/>
                </a:solidFill>
              </a:rPr>
              <a:t>base class</a:t>
            </a:r>
            <a:r>
              <a:rPr lang="en-US" sz="2200"/>
              <a:t> or we can’t use polymorphism!</a:t>
            </a:r>
          </a:p>
        </p:txBody>
      </p:sp>
      <p:grpSp>
        <p:nvGrpSpPr>
          <p:cNvPr id="371722" name="Group 10"/>
          <p:cNvGrpSpPr>
            <a:grpSpLocks/>
          </p:cNvGrpSpPr>
          <p:nvPr/>
        </p:nvGrpSpPr>
        <p:grpSpPr bwMode="auto">
          <a:xfrm>
            <a:off x="4953000" y="1600200"/>
            <a:ext cx="3963988" cy="3684588"/>
            <a:chOff x="336" y="2400"/>
            <a:chExt cx="2021" cy="2132"/>
          </a:xfrm>
        </p:grpSpPr>
        <p:sp>
          <p:nvSpPr>
            <p:cNvPr id="371723" name="Rectangle 11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24" name="Text Box 12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1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Shape &amp;x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“Cost is: $“;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x.getArea()*3.25;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71725" name="Rectangle 13"/>
          <p:cNvSpPr>
            <a:spLocks noChangeArrowheads="1"/>
          </p:cNvSpPr>
          <p:nvPr/>
        </p:nvSpPr>
        <p:spPr bwMode="auto">
          <a:xfrm>
            <a:off x="77788" y="4692650"/>
            <a:ext cx="4337050" cy="216535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Square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float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m_side*m_side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>
                <a:latin typeface="Courier New" pitchFamily="49" charset="0"/>
              </a:rPr>
              <a:t> 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 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getCircum()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4*m_side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</p:txBody>
      </p:sp>
      <p:sp>
        <p:nvSpPr>
          <p:cNvPr id="371726" name="Rectangle 14"/>
          <p:cNvSpPr>
            <a:spLocks noChangeArrowheads="1"/>
          </p:cNvSpPr>
          <p:nvPr/>
        </p:nvSpPr>
        <p:spPr bwMode="auto">
          <a:xfrm>
            <a:off x="4572000" y="4692650"/>
            <a:ext cx="4572000" cy="216535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Circle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: public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20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float getArea() 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3.14*m_rad*m_rad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 }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getCircum()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2*3.14*m_rad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7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371727" name="Rectangle 15"/>
          <p:cNvSpPr>
            <a:spLocks noChangeArrowheads="1"/>
          </p:cNvSpPr>
          <p:nvPr/>
        </p:nvSpPr>
        <p:spPr bwMode="auto">
          <a:xfrm>
            <a:off x="152400" y="1981200"/>
            <a:ext cx="4267200" cy="2424113"/>
          </a:xfrm>
          <a:prstGeom prst="rect">
            <a:avLst/>
          </a:prstGeom>
          <a:solidFill>
            <a:srgbClr val="FFF7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Shape</a:t>
            </a:r>
            <a:endParaRPr lang="en-US" sz="1700">
              <a:solidFill>
                <a:srgbClr val="6600CC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7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endParaRPr lang="en-US" sz="17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   </a:t>
            </a:r>
          </a:p>
          <a:p>
            <a:pPr algn="l" eaLnBrk="0" hangingPunct="0"/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  <p:sp>
        <p:nvSpPr>
          <p:cNvPr id="371728" name="Rectangle 16"/>
          <p:cNvSpPr>
            <a:spLocks noChangeArrowheads="1"/>
          </p:cNvSpPr>
          <p:nvPr/>
        </p:nvSpPr>
        <p:spPr bwMode="auto">
          <a:xfrm>
            <a:off x="357188" y="5472113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getArea()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m_side*m_side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29" name="Rectangle 17"/>
          <p:cNvSpPr>
            <a:spLocks noChangeArrowheads="1"/>
          </p:cNvSpPr>
          <p:nvPr/>
        </p:nvSpPr>
        <p:spPr bwMode="auto">
          <a:xfrm>
            <a:off x="4724400" y="5472113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getArea()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3.14*m_rad*m_rad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39" name="Rectangle 27"/>
          <p:cNvSpPr>
            <a:spLocks noChangeArrowheads="1"/>
          </p:cNvSpPr>
          <p:nvPr/>
        </p:nvSpPr>
        <p:spPr bwMode="auto">
          <a:xfrm>
            <a:off x="228600" y="2819400"/>
            <a:ext cx="3810000" cy="1143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1730" name="Rectangle 18"/>
          <p:cNvSpPr>
            <a:spLocks noChangeArrowheads="1"/>
          </p:cNvSpPr>
          <p:nvPr/>
        </p:nvSpPr>
        <p:spPr bwMode="auto">
          <a:xfrm>
            <a:off x="304800" y="2819400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getArea()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0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31" name="Rectangle 19"/>
          <p:cNvSpPr>
            <a:spLocks noChangeArrowheads="1"/>
          </p:cNvSpPr>
          <p:nvPr/>
        </p:nvSpPr>
        <p:spPr bwMode="auto">
          <a:xfrm>
            <a:off x="342900" y="6005513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getCircum()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4*m_side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32" name="Rectangle 20"/>
          <p:cNvSpPr>
            <a:spLocks noChangeArrowheads="1"/>
          </p:cNvSpPr>
          <p:nvPr/>
        </p:nvSpPr>
        <p:spPr bwMode="auto">
          <a:xfrm>
            <a:off x="4710113" y="5991225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getCircum()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2*3.14*m_rad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33" name="Rectangle 21"/>
          <p:cNvSpPr>
            <a:spLocks noChangeArrowheads="1"/>
          </p:cNvSpPr>
          <p:nvPr/>
        </p:nvSpPr>
        <p:spPr bwMode="auto">
          <a:xfrm>
            <a:off x="304800" y="3367088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getCircum()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{ return (</a:t>
            </a:r>
            <a:r>
              <a:rPr lang="en-US" sz="1700" b="1">
                <a:solidFill>
                  <a:srgbClr val="006666"/>
                </a:solidFill>
                <a:latin typeface="Courier New" pitchFamily="49" charset="0"/>
              </a:rPr>
              <a:t>0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</p:txBody>
      </p:sp>
      <p:sp>
        <p:nvSpPr>
          <p:cNvPr id="371734" name="Rectangle 22"/>
          <p:cNvSpPr>
            <a:spLocks noChangeArrowheads="1"/>
          </p:cNvSpPr>
          <p:nvPr/>
        </p:nvSpPr>
        <p:spPr bwMode="auto">
          <a:xfrm>
            <a:off x="7239000" y="1600200"/>
            <a:ext cx="1100138" cy="3508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1735" name="Rectangle 23"/>
          <p:cNvSpPr>
            <a:spLocks noChangeArrowheads="1"/>
          </p:cNvSpPr>
          <p:nvPr/>
        </p:nvSpPr>
        <p:spPr bwMode="auto">
          <a:xfrm>
            <a:off x="6340475" y="2447925"/>
            <a:ext cx="1549400" cy="3508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736" name="Rectangle 24"/>
          <p:cNvSpPr>
            <a:spLocks noChangeArrowheads="1"/>
          </p:cNvSpPr>
          <p:nvPr/>
        </p:nvSpPr>
        <p:spPr bwMode="auto">
          <a:xfrm>
            <a:off x="5257800" y="3657600"/>
            <a:ext cx="1836738" cy="3508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4572000" y="2133600"/>
            <a:ext cx="43275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But these functions in our base class are </a:t>
            </a:r>
            <a:r>
              <a:rPr lang="en-US">
                <a:solidFill>
                  <a:srgbClr val="990000"/>
                </a:solidFill>
              </a:rPr>
              <a:t>never actually used</a:t>
            </a:r>
            <a:r>
              <a:rPr lang="en-US"/>
              <a:t> – they just define common functions for the derived classes.</a:t>
            </a:r>
          </a:p>
        </p:txBody>
      </p:sp>
      <p:sp>
        <p:nvSpPr>
          <p:cNvPr id="371737" name="Rectangle 25"/>
          <p:cNvSpPr>
            <a:spLocks noChangeArrowheads="1"/>
          </p:cNvSpPr>
          <p:nvPr/>
        </p:nvSpPr>
        <p:spPr bwMode="auto">
          <a:xfrm>
            <a:off x="6148388" y="1230313"/>
            <a:ext cx="1946275" cy="3508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738" name="Rectangle 26"/>
          <p:cNvSpPr>
            <a:spLocks noChangeArrowheads="1"/>
          </p:cNvSpPr>
          <p:nvPr/>
        </p:nvSpPr>
        <p:spPr bwMode="auto">
          <a:xfrm>
            <a:off x="6597650" y="3973513"/>
            <a:ext cx="595313" cy="3508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71742" name="Group 30"/>
          <p:cNvGrpSpPr>
            <a:grpSpLocks/>
          </p:cNvGrpSpPr>
          <p:nvPr/>
        </p:nvGrpSpPr>
        <p:grpSpPr bwMode="auto">
          <a:xfrm>
            <a:off x="3429000" y="2667000"/>
            <a:ext cx="1219200" cy="836613"/>
            <a:chOff x="2160" y="1680"/>
            <a:chExt cx="768" cy="527"/>
          </a:xfrm>
        </p:grpSpPr>
        <p:sp>
          <p:nvSpPr>
            <p:cNvPr id="371740" name="Line 28"/>
            <p:cNvSpPr>
              <a:spLocks noChangeShapeType="1"/>
            </p:cNvSpPr>
            <p:nvPr/>
          </p:nvSpPr>
          <p:spPr bwMode="auto">
            <a:xfrm flipH="1">
              <a:off x="2160" y="1680"/>
              <a:ext cx="768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1741" name="Line 29"/>
            <p:cNvSpPr>
              <a:spLocks noChangeShapeType="1"/>
            </p:cNvSpPr>
            <p:nvPr/>
          </p:nvSpPr>
          <p:spPr bwMode="auto">
            <a:xfrm flipH="1">
              <a:off x="2289" y="1680"/>
              <a:ext cx="639" cy="5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71743" name="Rectangle 31"/>
          <p:cNvSpPr>
            <a:spLocks noChangeArrowheads="1"/>
          </p:cNvSpPr>
          <p:nvPr/>
        </p:nvSpPr>
        <p:spPr bwMode="auto">
          <a:xfrm>
            <a:off x="192088" y="2770188"/>
            <a:ext cx="3916362" cy="668337"/>
          </a:xfrm>
          <a:prstGeom prst="rect">
            <a:avLst/>
          </a:prstGeom>
          <a:solidFill>
            <a:srgbClr val="FFF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1744" name="Text Box 32"/>
          <p:cNvSpPr txBox="1">
            <a:spLocks noChangeArrowheads="1"/>
          </p:cNvSpPr>
          <p:nvPr/>
        </p:nvSpPr>
        <p:spPr bwMode="auto">
          <a:xfrm>
            <a:off x="6838950" y="1943100"/>
            <a:ext cx="5175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5000">
                <a:solidFill>
                  <a:srgbClr val="FF33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6864E-6 L -0.07153 -0.3984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" y="-1993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6864E-6 L -0.54931 -0.3966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5" y="-1984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0"/>
                                        <p:tgtEl>
                                          <p:spTgt spid="371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000"/>
                                        <p:tgtEl>
                                          <p:spTgt spid="371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6864E-6 L -0.07153 -0.3984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717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" y="-1993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6864E-6 L -0.54931 -0.3966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71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5" y="-1984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3000"/>
                                        <p:tgtEl>
                                          <p:spTgt spid="371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0"/>
                                        <p:tgtEl>
                                          <p:spTgt spid="371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7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3717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3717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3717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3717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3717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3717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3717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3717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3717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3717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7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3717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3717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7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37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20" grpId="0" autoUpdateAnimBg="0"/>
      <p:bldP spid="371725" grpId="0" animBg="1"/>
      <p:bldP spid="371726" grpId="0" animBg="1"/>
      <p:bldP spid="371727" grpId="0" animBg="1"/>
      <p:bldP spid="371728" grpId="0"/>
      <p:bldP spid="371728" grpId="1"/>
      <p:bldP spid="371728" grpId="2"/>
      <p:bldP spid="371729" grpId="0"/>
      <p:bldP spid="371729" grpId="1"/>
      <p:bldP spid="371729" grpId="2"/>
      <p:bldP spid="371739" grpId="0" animBg="1"/>
      <p:bldP spid="371730" grpId="1"/>
      <p:bldP spid="371731" grpId="0"/>
      <p:bldP spid="371731" grpId="1"/>
      <p:bldP spid="371731" grpId="2"/>
      <p:bldP spid="371732" grpId="0"/>
      <p:bldP spid="371732" grpId="1"/>
      <p:bldP spid="371732" grpId="2"/>
      <p:bldP spid="371733" grpId="0"/>
      <p:bldP spid="371734" grpId="0" animBg="1"/>
      <p:bldP spid="371734" grpId="1" animBg="1"/>
      <p:bldP spid="371734" grpId="2" animBg="1"/>
      <p:bldP spid="371735" grpId="0" animBg="1"/>
      <p:bldP spid="371735" grpId="1" animBg="1"/>
      <p:bldP spid="371735" grpId="2" animBg="1"/>
      <p:bldP spid="371736" grpId="0" animBg="1"/>
      <p:bldP spid="371736" grpId="1" animBg="1"/>
      <p:bldP spid="371736" grpId="2" animBg="1"/>
      <p:bldP spid="371721" grpId="0"/>
      <p:bldP spid="371737" grpId="0" animBg="1"/>
      <p:bldP spid="371737" grpId="1" animBg="1"/>
      <p:bldP spid="371737" grpId="2" animBg="1"/>
      <p:bldP spid="371738" grpId="0" animBg="1"/>
      <p:bldP spid="371738" grpId="1" animBg="1"/>
      <p:bldP spid="371738" grpId="2" animBg="1"/>
      <p:bldP spid="371743" grpId="0" animBg="1"/>
      <p:bldP spid="371743" grpId="1" animBg="1"/>
      <p:bldP spid="371744" grpId="0"/>
      <p:bldP spid="371744" grpId="1"/>
      <p:bldP spid="371744" grpId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7123-16FE-4430-844A-A0FCEF26F4D8}" type="slidenum">
              <a:rPr lang="en-US"/>
              <a:pPr/>
              <a:t>41</a:t>
            </a:fld>
            <a:endParaRPr lang="en-US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Pure Virtual Functions</a:t>
            </a:r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449263" y="914400"/>
            <a:ext cx="83105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 what we’ve done so far is to define a </a:t>
            </a:r>
            <a:r>
              <a:rPr lang="en-US">
                <a:solidFill>
                  <a:srgbClr val="006666"/>
                </a:solidFill>
              </a:rPr>
              <a:t>dummy version</a:t>
            </a:r>
            <a:r>
              <a:rPr lang="en-US"/>
              <a:t> of these functions in our </a:t>
            </a:r>
            <a:r>
              <a:rPr lang="en-US">
                <a:solidFill>
                  <a:srgbClr val="6600CC"/>
                </a:solidFill>
              </a:rPr>
              <a:t>base class</a:t>
            </a:r>
            <a:r>
              <a:rPr lang="en-US"/>
              <a:t>:</a:t>
            </a:r>
          </a:p>
        </p:txBody>
      </p:sp>
      <p:grpSp>
        <p:nvGrpSpPr>
          <p:cNvPr id="372740" name="Group 4"/>
          <p:cNvGrpSpPr>
            <a:grpSpLocks/>
          </p:cNvGrpSpPr>
          <p:nvPr/>
        </p:nvGrpSpPr>
        <p:grpSpPr bwMode="auto">
          <a:xfrm>
            <a:off x="228600" y="1968500"/>
            <a:ext cx="4714875" cy="2679700"/>
            <a:chOff x="240" y="2640"/>
            <a:chExt cx="2304" cy="1552"/>
          </a:xfrm>
        </p:grpSpPr>
        <p:sp>
          <p:nvSpPr>
            <p:cNvPr id="372741" name="Rectangle 5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2" name="Rectangle 6"/>
            <p:cNvSpPr>
              <a:spLocks noChangeArrowheads="1"/>
            </p:cNvSpPr>
            <p:nvPr/>
          </p:nvSpPr>
          <p:spPr bwMode="auto">
            <a:xfrm>
              <a:off x="240" y="2640"/>
              <a:ext cx="2304" cy="1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Shape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virtual float </a:t>
              </a:r>
              <a:r>
                <a:rPr lang="en-US" sz="17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getArea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return (0);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virtual float </a:t>
              </a:r>
              <a:r>
                <a:rPr lang="en-US" sz="17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getCircum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 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return (0);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72751" name="Group 15"/>
          <p:cNvGrpSpPr>
            <a:grpSpLocks/>
          </p:cNvGrpSpPr>
          <p:nvPr/>
        </p:nvGrpSpPr>
        <p:grpSpPr bwMode="auto">
          <a:xfrm>
            <a:off x="373063" y="2994025"/>
            <a:ext cx="4876800" cy="366713"/>
            <a:chOff x="-1094" y="4704"/>
            <a:chExt cx="3072" cy="231"/>
          </a:xfrm>
        </p:grpSpPr>
        <p:sp>
          <p:nvSpPr>
            <p:cNvPr id="372749" name="Rectangle 13"/>
            <p:cNvSpPr>
              <a:spLocks noChangeArrowheads="1"/>
            </p:cNvSpPr>
            <p:nvPr/>
          </p:nvSpPr>
          <p:spPr bwMode="auto">
            <a:xfrm>
              <a:off x="-1094" y="4716"/>
              <a:ext cx="2160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2750" name="Text Box 14"/>
            <p:cNvSpPr txBox="1">
              <a:spLocks noChangeArrowheads="1"/>
            </p:cNvSpPr>
            <p:nvPr/>
          </p:nvSpPr>
          <p:spPr bwMode="auto">
            <a:xfrm>
              <a:off x="-1056" y="4704"/>
              <a:ext cx="30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{ cout &lt;&lt; “I am useless!\n”; }</a:t>
              </a:r>
            </a:p>
          </p:txBody>
        </p:sp>
      </p:grpSp>
      <p:grpSp>
        <p:nvGrpSpPr>
          <p:cNvPr id="372752" name="Group 16"/>
          <p:cNvGrpSpPr>
            <a:grpSpLocks/>
          </p:cNvGrpSpPr>
          <p:nvPr/>
        </p:nvGrpSpPr>
        <p:grpSpPr bwMode="auto">
          <a:xfrm>
            <a:off x="373063" y="3494088"/>
            <a:ext cx="4876800" cy="366712"/>
            <a:chOff x="-1094" y="4704"/>
            <a:chExt cx="3072" cy="231"/>
          </a:xfrm>
        </p:grpSpPr>
        <p:sp>
          <p:nvSpPr>
            <p:cNvPr id="372753" name="Rectangle 17"/>
            <p:cNvSpPr>
              <a:spLocks noChangeArrowheads="1"/>
            </p:cNvSpPr>
            <p:nvPr/>
          </p:nvSpPr>
          <p:spPr bwMode="auto">
            <a:xfrm>
              <a:off x="-1094" y="4716"/>
              <a:ext cx="2160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2754" name="Text Box 18"/>
            <p:cNvSpPr txBox="1">
              <a:spLocks noChangeArrowheads="1"/>
            </p:cNvSpPr>
            <p:nvPr/>
          </p:nvSpPr>
          <p:spPr bwMode="auto">
            <a:xfrm>
              <a:off x="-1056" y="4704"/>
              <a:ext cx="30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{ cout &lt;&lt; “Me too!\n”; }</a:t>
              </a:r>
            </a:p>
          </p:txBody>
        </p:sp>
      </p:grpSp>
      <p:sp>
        <p:nvSpPr>
          <p:cNvPr id="372755" name="Text Box 19"/>
          <p:cNvSpPr txBox="1">
            <a:spLocks noChangeArrowheads="1"/>
          </p:cNvSpPr>
          <p:nvPr/>
        </p:nvSpPr>
        <p:spPr bwMode="auto">
          <a:xfrm>
            <a:off x="4824413" y="1889125"/>
            <a:ext cx="43195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Since these funcs in our </a:t>
            </a:r>
            <a:r>
              <a:rPr lang="en-US" sz="2000">
                <a:solidFill>
                  <a:srgbClr val="6600CC"/>
                </a:solidFill>
              </a:rPr>
              <a:t>base class</a:t>
            </a:r>
            <a:r>
              <a:rPr lang="en-US" sz="2000"/>
              <a:t> are never used, we could just as easily change their logic to …</a:t>
            </a:r>
          </a:p>
        </p:txBody>
      </p:sp>
      <p:sp>
        <p:nvSpPr>
          <p:cNvPr id="372756" name="Text Box 20"/>
          <p:cNvSpPr txBox="1">
            <a:spLocks noChangeArrowheads="1"/>
          </p:cNvSpPr>
          <p:nvPr/>
        </p:nvSpPr>
        <p:spPr bwMode="auto">
          <a:xfrm>
            <a:off x="4765675" y="3135313"/>
            <a:ext cx="44053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But it would be better if we could </a:t>
            </a:r>
            <a:r>
              <a:rPr lang="en-US" sz="2000">
                <a:solidFill>
                  <a:srgbClr val="6600CC"/>
                </a:solidFill>
              </a:rPr>
              <a:t>totally remove</a:t>
            </a:r>
            <a:r>
              <a:rPr lang="en-US" sz="2000"/>
              <a:t> this useless logic from our base class!</a:t>
            </a:r>
          </a:p>
        </p:txBody>
      </p:sp>
      <p:grpSp>
        <p:nvGrpSpPr>
          <p:cNvPr id="372759" name="Group 23"/>
          <p:cNvGrpSpPr>
            <a:grpSpLocks/>
          </p:cNvGrpSpPr>
          <p:nvPr/>
        </p:nvGrpSpPr>
        <p:grpSpPr bwMode="auto">
          <a:xfrm>
            <a:off x="381000" y="3028950"/>
            <a:ext cx="4233863" cy="836613"/>
            <a:chOff x="480" y="1960"/>
            <a:chExt cx="2667" cy="527"/>
          </a:xfrm>
        </p:grpSpPr>
        <p:sp>
          <p:nvSpPr>
            <p:cNvPr id="372757" name="Rectangle 21"/>
            <p:cNvSpPr>
              <a:spLocks noChangeArrowheads="1"/>
            </p:cNvSpPr>
            <p:nvPr/>
          </p:nvSpPr>
          <p:spPr bwMode="auto">
            <a:xfrm>
              <a:off x="516" y="1960"/>
              <a:ext cx="2631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2758" name="Rectangle 22"/>
            <p:cNvSpPr>
              <a:spLocks noChangeArrowheads="1"/>
            </p:cNvSpPr>
            <p:nvPr/>
          </p:nvSpPr>
          <p:spPr bwMode="auto">
            <a:xfrm>
              <a:off x="480" y="2306"/>
              <a:ext cx="2631" cy="1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72760" name="Text Box 24"/>
          <p:cNvSpPr txBox="1">
            <a:spLocks noChangeArrowheads="1"/>
          </p:cNvSpPr>
          <p:nvPr/>
        </p:nvSpPr>
        <p:spPr bwMode="auto">
          <a:xfrm>
            <a:off x="82550" y="4754563"/>
            <a:ext cx="44799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C++ actually has an </a:t>
            </a:r>
            <a:r>
              <a:rPr lang="en-US" sz="2000">
                <a:solidFill>
                  <a:srgbClr val="6600CC"/>
                </a:solidFill>
              </a:rPr>
              <a:t>“officially correct”</a:t>
            </a:r>
            <a:r>
              <a:rPr lang="en-US" sz="2000">
                <a:solidFill>
                  <a:schemeClr val="tx1"/>
                </a:solidFill>
              </a:rPr>
              <a:t> way to define such </a:t>
            </a:r>
            <a:r>
              <a:rPr lang="en-US" sz="2000">
                <a:solidFill>
                  <a:srgbClr val="800000"/>
                </a:solidFill>
              </a:rPr>
              <a:t>“abstract”</a:t>
            </a:r>
            <a:r>
              <a:rPr lang="en-US" sz="2000">
                <a:solidFill>
                  <a:schemeClr val="tx1"/>
                </a:solidFill>
              </a:rPr>
              <a:t> functions.  Let’s see how!</a:t>
            </a:r>
          </a:p>
        </p:txBody>
      </p:sp>
      <p:sp>
        <p:nvSpPr>
          <p:cNvPr id="372761" name="Text Box 25"/>
          <p:cNvSpPr txBox="1">
            <a:spLocks noChangeArrowheads="1"/>
          </p:cNvSpPr>
          <p:nvPr/>
        </p:nvSpPr>
        <p:spPr bwMode="auto">
          <a:xfrm>
            <a:off x="3386138" y="2689225"/>
            <a:ext cx="70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= 0;</a:t>
            </a:r>
          </a:p>
        </p:txBody>
      </p:sp>
      <p:sp>
        <p:nvSpPr>
          <p:cNvPr id="372762" name="Text Box 26"/>
          <p:cNvSpPr txBox="1">
            <a:spLocks noChangeArrowheads="1"/>
          </p:cNvSpPr>
          <p:nvPr/>
        </p:nvSpPr>
        <p:spPr bwMode="auto">
          <a:xfrm>
            <a:off x="3636963" y="3194050"/>
            <a:ext cx="70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= 0;</a:t>
            </a:r>
          </a:p>
        </p:txBody>
      </p: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381000" y="5867400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These are called </a:t>
            </a:r>
            <a:br>
              <a:rPr lang="en-US" sz="2000"/>
            </a:br>
            <a:r>
              <a:rPr lang="en-US" sz="2000"/>
              <a:t>“</a:t>
            </a:r>
            <a:r>
              <a:rPr lang="en-US" sz="2000">
                <a:solidFill>
                  <a:srgbClr val="990000"/>
                </a:solidFill>
              </a:rPr>
              <a:t>pure virtual</a:t>
            </a:r>
            <a:r>
              <a:rPr lang="en-US" sz="2000"/>
              <a:t>” functions.</a:t>
            </a:r>
          </a:p>
        </p:txBody>
      </p:sp>
      <p:sp>
        <p:nvSpPr>
          <p:cNvPr id="372764" name="Text Box 28"/>
          <p:cNvSpPr txBox="1">
            <a:spLocks noChangeArrowheads="1"/>
          </p:cNvSpPr>
          <p:nvPr/>
        </p:nvSpPr>
        <p:spPr bwMode="auto">
          <a:xfrm>
            <a:off x="4648200" y="4603750"/>
            <a:ext cx="4513263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accent2"/>
                </a:solidFill>
              </a:rPr>
              <a:t>Rule:</a:t>
            </a:r>
            <a:r>
              <a:rPr lang="en-US" sz="2200"/>
              <a:t> Make a </a:t>
            </a:r>
            <a:r>
              <a:rPr lang="en-US" sz="2200">
                <a:solidFill>
                  <a:srgbClr val="006666"/>
                </a:solidFill>
              </a:rPr>
              <a:t>base class function</a:t>
            </a:r>
            <a:r>
              <a:rPr lang="en-US" sz="2200"/>
              <a:t> </a:t>
            </a:r>
            <a:r>
              <a:rPr lang="en-US" sz="2200">
                <a:solidFill>
                  <a:srgbClr val="6600CC"/>
                </a:solidFill>
              </a:rPr>
              <a:t>pure virtual</a:t>
            </a:r>
            <a:r>
              <a:rPr lang="en-US" sz="2200"/>
              <a:t> if </a:t>
            </a:r>
            <a:r>
              <a:rPr lang="en-US" sz="2200">
                <a:solidFill>
                  <a:schemeClr val="tx1"/>
                </a:solidFill>
              </a:rPr>
              <a:t>you realize</a:t>
            </a:r>
            <a:r>
              <a:rPr lang="en-US" sz="2200"/>
              <a:t>:</a:t>
            </a:r>
          </a:p>
          <a:p>
            <a:endParaRPr lang="en-US" sz="2200"/>
          </a:p>
          <a:p>
            <a:r>
              <a:rPr lang="en-US" sz="2200"/>
              <a:t>the base-class version of your function doesn’t (or can’t logically) do anything useful.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55" grpId="0"/>
      <p:bldP spid="372756" grpId="0"/>
      <p:bldP spid="372760" grpId="0" autoUpdateAnimBg="0"/>
      <p:bldP spid="372761" grpId="0" autoUpdateAnimBg="0"/>
      <p:bldP spid="372762" grpId="0" autoUpdateAnimBg="0"/>
      <p:bldP spid="372763" grpId="0" autoUpdateAnimBg="0"/>
      <p:bldP spid="37276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7E47-E396-4C25-AD54-85999AE59807}" type="slidenum">
              <a:rPr lang="en-US"/>
              <a:pPr/>
              <a:t>42</a:t>
            </a:fld>
            <a:endParaRPr lang="en-US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Pure Virtual Functions</a:t>
            </a:r>
          </a:p>
        </p:txBody>
      </p:sp>
      <p:grpSp>
        <p:nvGrpSpPr>
          <p:cNvPr id="373770" name="Group 10"/>
          <p:cNvGrpSpPr>
            <a:grpSpLocks/>
          </p:cNvGrpSpPr>
          <p:nvPr/>
        </p:nvGrpSpPr>
        <p:grpSpPr bwMode="auto">
          <a:xfrm>
            <a:off x="4419600" y="914400"/>
            <a:ext cx="4714875" cy="2679700"/>
            <a:chOff x="1493" y="1283"/>
            <a:chExt cx="2970" cy="1688"/>
          </a:xfrm>
        </p:grpSpPr>
        <p:grpSp>
          <p:nvGrpSpPr>
            <p:cNvPr id="373763" name="Group 3"/>
            <p:cNvGrpSpPr>
              <a:grpSpLocks/>
            </p:cNvGrpSpPr>
            <p:nvPr/>
          </p:nvGrpSpPr>
          <p:grpSpPr bwMode="auto">
            <a:xfrm>
              <a:off x="1493" y="1283"/>
              <a:ext cx="2970" cy="1688"/>
              <a:chOff x="240" y="2640"/>
              <a:chExt cx="2304" cy="1552"/>
            </a:xfrm>
          </p:grpSpPr>
          <p:sp>
            <p:nvSpPr>
              <p:cNvPr id="373764" name="Rectangle 4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160" cy="153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3765" name="Rectangle 5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304" cy="15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Shape</a:t>
                </a:r>
                <a:endParaRPr lang="en-US" sz="12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2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800" b="1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virtual float getArea()</a:t>
                </a:r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return (0);</a:t>
                </a:r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}</a:t>
                </a:r>
              </a:p>
              <a:p>
                <a:pPr algn="l" eaLnBrk="0" hangingPunct="0"/>
                <a:r>
                  <a:rPr lang="en-US" sz="800" b="1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virtual float getCircum() </a:t>
                </a: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return (0);</a:t>
                </a:r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}</a:t>
                </a: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...</a:t>
                </a:r>
              </a:p>
              <a:p>
                <a:pPr algn="l" eaLnBrk="0" hangingPunct="0"/>
                <a:r>
                  <a:rPr lang="en-US" sz="800" b="1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</a:p>
            </p:txBody>
          </p:sp>
        </p:grpSp>
        <p:sp>
          <p:nvSpPr>
            <p:cNvPr id="373766" name="Text Box 6"/>
            <p:cNvSpPr txBox="1">
              <a:spLocks noChangeArrowheads="1"/>
            </p:cNvSpPr>
            <p:nvPr/>
          </p:nvSpPr>
          <p:spPr bwMode="auto">
            <a:xfrm>
              <a:off x="3604" y="1744"/>
              <a:ext cx="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3300"/>
                  </a:solidFill>
                </a:rPr>
                <a:t>= 0;</a:t>
              </a:r>
            </a:p>
          </p:txBody>
        </p:sp>
        <p:sp>
          <p:nvSpPr>
            <p:cNvPr id="373767" name="Rectangle 7"/>
            <p:cNvSpPr>
              <a:spLocks noChangeArrowheads="1"/>
            </p:cNvSpPr>
            <p:nvPr/>
          </p:nvSpPr>
          <p:spPr bwMode="auto">
            <a:xfrm>
              <a:off x="1632" y="1983"/>
              <a:ext cx="2604" cy="18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68" name="Text Box 8"/>
            <p:cNvSpPr txBox="1">
              <a:spLocks noChangeArrowheads="1"/>
            </p:cNvSpPr>
            <p:nvPr/>
          </p:nvSpPr>
          <p:spPr bwMode="auto">
            <a:xfrm>
              <a:off x="3621" y="2057"/>
              <a:ext cx="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3300"/>
                  </a:solidFill>
                </a:rPr>
                <a:t>= 0;</a:t>
              </a:r>
            </a:p>
          </p:txBody>
        </p:sp>
        <p:sp>
          <p:nvSpPr>
            <p:cNvPr id="373769" name="Rectangle 9"/>
            <p:cNvSpPr>
              <a:spLocks noChangeArrowheads="1"/>
            </p:cNvSpPr>
            <p:nvPr/>
          </p:nvSpPr>
          <p:spPr bwMode="auto">
            <a:xfrm>
              <a:off x="1632" y="2293"/>
              <a:ext cx="2604" cy="18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3771" name="Text Box 11"/>
          <p:cNvSpPr txBox="1">
            <a:spLocks noChangeArrowheads="1"/>
          </p:cNvSpPr>
          <p:nvPr/>
        </p:nvSpPr>
        <p:spPr bwMode="auto">
          <a:xfrm>
            <a:off x="-7938" y="914400"/>
            <a:ext cx="4510088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A </a:t>
            </a:r>
            <a:r>
              <a:rPr lang="en-US" sz="2200">
                <a:solidFill>
                  <a:schemeClr val="accent2"/>
                </a:solidFill>
              </a:rPr>
              <a:t>pure virtual function</a:t>
            </a:r>
            <a:r>
              <a:rPr lang="en-US" sz="2200"/>
              <a:t> is one that has </a:t>
            </a:r>
            <a:r>
              <a:rPr lang="en-US" sz="2200">
                <a:solidFill>
                  <a:srgbClr val="990000"/>
                </a:solidFill>
              </a:rPr>
              <a:t>no actual { code</a:t>
            </a:r>
            <a:r>
              <a:rPr lang="en-US" sz="2200"/>
              <a:t> </a:t>
            </a:r>
            <a:r>
              <a:rPr lang="en-US" sz="2200">
                <a:solidFill>
                  <a:srgbClr val="990000"/>
                </a:solidFill>
              </a:rPr>
              <a:t>}. </a:t>
            </a:r>
          </a:p>
          <a:p>
            <a:endParaRPr lang="en-US" sz="1000">
              <a:solidFill>
                <a:srgbClr val="990000"/>
              </a:solidFill>
            </a:endParaRPr>
          </a:p>
          <a:p>
            <a:r>
              <a:rPr lang="en-US"/>
              <a:t>If your </a:t>
            </a:r>
            <a:r>
              <a:rPr lang="en-US">
                <a:solidFill>
                  <a:schemeClr val="accent2"/>
                </a:solidFill>
              </a:rPr>
              <a:t>base class</a:t>
            </a:r>
            <a:r>
              <a:rPr lang="en-US"/>
              <a:t> has a </a:t>
            </a:r>
            <a:br>
              <a:rPr lang="en-US"/>
            </a:br>
            <a:r>
              <a:rPr lang="en-US"/>
              <a:t>pure virtual function…</a:t>
            </a:r>
          </a:p>
          <a:p>
            <a:r>
              <a:rPr lang="en-US" sz="1000"/>
              <a:t/>
            </a:r>
            <a:br>
              <a:rPr lang="en-US" sz="1000"/>
            </a:br>
            <a:r>
              <a:rPr lang="en-US"/>
              <a:t>Your </a:t>
            </a:r>
            <a:r>
              <a:rPr lang="en-US">
                <a:solidFill>
                  <a:schemeClr val="accent2"/>
                </a:solidFill>
              </a:rPr>
              <a:t>derived classes</a:t>
            </a:r>
            <a:r>
              <a:rPr lang="en-US"/>
              <a:t> </a:t>
            </a:r>
            <a:r>
              <a:rPr lang="en-US" i="1">
                <a:solidFill>
                  <a:srgbClr val="FF3300"/>
                </a:solidFill>
              </a:rPr>
              <a:t>must</a:t>
            </a:r>
            <a:r>
              <a:rPr lang="en-US" i="1"/>
              <a:t> </a:t>
            </a:r>
            <a:r>
              <a:rPr lang="en-US"/>
              <a:t>define their own version of it.</a:t>
            </a:r>
            <a:endParaRPr lang="en-US">
              <a:solidFill>
                <a:srgbClr val="990000"/>
              </a:solidFill>
            </a:endParaRPr>
          </a:p>
          <a:p>
            <a:endParaRPr lang="en-US" sz="1000">
              <a:solidFill>
                <a:srgbClr val="990000"/>
              </a:solidFill>
            </a:endParaRPr>
          </a:p>
        </p:txBody>
      </p:sp>
      <p:grpSp>
        <p:nvGrpSpPr>
          <p:cNvPr id="373776" name="Group 16"/>
          <p:cNvGrpSpPr>
            <a:grpSpLocks/>
          </p:cNvGrpSpPr>
          <p:nvPr/>
        </p:nvGrpSpPr>
        <p:grpSpPr bwMode="auto">
          <a:xfrm>
            <a:off x="4419600" y="3765550"/>
            <a:ext cx="4572000" cy="2938463"/>
            <a:chOff x="2832" y="2400"/>
            <a:chExt cx="2880" cy="1571"/>
          </a:xfrm>
        </p:grpSpPr>
        <p:sp>
          <p:nvSpPr>
            <p:cNvPr id="373777" name="Rectangle 17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78" name="Rectangle 18"/>
            <p:cNvSpPr>
              <a:spLocks noChangeArrowheads="1"/>
            </p:cNvSpPr>
            <p:nvPr/>
          </p:nvSpPr>
          <p:spPr bwMode="auto">
            <a:xfrm>
              <a:off x="2832" y="2400"/>
              <a:ext cx="2880" cy="1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Circle(int rad){ m_rad = rad;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float getArea() </a:t>
              </a:r>
            </a:p>
            <a:p>
              <a:pPr algn="l" eaLnBrk="0" hangingPunct="0"/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{ return (3.14*m_rad*m_rad);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float getCircum() </a:t>
              </a:r>
            </a:p>
            <a:p>
              <a:pPr algn="l" eaLnBrk="0" hangingPunct="0"/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{ return (2*3.14*m_rad);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73784" name="Group 24"/>
          <p:cNvGrpSpPr>
            <a:grpSpLocks/>
          </p:cNvGrpSpPr>
          <p:nvPr/>
        </p:nvGrpSpPr>
        <p:grpSpPr bwMode="auto">
          <a:xfrm>
            <a:off x="4648200" y="3971925"/>
            <a:ext cx="4572000" cy="2938463"/>
            <a:chOff x="2832" y="2400"/>
            <a:chExt cx="2880" cy="1571"/>
          </a:xfrm>
        </p:grpSpPr>
        <p:sp>
          <p:nvSpPr>
            <p:cNvPr id="373785" name="Rectangle 25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86" name="Rectangle 26"/>
            <p:cNvSpPr>
              <a:spLocks noChangeArrowheads="1"/>
            </p:cNvSpPr>
            <p:nvPr/>
          </p:nvSpPr>
          <p:spPr bwMode="auto">
            <a:xfrm>
              <a:off x="2832" y="2400"/>
              <a:ext cx="2880" cy="1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rad){ m_rad = rad;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float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float getCircum() </a:t>
              </a:r>
            </a:p>
            <a:p>
              <a:pPr algn="l" eaLnBrk="0" hangingPunct="0"/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{ return(4*m_side);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3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3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3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3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3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3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3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3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71" grpId="0" uiExpand="1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DDB2-EAA9-496E-9343-8075CA4E970C}" type="slidenum">
              <a:rPr lang="en-US"/>
              <a:pPr/>
              <a:t>43</a:t>
            </a:fld>
            <a:endParaRPr lang="en-US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Pure Virtual Functions</a:t>
            </a:r>
          </a:p>
        </p:txBody>
      </p:sp>
      <p:sp>
        <p:nvSpPr>
          <p:cNvPr id="374787" name="Text Box 3"/>
          <p:cNvSpPr txBox="1">
            <a:spLocks noChangeArrowheads="1"/>
          </p:cNvSpPr>
          <p:nvPr/>
        </p:nvSpPr>
        <p:spPr bwMode="auto">
          <a:xfrm>
            <a:off x="593725" y="990600"/>
            <a:ext cx="817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you define </a:t>
            </a:r>
            <a:r>
              <a:rPr lang="en-US" i="1" u="sng"/>
              <a:t>at least</a:t>
            </a:r>
            <a:r>
              <a:rPr lang="en-US" u="sng"/>
              <a:t> </a:t>
            </a:r>
            <a:r>
              <a:rPr lang="en-US" i="1" u="sng"/>
              <a:t>one</a:t>
            </a:r>
            <a:r>
              <a:rPr lang="en-US" i="1"/>
              <a:t> </a:t>
            </a:r>
            <a:r>
              <a:rPr lang="en-US">
                <a:solidFill>
                  <a:srgbClr val="990000"/>
                </a:solidFill>
              </a:rPr>
              <a:t>pure virtual function </a:t>
            </a:r>
            <a:r>
              <a:rPr lang="en-US"/>
              <a:t>in a base class, then the class is called an “</a:t>
            </a:r>
            <a:r>
              <a:rPr lang="en-US">
                <a:solidFill>
                  <a:srgbClr val="006666"/>
                </a:solidFill>
              </a:rPr>
              <a:t>abstract base class</a:t>
            </a:r>
            <a:r>
              <a:rPr lang="en-US"/>
              <a:t>”</a:t>
            </a:r>
          </a:p>
        </p:txBody>
      </p:sp>
      <p:grpSp>
        <p:nvGrpSpPr>
          <p:cNvPr id="374796" name="Group 12"/>
          <p:cNvGrpSpPr>
            <a:grpSpLocks/>
          </p:cNvGrpSpPr>
          <p:nvPr/>
        </p:nvGrpSpPr>
        <p:grpSpPr bwMode="auto">
          <a:xfrm>
            <a:off x="2260600" y="2057400"/>
            <a:ext cx="4714875" cy="3197225"/>
            <a:chOff x="1350" y="1545"/>
            <a:chExt cx="2970" cy="2014"/>
          </a:xfrm>
        </p:grpSpPr>
        <p:grpSp>
          <p:nvGrpSpPr>
            <p:cNvPr id="374789" name="Group 5"/>
            <p:cNvGrpSpPr>
              <a:grpSpLocks/>
            </p:cNvGrpSpPr>
            <p:nvPr/>
          </p:nvGrpSpPr>
          <p:grpSpPr bwMode="auto">
            <a:xfrm>
              <a:off x="1350" y="1545"/>
              <a:ext cx="2970" cy="2014"/>
              <a:chOff x="240" y="2640"/>
              <a:chExt cx="2304" cy="1567"/>
            </a:xfrm>
          </p:grpSpPr>
          <p:sp>
            <p:nvSpPr>
              <p:cNvPr id="374790" name="Rectangle 6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160" cy="153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4791" name="Rectangle 7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2304" cy="15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Shape</a:t>
                </a:r>
                <a:endParaRPr lang="en-US" sz="12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2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 eaLnBrk="0" hangingPunct="0"/>
                <a:r>
                  <a:rPr lang="en-US" sz="800" b="1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virtual double getArea()</a:t>
                </a:r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</a:p>
              <a:p>
                <a:pPr algn="l" eaLnBrk="0" hangingPunct="0"/>
                <a:r>
                  <a:rPr lang="en-US" sz="800" b="1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virtual void someOtherFunc() </a:t>
                </a:r>
              </a:p>
              <a:p>
                <a:pPr algn="l" eaLnBrk="0" hangingPunct="0"/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{</a:t>
                </a:r>
              </a:p>
              <a:p>
                <a:pPr algn="l" eaLnBrk="0" hangingPunct="0"/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  cout &lt;&lt; </a:t>
                </a:r>
                <a:r>
                  <a:rPr lang="en-US" sz="1700" b="1">
                    <a:solidFill>
                      <a:srgbClr val="990000"/>
                    </a:solidFill>
                    <a:latin typeface="Times New Roman"/>
                    <a:ea typeface="MS Mincho" pitchFamily="49" charset="-128"/>
                  </a:rPr>
                  <a:t>“</a:t>
                </a:r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blah blah blah\n</a:t>
                </a:r>
                <a:r>
                  <a:rPr lang="en-US" sz="1700" b="1">
                    <a:solidFill>
                      <a:srgbClr val="990000"/>
                    </a:solidFill>
                    <a:latin typeface="Times New Roman"/>
                    <a:ea typeface="MS Mincho" pitchFamily="49" charset="-128"/>
                  </a:rPr>
                  <a:t>”</a:t>
                </a:r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;</a:t>
                </a:r>
              </a:p>
              <a:p>
                <a:pPr algn="l" eaLnBrk="0" hangingPunct="0"/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  ...</a:t>
                </a:r>
              </a:p>
              <a:p>
                <a:pPr algn="l" eaLnBrk="0" hangingPunct="0"/>
                <a:r>
                  <a:rPr lang="en-US" sz="17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 }</a:t>
                </a: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...</a:t>
                </a:r>
              </a:p>
              <a:p>
                <a:pPr algn="l" eaLnBrk="0" hangingPunct="0"/>
                <a:r>
                  <a:rPr lang="en-US" sz="800" b="1">
                    <a:solidFill>
                      <a:schemeClr val="tx1"/>
                    </a:solidFill>
                    <a:latin typeface="Times New Roman"/>
                    <a:ea typeface="MS Mincho" pitchFamily="49" charset="-128"/>
                  </a:rPr>
                  <a:t> </a:t>
                </a:r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 eaLnBrk="0" hangingPunct="0"/>
                <a:r>
                  <a:rPr lang="en-US" sz="1700" b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</a:p>
            </p:txBody>
          </p:sp>
        </p:grpSp>
        <p:sp>
          <p:nvSpPr>
            <p:cNvPr id="374792" name="Text Box 8"/>
            <p:cNvSpPr txBox="1">
              <a:spLocks noChangeArrowheads="1"/>
            </p:cNvSpPr>
            <p:nvPr/>
          </p:nvSpPr>
          <p:spPr bwMode="auto">
            <a:xfrm>
              <a:off x="3461" y="2006"/>
              <a:ext cx="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FF3300"/>
                  </a:solidFill>
                </a:rPr>
                <a:t>= 0;</a:t>
              </a:r>
            </a:p>
          </p:txBody>
        </p:sp>
      </p:grpSp>
      <p:sp>
        <p:nvSpPr>
          <p:cNvPr id="374797" name="Text Box 13"/>
          <p:cNvSpPr txBox="1">
            <a:spLocks noChangeArrowheads="1"/>
          </p:cNvSpPr>
          <p:nvPr/>
        </p:nvSpPr>
        <p:spPr bwMode="auto">
          <a:xfrm>
            <a:off x="193675" y="5486400"/>
            <a:ext cx="88741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So, in the above example…</a:t>
            </a:r>
          </a:p>
          <a:p>
            <a:r>
              <a:rPr lang="en-US"/>
              <a:t> </a:t>
            </a:r>
            <a:r>
              <a:rPr lang="en-US">
                <a:solidFill>
                  <a:srgbClr val="800000"/>
                </a:solidFill>
              </a:rPr>
              <a:t>getArea</a:t>
            </a:r>
            <a:r>
              <a:rPr lang="en-US"/>
              <a:t> is a </a:t>
            </a:r>
            <a:r>
              <a:rPr lang="en-US">
                <a:solidFill>
                  <a:srgbClr val="006666"/>
                </a:solidFill>
              </a:rPr>
              <a:t>pure virtual function</a:t>
            </a:r>
            <a:r>
              <a:rPr lang="en-US"/>
              <a:t>, </a:t>
            </a:r>
          </a:p>
          <a:p>
            <a:r>
              <a:rPr lang="en-US"/>
              <a:t>and </a:t>
            </a:r>
            <a:r>
              <a:rPr lang="en-US">
                <a:solidFill>
                  <a:srgbClr val="800000"/>
                </a:solidFill>
              </a:rPr>
              <a:t>Shape</a:t>
            </a:r>
            <a:r>
              <a:rPr lang="en-US"/>
              <a:t> is an </a:t>
            </a:r>
            <a:r>
              <a:rPr lang="en-US" i="1">
                <a:solidFill>
                  <a:srgbClr val="006666"/>
                </a:solidFill>
              </a:rPr>
              <a:t>abstract base class.</a:t>
            </a:r>
            <a:endParaRPr lang="en-US">
              <a:solidFill>
                <a:srgbClr val="00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E793-6A5D-4594-84DF-CF1799DA5850}" type="slidenum">
              <a:rPr lang="en-US"/>
              <a:pPr/>
              <a:t>44</a:t>
            </a:fld>
            <a:endParaRPr lang="en-US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Abstract Base Classes (ABCs)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533400" y="990600"/>
            <a:ext cx="8297863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300">
                <a:solidFill>
                  <a:srgbClr val="6600CC"/>
                </a:solidFill>
                <a:latin typeface="Comic Sans MS" pitchFamily="66" charset="0"/>
              </a:rPr>
              <a:t>If you define an </a:t>
            </a:r>
            <a:r>
              <a:rPr lang="en-US" sz="2300">
                <a:solidFill>
                  <a:srgbClr val="006666"/>
                </a:solidFill>
                <a:latin typeface="Comic Sans MS" pitchFamily="66" charset="0"/>
              </a:rPr>
              <a:t>abstract base class</a:t>
            </a:r>
            <a:r>
              <a:rPr lang="en-US" sz="2300">
                <a:solidFill>
                  <a:srgbClr val="6600CC"/>
                </a:solidFill>
                <a:latin typeface="Comic Sans MS" pitchFamily="66" charset="0"/>
              </a:rPr>
              <a:t>, its derived class(es)</a:t>
            </a:r>
            <a:r>
              <a:rPr lang="en-US" sz="2300">
                <a:solidFill>
                  <a:srgbClr val="006666"/>
                </a:solidFill>
                <a:latin typeface="Comic Sans MS" pitchFamily="66" charset="0"/>
              </a:rPr>
              <a:t>:</a:t>
            </a:r>
          </a:p>
          <a:p>
            <a:pPr algn="ctr"/>
            <a:endParaRPr lang="en-US" sz="1000">
              <a:solidFill>
                <a:srgbClr val="006666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100">
                <a:latin typeface="Comic Sans MS" pitchFamily="66" charset="0"/>
              </a:rPr>
              <a:t>Must either provide { code } for </a:t>
            </a:r>
            <a:r>
              <a:rPr lang="en-US" sz="2100" i="1">
                <a:solidFill>
                  <a:srgbClr val="FF0000"/>
                </a:solidFill>
                <a:latin typeface="Comic Sans MS" pitchFamily="66" charset="0"/>
              </a:rPr>
              <a:t>ALL</a:t>
            </a:r>
            <a:r>
              <a:rPr lang="en-US" sz="2100">
                <a:latin typeface="Comic Sans MS" pitchFamily="66" charset="0"/>
              </a:rPr>
              <a:t> pure virtual functions,</a:t>
            </a:r>
          </a:p>
          <a:p>
            <a:pPr>
              <a:buFontTx/>
              <a:buAutoNum type="arabicPeriod"/>
            </a:pPr>
            <a:r>
              <a:rPr lang="en-US" sz="2100">
                <a:latin typeface="Comic Sans MS" pitchFamily="66" charset="0"/>
              </a:rPr>
              <a:t>Or the derived class becomes an </a:t>
            </a:r>
            <a:r>
              <a:rPr lang="en-US" sz="2100">
                <a:solidFill>
                  <a:schemeClr val="accent2"/>
                </a:solidFill>
                <a:latin typeface="Comic Sans MS" pitchFamily="66" charset="0"/>
              </a:rPr>
              <a:t>abstract base class itself!</a:t>
            </a:r>
            <a:endParaRPr lang="en-US" sz="2100">
              <a:latin typeface="Comic Sans MS" pitchFamily="66" charset="0"/>
            </a:endParaRPr>
          </a:p>
        </p:txBody>
      </p:sp>
      <p:sp>
        <p:nvSpPr>
          <p:cNvPr id="379913" name="Text Box 9"/>
          <p:cNvSpPr txBox="1">
            <a:spLocks noChangeArrowheads="1"/>
          </p:cNvSpPr>
          <p:nvPr/>
        </p:nvSpPr>
        <p:spPr bwMode="auto">
          <a:xfrm>
            <a:off x="609600" y="2312988"/>
            <a:ext cx="4510088" cy="2030412"/>
          </a:xfrm>
          <a:prstGeom prst="rect">
            <a:avLst/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class </a:t>
            </a:r>
            <a:r>
              <a:rPr lang="en-US" sz="1800">
                <a:solidFill>
                  <a:schemeClr val="accent2"/>
                </a:solidFill>
              </a:rPr>
              <a:t>Robot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</a:t>
            </a:r>
          </a:p>
          <a:p>
            <a:pPr algn="l"/>
            <a:r>
              <a:rPr lang="en-US" sz="1800"/>
              <a:t>   virtual void talkToMe() = 0;</a:t>
            </a:r>
          </a:p>
          <a:p>
            <a:pPr algn="l"/>
            <a:r>
              <a:rPr lang="en-US" sz="1800"/>
              <a:t>   virtual int getWeight( ) = 0;</a:t>
            </a:r>
          </a:p>
          <a:p>
            <a:pPr algn="l"/>
            <a:r>
              <a:rPr lang="en-US" sz="1800"/>
              <a:t>...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379914" name="Text Box 10"/>
          <p:cNvSpPr txBox="1">
            <a:spLocks noChangeArrowheads="1"/>
          </p:cNvSpPr>
          <p:nvPr/>
        </p:nvSpPr>
        <p:spPr bwMode="auto">
          <a:xfrm>
            <a:off x="5943600" y="2514600"/>
            <a:ext cx="241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So is </a:t>
            </a:r>
            <a:r>
              <a:rPr lang="en-US" sz="1800">
                <a:solidFill>
                  <a:schemeClr val="accent2"/>
                </a:solidFill>
              </a:rPr>
              <a:t>Robot</a:t>
            </a:r>
            <a:r>
              <a:rPr lang="en-US" sz="1800"/>
              <a:t> a regular</a:t>
            </a:r>
            <a:br>
              <a:rPr lang="en-US" sz="1800"/>
            </a:br>
            <a:r>
              <a:rPr lang="en-US" sz="1800"/>
              <a:t>class or an ABC?</a:t>
            </a:r>
          </a:p>
        </p:txBody>
      </p:sp>
      <p:sp>
        <p:nvSpPr>
          <p:cNvPr id="379915" name="Text Box 11"/>
          <p:cNvSpPr txBox="1">
            <a:spLocks noChangeArrowheads="1"/>
          </p:cNvSpPr>
          <p:nvPr/>
        </p:nvSpPr>
        <p:spPr bwMode="auto">
          <a:xfrm>
            <a:off x="6072188" y="3254375"/>
            <a:ext cx="2081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Right</a:t>
            </a:r>
            <a:r>
              <a:rPr lang="en-US" sz="1800"/>
              <a:t>! It’s an ABC</a:t>
            </a:r>
          </a:p>
        </p:txBody>
      </p:sp>
      <p:sp>
        <p:nvSpPr>
          <p:cNvPr id="379916" name="Text Box 12"/>
          <p:cNvSpPr txBox="1">
            <a:spLocks noChangeArrowheads="1"/>
          </p:cNvSpPr>
          <p:nvPr/>
        </p:nvSpPr>
        <p:spPr bwMode="auto">
          <a:xfrm>
            <a:off x="609600" y="4495800"/>
            <a:ext cx="4510088" cy="2305050"/>
          </a:xfrm>
          <a:prstGeom prst="rect">
            <a:avLst/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class </a:t>
            </a:r>
            <a:r>
              <a:rPr lang="en-US" sz="1800">
                <a:solidFill>
                  <a:srgbClr val="800000"/>
                </a:solidFill>
              </a:rPr>
              <a:t>KillerRobot</a:t>
            </a:r>
            <a:r>
              <a:rPr lang="en-US" sz="1800"/>
              <a:t>: public </a:t>
            </a:r>
            <a:r>
              <a:rPr lang="en-US" sz="1800">
                <a:solidFill>
                  <a:schemeClr val="accent2"/>
                </a:solidFill>
              </a:rPr>
              <a:t>Robot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</a:t>
            </a:r>
          </a:p>
          <a:p>
            <a:pPr algn="l"/>
            <a:r>
              <a:rPr lang="en-US" sz="1800"/>
              <a:t>   virtual void talkToMe()</a:t>
            </a:r>
          </a:p>
          <a:p>
            <a:pPr algn="l"/>
            <a:r>
              <a:rPr lang="en-US" sz="1800">
                <a:solidFill>
                  <a:srgbClr val="800000"/>
                </a:solidFill>
              </a:rPr>
              <a:t>      { cout &lt;&lt; “I must destroy geeks.”; }</a:t>
            </a:r>
          </a:p>
          <a:p>
            <a:pPr algn="l"/>
            <a:r>
              <a:rPr lang="en-US" sz="1800"/>
              <a:t>   virtual int getWeight() </a:t>
            </a:r>
            <a:r>
              <a:rPr lang="en-US" sz="1800">
                <a:solidFill>
                  <a:srgbClr val="800000"/>
                </a:solidFill>
              </a:rPr>
              <a:t>{ return 100; }</a:t>
            </a:r>
          </a:p>
          <a:p>
            <a:pPr algn="l"/>
            <a:r>
              <a:rPr lang="en-US" sz="1800"/>
              <a:t>...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379917" name="Text Box 13"/>
          <p:cNvSpPr txBox="1">
            <a:spLocks noChangeArrowheads="1"/>
          </p:cNvSpPr>
          <p:nvPr/>
        </p:nvSpPr>
        <p:spPr bwMode="auto">
          <a:xfrm>
            <a:off x="5818188" y="4243388"/>
            <a:ext cx="2808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How about </a:t>
            </a:r>
            <a:r>
              <a:rPr lang="en-US" sz="1800">
                <a:solidFill>
                  <a:schemeClr val="accent2"/>
                </a:solidFill>
              </a:rPr>
              <a:t>KillerRobot</a:t>
            </a:r>
            <a:r>
              <a:rPr lang="en-US" sz="1800"/>
              <a:t>?</a:t>
            </a:r>
            <a:br>
              <a:rPr lang="en-US" sz="1800"/>
            </a:br>
            <a:r>
              <a:rPr lang="en-US" sz="1800"/>
              <a:t>Regular class or an ABC?</a:t>
            </a:r>
          </a:p>
        </p:txBody>
      </p:sp>
      <p:sp>
        <p:nvSpPr>
          <p:cNvPr id="379918" name="Text Box 14"/>
          <p:cNvSpPr txBox="1">
            <a:spLocks noChangeArrowheads="1"/>
          </p:cNvSpPr>
          <p:nvPr/>
        </p:nvSpPr>
        <p:spPr bwMode="auto">
          <a:xfrm>
            <a:off x="5256213" y="5162550"/>
            <a:ext cx="36988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Right</a:t>
            </a:r>
            <a:r>
              <a:rPr lang="en-US" sz="1800"/>
              <a:t>! It’s a regular class</a:t>
            </a:r>
            <a:br>
              <a:rPr lang="en-US" sz="1800"/>
            </a:br>
            <a:r>
              <a:rPr lang="en-US" sz="1800"/>
              <a:t>because it provides </a:t>
            </a:r>
            <a:r>
              <a:rPr lang="en-US" sz="1800">
                <a:solidFill>
                  <a:srgbClr val="800000"/>
                </a:solidFill>
              </a:rPr>
              <a:t>{ code } </a:t>
            </a:r>
            <a:br>
              <a:rPr lang="en-US" sz="1800">
                <a:solidFill>
                  <a:srgbClr val="800000"/>
                </a:solidFill>
              </a:rPr>
            </a:br>
            <a:r>
              <a:rPr lang="en-US" sz="1800"/>
              <a:t>for both of Robot’s PV functions!</a:t>
            </a:r>
          </a:p>
        </p:txBody>
      </p:sp>
      <p:sp>
        <p:nvSpPr>
          <p:cNvPr id="379919" name="Text Box 15"/>
          <p:cNvSpPr txBox="1">
            <a:spLocks noChangeArrowheads="1"/>
          </p:cNvSpPr>
          <p:nvPr/>
        </p:nvSpPr>
        <p:spPr bwMode="auto">
          <a:xfrm>
            <a:off x="609600" y="4495800"/>
            <a:ext cx="4510088" cy="2030413"/>
          </a:xfrm>
          <a:prstGeom prst="rect">
            <a:avLst/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class </a:t>
            </a:r>
            <a:r>
              <a:rPr lang="en-US" sz="1800">
                <a:solidFill>
                  <a:srgbClr val="800000"/>
                </a:solidFill>
              </a:rPr>
              <a:t>FriendlyRobot</a:t>
            </a:r>
            <a:r>
              <a:rPr lang="en-US" sz="1800"/>
              <a:t>: public </a:t>
            </a:r>
            <a:r>
              <a:rPr lang="en-US" sz="1800">
                <a:solidFill>
                  <a:schemeClr val="accent2"/>
                </a:solidFill>
              </a:rPr>
              <a:t>Robot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</a:t>
            </a:r>
          </a:p>
          <a:p>
            <a:pPr algn="l"/>
            <a:r>
              <a:rPr lang="en-US" sz="1800"/>
              <a:t>   virtual void talkToMe()</a:t>
            </a:r>
          </a:p>
          <a:p>
            <a:pPr algn="l"/>
            <a:r>
              <a:rPr lang="en-US" sz="1800"/>
              <a:t>      </a:t>
            </a:r>
            <a:r>
              <a:rPr lang="en-US" sz="1800">
                <a:solidFill>
                  <a:srgbClr val="800000"/>
                </a:solidFill>
              </a:rPr>
              <a:t>{ cout &lt;&lt; “I like geeks.”; }</a:t>
            </a:r>
          </a:p>
          <a:p>
            <a:pPr algn="l"/>
            <a:r>
              <a:rPr lang="en-US" sz="1800"/>
              <a:t>...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379920" name="Text Box 16"/>
          <p:cNvSpPr txBox="1">
            <a:spLocks noChangeArrowheads="1"/>
          </p:cNvSpPr>
          <p:nvPr/>
        </p:nvSpPr>
        <p:spPr bwMode="auto">
          <a:xfrm>
            <a:off x="5670550" y="4038600"/>
            <a:ext cx="29924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How about </a:t>
            </a:r>
            <a:r>
              <a:rPr lang="en-US" sz="1800">
                <a:solidFill>
                  <a:schemeClr val="accent2"/>
                </a:solidFill>
              </a:rPr>
              <a:t>FriendlyRobot</a:t>
            </a:r>
            <a:r>
              <a:rPr lang="en-US" sz="1800"/>
              <a:t>?</a:t>
            </a:r>
            <a:br>
              <a:rPr lang="en-US" sz="1800"/>
            </a:br>
            <a:r>
              <a:rPr lang="en-US" sz="1800"/>
              <a:t>Regular class or an ABC?</a:t>
            </a:r>
          </a:p>
        </p:txBody>
      </p:sp>
      <p:sp>
        <p:nvSpPr>
          <p:cNvPr id="379921" name="Text Box 17"/>
          <p:cNvSpPr txBox="1">
            <a:spLocks noChangeArrowheads="1"/>
          </p:cNvSpPr>
          <p:nvPr/>
        </p:nvSpPr>
        <p:spPr bwMode="auto">
          <a:xfrm>
            <a:off x="5573713" y="4905375"/>
            <a:ext cx="30003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Right</a:t>
            </a:r>
            <a:r>
              <a:rPr lang="en-US" sz="1800"/>
              <a:t>! It’s an ABC because</a:t>
            </a:r>
            <a:br>
              <a:rPr lang="en-US" sz="1800"/>
            </a:br>
            <a:r>
              <a:rPr lang="en-US" sz="1800"/>
              <a:t>it doesn’t provide a body</a:t>
            </a:r>
            <a:br>
              <a:rPr lang="en-US" sz="1800"/>
            </a:br>
            <a:r>
              <a:rPr lang="en-US" sz="1800"/>
              <a:t>for getWeight()</a:t>
            </a:r>
          </a:p>
        </p:txBody>
      </p:sp>
      <p:sp>
        <p:nvSpPr>
          <p:cNvPr id="379922" name="Rectangle 18"/>
          <p:cNvSpPr>
            <a:spLocks noChangeArrowheads="1"/>
          </p:cNvSpPr>
          <p:nvPr/>
        </p:nvSpPr>
        <p:spPr bwMode="auto">
          <a:xfrm>
            <a:off x="822325" y="3414713"/>
            <a:ext cx="3140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virtual int getWeight( ) = 0;</a:t>
            </a:r>
          </a:p>
        </p:txBody>
      </p:sp>
      <p:sp>
        <p:nvSpPr>
          <p:cNvPr id="379924" name="Text Box 20"/>
          <p:cNvSpPr txBox="1">
            <a:spLocks noChangeArrowheads="1"/>
          </p:cNvSpPr>
          <p:nvPr/>
        </p:nvSpPr>
        <p:spPr bwMode="auto">
          <a:xfrm>
            <a:off x="5391150" y="6096000"/>
            <a:ext cx="35480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Effectively it has a pure virtual</a:t>
            </a:r>
            <a:br>
              <a:rPr lang="en-US" sz="1800"/>
            </a:br>
            <a:r>
              <a:rPr lang="en-US" sz="1800"/>
              <a:t>version of </a:t>
            </a:r>
            <a:r>
              <a:rPr lang="en-US" sz="1800">
                <a:solidFill>
                  <a:srgbClr val="006666"/>
                </a:solidFill>
              </a:rPr>
              <a:t>getWeight( )</a:t>
            </a:r>
            <a:r>
              <a:rPr lang="en-US" sz="1800"/>
              <a:t> too!</a:t>
            </a:r>
          </a:p>
        </p:txBody>
      </p:sp>
      <p:sp>
        <p:nvSpPr>
          <p:cNvPr id="379925" name="Text Box 21"/>
          <p:cNvSpPr txBox="1">
            <a:spLocks noChangeArrowheads="1"/>
          </p:cNvSpPr>
          <p:nvPr/>
        </p:nvSpPr>
        <p:spPr bwMode="auto">
          <a:xfrm>
            <a:off x="604838" y="7077075"/>
            <a:ext cx="4510087" cy="2014538"/>
          </a:xfrm>
          <a:prstGeom prst="rect">
            <a:avLst/>
          </a:prstGeom>
          <a:solidFill>
            <a:srgbClr val="FFFBFD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class </a:t>
            </a:r>
            <a:r>
              <a:rPr lang="en-US" sz="1700">
                <a:solidFill>
                  <a:srgbClr val="6600CC"/>
                </a:solidFill>
              </a:rPr>
              <a:t>BigHappyRobot</a:t>
            </a:r>
            <a:r>
              <a:rPr lang="en-US" sz="1700"/>
              <a:t>: public </a:t>
            </a:r>
            <a:r>
              <a:rPr lang="en-US" sz="1700">
                <a:solidFill>
                  <a:srgbClr val="800000"/>
                </a:solidFill>
              </a:rPr>
              <a:t>FriendlyRobot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   virtual int getWeight() </a:t>
            </a:r>
            <a:r>
              <a:rPr lang="en-US" sz="1800">
                <a:solidFill>
                  <a:srgbClr val="6600CC"/>
                </a:solidFill>
              </a:rPr>
              <a:t>{ return 500; }</a:t>
            </a:r>
          </a:p>
          <a:p>
            <a:pPr algn="l"/>
            <a:r>
              <a:rPr lang="en-US" sz="1800"/>
              <a:t>...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379926" name="Text Box 22"/>
          <p:cNvSpPr txBox="1">
            <a:spLocks noChangeArrowheads="1"/>
          </p:cNvSpPr>
          <p:nvPr/>
        </p:nvSpPr>
        <p:spPr bwMode="auto">
          <a:xfrm>
            <a:off x="5268913" y="3886200"/>
            <a:ext cx="3875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Finally, how about </a:t>
            </a:r>
            <a:r>
              <a:rPr lang="en-US" sz="1800">
                <a:solidFill>
                  <a:schemeClr val="accent2"/>
                </a:solidFill>
              </a:rPr>
              <a:t>BigHappyRobot</a:t>
            </a:r>
            <a:r>
              <a:rPr lang="en-US" sz="1800"/>
              <a:t>?</a:t>
            </a:r>
            <a:br>
              <a:rPr lang="en-US" sz="1800"/>
            </a:br>
            <a:r>
              <a:rPr lang="en-US" sz="1800"/>
              <a:t>Is it a regular class or an ABC?</a:t>
            </a:r>
          </a:p>
        </p:txBody>
      </p:sp>
      <p:sp>
        <p:nvSpPr>
          <p:cNvPr id="379927" name="Text Box 23"/>
          <p:cNvSpPr txBox="1">
            <a:spLocks noChangeArrowheads="1"/>
          </p:cNvSpPr>
          <p:nvPr/>
        </p:nvSpPr>
        <p:spPr bwMode="auto">
          <a:xfrm>
            <a:off x="5265738" y="4648200"/>
            <a:ext cx="378301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Right</a:t>
            </a:r>
            <a:r>
              <a:rPr lang="en-US" sz="1800"/>
              <a:t>! It’s a regular class because</a:t>
            </a:r>
            <a:br>
              <a:rPr lang="en-US" sz="1800"/>
            </a:br>
            <a:r>
              <a:rPr lang="en-US" sz="1800"/>
              <a:t>it has no unimplemented pure </a:t>
            </a:r>
            <a:br>
              <a:rPr lang="en-US" sz="1800"/>
            </a:br>
            <a:r>
              <a:rPr lang="en-US" sz="1800"/>
              <a:t>virtual functions!</a:t>
            </a:r>
          </a:p>
        </p:txBody>
      </p:sp>
      <p:sp>
        <p:nvSpPr>
          <p:cNvPr id="379928" name="Text Box 24"/>
          <p:cNvSpPr txBox="1">
            <a:spLocks noChangeArrowheads="1"/>
          </p:cNvSpPr>
          <p:nvPr/>
        </p:nvSpPr>
        <p:spPr bwMode="auto">
          <a:xfrm>
            <a:off x="5181600" y="5713413"/>
            <a:ext cx="38719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It inherits FriendlyRobot’s </a:t>
            </a:r>
            <a:br>
              <a:rPr lang="en-US" sz="1800"/>
            </a:br>
            <a:r>
              <a:rPr lang="en-US" sz="1800"/>
              <a:t>version of </a:t>
            </a:r>
            <a:r>
              <a:rPr lang="en-US" sz="1800">
                <a:solidFill>
                  <a:srgbClr val="006666"/>
                </a:solidFill>
              </a:rPr>
              <a:t>talkToMe( ) </a:t>
            </a:r>
            <a:r>
              <a:rPr lang="en-US" sz="1800"/>
              <a:t>and defines</a:t>
            </a:r>
            <a:br>
              <a:rPr lang="en-US" sz="1800"/>
            </a:br>
            <a:r>
              <a:rPr lang="en-US" sz="1800"/>
              <a:t>its own version of </a:t>
            </a:r>
            <a:r>
              <a:rPr lang="en-US" sz="1800">
                <a:solidFill>
                  <a:srgbClr val="006666"/>
                </a:solidFill>
              </a:rPr>
              <a:t>getWeight( )!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80389E-6 L -1.94444E-6 0.3547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995 L -0.00208 -0.24769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799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887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64477E-6 L -0.00156 -0.21369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10685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02  E" pathEditMode="relative" ptsTypes="">
                                      <p:cBhvr>
                                        <p:cTn id="90" dur="2000" fill="hold"/>
                                        <p:tgtEl>
                                          <p:spTgt spid="3799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9" grpId="0"/>
      <p:bldP spid="379913" grpId="0" animBg="1"/>
      <p:bldP spid="379913" grpId="1" animBg="1"/>
      <p:bldP spid="379914" grpId="0"/>
      <p:bldP spid="379915" grpId="0"/>
      <p:bldP spid="379916" grpId="0" animBg="1"/>
      <p:bldP spid="379916" grpId="1" animBg="1"/>
      <p:bldP spid="379917" grpId="0"/>
      <p:bldP spid="379917" grpId="1"/>
      <p:bldP spid="379918" grpId="0"/>
      <p:bldP spid="379918" grpId="1"/>
      <p:bldP spid="379919" grpId="0" animBg="1"/>
      <p:bldP spid="379920" grpId="0"/>
      <p:bldP spid="379920" grpId="1"/>
      <p:bldP spid="379921" grpId="0"/>
      <p:bldP spid="379921" grpId="1"/>
      <p:bldP spid="379922" grpId="0"/>
      <p:bldP spid="379922" grpId="1"/>
      <p:bldP spid="379922" grpId="2"/>
      <p:bldP spid="379924" grpId="0"/>
      <p:bldP spid="379924" grpId="1"/>
      <p:bldP spid="379925" grpId="0" animBg="1"/>
      <p:bldP spid="379926" grpId="0"/>
      <p:bldP spid="379927" grpId="0"/>
      <p:bldP spid="37992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9358-BFAB-4E48-870F-E1501B8D6D64}" type="slidenum">
              <a:rPr lang="en-US"/>
              <a:pPr/>
              <a:t>45</a:t>
            </a:fld>
            <a:endParaRPr lang="en-US"/>
          </a:p>
        </p:txBody>
      </p:sp>
      <p:sp>
        <p:nvSpPr>
          <p:cNvPr id="375845" name="Text Box 37"/>
          <p:cNvSpPr txBox="1">
            <a:spLocks noChangeArrowheads="1"/>
          </p:cNvSpPr>
          <p:nvPr/>
        </p:nvSpPr>
        <p:spPr bwMode="auto">
          <a:xfrm>
            <a:off x="4648200" y="3079750"/>
            <a:ext cx="4495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For example, what if we create a </a:t>
            </a:r>
            <a:r>
              <a:rPr lang="en-US" sz="2000">
                <a:solidFill>
                  <a:schemeClr val="accent2"/>
                </a:solidFill>
              </a:rPr>
              <a:t>Rectangle</a:t>
            </a:r>
            <a:r>
              <a:rPr lang="en-US" sz="2000">
                <a:solidFill>
                  <a:schemeClr val="tx1"/>
                </a:solidFill>
              </a:rPr>
              <a:t> class that </a:t>
            </a:r>
            <a:r>
              <a:rPr lang="en-US" sz="2000">
                <a:solidFill>
                  <a:srgbClr val="FF3300"/>
                </a:solidFill>
              </a:rPr>
              <a:t>forgets to define its own getCircum( )?</a:t>
            </a:r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/>
              <a:t>Abstract Base Classes (ABCs)</a:t>
            </a:r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6948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Why should you use Pure Virtual Functions and create Abstract Base Classes anyway?</a:t>
            </a:r>
          </a:p>
        </p:txBody>
      </p:sp>
      <p:sp>
        <p:nvSpPr>
          <p:cNvPr id="375821" name="Text Box 13"/>
          <p:cNvSpPr txBox="1">
            <a:spLocks noChangeArrowheads="1"/>
          </p:cNvSpPr>
          <p:nvPr/>
        </p:nvSpPr>
        <p:spPr bwMode="auto">
          <a:xfrm>
            <a:off x="4648200" y="1708150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You </a:t>
            </a:r>
            <a:r>
              <a:rPr lang="en-US" i="1">
                <a:solidFill>
                  <a:srgbClr val="FF3300"/>
                </a:solidFill>
              </a:rPr>
              <a:t>force</a:t>
            </a:r>
            <a:r>
              <a:rPr lang="en-US">
                <a:solidFill>
                  <a:schemeClr val="tx1"/>
                </a:solidFill>
              </a:rPr>
              <a:t> the user to implement certain functions to </a:t>
            </a:r>
            <a:r>
              <a:rPr lang="en-US">
                <a:solidFill>
                  <a:schemeClr val="accent2"/>
                </a:solidFill>
              </a:rPr>
              <a:t>prevent common mistakes</a:t>
            </a:r>
            <a:r>
              <a:rPr lang="en-US">
                <a:solidFill>
                  <a:schemeClr val="tx1"/>
                </a:solidFill>
              </a:rPr>
              <a:t>!</a:t>
            </a:r>
          </a:p>
        </p:txBody>
      </p:sp>
      <p:grpSp>
        <p:nvGrpSpPr>
          <p:cNvPr id="375823" name="Group 15"/>
          <p:cNvGrpSpPr>
            <a:grpSpLocks/>
          </p:cNvGrpSpPr>
          <p:nvPr/>
        </p:nvGrpSpPr>
        <p:grpSpPr bwMode="auto">
          <a:xfrm>
            <a:off x="200025" y="2066925"/>
            <a:ext cx="4714875" cy="2679700"/>
            <a:chOff x="240" y="2640"/>
            <a:chExt cx="2304" cy="1552"/>
          </a:xfrm>
        </p:grpSpPr>
        <p:sp>
          <p:nvSpPr>
            <p:cNvPr id="375824" name="Rectangle 16"/>
            <p:cNvSpPr>
              <a:spLocks noChangeArrowheads="1"/>
            </p:cNvSpPr>
            <p:nvPr/>
          </p:nvSpPr>
          <p:spPr bwMode="auto">
            <a:xfrm>
              <a:off x="240" y="2640"/>
              <a:ext cx="2160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25" name="Rectangle 17"/>
            <p:cNvSpPr>
              <a:spLocks noChangeArrowheads="1"/>
            </p:cNvSpPr>
            <p:nvPr/>
          </p:nvSpPr>
          <p:spPr bwMode="auto">
            <a:xfrm>
              <a:off x="240" y="2640"/>
              <a:ext cx="2304" cy="1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virtual float getArea()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return (0);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virtual float getCircum()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return (0);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75830" name="Group 22"/>
          <p:cNvGrpSpPr>
            <a:grpSpLocks/>
          </p:cNvGrpSpPr>
          <p:nvPr/>
        </p:nvGrpSpPr>
        <p:grpSpPr bwMode="auto">
          <a:xfrm>
            <a:off x="533400" y="4038600"/>
            <a:ext cx="4572000" cy="2711450"/>
            <a:chOff x="2832" y="2400"/>
            <a:chExt cx="2880" cy="1536"/>
          </a:xfrm>
        </p:grpSpPr>
        <p:sp>
          <p:nvSpPr>
            <p:cNvPr id="375831" name="Rectangle 23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32" name="Rectangle 24"/>
            <p:cNvSpPr>
              <a:spLocks noChangeArrowheads="1"/>
            </p:cNvSpPr>
            <p:nvPr/>
          </p:nvSpPr>
          <p:spPr bwMode="auto">
            <a:xfrm>
              <a:off x="2832" y="2400"/>
              <a:ext cx="2880" cy="1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Rectangle: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float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{ return (m_w * m_h); }</a:t>
              </a:r>
            </a:p>
            <a:p>
              <a:pPr algn="l" eaLnBrk="0" hangingPunct="0"/>
              <a:endPara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endParaRPr lang="en-US" sz="17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endPara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...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</a:p>
          </p:txBody>
        </p:sp>
      </p:grpSp>
      <p:grpSp>
        <p:nvGrpSpPr>
          <p:cNvPr id="375833" name="Group 25"/>
          <p:cNvGrpSpPr>
            <a:grpSpLocks/>
          </p:cNvGrpSpPr>
          <p:nvPr/>
        </p:nvGrpSpPr>
        <p:grpSpPr bwMode="auto">
          <a:xfrm>
            <a:off x="5111750" y="4170363"/>
            <a:ext cx="3963988" cy="2538412"/>
            <a:chOff x="336" y="2400"/>
            <a:chExt cx="2021" cy="2132"/>
          </a:xfrm>
        </p:grpSpPr>
        <p:sp>
          <p:nvSpPr>
            <p:cNvPr id="375834" name="Rectangle 26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35" name="Text Box 27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Rectangle r(10,20);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cout &lt;&lt; r.getArea(); // OK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cout &lt;&lt; r.getCircum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 //?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75836" name="Line 28"/>
          <p:cNvSpPr>
            <a:spLocks noChangeShapeType="1"/>
          </p:cNvSpPr>
          <p:nvPr/>
        </p:nvSpPr>
        <p:spPr bwMode="auto">
          <a:xfrm>
            <a:off x="4992688" y="5045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37" name="Line 29"/>
          <p:cNvSpPr>
            <a:spLocks noChangeShapeType="1"/>
          </p:cNvSpPr>
          <p:nvPr/>
        </p:nvSpPr>
        <p:spPr bwMode="auto">
          <a:xfrm>
            <a:off x="4986338" y="5624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38" name="Line 30"/>
          <p:cNvSpPr>
            <a:spLocks noChangeShapeType="1"/>
          </p:cNvSpPr>
          <p:nvPr/>
        </p:nvSpPr>
        <p:spPr bwMode="auto">
          <a:xfrm>
            <a:off x="457200" y="4986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39" name="Line 31"/>
          <p:cNvSpPr>
            <a:spLocks noChangeShapeType="1"/>
          </p:cNvSpPr>
          <p:nvPr/>
        </p:nvSpPr>
        <p:spPr bwMode="auto">
          <a:xfrm>
            <a:off x="776288" y="5243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40" name="Text Box 32"/>
          <p:cNvSpPr txBox="1">
            <a:spLocks noChangeArrowheads="1"/>
          </p:cNvSpPr>
          <p:nvPr/>
        </p:nvSpPr>
        <p:spPr bwMode="auto">
          <a:xfrm>
            <a:off x="2209800" y="5334000"/>
            <a:ext cx="1220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10 * 20</a:t>
            </a:r>
          </a:p>
        </p:txBody>
      </p:sp>
      <p:sp>
        <p:nvSpPr>
          <p:cNvPr id="375841" name="Line 33"/>
          <p:cNvSpPr>
            <a:spLocks noChangeShapeType="1"/>
          </p:cNvSpPr>
          <p:nvPr/>
        </p:nvSpPr>
        <p:spPr bwMode="auto">
          <a:xfrm>
            <a:off x="4981575" y="58880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42" name="Line 34"/>
          <p:cNvSpPr>
            <a:spLocks noChangeShapeType="1"/>
          </p:cNvSpPr>
          <p:nvPr/>
        </p:nvSpPr>
        <p:spPr bwMode="auto">
          <a:xfrm>
            <a:off x="76200" y="35480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43" name="Line 35"/>
          <p:cNvSpPr>
            <a:spLocks noChangeShapeType="1"/>
          </p:cNvSpPr>
          <p:nvPr/>
        </p:nvSpPr>
        <p:spPr bwMode="auto">
          <a:xfrm>
            <a:off x="457200" y="3810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5844" name="AutoShape 36"/>
          <p:cNvSpPr>
            <a:spLocks noChangeArrowheads="1"/>
          </p:cNvSpPr>
          <p:nvPr/>
        </p:nvSpPr>
        <p:spPr bwMode="auto">
          <a:xfrm>
            <a:off x="5989638" y="2667000"/>
            <a:ext cx="2925762" cy="1752600"/>
          </a:xfrm>
          <a:prstGeom prst="wedgeRoundRectCallout">
            <a:avLst>
              <a:gd name="adj1" fmla="val -18366"/>
              <a:gd name="adj2" fmla="val 125634"/>
              <a:gd name="adj3" fmla="val 16667"/>
            </a:avLst>
          </a:prstGeom>
          <a:solidFill>
            <a:srgbClr val="CCFFC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Ack– our rectangle should have a circumference of 60, not 0!!! This is a </a:t>
            </a:r>
            <a:r>
              <a:rPr lang="en-US" sz="2000">
                <a:solidFill>
                  <a:srgbClr val="FF3300"/>
                </a:solidFill>
              </a:rPr>
              <a:t>bug</a:t>
            </a:r>
            <a:r>
              <a:rPr lang="en-US" sz="2000"/>
              <a:t>!</a:t>
            </a:r>
          </a:p>
        </p:txBody>
      </p:sp>
      <p:sp>
        <p:nvSpPr>
          <p:cNvPr id="375846" name="Text Box 38"/>
          <p:cNvSpPr txBox="1">
            <a:spLocks noChangeArrowheads="1"/>
          </p:cNvSpPr>
          <p:nvPr/>
        </p:nvSpPr>
        <p:spPr bwMode="auto">
          <a:xfrm>
            <a:off x="4648200" y="1752600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Had we made </a:t>
            </a:r>
            <a:r>
              <a:rPr lang="en-US">
                <a:solidFill>
                  <a:srgbClr val="6600CC"/>
                </a:solidFill>
              </a:rPr>
              <a:t>getArea( )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rgbClr val="6600CC"/>
                </a:solidFill>
              </a:rPr>
              <a:t>getCircum( )</a:t>
            </a:r>
            <a:r>
              <a:rPr lang="en-US">
                <a:solidFill>
                  <a:schemeClr val="tx1"/>
                </a:solidFill>
              </a:rPr>
              <a:t> pure virtual, this couldn’t have happened!</a:t>
            </a:r>
          </a:p>
        </p:txBody>
      </p:sp>
      <p:grpSp>
        <p:nvGrpSpPr>
          <p:cNvPr id="375849" name="Group 41"/>
          <p:cNvGrpSpPr>
            <a:grpSpLocks/>
          </p:cNvGrpSpPr>
          <p:nvPr/>
        </p:nvGrpSpPr>
        <p:grpSpPr bwMode="auto">
          <a:xfrm>
            <a:off x="450850" y="3138488"/>
            <a:ext cx="2336800" cy="847725"/>
            <a:chOff x="284" y="1977"/>
            <a:chExt cx="1472" cy="534"/>
          </a:xfrm>
        </p:grpSpPr>
        <p:sp>
          <p:nvSpPr>
            <p:cNvPr id="375847" name="Rectangle 39"/>
            <p:cNvSpPr>
              <a:spLocks noChangeArrowheads="1"/>
            </p:cNvSpPr>
            <p:nvPr/>
          </p:nvSpPr>
          <p:spPr bwMode="auto">
            <a:xfrm>
              <a:off x="284" y="1977"/>
              <a:ext cx="1453" cy="18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5848" name="Rectangle 40"/>
            <p:cNvSpPr>
              <a:spLocks noChangeArrowheads="1"/>
            </p:cNvSpPr>
            <p:nvPr/>
          </p:nvSpPr>
          <p:spPr bwMode="auto">
            <a:xfrm>
              <a:off x="303" y="2322"/>
              <a:ext cx="1453" cy="18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75850" name="Text Box 42"/>
          <p:cNvSpPr txBox="1">
            <a:spLocks noChangeArrowheads="1"/>
          </p:cNvSpPr>
          <p:nvPr/>
        </p:nvSpPr>
        <p:spPr bwMode="auto">
          <a:xfrm>
            <a:off x="3443288" y="2762250"/>
            <a:ext cx="887412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= 0;</a:t>
            </a:r>
          </a:p>
          <a:p>
            <a:pPr algn="l"/>
            <a:endParaRPr lang="en-US" sz="1200">
              <a:solidFill>
                <a:srgbClr val="FF3300"/>
              </a:solidFill>
            </a:endParaRPr>
          </a:p>
          <a:p>
            <a:pPr algn="l"/>
            <a:r>
              <a:rPr lang="en-US">
                <a:solidFill>
                  <a:srgbClr val="FF3300"/>
                </a:solidFill>
              </a:rPr>
              <a:t>  = 0;</a:t>
            </a:r>
          </a:p>
        </p:txBody>
      </p:sp>
      <p:sp>
        <p:nvSpPr>
          <p:cNvPr id="375851" name="AutoShape 43"/>
          <p:cNvSpPr>
            <a:spLocks noChangeArrowheads="1"/>
          </p:cNvSpPr>
          <p:nvPr/>
        </p:nvSpPr>
        <p:spPr bwMode="auto">
          <a:xfrm>
            <a:off x="5540375" y="2819400"/>
            <a:ext cx="3527425" cy="1752600"/>
          </a:xfrm>
          <a:prstGeom prst="wedgeRoundRectCallout">
            <a:avLst>
              <a:gd name="adj1" fmla="val -5130"/>
              <a:gd name="adj2" fmla="val 118657"/>
              <a:gd name="adj3" fmla="val 16667"/>
            </a:avLst>
          </a:prstGeom>
          <a:solidFill>
            <a:srgbClr val="FFD9E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accent2"/>
                </a:solidFill>
              </a:rPr>
              <a:t>Compiler:</a:t>
            </a:r>
          </a:p>
          <a:p>
            <a:r>
              <a:rPr lang="en-US" sz="2000"/>
              <a:t>“You have a </a:t>
            </a:r>
            <a:r>
              <a:rPr lang="en-US" sz="2000">
                <a:solidFill>
                  <a:srgbClr val="FF3300"/>
                </a:solidFill>
              </a:rPr>
              <a:t>syntax error</a:t>
            </a:r>
            <a:r>
              <a:rPr lang="en-US" sz="2000"/>
              <a:t> you silly programmer! There is no getCircum( ) function to call!”</a:t>
            </a:r>
          </a:p>
        </p:txBody>
      </p:sp>
      <p:sp>
        <p:nvSpPr>
          <p:cNvPr id="375852" name="Rectangle 44"/>
          <p:cNvSpPr>
            <a:spLocks noChangeArrowheads="1"/>
          </p:cNvSpPr>
          <p:nvPr/>
        </p:nvSpPr>
        <p:spPr bwMode="auto">
          <a:xfrm>
            <a:off x="609600" y="5667375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float getCircum() </a:t>
            </a:r>
          </a:p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>
                <a:solidFill>
                  <a:srgbClr val="6600CC"/>
                </a:solidFill>
                <a:latin typeface="Courier New" pitchFamily="49" charset="0"/>
              </a:rPr>
              <a:t>{ return (2*m_w+2*m_h); }</a:t>
            </a:r>
          </a:p>
        </p:txBody>
      </p:sp>
      <p:sp>
        <p:nvSpPr>
          <p:cNvPr id="375853" name="AutoShape 45"/>
          <p:cNvSpPr>
            <a:spLocks noChangeArrowheads="1"/>
          </p:cNvSpPr>
          <p:nvPr/>
        </p:nvSpPr>
        <p:spPr bwMode="auto">
          <a:xfrm>
            <a:off x="1447800" y="3429000"/>
            <a:ext cx="3076575" cy="1370013"/>
          </a:xfrm>
          <a:prstGeom prst="wedgeRoundRectCallout">
            <a:avLst>
              <a:gd name="adj1" fmla="val 569"/>
              <a:gd name="adj2" fmla="val 115005"/>
              <a:gd name="adj3" fmla="val 16667"/>
            </a:avLst>
          </a:prstGeom>
          <a:solidFill>
            <a:srgbClr val="FFD9EC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accent2"/>
                </a:solidFill>
              </a:rPr>
              <a:t>Compiler:</a:t>
            </a:r>
          </a:p>
          <a:p>
            <a:r>
              <a:rPr lang="en-US" sz="2000"/>
              <a:t>“That’s much better. Don’t screw up like that again!”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5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5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7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7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7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7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37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3758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3758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7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45" grpId="0"/>
      <p:bldP spid="375845" grpId="1"/>
      <p:bldP spid="375821" grpId="0"/>
      <p:bldP spid="375821" grpId="1"/>
      <p:bldP spid="375836" grpId="0" animBg="1"/>
      <p:bldP spid="375836" grpId="1" animBg="1"/>
      <p:bldP spid="375837" grpId="0" animBg="1"/>
      <p:bldP spid="375837" grpId="1" animBg="1"/>
      <p:bldP spid="375838" grpId="0" animBg="1"/>
      <p:bldP spid="375838" grpId="1" animBg="1"/>
      <p:bldP spid="375839" grpId="0" animBg="1"/>
      <p:bldP spid="375839" grpId="1" animBg="1"/>
      <p:bldP spid="375840" grpId="0"/>
      <p:bldP spid="375840" grpId="1"/>
      <p:bldP spid="375841" grpId="0" animBg="1"/>
      <p:bldP spid="375841" grpId="1" animBg="1"/>
      <p:bldP spid="375842" grpId="0" animBg="1"/>
      <p:bldP spid="375842" grpId="1" animBg="1"/>
      <p:bldP spid="375843" grpId="0" animBg="1"/>
      <p:bldP spid="375843" grpId="1" animBg="1"/>
      <p:bldP spid="375844" grpId="0" animBg="1"/>
      <p:bldP spid="375844" grpId="1" animBg="1"/>
      <p:bldP spid="375846" grpId="0"/>
      <p:bldP spid="375850" grpId="0"/>
      <p:bldP spid="375851" grpId="0" animBg="1"/>
      <p:bldP spid="375851" grpId="1" animBg="1"/>
      <p:bldP spid="375852" grpId="0"/>
      <p:bldP spid="375852" grpId="1"/>
      <p:bldP spid="37585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DFB9-9DDA-4651-BEBF-415AC174D207}" type="slidenum">
              <a:rPr lang="en-US"/>
              <a:pPr/>
              <a:t>46</a:t>
            </a:fld>
            <a:endParaRPr lang="en-US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can do with ABCs</a:t>
            </a: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152399" y="990600"/>
            <a:ext cx="46342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Even though </a:t>
            </a:r>
            <a:r>
              <a:rPr lang="en-US" dirty="0">
                <a:solidFill>
                  <a:srgbClr val="FF3300"/>
                </a:solidFill>
              </a:rPr>
              <a:t>you </a:t>
            </a:r>
            <a:r>
              <a:rPr lang="en-US" dirty="0" smtClean="0">
                <a:solidFill>
                  <a:srgbClr val="FF3300"/>
                </a:solidFill>
              </a:rPr>
              <a:t>CAN’T create </a:t>
            </a:r>
            <a:r>
              <a:rPr lang="en-US" dirty="0">
                <a:solidFill>
                  <a:srgbClr val="FF3300"/>
                </a:solidFill>
              </a:rPr>
              <a:t>a variable</a:t>
            </a:r>
            <a:r>
              <a:rPr lang="en-US" dirty="0">
                <a:solidFill>
                  <a:schemeClr val="tx1"/>
                </a:solidFill>
              </a:rPr>
              <a:t> with an </a:t>
            </a:r>
            <a:r>
              <a:rPr lang="en-US" dirty="0" smtClean="0">
                <a:solidFill>
                  <a:srgbClr val="FF3300"/>
                </a:solidFill>
              </a:rPr>
              <a:t>ABC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3300"/>
                </a:solidFill>
              </a:rPr>
              <a:t>type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95621" name="Group 5"/>
          <p:cNvGrpSpPr>
            <a:grpSpLocks/>
          </p:cNvGrpSpPr>
          <p:nvPr/>
        </p:nvGrpSpPr>
        <p:grpSpPr bwMode="auto">
          <a:xfrm>
            <a:off x="457200" y="1981200"/>
            <a:ext cx="3963988" cy="1905000"/>
            <a:chOff x="336" y="2400"/>
            <a:chExt cx="2021" cy="2132"/>
          </a:xfrm>
        </p:grpSpPr>
        <p:sp>
          <p:nvSpPr>
            <p:cNvPr id="495622" name="Rectangle 6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623" name="Text Box 7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Shape s;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cout &lt;&lt; s.getArea(); 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95624" name="Text Box 8"/>
          <p:cNvSpPr txBox="1">
            <a:spLocks noChangeArrowheads="1"/>
          </p:cNvSpPr>
          <p:nvPr/>
        </p:nvSpPr>
        <p:spPr bwMode="auto">
          <a:xfrm>
            <a:off x="2819400" y="2895600"/>
            <a:ext cx="133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!ERROR!</a:t>
            </a:r>
          </a:p>
        </p:txBody>
      </p:sp>
      <p:sp>
        <p:nvSpPr>
          <p:cNvPr id="495625" name="Text Box 9"/>
          <p:cNvSpPr txBox="1">
            <a:spLocks noChangeArrowheads="1"/>
          </p:cNvSpPr>
          <p:nvPr/>
        </p:nvSpPr>
        <p:spPr bwMode="auto">
          <a:xfrm>
            <a:off x="4648200" y="914400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You can still use ABCs like regular base classes to implement polymorphism…</a:t>
            </a:r>
          </a:p>
        </p:txBody>
      </p:sp>
      <p:grpSp>
        <p:nvGrpSpPr>
          <p:cNvPr id="495626" name="Group 10"/>
          <p:cNvGrpSpPr>
            <a:grpSpLocks/>
          </p:cNvGrpSpPr>
          <p:nvPr/>
        </p:nvGrpSpPr>
        <p:grpSpPr bwMode="auto">
          <a:xfrm>
            <a:off x="5103813" y="2335213"/>
            <a:ext cx="3963987" cy="3908425"/>
            <a:chOff x="336" y="2400"/>
            <a:chExt cx="2021" cy="2132"/>
          </a:xfrm>
        </p:grpSpPr>
        <p:sp>
          <p:nvSpPr>
            <p:cNvPr id="495627" name="Rectangle 11"/>
            <p:cNvSpPr>
              <a:spLocks noChangeArrowheads="1"/>
            </p:cNvSpPr>
            <p:nvPr/>
          </p:nvSpPr>
          <p:spPr bwMode="auto">
            <a:xfrm>
              <a:off x="346" y="2412"/>
              <a:ext cx="1968" cy="21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628" name="Text Box 12"/>
            <p:cNvSpPr txBox="1">
              <a:spLocks noChangeArrowheads="1"/>
            </p:cNvSpPr>
            <p:nvPr/>
          </p:nvSpPr>
          <p:spPr bwMode="auto">
            <a:xfrm>
              <a:off x="336" y="2400"/>
              <a:ext cx="2021" cy="2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PrintPrice(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Shape &amp;x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“Cost is: $“;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x.getArea()</a:t>
              </a:r>
              <a:r>
                <a:rPr lang="en-US" sz="1800" b="1">
                  <a:latin typeface="Courier New" pitchFamily="49" charset="0"/>
                </a:rPr>
                <a:t>*3.25;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PrintPrice(s);</a:t>
              </a:r>
            </a:p>
            <a:p>
              <a:pPr algn="l"/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 Rectangle r(20,30);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PrintPrice(r);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95630" name="Text Box 14"/>
          <p:cNvSpPr txBox="1">
            <a:spLocks noChangeArrowheads="1"/>
          </p:cNvSpPr>
          <p:nvPr/>
        </p:nvSpPr>
        <p:spPr bwMode="auto">
          <a:xfrm>
            <a:off x="228600" y="3884613"/>
            <a:ext cx="4937125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latin typeface="Comic Sans MS" pitchFamily="66" charset="0"/>
              </a:rPr>
              <a:t>So to summarize, use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pure virtual functions</a:t>
            </a:r>
            <a:r>
              <a:rPr lang="en-US" sz="2000">
                <a:latin typeface="Comic Sans MS" pitchFamily="66" charset="0"/>
              </a:rPr>
              <a:t> to:</a:t>
            </a:r>
          </a:p>
          <a:p>
            <a:endParaRPr lang="en-US" sz="2000">
              <a:latin typeface="Comic Sans MS" pitchFamily="66" charset="0"/>
            </a:endParaRPr>
          </a:p>
          <a:p>
            <a:pPr>
              <a:buFontTx/>
              <a:buAutoNum type="alphaLcParenBoth"/>
            </a:pPr>
            <a:r>
              <a:rPr lang="en-US" sz="2000">
                <a:latin typeface="Comic Sans MS" pitchFamily="66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Comic Sans MS" pitchFamily="66" charset="0"/>
              </a:rPr>
              <a:t>avoid writing “dummy” logic</a:t>
            </a:r>
            <a:r>
              <a:rPr lang="en-US" sz="2000">
                <a:latin typeface="Comic Sans MS" pitchFamily="66" charset="0"/>
              </a:rPr>
              <a:t> in a base class when it makes no sense to do so!</a:t>
            </a:r>
          </a:p>
          <a:p>
            <a:pPr>
              <a:buFontTx/>
              <a:buAutoNum type="alphaLcParenBoth"/>
            </a:pPr>
            <a:endParaRPr lang="en-US" sz="600">
              <a:latin typeface="Comic Sans MS" pitchFamily="66" charset="0"/>
            </a:endParaRPr>
          </a:p>
          <a:p>
            <a:pPr>
              <a:buFontTx/>
              <a:buAutoNum type="alphaLcParenBoth"/>
            </a:pPr>
            <a:r>
              <a:rPr lang="en-US" sz="2000">
                <a:latin typeface="Comic Sans MS" pitchFamily="66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Comic Sans MS" pitchFamily="66" charset="0"/>
              </a:rPr>
              <a:t>force the programmer</a:t>
            </a:r>
            <a:r>
              <a:rPr lang="en-US" sz="2000">
                <a:latin typeface="Comic Sans MS" pitchFamily="66" charset="0"/>
              </a:rPr>
              <a:t> to implement functions in a derived class to prevent bugs</a:t>
            </a:r>
          </a:p>
          <a:p>
            <a:pPr>
              <a:buFontTx/>
              <a:buAutoNum type="alphaLcParenBoth"/>
            </a:pPr>
            <a:endParaRPr lang="en-US" sz="1000">
              <a:latin typeface="Comic Sans MS" pitchFamily="66" charset="0"/>
            </a:endParaRPr>
          </a:p>
          <a:p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4" grpId="0"/>
      <p:bldP spid="495625" grpId="0"/>
      <p:bldP spid="495630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C326-D64E-4D24-8B8A-9778C7E735A9}" type="slidenum">
              <a:rPr lang="en-US"/>
              <a:pPr/>
              <a:t>47</a:t>
            </a:fld>
            <a:endParaRPr lang="en-US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Pure Virtual Functions/ABCs</a:t>
            </a:r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510088" cy="2030413"/>
          </a:xfrm>
          <a:prstGeom prst="rect">
            <a:avLst/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class Animal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</a:t>
            </a:r>
          </a:p>
          <a:p>
            <a:pPr algn="l"/>
            <a:r>
              <a:rPr lang="en-US" sz="1800"/>
              <a:t>   virtual void GetNumLegs(void) = 0;</a:t>
            </a:r>
          </a:p>
          <a:p>
            <a:pPr algn="l"/>
            <a:r>
              <a:rPr lang="en-US" sz="1800"/>
              <a:t>   virtual void GetNumEyes(void) = 0;</a:t>
            </a:r>
          </a:p>
          <a:p>
            <a:pPr algn="l"/>
            <a:r>
              <a:rPr lang="en-US" sz="1800"/>
              <a:t>   ...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436229" name="Text Box 5"/>
          <p:cNvSpPr txBox="1">
            <a:spLocks noChangeArrowheads="1"/>
          </p:cNvSpPr>
          <p:nvPr/>
        </p:nvSpPr>
        <p:spPr bwMode="auto">
          <a:xfrm>
            <a:off x="304800" y="2895600"/>
            <a:ext cx="4524375" cy="2030413"/>
          </a:xfrm>
          <a:prstGeom prst="rect">
            <a:avLst/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class Insect: public Animal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</a:t>
            </a:r>
          </a:p>
          <a:p>
            <a:pPr algn="l"/>
            <a:r>
              <a:rPr lang="en-US" sz="1800"/>
              <a:t>   void GetNumLegs(void)  {  return(6); }</a:t>
            </a:r>
          </a:p>
          <a:p>
            <a:pPr algn="l"/>
            <a:r>
              <a:rPr lang="en-US" sz="1800"/>
              <a:t>  // Insect does not define GetNumEyes</a:t>
            </a:r>
          </a:p>
          <a:p>
            <a:pPr algn="l"/>
            <a:r>
              <a:rPr lang="en-US" sz="1800"/>
              <a:t>   ...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436230" name="Text Box 6"/>
          <p:cNvSpPr txBox="1">
            <a:spLocks noChangeArrowheads="1"/>
          </p:cNvSpPr>
          <p:nvPr/>
        </p:nvSpPr>
        <p:spPr bwMode="auto">
          <a:xfrm>
            <a:off x="304800" y="4965700"/>
            <a:ext cx="4510088" cy="1755775"/>
          </a:xfrm>
          <a:prstGeom prst="rect">
            <a:avLst/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class Fly: public Insect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</a:t>
            </a:r>
          </a:p>
          <a:p>
            <a:pPr algn="l"/>
            <a:r>
              <a:rPr lang="en-US" sz="1800"/>
              <a:t>   void GetNumEyes(void)  {  return(2); }</a:t>
            </a:r>
          </a:p>
          <a:p>
            <a:pPr algn="l"/>
            <a:r>
              <a:rPr lang="en-US" sz="1800"/>
              <a:t>   ...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436231" name="Text Box 7"/>
          <p:cNvSpPr txBox="1">
            <a:spLocks noChangeArrowheads="1"/>
          </p:cNvSpPr>
          <p:nvPr/>
        </p:nvSpPr>
        <p:spPr bwMode="auto">
          <a:xfrm>
            <a:off x="4937125" y="884238"/>
            <a:ext cx="3827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Animal</a:t>
            </a:r>
            <a:r>
              <a:rPr lang="en-US"/>
              <a:t> is an ABC, since it has two pure virtual functions.</a:t>
            </a:r>
          </a:p>
        </p:txBody>
      </p:sp>
      <p:sp>
        <p:nvSpPr>
          <p:cNvPr id="436232" name="Text Box 8"/>
          <p:cNvSpPr txBox="1">
            <a:spLocks noChangeArrowheads="1"/>
          </p:cNvSpPr>
          <p:nvPr/>
        </p:nvSpPr>
        <p:spPr bwMode="auto">
          <a:xfrm>
            <a:off x="4953000" y="2209800"/>
            <a:ext cx="3827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Insect</a:t>
            </a:r>
            <a:r>
              <a:rPr lang="en-US"/>
              <a:t> is also an ABC, since it has at least one pure virtual function.</a:t>
            </a:r>
          </a:p>
        </p:txBody>
      </p:sp>
      <p:sp>
        <p:nvSpPr>
          <p:cNvPr id="436233" name="Text Box 9"/>
          <p:cNvSpPr txBox="1">
            <a:spLocks noChangeArrowheads="1"/>
          </p:cNvSpPr>
          <p:nvPr/>
        </p:nvSpPr>
        <p:spPr bwMode="auto">
          <a:xfrm>
            <a:off x="5029200" y="3581400"/>
            <a:ext cx="38274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Fly</a:t>
            </a:r>
            <a:r>
              <a:rPr lang="en-US"/>
              <a:t> is a regular class, since it has no pure virtual functions.</a:t>
            </a:r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5054600" y="4754563"/>
            <a:ext cx="3927475" cy="2030412"/>
          </a:xfrm>
          <a:prstGeom prst="rect">
            <a:avLst/>
          </a:prstGeom>
          <a:solidFill>
            <a:srgbClr val="FFFF99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1800"/>
              <a:t>main()</a:t>
            </a:r>
          </a:p>
          <a:p>
            <a:pPr algn="l"/>
            <a:r>
              <a:rPr lang="en-US" sz="1800"/>
              <a:t>{</a:t>
            </a:r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436235" name="Text Box 11"/>
          <p:cNvSpPr txBox="1">
            <a:spLocks noChangeArrowheads="1"/>
          </p:cNvSpPr>
          <p:nvPr/>
        </p:nvSpPr>
        <p:spPr bwMode="auto">
          <a:xfrm>
            <a:off x="5257800" y="5272088"/>
            <a:ext cx="3049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Animal x;               // OK??</a:t>
            </a:r>
          </a:p>
        </p:txBody>
      </p:sp>
      <p:sp>
        <p:nvSpPr>
          <p:cNvPr id="436236" name="Text Box 12"/>
          <p:cNvSpPr txBox="1">
            <a:spLocks noChangeArrowheads="1"/>
          </p:cNvSpPr>
          <p:nvPr/>
        </p:nvSpPr>
        <p:spPr bwMode="auto">
          <a:xfrm>
            <a:off x="5257800" y="5576888"/>
            <a:ext cx="3033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Insect y;               // OK??</a:t>
            </a:r>
          </a:p>
        </p:txBody>
      </p:sp>
      <p:sp>
        <p:nvSpPr>
          <p:cNvPr id="436237" name="Text Box 13"/>
          <p:cNvSpPr txBox="1">
            <a:spLocks noChangeArrowheads="1"/>
          </p:cNvSpPr>
          <p:nvPr/>
        </p:nvSpPr>
        <p:spPr bwMode="auto">
          <a:xfrm>
            <a:off x="5257800" y="5895975"/>
            <a:ext cx="299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Fly z;                    // OK??</a:t>
            </a:r>
          </a:p>
        </p:txBody>
      </p:sp>
      <p:sp>
        <p:nvSpPr>
          <p:cNvPr id="436238" name="Text Box 14"/>
          <p:cNvSpPr txBox="1">
            <a:spLocks noChangeArrowheads="1"/>
          </p:cNvSpPr>
          <p:nvPr/>
        </p:nvSpPr>
        <p:spPr bwMode="auto">
          <a:xfrm>
            <a:off x="5257800" y="6200775"/>
            <a:ext cx="2943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Animal *ptr = &amp;z; // OK??</a:t>
            </a:r>
          </a:p>
        </p:txBody>
      </p:sp>
      <p:sp>
        <p:nvSpPr>
          <p:cNvPr id="436239" name="Rectangle 15"/>
          <p:cNvSpPr>
            <a:spLocks noChangeArrowheads="1"/>
          </p:cNvSpPr>
          <p:nvPr/>
        </p:nvSpPr>
        <p:spPr bwMode="auto">
          <a:xfrm>
            <a:off x="4953000" y="838200"/>
            <a:ext cx="4191000" cy="6019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6240" name="Text Box 16"/>
          <p:cNvSpPr txBox="1">
            <a:spLocks noChangeArrowheads="1"/>
          </p:cNvSpPr>
          <p:nvPr/>
        </p:nvSpPr>
        <p:spPr bwMode="auto">
          <a:xfrm>
            <a:off x="565150" y="2270125"/>
            <a:ext cx="36893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FF3300"/>
                </a:solidFill>
                <a:latin typeface="Courier New" pitchFamily="49" charset="0"/>
              </a:rPr>
              <a:t>virtual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~Animal() { … }</a:t>
            </a:r>
          </a:p>
        </p:txBody>
      </p:sp>
      <p:sp>
        <p:nvSpPr>
          <p:cNvPr id="436241" name="AutoShape 17"/>
          <p:cNvSpPr>
            <a:spLocks noChangeArrowheads="1"/>
          </p:cNvSpPr>
          <p:nvPr/>
        </p:nvSpPr>
        <p:spPr bwMode="auto">
          <a:xfrm>
            <a:off x="2438400" y="771525"/>
            <a:ext cx="3429000" cy="1595438"/>
          </a:xfrm>
          <a:prstGeom prst="wedgeRoundRectCallout">
            <a:avLst>
              <a:gd name="adj1" fmla="val -60324"/>
              <a:gd name="adj2" fmla="val 49204"/>
              <a:gd name="adj3" fmla="val 16667"/>
            </a:avLst>
          </a:prstGeom>
          <a:solidFill>
            <a:srgbClr val="F9FEDE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rgbClr val="FF3300"/>
                </a:solidFill>
              </a:rPr>
              <a:t>!!Remember!!</a:t>
            </a:r>
            <a:r>
              <a:rPr lang="en-US" sz="2000"/>
              <a:t> You </a:t>
            </a:r>
            <a:r>
              <a:rPr lang="en-US" sz="2000" b="1" i="1" u="sng"/>
              <a:t>always</a:t>
            </a:r>
            <a:r>
              <a:rPr lang="en-US" sz="2000"/>
              <a:t> need a </a:t>
            </a:r>
            <a:r>
              <a:rPr lang="en-US" sz="2000">
                <a:solidFill>
                  <a:schemeClr val="accent2"/>
                </a:solidFill>
              </a:rPr>
              <a:t>virtual destructor </a:t>
            </a:r>
            <a:r>
              <a:rPr lang="en-US" sz="2000"/>
              <a:t>in your </a:t>
            </a:r>
            <a:r>
              <a:rPr lang="en-US" sz="2000">
                <a:solidFill>
                  <a:schemeClr val="accent2"/>
                </a:solidFill>
              </a:rPr>
              <a:t>base class</a:t>
            </a:r>
            <a:r>
              <a:rPr lang="en-US" sz="2000"/>
              <a:t> when using polymorphism!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3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1" grpId="0"/>
      <p:bldP spid="436232" grpId="0"/>
      <p:bldP spid="436233" grpId="0"/>
      <p:bldP spid="436234" grpId="0" animBg="1"/>
      <p:bldP spid="436235" grpId="0"/>
      <p:bldP spid="436236" grpId="0"/>
      <p:bldP spid="436237" grpId="0"/>
      <p:bldP spid="436238" grpId="0"/>
      <p:bldP spid="436239" grpId="0" animBg="1"/>
      <p:bldP spid="436240" grpId="0" animBg="1"/>
      <p:bldP spid="436240" grpId="1" animBg="1"/>
      <p:bldP spid="436241" grpId="0" animBg="1"/>
      <p:bldP spid="436241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Polymorphism Cheat Sheet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96F0-3F6C-4391-A08E-CD9ED706B698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132" y="868020"/>
            <a:ext cx="4090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You can’t access private members of the base class from the derived class: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068" y="1370277"/>
            <a:ext cx="1965297" cy="4778231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 smtClean="0">
                <a:solidFill>
                  <a:srgbClr val="FF0000"/>
                </a:solidFill>
              </a:rPr>
              <a:t>// BAD!</a:t>
            </a:r>
            <a:endParaRPr lang="en-US" sz="1050" dirty="0">
              <a:solidFill>
                <a:srgbClr val="FF0000"/>
              </a:solidFill>
            </a:endParaRP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class Base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…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endParaRPr lang="en-US" sz="1050" dirty="0" smtClean="0">
              <a:solidFill>
                <a:schemeClr val="tx1"/>
              </a:solidFill>
            </a:endParaRP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endParaRPr lang="en-US" sz="1050" dirty="0" smtClean="0">
              <a:solidFill>
                <a:schemeClr val="tx1"/>
              </a:solidFill>
            </a:endParaRP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private: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 </a:t>
            </a:r>
            <a:r>
              <a:rPr lang="en-US" sz="1050" dirty="0" err="1" smtClean="0">
                <a:solidFill>
                  <a:schemeClr val="tx1"/>
                </a:solidFill>
              </a:rPr>
              <a:t>int</a:t>
            </a:r>
            <a:r>
              <a:rPr lang="en-US" sz="1050" dirty="0" smtClean="0">
                <a:solidFill>
                  <a:schemeClr val="tx1"/>
                </a:solidFill>
              </a:rPr>
              <a:t> v;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class Derived: public Base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</a:t>
            </a:r>
            <a:r>
              <a:rPr lang="en-US" sz="1050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sz="1050" dirty="0" smtClean="0">
              <a:solidFill>
                <a:schemeClr val="tx1"/>
              </a:solidFill>
            </a:endParaRP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    Derived(</a:t>
            </a:r>
            <a:r>
              <a:rPr lang="en-US" sz="1050" dirty="0" err="1" smtClean="0">
                <a:solidFill>
                  <a:schemeClr val="tx1"/>
                </a:solidFill>
              </a:rPr>
              <a:t>int</a:t>
            </a:r>
            <a:r>
              <a:rPr lang="en-US" sz="1050" dirty="0" smtClean="0">
                <a:solidFill>
                  <a:schemeClr val="tx1"/>
                </a:solidFill>
              </a:rPr>
              <a:t> q)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 {</a:t>
            </a:r>
          </a:p>
          <a:p>
            <a:pPr algn="l"/>
            <a:r>
              <a:rPr lang="en-US" sz="1050" dirty="0">
                <a:solidFill>
                  <a:srgbClr val="FF0000"/>
                </a:solidFill>
              </a:rPr>
              <a:t> </a:t>
            </a:r>
            <a:r>
              <a:rPr lang="en-US" sz="1050" dirty="0" smtClean="0">
                <a:solidFill>
                  <a:srgbClr val="FF0000"/>
                </a:solidFill>
              </a:rPr>
              <a:t>        v = q;  // ERROR!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 }</a:t>
            </a:r>
          </a:p>
          <a:p>
            <a:pPr algn="l"/>
            <a:endParaRPr lang="en-US" sz="1050" dirty="0" smtClean="0">
              <a:solidFill>
                <a:schemeClr val="tx1"/>
              </a:solidFill>
            </a:endParaRPr>
          </a:p>
          <a:p>
            <a:pPr algn="l"/>
            <a:endParaRPr lang="en-US" sz="1050" dirty="0" smtClean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 void foo()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 {</a:t>
            </a:r>
          </a:p>
          <a:p>
            <a:pPr algn="l"/>
            <a:r>
              <a:rPr lang="en-US" sz="1050" dirty="0" smtClean="0">
                <a:solidFill>
                  <a:srgbClr val="FF0000"/>
                </a:solidFill>
              </a:rPr>
              <a:t>        v = 10; // ERROR!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 }</a:t>
            </a:r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1781" y="1370277"/>
            <a:ext cx="1965297" cy="4778231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// GOOD!</a:t>
            </a:r>
            <a:endParaRPr lang="en-US" sz="105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class Base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 Base(</a:t>
            </a:r>
            <a:r>
              <a:rPr lang="en-US" sz="1050" dirty="0" err="1" smtClean="0">
                <a:solidFill>
                  <a:srgbClr val="006666"/>
                </a:solidFill>
              </a:rPr>
              <a:t>int</a:t>
            </a:r>
            <a:r>
              <a:rPr lang="en-US" sz="1050" dirty="0" smtClean="0">
                <a:solidFill>
                  <a:srgbClr val="006666"/>
                </a:solidFill>
              </a:rPr>
              <a:t> x</a:t>
            </a:r>
            <a:r>
              <a:rPr lang="en-US" sz="105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       { </a:t>
            </a:r>
            <a:r>
              <a:rPr lang="en-US" sz="1050" dirty="0" smtClean="0">
                <a:solidFill>
                  <a:srgbClr val="006666"/>
                </a:solidFill>
              </a:rPr>
              <a:t>v = x; </a:t>
            </a:r>
            <a:r>
              <a:rPr lang="en-US" sz="1050" dirty="0" smtClean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</a:t>
            </a:r>
            <a:r>
              <a:rPr lang="en-US" sz="1050" dirty="0" smtClean="0">
                <a:solidFill>
                  <a:srgbClr val="006666"/>
                </a:solidFill>
              </a:rPr>
              <a:t>   void </a:t>
            </a:r>
            <a:r>
              <a:rPr lang="en-US" sz="1050" dirty="0" err="1" smtClean="0">
                <a:solidFill>
                  <a:srgbClr val="006666"/>
                </a:solidFill>
              </a:rPr>
              <a:t>setV</a:t>
            </a:r>
            <a:r>
              <a:rPr lang="en-US" sz="1050" dirty="0" smtClean="0">
                <a:solidFill>
                  <a:srgbClr val="006666"/>
                </a:solidFill>
              </a:rPr>
              <a:t>(</a:t>
            </a:r>
            <a:r>
              <a:rPr lang="en-US" sz="1050" dirty="0" err="1" smtClean="0">
                <a:solidFill>
                  <a:srgbClr val="006666"/>
                </a:solidFill>
              </a:rPr>
              <a:t>int</a:t>
            </a:r>
            <a:r>
              <a:rPr lang="en-US" sz="1050" dirty="0" smtClean="0">
                <a:solidFill>
                  <a:srgbClr val="006666"/>
                </a:solidFill>
              </a:rPr>
              <a:t> x)</a:t>
            </a: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</a:t>
            </a:r>
            <a:r>
              <a:rPr lang="en-US" sz="1050" dirty="0" smtClean="0">
                <a:solidFill>
                  <a:srgbClr val="006666"/>
                </a:solidFill>
              </a:rPr>
              <a:t>      { v = x; }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 …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private: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 </a:t>
            </a:r>
            <a:r>
              <a:rPr lang="en-US" sz="1050" dirty="0" err="1" smtClean="0">
                <a:solidFill>
                  <a:schemeClr val="tx1"/>
                </a:solidFill>
              </a:rPr>
              <a:t>int</a:t>
            </a:r>
            <a:r>
              <a:rPr lang="en-US" sz="1050" dirty="0" smtClean="0">
                <a:solidFill>
                  <a:schemeClr val="tx1"/>
                </a:solidFill>
              </a:rPr>
              <a:t> v;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class Derived: public Base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public</a:t>
            </a:r>
            <a:r>
              <a:rPr lang="en-US" sz="1050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sz="1050" dirty="0" smtClean="0">
              <a:solidFill>
                <a:schemeClr val="tx1"/>
              </a:solidFill>
            </a:endParaRP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    Derived(</a:t>
            </a:r>
            <a:r>
              <a:rPr lang="en-US" sz="1050" dirty="0" err="1" smtClean="0">
                <a:solidFill>
                  <a:schemeClr val="tx1"/>
                </a:solidFill>
              </a:rPr>
              <a:t>int</a:t>
            </a:r>
            <a:r>
              <a:rPr lang="en-US" sz="1050" dirty="0" smtClean="0">
                <a:solidFill>
                  <a:schemeClr val="tx1"/>
                </a:solidFill>
              </a:rPr>
              <a:t> q) 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   </a:t>
            </a:r>
            <a:r>
              <a:rPr lang="en-US" sz="1050" dirty="0" smtClean="0">
                <a:solidFill>
                  <a:srgbClr val="006666"/>
                </a:solidFill>
              </a:rPr>
              <a:t>: 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Base(q)   </a:t>
            </a:r>
            <a:r>
              <a:rPr lang="en-US" sz="1050" dirty="0" smtClean="0">
                <a:solidFill>
                  <a:srgbClr val="006666"/>
                </a:solidFill>
              </a:rPr>
              <a:t>// </a:t>
            </a:r>
            <a:r>
              <a:rPr lang="en-US" sz="1050" dirty="0">
                <a:solidFill>
                  <a:srgbClr val="006666"/>
                </a:solidFill>
              </a:rPr>
              <a:t>GOOD!</a:t>
            </a: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1050" dirty="0" smtClean="0">
                <a:solidFill>
                  <a:schemeClr val="tx1"/>
                </a:solidFill>
              </a:rPr>
              <a:t>{ 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    …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 }</a:t>
            </a:r>
            <a:endParaRPr lang="en-US" sz="1050" dirty="0" smtClean="0">
              <a:solidFill>
                <a:srgbClr val="006666"/>
              </a:solidFill>
            </a:endParaRPr>
          </a:p>
          <a:p>
            <a:pPr algn="l"/>
            <a:endParaRPr lang="en-US" sz="1050" dirty="0">
              <a:solidFill>
                <a:srgbClr val="006666"/>
              </a:solidFill>
            </a:endParaRPr>
          </a:p>
          <a:p>
            <a:pPr algn="l"/>
            <a:r>
              <a:rPr lang="en-US" sz="1050" dirty="0" smtClean="0">
                <a:solidFill>
                  <a:srgbClr val="006666"/>
                </a:solidFill>
              </a:rPr>
              <a:t>    </a:t>
            </a:r>
            <a:r>
              <a:rPr lang="en-US" sz="1050" dirty="0" smtClean="0">
                <a:solidFill>
                  <a:schemeClr val="tx1"/>
                </a:solidFill>
              </a:rPr>
              <a:t>void </a:t>
            </a:r>
            <a:r>
              <a:rPr lang="en-US" sz="1050" dirty="0">
                <a:solidFill>
                  <a:schemeClr val="tx1"/>
                </a:solidFill>
              </a:rPr>
              <a:t>foo()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     </a:t>
            </a:r>
            <a:r>
              <a:rPr lang="en-US" sz="1050" dirty="0" err="1" smtClean="0">
                <a:solidFill>
                  <a:srgbClr val="006666"/>
                </a:solidFill>
              </a:rPr>
              <a:t>setV</a:t>
            </a:r>
            <a:r>
              <a:rPr lang="en-US" sz="1050" dirty="0" smtClean="0">
                <a:solidFill>
                  <a:srgbClr val="006666"/>
                </a:solidFill>
              </a:rPr>
              <a:t>(10);  </a:t>
            </a:r>
            <a:r>
              <a:rPr lang="en-US" sz="1050" dirty="0">
                <a:solidFill>
                  <a:srgbClr val="006666"/>
                </a:solidFill>
              </a:rPr>
              <a:t>// </a:t>
            </a:r>
            <a:r>
              <a:rPr lang="en-US" sz="1050" dirty="0" smtClean="0">
                <a:solidFill>
                  <a:srgbClr val="006666"/>
                </a:solidFill>
              </a:rPr>
              <a:t>GOOD!</a:t>
            </a:r>
            <a:endParaRPr lang="en-US" sz="1050" dirty="0">
              <a:solidFill>
                <a:srgbClr val="006666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   }</a:t>
            </a:r>
            <a:endParaRPr lang="en-US" sz="1050" dirty="0">
              <a:solidFill>
                <a:srgbClr val="006666"/>
              </a:solidFill>
            </a:endParaRP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7652" y="868020"/>
            <a:ext cx="4090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Always make sure to always add a virtual destructor to your base class: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4883" y="1391240"/>
            <a:ext cx="1965297" cy="2031325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 smtClean="0">
                <a:solidFill>
                  <a:srgbClr val="FF0000"/>
                </a:solidFill>
              </a:rPr>
              <a:t>// BAD!</a:t>
            </a:r>
            <a:endParaRPr lang="en-US" sz="1050" dirty="0">
              <a:solidFill>
                <a:srgbClr val="FF0000"/>
              </a:solidFill>
            </a:endParaRP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class Base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~Base() { … } </a:t>
            </a:r>
            <a:r>
              <a:rPr lang="en-US" sz="1050" dirty="0" smtClean="0">
                <a:solidFill>
                  <a:srgbClr val="FF3300"/>
                </a:solidFill>
              </a:rPr>
              <a:t>// BAD!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…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class Derived: public Base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  …</a:t>
            </a:r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07641" y="1391240"/>
            <a:ext cx="2217089" cy="2031325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// GOOD!</a:t>
            </a:r>
            <a:endParaRPr lang="en-US" sz="105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class Base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rgbClr val="006666"/>
                </a:solidFill>
              </a:rPr>
              <a:t> </a:t>
            </a:r>
            <a:r>
              <a:rPr lang="en-US" sz="1050" dirty="0" smtClean="0">
                <a:solidFill>
                  <a:srgbClr val="006666"/>
                </a:solidFill>
              </a:rPr>
              <a:t> virtual </a:t>
            </a:r>
            <a:r>
              <a:rPr lang="en-US" sz="1050" dirty="0" smtClean="0">
                <a:solidFill>
                  <a:schemeClr val="tx1"/>
                </a:solidFill>
              </a:rPr>
              <a:t>~Base() { … } </a:t>
            </a:r>
            <a:r>
              <a:rPr lang="en-US" sz="1050" dirty="0" smtClean="0">
                <a:solidFill>
                  <a:srgbClr val="006666"/>
                </a:solidFill>
              </a:rPr>
              <a:t>// GOOD!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  …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class Derived: public Base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   …  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57106" y="3928105"/>
            <a:ext cx="1367623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/>
                </a:solidFill>
              </a:rPr>
              <a:t>Don’t forget to use </a:t>
            </a:r>
            <a:r>
              <a:rPr lang="en-US" sz="1050" dirty="0" smtClean="0">
                <a:solidFill>
                  <a:srgbClr val="006666"/>
                </a:solidFill>
              </a:rPr>
              <a:t>virtual</a:t>
            </a:r>
            <a:r>
              <a:rPr lang="en-US" sz="1050" dirty="0" smtClean="0">
                <a:solidFill>
                  <a:schemeClr val="tx1"/>
                </a:solidFill>
              </a:rPr>
              <a:t> to define methods </a:t>
            </a:r>
            <a:r>
              <a:rPr lang="en-US" sz="1050" dirty="0" smtClean="0">
                <a:solidFill>
                  <a:srgbClr val="FF0000"/>
                </a:solidFill>
              </a:rPr>
              <a:t>in your base class</a:t>
            </a:r>
            <a:r>
              <a:rPr lang="en-US" sz="1050" dirty="0" smtClean="0">
                <a:solidFill>
                  <a:schemeClr val="tx1"/>
                </a:solidFill>
              </a:rPr>
              <a:t>, if you expect to re-define them in your derived class(</a:t>
            </a:r>
            <a:r>
              <a:rPr lang="en-US" sz="1050" dirty="0" err="1" smtClean="0">
                <a:solidFill>
                  <a:schemeClr val="tx1"/>
                </a:solidFill>
              </a:rPr>
              <a:t>es</a:t>
            </a:r>
            <a:r>
              <a:rPr lang="en-US" sz="1050" dirty="0" smtClean="0">
                <a:solidFill>
                  <a:schemeClr val="tx1"/>
                </a:solidFill>
              </a:rPr>
              <a:t>)</a:t>
            </a:r>
          </a:p>
          <a:p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To call a base-class method that has been re-defined in a derived class, use the </a:t>
            </a:r>
            <a:r>
              <a:rPr lang="en-US" sz="1050" dirty="0" smtClean="0">
                <a:solidFill>
                  <a:srgbClr val="006666"/>
                </a:solidFill>
              </a:rPr>
              <a:t>base:: </a:t>
            </a:r>
            <a:r>
              <a:rPr lang="en-US" sz="1050" dirty="0" smtClean="0">
                <a:solidFill>
                  <a:schemeClr val="tx1"/>
                </a:solidFill>
              </a:rPr>
              <a:t>prefix!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72114" y="3678601"/>
            <a:ext cx="2884992" cy="2677656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class </a:t>
            </a:r>
            <a:r>
              <a:rPr lang="en-US" sz="1050" dirty="0" smtClean="0">
                <a:solidFill>
                  <a:srgbClr val="006666"/>
                </a:solidFill>
              </a:rPr>
              <a:t>Person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</a:t>
            </a:r>
            <a:r>
              <a:rPr lang="en-US" sz="1050" dirty="0" smtClean="0">
                <a:solidFill>
                  <a:srgbClr val="006666"/>
                </a:solidFill>
              </a:rPr>
              <a:t>virtual</a:t>
            </a:r>
            <a:r>
              <a:rPr lang="en-US" sz="1050" dirty="0" smtClean="0">
                <a:solidFill>
                  <a:schemeClr val="tx1"/>
                </a:solidFill>
              </a:rPr>
              <a:t> void talk(string &amp;s) { … }</a:t>
            </a:r>
            <a:endParaRPr lang="en-US" sz="1050" dirty="0" smtClean="0">
              <a:solidFill>
                <a:srgbClr val="FF3300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…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050" dirty="0">
              <a:solidFill>
                <a:schemeClr val="tx1"/>
              </a:solidFill>
            </a:endParaRP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class Professor: public Person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   void talk(</a:t>
            </a:r>
            <a:r>
              <a:rPr lang="en-US" sz="1050" dirty="0" err="1" smtClean="0">
                <a:solidFill>
                  <a:schemeClr val="tx1"/>
                </a:solidFill>
              </a:rPr>
              <a:t>std</a:t>
            </a:r>
            <a:r>
              <a:rPr lang="en-US" sz="1050" dirty="0" smtClean="0">
                <a:solidFill>
                  <a:schemeClr val="tx1"/>
                </a:solidFill>
              </a:rPr>
              <a:t>::string &amp;s)</a:t>
            </a: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     {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           </a:t>
            </a:r>
            <a:r>
              <a:rPr lang="en-US" sz="1050" dirty="0" err="1">
                <a:solidFill>
                  <a:schemeClr val="tx1"/>
                </a:solidFill>
              </a:rPr>
              <a:t>cout</a:t>
            </a:r>
            <a:r>
              <a:rPr lang="en-US" sz="1050" dirty="0">
                <a:solidFill>
                  <a:schemeClr val="tx1"/>
                </a:solidFill>
              </a:rPr>
              <a:t> &lt;&lt; </a:t>
            </a:r>
            <a:r>
              <a:rPr lang="en-US" sz="1050" dirty="0" smtClean="0">
                <a:solidFill>
                  <a:schemeClr val="tx1"/>
                </a:solidFill>
              </a:rPr>
              <a:t>“I profess the following: “;</a:t>
            </a:r>
          </a:p>
          <a:p>
            <a:pPr algn="l"/>
            <a:r>
              <a:rPr lang="en-US" sz="1050" dirty="0" smtClean="0">
                <a:solidFill>
                  <a:srgbClr val="006666"/>
                </a:solidFill>
              </a:rPr>
              <a:t>           Person</a:t>
            </a:r>
            <a:r>
              <a:rPr lang="en-US" sz="1050" dirty="0" smtClean="0">
                <a:solidFill>
                  <a:schemeClr val="tx1"/>
                </a:solidFill>
              </a:rPr>
              <a:t>::talk(s); // uses </a:t>
            </a:r>
            <a:r>
              <a:rPr lang="en-US" sz="1050" dirty="0" smtClean="0">
                <a:solidFill>
                  <a:srgbClr val="006666"/>
                </a:solidFill>
              </a:rPr>
              <a:t>Person</a:t>
            </a:r>
            <a:r>
              <a:rPr lang="en-US" sz="1050" dirty="0" smtClean="0">
                <a:solidFill>
                  <a:schemeClr val="tx1"/>
                </a:solidFill>
              </a:rPr>
              <a:t>’s talk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      }</a:t>
            </a:r>
          </a:p>
          <a:p>
            <a:pPr algn="l"/>
            <a:r>
              <a:rPr lang="en-US" sz="1050" dirty="0" smtClean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1026" y="6417788"/>
            <a:ext cx="59188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/>
                </a:solidFill>
              </a:rPr>
              <a:t>So long as you define your BASE version of a function with virtual, all derived versions </a:t>
            </a:r>
            <a:br>
              <a:rPr lang="en-US" sz="1050" dirty="0" smtClean="0">
                <a:solidFill>
                  <a:schemeClr val="tx1"/>
                </a:solidFill>
              </a:rPr>
            </a:br>
            <a:r>
              <a:rPr lang="en-US" sz="1050" dirty="0" smtClean="0">
                <a:solidFill>
                  <a:schemeClr val="tx1"/>
                </a:solidFill>
              </a:rPr>
              <a:t>of the function will automatically be virtual too (even without the virtual keyword)!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3756454" y="4324865"/>
            <a:ext cx="1334530" cy="21624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5659395" y="5498757"/>
            <a:ext cx="1062681" cy="95147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295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0" y="0"/>
            <a:ext cx="4441370" cy="1143000"/>
          </a:xfrm>
        </p:spPr>
        <p:txBody>
          <a:bodyPr/>
          <a:lstStyle/>
          <a:p>
            <a:r>
              <a:rPr lang="en-US" sz="3200" dirty="0" smtClean="0"/>
              <a:t>Polymorphism Cheat Sheet, Page #2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96F0-3F6C-4391-A08E-CD9ED706B69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34419" y="1473211"/>
            <a:ext cx="39583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6666"/>
                </a:solidFill>
              </a:rPr>
              <a:t>Example #1: </a:t>
            </a:r>
            <a:r>
              <a:rPr lang="en-US" sz="1400" dirty="0" smtClean="0">
                <a:solidFill>
                  <a:schemeClr val="tx1"/>
                </a:solidFill>
              </a:rPr>
              <a:t>When you use a BASE pointer to access a DERIVED object, AND you call a VIRTUAL function defined in both the BASE and the DERIVED classes, your code will call the DERIVED version of the function.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551" y="340312"/>
            <a:ext cx="4749011" cy="6186309"/>
          </a:xfrm>
          <a:prstGeom prst="rect">
            <a:avLst/>
          </a:prstGeom>
          <a:solidFill>
            <a:srgbClr val="E7FFFF"/>
          </a:solidFill>
          <a:ln>
            <a:solidFill>
              <a:srgbClr val="51237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class </a:t>
            </a:r>
            <a:r>
              <a:rPr lang="en-US" sz="1200" dirty="0" err="1" smtClean="0">
                <a:solidFill>
                  <a:schemeClr val="tx1"/>
                </a:solidFill>
              </a:rPr>
              <a:t>SomeBaseClass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public: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    </a:t>
            </a:r>
            <a:r>
              <a:rPr lang="en-US" sz="1200" dirty="0" smtClean="0">
                <a:solidFill>
                  <a:srgbClr val="FF0000"/>
                </a:solidFill>
              </a:rPr>
              <a:t>virtual</a:t>
            </a:r>
            <a:r>
              <a:rPr lang="en-US" sz="1200" dirty="0" smtClean="0">
                <a:solidFill>
                  <a:schemeClr val="tx1"/>
                </a:solidFill>
              </a:rPr>
              <a:t> void </a:t>
            </a:r>
            <a:r>
              <a:rPr lang="en-US" sz="1200" dirty="0" err="1" smtClean="0">
                <a:solidFill>
                  <a:schemeClr val="tx1"/>
                </a:solidFill>
              </a:rPr>
              <a:t>aVirtualFunc</a:t>
            </a:r>
            <a:r>
              <a:rPr lang="en-US" sz="1200" dirty="0" smtClean="0">
                <a:solidFill>
                  <a:schemeClr val="tx1"/>
                </a:solidFill>
              </a:rPr>
              <a:t>() { </a:t>
            </a:r>
            <a:r>
              <a:rPr lang="en-US" sz="1200" dirty="0" err="1" smtClean="0">
                <a:solidFill>
                  <a:schemeClr val="tx1"/>
                </a:solidFill>
              </a:rPr>
              <a:t>cout</a:t>
            </a:r>
            <a:r>
              <a:rPr lang="en-US" sz="1200" dirty="0" smtClean="0">
                <a:solidFill>
                  <a:schemeClr val="tx1"/>
                </a:solidFill>
              </a:rPr>
              <a:t> &lt;&lt; “I’m virtual”; } </a:t>
            </a:r>
            <a:r>
              <a:rPr lang="en-US" sz="1200" dirty="0" smtClean="0">
                <a:solidFill>
                  <a:srgbClr val="FF0000"/>
                </a:solidFill>
              </a:rPr>
              <a:t>// #1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    void </a:t>
            </a:r>
            <a:r>
              <a:rPr lang="en-US" sz="1200" dirty="0" err="1" smtClean="0">
                <a:solidFill>
                  <a:schemeClr val="tx1"/>
                </a:solidFill>
              </a:rPr>
              <a:t>notVirtualFunc</a:t>
            </a:r>
            <a:r>
              <a:rPr lang="en-US" sz="1200" dirty="0" smtClean="0">
                <a:solidFill>
                  <a:schemeClr val="tx1"/>
                </a:solidFill>
              </a:rPr>
              <a:t>() { </a:t>
            </a:r>
            <a:r>
              <a:rPr lang="en-US" sz="1200" dirty="0" err="1" smtClean="0">
                <a:solidFill>
                  <a:schemeClr val="tx1"/>
                </a:solidFill>
              </a:rPr>
              <a:t>cout</a:t>
            </a:r>
            <a:r>
              <a:rPr lang="en-US" sz="1200" dirty="0" smtClean="0">
                <a:solidFill>
                  <a:schemeClr val="tx1"/>
                </a:solidFill>
              </a:rPr>
              <a:t> &lt;&lt; “I’m not”; }  </a:t>
            </a:r>
            <a:r>
              <a:rPr lang="en-US" sz="1200" dirty="0" smtClean="0">
                <a:solidFill>
                  <a:srgbClr val="FF0000"/>
                </a:solidFill>
              </a:rPr>
              <a:t>            // #2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    void tricky()                                                          </a:t>
            </a:r>
            <a:r>
              <a:rPr lang="en-US" sz="1200" dirty="0" smtClean="0">
                <a:solidFill>
                  <a:srgbClr val="FF0000"/>
                </a:solidFill>
              </a:rPr>
              <a:t>// #3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         </a:t>
            </a:r>
            <a:r>
              <a:rPr lang="en-US" sz="1200" dirty="0" err="1" smtClean="0">
                <a:solidFill>
                  <a:schemeClr val="tx1"/>
                </a:solidFill>
              </a:rPr>
              <a:t>aVirtualFunc</a:t>
            </a:r>
            <a:r>
              <a:rPr lang="en-US" sz="1200" dirty="0" smtClean="0">
                <a:solidFill>
                  <a:schemeClr val="tx1"/>
                </a:solidFill>
              </a:rPr>
              <a:t>();                                                 // ***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         </a:t>
            </a:r>
            <a:r>
              <a:rPr lang="en-US" sz="1200" dirty="0" err="1" smtClean="0">
                <a:solidFill>
                  <a:schemeClr val="tx1"/>
                </a:solidFill>
              </a:rPr>
              <a:t>notVirtualFunc</a:t>
            </a:r>
            <a:r>
              <a:rPr lang="en-US" sz="1200" dirty="0" smtClean="0">
                <a:solidFill>
                  <a:schemeClr val="tx1"/>
                </a:solidFill>
              </a:rPr>
              <a:t>();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     }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class </a:t>
            </a:r>
            <a:r>
              <a:rPr lang="en-US" sz="1200" dirty="0" err="1" smtClean="0">
                <a:solidFill>
                  <a:schemeClr val="tx1"/>
                </a:solidFill>
              </a:rPr>
              <a:t>DerivedClass</a:t>
            </a:r>
            <a:r>
              <a:rPr lang="en-US" sz="1200" dirty="0" smtClean="0">
                <a:solidFill>
                  <a:schemeClr val="tx1"/>
                </a:solidFill>
              </a:rPr>
              <a:t>: public </a:t>
            </a:r>
            <a:r>
              <a:rPr lang="en-US" sz="1200" dirty="0" err="1" smtClean="0">
                <a:solidFill>
                  <a:schemeClr val="tx1"/>
                </a:solidFill>
              </a:rPr>
              <a:t>SomeBaseClass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public</a:t>
            </a:r>
            <a:r>
              <a:rPr lang="en-US" sz="12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    void </a:t>
            </a:r>
            <a:r>
              <a:rPr lang="en-US" sz="1200" dirty="0" err="1" smtClean="0">
                <a:solidFill>
                  <a:schemeClr val="tx1"/>
                </a:solidFill>
              </a:rPr>
              <a:t>aVirtualFunc</a:t>
            </a:r>
            <a:r>
              <a:rPr lang="en-US" sz="1200" dirty="0" smtClean="0">
                <a:solidFill>
                  <a:schemeClr val="tx1"/>
                </a:solidFill>
              </a:rPr>
              <a:t>()   { </a:t>
            </a:r>
            <a:r>
              <a:rPr lang="en-US" sz="1200" dirty="0" err="1" smtClean="0">
                <a:solidFill>
                  <a:schemeClr val="tx1"/>
                </a:solidFill>
              </a:rPr>
              <a:t>cout</a:t>
            </a:r>
            <a:r>
              <a:rPr lang="en-US" sz="1200" dirty="0" smtClean="0">
                <a:solidFill>
                  <a:schemeClr val="tx1"/>
                </a:solidFill>
              </a:rPr>
              <a:t> &lt;&lt; “Also virtual!”; }       </a:t>
            </a:r>
            <a:r>
              <a:rPr lang="en-US" sz="1200" dirty="0" smtClean="0">
                <a:solidFill>
                  <a:srgbClr val="FF0000"/>
                </a:solidFill>
              </a:rPr>
              <a:t>//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#4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    void </a:t>
            </a:r>
            <a:r>
              <a:rPr lang="en-US" sz="1200" dirty="0" err="1" smtClean="0">
                <a:solidFill>
                  <a:schemeClr val="tx1"/>
                </a:solidFill>
              </a:rPr>
              <a:t>notVirtuaFuncl</a:t>
            </a:r>
            <a:r>
              <a:rPr lang="en-US" sz="1200" dirty="0" smtClean="0">
                <a:solidFill>
                  <a:schemeClr val="tx1"/>
                </a:solidFill>
              </a:rPr>
              <a:t>() { </a:t>
            </a:r>
            <a:r>
              <a:rPr lang="en-US" sz="1200" dirty="0" err="1" smtClean="0">
                <a:solidFill>
                  <a:schemeClr val="tx1"/>
                </a:solidFill>
              </a:rPr>
              <a:t>cout</a:t>
            </a:r>
            <a:r>
              <a:rPr lang="en-US" sz="1200" dirty="0" smtClean="0">
                <a:solidFill>
                  <a:schemeClr val="tx1"/>
                </a:solidFill>
              </a:rPr>
              <a:t> &lt;&lt; “Still not”; } </a:t>
            </a:r>
            <a:r>
              <a:rPr lang="en-US" sz="1200" dirty="0" smtClean="0">
                <a:solidFill>
                  <a:srgbClr val="FF0000"/>
                </a:solidFill>
              </a:rPr>
              <a:t>           // #5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};</a:t>
            </a:r>
          </a:p>
          <a:p>
            <a:pPr algn="l"/>
            <a:endParaRPr lang="en-US" sz="1200" dirty="0" smtClean="0">
              <a:solidFill>
                <a:schemeClr val="tx1"/>
              </a:solidFill>
            </a:endParaRP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main()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</a:rPr>
              <a:t>SomeDerivedClass</a:t>
            </a:r>
            <a:r>
              <a:rPr lang="en-US" sz="1200" dirty="0" smtClean="0">
                <a:solidFill>
                  <a:schemeClr val="tx1"/>
                </a:solidFill>
              </a:rPr>
              <a:t> d;	     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</a:rPr>
              <a:t>SomeBaseClass</a:t>
            </a:r>
            <a:r>
              <a:rPr lang="en-US" sz="1200" dirty="0" smtClean="0">
                <a:solidFill>
                  <a:schemeClr val="tx1"/>
                </a:solidFill>
              </a:rPr>
              <a:t>  *b = &amp;d;  // base </a:t>
            </a:r>
            <a:r>
              <a:rPr lang="en-US" sz="1200" dirty="0" err="1" smtClean="0">
                <a:solidFill>
                  <a:schemeClr val="tx1"/>
                </a:solidFill>
              </a:rPr>
              <a:t>ptr</a:t>
            </a:r>
            <a:r>
              <a:rPr lang="en-US" sz="1200" dirty="0" smtClean="0">
                <a:solidFill>
                  <a:schemeClr val="tx1"/>
                </a:solidFill>
              </a:rPr>
              <a:t> points to derived </a:t>
            </a:r>
            <a:r>
              <a:rPr lang="en-US" sz="1200" dirty="0" err="1" smtClean="0">
                <a:solidFill>
                  <a:schemeClr val="tx1"/>
                </a:solidFill>
              </a:rPr>
              <a:t>obj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l"/>
            <a:endParaRPr lang="en-US" sz="1200" dirty="0" smtClean="0">
              <a:solidFill>
                <a:schemeClr val="tx1"/>
              </a:solidFill>
            </a:endParaRPr>
          </a:p>
          <a:p>
            <a:pPr algn="l"/>
            <a:r>
              <a:rPr lang="en-US" sz="1200" dirty="0" smtClean="0">
                <a:solidFill>
                  <a:srgbClr val="003366"/>
                </a:solidFill>
              </a:rPr>
              <a:t>    </a:t>
            </a:r>
            <a:r>
              <a:rPr lang="en-US" sz="1200" dirty="0" smtClean="0">
                <a:solidFill>
                  <a:srgbClr val="006666"/>
                </a:solidFill>
              </a:rPr>
              <a:t>// Example #1 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</a:rPr>
              <a:t>cout</a:t>
            </a:r>
            <a:r>
              <a:rPr lang="en-US" sz="1200" dirty="0" smtClean="0">
                <a:solidFill>
                  <a:schemeClr val="tx1"/>
                </a:solidFill>
              </a:rPr>
              <a:t> &lt;&lt; b-&gt;</a:t>
            </a:r>
            <a:r>
              <a:rPr lang="en-US" sz="1200" dirty="0" err="1" smtClean="0">
                <a:solidFill>
                  <a:schemeClr val="tx1"/>
                </a:solidFill>
              </a:rPr>
              <a:t>aVirtualFunc</a:t>
            </a:r>
            <a:r>
              <a:rPr lang="en-US" sz="1200" dirty="0" smtClean="0">
                <a:solidFill>
                  <a:schemeClr val="tx1"/>
                </a:solidFill>
              </a:rPr>
              <a:t>();       </a:t>
            </a:r>
            <a:r>
              <a:rPr lang="en-US" sz="1200" dirty="0" smtClean="0">
                <a:solidFill>
                  <a:srgbClr val="FF0000"/>
                </a:solidFill>
              </a:rPr>
              <a:t>// calls function #4 </a:t>
            </a:r>
          </a:p>
          <a:p>
            <a:pPr algn="l"/>
            <a:endParaRPr lang="en-US" sz="1200" dirty="0" smtClean="0">
              <a:solidFill>
                <a:schemeClr val="tx1"/>
              </a:solidFill>
            </a:endParaRPr>
          </a:p>
          <a:p>
            <a:pPr algn="l"/>
            <a:r>
              <a:rPr lang="en-US" sz="1200" dirty="0" smtClean="0">
                <a:solidFill>
                  <a:srgbClr val="7030A0"/>
                </a:solidFill>
              </a:rPr>
              <a:t>    // Example #2  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</a:rPr>
              <a:t>cout</a:t>
            </a:r>
            <a:r>
              <a:rPr lang="en-US" sz="1200" dirty="0" smtClean="0">
                <a:solidFill>
                  <a:schemeClr val="tx1"/>
                </a:solidFill>
              </a:rPr>
              <a:t> &lt;&lt; b-&gt;</a:t>
            </a:r>
            <a:r>
              <a:rPr lang="en-US" sz="1200" dirty="0" err="1" smtClean="0">
                <a:solidFill>
                  <a:schemeClr val="tx1"/>
                </a:solidFill>
              </a:rPr>
              <a:t>notVirtualFunc</a:t>
            </a:r>
            <a:r>
              <a:rPr lang="en-US" sz="1200" dirty="0" smtClean="0">
                <a:solidFill>
                  <a:schemeClr val="tx1"/>
                </a:solidFill>
              </a:rPr>
              <a:t>(); </a:t>
            </a:r>
            <a:r>
              <a:rPr lang="en-US" sz="1200" dirty="0" smtClean="0">
                <a:solidFill>
                  <a:srgbClr val="FF0000"/>
                </a:solidFill>
              </a:rPr>
              <a:t>// calls function #2</a:t>
            </a:r>
          </a:p>
          <a:p>
            <a:pPr algn="l"/>
            <a:endParaRPr lang="en-US" sz="1200" dirty="0" smtClean="0">
              <a:solidFill>
                <a:schemeClr val="tx1"/>
              </a:solidFill>
            </a:endParaRPr>
          </a:p>
          <a:p>
            <a:pPr algn="l"/>
            <a:r>
              <a:rPr lang="en-US" sz="1200" dirty="0" smtClean="0">
                <a:solidFill>
                  <a:srgbClr val="C00000"/>
                </a:solidFill>
              </a:rPr>
              <a:t>    // Example #3  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    b-&gt;tricky();        </a:t>
            </a:r>
            <a:r>
              <a:rPr lang="en-US" sz="1200" dirty="0" smtClean="0">
                <a:solidFill>
                  <a:srgbClr val="FF0000"/>
                </a:solidFill>
              </a:rPr>
              <a:t>// calls </a:t>
            </a:r>
            <a:r>
              <a:rPr lang="en-US" sz="1200" dirty="0" err="1" smtClean="0">
                <a:solidFill>
                  <a:srgbClr val="FF0000"/>
                </a:solidFill>
              </a:rPr>
              <a:t>func</a:t>
            </a:r>
            <a:r>
              <a:rPr lang="en-US" sz="1200" dirty="0" smtClean="0">
                <a:solidFill>
                  <a:srgbClr val="FF0000"/>
                </a:solidFill>
              </a:rPr>
              <a:t> #3 which calls #4 then #2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61237" y="3234930"/>
            <a:ext cx="3904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Example #2: </a:t>
            </a:r>
            <a:r>
              <a:rPr lang="en-US" sz="1400" dirty="0" smtClean="0">
                <a:solidFill>
                  <a:schemeClr val="tx1"/>
                </a:solidFill>
              </a:rPr>
              <a:t>When you use a BASE pointer to access a DERIVED object, AND you call a NON-VIRTUAL function defined in both the BASE and the DERIVED classes, your code will call the BASE version of the function.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2426" y="4968995"/>
            <a:ext cx="3904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Example #3: </a:t>
            </a:r>
            <a:r>
              <a:rPr lang="en-US" sz="1400" dirty="0" smtClean="0">
                <a:solidFill>
                  <a:schemeClr val="tx1"/>
                </a:solidFill>
              </a:rPr>
              <a:t>When you use a BASE pointer to access a DERIVED object, all function calls to VIRTUAL functions (***) will be directed to the derived object’s version, even if the function (tricky) calling the virtual function is NOT VIRTUAL itself.</a:t>
            </a:r>
          </a:p>
        </p:txBody>
      </p:sp>
    </p:spTree>
    <p:extLst>
      <p:ext uri="{BB962C8B-B14F-4D97-AF65-F5344CB8AC3E}">
        <p14:creationId xmlns:p14="http://schemas.microsoft.com/office/powerpoint/2010/main" val="6295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DFA7-8ED5-41F0-B5ED-33AE8D7095CF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404482" name="Group 2"/>
          <p:cNvGrpSpPr>
            <a:grpSpLocks/>
          </p:cNvGrpSpPr>
          <p:nvPr/>
        </p:nvGrpSpPr>
        <p:grpSpPr bwMode="auto">
          <a:xfrm>
            <a:off x="354013" y="3048000"/>
            <a:ext cx="3352800" cy="3149600"/>
            <a:chOff x="240" y="2057"/>
            <a:chExt cx="2112" cy="1774"/>
          </a:xfrm>
        </p:grpSpPr>
        <p:sp>
          <p:nvSpPr>
            <p:cNvPr id="404483" name="Rectangle 3"/>
            <p:cNvSpPr>
              <a:spLocks noChangeArrowheads="1"/>
            </p:cNvSpPr>
            <p:nvPr/>
          </p:nvSpPr>
          <p:spPr bwMode="auto">
            <a:xfrm>
              <a:off x="240" y="2057"/>
              <a:ext cx="2112" cy="177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84" name="Text Box 4"/>
            <p:cNvSpPr txBox="1">
              <a:spLocks noChangeArrowheads="1"/>
            </p:cNvSpPr>
            <p:nvPr/>
          </p:nvSpPr>
          <p:spPr bwMode="auto">
            <a:xfrm>
              <a:off x="258" y="2060"/>
              <a:ext cx="2008" cy="1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string getName(void)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{ return m_name; }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  ...</a:t>
              </a:r>
            </a:p>
            <a:p>
              <a:pPr algn="l"/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800" b="1">
                  <a:latin typeface="Courier New" pitchFamily="49" charset="0"/>
                </a:rPr>
                <a:t>string m_name;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int    m_age;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04485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04487" name="Rectangle 7"/>
          <p:cNvSpPr>
            <a:spLocks noChangeArrowheads="1"/>
          </p:cNvSpPr>
          <p:nvPr/>
        </p:nvSpPr>
        <p:spPr bwMode="auto">
          <a:xfrm>
            <a:off x="66675" y="681038"/>
            <a:ext cx="9023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The idea behind </a:t>
            </a:r>
            <a:r>
              <a:rPr lang="en-US">
                <a:solidFill>
                  <a:srgbClr val="6600CC"/>
                </a:solidFill>
              </a:rPr>
              <a:t>polymorphism</a:t>
            </a:r>
            <a:r>
              <a:rPr lang="en-US">
                <a:solidFill>
                  <a:schemeClr val="tx1"/>
                </a:solidFill>
              </a:rPr>
              <a:t> is that once I define a function that accepts a (</a:t>
            </a:r>
            <a:r>
              <a:rPr lang="en-US" i="1">
                <a:solidFill>
                  <a:schemeClr val="tx1"/>
                </a:solidFill>
              </a:rPr>
              <a:t>reference</a:t>
            </a:r>
            <a:r>
              <a:rPr lang="en-US">
                <a:solidFill>
                  <a:schemeClr val="tx1"/>
                </a:solidFill>
              </a:rPr>
              <a:t> or </a:t>
            </a:r>
            <a:r>
              <a:rPr lang="en-US" i="1">
                <a:solidFill>
                  <a:schemeClr val="tx1"/>
                </a:solidFill>
              </a:rPr>
              <a:t>pointer</a:t>
            </a:r>
            <a:r>
              <a:rPr lang="en-US">
                <a:solidFill>
                  <a:schemeClr val="tx1"/>
                </a:solidFill>
              </a:rPr>
              <a:t> to a) </a:t>
            </a:r>
            <a:r>
              <a:rPr lang="en-US">
                <a:solidFill>
                  <a:srgbClr val="006666"/>
                </a:solidFill>
              </a:rPr>
              <a:t>Person</a:t>
            </a:r>
            <a:r>
              <a:rPr lang="en-US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404488" name="Group 8"/>
          <p:cNvGrpSpPr>
            <a:grpSpLocks/>
          </p:cNvGrpSpPr>
          <p:nvPr/>
        </p:nvGrpSpPr>
        <p:grpSpPr bwMode="auto">
          <a:xfrm>
            <a:off x="5043488" y="3273425"/>
            <a:ext cx="3963987" cy="3451225"/>
            <a:chOff x="3494" y="1776"/>
            <a:chExt cx="2162" cy="2432"/>
          </a:xfrm>
        </p:grpSpPr>
        <p:sp>
          <p:nvSpPr>
            <p:cNvPr id="404489" name="Rectangle 9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90" name="Text Box 10"/>
            <p:cNvSpPr txBox="1">
              <a:spLocks noChangeArrowheads="1"/>
            </p:cNvSpPr>
            <p:nvPr/>
          </p:nvSpPr>
          <p:spPr bwMode="auto">
            <a:xfrm>
              <a:off x="3494" y="1780"/>
              <a:ext cx="2008" cy="1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SayHi(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cout &lt;&lt; “Hello “ &lt;&lt;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  p.getName();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04491" name="Text Box 11"/>
          <p:cNvSpPr txBox="1">
            <a:spLocks noChangeArrowheads="1"/>
          </p:cNvSpPr>
          <p:nvPr/>
        </p:nvSpPr>
        <p:spPr bwMode="auto">
          <a:xfrm>
            <a:off x="5057775" y="4845050"/>
            <a:ext cx="2706688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/>
              <a:t>main()</a:t>
            </a:r>
          </a:p>
          <a:p>
            <a:pPr algn="l"/>
            <a:r>
              <a:rPr lang="en-US" sz="1900"/>
              <a:t>{</a:t>
            </a:r>
          </a:p>
          <a:p>
            <a:pPr algn="l"/>
            <a:r>
              <a:rPr lang="en-US" sz="1900"/>
              <a:t>     Person </a:t>
            </a:r>
            <a:r>
              <a:rPr lang="en-US" sz="1900">
                <a:solidFill>
                  <a:srgbClr val="6600CC"/>
                </a:solidFill>
              </a:rPr>
              <a:t>p</a:t>
            </a:r>
            <a:r>
              <a:rPr lang="en-US" sz="1900"/>
              <a:t>(“Eric”,18);</a:t>
            </a:r>
          </a:p>
          <a:p>
            <a:pPr algn="l"/>
            <a:endParaRPr lang="en-US" sz="1900"/>
          </a:p>
          <a:p>
            <a:pPr algn="l"/>
            <a:r>
              <a:rPr lang="en-US" sz="1900"/>
              <a:t>    SayHi(</a:t>
            </a:r>
            <a:r>
              <a:rPr lang="en-US" sz="1900">
                <a:solidFill>
                  <a:srgbClr val="6600CC"/>
                </a:solidFill>
              </a:rPr>
              <a:t>p</a:t>
            </a:r>
            <a:r>
              <a:rPr lang="en-US" sz="1900"/>
              <a:t>);</a:t>
            </a:r>
          </a:p>
          <a:p>
            <a:pPr algn="l"/>
            <a:r>
              <a:rPr lang="en-US" sz="1900"/>
              <a:t>}</a:t>
            </a:r>
          </a:p>
        </p:txBody>
      </p:sp>
      <p:sp>
        <p:nvSpPr>
          <p:cNvPr id="404493" name="Text Box 13"/>
          <p:cNvSpPr txBox="1">
            <a:spLocks noChangeArrowheads="1"/>
          </p:cNvSpPr>
          <p:nvPr/>
        </p:nvSpPr>
        <p:spPr bwMode="auto">
          <a:xfrm>
            <a:off x="5386388" y="5337175"/>
            <a:ext cx="3571875" cy="1158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float GPA = 1.6;</a:t>
            </a:r>
          </a:p>
          <a:p>
            <a:pPr algn="l"/>
            <a:r>
              <a:rPr lang="en-US" sz="2000">
                <a:solidFill>
                  <a:srgbClr val="FF3300"/>
                </a:solidFill>
              </a:rPr>
              <a:t>Student s</a:t>
            </a:r>
            <a:r>
              <a:rPr lang="en-US" sz="2000">
                <a:solidFill>
                  <a:schemeClr val="tx1"/>
                </a:solidFill>
              </a:rPr>
              <a:t>(“David”,19,</a:t>
            </a:r>
            <a:r>
              <a:rPr lang="en-US" sz="2000">
                <a:solidFill>
                  <a:srgbClr val="FF3300"/>
                </a:solidFill>
              </a:rPr>
              <a:t> GPA</a:t>
            </a:r>
            <a:r>
              <a:rPr lang="en-US" sz="2000">
                <a:solidFill>
                  <a:schemeClr val="tx1"/>
                </a:solidFill>
              </a:rPr>
              <a:t>);</a:t>
            </a:r>
          </a:p>
          <a:p>
            <a:pPr algn="l"/>
            <a:endParaRPr lang="en-US" sz="1000">
              <a:solidFill>
                <a:schemeClr val="tx1"/>
              </a:solidFill>
            </a:endParaRPr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rgbClr val="FF3300"/>
                </a:solidFill>
              </a:rPr>
              <a:t>s</a:t>
            </a:r>
            <a:r>
              <a:rPr lang="en-US" sz="2000"/>
              <a:t>);</a:t>
            </a:r>
          </a:p>
        </p:txBody>
      </p:sp>
      <p:sp>
        <p:nvSpPr>
          <p:cNvPr id="404496" name="Text Box 16"/>
          <p:cNvSpPr txBox="1">
            <a:spLocks noChangeArrowheads="1"/>
          </p:cNvSpPr>
          <p:nvPr/>
        </p:nvSpPr>
        <p:spPr bwMode="auto">
          <a:xfrm>
            <a:off x="700088" y="4391025"/>
            <a:ext cx="4210050" cy="2566988"/>
          </a:xfrm>
          <a:prstGeom prst="rect">
            <a:avLst/>
          </a:prstGeom>
          <a:solidFill>
            <a:srgbClr val="FFFBFD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Student</a:t>
            </a:r>
            <a:r>
              <a:rPr lang="en-US" sz="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:</a:t>
            </a:r>
            <a:r>
              <a:rPr lang="en-US" sz="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</a:t>
            </a:r>
            <a:r>
              <a:rPr lang="en-US" sz="1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Person</a:t>
            </a:r>
            <a:endParaRPr lang="en-US" sz="1800" b="1">
              <a:solidFill>
                <a:srgbClr val="6600CC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// new stuff:</a:t>
            </a: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int getGPA();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// new stuff: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float m_gpa;</a:t>
            </a: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404499" name="Rectangle 19"/>
          <p:cNvSpPr>
            <a:spLocks noChangeArrowheads="1"/>
          </p:cNvSpPr>
          <p:nvPr/>
        </p:nvSpPr>
        <p:spPr bwMode="auto">
          <a:xfrm>
            <a:off x="431800" y="1524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 only can I pass </a:t>
            </a:r>
            <a:r>
              <a:rPr lang="en-US">
                <a:solidFill>
                  <a:srgbClr val="6600CC"/>
                </a:solidFill>
              </a:rPr>
              <a:t>Person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6600CC"/>
                </a:solidFill>
              </a:rPr>
              <a:t>variables</a:t>
            </a:r>
            <a:r>
              <a:rPr lang="en-US">
                <a:solidFill>
                  <a:schemeClr val="tx1"/>
                </a:solidFill>
              </a:rPr>
              <a:t> to that class…</a:t>
            </a:r>
          </a:p>
        </p:txBody>
      </p:sp>
      <p:sp>
        <p:nvSpPr>
          <p:cNvPr id="404500" name="Rectangle 20"/>
          <p:cNvSpPr>
            <a:spLocks noChangeArrowheads="1"/>
          </p:cNvSpPr>
          <p:nvPr/>
        </p:nvSpPr>
        <p:spPr bwMode="auto">
          <a:xfrm>
            <a:off x="368300" y="20574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But I can also pass </a:t>
            </a:r>
            <a:r>
              <a:rPr lang="en-US">
                <a:solidFill>
                  <a:srgbClr val="6600CC"/>
                </a:solidFill>
              </a:rPr>
              <a:t>any variable</a:t>
            </a:r>
            <a:r>
              <a:rPr lang="en-US">
                <a:solidFill>
                  <a:schemeClr val="tx1"/>
                </a:solidFill>
              </a:rPr>
              <a:t> that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was derived from a Person!</a:t>
            </a:r>
          </a:p>
        </p:txBody>
      </p:sp>
      <p:sp>
        <p:nvSpPr>
          <p:cNvPr id="404501" name="Text Box 21"/>
          <p:cNvSpPr txBox="1">
            <a:spLocks noChangeArrowheads="1"/>
          </p:cNvSpPr>
          <p:nvPr/>
        </p:nvSpPr>
        <p:spPr bwMode="auto">
          <a:xfrm>
            <a:off x="4792663" y="16160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4502" name="Text Box 22"/>
          <p:cNvSpPr txBox="1">
            <a:spLocks noChangeArrowheads="1"/>
          </p:cNvSpPr>
          <p:nvPr/>
        </p:nvSpPr>
        <p:spPr bwMode="auto">
          <a:xfrm>
            <a:off x="6111875" y="60753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4504" name="Freeform 24"/>
          <p:cNvSpPr>
            <a:spLocks/>
          </p:cNvSpPr>
          <p:nvPr/>
        </p:nvSpPr>
        <p:spPr bwMode="auto">
          <a:xfrm>
            <a:off x="4953000" y="1955800"/>
            <a:ext cx="1298575" cy="4254500"/>
          </a:xfrm>
          <a:custGeom>
            <a:avLst/>
            <a:gdLst>
              <a:gd name="T0" fmla="*/ 0 w 852"/>
              <a:gd name="T1" fmla="*/ 0 h 2559"/>
              <a:gd name="T2" fmla="*/ 0 w 852"/>
              <a:gd name="T3" fmla="*/ 2112 h 2559"/>
              <a:gd name="T4" fmla="*/ 336 w 852"/>
              <a:gd name="T5" fmla="*/ 2448 h 2559"/>
              <a:gd name="T6" fmla="*/ 852 w 852"/>
              <a:gd name="T7" fmla="*/ 2464 h 2559"/>
              <a:gd name="T8" fmla="*/ 852 w 852"/>
              <a:gd name="T9" fmla="*/ 2559 h 2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2" h="2559">
                <a:moveTo>
                  <a:pt x="0" y="0"/>
                </a:moveTo>
                <a:lnTo>
                  <a:pt x="0" y="2112"/>
                </a:lnTo>
                <a:lnTo>
                  <a:pt x="336" y="2448"/>
                </a:lnTo>
                <a:lnTo>
                  <a:pt x="852" y="2464"/>
                </a:lnTo>
                <a:lnTo>
                  <a:pt x="852" y="2559"/>
                </a:lnTo>
              </a:path>
            </a:pathLst>
          </a:custGeom>
          <a:noFill/>
          <a:ln w="50800" cap="flat" cmpd="sng">
            <a:solidFill>
              <a:srgbClr val="80000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4506" name="Freeform 26"/>
          <p:cNvSpPr>
            <a:spLocks/>
          </p:cNvSpPr>
          <p:nvPr/>
        </p:nvSpPr>
        <p:spPr bwMode="auto">
          <a:xfrm>
            <a:off x="4114800" y="2819400"/>
            <a:ext cx="2209800" cy="3352800"/>
          </a:xfrm>
          <a:custGeom>
            <a:avLst/>
            <a:gdLst>
              <a:gd name="T0" fmla="*/ 0 w 1392"/>
              <a:gd name="T1" fmla="*/ 0 h 2112"/>
              <a:gd name="T2" fmla="*/ 720 w 1392"/>
              <a:gd name="T3" fmla="*/ 1872 h 2112"/>
              <a:gd name="T4" fmla="*/ 1344 w 1392"/>
              <a:gd name="T5" fmla="*/ 2016 h 2112"/>
              <a:gd name="T6" fmla="*/ 1392 w 1392"/>
              <a:gd name="T7" fmla="*/ 2112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2" h="2112">
                <a:moveTo>
                  <a:pt x="0" y="0"/>
                </a:moveTo>
                <a:lnTo>
                  <a:pt x="720" y="1872"/>
                </a:lnTo>
                <a:lnTo>
                  <a:pt x="1344" y="2016"/>
                </a:lnTo>
                <a:lnTo>
                  <a:pt x="1392" y="2112"/>
                </a:lnTo>
              </a:path>
            </a:pathLst>
          </a:custGeom>
          <a:noFill/>
          <a:ln w="50800" cap="flat" cmpd="sng">
            <a:solidFill>
              <a:srgbClr val="800000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7" grpId="0"/>
      <p:bldP spid="404491" grpId="0"/>
      <p:bldP spid="404493" grpId="0" animBg="1"/>
      <p:bldP spid="404496" grpId="0" animBg="1"/>
      <p:bldP spid="404499" grpId="0"/>
      <p:bldP spid="404500" grpId="0"/>
      <p:bldP spid="404504" grpId="0" animBg="1"/>
      <p:bldP spid="404504" grpId="1" animBg="1"/>
      <p:bldP spid="40450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C11A-C7C9-466C-A271-CF2F40327E91}" type="slidenum">
              <a:rPr lang="en-US"/>
              <a:pPr/>
              <a:t>50</a:t>
            </a:fld>
            <a:endParaRPr lang="en-US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Design</a:t>
            </a:r>
            <a:endParaRPr lang="en-GB" dirty="0"/>
          </a:p>
        </p:txBody>
      </p:sp>
      <p:sp>
        <p:nvSpPr>
          <p:cNvPr id="545795" name="Text Box 3"/>
          <p:cNvSpPr txBox="1">
            <a:spLocks noChangeArrowheads="1"/>
          </p:cNvSpPr>
          <p:nvPr/>
        </p:nvSpPr>
        <p:spPr bwMode="auto">
          <a:xfrm>
            <a:off x="457200" y="1112838"/>
            <a:ext cx="5121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/>
              <a:t>So, how does a computer scientist go about designing a program?</a:t>
            </a:r>
          </a:p>
        </p:txBody>
      </p:sp>
      <p:pic>
        <p:nvPicPr>
          <p:cNvPr id="5457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43000"/>
            <a:ext cx="3200400" cy="28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5797" name="Group 5"/>
          <p:cNvGrpSpPr>
            <a:grpSpLocks/>
          </p:cNvGrpSpPr>
          <p:nvPr/>
        </p:nvGrpSpPr>
        <p:grpSpPr bwMode="auto">
          <a:xfrm>
            <a:off x="6096000" y="3863975"/>
            <a:ext cx="2587625" cy="784225"/>
            <a:chOff x="3840" y="2434"/>
            <a:chExt cx="1630" cy="494"/>
          </a:xfrm>
        </p:grpSpPr>
        <p:sp>
          <p:nvSpPr>
            <p:cNvPr id="545798" name="Text Box 6"/>
            <p:cNvSpPr txBox="1">
              <a:spLocks noChangeArrowheads="1"/>
            </p:cNvSpPr>
            <p:nvPr/>
          </p:nvSpPr>
          <p:spPr bwMode="auto">
            <a:xfrm>
              <a:off x="3840" y="2640"/>
              <a:ext cx="16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FF3300"/>
                  </a:solidFill>
                </a:rPr>
                <a:t>Mad EE scientist</a:t>
              </a:r>
            </a:p>
          </p:txBody>
        </p:sp>
        <p:sp>
          <p:nvSpPr>
            <p:cNvPr id="545799" name="Line 7"/>
            <p:cNvSpPr>
              <a:spLocks noChangeShapeType="1"/>
            </p:cNvSpPr>
            <p:nvPr/>
          </p:nvSpPr>
          <p:spPr bwMode="auto">
            <a:xfrm flipH="1" flipV="1">
              <a:off x="4107" y="2434"/>
              <a:ext cx="69" cy="2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5800" name="Text Box 8"/>
          <p:cNvSpPr txBox="1">
            <a:spLocks noChangeArrowheads="1"/>
          </p:cNvSpPr>
          <p:nvPr/>
        </p:nvSpPr>
        <p:spPr bwMode="auto">
          <a:xfrm>
            <a:off x="457200" y="2438400"/>
            <a:ext cx="5121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/>
              <a:t>How do you figure out all of the </a:t>
            </a:r>
            <a:r>
              <a:rPr lang="en-US" sz="2400">
                <a:solidFill>
                  <a:srgbClr val="6600CC"/>
                </a:solidFill>
              </a:rPr>
              <a:t>classes</a:t>
            </a:r>
            <a:r>
              <a:rPr lang="en-US" sz="2400"/>
              <a:t>, </a:t>
            </a:r>
            <a:r>
              <a:rPr lang="en-US" sz="2400">
                <a:solidFill>
                  <a:srgbClr val="6600CC"/>
                </a:solidFill>
              </a:rPr>
              <a:t>methods</a:t>
            </a:r>
            <a:r>
              <a:rPr lang="en-US" sz="2400"/>
              <a:t>, </a:t>
            </a:r>
            <a:r>
              <a:rPr lang="en-US" sz="2400">
                <a:solidFill>
                  <a:srgbClr val="6600CC"/>
                </a:solidFill>
              </a:rPr>
              <a:t>algorithms</a:t>
            </a:r>
            <a:r>
              <a:rPr lang="en-US" sz="2400"/>
              <a:t>, etc. that you need for a program?</a:t>
            </a:r>
          </a:p>
        </p:txBody>
      </p:sp>
      <p:sp>
        <p:nvSpPr>
          <p:cNvPr id="545801" name="Rectangle 9"/>
          <p:cNvSpPr>
            <a:spLocks noChangeArrowheads="1"/>
          </p:cNvSpPr>
          <p:nvPr/>
        </p:nvSpPr>
        <p:spPr bwMode="auto">
          <a:xfrm>
            <a:off x="5965825" y="4016375"/>
            <a:ext cx="2644775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5802" name="Text Box 10"/>
          <p:cNvSpPr txBox="1">
            <a:spLocks noChangeArrowheads="1"/>
          </p:cNvSpPr>
          <p:nvPr/>
        </p:nvSpPr>
        <p:spPr bwMode="auto">
          <a:xfrm>
            <a:off x="5334000" y="4038600"/>
            <a:ext cx="403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(Well, it’s not </a:t>
            </a:r>
            <a:r>
              <a:rPr lang="en-US" dirty="0" err="1" smtClean="0"/>
              <a:t>earow</a:t>
            </a:r>
            <a:r>
              <a:rPr lang="en-US" dirty="0" smtClean="0"/>
              <a:t>!  </a:t>
            </a:r>
            <a:r>
              <a:rPr lang="en-US" dirty="0"/>
              <a:t>Many senior engineers are </a:t>
            </a:r>
            <a:r>
              <a:rPr lang="en-US" dirty="0">
                <a:solidFill>
                  <a:schemeClr val="accent2"/>
                </a:solidFill>
              </a:rPr>
              <a:t>horrible </a:t>
            </a:r>
            <a:r>
              <a:rPr lang="en-US" dirty="0"/>
              <a:t>at it!)</a:t>
            </a:r>
          </a:p>
        </p:txBody>
      </p:sp>
      <p:sp>
        <p:nvSpPr>
          <p:cNvPr id="545803" name="Text Box 11"/>
          <p:cNvSpPr txBox="1">
            <a:spLocks noChangeArrowheads="1"/>
          </p:cNvSpPr>
          <p:nvPr/>
        </p:nvSpPr>
        <p:spPr bwMode="auto">
          <a:xfrm>
            <a:off x="457200" y="4038600"/>
            <a:ext cx="647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/>
              <a:t>At a high level, its best to tackle</a:t>
            </a:r>
            <a:br>
              <a:rPr lang="en-US" sz="2400"/>
            </a:br>
            <a:r>
              <a:rPr lang="en-US" sz="2400"/>
              <a:t>a design in two phases:</a:t>
            </a:r>
          </a:p>
        </p:txBody>
      </p:sp>
      <p:sp>
        <p:nvSpPr>
          <p:cNvPr id="545804" name="Text Box 12"/>
          <p:cNvSpPr txBox="1">
            <a:spLocks noChangeArrowheads="1"/>
          </p:cNvSpPr>
          <p:nvPr/>
        </p:nvSpPr>
        <p:spPr bwMode="auto">
          <a:xfrm>
            <a:off x="533400" y="5197475"/>
            <a:ext cx="4267200" cy="15557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6666"/>
                </a:solidFill>
              </a:rPr>
              <a:t>First</a:t>
            </a:r>
            <a:r>
              <a:rPr lang="en-US" sz="2400"/>
              <a:t>, determine the classes you need, what data they hold, and how they interact with one another.</a:t>
            </a:r>
          </a:p>
        </p:txBody>
      </p:sp>
      <p:sp>
        <p:nvSpPr>
          <p:cNvPr id="545805" name="Text Box 13"/>
          <p:cNvSpPr txBox="1">
            <a:spLocks noChangeArrowheads="1"/>
          </p:cNvSpPr>
          <p:nvPr/>
        </p:nvSpPr>
        <p:spPr bwMode="auto">
          <a:xfrm>
            <a:off x="5105400" y="5197475"/>
            <a:ext cx="3886200" cy="15557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200">
              <a:solidFill>
                <a:srgbClr val="006666"/>
              </a:solidFill>
            </a:endParaRPr>
          </a:p>
          <a:p>
            <a:r>
              <a:rPr lang="en-US" sz="2400">
                <a:solidFill>
                  <a:srgbClr val="006666"/>
                </a:solidFill>
              </a:rPr>
              <a:t>Second</a:t>
            </a:r>
            <a:r>
              <a:rPr lang="en-US" sz="2400"/>
              <a:t>, determine each class’s data structures and algorithms.</a:t>
            </a:r>
          </a:p>
          <a:p>
            <a:endParaRPr lang="en-US" sz="1200"/>
          </a:p>
        </p:txBody>
      </p:sp>
      <p:pic>
        <p:nvPicPr>
          <p:cNvPr id="545806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648200"/>
            <a:ext cx="75406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5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5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5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4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5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5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5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45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00" grpId="0"/>
      <p:bldP spid="545801" grpId="0" animBg="1"/>
      <p:bldP spid="545802" grpId="0"/>
      <p:bldP spid="545803" grpId="0"/>
      <p:bldP spid="545804" grpId="0" animBg="1"/>
      <p:bldP spid="54580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12FA-674E-4E27-891D-54F76025FADC}" type="slidenum">
              <a:rPr lang="en-US"/>
              <a:pPr/>
              <a:t>51</a:t>
            </a:fld>
            <a:endParaRPr lang="en-US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77200" cy="1143000"/>
          </a:xfrm>
        </p:spPr>
        <p:txBody>
          <a:bodyPr/>
          <a:lstStyle/>
          <a:p>
            <a:r>
              <a:rPr lang="en-US"/>
              <a:t>Class Design Steps</a:t>
            </a:r>
          </a:p>
        </p:txBody>
      </p:sp>
      <p:grpSp>
        <p:nvGrpSpPr>
          <p:cNvPr id="547843" name="Group 3"/>
          <p:cNvGrpSpPr>
            <a:grpSpLocks/>
          </p:cNvGrpSpPr>
          <p:nvPr/>
        </p:nvGrpSpPr>
        <p:grpSpPr bwMode="auto">
          <a:xfrm>
            <a:off x="228600" y="2743200"/>
            <a:ext cx="8610600" cy="1524000"/>
            <a:chOff x="144" y="1728"/>
            <a:chExt cx="5424" cy="960"/>
          </a:xfrm>
        </p:grpSpPr>
        <p:sp>
          <p:nvSpPr>
            <p:cNvPr id="547844" name="Rectangle 4"/>
            <p:cNvSpPr>
              <a:spLocks noChangeArrowheads="1"/>
            </p:cNvSpPr>
            <p:nvPr/>
          </p:nvSpPr>
          <p:spPr bwMode="auto">
            <a:xfrm>
              <a:off x="2352" y="1775"/>
              <a:ext cx="321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2. Determine the </a:t>
              </a:r>
              <a:r>
                <a:rPr lang="en-US" sz="2400">
                  <a:solidFill>
                    <a:schemeClr val="accent2"/>
                  </a:solidFill>
                </a:rPr>
                <a:t>outward-facing functionality</a:t>
              </a:r>
              <a:r>
                <a:rPr lang="en-US" sz="2400">
                  <a:solidFill>
                    <a:schemeClr val="tx1"/>
                  </a:solidFill>
                </a:rPr>
                <a:t> of each class.  How do you interact with a class?</a:t>
              </a:r>
            </a:p>
          </p:txBody>
        </p:sp>
        <p:pic>
          <p:nvPicPr>
            <p:cNvPr id="547845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752"/>
              <a:ext cx="1056" cy="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7846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1728"/>
              <a:ext cx="865" cy="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47847" name="Group 7"/>
          <p:cNvGrpSpPr>
            <a:grpSpLocks/>
          </p:cNvGrpSpPr>
          <p:nvPr/>
        </p:nvGrpSpPr>
        <p:grpSpPr bwMode="auto">
          <a:xfrm>
            <a:off x="338138" y="1066800"/>
            <a:ext cx="8583612" cy="1371600"/>
            <a:chOff x="213" y="672"/>
            <a:chExt cx="5407" cy="864"/>
          </a:xfrm>
        </p:grpSpPr>
        <p:sp>
          <p:nvSpPr>
            <p:cNvPr id="547848" name="Rectangle 8"/>
            <p:cNvSpPr>
              <a:spLocks noChangeArrowheads="1"/>
            </p:cNvSpPr>
            <p:nvPr/>
          </p:nvSpPr>
          <p:spPr bwMode="auto">
            <a:xfrm>
              <a:off x="213" y="802"/>
              <a:ext cx="362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1. Determine the </a:t>
              </a:r>
              <a:r>
                <a:rPr lang="en-US" sz="2400">
                  <a:solidFill>
                    <a:schemeClr val="accent2"/>
                  </a:solidFill>
                </a:rPr>
                <a:t>classes</a:t>
              </a:r>
              <a:r>
                <a:rPr lang="en-US" sz="2400">
                  <a:solidFill>
                    <a:schemeClr val="tx1"/>
                  </a:solidFill>
                </a:rPr>
                <a:t> and </a:t>
              </a:r>
              <a:r>
                <a:rPr lang="en-US" sz="2400">
                  <a:solidFill>
                    <a:schemeClr val="accent2"/>
                  </a:solidFill>
                </a:rPr>
                <a:t>objects</a:t>
              </a:r>
              <a:r>
                <a:rPr lang="en-US" sz="2400">
                  <a:solidFill>
                    <a:schemeClr val="tx1"/>
                  </a:solidFill>
                </a:rPr>
                <a:t> required to solve your problem.</a:t>
              </a:r>
            </a:p>
          </p:txBody>
        </p:sp>
        <p:pic>
          <p:nvPicPr>
            <p:cNvPr id="547849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720"/>
              <a:ext cx="1015" cy="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7850" name="Picture 1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672"/>
              <a:ext cx="628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47851" name="Group 11"/>
          <p:cNvGrpSpPr>
            <a:grpSpLocks/>
          </p:cNvGrpSpPr>
          <p:nvPr/>
        </p:nvGrpSpPr>
        <p:grpSpPr bwMode="auto">
          <a:xfrm>
            <a:off x="457200" y="4648200"/>
            <a:ext cx="8243888" cy="1882775"/>
            <a:chOff x="288" y="2928"/>
            <a:chExt cx="5193" cy="1186"/>
          </a:xfrm>
        </p:grpSpPr>
        <p:sp>
          <p:nvSpPr>
            <p:cNvPr id="547852" name="Rectangle 12"/>
            <p:cNvSpPr>
              <a:spLocks noChangeArrowheads="1"/>
            </p:cNvSpPr>
            <p:nvPr/>
          </p:nvSpPr>
          <p:spPr bwMode="auto">
            <a:xfrm>
              <a:off x="288" y="3044"/>
              <a:ext cx="3504" cy="1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3. Determine the </a:t>
              </a:r>
              <a:r>
                <a:rPr lang="en-US" sz="2400">
                  <a:solidFill>
                    <a:schemeClr val="accent2"/>
                  </a:solidFill>
                </a:rPr>
                <a:t>data</a:t>
              </a:r>
              <a:r>
                <a:rPr lang="en-US" sz="2400">
                  <a:solidFill>
                    <a:schemeClr val="tx1"/>
                  </a:solidFill>
                </a:rPr>
                <a:t> each of your classes holds and…</a:t>
              </a:r>
            </a:p>
            <a:p>
              <a:pPr algn="l">
                <a:spcBef>
                  <a:spcPct val="20000"/>
                </a:spcBef>
              </a:pPr>
              <a:endParaRPr lang="en-US" sz="2400">
                <a:solidFill>
                  <a:schemeClr val="tx1"/>
                </a:solidFill>
              </a:endParaRPr>
            </a:p>
            <a:p>
              <a:pPr algn="l"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4. How they </a:t>
              </a:r>
              <a:r>
                <a:rPr lang="en-US" sz="2400">
                  <a:solidFill>
                    <a:schemeClr val="accent2"/>
                  </a:solidFill>
                </a:rPr>
                <a:t>interact</a:t>
              </a:r>
              <a:r>
                <a:rPr lang="en-US" sz="2400">
                  <a:solidFill>
                    <a:schemeClr val="tx1"/>
                  </a:solidFill>
                </a:rPr>
                <a:t> with each other.</a:t>
              </a:r>
            </a:p>
          </p:txBody>
        </p:sp>
        <p:pic>
          <p:nvPicPr>
            <p:cNvPr id="547853" name="Picture 1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2928"/>
              <a:ext cx="1449" cy="1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8326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7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7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7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7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7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7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7BED-6766-4B8C-9372-6171FB607B29}" type="slidenum">
              <a:rPr lang="en-US"/>
              <a:pPr/>
              <a:t>52</a:t>
            </a:fld>
            <a:endParaRPr lang="en-US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549891" name="Text Box 3"/>
          <p:cNvSpPr txBox="1">
            <a:spLocks noChangeArrowheads="1"/>
          </p:cNvSpPr>
          <p:nvPr/>
        </p:nvSpPr>
        <p:spPr bwMode="auto">
          <a:xfrm>
            <a:off x="517525" y="960438"/>
            <a:ext cx="474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/>
              <a:t>Often, we start with a </a:t>
            </a:r>
            <a:r>
              <a:rPr lang="en-US" sz="2400">
                <a:solidFill>
                  <a:srgbClr val="800000"/>
                </a:solidFill>
              </a:rPr>
              <a:t>textual specification</a:t>
            </a:r>
            <a:r>
              <a:rPr lang="en-US" sz="2400"/>
              <a:t> of the problem.</a:t>
            </a:r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3962400" y="1997075"/>
            <a:ext cx="472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/>
              <a:t>For instance, let’s consider a spec for an </a:t>
            </a:r>
            <a:r>
              <a:rPr lang="en-US" sz="2400">
                <a:solidFill>
                  <a:schemeClr val="accent2"/>
                </a:solidFill>
              </a:rPr>
              <a:t>electronic calendar</a:t>
            </a:r>
            <a:r>
              <a:rPr lang="en-US" sz="2400"/>
              <a:t>.</a:t>
            </a:r>
          </a:p>
        </p:txBody>
      </p:sp>
      <p:sp>
        <p:nvSpPr>
          <p:cNvPr id="549893" name="Text Box 5"/>
          <p:cNvSpPr txBox="1">
            <a:spLocks noChangeArrowheads="1"/>
          </p:cNvSpPr>
          <p:nvPr/>
        </p:nvSpPr>
        <p:spPr bwMode="auto">
          <a:xfrm>
            <a:off x="304800" y="3352800"/>
            <a:ext cx="84582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</a:rPr>
              <a:t>Each user’s calendar should contain appointments for that user. </a:t>
            </a:r>
            <a:endParaRPr lang="en-US" sz="2400"/>
          </a:p>
        </p:txBody>
      </p:sp>
      <p:sp>
        <p:nvSpPr>
          <p:cNvPr id="549894" name="Text Box 6"/>
          <p:cNvSpPr txBox="1">
            <a:spLocks noChangeArrowheads="1"/>
          </p:cNvSpPr>
          <p:nvPr/>
        </p:nvSpPr>
        <p:spPr bwMode="auto">
          <a:xfrm>
            <a:off x="303213" y="3298825"/>
            <a:ext cx="8458200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</a:rPr>
              <a:t> 		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</a:rPr>
              <a:t>                 There are two different types of appointments, one-time appts and recurring appts. </a:t>
            </a:r>
            <a:endParaRPr lang="en-US" sz="2400"/>
          </a:p>
        </p:txBody>
      </p:sp>
      <p:sp>
        <p:nvSpPr>
          <p:cNvPr id="549895" name="Text Box 7"/>
          <p:cNvSpPr txBox="1">
            <a:spLocks noChangeArrowheads="1"/>
          </p:cNvSpPr>
          <p:nvPr/>
        </p:nvSpPr>
        <p:spPr bwMode="auto">
          <a:xfrm>
            <a:off x="282575" y="5399088"/>
            <a:ext cx="84582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</a:rPr>
              <a:t>                                      The user of the calendar 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must supply a password before accessing the calendar. </a:t>
            </a:r>
          </a:p>
          <a:p>
            <a:pPr algn="l"/>
            <a:endParaRPr lang="en-US" sz="2400"/>
          </a:p>
        </p:txBody>
      </p:sp>
      <p:sp>
        <p:nvSpPr>
          <p:cNvPr id="549896" name="Text Box 8"/>
          <p:cNvSpPr txBox="1">
            <a:spLocks noChangeArrowheads="1"/>
          </p:cNvSpPr>
          <p:nvPr/>
        </p:nvSpPr>
        <p:spPr bwMode="auto">
          <a:xfrm>
            <a:off x="304800" y="4397375"/>
            <a:ext cx="84582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</a:rPr>
              <a:t>Users of the calendar can get a list of appointments for the day, add new appointments, remove existing appointments, and check other users’ calendars to see if a time-slot is empty.   </a:t>
            </a:r>
            <a:endParaRPr lang="en-US" sz="2400"/>
          </a:p>
        </p:txBody>
      </p:sp>
      <p:sp>
        <p:nvSpPr>
          <p:cNvPr id="549897" name="Text Box 9"/>
          <p:cNvSpPr txBox="1">
            <a:spLocks noChangeArrowheads="1"/>
          </p:cNvSpPr>
          <p:nvPr/>
        </p:nvSpPr>
        <p:spPr bwMode="auto">
          <a:xfrm>
            <a:off x="293688" y="6097588"/>
            <a:ext cx="84582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chemeClr val="tx1"/>
                </a:solidFill>
              </a:rPr>
              <a:t>Each appointment has a start-time and an end-time, a list of participants, and a location.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1390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000" fill="hold"/>
                                        <p:tgtEl>
                                          <p:spTgt spid="5498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0" fill="hold"/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0" fill="hold"/>
                                        <p:tgtEl>
                                          <p:spTgt spid="5498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00" fill="hold"/>
                                        <p:tgtEl>
                                          <p:spTgt spid="5498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2" grpId="0"/>
      <p:bldP spid="549893" grpId="0"/>
      <p:bldP spid="549893" grpId="1"/>
      <p:bldP spid="549894" grpId="0"/>
      <p:bldP spid="549894" grpId="1"/>
      <p:bldP spid="549895" grpId="0"/>
      <p:bldP spid="549895" grpId="1"/>
      <p:bldP spid="549896" grpId="0"/>
      <p:bldP spid="549896" grpId="1"/>
      <p:bldP spid="54989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E326-118A-4DC3-B52F-07AE0A459877}" type="slidenum">
              <a:rPr lang="en-US"/>
              <a:pPr/>
              <a:t>53</a:t>
            </a:fld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-76200"/>
            <a:ext cx="8524875" cy="1143000"/>
          </a:xfrm>
        </p:spPr>
        <p:txBody>
          <a:bodyPr/>
          <a:lstStyle/>
          <a:p>
            <a:r>
              <a:rPr lang="en-US"/>
              <a:t>Step #1: Identify Objects</a:t>
            </a:r>
            <a:endParaRPr lang="en-GB"/>
          </a:p>
        </p:txBody>
      </p:sp>
      <p:sp>
        <p:nvSpPr>
          <p:cNvPr id="551939" name="Text Box 3"/>
          <p:cNvSpPr txBox="1">
            <a:spLocks noChangeArrowheads="1"/>
          </p:cNvSpPr>
          <p:nvPr/>
        </p:nvSpPr>
        <p:spPr bwMode="auto">
          <a:xfrm>
            <a:off x="288925" y="1036638"/>
            <a:ext cx="3597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Start by identifying </a:t>
            </a:r>
            <a:r>
              <a:rPr lang="en-US" sz="2400">
                <a:solidFill>
                  <a:srgbClr val="800000"/>
                </a:solidFill>
              </a:rPr>
              <a:t>potential classes</a:t>
            </a:r>
            <a:r>
              <a:rPr lang="en-US" sz="2400"/>
              <a:t>. </a:t>
            </a:r>
          </a:p>
        </p:txBody>
      </p:sp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4267200" y="1600200"/>
            <a:ext cx="4587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The easiest way to do this is identify all of the </a:t>
            </a:r>
            <a:r>
              <a:rPr lang="en-US" sz="2400">
                <a:solidFill>
                  <a:schemeClr val="accent2"/>
                </a:solidFill>
              </a:rPr>
              <a:t>nouns</a:t>
            </a:r>
            <a:r>
              <a:rPr lang="en-US" sz="2400"/>
              <a:t> in the specification! </a:t>
            </a:r>
          </a:p>
        </p:txBody>
      </p:sp>
      <p:grpSp>
        <p:nvGrpSpPr>
          <p:cNvPr id="551941" name="Group 5"/>
          <p:cNvGrpSpPr>
            <a:grpSpLocks/>
          </p:cNvGrpSpPr>
          <p:nvPr/>
        </p:nvGrpSpPr>
        <p:grpSpPr bwMode="auto">
          <a:xfrm>
            <a:off x="76200" y="3124200"/>
            <a:ext cx="8480425" cy="3548063"/>
            <a:chOff x="48" y="1968"/>
            <a:chExt cx="5342" cy="2235"/>
          </a:xfrm>
        </p:grpSpPr>
        <p:sp>
          <p:nvSpPr>
            <p:cNvPr id="551942" name="Text Box 6"/>
            <p:cNvSpPr txBox="1">
              <a:spLocks noChangeArrowheads="1"/>
            </p:cNvSpPr>
            <p:nvPr/>
          </p:nvSpPr>
          <p:spPr bwMode="auto">
            <a:xfrm>
              <a:off x="62" y="2002"/>
              <a:ext cx="5328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Each user’s calendar should contain appointments for that user. </a:t>
              </a:r>
              <a:endParaRPr lang="en-US" sz="2400"/>
            </a:p>
          </p:txBody>
        </p:sp>
        <p:sp>
          <p:nvSpPr>
            <p:cNvPr id="551943" name="Text Box 7"/>
            <p:cNvSpPr txBox="1">
              <a:spLocks noChangeArrowheads="1"/>
            </p:cNvSpPr>
            <p:nvPr/>
          </p:nvSpPr>
          <p:spPr bwMode="auto">
            <a:xfrm>
              <a:off x="61" y="1968"/>
              <a:ext cx="5328" cy="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 		</a:t>
              </a:r>
            </a:p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                 There are two different types of appointments, one-time appts and recurring appts. </a:t>
              </a:r>
              <a:endParaRPr lang="en-US" sz="2400"/>
            </a:p>
          </p:txBody>
        </p:sp>
        <p:sp>
          <p:nvSpPr>
            <p:cNvPr id="551944" name="Text Box 8"/>
            <p:cNvSpPr txBox="1">
              <a:spLocks noChangeArrowheads="1"/>
            </p:cNvSpPr>
            <p:nvPr/>
          </p:nvSpPr>
          <p:spPr bwMode="auto">
            <a:xfrm>
              <a:off x="48" y="3291"/>
              <a:ext cx="5328" cy="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                                      The user of the calendar </a:t>
              </a:r>
              <a:br>
                <a:rPr lang="en-US" sz="2400">
                  <a:solidFill>
                    <a:schemeClr val="tx1"/>
                  </a:solidFill>
                </a:rPr>
              </a:br>
              <a:r>
                <a:rPr lang="en-US" sz="2400">
                  <a:solidFill>
                    <a:schemeClr val="tx1"/>
                  </a:solidFill>
                </a:rPr>
                <a:t>must supply a password before accessing the calendar. </a:t>
              </a:r>
            </a:p>
            <a:p>
              <a:pPr algn="l"/>
              <a:endParaRPr lang="en-US" sz="2400"/>
            </a:p>
          </p:txBody>
        </p:sp>
        <p:sp>
          <p:nvSpPr>
            <p:cNvPr id="551945" name="Text Box 9"/>
            <p:cNvSpPr txBox="1">
              <a:spLocks noChangeArrowheads="1"/>
            </p:cNvSpPr>
            <p:nvPr/>
          </p:nvSpPr>
          <p:spPr bwMode="auto">
            <a:xfrm>
              <a:off x="62" y="2660"/>
              <a:ext cx="5328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Users of the calendar can get a list of appointments for the day, add new appointments, remove existing appointments, and check other users’ calendars to see if a time-slot is empty.   </a:t>
              </a:r>
              <a:endParaRPr lang="en-US" sz="2400"/>
            </a:p>
          </p:txBody>
        </p:sp>
        <p:sp>
          <p:nvSpPr>
            <p:cNvPr id="551946" name="Text Box 10"/>
            <p:cNvSpPr txBox="1">
              <a:spLocks noChangeArrowheads="1"/>
            </p:cNvSpPr>
            <p:nvPr/>
          </p:nvSpPr>
          <p:spPr bwMode="auto">
            <a:xfrm>
              <a:off x="55" y="3731"/>
              <a:ext cx="5328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Each appointment has a start-time and an end-time, a list of participants, and a location.</a:t>
              </a:r>
              <a:endParaRPr lang="en-US" sz="2400"/>
            </a:p>
          </p:txBody>
        </p:sp>
      </p:grpSp>
      <p:sp>
        <p:nvSpPr>
          <p:cNvPr id="551947" name="Text Box 11"/>
          <p:cNvSpPr txBox="1">
            <a:spLocks noChangeArrowheads="1"/>
          </p:cNvSpPr>
          <p:nvPr/>
        </p:nvSpPr>
        <p:spPr bwMode="auto">
          <a:xfrm>
            <a:off x="1319213" y="3146425"/>
            <a:ext cx="80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user</a:t>
            </a:r>
          </a:p>
        </p:txBody>
      </p:sp>
      <p:sp>
        <p:nvSpPr>
          <p:cNvPr id="551948" name="Text Box 12"/>
          <p:cNvSpPr txBox="1">
            <a:spLocks noChangeArrowheads="1"/>
          </p:cNvSpPr>
          <p:nvPr/>
        </p:nvSpPr>
        <p:spPr bwMode="auto">
          <a:xfrm>
            <a:off x="2244725" y="3146425"/>
            <a:ext cx="1389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calendar</a:t>
            </a:r>
          </a:p>
        </p:txBody>
      </p:sp>
      <p:sp>
        <p:nvSpPr>
          <p:cNvPr id="551949" name="Text Box 13"/>
          <p:cNvSpPr txBox="1">
            <a:spLocks noChangeArrowheads="1"/>
          </p:cNvSpPr>
          <p:nvPr/>
        </p:nvSpPr>
        <p:spPr bwMode="auto">
          <a:xfrm>
            <a:off x="5649913" y="3144838"/>
            <a:ext cx="207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appointments</a:t>
            </a:r>
          </a:p>
        </p:txBody>
      </p:sp>
      <p:sp>
        <p:nvSpPr>
          <p:cNvPr id="551950" name="Text Box 14"/>
          <p:cNvSpPr txBox="1">
            <a:spLocks noChangeArrowheads="1"/>
          </p:cNvSpPr>
          <p:nvPr/>
        </p:nvSpPr>
        <p:spPr bwMode="auto">
          <a:xfrm>
            <a:off x="2605088" y="3830638"/>
            <a:ext cx="2293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one-time appts</a:t>
            </a:r>
          </a:p>
        </p:txBody>
      </p:sp>
      <p:sp>
        <p:nvSpPr>
          <p:cNvPr id="551951" name="Text Box 15"/>
          <p:cNvSpPr txBox="1">
            <a:spLocks noChangeArrowheads="1"/>
          </p:cNvSpPr>
          <p:nvPr/>
        </p:nvSpPr>
        <p:spPr bwMode="auto">
          <a:xfrm>
            <a:off x="5391150" y="3832225"/>
            <a:ext cx="237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recurring appts</a:t>
            </a:r>
          </a:p>
        </p:txBody>
      </p: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1143000" y="5181600"/>
            <a:ext cx="147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time-slot</a:t>
            </a:r>
          </a:p>
        </p:txBody>
      </p:sp>
      <p:sp>
        <p:nvSpPr>
          <p:cNvPr id="551953" name="Text Box 17"/>
          <p:cNvSpPr txBox="1">
            <a:spLocks noChangeArrowheads="1"/>
          </p:cNvSpPr>
          <p:nvPr/>
        </p:nvSpPr>
        <p:spPr bwMode="auto">
          <a:xfrm>
            <a:off x="2524125" y="5530850"/>
            <a:ext cx="149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password</a:t>
            </a:r>
          </a:p>
        </p:txBody>
      </p:sp>
      <p:sp>
        <p:nvSpPr>
          <p:cNvPr id="551954" name="Text Box 18"/>
          <p:cNvSpPr txBox="1">
            <a:spLocks noChangeArrowheads="1"/>
          </p:cNvSpPr>
          <p:nvPr/>
        </p:nvSpPr>
        <p:spPr bwMode="auto">
          <a:xfrm>
            <a:off x="3951288" y="5900738"/>
            <a:ext cx="1677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start-time</a:t>
            </a:r>
          </a:p>
        </p:txBody>
      </p:sp>
      <p:sp>
        <p:nvSpPr>
          <p:cNvPr id="551955" name="Text Box 19"/>
          <p:cNvSpPr txBox="1">
            <a:spLocks noChangeArrowheads="1"/>
          </p:cNvSpPr>
          <p:nvPr/>
        </p:nvSpPr>
        <p:spPr bwMode="auto">
          <a:xfrm>
            <a:off x="6529388" y="5900738"/>
            <a:ext cx="1449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end-time</a:t>
            </a:r>
          </a:p>
        </p:txBody>
      </p:sp>
      <p:sp>
        <p:nvSpPr>
          <p:cNvPr id="551956" name="Text Box 20"/>
          <p:cNvSpPr txBox="1">
            <a:spLocks noChangeArrowheads="1"/>
          </p:cNvSpPr>
          <p:nvPr/>
        </p:nvSpPr>
        <p:spPr bwMode="auto">
          <a:xfrm>
            <a:off x="1492250" y="6226175"/>
            <a:ext cx="1890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participants</a:t>
            </a:r>
          </a:p>
        </p:txBody>
      </p:sp>
      <p:sp>
        <p:nvSpPr>
          <p:cNvPr id="551957" name="Text Box 21"/>
          <p:cNvSpPr txBox="1">
            <a:spLocks noChangeArrowheads="1"/>
          </p:cNvSpPr>
          <p:nvPr/>
        </p:nvSpPr>
        <p:spPr bwMode="auto">
          <a:xfrm>
            <a:off x="4206875" y="6226175"/>
            <a:ext cx="1290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407640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000" fill="hold"/>
                                        <p:tgtEl>
                                          <p:spTgt spid="5519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5519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000" fill="hold"/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000" fill="hold"/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000" fill="hold"/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000" fill="hold"/>
                                        <p:tgtEl>
                                          <p:spTgt spid="5519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000" fill="hold"/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000" fill="hold"/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000" fill="hold"/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000" fill="hold"/>
                                        <p:tgtEl>
                                          <p:spTgt spid="5519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000" fill="hold"/>
                                        <p:tgtEl>
                                          <p:spTgt spid="5519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0" grpId="0"/>
      <p:bldP spid="551947" grpId="0"/>
      <p:bldP spid="551947" grpId="1"/>
      <p:bldP spid="551948" grpId="0"/>
      <p:bldP spid="551948" grpId="1"/>
      <p:bldP spid="551949" grpId="0"/>
      <p:bldP spid="551949" grpId="1"/>
      <p:bldP spid="551950" grpId="0"/>
      <p:bldP spid="551950" grpId="1"/>
      <p:bldP spid="551951" grpId="0"/>
      <p:bldP spid="551951" grpId="1"/>
      <p:bldP spid="551952" grpId="0"/>
      <p:bldP spid="551952" grpId="1"/>
      <p:bldP spid="551953" grpId="0"/>
      <p:bldP spid="551953" grpId="1"/>
      <p:bldP spid="551954" grpId="0"/>
      <p:bldP spid="551954" grpId="1"/>
      <p:bldP spid="551955" grpId="0"/>
      <p:bldP spid="551955" grpId="1"/>
      <p:bldP spid="551956" grpId="0"/>
      <p:bldP spid="551956" grpId="1"/>
      <p:bldP spid="551957" grpId="0"/>
      <p:bldP spid="551957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4E5E-3935-4E8E-8A0D-CAAD9F8AD4A1}" type="slidenum">
              <a:rPr lang="en-US"/>
              <a:pPr/>
              <a:t>54</a:t>
            </a:fld>
            <a:endParaRPr lang="en-US"/>
          </a:p>
        </p:txBody>
      </p:sp>
      <p:sp>
        <p:nvSpPr>
          <p:cNvPr id="553986" name="Rectangle 2"/>
          <p:cNvSpPr>
            <a:spLocks noChangeArrowheads="1"/>
          </p:cNvSpPr>
          <p:nvPr/>
        </p:nvSpPr>
        <p:spPr bwMode="auto">
          <a:xfrm>
            <a:off x="6121400" y="9906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87" name="Rectangle 3"/>
          <p:cNvSpPr>
            <a:spLocks noChangeArrowheads="1"/>
          </p:cNvSpPr>
          <p:nvPr/>
        </p:nvSpPr>
        <p:spPr bwMode="auto">
          <a:xfrm>
            <a:off x="6121400" y="14478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6121400" y="19050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89" name="Rectangle 5"/>
          <p:cNvSpPr>
            <a:spLocks noChangeArrowheads="1"/>
          </p:cNvSpPr>
          <p:nvPr/>
        </p:nvSpPr>
        <p:spPr bwMode="auto">
          <a:xfrm>
            <a:off x="6121400" y="23622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0" name="Rectangle 6"/>
          <p:cNvSpPr>
            <a:spLocks noChangeArrowheads="1"/>
          </p:cNvSpPr>
          <p:nvPr/>
        </p:nvSpPr>
        <p:spPr bwMode="auto">
          <a:xfrm>
            <a:off x="6121400" y="28194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1" name="Rectangle 7"/>
          <p:cNvSpPr>
            <a:spLocks noChangeArrowheads="1"/>
          </p:cNvSpPr>
          <p:nvPr/>
        </p:nvSpPr>
        <p:spPr bwMode="auto">
          <a:xfrm>
            <a:off x="6121400" y="32766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6121400" y="37338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3" name="Rectangle 9"/>
          <p:cNvSpPr>
            <a:spLocks noChangeArrowheads="1"/>
          </p:cNvSpPr>
          <p:nvPr/>
        </p:nvSpPr>
        <p:spPr bwMode="auto">
          <a:xfrm>
            <a:off x="6121400" y="41910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4" name="Rectangle 10"/>
          <p:cNvSpPr>
            <a:spLocks noChangeArrowheads="1"/>
          </p:cNvSpPr>
          <p:nvPr/>
        </p:nvSpPr>
        <p:spPr bwMode="auto">
          <a:xfrm>
            <a:off x="6121400" y="46482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6121400" y="51054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6" name="Rectangle 12"/>
          <p:cNvSpPr>
            <a:spLocks noChangeArrowheads="1"/>
          </p:cNvSpPr>
          <p:nvPr/>
        </p:nvSpPr>
        <p:spPr bwMode="auto">
          <a:xfrm>
            <a:off x="6121400" y="5562600"/>
            <a:ext cx="2133600" cy="3810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997" name="Rectangle 13"/>
          <p:cNvSpPr>
            <a:spLocks noGrp="1" noChangeArrowheads="1"/>
          </p:cNvSpPr>
          <p:nvPr>
            <p:ph type="title"/>
          </p:nvPr>
        </p:nvSpPr>
        <p:spPr>
          <a:xfrm>
            <a:off x="325438" y="-76200"/>
            <a:ext cx="8524875" cy="1143000"/>
          </a:xfrm>
        </p:spPr>
        <p:txBody>
          <a:bodyPr/>
          <a:lstStyle/>
          <a:p>
            <a:r>
              <a:rPr lang="en-US"/>
              <a:t>Step #1b: Identify Objects</a:t>
            </a:r>
            <a:endParaRPr lang="en-GB"/>
          </a:p>
        </p:txBody>
      </p:sp>
      <p:grpSp>
        <p:nvGrpSpPr>
          <p:cNvPr id="553998" name="Group 14"/>
          <p:cNvGrpSpPr>
            <a:grpSpLocks/>
          </p:cNvGrpSpPr>
          <p:nvPr/>
        </p:nvGrpSpPr>
        <p:grpSpPr bwMode="auto">
          <a:xfrm>
            <a:off x="76200" y="3124200"/>
            <a:ext cx="8480425" cy="3548063"/>
            <a:chOff x="48" y="1968"/>
            <a:chExt cx="5342" cy="2235"/>
          </a:xfrm>
        </p:grpSpPr>
        <p:sp>
          <p:nvSpPr>
            <p:cNvPr id="553999" name="Text Box 15"/>
            <p:cNvSpPr txBox="1">
              <a:spLocks noChangeArrowheads="1"/>
            </p:cNvSpPr>
            <p:nvPr/>
          </p:nvSpPr>
          <p:spPr bwMode="auto">
            <a:xfrm>
              <a:off x="62" y="2002"/>
              <a:ext cx="5328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Each user’s calendar should contain appointments for that user. </a:t>
              </a:r>
              <a:endParaRPr lang="en-US" sz="2400"/>
            </a:p>
          </p:txBody>
        </p:sp>
        <p:sp>
          <p:nvSpPr>
            <p:cNvPr id="554000" name="Text Box 16"/>
            <p:cNvSpPr txBox="1">
              <a:spLocks noChangeArrowheads="1"/>
            </p:cNvSpPr>
            <p:nvPr/>
          </p:nvSpPr>
          <p:spPr bwMode="auto">
            <a:xfrm>
              <a:off x="61" y="1968"/>
              <a:ext cx="5328" cy="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 		</a:t>
              </a:r>
            </a:p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                 There are two different types of appointments, one-time appts and recurring appts. </a:t>
              </a:r>
              <a:endParaRPr lang="en-US" sz="2400"/>
            </a:p>
          </p:txBody>
        </p:sp>
        <p:sp>
          <p:nvSpPr>
            <p:cNvPr id="554001" name="Text Box 17"/>
            <p:cNvSpPr txBox="1">
              <a:spLocks noChangeArrowheads="1"/>
            </p:cNvSpPr>
            <p:nvPr/>
          </p:nvSpPr>
          <p:spPr bwMode="auto">
            <a:xfrm>
              <a:off x="48" y="3291"/>
              <a:ext cx="5328" cy="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                                      The user of the calendar </a:t>
              </a:r>
              <a:br>
                <a:rPr lang="en-US" sz="2400">
                  <a:solidFill>
                    <a:schemeClr val="tx1"/>
                  </a:solidFill>
                </a:rPr>
              </a:br>
              <a:r>
                <a:rPr lang="en-US" sz="2400">
                  <a:solidFill>
                    <a:schemeClr val="tx1"/>
                  </a:solidFill>
                </a:rPr>
                <a:t>must supply a password before accessing the calendar. </a:t>
              </a:r>
            </a:p>
            <a:p>
              <a:pPr algn="l"/>
              <a:endParaRPr lang="en-US" sz="2400"/>
            </a:p>
          </p:txBody>
        </p:sp>
        <p:sp>
          <p:nvSpPr>
            <p:cNvPr id="554002" name="Text Box 18"/>
            <p:cNvSpPr txBox="1">
              <a:spLocks noChangeArrowheads="1"/>
            </p:cNvSpPr>
            <p:nvPr/>
          </p:nvSpPr>
          <p:spPr bwMode="auto">
            <a:xfrm>
              <a:off x="62" y="2660"/>
              <a:ext cx="5328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Users of the calendar can get a list of appointments for the day, add new appointments, remove existing appointments, and check other users’ calendars to see if a time-slot is empty.   </a:t>
              </a:r>
              <a:endParaRPr lang="en-US" sz="2400"/>
            </a:p>
          </p:txBody>
        </p:sp>
        <p:sp>
          <p:nvSpPr>
            <p:cNvPr id="554003" name="Text Box 19"/>
            <p:cNvSpPr txBox="1">
              <a:spLocks noChangeArrowheads="1"/>
            </p:cNvSpPr>
            <p:nvPr/>
          </p:nvSpPr>
          <p:spPr bwMode="auto">
            <a:xfrm>
              <a:off x="55" y="3731"/>
              <a:ext cx="5328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Each appointment has a start-time and an end-time, a list of participants, and a location.</a:t>
              </a:r>
              <a:endParaRPr lang="en-US" sz="2400"/>
            </a:p>
          </p:txBody>
        </p:sp>
      </p:grpSp>
      <p:sp>
        <p:nvSpPr>
          <p:cNvPr id="554004" name="Text Box 20"/>
          <p:cNvSpPr txBox="1">
            <a:spLocks noChangeArrowheads="1"/>
          </p:cNvSpPr>
          <p:nvPr/>
        </p:nvSpPr>
        <p:spPr bwMode="auto">
          <a:xfrm>
            <a:off x="1319213" y="3146425"/>
            <a:ext cx="80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user</a:t>
            </a:r>
          </a:p>
        </p:txBody>
      </p:sp>
      <p:sp>
        <p:nvSpPr>
          <p:cNvPr id="554005" name="Text Box 21"/>
          <p:cNvSpPr txBox="1">
            <a:spLocks noChangeArrowheads="1"/>
          </p:cNvSpPr>
          <p:nvPr/>
        </p:nvSpPr>
        <p:spPr bwMode="auto">
          <a:xfrm>
            <a:off x="2244725" y="3146425"/>
            <a:ext cx="1389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calendar</a:t>
            </a:r>
          </a:p>
        </p:txBody>
      </p:sp>
      <p:sp>
        <p:nvSpPr>
          <p:cNvPr id="554006" name="Text Box 22"/>
          <p:cNvSpPr txBox="1">
            <a:spLocks noChangeArrowheads="1"/>
          </p:cNvSpPr>
          <p:nvPr/>
        </p:nvSpPr>
        <p:spPr bwMode="auto">
          <a:xfrm>
            <a:off x="5649913" y="3144838"/>
            <a:ext cx="207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appointments</a:t>
            </a:r>
          </a:p>
        </p:txBody>
      </p:sp>
      <p:sp>
        <p:nvSpPr>
          <p:cNvPr id="554007" name="Text Box 23"/>
          <p:cNvSpPr txBox="1">
            <a:spLocks noChangeArrowheads="1"/>
          </p:cNvSpPr>
          <p:nvPr/>
        </p:nvSpPr>
        <p:spPr bwMode="auto">
          <a:xfrm>
            <a:off x="2605088" y="3830638"/>
            <a:ext cx="2293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one-time appts</a:t>
            </a:r>
          </a:p>
        </p:txBody>
      </p:sp>
      <p:sp>
        <p:nvSpPr>
          <p:cNvPr id="554008" name="Text Box 24"/>
          <p:cNvSpPr txBox="1">
            <a:spLocks noChangeArrowheads="1"/>
          </p:cNvSpPr>
          <p:nvPr/>
        </p:nvSpPr>
        <p:spPr bwMode="auto">
          <a:xfrm>
            <a:off x="5391150" y="3832225"/>
            <a:ext cx="237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recurring appts</a:t>
            </a:r>
          </a:p>
        </p:txBody>
      </p:sp>
      <p:sp>
        <p:nvSpPr>
          <p:cNvPr id="554009" name="Text Box 25"/>
          <p:cNvSpPr txBox="1">
            <a:spLocks noChangeArrowheads="1"/>
          </p:cNvSpPr>
          <p:nvPr/>
        </p:nvSpPr>
        <p:spPr bwMode="auto">
          <a:xfrm>
            <a:off x="1143000" y="5181600"/>
            <a:ext cx="147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time-slot</a:t>
            </a:r>
          </a:p>
        </p:txBody>
      </p:sp>
      <p:sp>
        <p:nvSpPr>
          <p:cNvPr id="554010" name="Text Box 26"/>
          <p:cNvSpPr txBox="1">
            <a:spLocks noChangeArrowheads="1"/>
          </p:cNvSpPr>
          <p:nvPr/>
        </p:nvSpPr>
        <p:spPr bwMode="auto">
          <a:xfrm>
            <a:off x="2524125" y="5530850"/>
            <a:ext cx="149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password</a:t>
            </a:r>
          </a:p>
        </p:txBody>
      </p:sp>
      <p:sp>
        <p:nvSpPr>
          <p:cNvPr id="554011" name="Text Box 27"/>
          <p:cNvSpPr txBox="1">
            <a:spLocks noChangeArrowheads="1"/>
          </p:cNvSpPr>
          <p:nvPr/>
        </p:nvSpPr>
        <p:spPr bwMode="auto">
          <a:xfrm>
            <a:off x="3951288" y="5900738"/>
            <a:ext cx="1677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start-time</a:t>
            </a:r>
          </a:p>
        </p:txBody>
      </p:sp>
      <p:sp>
        <p:nvSpPr>
          <p:cNvPr id="554012" name="Text Box 28"/>
          <p:cNvSpPr txBox="1">
            <a:spLocks noChangeArrowheads="1"/>
          </p:cNvSpPr>
          <p:nvPr/>
        </p:nvSpPr>
        <p:spPr bwMode="auto">
          <a:xfrm>
            <a:off x="6529388" y="5900738"/>
            <a:ext cx="1449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end-time</a:t>
            </a:r>
          </a:p>
        </p:txBody>
      </p:sp>
      <p:sp>
        <p:nvSpPr>
          <p:cNvPr id="554013" name="Text Box 29"/>
          <p:cNvSpPr txBox="1">
            <a:spLocks noChangeArrowheads="1"/>
          </p:cNvSpPr>
          <p:nvPr/>
        </p:nvSpPr>
        <p:spPr bwMode="auto">
          <a:xfrm>
            <a:off x="1492250" y="6226175"/>
            <a:ext cx="1890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participants</a:t>
            </a:r>
          </a:p>
        </p:txBody>
      </p:sp>
      <p:sp>
        <p:nvSpPr>
          <p:cNvPr id="554014" name="Text Box 30"/>
          <p:cNvSpPr txBox="1">
            <a:spLocks noChangeArrowheads="1"/>
          </p:cNvSpPr>
          <p:nvPr/>
        </p:nvSpPr>
        <p:spPr bwMode="auto">
          <a:xfrm>
            <a:off x="4206875" y="6226175"/>
            <a:ext cx="1290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6600CC"/>
                </a:solidFill>
              </a:rPr>
              <a:t>location</a:t>
            </a:r>
          </a:p>
        </p:txBody>
      </p:sp>
      <p:sp>
        <p:nvSpPr>
          <p:cNvPr id="554015" name="Text Box 31"/>
          <p:cNvSpPr txBox="1">
            <a:spLocks noChangeArrowheads="1"/>
          </p:cNvSpPr>
          <p:nvPr/>
        </p:nvSpPr>
        <p:spPr bwMode="auto">
          <a:xfrm>
            <a:off x="452438" y="1112838"/>
            <a:ext cx="45323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Now that we know our nouns, let’s identify potential classes.</a:t>
            </a:r>
          </a:p>
        </p:txBody>
      </p:sp>
      <p:sp>
        <p:nvSpPr>
          <p:cNvPr id="554016" name="Text Box 32"/>
          <p:cNvSpPr txBox="1">
            <a:spLocks noChangeArrowheads="1"/>
          </p:cNvSpPr>
          <p:nvPr/>
        </p:nvSpPr>
        <p:spPr bwMode="auto">
          <a:xfrm>
            <a:off x="304800" y="2255838"/>
            <a:ext cx="48228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We don’t need classes for every noun, just for those key components of our </a:t>
            </a:r>
            <a:r>
              <a:rPr lang="en-US" sz="2400" dirty="0" err="1" smtClean="0"/>
              <a:t>rowstem</a:t>
            </a:r>
            <a:r>
              <a:rPr lang="en-US" sz="2400" dirty="0"/>
              <a:t>…</a:t>
            </a:r>
          </a:p>
        </p:txBody>
      </p:sp>
      <p:sp>
        <p:nvSpPr>
          <p:cNvPr id="554017" name="Text Box 33"/>
          <p:cNvSpPr txBox="1">
            <a:spLocks noChangeArrowheads="1"/>
          </p:cNvSpPr>
          <p:nvPr/>
        </p:nvSpPr>
        <p:spPr bwMode="auto">
          <a:xfrm>
            <a:off x="457200" y="3733800"/>
            <a:ext cx="4435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/>
              <a:t>Which nouns should we turn into classes?</a:t>
            </a:r>
          </a:p>
        </p:txBody>
      </p:sp>
      <p:sp>
        <p:nvSpPr>
          <p:cNvPr id="554018" name="Text Box 34"/>
          <p:cNvSpPr txBox="1">
            <a:spLocks noChangeArrowheads="1"/>
          </p:cNvSpPr>
          <p:nvPr/>
        </p:nvSpPr>
        <p:spPr bwMode="auto">
          <a:xfrm>
            <a:off x="1295400" y="46482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6666"/>
                </a:solidFill>
              </a:rPr>
              <a:t>Calendar</a:t>
            </a:r>
          </a:p>
        </p:txBody>
      </p:sp>
      <p:sp>
        <p:nvSpPr>
          <p:cNvPr id="554019" name="Text Box 35"/>
          <p:cNvSpPr txBox="1">
            <a:spLocks noChangeArrowheads="1"/>
          </p:cNvSpPr>
          <p:nvPr/>
        </p:nvSpPr>
        <p:spPr bwMode="auto">
          <a:xfrm>
            <a:off x="1066800" y="5073650"/>
            <a:ext cx="198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6666"/>
                </a:solidFill>
              </a:rPr>
              <a:t>Appointment</a:t>
            </a:r>
          </a:p>
        </p:txBody>
      </p:sp>
      <p:sp>
        <p:nvSpPr>
          <p:cNvPr id="554020" name="Text Box 36"/>
          <p:cNvSpPr txBox="1">
            <a:spLocks noChangeArrowheads="1"/>
          </p:cNvSpPr>
          <p:nvPr/>
        </p:nvSpPr>
        <p:spPr bwMode="auto">
          <a:xfrm>
            <a:off x="355600" y="5486400"/>
            <a:ext cx="345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6666"/>
                </a:solidFill>
              </a:rPr>
              <a:t>Recurring Appointment</a:t>
            </a:r>
          </a:p>
        </p:txBody>
      </p:sp>
      <p:sp>
        <p:nvSpPr>
          <p:cNvPr id="554021" name="Text Box 37"/>
          <p:cNvSpPr txBox="1">
            <a:spLocks noChangeArrowheads="1"/>
          </p:cNvSpPr>
          <p:nvPr/>
        </p:nvSpPr>
        <p:spPr bwMode="auto">
          <a:xfrm>
            <a:off x="381000" y="5943600"/>
            <a:ext cx="3408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6666"/>
                </a:solidFill>
              </a:rPr>
              <a:t>One-time Appointment</a:t>
            </a:r>
          </a:p>
        </p:txBody>
      </p:sp>
      <p:sp>
        <p:nvSpPr>
          <p:cNvPr id="554022" name="Rectangle 38"/>
          <p:cNvSpPr>
            <a:spLocks noChangeArrowheads="1"/>
          </p:cNvSpPr>
          <p:nvPr/>
        </p:nvSpPr>
        <p:spPr bwMode="auto">
          <a:xfrm>
            <a:off x="228600" y="3200400"/>
            <a:ext cx="8632825" cy="3581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5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53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3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0.60348 -0.3143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54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74" y="-1571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0.47032 -0.253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54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07" y="-1270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85185E-6 L 0.05937 0.008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54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3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85185E-6 L 0.37309 0.179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54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46" y="895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0.06858 -0.0208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54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104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59184 -0.4888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54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83" y="-2444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0.43455 -0.4763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54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19" y="-238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022E-16 L 0.27257 -0.2525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54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28" y="-1263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022E-16 L -0.00243 -0.0574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54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287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6 L 0.52396 -0.5046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540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98" y="-2523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6 L 0.26232 -0.2379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540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08" y="-1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4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4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5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5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5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5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6" grpId="0" animBg="1"/>
      <p:bldP spid="553986" grpId="1" animBg="1"/>
      <p:bldP spid="553987" grpId="0" animBg="1"/>
      <p:bldP spid="553987" grpId="1" animBg="1"/>
      <p:bldP spid="553988" grpId="0" animBg="1"/>
      <p:bldP spid="553988" grpId="1" animBg="1"/>
      <p:bldP spid="553989" grpId="0" animBg="1"/>
      <p:bldP spid="553989" grpId="1" animBg="1"/>
      <p:bldP spid="553990" grpId="0" animBg="1"/>
      <p:bldP spid="553990" grpId="1" animBg="1"/>
      <p:bldP spid="553991" grpId="0" animBg="1"/>
      <p:bldP spid="553991" grpId="1" animBg="1"/>
      <p:bldP spid="553992" grpId="0" animBg="1"/>
      <p:bldP spid="553992" grpId="1" animBg="1"/>
      <p:bldP spid="553993" grpId="0" animBg="1"/>
      <p:bldP spid="553993" grpId="1" animBg="1"/>
      <p:bldP spid="553994" grpId="0" animBg="1"/>
      <p:bldP spid="553994" grpId="1" animBg="1"/>
      <p:bldP spid="553995" grpId="0" animBg="1"/>
      <p:bldP spid="553995" grpId="1" animBg="1"/>
      <p:bldP spid="553996" grpId="0" animBg="1"/>
      <p:bldP spid="553996" grpId="1" animBg="1"/>
      <p:bldP spid="554004" grpId="0"/>
      <p:bldP spid="554005" grpId="0"/>
      <p:bldP spid="554006" grpId="0"/>
      <p:bldP spid="554007" grpId="0"/>
      <p:bldP spid="554008" grpId="0"/>
      <p:bldP spid="554009" grpId="0"/>
      <p:bldP spid="554010" grpId="0"/>
      <p:bldP spid="554011" grpId="0"/>
      <p:bldP spid="554012" grpId="0"/>
      <p:bldP spid="554013" grpId="0"/>
      <p:bldP spid="554014" grpId="0"/>
      <p:bldP spid="554016" grpId="0"/>
      <p:bldP spid="554017" grpId="0"/>
      <p:bldP spid="554018" grpId="0"/>
      <p:bldP spid="554019" grpId="0"/>
      <p:bldP spid="554020" grpId="0"/>
      <p:bldP spid="554021" grpId="0"/>
      <p:bldP spid="55402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18A6-366C-4C4E-B490-9C68DC225ADA}" type="slidenum">
              <a:rPr lang="en-US"/>
              <a:pPr/>
              <a:t>55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/>
              <a:t>Step #2a: Identify Operations</a:t>
            </a:r>
            <a:endParaRPr lang="en-GB" sz="4000"/>
          </a:p>
        </p:txBody>
      </p:sp>
      <p:sp>
        <p:nvSpPr>
          <p:cNvPr id="556035" name="Text Box 3"/>
          <p:cNvSpPr txBox="1">
            <a:spLocks noChangeArrowheads="1"/>
          </p:cNvSpPr>
          <p:nvPr/>
        </p:nvSpPr>
        <p:spPr bwMode="auto">
          <a:xfrm>
            <a:off x="288925" y="1036638"/>
            <a:ext cx="35972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Next we have to determine what actions need to be performed by the </a:t>
            </a:r>
            <a:r>
              <a:rPr lang="en-US" sz="2400" dirty="0" err="1" smtClean="0"/>
              <a:t>rowstem</a:t>
            </a:r>
            <a:r>
              <a:rPr lang="en-US" sz="2400" dirty="0"/>
              <a:t>. </a:t>
            </a:r>
          </a:p>
        </p:txBody>
      </p:sp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4267200" y="1600200"/>
            <a:ext cx="4587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To do this, we identify all of the </a:t>
            </a:r>
            <a:r>
              <a:rPr lang="en-US" sz="2400">
                <a:solidFill>
                  <a:schemeClr val="accent2"/>
                </a:solidFill>
              </a:rPr>
              <a:t>verb phrases </a:t>
            </a:r>
            <a:r>
              <a:rPr lang="en-US" sz="2400"/>
              <a:t>in the specification! </a:t>
            </a:r>
          </a:p>
        </p:txBody>
      </p:sp>
      <p:grpSp>
        <p:nvGrpSpPr>
          <p:cNvPr id="556037" name="Group 5"/>
          <p:cNvGrpSpPr>
            <a:grpSpLocks/>
          </p:cNvGrpSpPr>
          <p:nvPr/>
        </p:nvGrpSpPr>
        <p:grpSpPr bwMode="auto">
          <a:xfrm>
            <a:off x="228600" y="3298825"/>
            <a:ext cx="8480425" cy="3548063"/>
            <a:chOff x="48" y="1968"/>
            <a:chExt cx="5342" cy="2235"/>
          </a:xfrm>
        </p:grpSpPr>
        <p:sp>
          <p:nvSpPr>
            <p:cNvPr id="556038" name="Text Box 6"/>
            <p:cNvSpPr txBox="1">
              <a:spLocks noChangeArrowheads="1"/>
            </p:cNvSpPr>
            <p:nvPr/>
          </p:nvSpPr>
          <p:spPr bwMode="auto">
            <a:xfrm>
              <a:off x="62" y="2002"/>
              <a:ext cx="5328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Each user’s calendar should contain appointments for that user. </a:t>
              </a:r>
              <a:endParaRPr lang="en-US" sz="2400"/>
            </a:p>
          </p:txBody>
        </p:sp>
        <p:sp>
          <p:nvSpPr>
            <p:cNvPr id="556039" name="Text Box 7"/>
            <p:cNvSpPr txBox="1">
              <a:spLocks noChangeArrowheads="1"/>
            </p:cNvSpPr>
            <p:nvPr/>
          </p:nvSpPr>
          <p:spPr bwMode="auto">
            <a:xfrm>
              <a:off x="61" y="1968"/>
              <a:ext cx="5328" cy="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 		</a:t>
              </a:r>
            </a:p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                 There are two different types of appointments, one-time appts and recurring appts. </a:t>
              </a:r>
              <a:endParaRPr lang="en-US" sz="2400"/>
            </a:p>
          </p:txBody>
        </p:sp>
        <p:sp>
          <p:nvSpPr>
            <p:cNvPr id="556040" name="Text Box 8"/>
            <p:cNvSpPr txBox="1">
              <a:spLocks noChangeArrowheads="1"/>
            </p:cNvSpPr>
            <p:nvPr/>
          </p:nvSpPr>
          <p:spPr bwMode="auto">
            <a:xfrm>
              <a:off x="48" y="3291"/>
              <a:ext cx="5328" cy="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                                      The user of the calendar </a:t>
              </a:r>
              <a:br>
                <a:rPr lang="en-US" sz="2400">
                  <a:solidFill>
                    <a:schemeClr val="tx1"/>
                  </a:solidFill>
                </a:rPr>
              </a:br>
              <a:r>
                <a:rPr lang="en-US" sz="2400">
                  <a:solidFill>
                    <a:schemeClr val="tx1"/>
                  </a:solidFill>
                </a:rPr>
                <a:t>must supply a password before accessing the calendar. </a:t>
              </a:r>
            </a:p>
            <a:p>
              <a:pPr algn="l"/>
              <a:endParaRPr lang="en-US" sz="2400"/>
            </a:p>
          </p:txBody>
        </p:sp>
        <p:sp>
          <p:nvSpPr>
            <p:cNvPr id="556041" name="Text Box 9"/>
            <p:cNvSpPr txBox="1">
              <a:spLocks noChangeArrowheads="1"/>
            </p:cNvSpPr>
            <p:nvPr/>
          </p:nvSpPr>
          <p:spPr bwMode="auto">
            <a:xfrm>
              <a:off x="62" y="2660"/>
              <a:ext cx="5328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Users of the calendar can get a list of appointments for the day, add new appointments, remove existing appointments, and check other users’ calendars to see if a time-slot is empty.   </a:t>
              </a:r>
              <a:endParaRPr lang="en-US" sz="2400"/>
            </a:p>
          </p:txBody>
        </p:sp>
        <p:sp>
          <p:nvSpPr>
            <p:cNvPr id="556042" name="Text Box 10"/>
            <p:cNvSpPr txBox="1">
              <a:spLocks noChangeArrowheads="1"/>
            </p:cNvSpPr>
            <p:nvPr/>
          </p:nvSpPr>
          <p:spPr bwMode="auto">
            <a:xfrm>
              <a:off x="55" y="3731"/>
              <a:ext cx="5328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l">
                <a:lnSpc>
                  <a:spcPct val="90000"/>
                </a:lnSpc>
                <a:spcBef>
                  <a:spcPct val="20000"/>
                </a:spcBef>
              </a:pPr>
              <a:r>
                <a:rPr lang="en-US" sz="2400">
                  <a:solidFill>
                    <a:schemeClr val="tx1"/>
                  </a:solidFill>
                </a:rPr>
                <a:t>Each appointment has a start-time and an end-time, a list of participants, and a location.</a:t>
              </a:r>
              <a:endParaRPr lang="en-US" sz="2400"/>
            </a:p>
          </p:txBody>
        </p:sp>
      </p:grpSp>
      <p:sp>
        <p:nvSpPr>
          <p:cNvPr id="556043" name="Text Box 11"/>
          <p:cNvSpPr txBox="1">
            <a:spLocks noChangeArrowheads="1"/>
          </p:cNvSpPr>
          <p:nvPr/>
        </p:nvSpPr>
        <p:spPr bwMode="auto">
          <a:xfrm>
            <a:off x="4475163" y="4365625"/>
            <a:ext cx="383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get a list of appointments</a:t>
            </a:r>
          </a:p>
        </p:txBody>
      </p:sp>
      <p:sp>
        <p:nvSpPr>
          <p:cNvPr id="556044" name="Text Box 12"/>
          <p:cNvSpPr txBox="1">
            <a:spLocks noChangeArrowheads="1"/>
          </p:cNvSpPr>
          <p:nvPr/>
        </p:nvSpPr>
        <p:spPr bwMode="auto">
          <a:xfrm>
            <a:off x="708025" y="5029200"/>
            <a:ext cx="207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appointments</a:t>
            </a:r>
          </a:p>
        </p:txBody>
      </p:sp>
      <p:sp>
        <p:nvSpPr>
          <p:cNvPr id="556045" name="Text Box 13"/>
          <p:cNvSpPr txBox="1">
            <a:spLocks noChangeArrowheads="1"/>
          </p:cNvSpPr>
          <p:nvPr/>
        </p:nvSpPr>
        <p:spPr bwMode="auto">
          <a:xfrm>
            <a:off x="1452563" y="5705475"/>
            <a:ext cx="270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supply a password</a:t>
            </a:r>
          </a:p>
        </p:txBody>
      </p:sp>
      <p:sp>
        <p:nvSpPr>
          <p:cNvPr id="556046" name="Text Box 14"/>
          <p:cNvSpPr txBox="1">
            <a:spLocks noChangeArrowheads="1"/>
          </p:cNvSpPr>
          <p:nvPr/>
        </p:nvSpPr>
        <p:spPr bwMode="auto">
          <a:xfrm>
            <a:off x="3362325" y="5029200"/>
            <a:ext cx="424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check other users’ calendars</a:t>
            </a:r>
          </a:p>
        </p:txBody>
      </p:sp>
      <p:sp>
        <p:nvSpPr>
          <p:cNvPr id="556047" name="Text Box 15"/>
          <p:cNvSpPr txBox="1">
            <a:spLocks noChangeArrowheads="1"/>
          </p:cNvSpPr>
          <p:nvPr/>
        </p:nvSpPr>
        <p:spPr bwMode="auto">
          <a:xfrm>
            <a:off x="2501900" y="4703763"/>
            <a:ext cx="330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add new appointments</a:t>
            </a:r>
          </a:p>
        </p:txBody>
      </p:sp>
      <p:sp>
        <p:nvSpPr>
          <p:cNvPr id="556048" name="Text Box 16"/>
          <p:cNvSpPr txBox="1">
            <a:spLocks noChangeArrowheads="1"/>
          </p:cNvSpPr>
          <p:nvPr/>
        </p:nvSpPr>
        <p:spPr bwMode="auto">
          <a:xfrm>
            <a:off x="5800725" y="4703763"/>
            <a:ext cx="242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remove existing</a:t>
            </a:r>
          </a:p>
        </p:txBody>
      </p:sp>
      <p:sp>
        <p:nvSpPr>
          <p:cNvPr id="556049" name="Text Box 17"/>
          <p:cNvSpPr txBox="1">
            <a:spLocks noChangeArrowheads="1"/>
          </p:cNvSpPr>
          <p:nvPr/>
        </p:nvSpPr>
        <p:spPr bwMode="auto">
          <a:xfrm>
            <a:off x="3287713" y="6073775"/>
            <a:ext cx="517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has a start-time and an end-time, a</a:t>
            </a:r>
          </a:p>
        </p:txBody>
      </p:sp>
      <p:sp>
        <p:nvSpPr>
          <p:cNvPr id="556050" name="Text Box 18"/>
          <p:cNvSpPr txBox="1">
            <a:spLocks noChangeArrowheads="1"/>
          </p:cNvSpPr>
          <p:nvPr/>
        </p:nvSpPr>
        <p:spPr bwMode="auto">
          <a:xfrm>
            <a:off x="695325" y="6400800"/>
            <a:ext cx="5037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list of participants, and a location.</a:t>
            </a:r>
          </a:p>
        </p:txBody>
      </p:sp>
    </p:spTree>
    <p:extLst>
      <p:ext uri="{BB962C8B-B14F-4D97-AF65-F5344CB8AC3E}">
        <p14:creationId xmlns:p14="http://schemas.microsoft.com/office/powerpoint/2010/main" val="70578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6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6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5560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5560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5560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5560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5560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5560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5560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000" fill="hold"/>
                                        <p:tgtEl>
                                          <p:spTgt spid="5560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6" grpId="0"/>
      <p:bldP spid="556043" grpId="0"/>
      <p:bldP spid="556043" grpId="1"/>
      <p:bldP spid="556044" grpId="0"/>
      <p:bldP spid="556044" grpId="1"/>
      <p:bldP spid="556045" grpId="0"/>
      <p:bldP spid="556045" grpId="1"/>
      <p:bldP spid="556046" grpId="0"/>
      <p:bldP spid="556046" grpId="1"/>
      <p:bldP spid="556047" grpId="0"/>
      <p:bldP spid="556047" grpId="1"/>
      <p:bldP spid="556048" grpId="0"/>
      <p:bldP spid="556048" grpId="1"/>
      <p:bldP spid="556049" grpId="0"/>
      <p:bldP spid="556049" grpId="1"/>
      <p:bldP spid="556050" grpId="0"/>
      <p:bldP spid="556050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26D0-F015-482C-A519-279152C5C969}" type="slidenum">
              <a:rPr lang="en-US"/>
              <a:pPr/>
              <a:t>56</a:t>
            </a:fld>
            <a:endParaRPr lang="en-US"/>
          </a:p>
        </p:txBody>
      </p:sp>
      <p:sp>
        <p:nvSpPr>
          <p:cNvPr id="558082" name="Rectangle 2"/>
          <p:cNvSpPr>
            <a:spLocks noChangeArrowheads="1"/>
          </p:cNvSpPr>
          <p:nvPr/>
        </p:nvSpPr>
        <p:spPr bwMode="auto">
          <a:xfrm>
            <a:off x="4919663" y="4278313"/>
            <a:ext cx="4202112" cy="35877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4908550" y="3841750"/>
            <a:ext cx="4202113" cy="35877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4" name="Rectangle 4"/>
          <p:cNvSpPr>
            <a:spLocks noChangeArrowheads="1"/>
          </p:cNvSpPr>
          <p:nvPr/>
        </p:nvSpPr>
        <p:spPr bwMode="auto">
          <a:xfrm>
            <a:off x="4908550" y="3395663"/>
            <a:ext cx="4202113" cy="35877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5" name="Rectangle 5"/>
          <p:cNvSpPr>
            <a:spLocks noChangeArrowheads="1"/>
          </p:cNvSpPr>
          <p:nvPr/>
        </p:nvSpPr>
        <p:spPr bwMode="auto">
          <a:xfrm>
            <a:off x="4908550" y="2959100"/>
            <a:ext cx="4202113" cy="35877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6" name="Rectangle 6"/>
          <p:cNvSpPr>
            <a:spLocks noChangeArrowheads="1"/>
          </p:cNvSpPr>
          <p:nvPr/>
        </p:nvSpPr>
        <p:spPr bwMode="auto">
          <a:xfrm>
            <a:off x="4908550" y="2514600"/>
            <a:ext cx="4202113" cy="35877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7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143000"/>
          </a:xfrm>
          <a:noFill/>
          <a:ln/>
        </p:spPr>
        <p:txBody>
          <a:bodyPr/>
          <a:lstStyle/>
          <a:p>
            <a:r>
              <a:rPr lang="en-US" sz="3400"/>
              <a:t>Step #2b: Associate Operations w/Classes</a:t>
            </a:r>
            <a:endParaRPr lang="en-GB" sz="3400"/>
          </a:p>
        </p:txBody>
      </p:sp>
      <p:sp>
        <p:nvSpPr>
          <p:cNvPr id="558088" name="Text Box 8"/>
          <p:cNvSpPr txBox="1">
            <a:spLocks noChangeArrowheads="1"/>
          </p:cNvSpPr>
          <p:nvPr/>
        </p:nvSpPr>
        <p:spPr bwMode="auto">
          <a:xfrm>
            <a:off x="4724400" y="838200"/>
            <a:ext cx="4267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Next we have to determine </a:t>
            </a:r>
            <a:r>
              <a:rPr lang="en-US" sz="2000">
                <a:solidFill>
                  <a:schemeClr val="accent2"/>
                </a:solidFill>
              </a:rPr>
              <a:t>what actions</a:t>
            </a:r>
            <a:r>
              <a:rPr lang="en-US" sz="2000"/>
              <a:t> go with </a:t>
            </a:r>
            <a:r>
              <a:rPr lang="en-US" sz="2000">
                <a:solidFill>
                  <a:schemeClr val="accent2"/>
                </a:solidFill>
              </a:rPr>
              <a:t>which classes</a:t>
            </a:r>
            <a:r>
              <a:rPr lang="en-US" sz="2000"/>
              <a:t>. </a:t>
            </a:r>
          </a:p>
          <a:p>
            <a:r>
              <a:rPr lang="en-US" sz="2000"/>
              <a:t>(let’s just look at the first two)</a:t>
            </a:r>
          </a:p>
        </p:txBody>
      </p:sp>
      <p:sp>
        <p:nvSpPr>
          <p:cNvPr id="558089" name="Text Box 9"/>
          <p:cNvSpPr txBox="1">
            <a:spLocks noChangeArrowheads="1"/>
          </p:cNvSpPr>
          <p:nvPr/>
        </p:nvSpPr>
        <p:spPr bwMode="auto">
          <a:xfrm>
            <a:off x="5105400" y="2460625"/>
            <a:ext cx="383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get a list of appointments</a:t>
            </a:r>
          </a:p>
        </p:txBody>
      </p:sp>
      <p:sp>
        <p:nvSpPr>
          <p:cNvPr id="558090" name="Text Box 10"/>
          <p:cNvSpPr txBox="1">
            <a:spLocks noChangeArrowheads="1"/>
          </p:cNvSpPr>
          <p:nvPr/>
        </p:nvSpPr>
        <p:spPr bwMode="auto">
          <a:xfrm>
            <a:off x="5638800" y="4222750"/>
            <a:ext cx="270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supply a password</a:t>
            </a:r>
          </a:p>
        </p:txBody>
      </p:sp>
      <p:sp>
        <p:nvSpPr>
          <p:cNvPr id="558091" name="Text Box 11"/>
          <p:cNvSpPr txBox="1">
            <a:spLocks noChangeArrowheads="1"/>
          </p:cNvSpPr>
          <p:nvPr/>
        </p:nvSpPr>
        <p:spPr bwMode="auto">
          <a:xfrm>
            <a:off x="4899025" y="3810000"/>
            <a:ext cx="424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check other users’ calendars</a:t>
            </a:r>
          </a:p>
        </p:txBody>
      </p:sp>
      <p:sp>
        <p:nvSpPr>
          <p:cNvPr id="558092" name="Text Box 12"/>
          <p:cNvSpPr txBox="1">
            <a:spLocks noChangeArrowheads="1"/>
          </p:cNvSpPr>
          <p:nvPr/>
        </p:nvSpPr>
        <p:spPr bwMode="auto">
          <a:xfrm>
            <a:off x="5486400" y="2895600"/>
            <a:ext cx="330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add new appointments</a:t>
            </a:r>
          </a:p>
        </p:txBody>
      </p:sp>
      <p:sp>
        <p:nvSpPr>
          <p:cNvPr id="558093" name="Text Box 13"/>
          <p:cNvSpPr txBox="1">
            <a:spLocks noChangeArrowheads="1"/>
          </p:cNvSpPr>
          <p:nvPr/>
        </p:nvSpPr>
        <p:spPr bwMode="auto">
          <a:xfrm>
            <a:off x="5943600" y="3340100"/>
            <a:ext cx="242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remove existing</a:t>
            </a:r>
          </a:p>
        </p:txBody>
      </p:sp>
      <p:sp>
        <p:nvSpPr>
          <p:cNvPr id="558094" name="Text Box 14"/>
          <p:cNvSpPr txBox="1">
            <a:spLocks noChangeArrowheads="1"/>
          </p:cNvSpPr>
          <p:nvPr/>
        </p:nvSpPr>
        <p:spPr bwMode="auto">
          <a:xfrm>
            <a:off x="6338888" y="1752600"/>
            <a:ext cx="15859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/>
              <a:t>Verbs</a:t>
            </a:r>
          </a:p>
        </p:txBody>
      </p:sp>
      <p:sp>
        <p:nvSpPr>
          <p:cNvPr id="558095" name="Rectangle 15"/>
          <p:cNvSpPr>
            <a:spLocks noChangeArrowheads="1"/>
          </p:cNvSpPr>
          <p:nvPr/>
        </p:nvSpPr>
        <p:spPr bwMode="auto">
          <a:xfrm>
            <a:off x="381000" y="1295400"/>
            <a:ext cx="4191000" cy="266700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6" name="Rectangle 16"/>
          <p:cNvSpPr>
            <a:spLocks noChangeArrowheads="1"/>
          </p:cNvSpPr>
          <p:nvPr/>
        </p:nvSpPr>
        <p:spPr bwMode="auto">
          <a:xfrm>
            <a:off x="381000" y="4267200"/>
            <a:ext cx="4191000" cy="243840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97" name="Text Box 17"/>
          <p:cNvSpPr txBox="1">
            <a:spLocks noChangeArrowheads="1"/>
          </p:cNvSpPr>
          <p:nvPr/>
        </p:nvSpPr>
        <p:spPr bwMode="auto">
          <a:xfrm>
            <a:off x="336550" y="12192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Calendar</a:t>
            </a:r>
          </a:p>
        </p:txBody>
      </p:sp>
      <p:sp>
        <p:nvSpPr>
          <p:cNvPr id="558098" name="Text Box 18"/>
          <p:cNvSpPr txBox="1">
            <a:spLocks noChangeArrowheads="1"/>
          </p:cNvSpPr>
          <p:nvPr/>
        </p:nvSpPr>
        <p:spPr bwMode="auto">
          <a:xfrm>
            <a:off x="327025" y="4191000"/>
            <a:ext cx="198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Appointment</a:t>
            </a:r>
          </a:p>
        </p:txBody>
      </p:sp>
      <p:sp>
        <p:nvSpPr>
          <p:cNvPr id="558099" name="Text Box 19"/>
          <p:cNvSpPr txBox="1">
            <a:spLocks noChangeArrowheads="1"/>
          </p:cNvSpPr>
          <p:nvPr/>
        </p:nvSpPr>
        <p:spPr bwMode="auto">
          <a:xfrm>
            <a:off x="609600" y="1808163"/>
            <a:ext cx="288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list getListOfAppts(void)</a:t>
            </a:r>
          </a:p>
        </p:txBody>
      </p:sp>
      <p:sp>
        <p:nvSpPr>
          <p:cNvPr id="558100" name="Text Box 20"/>
          <p:cNvSpPr txBox="1">
            <a:spLocks noChangeArrowheads="1"/>
          </p:cNvSpPr>
          <p:nvPr/>
        </p:nvSpPr>
        <p:spPr bwMode="auto">
          <a:xfrm>
            <a:off x="609600" y="2125663"/>
            <a:ext cx="399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addAppt(Appointment *addme)</a:t>
            </a:r>
          </a:p>
        </p:txBody>
      </p:sp>
      <p:sp>
        <p:nvSpPr>
          <p:cNvPr id="558101" name="Text Box 21"/>
          <p:cNvSpPr txBox="1">
            <a:spLocks noChangeArrowheads="1"/>
          </p:cNvSpPr>
          <p:nvPr/>
        </p:nvSpPr>
        <p:spPr bwMode="auto">
          <a:xfrm>
            <a:off x="577850" y="2438400"/>
            <a:ext cx="407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removeAppt(string &amp;apptName)</a:t>
            </a:r>
          </a:p>
        </p:txBody>
      </p:sp>
      <p:sp>
        <p:nvSpPr>
          <p:cNvPr id="558102" name="Text Box 22"/>
          <p:cNvSpPr txBox="1">
            <a:spLocks noChangeArrowheads="1"/>
          </p:cNvSpPr>
          <p:nvPr/>
        </p:nvSpPr>
        <p:spPr bwMode="auto">
          <a:xfrm>
            <a:off x="590550" y="2757488"/>
            <a:ext cx="398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checkCalendars(Time &amp;slot,</a:t>
            </a:r>
            <a:br>
              <a:rPr lang="en-US"/>
            </a:br>
            <a:r>
              <a:rPr lang="en-US"/>
              <a:t>                           Calendar others[])</a:t>
            </a:r>
          </a:p>
        </p:txBody>
      </p:sp>
      <p:sp>
        <p:nvSpPr>
          <p:cNvPr id="558103" name="Text Box 23"/>
          <p:cNvSpPr txBox="1">
            <a:spLocks noChangeArrowheads="1"/>
          </p:cNvSpPr>
          <p:nvPr/>
        </p:nvSpPr>
        <p:spPr bwMode="auto">
          <a:xfrm>
            <a:off x="609600" y="3319463"/>
            <a:ext cx="2655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login(string &amp;pass)</a:t>
            </a:r>
            <a:br>
              <a:rPr lang="en-US"/>
            </a:br>
            <a:r>
              <a:rPr lang="en-US"/>
              <a:t>bool logout(void)</a:t>
            </a:r>
          </a:p>
        </p:txBody>
      </p:sp>
      <p:sp>
        <p:nvSpPr>
          <p:cNvPr id="558104" name="Rectangle 24"/>
          <p:cNvSpPr>
            <a:spLocks noChangeArrowheads="1"/>
          </p:cNvSpPr>
          <p:nvPr/>
        </p:nvSpPr>
        <p:spPr bwMode="auto">
          <a:xfrm>
            <a:off x="4921250" y="4713288"/>
            <a:ext cx="4202113" cy="35877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05" name="Text Box 25"/>
          <p:cNvSpPr txBox="1">
            <a:spLocks noChangeArrowheads="1"/>
          </p:cNvSpPr>
          <p:nvPr/>
        </p:nvSpPr>
        <p:spPr bwMode="auto">
          <a:xfrm>
            <a:off x="5791200" y="4648200"/>
            <a:ext cx="249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has a start-time</a:t>
            </a:r>
          </a:p>
        </p:txBody>
      </p:sp>
      <p:sp>
        <p:nvSpPr>
          <p:cNvPr id="558106" name="Text Box 26"/>
          <p:cNvSpPr txBox="1">
            <a:spLocks noChangeArrowheads="1"/>
          </p:cNvSpPr>
          <p:nvPr/>
        </p:nvSpPr>
        <p:spPr bwMode="auto">
          <a:xfrm>
            <a:off x="741363" y="5043488"/>
            <a:ext cx="3286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setStartTime(Time &amp;st)</a:t>
            </a:r>
          </a:p>
        </p:txBody>
      </p:sp>
      <p:sp>
        <p:nvSpPr>
          <p:cNvPr id="558107" name="Rectangle 27"/>
          <p:cNvSpPr>
            <a:spLocks noChangeArrowheads="1"/>
          </p:cNvSpPr>
          <p:nvPr/>
        </p:nvSpPr>
        <p:spPr bwMode="auto">
          <a:xfrm>
            <a:off x="4921250" y="5138738"/>
            <a:ext cx="4202113" cy="35877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08" name="Text Box 28"/>
          <p:cNvSpPr txBox="1">
            <a:spLocks noChangeArrowheads="1"/>
          </p:cNvSpPr>
          <p:nvPr/>
        </p:nvSpPr>
        <p:spPr bwMode="auto">
          <a:xfrm>
            <a:off x="741363" y="5348288"/>
            <a:ext cx="3081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setEndTime(Time &amp;st)</a:t>
            </a:r>
          </a:p>
        </p:txBody>
      </p:sp>
      <p:sp>
        <p:nvSpPr>
          <p:cNvPr id="558109" name="Rectangle 29"/>
          <p:cNvSpPr>
            <a:spLocks noChangeArrowheads="1"/>
          </p:cNvSpPr>
          <p:nvPr/>
        </p:nvSpPr>
        <p:spPr bwMode="auto">
          <a:xfrm>
            <a:off x="4921250" y="5584825"/>
            <a:ext cx="4202113" cy="35877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10" name="Text Box 30"/>
          <p:cNvSpPr txBox="1">
            <a:spLocks noChangeArrowheads="1"/>
          </p:cNvSpPr>
          <p:nvPr/>
        </p:nvSpPr>
        <p:spPr bwMode="auto">
          <a:xfrm>
            <a:off x="741363" y="5686425"/>
            <a:ext cx="3725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addParticipant(string &amp;user)</a:t>
            </a:r>
          </a:p>
        </p:txBody>
      </p:sp>
      <p:sp>
        <p:nvSpPr>
          <p:cNvPr id="558111" name="Rectangle 31"/>
          <p:cNvSpPr>
            <a:spLocks noChangeArrowheads="1"/>
          </p:cNvSpPr>
          <p:nvPr/>
        </p:nvSpPr>
        <p:spPr bwMode="auto">
          <a:xfrm>
            <a:off x="4921250" y="6030913"/>
            <a:ext cx="4202113" cy="35877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112" name="Text Box 32"/>
          <p:cNvSpPr txBox="1">
            <a:spLocks noChangeArrowheads="1"/>
          </p:cNvSpPr>
          <p:nvPr/>
        </p:nvSpPr>
        <p:spPr bwMode="auto">
          <a:xfrm>
            <a:off x="741363" y="5980113"/>
            <a:ext cx="3773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setLocation(string &amp;location)</a:t>
            </a:r>
          </a:p>
        </p:txBody>
      </p:sp>
      <p:sp>
        <p:nvSpPr>
          <p:cNvPr id="558113" name="Text Box 33"/>
          <p:cNvSpPr txBox="1">
            <a:spLocks noChangeArrowheads="1"/>
          </p:cNvSpPr>
          <p:nvPr/>
        </p:nvSpPr>
        <p:spPr bwMode="auto">
          <a:xfrm>
            <a:off x="6032500" y="5060950"/>
            <a:ext cx="242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has an end-time</a:t>
            </a:r>
          </a:p>
        </p:txBody>
      </p:sp>
      <p:sp>
        <p:nvSpPr>
          <p:cNvPr id="558114" name="Text Box 34"/>
          <p:cNvSpPr txBox="1">
            <a:spLocks noChangeArrowheads="1"/>
          </p:cNvSpPr>
          <p:nvPr/>
        </p:nvSpPr>
        <p:spPr bwMode="auto">
          <a:xfrm>
            <a:off x="5334000" y="5562600"/>
            <a:ext cx="366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has a list of participants</a:t>
            </a:r>
          </a:p>
        </p:txBody>
      </p:sp>
      <p:sp>
        <p:nvSpPr>
          <p:cNvPr id="558115" name="Text Box 35"/>
          <p:cNvSpPr txBox="1">
            <a:spLocks noChangeArrowheads="1"/>
          </p:cNvSpPr>
          <p:nvPr/>
        </p:nvSpPr>
        <p:spPr bwMode="auto">
          <a:xfrm>
            <a:off x="6019800" y="5988050"/>
            <a:ext cx="2106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has a location</a:t>
            </a:r>
          </a:p>
        </p:txBody>
      </p:sp>
    </p:spTree>
    <p:extLst>
      <p:ext uri="{BB962C8B-B14F-4D97-AF65-F5344CB8AC3E}">
        <p14:creationId xmlns:p14="http://schemas.microsoft.com/office/powerpoint/2010/main" val="235860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5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5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5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5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5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5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2" grpId="0" animBg="1"/>
      <p:bldP spid="558082" grpId="1" animBg="1"/>
      <p:bldP spid="558083" grpId="0" animBg="1"/>
      <p:bldP spid="558083" grpId="1" animBg="1"/>
      <p:bldP spid="558084" grpId="0" animBg="1"/>
      <p:bldP spid="558084" grpId="1" animBg="1"/>
      <p:bldP spid="558085" grpId="0" animBg="1"/>
      <p:bldP spid="558085" grpId="1" animBg="1"/>
      <p:bldP spid="558086" grpId="0" animBg="1"/>
      <p:bldP spid="558086" grpId="1" animBg="1"/>
      <p:bldP spid="558099" grpId="0"/>
      <p:bldP spid="558100" grpId="0"/>
      <p:bldP spid="558101" grpId="0"/>
      <p:bldP spid="558102" grpId="0"/>
      <p:bldP spid="558103" grpId="0"/>
      <p:bldP spid="558104" grpId="0" animBg="1"/>
      <p:bldP spid="558104" grpId="1" animBg="1"/>
      <p:bldP spid="558106" grpId="0"/>
      <p:bldP spid="558107" grpId="0" animBg="1"/>
      <p:bldP spid="558107" grpId="1" animBg="1"/>
      <p:bldP spid="558108" grpId="0"/>
      <p:bldP spid="558109" grpId="0" animBg="1"/>
      <p:bldP spid="558109" grpId="1" animBg="1"/>
      <p:bldP spid="558110" grpId="0"/>
      <p:bldP spid="558111" grpId="0" animBg="1"/>
      <p:bldP spid="558111" grpId="1" animBg="1"/>
      <p:bldP spid="5581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E848-545F-420A-8138-BD7EB2E4A145}" type="slidenum">
              <a:rPr lang="en-US"/>
              <a:pPr/>
              <a:t>57</a:t>
            </a:fld>
            <a:endParaRPr lang="en-US"/>
          </a:p>
        </p:txBody>
      </p:sp>
      <p:grpSp>
        <p:nvGrpSpPr>
          <p:cNvPr id="560130" name="Group 2"/>
          <p:cNvGrpSpPr>
            <a:grpSpLocks/>
          </p:cNvGrpSpPr>
          <p:nvPr/>
        </p:nvGrpSpPr>
        <p:grpSpPr bwMode="auto">
          <a:xfrm>
            <a:off x="4724400" y="4246563"/>
            <a:ext cx="4244975" cy="2611437"/>
            <a:chOff x="2976" y="2640"/>
            <a:chExt cx="2674" cy="1645"/>
          </a:xfrm>
        </p:grpSpPr>
        <p:sp>
          <p:nvSpPr>
            <p:cNvPr id="560131" name="Rectangle 3"/>
            <p:cNvSpPr>
              <a:spLocks noChangeArrowheads="1"/>
            </p:cNvSpPr>
            <p:nvPr/>
          </p:nvSpPr>
          <p:spPr bwMode="auto">
            <a:xfrm>
              <a:off x="3010" y="2688"/>
              <a:ext cx="2640" cy="1536"/>
            </a:xfrm>
            <a:prstGeom prst="rect">
              <a:avLst/>
            </a:prstGeom>
            <a:solidFill>
              <a:srgbClr val="FFEB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2" name="Text Box 4"/>
            <p:cNvSpPr txBox="1">
              <a:spLocks noChangeArrowheads="1"/>
            </p:cNvSpPr>
            <p:nvPr/>
          </p:nvSpPr>
          <p:spPr bwMode="auto">
            <a:xfrm>
              <a:off x="2976" y="2640"/>
              <a:ext cx="21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RecurringAppointment</a:t>
              </a:r>
            </a:p>
          </p:txBody>
        </p:sp>
        <p:sp>
          <p:nvSpPr>
            <p:cNvPr id="560133" name="Text Box 5"/>
            <p:cNvSpPr txBox="1">
              <a:spLocks noChangeArrowheads="1"/>
            </p:cNvSpPr>
            <p:nvPr/>
          </p:nvSpPr>
          <p:spPr bwMode="auto">
            <a:xfrm>
              <a:off x="3202" y="3312"/>
              <a:ext cx="20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setStartTime(Time &amp;st)</a:t>
              </a:r>
            </a:p>
          </p:txBody>
        </p:sp>
        <p:sp>
          <p:nvSpPr>
            <p:cNvPr id="560134" name="Text Box 6"/>
            <p:cNvSpPr txBox="1">
              <a:spLocks noChangeArrowheads="1"/>
            </p:cNvSpPr>
            <p:nvPr/>
          </p:nvSpPr>
          <p:spPr bwMode="auto">
            <a:xfrm>
              <a:off x="3202" y="3504"/>
              <a:ext cx="19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setEndTime(Time &amp;st)</a:t>
              </a:r>
            </a:p>
          </p:txBody>
        </p:sp>
        <p:sp>
          <p:nvSpPr>
            <p:cNvPr id="560135" name="Text Box 7"/>
            <p:cNvSpPr txBox="1">
              <a:spLocks noChangeArrowheads="1"/>
            </p:cNvSpPr>
            <p:nvPr/>
          </p:nvSpPr>
          <p:spPr bwMode="auto">
            <a:xfrm>
              <a:off x="3202" y="3696"/>
              <a:ext cx="23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addParticipant(string &amp;user)</a:t>
              </a:r>
            </a:p>
          </p:txBody>
        </p:sp>
        <p:sp>
          <p:nvSpPr>
            <p:cNvPr id="560136" name="Text Box 8"/>
            <p:cNvSpPr txBox="1">
              <a:spLocks noChangeArrowheads="1"/>
            </p:cNvSpPr>
            <p:nvPr/>
          </p:nvSpPr>
          <p:spPr bwMode="auto">
            <a:xfrm>
              <a:off x="3202" y="3881"/>
              <a:ext cx="237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setLocation(string &amp;location)</a:t>
              </a:r>
            </a:p>
            <a:p>
              <a:pPr algn="l"/>
              <a:r>
                <a:rPr lang="en-US"/>
                <a:t>bool setRecurRate(int numDays) </a:t>
              </a:r>
            </a:p>
          </p:txBody>
        </p:sp>
        <p:sp>
          <p:nvSpPr>
            <p:cNvPr id="560137" name="Text Box 9"/>
            <p:cNvSpPr txBox="1">
              <a:spLocks noChangeArrowheads="1"/>
            </p:cNvSpPr>
            <p:nvPr/>
          </p:nvSpPr>
          <p:spPr bwMode="auto">
            <a:xfrm>
              <a:off x="3212" y="2951"/>
              <a:ext cx="180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RecurringAppointment() </a:t>
              </a:r>
            </a:p>
            <a:p>
              <a:pPr algn="l"/>
              <a:r>
                <a:rPr lang="en-US">
                  <a:solidFill>
                    <a:srgbClr val="006666"/>
                  </a:solidFill>
                </a:rPr>
                <a:t>~RecurringAppointment()</a:t>
              </a:r>
            </a:p>
          </p:txBody>
        </p:sp>
      </p:grpSp>
      <p:sp>
        <p:nvSpPr>
          <p:cNvPr id="560138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143000"/>
          </a:xfrm>
          <a:noFill/>
          <a:ln/>
        </p:spPr>
        <p:txBody>
          <a:bodyPr/>
          <a:lstStyle/>
          <a:p>
            <a:r>
              <a:rPr lang="en-US" sz="3400"/>
              <a:t>Step #2b: Associate Operations w/Classes</a:t>
            </a:r>
            <a:endParaRPr lang="en-GB" sz="3400"/>
          </a:p>
        </p:txBody>
      </p:sp>
      <p:sp>
        <p:nvSpPr>
          <p:cNvPr id="560139" name="Text Box 11"/>
          <p:cNvSpPr txBox="1">
            <a:spLocks noChangeArrowheads="1"/>
          </p:cNvSpPr>
          <p:nvPr/>
        </p:nvSpPr>
        <p:spPr bwMode="auto">
          <a:xfrm>
            <a:off x="4724400" y="838200"/>
            <a:ext cx="4267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Next we have to determine </a:t>
            </a:r>
            <a:r>
              <a:rPr lang="en-US" sz="2000">
                <a:solidFill>
                  <a:schemeClr val="accent2"/>
                </a:solidFill>
              </a:rPr>
              <a:t>what actions</a:t>
            </a:r>
            <a:r>
              <a:rPr lang="en-US" sz="2000"/>
              <a:t> go with </a:t>
            </a:r>
            <a:r>
              <a:rPr lang="en-US" sz="2000">
                <a:solidFill>
                  <a:schemeClr val="accent2"/>
                </a:solidFill>
              </a:rPr>
              <a:t>which classes</a:t>
            </a:r>
            <a:r>
              <a:rPr lang="en-US" sz="2000"/>
              <a:t>. </a:t>
            </a:r>
          </a:p>
        </p:txBody>
      </p:sp>
      <p:sp>
        <p:nvSpPr>
          <p:cNvPr id="560140" name="Rectangle 12"/>
          <p:cNvSpPr>
            <a:spLocks noChangeArrowheads="1"/>
          </p:cNvSpPr>
          <p:nvPr/>
        </p:nvSpPr>
        <p:spPr bwMode="auto">
          <a:xfrm>
            <a:off x="381000" y="1295400"/>
            <a:ext cx="4191000" cy="266700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41" name="Text Box 13"/>
          <p:cNvSpPr txBox="1">
            <a:spLocks noChangeArrowheads="1"/>
          </p:cNvSpPr>
          <p:nvPr/>
        </p:nvSpPr>
        <p:spPr bwMode="auto">
          <a:xfrm>
            <a:off x="336550" y="12192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Calendar</a:t>
            </a:r>
          </a:p>
        </p:txBody>
      </p:sp>
      <p:sp>
        <p:nvSpPr>
          <p:cNvPr id="560142" name="Text Box 14"/>
          <p:cNvSpPr txBox="1">
            <a:spLocks noChangeArrowheads="1"/>
          </p:cNvSpPr>
          <p:nvPr/>
        </p:nvSpPr>
        <p:spPr bwMode="auto">
          <a:xfrm>
            <a:off x="609600" y="1808163"/>
            <a:ext cx="288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list getListOfAppts(void)</a:t>
            </a:r>
          </a:p>
        </p:txBody>
      </p:sp>
      <p:sp>
        <p:nvSpPr>
          <p:cNvPr id="560143" name="Text Box 15"/>
          <p:cNvSpPr txBox="1">
            <a:spLocks noChangeArrowheads="1"/>
          </p:cNvSpPr>
          <p:nvPr/>
        </p:nvSpPr>
        <p:spPr bwMode="auto">
          <a:xfrm>
            <a:off x="609600" y="2125663"/>
            <a:ext cx="399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addAppt(Appointment *addme)</a:t>
            </a:r>
          </a:p>
        </p:txBody>
      </p:sp>
      <p:sp>
        <p:nvSpPr>
          <p:cNvPr id="560144" name="Text Box 16"/>
          <p:cNvSpPr txBox="1">
            <a:spLocks noChangeArrowheads="1"/>
          </p:cNvSpPr>
          <p:nvPr/>
        </p:nvSpPr>
        <p:spPr bwMode="auto">
          <a:xfrm>
            <a:off x="577850" y="2438400"/>
            <a:ext cx="407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removeAppt(string &amp;apptName)</a:t>
            </a:r>
          </a:p>
        </p:txBody>
      </p:sp>
      <p:sp>
        <p:nvSpPr>
          <p:cNvPr id="560145" name="Text Box 17"/>
          <p:cNvSpPr txBox="1">
            <a:spLocks noChangeArrowheads="1"/>
          </p:cNvSpPr>
          <p:nvPr/>
        </p:nvSpPr>
        <p:spPr bwMode="auto">
          <a:xfrm>
            <a:off x="590550" y="2757488"/>
            <a:ext cx="398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checkCalendars(Time &amp;slot,</a:t>
            </a:r>
            <a:br>
              <a:rPr lang="en-US"/>
            </a:br>
            <a:r>
              <a:rPr lang="en-US"/>
              <a:t>                           Calendar others[])</a:t>
            </a:r>
          </a:p>
        </p:txBody>
      </p:sp>
      <p:sp>
        <p:nvSpPr>
          <p:cNvPr id="560146" name="Text Box 18"/>
          <p:cNvSpPr txBox="1">
            <a:spLocks noChangeArrowheads="1"/>
          </p:cNvSpPr>
          <p:nvPr/>
        </p:nvSpPr>
        <p:spPr bwMode="auto">
          <a:xfrm>
            <a:off x="609600" y="3319463"/>
            <a:ext cx="2655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login(string &amp;pass)</a:t>
            </a:r>
            <a:br>
              <a:rPr lang="en-US"/>
            </a:br>
            <a:r>
              <a:rPr lang="en-US"/>
              <a:t>bool logout(void)</a:t>
            </a:r>
          </a:p>
        </p:txBody>
      </p:sp>
      <p:sp>
        <p:nvSpPr>
          <p:cNvPr id="560147" name="Text Box 19"/>
          <p:cNvSpPr txBox="1">
            <a:spLocks noChangeArrowheads="1"/>
          </p:cNvSpPr>
          <p:nvPr/>
        </p:nvSpPr>
        <p:spPr bwMode="auto">
          <a:xfrm>
            <a:off x="4648200" y="1828800"/>
            <a:ext cx="4343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Of course, our classes need </a:t>
            </a:r>
            <a:r>
              <a:rPr lang="en-US" sz="2200">
                <a:solidFill>
                  <a:schemeClr val="accent2"/>
                </a:solidFill>
              </a:rPr>
              <a:t>constructors</a:t>
            </a:r>
            <a:r>
              <a:rPr lang="en-US" sz="2200"/>
              <a:t> and </a:t>
            </a:r>
            <a:r>
              <a:rPr lang="en-US" sz="2200">
                <a:solidFill>
                  <a:schemeClr val="accent2"/>
                </a:solidFill>
              </a:rPr>
              <a:t>destructors</a:t>
            </a:r>
            <a:r>
              <a:rPr lang="en-US" sz="2200"/>
              <a:t>!</a:t>
            </a:r>
          </a:p>
        </p:txBody>
      </p:sp>
      <p:sp>
        <p:nvSpPr>
          <p:cNvPr id="560148" name="Text Box 20"/>
          <p:cNvSpPr txBox="1">
            <a:spLocks noChangeArrowheads="1"/>
          </p:cNvSpPr>
          <p:nvPr/>
        </p:nvSpPr>
        <p:spPr bwMode="auto">
          <a:xfrm>
            <a:off x="609600" y="1546225"/>
            <a:ext cx="314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Calendar()   and ~Calendar()</a:t>
            </a:r>
          </a:p>
        </p:txBody>
      </p:sp>
      <p:sp>
        <p:nvSpPr>
          <p:cNvPr id="560149" name="Rectangle 21"/>
          <p:cNvSpPr>
            <a:spLocks noChangeArrowheads="1"/>
          </p:cNvSpPr>
          <p:nvPr/>
        </p:nvSpPr>
        <p:spPr bwMode="auto">
          <a:xfrm>
            <a:off x="381000" y="4267200"/>
            <a:ext cx="4191000" cy="243840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50" name="Text Box 22"/>
          <p:cNvSpPr txBox="1">
            <a:spLocks noChangeArrowheads="1"/>
          </p:cNvSpPr>
          <p:nvPr/>
        </p:nvSpPr>
        <p:spPr bwMode="auto">
          <a:xfrm>
            <a:off x="327025" y="4191000"/>
            <a:ext cx="198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Appointment</a:t>
            </a:r>
          </a:p>
        </p:txBody>
      </p:sp>
      <p:sp>
        <p:nvSpPr>
          <p:cNvPr id="560151" name="Text Box 23"/>
          <p:cNvSpPr txBox="1">
            <a:spLocks noChangeArrowheads="1"/>
          </p:cNvSpPr>
          <p:nvPr/>
        </p:nvSpPr>
        <p:spPr bwMode="auto">
          <a:xfrm>
            <a:off x="730250" y="5043488"/>
            <a:ext cx="3286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setStartTime(Time &amp;st)</a:t>
            </a:r>
          </a:p>
        </p:txBody>
      </p:sp>
      <p:sp>
        <p:nvSpPr>
          <p:cNvPr id="560152" name="Text Box 24"/>
          <p:cNvSpPr txBox="1">
            <a:spLocks noChangeArrowheads="1"/>
          </p:cNvSpPr>
          <p:nvPr/>
        </p:nvSpPr>
        <p:spPr bwMode="auto">
          <a:xfrm>
            <a:off x="730250" y="5348288"/>
            <a:ext cx="3081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setEndTime(Time &amp;st)</a:t>
            </a:r>
          </a:p>
        </p:txBody>
      </p:sp>
      <p:sp>
        <p:nvSpPr>
          <p:cNvPr id="560153" name="Text Box 25"/>
          <p:cNvSpPr txBox="1">
            <a:spLocks noChangeArrowheads="1"/>
          </p:cNvSpPr>
          <p:nvPr/>
        </p:nvSpPr>
        <p:spPr bwMode="auto">
          <a:xfrm>
            <a:off x="730250" y="5686425"/>
            <a:ext cx="3725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addParticipant(string &amp;user)</a:t>
            </a:r>
          </a:p>
        </p:txBody>
      </p:sp>
      <p:sp>
        <p:nvSpPr>
          <p:cNvPr id="560154" name="Text Box 26"/>
          <p:cNvSpPr txBox="1">
            <a:spLocks noChangeArrowheads="1"/>
          </p:cNvSpPr>
          <p:nvPr/>
        </p:nvSpPr>
        <p:spPr bwMode="auto">
          <a:xfrm>
            <a:off x="730250" y="5980113"/>
            <a:ext cx="3773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setLocation(string &amp;location)</a:t>
            </a:r>
          </a:p>
        </p:txBody>
      </p:sp>
      <p:sp>
        <p:nvSpPr>
          <p:cNvPr id="560155" name="Text Box 27"/>
          <p:cNvSpPr txBox="1">
            <a:spLocks noChangeArrowheads="1"/>
          </p:cNvSpPr>
          <p:nvPr/>
        </p:nvSpPr>
        <p:spPr bwMode="auto">
          <a:xfrm>
            <a:off x="701675" y="4684713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Appointment() and ~Appointment()</a:t>
            </a:r>
          </a:p>
        </p:txBody>
      </p:sp>
      <p:sp>
        <p:nvSpPr>
          <p:cNvPr id="560156" name="Text Box 28"/>
          <p:cNvSpPr txBox="1">
            <a:spLocks noChangeArrowheads="1"/>
          </p:cNvSpPr>
          <p:nvPr/>
        </p:nvSpPr>
        <p:spPr bwMode="auto">
          <a:xfrm>
            <a:off x="4724400" y="2743200"/>
            <a:ext cx="4343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And now let’s consider our other two classes.</a:t>
            </a:r>
          </a:p>
        </p:txBody>
      </p:sp>
      <p:grpSp>
        <p:nvGrpSpPr>
          <p:cNvPr id="560157" name="Group 29"/>
          <p:cNvGrpSpPr>
            <a:grpSpLocks/>
          </p:cNvGrpSpPr>
          <p:nvPr/>
        </p:nvGrpSpPr>
        <p:grpSpPr bwMode="auto">
          <a:xfrm>
            <a:off x="4724400" y="1676400"/>
            <a:ext cx="4244975" cy="2514600"/>
            <a:chOff x="2976" y="2640"/>
            <a:chExt cx="2674" cy="1584"/>
          </a:xfrm>
        </p:grpSpPr>
        <p:sp>
          <p:nvSpPr>
            <p:cNvPr id="560158" name="Rectangle 30"/>
            <p:cNvSpPr>
              <a:spLocks noChangeArrowheads="1"/>
            </p:cNvSpPr>
            <p:nvPr/>
          </p:nvSpPr>
          <p:spPr bwMode="auto">
            <a:xfrm>
              <a:off x="3010" y="2688"/>
              <a:ext cx="2640" cy="1536"/>
            </a:xfrm>
            <a:prstGeom prst="rect">
              <a:avLst/>
            </a:prstGeom>
            <a:solidFill>
              <a:srgbClr val="FFEB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9" name="Text Box 31"/>
            <p:cNvSpPr txBox="1">
              <a:spLocks noChangeArrowheads="1"/>
            </p:cNvSpPr>
            <p:nvPr/>
          </p:nvSpPr>
          <p:spPr bwMode="auto">
            <a:xfrm>
              <a:off x="2976" y="2640"/>
              <a:ext cx="20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OneTimeAppointment</a:t>
              </a:r>
            </a:p>
          </p:txBody>
        </p:sp>
        <p:sp>
          <p:nvSpPr>
            <p:cNvPr id="560160" name="Text Box 32"/>
            <p:cNvSpPr txBox="1">
              <a:spLocks noChangeArrowheads="1"/>
            </p:cNvSpPr>
            <p:nvPr/>
          </p:nvSpPr>
          <p:spPr bwMode="auto">
            <a:xfrm>
              <a:off x="3202" y="3312"/>
              <a:ext cx="20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setStartTime(Time &amp;st)</a:t>
              </a:r>
            </a:p>
          </p:txBody>
        </p:sp>
        <p:sp>
          <p:nvSpPr>
            <p:cNvPr id="560161" name="Text Box 33"/>
            <p:cNvSpPr txBox="1">
              <a:spLocks noChangeArrowheads="1"/>
            </p:cNvSpPr>
            <p:nvPr/>
          </p:nvSpPr>
          <p:spPr bwMode="auto">
            <a:xfrm>
              <a:off x="3202" y="3504"/>
              <a:ext cx="19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setEndTime(Time &amp;st)</a:t>
              </a:r>
            </a:p>
          </p:txBody>
        </p:sp>
        <p:sp>
          <p:nvSpPr>
            <p:cNvPr id="560162" name="Text Box 34"/>
            <p:cNvSpPr txBox="1">
              <a:spLocks noChangeArrowheads="1"/>
            </p:cNvSpPr>
            <p:nvPr/>
          </p:nvSpPr>
          <p:spPr bwMode="auto">
            <a:xfrm>
              <a:off x="3202" y="3696"/>
              <a:ext cx="23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addParticipant(string &amp;user)</a:t>
              </a:r>
            </a:p>
          </p:txBody>
        </p:sp>
        <p:sp>
          <p:nvSpPr>
            <p:cNvPr id="560163" name="Text Box 35"/>
            <p:cNvSpPr txBox="1">
              <a:spLocks noChangeArrowheads="1"/>
            </p:cNvSpPr>
            <p:nvPr/>
          </p:nvSpPr>
          <p:spPr bwMode="auto">
            <a:xfrm>
              <a:off x="3202" y="3881"/>
              <a:ext cx="2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setLocation(string &amp;location)</a:t>
              </a:r>
            </a:p>
          </p:txBody>
        </p:sp>
        <p:sp>
          <p:nvSpPr>
            <p:cNvPr id="560164" name="Text Box 36"/>
            <p:cNvSpPr txBox="1">
              <a:spLocks noChangeArrowheads="1"/>
            </p:cNvSpPr>
            <p:nvPr/>
          </p:nvSpPr>
          <p:spPr bwMode="auto">
            <a:xfrm>
              <a:off x="3212" y="2951"/>
              <a:ext cx="175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OneTimeAppointment() </a:t>
              </a:r>
            </a:p>
            <a:p>
              <a:pPr algn="l"/>
              <a:r>
                <a:rPr lang="en-US">
                  <a:solidFill>
                    <a:srgbClr val="006666"/>
                  </a:solidFill>
                </a:rPr>
                <a:t>~OneTimeAppointment()</a:t>
              </a:r>
            </a:p>
          </p:txBody>
        </p:sp>
      </p:grpSp>
      <p:sp>
        <p:nvSpPr>
          <p:cNvPr id="560165" name="Rectangle 37"/>
          <p:cNvSpPr>
            <a:spLocks noChangeArrowheads="1"/>
          </p:cNvSpPr>
          <p:nvPr/>
        </p:nvSpPr>
        <p:spPr bwMode="auto">
          <a:xfrm>
            <a:off x="4625975" y="804863"/>
            <a:ext cx="4365625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>
                <a:solidFill>
                  <a:srgbClr val="6600CC"/>
                </a:solidFill>
              </a:rPr>
              <a:t>So, do we need all </a:t>
            </a:r>
            <a:br>
              <a:rPr lang="en-US" sz="2400">
                <a:solidFill>
                  <a:srgbClr val="6600CC"/>
                </a:solidFill>
              </a:rPr>
            </a:br>
            <a:r>
              <a:rPr lang="en-US" sz="2400">
                <a:solidFill>
                  <a:srgbClr val="6600CC"/>
                </a:solidFill>
              </a:rPr>
              <a:t>of our classes?</a:t>
            </a:r>
          </a:p>
        </p:txBody>
      </p:sp>
      <p:sp>
        <p:nvSpPr>
          <p:cNvPr id="560166" name="Text Box 38"/>
          <p:cNvSpPr txBox="1">
            <a:spLocks noChangeArrowheads="1"/>
          </p:cNvSpPr>
          <p:nvPr/>
        </p:nvSpPr>
        <p:spPr bwMode="auto">
          <a:xfrm>
            <a:off x="5486400" y="974725"/>
            <a:ext cx="2386013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0">
                <a:solidFill>
                  <a:srgbClr val="FF3300"/>
                </a:solidFill>
                <a:latin typeface="Times New Roman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059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6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6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0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0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6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6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47" grpId="0"/>
      <p:bldP spid="560148" grpId="0"/>
      <p:bldP spid="560155" grpId="0"/>
      <p:bldP spid="560156" grpId="0"/>
      <p:bldP spid="560165" grpId="0" animBg="1"/>
      <p:bldP spid="56016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82C13-CFBE-4539-914E-9800C2D6A53A}" type="slidenum">
              <a:rPr lang="en-US"/>
              <a:pPr/>
              <a:t>58</a:t>
            </a:fld>
            <a:endParaRPr lang="en-US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" y="-76200"/>
            <a:ext cx="8685213" cy="1143000"/>
          </a:xfrm>
        </p:spPr>
        <p:txBody>
          <a:bodyPr/>
          <a:lstStyle/>
          <a:p>
            <a:r>
              <a:rPr lang="en-US" sz="3600"/>
              <a:t>Step 3: Determine Relationships &amp; Data </a:t>
            </a:r>
            <a:endParaRPr lang="en-GB" sz="3600"/>
          </a:p>
        </p:txBody>
      </p:sp>
      <p:sp>
        <p:nvSpPr>
          <p:cNvPr id="562179" name="Text Box 3"/>
          <p:cNvSpPr txBox="1">
            <a:spLocks noChangeArrowheads="1"/>
          </p:cNvSpPr>
          <p:nvPr/>
        </p:nvSpPr>
        <p:spPr bwMode="auto">
          <a:xfrm>
            <a:off x="288925" y="1112838"/>
            <a:ext cx="4587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/>
              <a:t>Now you need to figure out how the classes </a:t>
            </a:r>
            <a:r>
              <a:rPr lang="en-US" sz="2400">
                <a:solidFill>
                  <a:srgbClr val="006666"/>
                </a:solidFill>
              </a:rPr>
              <a:t>relate to each other</a:t>
            </a:r>
            <a:r>
              <a:rPr lang="en-US" sz="2400"/>
              <a:t> and what data they hold.</a:t>
            </a:r>
          </a:p>
        </p:txBody>
      </p:sp>
      <p:sp>
        <p:nvSpPr>
          <p:cNvPr id="562180" name="Text Box 4"/>
          <p:cNvSpPr txBox="1">
            <a:spLocks noChangeArrowheads="1"/>
          </p:cNvSpPr>
          <p:nvPr/>
        </p:nvSpPr>
        <p:spPr bwMode="auto">
          <a:xfrm>
            <a:off x="669925" y="2438400"/>
            <a:ext cx="4587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/>
              <a:t>There are three relationships to consider:</a:t>
            </a:r>
          </a:p>
        </p:txBody>
      </p:sp>
      <p:sp>
        <p:nvSpPr>
          <p:cNvPr id="562181" name="Text Box 5"/>
          <p:cNvSpPr txBox="1">
            <a:spLocks noChangeArrowheads="1"/>
          </p:cNvSpPr>
          <p:nvPr/>
        </p:nvSpPr>
        <p:spPr bwMode="auto">
          <a:xfrm>
            <a:off x="1279525" y="3382963"/>
            <a:ext cx="77708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1. </a:t>
            </a:r>
            <a:r>
              <a:rPr lang="en-US" sz="2400">
                <a:solidFill>
                  <a:srgbClr val="6600CC"/>
                </a:solidFill>
              </a:rPr>
              <a:t>Uses</a:t>
            </a:r>
            <a:r>
              <a:rPr lang="en-US" sz="2400"/>
              <a:t>:  Class X </a:t>
            </a:r>
            <a:r>
              <a:rPr lang="en-US" sz="2400">
                <a:solidFill>
                  <a:srgbClr val="6600CC"/>
                </a:solidFill>
              </a:rPr>
              <a:t>uses</a:t>
            </a:r>
            <a:r>
              <a:rPr lang="en-US" sz="2400"/>
              <a:t> objects of class Y, but may not </a:t>
            </a:r>
            <a:br>
              <a:rPr lang="en-US" sz="2400"/>
            </a:br>
            <a:r>
              <a:rPr lang="en-US" sz="2400"/>
              <a:t>    actually hold objects of class Y.</a:t>
            </a:r>
          </a:p>
        </p:txBody>
      </p:sp>
      <p:sp>
        <p:nvSpPr>
          <p:cNvPr id="562182" name="Text Box 6"/>
          <p:cNvSpPr txBox="1">
            <a:spLocks noChangeArrowheads="1"/>
          </p:cNvSpPr>
          <p:nvPr/>
        </p:nvSpPr>
        <p:spPr bwMode="auto">
          <a:xfrm>
            <a:off x="1219200" y="4267200"/>
            <a:ext cx="7670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2. </a:t>
            </a:r>
            <a:r>
              <a:rPr lang="en-US" sz="2400">
                <a:solidFill>
                  <a:srgbClr val="6600CC"/>
                </a:solidFill>
              </a:rPr>
              <a:t>Has-A</a:t>
            </a:r>
            <a:r>
              <a:rPr lang="en-US" sz="2400"/>
              <a:t>:  Class X </a:t>
            </a:r>
            <a:r>
              <a:rPr lang="en-US" sz="2400">
                <a:solidFill>
                  <a:srgbClr val="6600CC"/>
                </a:solidFill>
              </a:rPr>
              <a:t>contains</a:t>
            </a:r>
            <a:r>
              <a:rPr lang="en-US" sz="2400"/>
              <a:t> one or more instances of </a:t>
            </a:r>
            <a:br>
              <a:rPr lang="en-US" sz="2400"/>
            </a:br>
            <a:r>
              <a:rPr lang="en-US" sz="2400"/>
              <a:t>    class Y (composition).</a:t>
            </a:r>
          </a:p>
        </p:txBody>
      </p:sp>
      <p:sp>
        <p:nvSpPr>
          <p:cNvPr id="562183" name="Text Box 7"/>
          <p:cNvSpPr txBox="1">
            <a:spLocks noChangeArrowheads="1"/>
          </p:cNvSpPr>
          <p:nvPr/>
        </p:nvSpPr>
        <p:spPr bwMode="auto">
          <a:xfrm>
            <a:off x="1211263" y="5105400"/>
            <a:ext cx="737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3. </a:t>
            </a:r>
            <a:r>
              <a:rPr lang="en-US" sz="2400">
                <a:solidFill>
                  <a:srgbClr val="6600CC"/>
                </a:solidFill>
              </a:rPr>
              <a:t>Is-A</a:t>
            </a:r>
            <a:r>
              <a:rPr lang="en-US" sz="2400"/>
              <a:t>:  Class X </a:t>
            </a:r>
            <a:r>
              <a:rPr lang="en-US" sz="2400">
                <a:solidFill>
                  <a:srgbClr val="6600CC"/>
                </a:solidFill>
              </a:rPr>
              <a:t>is a specialized version</a:t>
            </a:r>
            <a:r>
              <a:rPr lang="en-US" sz="2400"/>
              <a:t> of class Y.</a:t>
            </a:r>
          </a:p>
        </p:txBody>
      </p:sp>
      <p:sp>
        <p:nvSpPr>
          <p:cNvPr id="562184" name="Text Box 8"/>
          <p:cNvSpPr txBox="1">
            <a:spLocks noChangeArrowheads="1"/>
          </p:cNvSpPr>
          <p:nvPr/>
        </p:nvSpPr>
        <p:spPr bwMode="auto">
          <a:xfrm>
            <a:off x="419100" y="5807075"/>
            <a:ext cx="8343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This will help you figure out what </a:t>
            </a:r>
            <a:r>
              <a:rPr lang="en-US" sz="2400">
                <a:solidFill>
                  <a:srgbClr val="006666"/>
                </a:solidFill>
              </a:rPr>
              <a:t>private data</a:t>
            </a:r>
            <a:r>
              <a:rPr lang="en-US" sz="2400"/>
              <a:t> each class needs, and will also help determine </a:t>
            </a:r>
            <a:r>
              <a:rPr lang="en-US" sz="2400">
                <a:solidFill>
                  <a:schemeClr val="accent2"/>
                </a:solidFill>
              </a:rPr>
              <a:t>inheritance</a:t>
            </a:r>
            <a:r>
              <a:rPr lang="en-US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175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2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2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2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2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2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2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1" grpId="0"/>
      <p:bldP spid="562182" grpId="0"/>
      <p:bldP spid="562183" grpId="0"/>
      <p:bldP spid="56218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EE61-B967-464B-B89C-DE5CB8D5C8E9}" type="slidenum">
              <a:rPr lang="en-US"/>
              <a:pPr/>
              <a:t>59</a:t>
            </a:fld>
            <a:endParaRPr lang="en-US"/>
          </a:p>
        </p:txBody>
      </p:sp>
      <p:sp>
        <p:nvSpPr>
          <p:cNvPr id="564226" name="Rectangle 2"/>
          <p:cNvSpPr>
            <a:spLocks noChangeArrowheads="1"/>
          </p:cNvSpPr>
          <p:nvPr/>
        </p:nvSpPr>
        <p:spPr bwMode="auto">
          <a:xfrm>
            <a:off x="273050" y="1143000"/>
            <a:ext cx="4191000" cy="4291013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27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Calendar</a:t>
            </a: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501650" y="1655763"/>
            <a:ext cx="288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list getListOfAppts(void)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501650" y="1973263"/>
            <a:ext cx="399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addAppt(Appointment *addme)</a:t>
            </a:r>
          </a:p>
        </p:txBody>
      </p:sp>
      <p:sp>
        <p:nvSpPr>
          <p:cNvPr id="564230" name="Text Box 6"/>
          <p:cNvSpPr txBox="1">
            <a:spLocks noChangeArrowheads="1"/>
          </p:cNvSpPr>
          <p:nvPr/>
        </p:nvSpPr>
        <p:spPr bwMode="auto">
          <a:xfrm>
            <a:off x="469900" y="2286000"/>
            <a:ext cx="407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removeAppt(string &amp;apptName)</a:t>
            </a:r>
          </a:p>
        </p:txBody>
      </p:sp>
      <p:sp>
        <p:nvSpPr>
          <p:cNvPr id="564231" name="Text Box 7"/>
          <p:cNvSpPr txBox="1">
            <a:spLocks noChangeArrowheads="1"/>
          </p:cNvSpPr>
          <p:nvPr/>
        </p:nvSpPr>
        <p:spPr bwMode="auto">
          <a:xfrm>
            <a:off x="482600" y="2605088"/>
            <a:ext cx="398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checkCalendars(Time &amp;slot,</a:t>
            </a:r>
            <a:br>
              <a:rPr lang="en-US"/>
            </a:br>
            <a:r>
              <a:rPr lang="en-US"/>
              <a:t>                           Calendar others[])</a:t>
            </a:r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501650" y="3167063"/>
            <a:ext cx="2655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login(string &amp;pass)</a:t>
            </a:r>
            <a:br>
              <a:rPr lang="en-US"/>
            </a:br>
            <a:r>
              <a:rPr lang="en-US"/>
              <a:t>bool logout(void)</a:t>
            </a:r>
          </a:p>
        </p:txBody>
      </p:sp>
      <p:sp>
        <p:nvSpPr>
          <p:cNvPr id="564233" name="Text Box 9"/>
          <p:cNvSpPr txBox="1">
            <a:spLocks noChangeArrowheads="1"/>
          </p:cNvSpPr>
          <p:nvPr/>
        </p:nvSpPr>
        <p:spPr bwMode="auto">
          <a:xfrm>
            <a:off x="501650" y="1393825"/>
            <a:ext cx="314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Calendar()   and ~Calendar()</a:t>
            </a:r>
          </a:p>
        </p:txBody>
      </p:sp>
      <p:sp>
        <p:nvSpPr>
          <p:cNvPr id="564234" name="Rectangle 10"/>
          <p:cNvSpPr>
            <a:spLocks noGrp="1" noChangeArrowheads="1"/>
          </p:cNvSpPr>
          <p:nvPr>
            <p:ph type="title"/>
          </p:nvPr>
        </p:nvSpPr>
        <p:spPr>
          <a:xfrm>
            <a:off x="273050" y="-76200"/>
            <a:ext cx="8685213" cy="1143000"/>
          </a:xfrm>
          <a:noFill/>
          <a:ln/>
        </p:spPr>
        <p:txBody>
          <a:bodyPr/>
          <a:lstStyle/>
          <a:p>
            <a:r>
              <a:rPr lang="en-US" sz="3600"/>
              <a:t>Step 3: Determine Relationships &amp; Data </a:t>
            </a:r>
            <a:endParaRPr lang="en-GB" sz="3600"/>
          </a:p>
        </p:txBody>
      </p:sp>
      <p:sp>
        <p:nvSpPr>
          <p:cNvPr id="564235" name="Text Box 11"/>
          <p:cNvSpPr txBox="1">
            <a:spLocks noChangeArrowheads="1"/>
          </p:cNvSpPr>
          <p:nvPr/>
        </p:nvSpPr>
        <p:spPr bwMode="auto">
          <a:xfrm>
            <a:off x="4572000" y="1212850"/>
            <a:ext cx="45688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A Calendar contains </a:t>
            </a:r>
            <a:r>
              <a:rPr lang="en-US" sz="2200">
                <a:solidFill>
                  <a:srgbClr val="006666"/>
                </a:solidFill>
              </a:rPr>
              <a:t>appointments</a:t>
            </a:r>
          </a:p>
        </p:txBody>
      </p:sp>
      <p:sp>
        <p:nvSpPr>
          <p:cNvPr id="564236" name="Text Box 12"/>
          <p:cNvSpPr txBox="1">
            <a:spLocks noChangeArrowheads="1"/>
          </p:cNvSpPr>
          <p:nvPr/>
        </p:nvSpPr>
        <p:spPr bwMode="auto">
          <a:xfrm>
            <a:off x="4572000" y="1706563"/>
            <a:ext cx="45069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A Calendar must have a </a:t>
            </a:r>
            <a:r>
              <a:rPr lang="en-US" sz="2200">
                <a:solidFill>
                  <a:srgbClr val="006666"/>
                </a:solidFill>
              </a:rPr>
              <a:t>password</a:t>
            </a:r>
          </a:p>
        </p:txBody>
      </p:sp>
      <p:sp>
        <p:nvSpPr>
          <p:cNvPr id="564237" name="Text Box 13"/>
          <p:cNvSpPr txBox="1">
            <a:spLocks noChangeArrowheads="1"/>
          </p:cNvSpPr>
          <p:nvPr/>
        </p:nvSpPr>
        <p:spPr bwMode="auto">
          <a:xfrm>
            <a:off x="304800" y="3810000"/>
            <a:ext cx="128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private:</a:t>
            </a:r>
          </a:p>
        </p:txBody>
      </p:sp>
      <p:sp>
        <p:nvSpPr>
          <p:cNvPr id="564238" name="Text Box 14"/>
          <p:cNvSpPr txBox="1">
            <a:spLocks noChangeArrowheads="1"/>
          </p:cNvSpPr>
          <p:nvPr/>
        </p:nvSpPr>
        <p:spPr bwMode="auto">
          <a:xfrm>
            <a:off x="595313" y="4281488"/>
            <a:ext cx="297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Appointment  m_app[100];</a:t>
            </a:r>
          </a:p>
        </p:txBody>
      </p:sp>
      <p:sp>
        <p:nvSpPr>
          <p:cNvPr id="564239" name="Text Box 15"/>
          <p:cNvSpPr txBox="1">
            <a:spLocks noChangeArrowheads="1"/>
          </p:cNvSpPr>
          <p:nvPr/>
        </p:nvSpPr>
        <p:spPr bwMode="auto">
          <a:xfrm>
            <a:off x="609600" y="4586288"/>
            <a:ext cx="3055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String            m_password;</a:t>
            </a:r>
          </a:p>
        </p:txBody>
      </p:sp>
      <p:sp>
        <p:nvSpPr>
          <p:cNvPr id="564240" name="Text Box 16"/>
          <p:cNvSpPr txBox="1">
            <a:spLocks noChangeArrowheads="1"/>
          </p:cNvSpPr>
          <p:nvPr/>
        </p:nvSpPr>
        <p:spPr bwMode="auto">
          <a:xfrm>
            <a:off x="4572000" y="2239963"/>
            <a:ext cx="44688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A Calendar uses other </a:t>
            </a:r>
            <a:r>
              <a:rPr lang="en-US" sz="2200">
                <a:solidFill>
                  <a:srgbClr val="006666"/>
                </a:solidFill>
              </a:rPr>
              <a:t>calendars</a:t>
            </a:r>
            <a:r>
              <a:rPr lang="en-US" sz="2200"/>
              <a:t>,</a:t>
            </a:r>
            <a:endParaRPr lang="en-US" sz="2200">
              <a:solidFill>
                <a:srgbClr val="006666"/>
              </a:solidFill>
            </a:endParaRPr>
          </a:p>
        </p:txBody>
      </p:sp>
      <p:sp>
        <p:nvSpPr>
          <p:cNvPr id="564241" name="Text Box 17"/>
          <p:cNvSpPr txBox="1">
            <a:spLocks noChangeArrowheads="1"/>
          </p:cNvSpPr>
          <p:nvPr/>
        </p:nvSpPr>
        <p:spPr bwMode="auto">
          <a:xfrm>
            <a:off x="4572000" y="2620963"/>
            <a:ext cx="44465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 i="1"/>
              <a:t>but</a:t>
            </a:r>
            <a:r>
              <a:rPr lang="en-US" sz="2200"/>
              <a:t> it doesn’t need to hold them.</a:t>
            </a:r>
            <a:endParaRPr lang="en-US" sz="2200">
              <a:solidFill>
                <a:srgbClr val="006666"/>
              </a:solidFill>
            </a:endParaRPr>
          </a:p>
        </p:txBody>
      </p:sp>
      <p:sp>
        <p:nvSpPr>
          <p:cNvPr id="564242" name="Rectangle 18"/>
          <p:cNvSpPr>
            <a:spLocks noChangeArrowheads="1"/>
          </p:cNvSpPr>
          <p:nvPr/>
        </p:nvSpPr>
        <p:spPr bwMode="auto">
          <a:xfrm>
            <a:off x="2362200" y="2895600"/>
            <a:ext cx="20574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43" name="Text Box 19"/>
          <p:cNvSpPr txBox="1">
            <a:spLocks noChangeArrowheads="1"/>
          </p:cNvSpPr>
          <p:nvPr/>
        </p:nvSpPr>
        <p:spPr bwMode="auto">
          <a:xfrm>
            <a:off x="4489450" y="3276600"/>
            <a:ext cx="46545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300">
                <a:solidFill>
                  <a:schemeClr val="accent2"/>
                </a:solidFill>
              </a:rPr>
              <a:t>In general, if a class </a:t>
            </a:r>
            <a:r>
              <a:rPr lang="en-US" sz="2300">
                <a:solidFill>
                  <a:srgbClr val="6600CC"/>
                </a:solidFill>
              </a:rPr>
              <a:t>naturally holds </a:t>
            </a:r>
            <a:r>
              <a:rPr lang="en-US" sz="2300">
                <a:solidFill>
                  <a:schemeClr val="accent2"/>
                </a:solidFill>
              </a:rPr>
              <a:t>a piece of data, your design should place the data in that class.</a:t>
            </a:r>
          </a:p>
        </p:txBody>
      </p:sp>
      <p:sp>
        <p:nvSpPr>
          <p:cNvPr id="564244" name="Text Box 20"/>
          <p:cNvSpPr txBox="1">
            <a:spLocks noChangeArrowheads="1"/>
          </p:cNvSpPr>
          <p:nvPr/>
        </p:nvSpPr>
        <p:spPr bwMode="auto">
          <a:xfrm>
            <a:off x="4648200" y="4921250"/>
            <a:ext cx="434181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300">
                <a:solidFill>
                  <a:srgbClr val="6600CC"/>
                </a:solidFill>
              </a:rPr>
              <a:t>Of course, you might not get it right the first time.</a:t>
            </a:r>
          </a:p>
        </p:txBody>
      </p:sp>
      <p:sp>
        <p:nvSpPr>
          <p:cNvPr id="564245" name="Text Box 21"/>
          <p:cNvSpPr txBox="1">
            <a:spLocks noChangeArrowheads="1"/>
          </p:cNvSpPr>
          <p:nvPr/>
        </p:nvSpPr>
        <p:spPr bwMode="auto">
          <a:xfrm>
            <a:off x="457200" y="5562600"/>
            <a:ext cx="4830763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300">
                <a:solidFill>
                  <a:srgbClr val="800000"/>
                </a:solidFill>
              </a:rPr>
              <a:t>In this case, it helps to </a:t>
            </a:r>
            <a:br>
              <a:rPr lang="en-US" sz="2300">
                <a:solidFill>
                  <a:srgbClr val="800000"/>
                </a:solidFill>
              </a:rPr>
            </a:br>
            <a:r>
              <a:rPr lang="en-US" sz="2300">
                <a:solidFill>
                  <a:srgbClr val="FF3300"/>
                </a:solidFill>
              </a:rPr>
              <a:t>“re-factor”</a:t>
            </a:r>
            <a:r>
              <a:rPr lang="en-US" sz="2300">
                <a:solidFill>
                  <a:srgbClr val="800000"/>
                </a:solidFill>
              </a:rPr>
              <a:t> your classes.</a:t>
            </a:r>
          </a:p>
          <a:p>
            <a:r>
              <a:rPr lang="en-US" sz="2300">
                <a:solidFill>
                  <a:srgbClr val="800000"/>
                </a:solidFill>
              </a:rPr>
              <a:t>(i.e. iterate till you get it right)</a:t>
            </a:r>
          </a:p>
        </p:txBody>
      </p:sp>
    </p:spTree>
    <p:extLst>
      <p:ext uri="{BB962C8B-B14F-4D97-AF65-F5344CB8AC3E}">
        <p14:creationId xmlns:p14="http://schemas.microsoft.com/office/powerpoint/2010/main" val="83769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4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4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5" grpId="0"/>
      <p:bldP spid="564236" grpId="0"/>
      <p:bldP spid="564237" grpId="0"/>
      <p:bldP spid="564238" grpId="0"/>
      <p:bldP spid="564239" grpId="0"/>
      <p:bldP spid="564240" grpId="0"/>
      <p:bldP spid="564241" grpId="0"/>
      <p:bldP spid="564242" grpId="0" animBg="1"/>
      <p:bldP spid="564242" grpId="1" animBg="1"/>
      <p:bldP spid="564243" grpId="0"/>
      <p:bldP spid="564244" grpId="0"/>
      <p:bldP spid="5642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09E1-48D2-45E2-82EE-6F65C6667763}" type="slidenum">
              <a:rPr lang="en-US"/>
              <a:pPr/>
              <a:t>6</a:t>
            </a:fld>
            <a:endParaRPr lang="en-US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600075" y="1039813"/>
            <a:ext cx="826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533400" y="762000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Why is this?</a:t>
            </a:r>
            <a:r>
              <a:rPr lang="en-US">
                <a:solidFill>
                  <a:srgbClr val="990000"/>
                </a:solidFill>
              </a:rPr>
              <a:t>  Well a Student </a:t>
            </a:r>
            <a:r>
              <a:rPr lang="en-US" i="1">
                <a:solidFill>
                  <a:srgbClr val="006666"/>
                </a:solidFill>
              </a:rPr>
              <a:t>IS</a:t>
            </a:r>
            <a:r>
              <a:rPr lang="en-US">
                <a:solidFill>
                  <a:srgbClr val="006666"/>
                </a:solidFill>
              </a:rPr>
              <a:t> a</a:t>
            </a:r>
            <a:r>
              <a:rPr lang="en-US">
                <a:solidFill>
                  <a:srgbClr val="990000"/>
                </a:solidFill>
              </a:rPr>
              <a:t> Person.  </a:t>
            </a:r>
            <a:r>
              <a:rPr lang="en-US">
                <a:solidFill>
                  <a:srgbClr val="006666"/>
                </a:solidFill>
              </a:rPr>
              <a:t>Everything a Person can do, it can do.  </a:t>
            </a:r>
          </a:p>
        </p:txBody>
      </p:sp>
      <p:sp>
        <p:nvSpPr>
          <p:cNvPr id="405514" name="Rectangle 10"/>
          <p:cNvSpPr>
            <a:spLocks noChangeArrowheads="1"/>
          </p:cNvSpPr>
          <p:nvPr/>
        </p:nvSpPr>
        <p:spPr bwMode="auto">
          <a:xfrm>
            <a:off x="304800" y="1600200"/>
            <a:ext cx="8621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So if I can ask for a </a:t>
            </a:r>
            <a:r>
              <a:rPr lang="en-US">
                <a:solidFill>
                  <a:srgbClr val="6600CC"/>
                </a:solidFill>
              </a:rPr>
              <a:t>Person’s</a:t>
            </a:r>
            <a:r>
              <a:rPr lang="en-US">
                <a:solidFill>
                  <a:srgbClr val="990000"/>
                </a:solidFill>
              </a:rPr>
              <a:t> name with </a:t>
            </a:r>
            <a:r>
              <a:rPr lang="en-US">
                <a:solidFill>
                  <a:srgbClr val="6600CC"/>
                </a:solidFill>
              </a:rPr>
              <a:t>getName</a:t>
            </a:r>
            <a:r>
              <a:rPr lang="en-US">
                <a:solidFill>
                  <a:srgbClr val="990000"/>
                </a:solidFill>
              </a:rPr>
              <a:t>, I can ask for a </a:t>
            </a:r>
            <a:r>
              <a:rPr lang="en-US">
                <a:solidFill>
                  <a:srgbClr val="6600CC"/>
                </a:solidFill>
              </a:rPr>
              <a:t>Student’s</a:t>
            </a:r>
            <a:r>
              <a:rPr lang="en-US">
                <a:solidFill>
                  <a:srgbClr val="990000"/>
                </a:solidFill>
              </a:rPr>
              <a:t> name with </a:t>
            </a:r>
            <a:r>
              <a:rPr lang="en-US">
                <a:solidFill>
                  <a:srgbClr val="6600CC"/>
                </a:solidFill>
              </a:rPr>
              <a:t>getName </a:t>
            </a:r>
            <a:r>
              <a:rPr lang="en-US">
                <a:solidFill>
                  <a:srgbClr val="990000"/>
                </a:solidFill>
              </a:rPr>
              <a:t>too!</a:t>
            </a:r>
          </a:p>
        </p:txBody>
      </p:sp>
      <p:grpSp>
        <p:nvGrpSpPr>
          <p:cNvPr id="405542" name="Group 38"/>
          <p:cNvGrpSpPr>
            <a:grpSpLocks/>
          </p:cNvGrpSpPr>
          <p:nvPr/>
        </p:nvGrpSpPr>
        <p:grpSpPr bwMode="auto">
          <a:xfrm>
            <a:off x="304800" y="3048000"/>
            <a:ext cx="3352800" cy="3149600"/>
            <a:chOff x="240" y="2057"/>
            <a:chExt cx="2112" cy="1774"/>
          </a:xfrm>
        </p:grpSpPr>
        <p:sp>
          <p:nvSpPr>
            <p:cNvPr id="405543" name="Rectangle 39"/>
            <p:cNvSpPr>
              <a:spLocks noChangeArrowheads="1"/>
            </p:cNvSpPr>
            <p:nvPr/>
          </p:nvSpPr>
          <p:spPr bwMode="auto">
            <a:xfrm>
              <a:off x="240" y="2057"/>
              <a:ext cx="2112" cy="177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44" name="Text Box 40"/>
            <p:cNvSpPr txBox="1">
              <a:spLocks noChangeArrowheads="1"/>
            </p:cNvSpPr>
            <p:nvPr/>
          </p:nvSpPr>
          <p:spPr bwMode="auto">
            <a:xfrm>
              <a:off x="258" y="2060"/>
              <a:ext cx="2008" cy="1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string getName(void)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{ return m_name; }</a:t>
              </a: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  ...</a:t>
              </a:r>
            </a:p>
            <a:p>
              <a:pPr algn="l"/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  </a:t>
              </a:r>
              <a:r>
                <a:rPr lang="en-US" sz="1800" b="1">
                  <a:latin typeface="Courier New" pitchFamily="49" charset="0"/>
                </a:rPr>
                <a:t>string m_name;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int    m_age;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405545" name="Group 41"/>
          <p:cNvGrpSpPr>
            <a:grpSpLocks/>
          </p:cNvGrpSpPr>
          <p:nvPr/>
        </p:nvGrpSpPr>
        <p:grpSpPr bwMode="auto">
          <a:xfrm>
            <a:off x="4994275" y="3273425"/>
            <a:ext cx="3963988" cy="3451225"/>
            <a:chOff x="3494" y="1776"/>
            <a:chExt cx="2162" cy="2432"/>
          </a:xfrm>
        </p:grpSpPr>
        <p:sp>
          <p:nvSpPr>
            <p:cNvPr id="405546" name="Rectangle 42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547" name="Text Box 43"/>
            <p:cNvSpPr txBox="1">
              <a:spLocks noChangeArrowheads="1"/>
            </p:cNvSpPr>
            <p:nvPr/>
          </p:nvSpPr>
          <p:spPr bwMode="auto">
            <a:xfrm>
              <a:off x="3494" y="1780"/>
              <a:ext cx="2008" cy="1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SayHi(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cout &lt;&lt; “Hello “ &lt;&lt;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  p.getName();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405548" name="Text Box 44"/>
          <p:cNvSpPr txBox="1">
            <a:spLocks noChangeArrowheads="1"/>
          </p:cNvSpPr>
          <p:nvPr/>
        </p:nvSpPr>
        <p:spPr bwMode="auto">
          <a:xfrm>
            <a:off x="5008563" y="4845050"/>
            <a:ext cx="2706687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/>
              <a:t>main()</a:t>
            </a:r>
          </a:p>
          <a:p>
            <a:pPr algn="l"/>
            <a:r>
              <a:rPr lang="en-US" sz="1900"/>
              <a:t>{</a:t>
            </a:r>
          </a:p>
          <a:p>
            <a:pPr algn="l"/>
            <a:r>
              <a:rPr lang="en-US" sz="1900"/>
              <a:t>     Person </a:t>
            </a:r>
            <a:r>
              <a:rPr lang="en-US" sz="1900">
                <a:solidFill>
                  <a:srgbClr val="6600CC"/>
                </a:solidFill>
              </a:rPr>
              <a:t>p</a:t>
            </a:r>
            <a:r>
              <a:rPr lang="en-US" sz="1900"/>
              <a:t>(“Eric”,18);</a:t>
            </a:r>
          </a:p>
          <a:p>
            <a:pPr algn="l"/>
            <a:endParaRPr lang="en-US" sz="1900"/>
          </a:p>
          <a:p>
            <a:pPr algn="l"/>
            <a:r>
              <a:rPr lang="en-US" sz="1900"/>
              <a:t>    SayHi(</a:t>
            </a:r>
            <a:r>
              <a:rPr lang="en-US" sz="1900">
                <a:solidFill>
                  <a:srgbClr val="6600CC"/>
                </a:solidFill>
              </a:rPr>
              <a:t>p</a:t>
            </a:r>
            <a:r>
              <a:rPr lang="en-US" sz="1900"/>
              <a:t>);</a:t>
            </a:r>
          </a:p>
          <a:p>
            <a:pPr algn="l"/>
            <a:r>
              <a:rPr lang="en-US" sz="1900"/>
              <a:t>}</a:t>
            </a:r>
          </a:p>
        </p:txBody>
      </p:sp>
      <p:sp>
        <p:nvSpPr>
          <p:cNvPr id="405549" name="Text Box 45"/>
          <p:cNvSpPr txBox="1">
            <a:spLocks noChangeArrowheads="1"/>
          </p:cNvSpPr>
          <p:nvPr/>
        </p:nvSpPr>
        <p:spPr bwMode="auto">
          <a:xfrm>
            <a:off x="5337175" y="5337175"/>
            <a:ext cx="3571875" cy="1158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float GPA = 1.6;</a:t>
            </a:r>
          </a:p>
          <a:p>
            <a:pPr algn="l"/>
            <a:r>
              <a:rPr lang="en-US" sz="2000">
                <a:solidFill>
                  <a:srgbClr val="FF3300"/>
                </a:solidFill>
              </a:rPr>
              <a:t>Student s</a:t>
            </a:r>
            <a:r>
              <a:rPr lang="en-US" sz="2000">
                <a:solidFill>
                  <a:schemeClr val="tx1"/>
                </a:solidFill>
              </a:rPr>
              <a:t>(“David”,52,</a:t>
            </a:r>
            <a:r>
              <a:rPr lang="en-US" sz="2000">
                <a:solidFill>
                  <a:srgbClr val="FF3300"/>
                </a:solidFill>
              </a:rPr>
              <a:t> GPA</a:t>
            </a:r>
            <a:r>
              <a:rPr lang="en-US" sz="2000">
                <a:solidFill>
                  <a:schemeClr val="tx1"/>
                </a:solidFill>
              </a:rPr>
              <a:t>);</a:t>
            </a:r>
          </a:p>
          <a:p>
            <a:pPr algn="l"/>
            <a:endParaRPr lang="en-US" sz="1000">
              <a:solidFill>
                <a:schemeClr val="tx1"/>
              </a:solidFill>
            </a:endParaRPr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rgbClr val="FF3300"/>
                </a:solidFill>
              </a:rPr>
              <a:t>s</a:t>
            </a:r>
            <a:r>
              <a:rPr lang="en-US" sz="2000"/>
              <a:t>);</a:t>
            </a:r>
          </a:p>
        </p:txBody>
      </p:sp>
      <p:sp>
        <p:nvSpPr>
          <p:cNvPr id="405550" name="Text Box 46"/>
          <p:cNvSpPr txBox="1">
            <a:spLocks noChangeArrowheads="1"/>
          </p:cNvSpPr>
          <p:nvPr/>
        </p:nvSpPr>
        <p:spPr bwMode="auto">
          <a:xfrm>
            <a:off x="650875" y="4391025"/>
            <a:ext cx="4210050" cy="2566988"/>
          </a:xfrm>
          <a:prstGeom prst="rect">
            <a:avLst/>
          </a:prstGeom>
          <a:solidFill>
            <a:srgbClr val="FFFBFD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Student</a:t>
            </a:r>
            <a:r>
              <a:rPr lang="en-US" sz="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:</a:t>
            </a:r>
            <a:r>
              <a:rPr lang="en-US" sz="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</a:t>
            </a:r>
            <a:r>
              <a:rPr lang="en-US" sz="1800" b="1" i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i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Person</a:t>
            </a:r>
            <a:endParaRPr lang="en-US" sz="1800" b="1">
              <a:solidFill>
                <a:srgbClr val="6600CC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// new stuff:</a:t>
            </a: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int getGPA();</a:t>
            </a:r>
          </a:p>
          <a:p>
            <a:pPr algn="l"/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// new stuff:</a:t>
            </a:r>
          </a:p>
          <a:p>
            <a:pPr algn="l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float m_gpa;</a:t>
            </a:r>
            <a:endParaRPr lang="en-US" sz="180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405551" name="Text Box 47"/>
          <p:cNvSpPr txBox="1">
            <a:spLocks noChangeArrowheads="1"/>
          </p:cNvSpPr>
          <p:nvPr/>
        </p:nvSpPr>
        <p:spPr bwMode="auto">
          <a:xfrm>
            <a:off x="6062663" y="60753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5552" name="Line 48"/>
          <p:cNvSpPr>
            <a:spLocks noChangeShapeType="1"/>
          </p:cNvSpPr>
          <p:nvPr/>
        </p:nvSpPr>
        <p:spPr bwMode="auto">
          <a:xfrm>
            <a:off x="5005388" y="55276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57" name="Rectangle 53"/>
          <p:cNvSpPr>
            <a:spLocks noChangeArrowheads="1"/>
          </p:cNvSpPr>
          <p:nvPr/>
        </p:nvSpPr>
        <p:spPr bwMode="auto">
          <a:xfrm>
            <a:off x="152400" y="2667000"/>
            <a:ext cx="4814888" cy="4443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5558" name="Line 54"/>
          <p:cNvSpPr>
            <a:spLocks noChangeShapeType="1"/>
          </p:cNvSpPr>
          <p:nvPr/>
        </p:nvSpPr>
        <p:spPr bwMode="auto">
          <a:xfrm>
            <a:off x="5021263" y="5816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405567" name="Group 63"/>
          <p:cNvGrpSpPr>
            <a:grpSpLocks/>
          </p:cNvGrpSpPr>
          <p:nvPr/>
        </p:nvGrpSpPr>
        <p:grpSpPr bwMode="auto">
          <a:xfrm>
            <a:off x="268288" y="2590800"/>
            <a:ext cx="3617912" cy="4175125"/>
            <a:chOff x="-1872" y="3504"/>
            <a:chExt cx="2279" cy="2630"/>
          </a:xfrm>
        </p:grpSpPr>
        <p:sp>
          <p:nvSpPr>
            <p:cNvPr id="405559" name="Rectangle 55"/>
            <p:cNvSpPr>
              <a:spLocks noChangeArrowheads="1"/>
            </p:cNvSpPr>
            <p:nvPr/>
          </p:nvSpPr>
          <p:spPr bwMode="auto">
            <a:xfrm>
              <a:off x="-1632" y="3648"/>
              <a:ext cx="2039" cy="2486"/>
            </a:xfrm>
            <a:prstGeom prst="rect">
              <a:avLst/>
            </a:prstGeom>
            <a:solidFill>
              <a:srgbClr val="FFF5EB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5560" name="Text Box 56"/>
            <p:cNvSpPr txBox="1">
              <a:spLocks noChangeArrowheads="1"/>
            </p:cNvSpPr>
            <p:nvPr/>
          </p:nvSpPr>
          <p:spPr bwMode="auto">
            <a:xfrm>
              <a:off x="-1648" y="3660"/>
              <a:ext cx="1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u="sng">
                  <a:solidFill>
                    <a:srgbClr val="006666"/>
                  </a:solidFill>
                </a:rPr>
                <a:t>Person’s Stuff</a:t>
              </a:r>
            </a:p>
          </p:txBody>
        </p:sp>
        <p:sp>
          <p:nvSpPr>
            <p:cNvPr id="405561" name="Text Box 57"/>
            <p:cNvSpPr txBox="1">
              <a:spLocks noChangeArrowheads="1"/>
            </p:cNvSpPr>
            <p:nvPr/>
          </p:nvSpPr>
          <p:spPr bwMode="auto">
            <a:xfrm>
              <a:off x="-1872" y="3504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s</a:t>
              </a:r>
            </a:p>
          </p:txBody>
        </p:sp>
        <p:sp>
          <p:nvSpPr>
            <p:cNvPr id="405562" name="Text Box 58"/>
            <p:cNvSpPr txBox="1">
              <a:spLocks noChangeArrowheads="1"/>
            </p:cNvSpPr>
            <p:nvPr/>
          </p:nvSpPr>
          <p:spPr bwMode="auto">
            <a:xfrm>
              <a:off x="-1611" y="3894"/>
              <a:ext cx="1715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/>
                <a:t>string </a:t>
              </a:r>
              <a:r>
                <a:rPr lang="en-US" sz="1800">
                  <a:solidFill>
                    <a:schemeClr val="accent2"/>
                  </a:solidFill>
                </a:rPr>
                <a:t>getName</a:t>
              </a:r>
              <a:r>
                <a:rPr lang="en-US" sz="1800"/>
                <a:t>()</a:t>
              </a:r>
            </a:p>
            <a:p>
              <a:pPr algn="l"/>
              <a:r>
                <a:rPr lang="en-US" sz="1800"/>
                <a:t>   { return m_name; }</a:t>
              </a:r>
            </a:p>
            <a:p>
              <a:pPr algn="l"/>
              <a:endParaRPr lang="en-US" sz="600"/>
            </a:p>
            <a:p>
              <a:pPr algn="l"/>
              <a:r>
                <a:rPr lang="en-US" sz="1800"/>
                <a:t>int  </a:t>
              </a:r>
              <a:r>
                <a:rPr lang="en-US" sz="1800">
                  <a:solidFill>
                    <a:schemeClr val="accent2"/>
                  </a:solidFill>
                </a:rPr>
                <a:t>getAge</a:t>
              </a:r>
              <a:r>
                <a:rPr lang="en-US" sz="1800"/>
                <a:t>()</a:t>
              </a:r>
            </a:p>
            <a:p>
              <a:pPr algn="l"/>
              <a:r>
                <a:rPr lang="en-US" sz="1800"/>
                <a:t>   { return m_age; }</a:t>
              </a:r>
            </a:p>
            <a:p>
              <a:pPr algn="l"/>
              <a:endParaRPr lang="en-US" sz="1400"/>
            </a:p>
            <a:p>
              <a:pPr algn="l"/>
              <a:r>
                <a:rPr lang="en-US" sz="1800">
                  <a:solidFill>
                    <a:srgbClr val="800000"/>
                  </a:solidFill>
                </a:rPr>
                <a:t>m_name             m_age</a:t>
              </a:r>
            </a:p>
            <a:p>
              <a:pPr algn="l"/>
              <a:endParaRPr lang="en-US" sz="1800"/>
            </a:p>
            <a:p>
              <a:pPr algn="l"/>
              <a:r>
                <a:rPr lang="en-US" sz="2000" u="sng">
                  <a:solidFill>
                    <a:srgbClr val="006666"/>
                  </a:solidFill>
                </a:rPr>
                <a:t>Student’s Stuff</a:t>
              </a:r>
            </a:p>
            <a:p>
              <a:pPr algn="l"/>
              <a:endParaRPr lang="en-US" sz="800">
                <a:solidFill>
                  <a:schemeClr val="tx1"/>
                </a:solidFill>
              </a:endParaRPr>
            </a:p>
            <a:p>
              <a:pPr algn="l"/>
              <a:r>
                <a:rPr lang="en-US" sz="1800">
                  <a:solidFill>
                    <a:schemeClr val="tx1"/>
                  </a:solidFill>
                </a:rPr>
                <a:t>float getGPA()</a:t>
              </a:r>
            </a:p>
            <a:p>
              <a:pPr algn="l"/>
              <a:r>
                <a:rPr lang="en-US" sz="1800">
                  <a:solidFill>
                    <a:schemeClr val="tx1"/>
                  </a:solidFill>
                </a:rPr>
                <a:t>  { return m_gpa; }</a:t>
              </a:r>
            </a:p>
            <a:p>
              <a:pPr algn="l"/>
              <a:endParaRPr lang="en-US" sz="800">
                <a:solidFill>
                  <a:schemeClr val="tx1"/>
                </a:solidFill>
              </a:endParaRPr>
            </a:p>
            <a:p>
              <a:pPr algn="l"/>
              <a:r>
                <a:rPr lang="en-US" sz="1800">
                  <a:solidFill>
                    <a:srgbClr val="800000"/>
                  </a:solidFill>
                </a:rPr>
                <a:t>m_gpa</a:t>
              </a:r>
            </a:p>
          </p:txBody>
        </p:sp>
        <p:sp>
          <p:nvSpPr>
            <p:cNvPr id="405563" name="Rectangle 59"/>
            <p:cNvSpPr>
              <a:spLocks noChangeArrowheads="1"/>
            </p:cNvSpPr>
            <p:nvPr/>
          </p:nvSpPr>
          <p:spPr bwMode="auto">
            <a:xfrm>
              <a:off x="-982" y="4798"/>
              <a:ext cx="465" cy="188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5564" name="Rectangle 60"/>
            <p:cNvSpPr>
              <a:spLocks noChangeArrowheads="1"/>
            </p:cNvSpPr>
            <p:nvPr/>
          </p:nvSpPr>
          <p:spPr bwMode="auto">
            <a:xfrm>
              <a:off x="10" y="4791"/>
              <a:ext cx="336" cy="188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5566" name="Rectangle 62"/>
            <p:cNvSpPr>
              <a:spLocks noChangeArrowheads="1"/>
            </p:cNvSpPr>
            <p:nvPr/>
          </p:nvSpPr>
          <p:spPr bwMode="auto">
            <a:xfrm>
              <a:off x="-1072" y="5850"/>
              <a:ext cx="336" cy="188"/>
            </a:xfrm>
            <a:prstGeom prst="rect">
              <a:avLst/>
            </a:prstGeom>
            <a:solidFill>
              <a:srgbClr val="CCFFCC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05568" name="Text Box 64"/>
          <p:cNvSpPr txBox="1">
            <a:spLocks noChangeArrowheads="1"/>
          </p:cNvSpPr>
          <p:nvPr/>
        </p:nvSpPr>
        <p:spPr bwMode="auto">
          <a:xfrm>
            <a:off x="1598613" y="4605338"/>
            <a:ext cx="957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“David”</a:t>
            </a:r>
          </a:p>
        </p:txBody>
      </p:sp>
      <p:sp>
        <p:nvSpPr>
          <p:cNvPr id="405569" name="Text Box 65"/>
          <p:cNvSpPr txBox="1">
            <a:spLocks noChangeArrowheads="1"/>
          </p:cNvSpPr>
          <p:nvPr/>
        </p:nvSpPr>
        <p:spPr bwMode="auto">
          <a:xfrm>
            <a:off x="3317875" y="461803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52</a:t>
            </a:r>
          </a:p>
        </p:txBody>
      </p:sp>
      <p:sp>
        <p:nvSpPr>
          <p:cNvPr id="405570" name="Text Box 66"/>
          <p:cNvSpPr txBox="1">
            <a:spLocks noChangeArrowheads="1"/>
          </p:cNvSpPr>
          <p:nvPr/>
        </p:nvSpPr>
        <p:spPr bwMode="auto">
          <a:xfrm>
            <a:off x="1601788" y="6294438"/>
            <a:ext cx="484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1.6</a:t>
            </a:r>
          </a:p>
        </p:txBody>
      </p:sp>
      <p:sp>
        <p:nvSpPr>
          <p:cNvPr id="405571" name="Line 67"/>
          <p:cNvSpPr>
            <a:spLocks noChangeShapeType="1"/>
          </p:cNvSpPr>
          <p:nvPr/>
        </p:nvSpPr>
        <p:spPr bwMode="auto">
          <a:xfrm>
            <a:off x="5000625" y="62960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72" name="Line 68"/>
          <p:cNvSpPr>
            <a:spLocks noChangeShapeType="1"/>
          </p:cNvSpPr>
          <p:nvPr/>
        </p:nvSpPr>
        <p:spPr bwMode="auto">
          <a:xfrm>
            <a:off x="4648200" y="34718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73" name="Text Box 69"/>
          <p:cNvSpPr txBox="1">
            <a:spLocks noChangeArrowheads="1"/>
          </p:cNvSpPr>
          <p:nvPr/>
        </p:nvSpPr>
        <p:spPr bwMode="auto">
          <a:xfrm>
            <a:off x="7583488" y="33321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5574" name="Text Box 70"/>
          <p:cNvSpPr txBox="1">
            <a:spLocks noChangeArrowheads="1"/>
          </p:cNvSpPr>
          <p:nvPr/>
        </p:nvSpPr>
        <p:spPr bwMode="auto">
          <a:xfrm>
            <a:off x="373063" y="28003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5576" name="AutoShape 72"/>
          <p:cNvSpPr>
            <a:spLocks noChangeArrowheads="1"/>
          </p:cNvSpPr>
          <p:nvPr/>
        </p:nvSpPr>
        <p:spPr bwMode="auto">
          <a:xfrm>
            <a:off x="3814763" y="188913"/>
            <a:ext cx="5295900" cy="2270125"/>
          </a:xfrm>
          <a:prstGeom prst="wedgeRoundRectCallout">
            <a:avLst>
              <a:gd name="adj1" fmla="val 22870"/>
              <a:gd name="adj2" fmla="val 89023"/>
              <a:gd name="adj3" fmla="val 16667"/>
            </a:avLst>
          </a:prstGeom>
          <a:solidFill>
            <a:srgbClr val="F3FFF3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Our </a:t>
            </a:r>
            <a:r>
              <a:rPr lang="en-US">
                <a:solidFill>
                  <a:srgbClr val="6600CC"/>
                </a:solidFill>
              </a:rPr>
              <a:t>SayHi</a:t>
            </a:r>
            <a:r>
              <a:rPr lang="en-US"/>
              <a:t> function now treats variable </a:t>
            </a:r>
            <a:r>
              <a:rPr lang="en-US">
                <a:solidFill>
                  <a:srgbClr val="6600CC"/>
                </a:solidFill>
              </a:rPr>
              <a:t>p </a:t>
            </a:r>
            <a:r>
              <a:rPr lang="en-US"/>
              <a:t>as if it referred to a </a:t>
            </a:r>
            <a:r>
              <a:rPr lang="en-US">
                <a:solidFill>
                  <a:srgbClr val="6600CC"/>
                </a:solidFill>
              </a:rPr>
              <a:t>Person</a:t>
            </a:r>
            <a:r>
              <a:rPr lang="en-US"/>
              <a:t> variable… </a:t>
            </a:r>
          </a:p>
          <a:p>
            <a:endParaRPr lang="en-US" sz="1000"/>
          </a:p>
          <a:p>
            <a:r>
              <a:rPr lang="en-US"/>
              <a:t>In fact, </a:t>
            </a:r>
            <a:r>
              <a:rPr lang="en-US">
                <a:solidFill>
                  <a:srgbClr val="6600CC"/>
                </a:solidFill>
              </a:rPr>
              <a:t>SayHi</a:t>
            </a:r>
            <a:r>
              <a:rPr lang="en-US"/>
              <a:t> has </a:t>
            </a:r>
            <a:r>
              <a:rPr lang="en-US">
                <a:solidFill>
                  <a:srgbClr val="FF3300"/>
                </a:solidFill>
              </a:rPr>
              <a:t>no idea</a:t>
            </a:r>
            <a:r>
              <a:rPr lang="en-US"/>
              <a:t> that </a:t>
            </a:r>
            <a:r>
              <a:rPr lang="en-US">
                <a:solidFill>
                  <a:srgbClr val="6600CC"/>
                </a:solidFill>
              </a:rPr>
              <a:t>p</a:t>
            </a:r>
            <a:r>
              <a:rPr lang="en-US"/>
              <a:t> refers to a </a:t>
            </a:r>
            <a:r>
              <a:rPr lang="en-US">
                <a:solidFill>
                  <a:srgbClr val="6600CC"/>
                </a:solidFill>
              </a:rPr>
              <a:t>Student</a:t>
            </a:r>
            <a:r>
              <a:rPr lang="en-US"/>
              <a:t>!</a:t>
            </a:r>
          </a:p>
        </p:txBody>
      </p:sp>
      <p:cxnSp>
        <p:nvCxnSpPr>
          <p:cNvPr id="405575" name="AutoShape 71"/>
          <p:cNvCxnSpPr>
            <a:cxnSpLocks noChangeShapeType="1"/>
            <a:stCxn id="405573" idx="0"/>
            <a:endCxn id="405574" idx="0"/>
          </p:cNvCxnSpPr>
          <p:nvPr/>
        </p:nvCxnSpPr>
        <p:spPr bwMode="auto">
          <a:xfrm rot="5400000" flipH="1">
            <a:off x="3850481" y="-538956"/>
            <a:ext cx="531813" cy="7210425"/>
          </a:xfrm>
          <a:prstGeom prst="curvedConnector3">
            <a:avLst>
              <a:gd name="adj1" fmla="val 142986"/>
            </a:avLst>
          </a:prstGeom>
          <a:noFill/>
          <a:ln w="508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5577" name="Line 73"/>
          <p:cNvSpPr>
            <a:spLocks noChangeShapeType="1"/>
          </p:cNvSpPr>
          <p:nvPr/>
        </p:nvSpPr>
        <p:spPr bwMode="auto">
          <a:xfrm>
            <a:off x="5043488" y="40243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78" name="Rectangle 74"/>
          <p:cNvSpPr>
            <a:spLocks noChangeArrowheads="1"/>
          </p:cNvSpPr>
          <p:nvPr/>
        </p:nvSpPr>
        <p:spPr bwMode="auto">
          <a:xfrm>
            <a:off x="695325" y="5091113"/>
            <a:ext cx="3125788" cy="1624012"/>
          </a:xfrm>
          <a:prstGeom prst="rect">
            <a:avLst/>
          </a:prstGeom>
          <a:solidFill>
            <a:srgbClr val="FFF5EB">
              <a:alpha val="82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5579" name="Line 75"/>
          <p:cNvSpPr>
            <a:spLocks noChangeShapeType="1"/>
          </p:cNvSpPr>
          <p:nvPr/>
        </p:nvSpPr>
        <p:spPr bwMode="auto">
          <a:xfrm>
            <a:off x="350838" y="339883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80" name="Line 76"/>
          <p:cNvSpPr>
            <a:spLocks noChangeShapeType="1"/>
          </p:cNvSpPr>
          <p:nvPr/>
        </p:nvSpPr>
        <p:spPr bwMode="auto">
          <a:xfrm>
            <a:off x="706438" y="36877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82" name="Text Box 78"/>
          <p:cNvSpPr txBox="1">
            <a:spLocks noChangeArrowheads="1"/>
          </p:cNvSpPr>
          <p:nvPr/>
        </p:nvSpPr>
        <p:spPr bwMode="auto">
          <a:xfrm>
            <a:off x="5638800" y="4137025"/>
            <a:ext cx="1933575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2000"/>
          </a:p>
        </p:txBody>
      </p:sp>
      <p:sp>
        <p:nvSpPr>
          <p:cNvPr id="405581" name="Text Box 77"/>
          <p:cNvSpPr txBox="1">
            <a:spLocks noChangeArrowheads="1"/>
          </p:cNvSpPr>
          <p:nvPr/>
        </p:nvSpPr>
        <p:spPr bwMode="auto">
          <a:xfrm>
            <a:off x="1600200" y="4600575"/>
            <a:ext cx="957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“David”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0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0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0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936E-6 L 0.43055 -0.07563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405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28" y="-37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4" grpId="0"/>
      <p:bldP spid="405550" grpId="0" animBg="1"/>
      <p:bldP spid="405552" grpId="0" animBg="1"/>
      <p:bldP spid="405552" grpId="1" animBg="1"/>
      <p:bldP spid="405557" grpId="0" animBg="1"/>
      <p:bldP spid="405558" grpId="0" animBg="1"/>
      <p:bldP spid="405558" grpId="1" animBg="1"/>
      <p:bldP spid="405568" grpId="0"/>
      <p:bldP spid="405569" grpId="0"/>
      <p:bldP spid="405570" grpId="0"/>
      <p:bldP spid="405571" grpId="0" animBg="1"/>
      <p:bldP spid="405571" grpId="1" animBg="1"/>
      <p:bldP spid="405572" grpId="0" animBg="1"/>
      <p:bldP spid="405572" grpId="1" animBg="1"/>
      <p:bldP spid="405576" grpId="0" build="p" animBg="1"/>
      <p:bldP spid="405577" grpId="0" animBg="1"/>
      <p:bldP spid="405577" grpId="1" animBg="1"/>
      <p:bldP spid="405578" grpId="0" animBg="1"/>
      <p:bldP spid="405579" grpId="0" animBg="1"/>
      <p:bldP spid="405579" grpId="1" animBg="1"/>
      <p:bldP spid="405580" grpId="0" animBg="1"/>
      <p:bldP spid="405580" grpId="1" animBg="1"/>
      <p:bldP spid="405582" grpId="0" animBg="1"/>
      <p:bldP spid="405581" grpId="0"/>
      <p:bldP spid="405581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5382-054C-4393-8B9C-F4FB382EFA5F}" type="slidenum">
              <a:rPr lang="en-US"/>
              <a:pPr/>
              <a:t>60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3" y="-76200"/>
            <a:ext cx="8783637" cy="1143000"/>
          </a:xfrm>
          <a:noFill/>
          <a:ln/>
        </p:spPr>
        <p:txBody>
          <a:bodyPr/>
          <a:lstStyle/>
          <a:p>
            <a:r>
              <a:rPr lang="en-US" sz="3600"/>
              <a:t>Step 3: Determine Relationships &amp; Data </a:t>
            </a:r>
            <a:endParaRPr lang="en-GB" sz="360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228600" y="914400"/>
            <a:ext cx="4191000" cy="350520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152400" y="838200"/>
            <a:ext cx="198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Appointment</a:t>
            </a:r>
          </a:p>
        </p:txBody>
      </p:sp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555625" y="1690688"/>
            <a:ext cx="3286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setStartTime(Time &amp;st)</a:t>
            </a:r>
          </a:p>
        </p:txBody>
      </p:sp>
      <p:sp>
        <p:nvSpPr>
          <p:cNvPr id="566278" name="Text Box 6"/>
          <p:cNvSpPr txBox="1">
            <a:spLocks noChangeArrowheads="1"/>
          </p:cNvSpPr>
          <p:nvPr/>
        </p:nvSpPr>
        <p:spPr bwMode="auto">
          <a:xfrm>
            <a:off x="555625" y="1995488"/>
            <a:ext cx="3081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setEndTime(Time &amp;st)</a:t>
            </a:r>
          </a:p>
        </p:txBody>
      </p:sp>
      <p:sp>
        <p:nvSpPr>
          <p:cNvPr id="566279" name="Text Box 7"/>
          <p:cNvSpPr txBox="1">
            <a:spLocks noChangeArrowheads="1"/>
          </p:cNvSpPr>
          <p:nvPr/>
        </p:nvSpPr>
        <p:spPr bwMode="auto">
          <a:xfrm>
            <a:off x="555625" y="2333625"/>
            <a:ext cx="3725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addParticipant(string &amp;user)</a:t>
            </a:r>
          </a:p>
        </p:txBody>
      </p:sp>
      <p:sp>
        <p:nvSpPr>
          <p:cNvPr id="566280" name="Text Box 8"/>
          <p:cNvSpPr txBox="1">
            <a:spLocks noChangeArrowheads="1"/>
          </p:cNvSpPr>
          <p:nvPr/>
        </p:nvSpPr>
        <p:spPr bwMode="auto">
          <a:xfrm>
            <a:off x="555625" y="2627313"/>
            <a:ext cx="3773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setLocation(string &amp;location)</a:t>
            </a:r>
          </a:p>
        </p:txBody>
      </p:sp>
      <p:sp>
        <p:nvSpPr>
          <p:cNvPr id="566281" name="Text Box 9"/>
          <p:cNvSpPr txBox="1">
            <a:spLocks noChangeArrowheads="1"/>
          </p:cNvSpPr>
          <p:nvPr/>
        </p:nvSpPr>
        <p:spPr bwMode="auto">
          <a:xfrm>
            <a:off x="536575" y="1193800"/>
            <a:ext cx="168751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rgbClr val="006666"/>
                </a:solidFill>
              </a:rPr>
              <a:t>Appointment() </a:t>
            </a:r>
          </a:p>
        </p:txBody>
      </p:sp>
      <p:sp>
        <p:nvSpPr>
          <p:cNvPr id="566282" name="Text Box 10"/>
          <p:cNvSpPr txBox="1">
            <a:spLocks noChangeArrowheads="1"/>
          </p:cNvSpPr>
          <p:nvPr/>
        </p:nvSpPr>
        <p:spPr bwMode="auto">
          <a:xfrm>
            <a:off x="304800" y="2895600"/>
            <a:ext cx="128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private:</a:t>
            </a:r>
          </a:p>
        </p:txBody>
      </p:sp>
      <p:sp>
        <p:nvSpPr>
          <p:cNvPr id="566283" name="Text Box 11"/>
          <p:cNvSpPr txBox="1">
            <a:spLocks noChangeArrowheads="1"/>
          </p:cNvSpPr>
          <p:nvPr/>
        </p:nvSpPr>
        <p:spPr bwMode="auto">
          <a:xfrm>
            <a:off x="4540250" y="1212850"/>
            <a:ext cx="44513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An Appointment has a </a:t>
            </a:r>
            <a:r>
              <a:rPr lang="en-US" sz="2200">
                <a:solidFill>
                  <a:srgbClr val="006666"/>
                </a:solidFill>
              </a:rPr>
              <a:t>start time</a:t>
            </a:r>
          </a:p>
        </p:txBody>
      </p:sp>
      <p:sp>
        <p:nvSpPr>
          <p:cNvPr id="566284" name="Text Box 12"/>
          <p:cNvSpPr txBox="1">
            <a:spLocks noChangeArrowheads="1"/>
          </p:cNvSpPr>
          <p:nvPr/>
        </p:nvSpPr>
        <p:spPr bwMode="auto">
          <a:xfrm>
            <a:off x="4572000" y="1706563"/>
            <a:ext cx="43815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An Appointment has an </a:t>
            </a:r>
            <a:r>
              <a:rPr lang="en-US" sz="2200">
                <a:solidFill>
                  <a:srgbClr val="006666"/>
                </a:solidFill>
              </a:rPr>
              <a:t>end time</a:t>
            </a:r>
          </a:p>
        </p:txBody>
      </p:sp>
      <p:sp>
        <p:nvSpPr>
          <p:cNvPr id="566285" name="Text Box 13"/>
          <p:cNvSpPr txBox="1">
            <a:spLocks noChangeArrowheads="1"/>
          </p:cNvSpPr>
          <p:nvPr/>
        </p:nvSpPr>
        <p:spPr bwMode="auto">
          <a:xfrm>
            <a:off x="4572000" y="2239963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An Appointment is associated </a:t>
            </a:r>
            <a:br>
              <a:rPr lang="en-US" sz="2200"/>
            </a:br>
            <a:r>
              <a:rPr lang="en-US" sz="2200"/>
              <a:t>with a set of </a:t>
            </a:r>
            <a:r>
              <a:rPr lang="en-US" sz="2200">
                <a:solidFill>
                  <a:srgbClr val="006666"/>
                </a:solidFill>
              </a:rPr>
              <a:t>particpants</a:t>
            </a:r>
            <a:r>
              <a:rPr lang="en-US" sz="2200"/>
              <a:t>.</a:t>
            </a:r>
            <a:endParaRPr lang="en-US" sz="2200">
              <a:solidFill>
                <a:srgbClr val="006666"/>
              </a:solidFill>
            </a:endParaRPr>
          </a:p>
        </p:txBody>
      </p:sp>
      <p:sp>
        <p:nvSpPr>
          <p:cNvPr id="566286" name="Text Box 14"/>
          <p:cNvSpPr txBox="1">
            <a:spLocks noChangeArrowheads="1"/>
          </p:cNvSpPr>
          <p:nvPr/>
        </p:nvSpPr>
        <p:spPr bwMode="auto">
          <a:xfrm>
            <a:off x="457200" y="3276600"/>
            <a:ext cx="2239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Time m_startTime;</a:t>
            </a:r>
          </a:p>
        </p:txBody>
      </p:sp>
      <p:sp>
        <p:nvSpPr>
          <p:cNvPr id="566287" name="Text Box 15"/>
          <p:cNvSpPr txBox="1">
            <a:spLocks noChangeArrowheads="1"/>
          </p:cNvSpPr>
          <p:nvPr/>
        </p:nvSpPr>
        <p:spPr bwMode="auto">
          <a:xfrm>
            <a:off x="457200" y="3519488"/>
            <a:ext cx="2065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Time m_endTime;</a:t>
            </a:r>
          </a:p>
        </p:txBody>
      </p:sp>
      <p:sp>
        <p:nvSpPr>
          <p:cNvPr id="566288" name="Text Box 16"/>
          <p:cNvSpPr txBox="1">
            <a:spLocks noChangeArrowheads="1"/>
          </p:cNvSpPr>
          <p:nvPr/>
        </p:nvSpPr>
        <p:spPr bwMode="auto">
          <a:xfrm>
            <a:off x="457200" y="3748088"/>
            <a:ext cx="296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string m_participants[10];</a:t>
            </a:r>
          </a:p>
        </p:txBody>
      </p:sp>
      <p:sp>
        <p:nvSpPr>
          <p:cNvPr id="566289" name="Text Box 17"/>
          <p:cNvSpPr txBox="1">
            <a:spLocks noChangeArrowheads="1"/>
          </p:cNvSpPr>
          <p:nvPr/>
        </p:nvSpPr>
        <p:spPr bwMode="auto">
          <a:xfrm>
            <a:off x="4572000" y="3048000"/>
            <a:ext cx="38798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An Appointment is held at a </a:t>
            </a:r>
            <a:br>
              <a:rPr lang="en-US" sz="2200"/>
            </a:br>
            <a:r>
              <a:rPr lang="en-US" sz="2200">
                <a:solidFill>
                  <a:srgbClr val="006666"/>
                </a:solidFill>
              </a:rPr>
              <a:t>location</a:t>
            </a:r>
            <a:r>
              <a:rPr lang="en-US" sz="2200"/>
              <a:t>.</a:t>
            </a:r>
            <a:endParaRPr lang="en-US" sz="2200">
              <a:solidFill>
                <a:srgbClr val="006666"/>
              </a:solidFill>
            </a:endParaRPr>
          </a:p>
        </p:txBody>
      </p:sp>
      <p:sp>
        <p:nvSpPr>
          <p:cNvPr id="566290" name="Text Box 18"/>
          <p:cNvSpPr txBox="1">
            <a:spLocks noChangeArrowheads="1"/>
          </p:cNvSpPr>
          <p:nvPr/>
        </p:nvSpPr>
        <p:spPr bwMode="auto">
          <a:xfrm>
            <a:off x="457200" y="4038600"/>
            <a:ext cx="210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string m_location;</a:t>
            </a:r>
          </a:p>
        </p:txBody>
      </p:sp>
      <p:sp>
        <p:nvSpPr>
          <p:cNvPr id="566291" name="Text Box 19"/>
          <p:cNvSpPr txBox="1">
            <a:spLocks noChangeArrowheads="1"/>
          </p:cNvSpPr>
          <p:nvPr/>
        </p:nvSpPr>
        <p:spPr bwMode="auto">
          <a:xfrm>
            <a:off x="304800" y="4572000"/>
            <a:ext cx="32432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/>
              <a:t>Now, how about our </a:t>
            </a:r>
            <a:br>
              <a:rPr lang="en-US" sz="2200"/>
            </a:br>
            <a:r>
              <a:rPr lang="en-US" sz="2200">
                <a:solidFill>
                  <a:srgbClr val="800000"/>
                </a:solidFill>
              </a:rPr>
              <a:t>RecurringAppointment</a:t>
            </a:r>
            <a:r>
              <a:rPr lang="en-US" sz="2200"/>
              <a:t>?</a:t>
            </a:r>
            <a:endParaRPr lang="en-US" sz="2200">
              <a:solidFill>
                <a:srgbClr val="006666"/>
              </a:solidFill>
            </a:endParaRPr>
          </a:p>
        </p:txBody>
      </p:sp>
      <p:grpSp>
        <p:nvGrpSpPr>
          <p:cNvPr id="566292" name="Group 20"/>
          <p:cNvGrpSpPr>
            <a:grpSpLocks/>
          </p:cNvGrpSpPr>
          <p:nvPr/>
        </p:nvGrpSpPr>
        <p:grpSpPr bwMode="auto">
          <a:xfrm>
            <a:off x="4724400" y="4041775"/>
            <a:ext cx="4244975" cy="2744788"/>
            <a:chOff x="2976" y="2546"/>
            <a:chExt cx="2674" cy="1729"/>
          </a:xfrm>
        </p:grpSpPr>
        <p:sp>
          <p:nvSpPr>
            <p:cNvPr id="566293" name="Rectangle 21"/>
            <p:cNvSpPr>
              <a:spLocks noChangeArrowheads="1"/>
            </p:cNvSpPr>
            <p:nvPr/>
          </p:nvSpPr>
          <p:spPr bwMode="auto">
            <a:xfrm>
              <a:off x="3010" y="2583"/>
              <a:ext cx="2640" cy="1659"/>
            </a:xfrm>
            <a:prstGeom prst="rect">
              <a:avLst/>
            </a:prstGeom>
            <a:solidFill>
              <a:srgbClr val="FFEB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294" name="Text Box 22"/>
            <p:cNvSpPr txBox="1">
              <a:spLocks noChangeArrowheads="1"/>
            </p:cNvSpPr>
            <p:nvPr/>
          </p:nvSpPr>
          <p:spPr bwMode="auto">
            <a:xfrm>
              <a:off x="2976" y="2546"/>
              <a:ext cx="195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/>
                <a:t>RecurringAppointment</a:t>
              </a:r>
            </a:p>
          </p:txBody>
        </p:sp>
        <p:sp>
          <p:nvSpPr>
            <p:cNvPr id="566295" name="Text Box 23"/>
            <p:cNvSpPr txBox="1">
              <a:spLocks noChangeArrowheads="1"/>
            </p:cNvSpPr>
            <p:nvPr/>
          </p:nvSpPr>
          <p:spPr bwMode="auto">
            <a:xfrm>
              <a:off x="3202" y="3299"/>
              <a:ext cx="20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setStartTime(Time &amp;st)</a:t>
              </a:r>
            </a:p>
          </p:txBody>
        </p:sp>
        <p:sp>
          <p:nvSpPr>
            <p:cNvPr id="566296" name="Text Box 24"/>
            <p:cNvSpPr txBox="1">
              <a:spLocks noChangeArrowheads="1"/>
            </p:cNvSpPr>
            <p:nvPr/>
          </p:nvSpPr>
          <p:spPr bwMode="auto">
            <a:xfrm>
              <a:off x="3202" y="3499"/>
              <a:ext cx="19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setEndTime(Time &amp;st)</a:t>
              </a:r>
            </a:p>
          </p:txBody>
        </p:sp>
        <p:sp>
          <p:nvSpPr>
            <p:cNvPr id="566297" name="Text Box 25"/>
            <p:cNvSpPr txBox="1">
              <a:spLocks noChangeArrowheads="1"/>
            </p:cNvSpPr>
            <p:nvPr/>
          </p:nvSpPr>
          <p:spPr bwMode="auto">
            <a:xfrm>
              <a:off x="3202" y="3685"/>
              <a:ext cx="23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addParticipant(string &amp;user)</a:t>
              </a:r>
            </a:p>
          </p:txBody>
        </p:sp>
        <p:sp>
          <p:nvSpPr>
            <p:cNvPr id="566298" name="Text Box 26"/>
            <p:cNvSpPr txBox="1">
              <a:spLocks noChangeArrowheads="1"/>
            </p:cNvSpPr>
            <p:nvPr/>
          </p:nvSpPr>
          <p:spPr bwMode="auto">
            <a:xfrm>
              <a:off x="3202" y="3871"/>
              <a:ext cx="237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setLocation(string &amp;location)</a:t>
              </a:r>
            </a:p>
            <a:p>
              <a:pPr algn="l"/>
              <a:r>
                <a:rPr lang="en-US"/>
                <a:t>bool setRecurRate(int numDays) </a:t>
              </a:r>
            </a:p>
          </p:txBody>
        </p:sp>
        <p:sp>
          <p:nvSpPr>
            <p:cNvPr id="566299" name="Text Box 27"/>
            <p:cNvSpPr txBox="1">
              <a:spLocks noChangeArrowheads="1"/>
            </p:cNvSpPr>
            <p:nvPr/>
          </p:nvSpPr>
          <p:spPr bwMode="auto">
            <a:xfrm>
              <a:off x="3212" y="2962"/>
              <a:ext cx="180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RecurringAppointment() </a:t>
              </a:r>
            </a:p>
            <a:p>
              <a:pPr algn="l"/>
              <a:r>
                <a:rPr lang="en-US">
                  <a:solidFill>
                    <a:srgbClr val="006666"/>
                  </a:solidFill>
                </a:rPr>
                <a:t>~RecurringAppointment()</a:t>
              </a:r>
            </a:p>
          </p:txBody>
        </p:sp>
      </p:grpSp>
      <p:sp>
        <p:nvSpPr>
          <p:cNvPr id="566300" name="Text Box 28"/>
          <p:cNvSpPr txBox="1">
            <a:spLocks noChangeArrowheads="1"/>
          </p:cNvSpPr>
          <p:nvPr/>
        </p:nvSpPr>
        <p:spPr bwMode="auto">
          <a:xfrm>
            <a:off x="206375" y="5510213"/>
            <a:ext cx="42545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It’s shares all of the attributes </a:t>
            </a:r>
            <a:br>
              <a:rPr lang="en-US" sz="2000"/>
            </a:br>
            <a:r>
              <a:rPr lang="en-US" sz="2000"/>
              <a:t>of an Appointment. So should a </a:t>
            </a:r>
            <a:br>
              <a:rPr lang="en-US" sz="2000"/>
            </a:br>
            <a:r>
              <a:rPr lang="en-US" sz="2000"/>
              <a:t>Recurring Appointment contain an </a:t>
            </a:r>
            <a:br>
              <a:rPr lang="en-US" sz="2000"/>
            </a:br>
            <a:r>
              <a:rPr lang="en-US" sz="2000"/>
              <a:t>Appointment or use inheritance?</a:t>
            </a:r>
            <a:endParaRPr lang="en-US" sz="2000">
              <a:solidFill>
                <a:srgbClr val="006666"/>
              </a:solidFill>
            </a:endParaRPr>
          </a:p>
        </p:txBody>
      </p:sp>
      <p:sp>
        <p:nvSpPr>
          <p:cNvPr id="566301" name="Text Box 29"/>
          <p:cNvSpPr txBox="1">
            <a:spLocks noChangeArrowheads="1"/>
          </p:cNvSpPr>
          <p:nvPr/>
        </p:nvSpPr>
        <p:spPr bwMode="auto">
          <a:xfrm>
            <a:off x="5257800" y="4392613"/>
            <a:ext cx="2608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</a:rPr>
              <a:t>: public Appointment</a:t>
            </a:r>
          </a:p>
        </p:txBody>
      </p:sp>
      <p:sp>
        <p:nvSpPr>
          <p:cNvPr id="566302" name="Rectangle 30"/>
          <p:cNvSpPr>
            <a:spLocks noChangeArrowheads="1"/>
          </p:cNvSpPr>
          <p:nvPr/>
        </p:nvSpPr>
        <p:spPr bwMode="auto">
          <a:xfrm>
            <a:off x="4887913" y="5300663"/>
            <a:ext cx="3951287" cy="1416050"/>
          </a:xfrm>
          <a:prstGeom prst="rect">
            <a:avLst/>
          </a:prstGeom>
          <a:solidFill>
            <a:srgbClr val="FFE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303" name="Rectangle 31"/>
          <p:cNvSpPr>
            <a:spLocks noChangeArrowheads="1"/>
          </p:cNvSpPr>
          <p:nvPr/>
        </p:nvSpPr>
        <p:spPr bwMode="auto">
          <a:xfrm>
            <a:off x="5076825" y="6415088"/>
            <a:ext cx="3598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bool setRecurRate(int numDays)</a:t>
            </a:r>
          </a:p>
        </p:txBody>
      </p:sp>
      <p:sp>
        <p:nvSpPr>
          <p:cNvPr id="566304" name="Text Box 32"/>
          <p:cNvSpPr txBox="1">
            <a:spLocks noChangeArrowheads="1"/>
          </p:cNvSpPr>
          <p:nvPr/>
        </p:nvSpPr>
        <p:spPr bwMode="auto">
          <a:xfrm>
            <a:off x="4800600" y="5562600"/>
            <a:ext cx="128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private:</a:t>
            </a:r>
          </a:p>
        </p:txBody>
      </p:sp>
      <p:sp>
        <p:nvSpPr>
          <p:cNvPr id="566305" name="Text Box 33"/>
          <p:cNvSpPr txBox="1">
            <a:spLocks noChangeArrowheads="1"/>
          </p:cNvSpPr>
          <p:nvPr/>
        </p:nvSpPr>
        <p:spPr bwMode="auto">
          <a:xfrm>
            <a:off x="5105400" y="6019800"/>
            <a:ext cx="186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int m_numDays;</a:t>
            </a:r>
          </a:p>
        </p:txBody>
      </p:sp>
      <p:sp>
        <p:nvSpPr>
          <p:cNvPr id="566306" name="AutoShape 34"/>
          <p:cNvSpPr>
            <a:spLocks noChangeArrowheads="1"/>
          </p:cNvSpPr>
          <p:nvPr/>
        </p:nvSpPr>
        <p:spPr bwMode="auto">
          <a:xfrm>
            <a:off x="2590800" y="0"/>
            <a:ext cx="3200400" cy="1295400"/>
          </a:xfrm>
          <a:prstGeom prst="wedgeRoundRectCallout">
            <a:avLst>
              <a:gd name="adj1" fmla="val -66370"/>
              <a:gd name="adj2" fmla="val 32106"/>
              <a:gd name="adj3" fmla="val 16667"/>
            </a:avLst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Ahhhh but now Appointment is a </a:t>
            </a:r>
            <a:r>
              <a:rPr lang="en-US">
                <a:solidFill>
                  <a:srgbClr val="FF3300"/>
                </a:solidFill>
              </a:rPr>
              <a:t>base class!!!</a:t>
            </a:r>
            <a:r>
              <a:rPr lang="en-US"/>
              <a:t> What do we need to make sure we have?</a:t>
            </a:r>
          </a:p>
        </p:txBody>
      </p:sp>
      <p:sp>
        <p:nvSpPr>
          <p:cNvPr id="566308" name="AutoShape 36"/>
          <p:cNvSpPr>
            <a:spLocks noChangeArrowheads="1"/>
          </p:cNvSpPr>
          <p:nvPr/>
        </p:nvSpPr>
        <p:spPr bwMode="auto">
          <a:xfrm>
            <a:off x="2057400" y="133350"/>
            <a:ext cx="2667000" cy="1143000"/>
          </a:xfrm>
          <a:prstGeom prst="wedgeRoundRectCallout">
            <a:avLst>
              <a:gd name="adj1" fmla="val -51787"/>
              <a:gd name="adj2" fmla="val 75556"/>
              <a:gd name="adj3" fmla="val 16667"/>
            </a:avLst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RIGHT! You need a </a:t>
            </a:r>
            <a:br>
              <a:rPr lang="en-US"/>
            </a:br>
            <a:r>
              <a:rPr lang="en-US">
                <a:solidFill>
                  <a:schemeClr val="accent2"/>
                </a:solidFill>
              </a:rPr>
              <a:t>virtual destructor </a:t>
            </a:r>
            <a:r>
              <a:rPr lang="en-US"/>
              <a:t>in </a:t>
            </a:r>
            <a:r>
              <a:rPr lang="en-US" b="1" i="1" u="sng"/>
              <a:t>every</a:t>
            </a:r>
            <a:r>
              <a:rPr lang="en-US"/>
              <a:t> base class!</a:t>
            </a:r>
          </a:p>
        </p:txBody>
      </p:sp>
      <p:sp>
        <p:nvSpPr>
          <p:cNvPr id="566311" name="Rectangle 39"/>
          <p:cNvSpPr>
            <a:spLocks noChangeArrowheads="1"/>
          </p:cNvSpPr>
          <p:nvPr/>
        </p:nvSpPr>
        <p:spPr bwMode="auto">
          <a:xfrm>
            <a:off x="563563" y="1458913"/>
            <a:ext cx="175101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rgbClr val="006666"/>
                </a:solidFill>
              </a:rPr>
              <a:t>~Appointment()</a:t>
            </a:r>
          </a:p>
        </p:txBody>
      </p:sp>
      <p:grpSp>
        <p:nvGrpSpPr>
          <p:cNvPr id="566310" name="Group 38"/>
          <p:cNvGrpSpPr>
            <a:grpSpLocks/>
          </p:cNvGrpSpPr>
          <p:nvPr/>
        </p:nvGrpSpPr>
        <p:grpSpPr bwMode="auto">
          <a:xfrm>
            <a:off x="541338" y="1457325"/>
            <a:ext cx="3554412" cy="350838"/>
            <a:chOff x="-1248" y="1104"/>
            <a:chExt cx="1555" cy="221"/>
          </a:xfrm>
        </p:grpSpPr>
        <p:sp>
          <p:nvSpPr>
            <p:cNvPr id="566309" name="Rectangle 37"/>
            <p:cNvSpPr>
              <a:spLocks noChangeArrowheads="1"/>
            </p:cNvSpPr>
            <p:nvPr/>
          </p:nvSpPr>
          <p:spPr bwMode="auto">
            <a:xfrm>
              <a:off x="-1200" y="1110"/>
              <a:ext cx="1050" cy="192"/>
            </a:xfrm>
            <a:prstGeom prst="rect">
              <a:avLst/>
            </a:prstGeom>
            <a:solidFill>
              <a:srgbClr val="FFEB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307" name="Text Box 35"/>
            <p:cNvSpPr txBox="1">
              <a:spLocks noChangeArrowheads="1"/>
            </p:cNvSpPr>
            <p:nvPr/>
          </p:nvSpPr>
          <p:spPr bwMode="auto">
            <a:xfrm>
              <a:off x="-1248" y="1104"/>
              <a:ext cx="155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>
                  <a:solidFill>
                    <a:srgbClr val="FF3300"/>
                  </a:solidFill>
                </a:rPr>
                <a:t>virtual</a:t>
              </a:r>
              <a:r>
                <a:rPr lang="en-US" sz="1700">
                  <a:solidFill>
                    <a:srgbClr val="006666"/>
                  </a:solidFill>
                </a:rPr>
                <a:t> ~Appointment()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352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6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96296E-6 L -0.00191 -0.1620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566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6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6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6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6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0.07084 -2.22222E-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566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56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82" grpId="0"/>
      <p:bldP spid="566283" grpId="0"/>
      <p:bldP spid="566284" grpId="0"/>
      <p:bldP spid="566285" grpId="0"/>
      <p:bldP spid="566286" grpId="0"/>
      <p:bldP spid="566287" grpId="0"/>
      <p:bldP spid="566288" grpId="0"/>
      <p:bldP spid="566289" grpId="0"/>
      <p:bldP spid="566290" grpId="0"/>
      <p:bldP spid="566291" grpId="0"/>
      <p:bldP spid="566300" grpId="0"/>
      <p:bldP spid="566301" grpId="0"/>
      <p:bldP spid="566302" grpId="0" animBg="1"/>
      <p:bldP spid="566303" grpId="0"/>
      <p:bldP spid="566303" grpId="1"/>
      <p:bldP spid="566304" grpId="0"/>
      <p:bldP spid="566305" grpId="0"/>
      <p:bldP spid="566306" grpId="0" animBg="1"/>
      <p:bldP spid="566306" grpId="1" animBg="1"/>
      <p:bldP spid="566308" grpId="0" animBg="1"/>
      <p:bldP spid="566308" grpId="1" animBg="1"/>
      <p:bldP spid="56631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ED2A-E0F6-407F-8C57-36E675EFCFAA}" type="slidenum">
              <a:rPr lang="en-US"/>
              <a:pPr/>
              <a:t>61</a:t>
            </a:fld>
            <a:endParaRPr lang="en-US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883650" cy="1143000"/>
          </a:xfrm>
          <a:noFill/>
          <a:ln/>
        </p:spPr>
        <p:txBody>
          <a:bodyPr/>
          <a:lstStyle/>
          <a:p>
            <a:r>
              <a:rPr lang="en-US" sz="4000"/>
              <a:t>Step 4: Determine Interactions</a:t>
            </a:r>
            <a:endParaRPr lang="en-GB" sz="4000"/>
          </a:p>
        </p:txBody>
      </p:sp>
      <p:sp>
        <p:nvSpPr>
          <p:cNvPr id="568323" name="Text Box 3"/>
          <p:cNvSpPr txBox="1">
            <a:spLocks noChangeArrowheads="1"/>
          </p:cNvSpPr>
          <p:nvPr/>
        </p:nvSpPr>
        <p:spPr bwMode="auto">
          <a:xfrm>
            <a:off x="152400" y="1036638"/>
            <a:ext cx="46148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Here, we want to determine how each class </a:t>
            </a:r>
            <a:r>
              <a:rPr lang="en-US" sz="2400">
                <a:solidFill>
                  <a:schemeClr val="accent2"/>
                </a:solidFill>
              </a:rPr>
              <a:t>interacts</a:t>
            </a:r>
            <a:r>
              <a:rPr lang="en-US" sz="2400"/>
              <a:t> with the others.</a:t>
            </a:r>
          </a:p>
        </p:txBody>
      </p:sp>
      <p:sp>
        <p:nvSpPr>
          <p:cNvPr id="568324" name="Text Box 4"/>
          <p:cNvSpPr txBox="1">
            <a:spLocks noChangeArrowheads="1"/>
          </p:cNvSpPr>
          <p:nvPr/>
        </p:nvSpPr>
        <p:spPr bwMode="auto">
          <a:xfrm>
            <a:off x="228600" y="2362200"/>
            <a:ext cx="46148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The best way to determine the interactions is by coming up with </a:t>
            </a:r>
            <a:r>
              <a:rPr lang="en-US" sz="2400">
                <a:solidFill>
                  <a:schemeClr val="accent2"/>
                </a:solidFill>
              </a:rPr>
              <a:t>use cases</a:t>
            </a:r>
            <a:r>
              <a:rPr lang="en-US" sz="2400"/>
              <a:t>…</a:t>
            </a:r>
          </a:p>
        </p:txBody>
      </p:sp>
      <p:sp>
        <p:nvSpPr>
          <p:cNvPr id="568325" name="Text Box 5"/>
          <p:cNvSpPr txBox="1">
            <a:spLocks noChangeArrowheads="1"/>
          </p:cNvSpPr>
          <p:nvPr/>
        </p:nvSpPr>
        <p:spPr bwMode="auto">
          <a:xfrm>
            <a:off x="288925" y="3730625"/>
            <a:ext cx="3338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u="sng"/>
              <a:t>Use Case Examples</a:t>
            </a:r>
          </a:p>
        </p:txBody>
      </p:sp>
      <p:sp>
        <p:nvSpPr>
          <p:cNvPr id="568326" name="Text Box 6"/>
          <p:cNvSpPr txBox="1">
            <a:spLocks noChangeArrowheads="1"/>
          </p:cNvSpPr>
          <p:nvPr/>
        </p:nvSpPr>
        <p:spPr bwMode="auto">
          <a:xfrm>
            <a:off x="285750" y="4343400"/>
            <a:ext cx="855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800000"/>
                </a:solidFill>
              </a:rPr>
              <a:t>1. The user wants to </a:t>
            </a:r>
            <a:r>
              <a:rPr lang="en-US" sz="2400">
                <a:solidFill>
                  <a:srgbClr val="6600CC"/>
                </a:solidFill>
              </a:rPr>
              <a:t>add an appointment</a:t>
            </a:r>
            <a:r>
              <a:rPr lang="en-US" sz="2400">
                <a:solidFill>
                  <a:srgbClr val="800000"/>
                </a:solidFill>
              </a:rPr>
              <a:t> to their calendar.</a:t>
            </a:r>
          </a:p>
        </p:txBody>
      </p:sp>
      <p:sp>
        <p:nvSpPr>
          <p:cNvPr id="568327" name="Text Box 7"/>
          <p:cNvSpPr txBox="1">
            <a:spLocks noChangeArrowheads="1"/>
          </p:cNvSpPr>
          <p:nvPr/>
        </p:nvSpPr>
        <p:spPr bwMode="auto">
          <a:xfrm>
            <a:off x="261938" y="4816475"/>
            <a:ext cx="8553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800000"/>
                </a:solidFill>
              </a:rPr>
              <a:t>2. The user wants to </a:t>
            </a:r>
            <a:r>
              <a:rPr lang="en-US" sz="2400">
                <a:solidFill>
                  <a:srgbClr val="6600CC"/>
                </a:solidFill>
              </a:rPr>
              <a:t>determine if they have an </a:t>
            </a:r>
            <a:br>
              <a:rPr lang="en-US" sz="2400">
                <a:solidFill>
                  <a:srgbClr val="6600CC"/>
                </a:solidFill>
              </a:rPr>
            </a:br>
            <a:r>
              <a:rPr lang="en-US" sz="2400">
                <a:solidFill>
                  <a:srgbClr val="6600CC"/>
                </a:solidFill>
              </a:rPr>
              <a:t>    appointment at 5pm with Joe</a:t>
            </a:r>
            <a:r>
              <a:rPr lang="en-US" sz="2400">
                <a:solidFill>
                  <a:srgbClr val="800000"/>
                </a:solidFill>
              </a:rPr>
              <a:t>.</a:t>
            </a:r>
          </a:p>
        </p:txBody>
      </p:sp>
      <p:sp>
        <p:nvSpPr>
          <p:cNvPr id="568328" name="Text Box 8"/>
          <p:cNvSpPr txBox="1">
            <a:spLocks noChangeArrowheads="1"/>
          </p:cNvSpPr>
          <p:nvPr/>
        </p:nvSpPr>
        <p:spPr bwMode="auto">
          <a:xfrm>
            <a:off x="285750" y="5654675"/>
            <a:ext cx="8553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800000"/>
                </a:solidFill>
              </a:rPr>
              <a:t>3. The user wants to </a:t>
            </a:r>
            <a:r>
              <a:rPr lang="en-US" sz="2400">
                <a:solidFill>
                  <a:srgbClr val="6600CC"/>
                </a:solidFill>
              </a:rPr>
              <a:t>locate the appointment at 5pm</a:t>
            </a:r>
            <a:r>
              <a:rPr lang="en-US" sz="2400">
                <a:solidFill>
                  <a:srgbClr val="800000"/>
                </a:solidFill>
              </a:rPr>
              <a:t> and </a:t>
            </a:r>
            <a:br>
              <a:rPr lang="en-US" sz="2400">
                <a:solidFill>
                  <a:srgbClr val="800000"/>
                </a:solidFill>
              </a:rPr>
            </a:br>
            <a:r>
              <a:rPr lang="en-US" sz="2400">
                <a:solidFill>
                  <a:srgbClr val="800000"/>
                </a:solidFill>
              </a:rPr>
              <a:t>    </a:t>
            </a:r>
            <a:r>
              <a:rPr lang="en-US" sz="2400">
                <a:solidFill>
                  <a:srgbClr val="6600CC"/>
                </a:solidFill>
              </a:rPr>
              <a:t>update it to 6pm</a:t>
            </a:r>
            <a:r>
              <a:rPr lang="en-US" sz="2400">
                <a:solidFill>
                  <a:srgbClr val="800000"/>
                </a:solidFill>
              </a:rPr>
              <a:t>.</a:t>
            </a:r>
          </a:p>
        </p:txBody>
      </p:sp>
      <p:pic>
        <p:nvPicPr>
          <p:cNvPr id="56832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66800"/>
            <a:ext cx="3292475" cy="246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10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4" grpId="0"/>
      <p:bldP spid="568325" grpId="0"/>
      <p:bldP spid="568326" grpId="0"/>
      <p:bldP spid="568327" grpId="0"/>
      <p:bldP spid="56832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B7EF-AB71-4EE0-9F10-E481E523E78A}" type="slidenum">
              <a:rPr lang="en-US"/>
              <a:pPr/>
              <a:t>62</a:t>
            </a:fld>
            <a:endParaRPr lang="en-US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#1</a:t>
            </a:r>
          </a:p>
        </p:txBody>
      </p:sp>
      <p:sp>
        <p:nvSpPr>
          <p:cNvPr id="570371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55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800000"/>
                </a:solidFill>
              </a:rPr>
              <a:t>1. The user wants to add an appointment to their calendar.</a:t>
            </a:r>
          </a:p>
        </p:txBody>
      </p:sp>
      <p:sp>
        <p:nvSpPr>
          <p:cNvPr id="570372" name="Text Box 4"/>
          <p:cNvSpPr txBox="1">
            <a:spLocks noChangeArrowheads="1"/>
          </p:cNvSpPr>
          <p:nvPr/>
        </p:nvSpPr>
        <p:spPr bwMode="auto">
          <a:xfrm>
            <a:off x="365125" y="1798638"/>
            <a:ext cx="8529638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lphaU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The user creates a new Appointment object and sets </a:t>
            </a:r>
            <a:br>
              <a:rPr lang="en-US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 its values:</a:t>
            </a:r>
          </a:p>
          <a:p>
            <a:pPr lvl="1"/>
            <a:endParaRPr lang="en-US" sz="1200">
              <a:solidFill>
                <a:schemeClr val="tx2"/>
              </a:solidFill>
              <a:latin typeface="Comic Sans MS" pitchFamily="66" charset="0"/>
            </a:endParaRPr>
          </a:p>
          <a:p>
            <a:pPr lvl="1"/>
            <a:r>
              <a:rPr lang="en-US" sz="2200">
                <a:solidFill>
                  <a:srgbClr val="006666"/>
                </a:solidFill>
                <a:latin typeface="Comic Sans MS" pitchFamily="66" charset="0"/>
              </a:rPr>
              <a:t>Appointment *app = new Appointment;</a:t>
            </a:r>
          </a:p>
          <a:p>
            <a:pPr lvl="1"/>
            <a:r>
              <a:rPr lang="en-US" sz="2200">
                <a:solidFill>
                  <a:srgbClr val="006666"/>
                </a:solidFill>
                <a:latin typeface="Comic Sans MS" pitchFamily="66" charset="0"/>
              </a:rPr>
              <a:t>app-&gt;setStartTime(“10am”);</a:t>
            </a:r>
          </a:p>
          <a:p>
            <a:pPr lvl="1"/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app-&gt;setEndTime(“11am”);</a:t>
            </a:r>
          </a:p>
          <a:p>
            <a:pPr lvl="1"/>
            <a:r>
              <a:rPr lang="en-US" sz="2200">
                <a:solidFill>
                  <a:srgbClr val="006666"/>
                </a:solidFill>
                <a:latin typeface="Comic Sans MS" pitchFamily="66" charset="0"/>
              </a:rPr>
              <a:t>…</a:t>
            </a:r>
          </a:p>
          <a:p>
            <a:pPr lvl="1"/>
            <a:endParaRPr lang="en-US" sz="2200">
              <a:solidFill>
                <a:srgbClr val="006666"/>
              </a:solidFill>
              <a:latin typeface="Comic Sans MS" pitchFamily="66" charset="0"/>
            </a:endParaRPr>
          </a:p>
          <a:p>
            <a:pPr>
              <a:buFontTx/>
              <a:buAutoNum type="alphaU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The user adds the Appointment object to the Calendar:</a:t>
            </a:r>
          </a:p>
          <a:p>
            <a:endParaRPr lang="en-US" sz="120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	Calendar c;</a:t>
            </a:r>
          </a:p>
          <a:p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	c.addAppointment(app);</a:t>
            </a:r>
            <a:br>
              <a:rPr lang="en-US">
                <a:solidFill>
                  <a:srgbClr val="006666"/>
                </a:solidFill>
                <a:latin typeface="Comic Sans MS" pitchFamily="66" charset="0"/>
              </a:rPr>
            </a:br>
            <a:endParaRPr lang="en-US">
              <a:solidFill>
                <a:srgbClr val="006666"/>
              </a:solidFill>
              <a:latin typeface="Comic Sans MS" pitchFamily="66" charset="0"/>
            </a:endParaRPr>
          </a:p>
        </p:txBody>
      </p:sp>
      <p:sp>
        <p:nvSpPr>
          <p:cNvPr id="570373" name="Text Box 5"/>
          <p:cNvSpPr txBox="1">
            <a:spLocks noChangeArrowheads="1"/>
          </p:cNvSpPr>
          <p:nvPr/>
        </p:nvSpPr>
        <p:spPr bwMode="auto">
          <a:xfrm>
            <a:off x="441325" y="5959475"/>
            <a:ext cx="84597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800000"/>
                </a:solidFill>
              </a:rPr>
              <a:t>It looks like we’re OK here.  Although it might be nicer if we could set the Appointment’s values during construction</a:t>
            </a:r>
          </a:p>
        </p:txBody>
      </p:sp>
      <p:grpSp>
        <p:nvGrpSpPr>
          <p:cNvPr id="570374" name="Group 6"/>
          <p:cNvGrpSpPr>
            <a:grpSpLocks/>
          </p:cNvGrpSpPr>
          <p:nvPr/>
        </p:nvGrpSpPr>
        <p:grpSpPr bwMode="auto">
          <a:xfrm>
            <a:off x="9144000" y="762000"/>
            <a:ext cx="4673600" cy="4343400"/>
            <a:chOff x="3072" y="480"/>
            <a:chExt cx="2995" cy="2736"/>
          </a:xfrm>
        </p:grpSpPr>
        <p:sp>
          <p:nvSpPr>
            <p:cNvPr id="570375" name="Rectangle 7"/>
            <p:cNvSpPr>
              <a:spLocks noChangeArrowheads="1"/>
            </p:cNvSpPr>
            <p:nvPr/>
          </p:nvSpPr>
          <p:spPr bwMode="auto">
            <a:xfrm>
              <a:off x="3120" y="528"/>
              <a:ext cx="2640" cy="2688"/>
            </a:xfrm>
            <a:prstGeom prst="rect">
              <a:avLst/>
            </a:prstGeom>
            <a:solidFill>
              <a:srgbClr val="FFEB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376" name="Text Box 8"/>
            <p:cNvSpPr txBox="1">
              <a:spLocks noChangeArrowheads="1"/>
            </p:cNvSpPr>
            <p:nvPr/>
          </p:nvSpPr>
          <p:spPr bwMode="auto">
            <a:xfrm>
              <a:off x="3072" y="480"/>
              <a:ext cx="1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Appointment</a:t>
              </a:r>
            </a:p>
          </p:txBody>
        </p:sp>
        <p:sp>
          <p:nvSpPr>
            <p:cNvPr id="570377" name="Text Box 9"/>
            <p:cNvSpPr txBox="1">
              <a:spLocks noChangeArrowheads="1"/>
            </p:cNvSpPr>
            <p:nvPr/>
          </p:nvSpPr>
          <p:spPr bwMode="auto">
            <a:xfrm>
              <a:off x="3154" y="1483"/>
              <a:ext cx="245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bool setStartTime(Time &amp;st)        </a:t>
              </a:r>
            </a:p>
          </p:txBody>
        </p:sp>
        <p:sp>
          <p:nvSpPr>
            <p:cNvPr id="570378" name="Text Box 10"/>
            <p:cNvSpPr txBox="1">
              <a:spLocks noChangeArrowheads="1"/>
            </p:cNvSpPr>
            <p:nvPr/>
          </p:nvSpPr>
          <p:spPr bwMode="auto">
            <a:xfrm>
              <a:off x="3154" y="1675"/>
              <a:ext cx="23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bool setEndTime(Time &amp;st)        </a:t>
              </a:r>
            </a:p>
          </p:txBody>
        </p:sp>
        <p:sp>
          <p:nvSpPr>
            <p:cNvPr id="570379" name="Text Box 11"/>
            <p:cNvSpPr txBox="1">
              <a:spLocks noChangeArrowheads="1"/>
            </p:cNvSpPr>
            <p:nvPr/>
          </p:nvSpPr>
          <p:spPr bwMode="auto">
            <a:xfrm>
              <a:off x="3154" y="1888"/>
              <a:ext cx="29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bool addParticipant(string &amp;user)            </a:t>
              </a:r>
            </a:p>
          </p:txBody>
        </p:sp>
        <p:sp>
          <p:nvSpPr>
            <p:cNvPr id="570380" name="Text Box 12"/>
            <p:cNvSpPr txBox="1">
              <a:spLocks noChangeArrowheads="1"/>
            </p:cNvSpPr>
            <p:nvPr/>
          </p:nvSpPr>
          <p:spPr bwMode="auto">
            <a:xfrm>
              <a:off x="3154" y="2073"/>
              <a:ext cx="27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bool setLocation(string &amp;location)        </a:t>
              </a:r>
            </a:p>
          </p:txBody>
        </p:sp>
        <p:sp>
          <p:nvSpPr>
            <p:cNvPr id="570381" name="Text Box 13"/>
            <p:cNvSpPr txBox="1">
              <a:spLocks noChangeArrowheads="1"/>
            </p:cNvSpPr>
            <p:nvPr/>
          </p:nvSpPr>
          <p:spPr bwMode="auto">
            <a:xfrm>
              <a:off x="3137" y="791"/>
              <a:ext cx="1532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Appointment()          </a:t>
              </a:r>
              <a:br>
                <a:rPr lang="en-US">
                  <a:solidFill>
                    <a:srgbClr val="006666"/>
                  </a:solidFill>
                </a:rPr>
              </a:br>
              <a:endParaRPr lang="en-US">
                <a:solidFill>
                  <a:srgbClr val="006666"/>
                </a:solidFill>
              </a:endParaRPr>
            </a:p>
            <a:p>
              <a:endParaRPr lang="en-US">
                <a:solidFill>
                  <a:srgbClr val="006666"/>
                </a:solidFill>
              </a:endParaRPr>
            </a:p>
            <a:p>
              <a:r>
                <a:rPr lang="en-US">
                  <a:solidFill>
                    <a:srgbClr val="006666"/>
                  </a:solidFill>
                </a:rPr>
                <a:t>~Appointment()        </a:t>
              </a:r>
            </a:p>
          </p:txBody>
        </p:sp>
        <p:sp>
          <p:nvSpPr>
            <p:cNvPr id="570382" name="Text Box 14"/>
            <p:cNvSpPr txBox="1">
              <a:spLocks noChangeArrowheads="1"/>
            </p:cNvSpPr>
            <p:nvPr/>
          </p:nvSpPr>
          <p:spPr bwMode="auto">
            <a:xfrm>
              <a:off x="3082" y="2256"/>
              <a:ext cx="9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private:   </a:t>
              </a:r>
            </a:p>
          </p:txBody>
        </p:sp>
        <p:sp>
          <p:nvSpPr>
            <p:cNvPr id="570383" name="Text Box 15"/>
            <p:cNvSpPr txBox="1">
              <a:spLocks noChangeArrowheads="1"/>
            </p:cNvSpPr>
            <p:nvPr/>
          </p:nvSpPr>
          <p:spPr bwMode="auto">
            <a:xfrm>
              <a:off x="3264" y="2496"/>
              <a:ext cx="14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</a:rPr>
                <a:t>Time m_startTime;</a:t>
              </a:r>
            </a:p>
          </p:txBody>
        </p:sp>
        <p:sp>
          <p:nvSpPr>
            <p:cNvPr id="570384" name="Text Box 16"/>
            <p:cNvSpPr txBox="1">
              <a:spLocks noChangeArrowheads="1"/>
            </p:cNvSpPr>
            <p:nvPr/>
          </p:nvSpPr>
          <p:spPr bwMode="auto">
            <a:xfrm>
              <a:off x="3264" y="2649"/>
              <a:ext cx="13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</a:rPr>
                <a:t>Time m_endTime;</a:t>
              </a:r>
            </a:p>
          </p:txBody>
        </p:sp>
        <p:sp>
          <p:nvSpPr>
            <p:cNvPr id="570385" name="Text Box 17"/>
            <p:cNvSpPr txBox="1">
              <a:spLocks noChangeArrowheads="1"/>
            </p:cNvSpPr>
            <p:nvPr/>
          </p:nvSpPr>
          <p:spPr bwMode="auto">
            <a:xfrm>
              <a:off x="3264" y="2793"/>
              <a:ext cx="19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</a:rPr>
                <a:t>string m_participants[10];</a:t>
              </a:r>
            </a:p>
          </p:txBody>
        </p:sp>
        <p:sp>
          <p:nvSpPr>
            <p:cNvPr id="570386" name="Text Box 18"/>
            <p:cNvSpPr txBox="1">
              <a:spLocks noChangeArrowheads="1"/>
            </p:cNvSpPr>
            <p:nvPr/>
          </p:nvSpPr>
          <p:spPr bwMode="auto">
            <a:xfrm>
              <a:off x="3264" y="2976"/>
              <a:ext cx="13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</a:rPr>
                <a:t>string m_location;</a:t>
              </a:r>
            </a:p>
          </p:txBody>
        </p:sp>
      </p:grpSp>
      <p:sp>
        <p:nvSpPr>
          <p:cNvPr id="570387" name="Rectangle 19"/>
          <p:cNvSpPr>
            <a:spLocks noChangeArrowheads="1"/>
          </p:cNvSpPr>
          <p:nvPr/>
        </p:nvSpPr>
        <p:spPr bwMode="auto">
          <a:xfrm>
            <a:off x="6530975" y="1284288"/>
            <a:ext cx="533400" cy="381000"/>
          </a:xfrm>
          <a:prstGeom prst="rect">
            <a:avLst/>
          </a:prstGeom>
          <a:solidFill>
            <a:srgbClr val="FFE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0388" name="Rectangle 20"/>
          <p:cNvSpPr>
            <a:spLocks noChangeArrowheads="1"/>
          </p:cNvSpPr>
          <p:nvPr/>
        </p:nvSpPr>
        <p:spPr bwMode="auto">
          <a:xfrm>
            <a:off x="6421438" y="1263650"/>
            <a:ext cx="27162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rgbClr val="006666"/>
                </a:solidFill>
              </a:rPr>
              <a:t>Time &amp;start, Time &amp;end, </a:t>
            </a:r>
            <a:br>
              <a:rPr lang="en-US" sz="1700">
                <a:solidFill>
                  <a:srgbClr val="006666"/>
                </a:solidFill>
              </a:rPr>
            </a:br>
            <a:r>
              <a:rPr lang="en-US" sz="1700">
                <a:solidFill>
                  <a:srgbClr val="006666"/>
                </a:solidFill>
              </a:rPr>
              <a:t>string loc, string parts[])</a:t>
            </a:r>
          </a:p>
        </p:txBody>
      </p:sp>
      <p:sp>
        <p:nvSpPr>
          <p:cNvPr id="570389" name="Rectangle 21"/>
          <p:cNvSpPr>
            <a:spLocks noChangeArrowheads="1"/>
          </p:cNvSpPr>
          <p:nvPr/>
        </p:nvSpPr>
        <p:spPr bwMode="auto">
          <a:xfrm>
            <a:off x="5791200" y="2730500"/>
            <a:ext cx="2514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>
                <a:solidFill>
                  <a:srgbClr val="800000"/>
                </a:solidFill>
              </a:rPr>
              <a:t>(“10am”,”11am”,”Dodd”,…);</a:t>
            </a:r>
          </a:p>
        </p:txBody>
      </p:sp>
      <p:sp>
        <p:nvSpPr>
          <p:cNvPr id="570390" name="Rectangle 22"/>
          <p:cNvSpPr>
            <a:spLocks noChangeArrowheads="1"/>
          </p:cNvSpPr>
          <p:nvPr/>
        </p:nvSpPr>
        <p:spPr bwMode="auto">
          <a:xfrm>
            <a:off x="838200" y="3124200"/>
            <a:ext cx="6172200" cy="1023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4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46423 2.22222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0.47327 -0.0039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703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63" y="-208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6 L 0.48091 -3.7037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70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45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424 2.22222E-6 L 0.01666 2.22222E-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7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1" grpId="0"/>
      <p:bldP spid="570372" grpId="0" build="p"/>
      <p:bldP spid="570373" grpId="0"/>
      <p:bldP spid="570387" grpId="0" animBg="1"/>
      <p:bldP spid="570387" grpId="1" animBg="1"/>
      <p:bldP spid="570388" grpId="0"/>
      <p:bldP spid="570388" grpId="1"/>
      <p:bldP spid="570389" grpId="0" animBg="1"/>
      <p:bldP spid="57039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09BF-2E8C-48C1-B2FE-16AAFC3B03F9}" type="slidenum">
              <a:rPr lang="en-US"/>
              <a:pPr/>
              <a:t>63</a:t>
            </a:fld>
            <a:endParaRPr lang="en-US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#2</a:t>
            </a:r>
          </a:p>
        </p:txBody>
      </p:sp>
      <p:sp>
        <p:nvSpPr>
          <p:cNvPr id="572419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68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800000"/>
                </a:solidFill>
              </a:rPr>
              <a:t>2. The user wants to determine if they have an appointment </a:t>
            </a:r>
            <a:br>
              <a:rPr lang="en-US" sz="2400">
                <a:solidFill>
                  <a:srgbClr val="800000"/>
                </a:solidFill>
              </a:rPr>
            </a:br>
            <a:r>
              <a:rPr lang="en-US" sz="2400">
                <a:solidFill>
                  <a:srgbClr val="800000"/>
                </a:solidFill>
              </a:rPr>
              <a:t>    at 5pm with Joe.</a:t>
            </a:r>
          </a:p>
        </p:txBody>
      </p:sp>
      <p:sp>
        <p:nvSpPr>
          <p:cNvPr id="572420" name="Text Box 4"/>
          <p:cNvSpPr txBox="1">
            <a:spLocks noChangeArrowheads="1"/>
          </p:cNvSpPr>
          <p:nvPr/>
        </p:nvSpPr>
        <p:spPr bwMode="auto">
          <a:xfrm>
            <a:off x="419100" y="1798638"/>
            <a:ext cx="4187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/>
              <a:t>Hmm… Can we do this with our classes?</a:t>
            </a:r>
          </a:p>
        </p:txBody>
      </p:sp>
      <p:grpSp>
        <p:nvGrpSpPr>
          <p:cNvPr id="572421" name="Group 5"/>
          <p:cNvGrpSpPr>
            <a:grpSpLocks/>
          </p:cNvGrpSpPr>
          <p:nvPr/>
        </p:nvGrpSpPr>
        <p:grpSpPr bwMode="auto">
          <a:xfrm>
            <a:off x="4756150" y="1447800"/>
            <a:ext cx="4311650" cy="4367213"/>
            <a:chOff x="2036" y="1152"/>
            <a:chExt cx="2716" cy="2751"/>
          </a:xfrm>
        </p:grpSpPr>
        <p:sp>
          <p:nvSpPr>
            <p:cNvPr id="572422" name="Rectangle 6"/>
            <p:cNvSpPr>
              <a:spLocks noChangeArrowheads="1"/>
            </p:cNvSpPr>
            <p:nvPr/>
          </p:nvSpPr>
          <p:spPr bwMode="auto">
            <a:xfrm>
              <a:off x="2064" y="1200"/>
              <a:ext cx="2640" cy="2703"/>
            </a:xfrm>
            <a:prstGeom prst="rect">
              <a:avLst/>
            </a:prstGeom>
            <a:solidFill>
              <a:srgbClr val="FFEB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2423" name="Text Box 7"/>
            <p:cNvSpPr txBox="1">
              <a:spLocks noChangeArrowheads="1"/>
            </p:cNvSpPr>
            <p:nvPr/>
          </p:nvSpPr>
          <p:spPr bwMode="auto">
            <a:xfrm>
              <a:off x="2036" y="1152"/>
              <a:ext cx="8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Calendar</a:t>
              </a:r>
            </a:p>
          </p:txBody>
        </p:sp>
        <p:sp>
          <p:nvSpPr>
            <p:cNvPr id="572424" name="Text Box 8"/>
            <p:cNvSpPr txBox="1">
              <a:spLocks noChangeArrowheads="1"/>
            </p:cNvSpPr>
            <p:nvPr/>
          </p:nvSpPr>
          <p:spPr bwMode="auto">
            <a:xfrm>
              <a:off x="2208" y="1523"/>
              <a:ext cx="18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list getListOfAppts(void)</a:t>
              </a:r>
            </a:p>
          </p:txBody>
        </p:sp>
        <p:sp>
          <p:nvSpPr>
            <p:cNvPr id="572425" name="Text Box 9"/>
            <p:cNvSpPr txBox="1">
              <a:spLocks noChangeArrowheads="1"/>
            </p:cNvSpPr>
            <p:nvPr/>
          </p:nvSpPr>
          <p:spPr bwMode="auto">
            <a:xfrm>
              <a:off x="2208" y="1723"/>
              <a:ext cx="25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addAppt(Appointment *addme)</a:t>
              </a:r>
            </a:p>
          </p:txBody>
        </p:sp>
        <p:sp>
          <p:nvSpPr>
            <p:cNvPr id="572426" name="Text Box 10"/>
            <p:cNvSpPr txBox="1">
              <a:spLocks noChangeArrowheads="1"/>
            </p:cNvSpPr>
            <p:nvPr/>
          </p:nvSpPr>
          <p:spPr bwMode="auto">
            <a:xfrm>
              <a:off x="2188" y="1920"/>
              <a:ext cx="25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removeAppt(string &amp;apptName)</a:t>
              </a:r>
            </a:p>
          </p:txBody>
        </p:sp>
        <p:sp>
          <p:nvSpPr>
            <p:cNvPr id="572427" name="Text Box 11"/>
            <p:cNvSpPr txBox="1">
              <a:spLocks noChangeArrowheads="1"/>
            </p:cNvSpPr>
            <p:nvPr/>
          </p:nvSpPr>
          <p:spPr bwMode="auto">
            <a:xfrm>
              <a:off x="2196" y="2121"/>
              <a:ext cx="25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checkCalendars(Time &amp;slot,</a:t>
              </a:r>
              <a:br>
                <a:rPr lang="en-US"/>
              </a:br>
              <a:r>
                <a:rPr lang="en-US"/>
                <a:t>                           Calendar others[])</a:t>
              </a:r>
            </a:p>
          </p:txBody>
        </p:sp>
        <p:sp>
          <p:nvSpPr>
            <p:cNvPr id="572428" name="Text Box 12"/>
            <p:cNvSpPr txBox="1">
              <a:spLocks noChangeArrowheads="1"/>
            </p:cNvSpPr>
            <p:nvPr/>
          </p:nvSpPr>
          <p:spPr bwMode="auto">
            <a:xfrm>
              <a:off x="2208" y="2475"/>
              <a:ext cx="167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login(string &amp;pass)</a:t>
              </a:r>
              <a:br>
                <a:rPr lang="en-US"/>
              </a:br>
              <a:r>
                <a:rPr lang="en-US"/>
                <a:t>bool logout(void)</a:t>
              </a:r>
            </a:p>
          </p:txBody>
        </p:sp>
        <p:sp>
          <p:nvSpPr>
            <p:cNvPr id="572429" name="Text Box 13"/>
            <p:cNvSpPr txBox="1">
              <a:spLocks noChangeArrowheads="1"/>
            </p:cNvSpPr>
            <p:nvPr/>
          </p:nvSpPr>
          <p:spPr bwMode="auto">
            <a:xfrm>
              <a:off x="2208" y="1358"/>
              <a:ext cx="19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6666"/>
                  </a:solidFill>
                </a:rPr>
                <a:t>Calendar()   and ~Calendar()</a:t>
              </a:r>
            </a:p>
          </p:txBody>
        </p:sp>
        <p:sp>
          <p:nvSpPr>
            <p:cNvPr id="572430" name="Text Box 14"/>
            <p:cNvSpPr txBox="1">
              <a:spLocks noChangeArrowheads="1"/>
            </p:cNvSpPr>
            <p:nvPr/>
          </p:nvSpPr>
          <p:spPr bwMode="auto">
            <a:xfrm>
              <a:off x="2084" y="3168"/>
              <a:ext cx="8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private:</a:t>
              </a:r>
            </a:p>
          </p:txBody>
        </p:sp>
        <p:sp>
          <p:nvSpPr>
            <p:cNvPr id="572431" name="Text Box 15"/>
            <p:cNvSpPr txBox="1">
              <a:spLocks noChangeArrowheads="1"/>
            </p:cNvSpPr>
            <p:nvPr/>
          </p:nvSpPr>
          <p:spPr bwMode="auto">
            <a:xfrm>
              <a:off x="2267" y="3465"/>
              <a:ext cx="18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</a:rPr>
                <a:t>Appointment  m_app[100];</a:t>
              </a:r>
            </a:p>
          </p:txBody>
        </p:sp>
        <p:sp>
          <p:nvSpPr>
            <p:cNvPr id="572432" name="Text Box 16"/>
            <p:cNvSpPr txBox="1">
              <a:spLocks noChangeArrowheads="1"/>
            </p:cNvSpPr>
            <p:nvPr/>
          </p:nvSpPr>
          <p:spPr bwMode="auto">
            <a:xfrm>
              <a:off x="2276" y="3657"/>
              <a:ext cx="19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</a:rPr>
                <a:t>String            m_password;</a:t>
              </a:r>
            </a:p>
          </p:txBody>
        </p:sp>
      </p:grpSp>
      <p:sp>
        <p:nvSpPr>
          <p:cNvPr id="572433" name="Text Box 17"/>
          <p:cNvSpPr txBox="1">
            <a:spLocks noChangeArrowheads="1"/>
          </p:cNvSpPr>
          <p:nvPr/>
        </p:nvSpPr>
        <p:spPr bwMode="auto">
          <a:xfrm>
            <a:off x="184150" y="2743200"/>
            <a:ext cx="45593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It doesn’t look like we can </a:t>
            </a:r>
            <a:r>
              <a:rPr lang="en-US" sz="2200">
                <a:solidFill>
                  <a:schemeClr val="accent2"/>
                </a:solidFill>
              </a:rPr>
              <a:t>find if we have an appointment at a particular time</a:t>
            </a:r>
            <a:r>
              <a:rPr lang="en-US" sz="2200">
                <a:solidFill>
                  <a:schemeClr val="tx1"/>
                </a:solidFill>
              </a:rPr>
              <a:t>… Let’s add this!</a:t>
            </a:r>
          </a:p>
        </p:txBody>
      </p:sp>
      <p:sp>
        <p:nvSpPr>
          <p:cNvPr id="572434" name="Text Box 18"/>
          <p:cNvSpPr txBox="1">
            <a:spLocks noChangeArrowheads="1"/>
          </p:cNvSpPr>
          <p:nvPr/>
        </p:nvSpPr>
        <p:spPr bwMode="auto">
          <a:xfrm>
            <a:off x="5029200" y="4168775"/>
            <a:ext cx="4338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800000"/>
                </a:solidFill>
              </a:rPr>
              <a:t>Appointment *checkTime(Time &amp;t)</a:t>
            </a:r>
          </a:p>
        </p:txBody>
      </p:sp>
      <p:sp>
        <p:nvSpPr>
          <p:cNvPr id="572435" name="Text Box 19"/>
          <p:cNvSpPr txBox="1">
            <a:spLocks noChangeArrowheads="1"/>
          </p:cNvSpPr>
          <p:nvPr/>
        </p:nvSpPr>
        <p:spPr bwMode="auto">
          <a:xfrm>
            <a:off x="295275" y="3983038"/>
            <a:ext cx="3398838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6666"/>
                </a:solidFill>
              </a:rPr>
              <a:t>Calendar c;</a:t>
            </a:r>
          </a:p>
          <a:p>
            <a:pPr algn="l"/>
            <a:r>
              <a:rPr lang="en-US" sz="2000">
                <a:solidFill>
                  <a:srgbClr val="006666"/>
                </a:solidFill>
              </a:rPr>
              <a:t>...</a:t>
            </a:r>
          </a:p>
          <a:p>
            <a:pPr algn="l"/>
            <a:r>
              <a:rPr lang="en-US" sz="2000">
                <a:solidFill>
                  <a:srgbClr val="006666"/>
                </a:solidFill>
              </a:rPr>
              <a:t>Appointment *appt;</a:t>
            </a:r>
          </a:p>
          <a:p>
            <a:pPr algn="l"/>
            <a:endParaRPr lang="en-US" sz="2000">
              <a:solidFill>
                <a:srgbClr val="006666"/>
              </a:solidFill>
            </a:endParaRPr>
          </a:p>
          <a:p>
            <a:pPr algn="l"/>
            <a:r>
              <a:rPr lang="en-US" sz="2000">
                <a:solidFill>
                  <a:srgbClr val="006666"/>
                </a:solidFill>
              </a:rPr>
              <a:t>appt = c.checkTime(“5pm”);</a:t>
            </a:r>
          </a:p>
          <a:p>
            <a:pPr algn="l"/>
            <a:r>
              <a:rPr lang="en-US" sz="2000">
                <a:solidFill>
                  <a:srgbClr val="006666"/>
                </a:solidFill>
              </a:rPr>
              <a:t>if (appt == NULL)</a:t>
            </a:r>
          </a:p>
          <a:p>
            <a:pPr algn="l"/>
            <a:r>
              <a:rPr lang="en-US" sz="2000">
                <a:solidFill>
                  <a:srgbClr val="006666"/>
                </a:solidFill>
              </a:rPr>
              <a:t>   cout &lt;&lt; “No appt at 5pm”;</a:t>
            </a:r>
          </a:p>
        </p:txBody>
      </p:sp>
      <p:sp>
        <p:nvSpPr>
          <p:cNvPr id="572436" name="Text Box 20"/>
          <p:cNvSpPr txBox="1">
            <a:spLocks noChangeArrowheads="1"/>
          </p:cNvSpPr>
          <p:nvPr/>
        </p:nvSpPr>
        <p:spPr bwMode="auto">
          <a:xfrm>
            <a:off x="152400" y="2743200"/>
            <a:ext cx="4559300" cy="1096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So far, so good.  Now, can we determine </a:t>
            </a:r>
            <a:r>
              <a:rPr lang="en-US" sz="2200">
                <a:solidFill>
                  <a:schemeClr val="accent2"/>
                </a:solidFill>
              </a:rPr>
              <a:t>who’s at an appointment</a:t>
            </a:r>
            <a:r>
              <a:rPr lang="en-US" sz="2200">
                <a:solidFill>
                  <a:schemeClr val="tx1"/>
                </a:solidFill>
              </a:rPr>
              <a:t>? Hmmm…</a:t>
            </a:r>
          </a:p>
        </p:txBody>
      </p:sp>
      <p:grpSp>
        <p:nvGrpSpPr>
          <p:cNvPr id="572437" name="Group 21"/>
          <p:cNvGrpSpPr>
            <a:grpSpLocks/>
          </p:cNvGrpSpPr>
          <p:nvPr/>
        </p:nvGrpSpPr>
        <p:grpSpPr bwMode="auto">
          <a:xfrm>
            <a:off x="4876800" y="2362200"/>
            <a:ext cx="4310063" cy="3962400"/>
            <a:chOff x="2688" y="1584"/>
            <a:chExt cx="2715" cy="2496"/>
          </a:xfrm>
        </p:grpSpPr>
        <p:sp>
          <p:nvSpPr>
            <p:cNvPr id="572438" name="Rectangle 22"/>
            <p:cNvSpPr>
              <a:spLocks noChangeArrowheads="1"/>
            </p:cNvSpPr>
            <p:nvPr/>
          </p:nvSpPr>
          <p:spPr bwMode="auto">
            <a:xfrm>
              <a:off x="2736" y="1632"/>
              <a:ext cx="2640" cy="2448"/>
            </a:xfrm>
            <a:prstGeom prst="rect">
              <a:avLst/>
            </a:prstGeom>
            <a:solidFill>
              <a:srgbClr val="FFEB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 sz="2400">
                <a:solidFill>
                  <a:srgbClr val="6600CC"/>
                </a:solidFill>
              </a:endParaRPr>
            </a:p>
          </p:txBody>
        </p:sp>
        <p:sp>
          <p:nvSpPr>
            <p:cNvPr id="572439" name="Text Box 23"/>
            <p:cNvSpPr txBox="1">
              <a:spLocks noChangeArrowheads="1"/>
            </p:cNvSpPr>
            <p:nvPr/>
          </p:nvSpPr>
          <p:spPr bwMode="auto">
            <a:xfrm>
              <a:off x="2688" y="1584"/>
              <a:ext cx="12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Appointment</a:t>
              </a:r>
            </a:p>
          </p:txBody>
        </p:sp>
        <p:sp>
          <p:nvSpPr>
            <p:cNvPr id="572440" name="Text Box 24"/>
            <p:cNvSpPr txBox="1">
              <a:spLocks noChangeArrowheads="1"/>
            </p:cNvSpPr>
            <p:nvPr/>
          </p:nvSpPr>
          <p:spPr bwMode="auto">
            <a:xfrm>
              <a:off x="2942" y="2121"/>
              <a:ext cx="20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setStartTime(Time &amp;st)</a:t>
              </a:r>
            </a:p>
          </p:txBody>
        </p:sp>
        <p:sp>
          <p:nvSpPr>
            <p:cNvPr id="572441" name="Text Box 25"/>
            <p:cNvSpPr txBox="1">
              <a:spLocks noChangeArrowheads="1"/>
            </p:cNvSpPr>
            <p:nvPr/>
          </p:nvSpPr>
          <p:spPr bwMode="auto">
            <a:xfrm>
              <a:off x="2942" y="2313"/>
              <a:ext cx="19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setEndTime(Time &amp;st)</a:t>
              </a:r>
            </a:p>
          </p:txBody>
        </p:sp>
        <p:sp>
          <p:nvSpPr>
            <p:cNvPr id="572442" name="Text Box 26"/>
            <p:cNvSpPr txBox="1">
              <a:spLocks noChangeArrowheads="1"/>
            </p:cNvSpPr>
            <p:nvPr/>
          </p:nvSpPr>
          <p:spPr bwMode="auto">
            <a:xfrm>
              <a:off x="2942" y="2526"/>
              <a:ext cx="23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addParticipant(string &amp;user)</a:t>
              </a:r>
            </a:p>
          </p:txBody>
        </p:sp>
        <p:sp>
          <p:nvSpPr>
            <p:cNvPr id="572443" name="Text Box 27"/>
            <p:cNvSpPr txBox="1">
              <a:spLocks noChangeArrowheads="1"/>
            </p:cNvSpPr>
            <p:nvPr/>
          </p:nvSpPr>
          <p:spPr bwMode="auto">
            <a:xfrm>
              <a:off x="2942" y="2711"/>
              <a:ext cx="2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bool setLocation(string &amp;location)</a:t>
              </a:r>
            </a:p>
          </p:txBody>
        </p:sp>
        <p:sp>
          <p:nvSpPr>
            <p:cNvPr id="572444" name="Text Box 28"/>
            <p:cNvSpPr txBox="1">
              <a:spLocks noChangeArrowheads="1"/>
            </p:cNvSpPr>
            <p:nvPr/>
          </p:nvSpPr>
          <p:spPr bwMode="auto">
            <a:xfrm>
              <a:off x="2924" y="1910"/>
              <a:ext cx="24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>
                  <a:solidFill>
                    <a:srgbClr val="006666"/>
                  </a:solidFill>
                </a:rPr>
                <a:t>Appointment() &amp; </a:t>
              </a:r>
              <a:r>
                <a:rPr lang="en-US" sz="1600">
                  <a:solidFill>
                    <a:srgbClr val="FF3300"/>
                  </a:solidFill>
                </a:rPr>
                <a:t>virtual</a:t>
              </a:r>
              <a:r>
                <a:rPr lang="en-US" sz="1600">
                  <a:solidFill>
                    <a:srgbClr val="006666"/>
                  </a:solidFill>
                </a:rPr>
                <a:t> ~Appointment()</a:t>
              </a:r>
            </a:p>
          </p:txBody>
        </p:sp>
        <p:sp>
          <p:nvSpPr>
            <p:cNvPr id="572445" name="Text Box 29"/>
            <p:cNvSpPr txBox="1">
              <a:spLocks noChangeArrowheads="1"/>
            </p:cNvSpPr>
            <p:nvPr/>
          </p:nvSpPr>
          <p:spPr bwMode="auto">
            <a:xfrm>
              <a:off x="2784" y="3129"/>
              <a:ext cx="8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private:</a:t>
              </a:r>
            </a:p>
          </p:txBody>
        </p:sp>
        <p:sp>
          <p:nvSpPr>
            <p:cNvPr id="572446" name="Text Box 30"/>
            <p:cNvSpPr txBox="1">
              <a:spLocks noChangeArrowheads="1"/>
            </p:cNvSpPr>
            <p:nvPr/>
          </p:nvSpPr>
          <p:spPr bwMode="auto">
            <a:xfrm>
              <a:off x="2880" y="3369"/>
              <a:ext cx="14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</a:rPr>
                <a:t>Time m_startTime;</a:t>
              </a:r>
            </a:p>
          </p:txBody>
        </p:sp>
        <p:sp>
          <p:nvSpPr>
            <p:cNvPr id="572447" name="Text Box 31"/>
            <p:cNvSpPr txBox="1">
              <a:spLocks noChangeArrowheads="1"/>
            </p:cNvSpPr>
            <p:nvPr/>
          </p:nvSpPr>
          <p:spPr bwMode="auto">
            <a:xfrm>
              <a:off x="2880" y="3522"/>
              <a:ext cx="13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</a:rPr>
                <a:t>Time m_endTime;</a:t>
              </a:r>
            </a:p>
          </p:txBody>
        </p:sp>
        <p:sp>
          <p:nvSpPr>
            <p:cNvPr id="572448" name="Text Box 32"/>
            <p:cNvSpPr txBox="1">
              <a:spLocks noChangeArrowheads="1"/>
            </p:cNvSpPr>
            <p:nvPr/>
          </p:nvSpPr>
          <p:spPr bwMode="auto">
            <a:xfrm>
              <a:off x="2880" y="3666"/>
              <a:ext cx="18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</a:rPr>
                <a:t>string m_participants[10];</a:t>
              </a:r>
            </a:p>
          </p:txBody>
        </p:sp>
        <p:sp>
          <p:nvSpPr>
            <p:cNvPr id="572449" name="Text Box 33"/>
            <p:cNvSpPr txBox="1">
              <a:spLocks noChangeArrowheads="1"/>
            </p:cNvSpPr>
            <p:nvPr/>
          </p:nvSpPr>
          <p:spPr bwMode="auto">
            <a:xfrm>
              <a:off x="2880" y="3849"/>
              <a:ext cx="1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accent2"/>
                  </a:solidFill>
                </a:rPr>
                <a:t>string m_location;</a:t>
              </a:r>
            </a:p>
          </p:txBody>
        </p:sp>
      </p:grpSp>
      <p:sp>
        <p:nvSpPr>
          <p:cNvPr id="572450" name="Text Box 34"/>
          <p:cNvSpPr txBox="1">
            <a:spLocks noChangeArrowheads="1"/>
          </p:cNvSpPr>
          <p:nvPr/>
        </p:nvSpPr>
        <p:spPr bwMode="auto">
          <a:xfrm>
            <a:off x="76200" y="2743200"/>
            <a:ext cx="4559300" cy="1096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Nope.  We’ll need to add this to our Appointment class!</a:t>
            </a:r>
            <a:br>
              <a:rPr lang="en-US" sz="2200">
                <a:solidFill>
                  <a:schemeClr val="tx1"/>
                </a:solidFill>
              </a:rPr>
            </a:b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572451" name="Text Box 35"/>
          <p:cNvSpPr txBox="1">
            <a:spLocks noChangeArrowheads="1"/>
          </p:cNvSpPr>
          <p:nvPr/>
        </p:nvSpPr>
        <p:spPr bwMode="auto">
          <a:xfrm>
            <a:off x="5262563" y="4433888"/>
            <a:ext cx="43386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800000"/>
                </a:solidFill>
              </a:rPr>
              <a:t>bool isAttendee(string &amp;person)</a:t>
            </a:r>
          </a:p>
        </p:txBody>
      </p:sp>
      <p:sp>
        <p:nvSpPr>
          <p:cNvPr id="572452" name="Text Box 36"/>
          <p:cNvSpPr txBox="1">
            <a:spLocks noChangeArrowheads="1"/>
          </p:cNvSpPr>
          <p:nvPr/>
        </p:nvSpPr>
        <p:spPr bwMode="auto">
          <a:xfrm>
            <a:off x="269875" y="6162675"/>
            <a:ext cx="40719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6666"/>
                </a:solidFill>
              </a:rPr>
              <a:t>else if (appt-&gt;isAttendee(“Joe”))</a:t>
            </a:r>
          </a:p>
          <a:p>
            <a:pPr algn="l"/>
            <a:r>
              <a:rPr lang="en-US" sz="2000">
                <a:solidFill>
                  <a:srgbClr val="006666"/>
                </a:solidFill>
              </a:rPr>
              <a:t>    cout &lt;&lt; “Joe is attending!”;</a:t>
            </a:r>
          </a:p>
        </p:txBody>
      </p:sp>
    </p:spTree>
    <p:extLst>
      <p:ext uri="{BB962C8B-B14F-4D97-AF65-F5344CB8AC3E}">
        <p14:creationId xmlns:p14="http://schemas.microsoft.com/office/powerpoint/2010/main" val="48963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2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2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7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7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19" grpId="0"/>
      <p:bldP spid="572420" grpId="0"/>
      <p:bldP spid="572433" grpId="0"/>
      <p:bldP spid="572434" grpId="0"/>
      <p:bldP spid="572435" grpId="0"/>
      <p:bldP spid="572436" grpId="0" animBg="1"/>
      <p:bldP spid="572450" grpId="0" animBg="1"/>
      <p:bldP spid="572451" grpId="0"/>
      <p:bldP spid="57245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906F-D2BC-4DD1-A036-501DE1F7E267}" type="slidenum">
              <a:rPr lang="en-US"/>
              <a:pPr/>
              <a:t>64</a:t>
            </a:fld>
            <a:endParaRPr lang="en-US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Design Conclusions</a:t>
            </a:r>
          </a:p>
        </p:txBody>
      </p:sp>
      <p:sp>
        <p:nvSpPr>
          <p:cNvPr id="576515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596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First and foremost, </a:t>
            </a:r>
            <a:r>
              <a:rPr lang="en-US" sz="2400">
                <a:solidFill>
                  <a:schemeClr val="accent2"/>
                </a:solidFill>
              </a:rPr>
              <a:t>class design is an iterative process</a:t>
            </a:r>
            <a:r>
              <a:rPr lang="en-US" sz="2400">
                <a:solidFill>
                  <a:schemeClr val="tx1"/>
                </a:solidFill>
              </a:rPr>
              <a:t>.  </a:t>
            </a:r>
          </a:p>
        </p:txBody>
      </p:sp>
      <p:sp>
        <p:nvSpPr>
          <p:cNvPr id="576516" name="Text Box 4"/>
          <p:cNvSpPr txBox="1">
            <a:spLocks noChangeArrowheads="1"/>
          </p:cNvSpPr>
          <p:nvPr/>
        </p:nvSpPr>
        <p:spPr bwMode="auto">
          <a:xfrm>
            <a:off x="304800" y="1752600"/>
            <a:ext cx="85963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Before you ever start to program your class implementations, it helps to determine your </a:t>
            </a:r>
            <a:r>
              <a:rPr lang="en-US" sz="2400">
                <a:solidFill>
                  <a:srgbClr val="6600CC"/>
                </a:solidFill>
              </a:rPr>
              <a:t>classes</a:t>
            </a:r>
            <a:r>
              <a:rPr lang="en-US" sz="2400">
                <a:solidFill>
                  <a:schemeClr val="tx1"/>
                </a:solidFill>
              </a:rPr>
              <a:t>, their </a:t>
            </a:r>
            <a:r>
              <a:rPr lang="en-US" sz="2400">
                <a:solidFill>
                  <a:srgbClr val="6600CC"/>
                </a:solidFill>
              </a:rPr>
              <a:t>interfaces</a:t>
            </a:r>
            <a:r>
              <a:rPr lang="en-US" sz="2400">
                <a:solidFill>
                  <a:schemeClr val="tx1"/>
                </a:solidFill>
              </a:rPr>
              <a:t>, their </a:t>
            </a:r>
            <a:r>
              <a:rPr lang="en-US" sz="2400">
                <a:solidFill>
                  <a:srgbClr val="6600CC"/>
                </a:solidFill>
              </a:rPr>
              <a:t>data</a:t>
            </a:r>
            <a:r>
              <a:rPr lang="en-US" sz="2400">
                <a:solidFill>
                  <a:schemeClr val="tx1"/>
                </a:solidFill>
              </a:rPr>
              <a:t>, and their </a:t>
            </a:r>
            <a:r>
              <a:rPr lang="en-US" sz="2400">
                <a:solidFill>
                  <a:srgbClr val="6600CC"/>
                </a:solidFill>
              </a:rPr>
              <a:t>interactions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76517" name="Text Box 5"/>
          <p:cNvSpPr txBox="1">
            <a:spLocks noChangeArrowheads="1"/>
          </p:cNvSpPr>
          <p:nvPr/>
        </p:nvSpPr>
        <p:spPr bwMode="auto">
          <a:xfrm>
            <a:off x="381000" y="3155950"/>
            <a:ext cx="85963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It’s important to go through all of the </a:t>
            </a:r>
            <a:r>
              <a:rPr lang="en-US" sz="2400">
                <a:solidFill>
                  <a:srgbClr val="6600CC"/>
                </a:solidFill>
              </a:rPr>
              <a:t>use cases</a:t>
            </a:r>
            <a:r>
              <a:rPr lang="en-US" sz="2400">
                <a:solidFill>
                  <a:schemeClr val="tx1"/>
                </a:solidFill>
              </a:rPr>
              <a:t> in order to make sure you haven’t forgotten anything.</a:t>
            </a:r>
          </a:p>
        </p:txBody>
      </p:sp>
      <p:sp>
        <p:nvSpPr>
          <p:cNvPr id="576519" name="Text Box 7"/>
          <p:cNvSpPr txBox="1">
            <a:spLocks noChangeArrowheads="1"/>
          </p:cNvSpPr>
          <p:nvPr/>
        </p:nvSpPr>
        <p:spPr bwMode="auto">
          <a:xfrm>
            <a:off x="395288" y="5502275"/>
            <a:ext cx="85963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800000"/>
                </a:solidFill>
              </a:rPr>
              <a:t>This is something that you only get better at with</a:t>
            </a:r>
            <a:r>
              <a:rPr lang="en-US" sz="2400">
                <a:solidFill>
                  <a:srgbClr val="663300"/>
                </a:solidFill>
              </a:rPr>
              <a:t> </a:t>
            </a:r>
            <a:r>
              <a:rPr lang="en-US" sz="2400">
                <a:solidFill>
                  <a:srgbClr val="FF3300"/>
                </a:solidFill>
              </a:rPr>
              <a:t>experience</a:t>
            </a:r>
            <a:r>
              <a:rPr lang="en-US" sz="2400">
                <a:solidFill>
                  <a:srgbClr val="800000"/>
                </a:solidFill>
              </a:rPr>
              <a:t>, so</a:t>
            </a:r>
            <a:r>
              <a:rPr lang="en-US" sz="2400">
                <a:solidFill>
                  <a:srgbClr val="663300"/>
                </a:solidFill>
              </a:rPr>
              <a:t> </a:t>
            </a:r>
            <a:r>
              <a:rPr lang="en-US" sz="2400">
                <a:solidFill>
                  <a:srgbClr val="FF3300"/>
                </a:solidFill>
              </a:rPr>
              <a:t>don’t feel bad</a:t>
            </a:r>
            <a:r>
              <a:rPr lang="en-US" sz="2400">
                <a:solidFill>
                  <a:srgbClr val="663300"/>
                </a:solidFill>
              </a:rPr>
              <a:t> </a:t>
            </a:r>
            <a:r>
              <a:rPr lang="en-US" sz="2400">
                <a:solidFill>
                  <a:srgbClr val="800000"/>
                </a:solidFill>
              </a:rPr>
              <a:t>if its difficult at first!</a:t>
            </a:r>
          </a:p>
        </p:txBody>
      </p:sp>
    </p:spTree>
    <p:extLst>
      <p:ext uri="{BB962C8B-B14F-4D97-AF65-F5344CB8AC3E}">
        <p14:creationId xmlns:p14="http://schemas.microsoft.com/office/powerpoint/2010/main" val="174311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/>
      <p:bldP spid="576516" grpId="0"/>
      <p:bldP spid="576517" grpId="0"/>
      <p:bldP spid="5765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F279-7CD3-4EE9-BF7F-AD0A46FA1A0B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406532" name="Group 4"/>
          <p:cNvGrpSpPr>
            <a:grpSpLocks/>
          </p:cNvGrpSpPr>
          <p:nvPr/>
        </p:nvGrpSpPr>
        <p:grpSpPr bwMode="auto">
          <a:xfrm>
            <a:off x="5470525" y="2697163"/>
            <a:ext cx="3609975" cy="3860800"/>
            <a:chOff x="3494" y="1776"/>
            <a:chExt cx="2162" cy="2432"/>
          </a:xfrm>
        </p:grpSpPr>
        <p:sp>
          <p:nvSpPr>
            <p:cNvPr id="406533" name="Rectangle 5"/>
            <p:cNvSpPr>
              <a:spLocks noChangeArrowheads="1"/>
            </p:cNvSpPr>
            <p:nvPr/>
          </p:nvSpPr>
          <p:spPr bwMode="auto">
            <a:xfrm>
              <a:off x="3504" y="1776"/>
              <a:ext cx="2152" cy="243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534" name="Text Box 6"/>
            <p:cNvSpPr txBox="1">
              <a:spLocks noChangeArrowheads="1"/>
            </p:cNvSpPr>
            <p:nvPr/>
          </p:nvSpPr>
          <p:spPr bwMode="auto">
            <a:xfrm>
              <a:off x="3494" y="1780"/>
              <a:ext cx="2008" cy="2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SayHi(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Person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&amp;p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cout &lt;&lt; “Hello “ &lt;&lt;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  p.getName();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		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06535" name="Text Box 7"/>
          <p:cNvSpPr txBox="1">
            <a:spLocks noChangeArrowheads="1"/>
          </p:cNvSpPr>
          <p:nvPr/>
        </p:nvSpPr>
        <p:spPr bwMode="auto">
          <a:xfrm>
            <a:off x="5803900" y="5151438"/>
            <a:ext cx="12827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Person c;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chemeClr val="accent2"/>
                </a:solidFill>
              </a:rPr>
              <a:t>c</a:t>
            </a:r>
            <a:r>
              <a:rPr lang="en-US" sz="2000"/>
              <a:t>);</a:t>
            </a:r>
          </a:p>
        </p:txBody>
      </p:sp>
      <p:sp>
        <p:nvSpPr>
          <p:cNvPr id="406536" name="Text Box 8"/>
          <p:cNvSpPr txBox="1">
            <a:spLocks noChangeArrowheads="1"/>
          </p:cNvSpPr>
          <p:nvPr/>
        </p:nvSpPr>
        <p:spPr bwMode="auto">
          <a:xfrm>
            <a:off x="5776913" y="5133975"/>
            <a:ext cx="3279775" cy="1006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3300"/>
                </a:solidFill>
              </a:rPr>
              <a:t>Student s(“Carey”,38,</a:t>
            </a:r>
            <a:r>
              <a:rPr lang="en-US" sz="1800">
                <a:solidFill>
                  <a:srgbClr val="FF3300"/>
                </a:solidFill>
              </a:rPr>
              <a:t>3.9</a:t>
            </a:r>
            <a:r>
              <a:rPr lang="en-US" sz="2000">
                <a:solidFill>
                  <a:srgbClr val="FF3300"/>
                </a:solidFill>
              </a:rPr>
              <a:t>);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SayHi(</a:t>
            </a:r>
            <a:r>
              <a:rPr lang="en-US" sz="2000">
                <a:solidFill>
                  <a:srgbClr val="FF3300"/>
                </a:solidFill>
              </a:rPr>
              <a:t>s</a:t>
            </a:r>
            <a:r>
              <a:rPr lang="en-US" sz="2000"/>
              <a:t>);</a:t>
            </a:r>
          </a:p>
        </p:txBody>
      </p:sp>
      <p:sp>
        <p:nvSpPr>
          <p:cNvPr id="406544" name="Text Box 16"/>
          <p:cNvSpPr txBox="1">
            <a:spLocks noChangeArrowheads="1"/>
          </p:cNvSpPr>
          <p:nvPr/>
        </p:nvSpPr>
        <p:spPr bwMode="auto">
          <a:xfrm>
            <a:off x="7543800" y="27432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grpSp>
        <p:nvGrpSpPr>
          <p:cNvPr id="406555" name="Group 27"/>
          <p:cNvGrpSpPr>
            <a:grpSpLocks/>
          </p:cNvGrpSpPr>
          <p:nvPr/>
        </p:nvGrpSpPr>
        <p:grpSpPr bwMode="auto">
          <a:xfrm>
            <a:off x="5478463" y="2692400"/>
            <a:ext cx="3609975" cy="3860800"/>
            <a:chOff x="6864" y="1920"/>
            <a:chExt cx="2274" cy="2432"/>
          </a:xfrm>
        </p:grpSpPr>
        <p:grpSp>
          <p:nvGrpSpPr>
            <p:cNvPr id="406551" name="Group 23"/>
            <p:cNvGrpSpPr>
              <a:grpSpLocks/>
            </p:cNvGrpSpPr>
            <p:nvPr/>
          </p:nvGrpSpPr>
          <p:grpSpPr bwMode="auto">
            <a:xfrm>
              <a:off x="6864" y="1920"/>
              <a:ext cx="2274" cy="2432"/>
              <a:chOff x="3494" y="1776"/>
              <a:chExt cx="2162" cy="2432"/>
            </a:xfrm>
          </p:grpSpPr>
          <p:sp>
            <p:nvSpPr>
              <p:cNvPr id="406552" name="Rectangle 24"/>
              <p:cNvSpPr>
                <a:spLocks noChangeArrowheads="1"/>
              </p:cNvSpPr>
              <p:nvPr/>
            </p:nvSpPr>
            <p:spPr bwMode="auto">
              <a:xfrm>
                <a:off x="3504" y="1776"/>
                <a:ext cx="2152" cy="2432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53" name="Text Box 25"/>
              <p:cNvSpPr txBox="1">
                <a:spLocks noChangeArrowheads="1"/>
              </p:cNvSpPr>
              <p:nvPr/>
            </p:nvSpPr>
            <p:spPr bwMode="auto">
              <a:xfrm>
                <a:off x="3494" y="1780"/>
                <a:ext cx="2008" cy="2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>
                    <a:latin typeface="Courier New" pitchFamily="49" charset="0"/>
                  </a:rPr>
                  <a:t>void SayHi(</a:t>
                </a:r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Person</a:t>
                </a:r>
                <a:r>
                  <a:rPr lang="en-US" sz="1800" b="1">
                    <a:latin typeface="Courier New" pitchFamily="49" charset="0"/>
                  </a:rPr>
                  <a:t> </a:t>
                </a:r>
                <a:r>
                  <a:rPr lang="en-US" sz="1800" b="1">
                    <a:solidFill>
                      <a:srgbClr val="FF3300"/>
                    </a:solidFill>
                    <a:latin typeface="Courier New" pitchFamily="49" charset="0"/>
                  </a:rPr>
                  <a:t>*</a:t>
                </a:r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</a:rPr>
                  <a:t>p</a:t>
                </a:r>
                <a:r>
                  <a:rPr lang="en-US" sz="1800" b="1">
                    <a:latin typeface="Courier New" pitchFamily="49" charset="0"/>
                  </a:rPr>
                  <a:t>)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   cout &lt;&lt; “Hello “ &lt;&lt;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     p</a:t>
                </a:r>
                <a:r>
                  <a:rPr lang="en-US" sz="1800" b="1">
                    <a:solidFill>
                      <a:srgbClr val="FF3300"/>
                    </a:solidFill>
                    <a:latin typeface="Courier New" pitchFamily="49" charset="0"/>
                  </a:rPr>
                  <a:t>-&gt;</a:t>
                </a:r>
                <a:r>
                  <a:rPr lang="en-US" sz="1800" b="1">
                    <a:latin typeface="Courier New" pitchFamily="49" charset="0"/>
                  </a:rPr>
                  <a:t>getName();</a:t>
                </a:r>
                <a:br>
                  <a:rPr lang="en-US" sz="1800" b="1">
                    <a:latin typeface="Courier New" pitchFamily="49" charset="0"/>
                  </a:rPr>
                </a:br>
                <a:r>
                  <a:rPr lang="en-US" sz="1800" b="1">
                    <a:latin typeface="Courier New" pitchFamily="49" charset="0"/>
                  </a:rPr>
                  <a:t>}</a:t>
                </a:r>
              </a:p>
              <a:p>
                <a:pPr algn="l"/>
                <a:endParaRPr lang="en-US" sz="1800" b="1">
                  <a:latin typeface="Courier New" pitchFamily="49" charset="0"/>
                </a:endParaRPr>
              </a:p>
              <a:p>
                <a:pPr algn="l"/>
                <a:endParaRPr lang="en-US" sz="1000" b="1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main()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{		</a:t>
                </a:r>
              </a:p>
              <a:p>
                <a:pPr algn="l"/>
                <a:endParaRPr lang="en-US" sz="1800" b="1">
                  <a:latin typeface="Courier New" pitchFamily="49" charset="0"/>
                </a:endParaRPr>
              </a:p>
              <a:p>
                <a:pPr algn="l"/>
                <a:endParaRPr lang="en-US" sz="1800" b="1">
                  <a:latin typeface="Courier New" pitchFamily="49" charset="0"/>
                </a:endParaRPr>
              </a:p>
              <a:p>
                <a:pPr algn="l"/>
                <a:endParaRPr lang="en-US" sz="1800" b="1">
                  <a:latin typeface="Courier New" pitchFamily="49" charset="0"/>
                </a:endParaRPr>
              </a:p>
              <a:p>
                <a:pPr algn="l"/>
                <a:endParaRPr lang="en-US" sz="1800" b="1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}</a:t>
                </a:r>
              </a:p>
            </p:txBody>
          </p:sp>
        </p:grpSp>
        <p:sp>
          <p:nvSpPr>
            <p:cNvPr id="406554" name="Text Box 26"/>
            <p:cNvSpPr txBox="1">
              <a:spLocks noChangeArrowheads="1"/>
            </p:cNvSpPr>
            <p:nvPr/>
          </p:nvSpPr>
          <p:spPr bwMode="auto">
            <a:xfrm>
              <a:off x="7057" y="3455"/>
              <a:ext cx="2066" cy="63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FF3300"/>
                  </a:solidFill>
                </a:rPr>
                <a:t>Student s(“Carey”,38,</a:t>
              </a:r>
              <a:r>
                <a:rPr lang="en-US" sz="1800">
                  <a:solidFill>
                    <a:srgbClr val="FF3300"/>
                  </a:solidFill>
                </a:rPr>
                <a:t>3.9</a:t>
              </a:r>
              <a:r>
                <a:rPr lang="en-US" sz="2000">
                  <a:solidFill>
                    <a:srgbClr val="FF3300"/>
                  </a:solidFill>
                </a:rPr>
                <a:t>);</a:t>
              </a:r>
            </a:p>
            <a:p>
              <a:pPr algn="l"/>
              <a:endParaRPr lang="en-US" sz="2000"/>
            </a:p>
            <a:p>
              <a:pPr algn="l"/>
              <a:r>
                <a:rPr lang="en-US" sz="2000"/>
                <a:t>SayHi(</a:t>
              </a:r>
              <a:r>
                <a:rPr lang="en-US" sz="2000">
                  <a:solidFill>
                    <a:srgbClr val="6600CC"/>
                  </a:solidFill>
                </a:rPr>
                <a:t>&amp;</a:t>
              </a:r>
              <a:r>
                <a:rPr lang="en-US" sz="2000">
                  <a:solidFill>
                    <a:srgbClr val="FF3300"/>
                  </a:solidFill>
                </a:rPr>
                <a:t>s</a:t>
              </a:r>
              <a:r>
                <a:rPr lang="en-US" sz="2000"/>
                <a:t>);</a:t>
              </a:r>
            </a:p>
          </p:txBody>
        </p:sp>
      </p:grp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222250" y="930275"/>
            <a:ext cx="8634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Any time we use a </a:t>
            </a:r>
            <a:r>
              <a:rPr lang="en-US">
                <a:solidFill>
                  <a:srgbClr val="990000"/>
                </a:solidFill>
              </a:rPr>
              <a:t>base pointer</a:t>
            </a:r>
            <a:r>
              <a:rPr lang="en-US"/>
              <a:t> or a </a:t>
            </a:r>
            <a:r>
              <a:rPr lang="en-US">
                <a:solidFill>
                  <a:srgbClr val="990000"/>
                </a:solidFill>
              </a:rPr>
              <a:t>base reference</a:t>
            </a:r>
            <a:r>
              <a:rPr lang="en-US"/>
              <a:t> to access a </a:t>
            </a:r>
            <a:r>
              <a:rPr lang="en-US">
                <a:solidFill>
                  <a:srgbClr val="006666"/>
                </a:solidFill>
              </a:rPr>
              <a:t>derived object</a:t>
            </a:r>
            <a:r>
              <a:rPr lang="en-US"/>
              <a:t>, this is called </a:t>
            </a:r>
            <a:r>
              <a:rPr lang="en-US">
                <a:solidFill>
                  <a:srgbClr val="6600CC"/>
                </a:solidFill>
              </a:rPr>
              <a:t>polymorphism</a:t>
            </a:r>
            <a:r>
              <a:rPr lang="en-US"/>
              <a:t>. </a:t>
            </a:r>
          </a:p>
        </p:txBody>
      </p:sp>
      <p:grpSp>
        <p:nvGrpSpPr>
          <p:cNvPr id="406537" name="Group 9"/>
          <p:cNvGrpSpPr>
            <a:grpSpLocks/>
          </p:cNvGrpSpPr>
          <p:nvPr/>
        </p:nvGrpSpPr>
        <p:grpSpPr bwMode="auto">
          <a:xfrm>
            <a:off x="304800" y="2438400"/>
            <a:ext cx="4816475" cy="4191000"/>
            <a:chOff x="240" y="1680"/>
            <a:chExt cx="3034" cy="2640"/>
          </a:xfrm>
        </p:grpSpPr>
        <p:grpSp>
          <p:nvGrpSpPr>
            <p:cNvPr id="406538" name="Group 10"/>
            <p:cNvGrpSpPr>
              <a:grpSpLocks/>
            </p:cNvGrpSpPr>
            <p:nvPr/>
          </p:nvGrpSpPr>
          <p:grpSpPr bwMode="auto">
            <a:xfrm>
              <a:off x="240" y="1680"/>
              <a:ext cx="2112" cy="1791"/>
              <a:chOff x="240" y="2057"/>
              <a:chExt cx="2112" cy="1791"/>
            </a:xfrm>
          </p:grpSpPr>
          <p:sp>
            <p:nvSpPr>
              <p:cNvPr id="406539" name="Rectangle 11"/>
              <p:cNvSpPr>
                <a:spLocks noChangeArrowheads="1"/>
              </p:cNvSpPr>
              <p:nvPr/>
            </p:nvSpPr>
            <p:spPr bwMode="auto">
              <a:xfrm>
                <a:off x="240" y="2057"/>
                <a:ext cx="2112" cy="177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40" name="Text Box 12"/>
              <p:cNvSpPr txBox="1">
                <a:spLocks noChangeArrowheads="1"/>
              </p:cNvSpPr>
              <p:nvPr/>
            </p:nvSpPr>
            <p:spPr bwMode="auto">
              <a:xfrm>
                <a:off x="258" y="2060"/>
                <a:ext cx="2094" cy="17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Person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string getName(void);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  ...</a:t>
                </a:r>
              </a:p>
              <a:p>
                <a:pPr algn="l"/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private: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  </a:t>
                </a:r>
                <a:r>
                  <a:rPr lang="en-US" sz="1800" b="1">
                    <a:latin typeface="Courier New" pitchFamily="49" charset="0"/>
                  </a:rPr>
                  <a:t>string m_sName;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  int    m_nAge;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  <p:grpSp>
          <p:nvGrpSpPr>
            <p:cNvPr id="406541" name="Group 13"/>
            <p:cNvGrpSpPr>
              <a:grpSpLocks/>
            </p:cNvGrpSpPr>
            <p:nvPr/>
          </p:nvGrpSpPr>
          <p:grpSpPr bwMode="auto">
            <a:xfrm>
              <a:off x="1008" y="2506"/>
              <a:ext cx="2266" cy="1814"/>
              <a:chOff x="2976" y="1835"/>
              <a:chExt cx="2180" cy="1723"/>
            </a:xfrm>
          </p:grpSpPr>
          <p:sp>
            <p:nvSpPr>
              <p:cNvPr id="406542" name="Rectangle 14"/>
              <p:cNvSpPr>
                <a:spLocks noChangeArrowheads="1"/>
              </p:cNvSpPr>
              <p:nvPr/>
            </p:nvSpPr>
            <p:spPr bwMode="auto">
              <a:xfrm>
                <a:off x="2976" y="1835"/>
                <a:ext cx="2112" cy="17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43" name="Text Box 15"/>
              <p:cNvSpPr txBox="1">
                <a:spLocks noChangeArrowheads="1"/>
              </p:cNvSpPr>
              <p:nvPr/>
            </p:nvSpPr>
            <p:spPr bwMode="auto">
              <a:xfrm>
                <a:off x="2976" y="1860"/>
                <a:ext cx="2180" cy="16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Student </a:t>
                </a:r>
                <a:r>
                  <a:rPr lang="en-US" sz="1800" b="1" i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: </a:t>
                </a:r>
              </a:p>
              <a:p>
                <a:pPr algn="l"/>
                <a:r>
                  <a:rPr lang="en-US" sz="1800" b="1" i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	public Person</a:t>
                </a:r>
                <a:endPara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// new stuff: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int getStudentID();</a:t>
                </a:r>
              </a:p>
              <a:p>
                <a:pPr algn="l"/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// new stuff:</a:t>
                </a:r>
              </a:p>
              <a:p>
                <a:pPr algn="l"/>
                <a:r>
                  <a:rPr lang="en-US" sz="1800" b="1">
                    <a:solidFill>
                      <a:srgbClr val="6600CC"/>
                    </a:solidFill>
                    <a:latin typeface="Courier New" pitchFamily="49" charset="0"/>
                    <a:ea typeface="MS Mincho" pitchFamily="49" charset="-128"/>
                  </a:rPr>
                  <a:t>  int m_nStudentID;</a:t>
                </a:r>
                <a:endParaRPr lang="en-US" sz="18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</p:grpSp>
      <p:sp>
        <p:nvSpPr>
          <p:cNvPr id="406545" name="Text Box 17"/>
          <p:cNvSpPr txBox="1">
            <a:spLocks noChangeArrowheads="1"/>
          </p:cNvSpPr>
          <p:nvPr/>
        </p:nvSpPr>
        <p:spPr bwMode="auto">
          <a:xfrm>
            <a:off x="6811963" y="8286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6547" name="Text Box 19"/>
          <p:cNvSpPr txBox="1">
            <a:spLocks noChangeArrowheads="1"/>
          </p:cNvSpPr>
          <p:nvPr/>
        </p:nvSpPr>
        <p:spPr bwMode="auto">
          <a:xfrm>
            <a:off x="2598738" y="12827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406548" name="AutoShape 20"/>
          <p:cNvCxnSpPr>
            <a:cxnSpLocks noChangeShapeType="1"/>
            <a:stCxn id="406545" idx="2"/>
            <a:endCxn id="406544" idx="0"/>
          </p:cNvCxnSpPr>
          <p:nvPr/>
        </p:nvCxnSpPr>
        <p:spPr bwMode="auto">
          <a:xfrm rot="16200000" flipH="1">
            <a:off x="6587331" y="1648619"/>
            <a:ext cx="1457325" cy="731838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6549" name="AutoShape 21"/>
          <p:cNvCxnSpPr>
            <a:cxnSpLocks noChangeShapeType="1"/>
            <a:stCxn id="406547" idx="2"/>
          </p:cNvCxnSpPr>
          <p:nvPr/>
        </p:nvCxnSpPr>
        <p:spPr bwMode="auto">
          <a:xfrm rot="16200000" flipH="1">
            <a:off x="3164682" y="1312068"/>
            <a:ext cx="3441700" cy="4297363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6556" name="Text Box 28"/>
          <p:cNvSpPr txBox="1">
            <a:spLocks noChangeArrowheads="1"/>
          </p:cNvSpPr>
          <p:nvPr/>
        </p:nvSpPr>
        <p:spPr bwMode="auto">
          <a:xfrm>
            <a:off x="4008438" y="87947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406557" name="AutoShape 29"/>
          <p:cNvCxnSpPr>
            <a:cxnSpLocks noChangeShapeType="1"/>
            <a:stCxn id="406556" idx="2"/>
            <a:endCxn id="406558" idx="0"/>
          </p:cNvCxnSpPr>
          <p:nvPr/>
        </p:nvCxnSpPr>
        <p:spPr bwMode="auto">
          <a:xfrm rot="16200000" flipH="1">
            <a:off x="5416550" y="66675"/>
            <a:ext cx="1406525" cy="3946525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6558" name="Text Box 30"/>
          <p:cNvSpPr txBox="1">
            <a:spLocks noChangeArrowheads="1"/>
          </p:cNvSpPr>
          <p:nvPr/>
        </p:nvSpPr>
        <p:spPr bwMode="auto">
          <a:xfrm>
            <a:off x="7954963" y="27432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06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4917-64FC-40C8-A67C-99CCB09726C7}" type="slidenum">
              <a:rPr lang="en-US"/>
              <a:pPr/>
              <a:t>8</a:t>
            </a:fld>
            <a:endParaRPr lang="en-US"/>
          </a:p>
        </p:txBody>
      </p:sp>
      <p:sp>
        <p:nvSpPr>
          <p:cNvPr id="407554" name="Text Box 2"/>
          <p:cNvSpPr txBox="1">
            <a:spLocks noChangeArrowheads="1"/>
          </p:cNvSpPr>
          <p:nvPr/>
        </p:nvSpPr>
        <p:spPr bwMode="auto">
          <a:xfrm>
            <a:off x="4244975" y="1219200"/>
            <a:ext cx="435133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consider a new class called Shape.</a:t>
            </a:r>
          </a:p>
          <a:p>
            <a:endParaRPr lang="en-US"/>
          </a:p>
          <a:p>
            <a:r>
              <a:rPr lang="en-US"/>
              <a:t>We’ll use it to represent different geometric shapes. </a:t>
            </a:r>
          </a:p>
        </p:txBody>
      </p:sp>
      <p:sp>
        <p:nvSpPr>
          <p:cNvPr id="407555" name="Rectangle 3"/>
          <p:cNvSpPr>
            <a:spLocks noChangeArrowheads="1"/>
          </p:cNvSpPr>
          <p:nvPr/>
        </p:nvSpPr>
        <p:spPr bwMode="auto">
          <a:xfrm>
            <a:off x="609600" y="990600"/>
            <a:ext cx="3397250" cy="2438400"/>
          </a:xfrm>
          <a:prstGeom prst="rect">
            <a:avLst/>
          </a:prstGeom>
          <a:solidFill>
            <a:srgbClr val="DF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407557" name="Rectangle 5"/>
          <p:cNvSpPr>
            <a:spLocks noChangeArrowheads="1"/>
          </p:cNvSpPr>
          <p:nvPr/>
        </p:nvSpPr>
        <p:spPr bwMode="auto">
          <a:xfrm>
            <a:off x="609600" y="990600"/>
            <a:ext cx="3540125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Shape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200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7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double getArea() </a:t>
            </a:r>
          </a:p>
          <a:p>
            <a:pPr algn="l" eaLnBrk="0" hangingPunct="0"/>
            <a:r>
              <a:rPr lang="en-US" sz="17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{ return (0); }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algn="l" eaLnBrk="0" hangingPunct="0"/>
            <a:r>
              <a:rPr lang="en-US" sz="17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07558" name="Group 6"/>
          <p:cNvGrpSpPr>
            <a:grpSpLocks/>
          </p:cNvGrpSpPr>
          <p:nvPr/>
        </p:nvGrpSpPr>
        <p:grpSpPr bwMode="auto">
          <a:xfrm>
            <a:off x="4419600" y="990600"/>
            <a:ext cx="4572000" cy="2438400"/>
            <a:chOff x="2784" y="576"/>
            <a:chExt cx="2880" cy="1536"/>
          </a:xfrm>
        </p:grpSpPr>
        <p:sp>
          <p:nvSpPr>
            <p:cNvPr id="407559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D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0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accent2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7561" name="Group 9"/>
          <p:cNvGrpSpPr>
            <a:grpSpLocks/>
          </p:cNvGrpSpPr>
          <p:nvPr/>
        </p:nvGrpSpPr>
        <p:grpSpPr bwMode="auto">
          <a:xfrm>
            <a:off x="4419600" y="3810000"/>
            <a:ext cx="4572000" cy="2438400"/>
            <a:chOff x="2784" y="2400"/>
            <a:chExt cx="2880" cy="1536"/>
          </a:xfrm>
        </p:grpSpPr>
        <p:sp>
          <p:nvSpPr>
            <p:cNvPr id="407562" name="Rectangle 10"/>
            <p:cNvSpPr>
              <a:spLocks noChangeArrowheads="1"/>
            </p:cNvSpPr>
            <p:nvPr/>
          </p:nvSpPr>
          <p:spPr bwMode="auto">
            <a:xfrm>
              <a:off x="2784" y="2400"/>
              <a:ext cx="2784" cy="1536"/>
            </a:xfrm>
            <a:prstGeom prst="rect">
              <a:avLst/>
            </a:prstGeom>
            <a:solidFill>
              <a:srgbClr val="D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563" name="Rectangle 11"/>
            <p:cNvSpPr>
              <a:spLocks noChangeArrowheads="1"/>
            </p:cNvSpPr>
            <p:nvPr/>
          </p:nvSpPr>
          <p:spPr bwMode="auto">
            <a:xfrm>
              <a:off x="2784" y="2400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Circle(int rad){ m_rad = rad;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accent2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(3.14*m_rad*m_rad);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m_rad;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07564" name="Text Box 12"/>
          <p:cNvSpPr txBox="1">
            <a:spLocks noChangeArrowheads="1"/>
          </p:cNvSpPr>
          <p:nvPr/>
        </p:nvSpPr>
        <p:spPr bwMode="auto">
          <a:xfrm>
            <a:off x="147638" y="3703638"/>
            <a:ext cx="4195762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Since all shapes have an </a:t>
            </a:r>
            <a:r>
              <a:rPr lang="en-US" sz="2200" i="1">
                <a:solidFill>
                  <a:srgbClr val="006666"/>
                </a:solidFill>
              </a:rPr>
              <a:t>area</a:t>
            </a:r>
            <a:r>
              <a:rPr lang="en-US" sz="2200"/>
              <a:t>, we define a member function called </a:t>
            </a:r>
            <a:r>
              <a:rPr lang="en-US" sz="2200">
                <a:solidFill>
                  <a:schemeClr val="accent2"/>
                </a:solidFill>
              </a:rPr>
              <a:t>getArea</a:t>
            </a:r>
            <a:r>
              <a:rPr lang="en-US" sz="2200"/>
              <a:t>.  </a:t>
            </a:r>
          </a:p>
        </p:txBody>
      </p:sp>
      <p:sp>
        <p:nvSpPr>
          <p:cNvPr id="407565" name="Text Box 13"/>
          <p:cNvSpPr txBox="1">
            <a:spLocks noChangeArrowheads="1"/>
          </p:cNvSpPr>
          <p:nvPr/>
        </p:nvSpPr>
        <p:spPr bwMode="auto">
          <a:xfrm>
            <a:off x="152400" y="4999038"/>
            <a:ext cx="419576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For simplicity, we’ll omit other member functions/variables like </a:t>
            </a:r>
            <a:r>
              <a:rPr lang="en-US" sz="2200">
                <a:solidFill>
                  <a:schemeClr val="accent2"/>
                </a:solidFill>
              </a:rPr>
              <a:t>getX()</a:t>
            </a:r>
            <a:r>
              <a:rPr lang="en-US" sz="2200"/>
              <a:t>, </a:t>
            </a:r>
            <a:r>
              <a:rPr lang="en-US" sz="2200">
                <a:solidFill>
                  <a:schemeClr val="accent2"/>
                </a:solidFill>
              </a:rPr>
              <a:t>setX()</a:t>
            </a:r>
            <a:r>
              <a:rPr lang="en-US" sz="2200"/>
              <a:t>, </a:t>
            </a:r>
            <a:r>
              <a:rPr lang="en-US" sz="2200">
                <a:solidFill>
                  <a:schemeClr val="accent2"/>
                </a:solidFill>
              </a:rPr>
              <a:t>getY()</a:t>
            </a:r>
            <a:r>
              <a:rPr lang="en-US" sz="2200"/>
              <a:t>, </a:t>
            </a:r>
            <a:r>
              <a:rPr lang="en-US" sz="2200">
                <a:solidFill>
                  <a:schemeClr val="accent2"/>
                </a:solidFill>
              </a:rPr>
              <a:t>getPerimeter()</a:t>
            </a:r>
            <a:r>
              <a:rPr lang="en-US" sz="2200"/>
              <a:t>, etc.</a:t>
            </a:r>
          </a:p>
        </p:txBody>
      </p:sp>
      <p:sp>
        <p:nvSpPr>
          <p:cNvPr id="407566" name="Text Box 14"/>
          <p:cNvSpPr txBox="1">
            <a:spLocks noChangeArrowheads="1"/>
          </p:cNvSpPr>
          <p:nvPr/>
        </p:nvSpPr>
        <p:spPr bwMode="auto">
          <a:xfrm>
            <a:off x="2971800" y="43624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7567" name="Text Box 15"/>
          <p:cNvSpPr txBox="1">
            <a:spLocks noChangeArrowheads="1"/>
          </p:cNvSpPr>
          <p:nvPr/>
        </p:nvSpPr>
        <p:spPr bwMode="auto">
          <a:xfrm>
            <a:off x="3687763" y="171608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407568" name="AutoShape 16"/>
          <p:cNvCxnSpPr>
            <a:cxnSpLocks noChangeShapeType="1"/>
            <a:stCxn id="407566" idx="3"/>
            <a:endCxn id="407567" idx="3"/>
          </p:cNvCxnSpPr>
          <p:nvPr/>
        </p:nvCxnSpPr>
        <p:spPr bwMode="auto">
          <a:xfrm flipV="1">
            <a:off x="3246438" y="1944688"/>
            <a:ext cx="715962" cy="2646362"/>
          </a:xfrm>
          <a:prstGeom prst="curvedConnector3">
            <a:avLst>
              <a:gd name="adj1" fmla="val 131931"/>
            </a:avLst>
          </a:pr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7569" name="Rectangle 17"/>
          <p:cNvSpPr>
            <a:spLocks noChangeArrowheads="1"/>
          </p:cNvSpPr>
          <p:nvPr/>
        </p:nvSpPr>
        <p:spPr bwMode="auto">
          <a:xfrm>
            <a:off x="242888" y="3562350"/>
            <a:ext cx="4030662" cy="29432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7570" name="Text Box 18"/>
          <p:cNvSpPr txBox="1">
            <a:spLocks noChangeArrowheads="1"/>
          </p:cNvSpPr>
          <p:nvPr/>
        </p:nvSpPr>
        <p:spPr bwMode="auto">
          <a:xfrm>
            <a:off x="365125" y="3810000"/>
            <a:ext cx="36734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Now lets consider two derived classes: </a:t>
            </a:r>
            <a:r>
              <a:rPr lang="en-US">
                <a:solidFill>
                  <a:schemeClr val="accent2"/>
                </a:solidFill>
              </a:rPr>
              <a:t>Square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</a:rPr>
              <a:t>Circle</a:t>
            </a:r>
            <a:r>
              <a:rPr lang="en-US"/>
              <a:t>.</a:t>
            </a:r>
          </a:p>
        </p:txBody>
      </p:sp>
      <p:sp>
        <p:nvSpPr>
          <p:cNvPr id="407571" name="Text Box 19"/>
          <p:cNvSpPr txBox="1">
            <a:spLocks noChangeArrowheads="1"/>
          </p:cNvSpPr>
          <p:nvPr/>
        </p:nvSpPr>
        <p:spPr bwMode="auto">
          <a:xfrm>
            <a:off x="134938" y="5181600"/>
            <a:ext cx="41529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Square has its own c’tor as well as an updated </a:t>
            </a:r>
            <a:r>
              <a:rPr lang="en-US">
                <a:solidFill>
                  <a:schemeClr val="accent2"/>
                </a:solidFill>
              </a:rPr>
              <a:t>getArea</a:t>
            </a:r>
            <a:r>
              <a:rPr lang="en-US"/>
              <a:t> function that </a:t>
            </a:r>
            <a:r>
              <a:rPr lang="en-US">
                <a:solidFill>
                  <a:srgbClr val="FF3300"/>
                </a:solidFill>
              </a:rPr>
              <a:t>overrides</a:t>
            </a:r>
            <a:r>
              <a:rPr lang="en-US"/>
              <a:t> the one from Shape. </a:t>
            </a:r>
          </a:p>
        </p:txBody>
      </p:sp>
      <p:sp>
        <p:nvSpPr>
          <p:cNvPr id="407572" name="Rectangle 20"/>
          <p:cNvSpPr>
            <a:spLocks noChangeArrowheads="1"/>
          </p:cNvSpPr>
          <p:nvPr/>
        </p:nvSpPr>
        <p:spPr bwMode="auto">
          <a:xfrm>
            <a:off x="152400" y="3733800"/>
            <a:ext cx="4030663" cy="29432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7573" name="Text Box 21"/>
          <p:cNvSpPr txBox="1">
            <a:spLocks noChangeArrowheads="1"/>
          </p:cNvSpPr>
          <p:nvPr/>
        </p:nvSpPr>
        <p:spPr bwMode="auto">
          <a:xfrm>
            <a:off x="273050" y="3805238"/>
            <a:ext cx="39893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Similarly, Circle has its own c’tor and an updated </a:t>
            </a:r>
            <a:r>
              <a:rPr lang="en-US">
                <a:solidFill>
                  <a:schemeClr val="accent2"/>
                </a:solidFill>
              </a:rPr>
              <a:t>getArea</a:t>
            </a:r>
            <a:r>
              <a:rPr lang="en-US"/>
              <a:t> function.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07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64" grpId="0"/>
      <p:bldP spid="407565" grpId="0"/>
      <p:bldP spid="407569" grpId="0" animBg="1"/>
      <p:bldP spid="407570" grpId="0"/>
      <p:bldP spid="407571" grpId="0"/>
      <p:bldP spid="407572" grpId="0" animBg="1"/>
      <p:bldP spid="4075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F31C-C9BE-4B78-9519-AD0937AD66B2}" type="slidenum">
              <a:rPr lang="en-US"/>
              <a:pPr/>
              <a:t>9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-533400" y="-76200"/>
            <a:ext cx="7772400" cy="1143000"/>
          </a:xfrm>
        </p:spPr>
        <p:txBody>
          <a:bodyPr/>
          <a:lstStyle/>
          <a:p>
            <a:r>
              <a:rPr lang="en-US"/>
              <a:t>Polymorphism</a:t>
            </a:r>
          </a:p>
        </p:txBody>
      </p:sp>
      <p:grpSp>
        <p:nvGrpSpPr>
          <p:cNvPr id="408579" name="Group 3"/>
          <p:cNvGrpSpPr>
            <a:grpSpLocks/>
          </p:cNvGrpSpPr>
          <p:nvPr/>
        </p:nvGrpSpPr>
        <p:grpSpPr bwMode="auto">
          <a:xfrm>
            <a:off x="5564188" y="87313"/>
            <a:ext cx="3513137" cy="2438400"/>
            <a:chOff x="384" y="624"/>
            <a:chExt cx="1680" cy="1536"/>
          </a:xfrm>
        </p:grpSpPr>
        <p:sp>
          <p:nvSpPr>
            <p:cNvPr id="408580" name="Rectangle 4"/>
            <p:cNvSpPr>
              <a:spLocks noChangeArrowheads="1"/>
            </p:cNvSpPr>
            <p:nvPr/>
          </p:nvSpPr>
          <p:spPr bwMode="auto">
            <a:xfrm>
              <a:off x="384" y="624"/>
              <a:ext cx="1632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1" name="Rectangle 5"/>
            <p:cNvSpPr>
              <a:spLocks noChangeArrowheads="1"/>
            </p:cNvSpPr>
            <p:nvPr/>
          </p:nvSpPr>
          <p:spPr bwMode="auto">
            <a:xfrm>
              <a:off x="384" y="624"/>
              <a:ext cx="16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(0); }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8582" name="Group 6"/>
          <p:cNvGrpSpPr>
            <a:grpSpLocks/>
          </p:cNvGrpSpPr>
          <p:nvPr/>
        </p:nvGrpSpPr>
        <p:grpSpPr bwMode="auto">
          <a:xfrm>
            <a:off x="4495800" y="2141538"/>
            <a:ext cx="4572000" cy="2438400"/>
            <a:chOff x="2784" y="576"/>
            <a:chExt cx="2880" cy="1536"/>
          </a:xfrm>
        </p:grpSpPr>
        <p:sp>
          <p:nvSpPr>
            <p:cNvPr id="408583" name="Rectangle 7"/>
            <p:cNvSpPr>
              <a:spLocks noChangeArrowheads="1"/>
            </p:cNvSpPr>
            <p:nvPr/>
          </p:nvSpPr>
          <p:spPr bwMode="auto">
            <a:xfrm>
              <a:off x="2784" y="576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4" name="Rectangle 8"/>
            <p:cNvSpPr>
              <a:spLocks noChangeArrowheads="1"/>
            </p:cNvSpPr>
            <p:nvPr/>
          </p:nvSpPr>
          <p:spPr bwMode="auto">
            <a:xfrm>
              <a:off x="2784" y="578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Square(int side){ m_side=side;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(m_side*m_side);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m_side;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8585" name="Group 9"/>
          <p:cNvGrpSpPr>
            <a:grpSpLocks/>
          </p:cNvGrpSpPr>
          <p:nvPr/>
        </p:nvGrpSpPr>
        <p:grpSpPr bwMode="auto">
          <a:xfrm>
            <a:off x="4419600" y="4267200"/>
            <a:ext cx="4572000" cy="2438400"/>
            <a:chOff x="2832" y="2400"/>
            <a:chExt cx="2880" cy="1536"/>
          </a:xfrm>
        </p:grpSpPr>
        <p:sp>
          <p:nvSpPr>
            <p:cNvPr id="408586" name="Rectangle 10"/>
            <p:cNvSpPr>
              <a:spLocks noChangeArrowheads="1"/>
            </p:cNvSpPr>
            <p:nvPr/>
          </p:nvSpPr>
          <p:spPr bwMode="auto">
            <a:xfrm>
              <a:off x="2832" y="2400"/>
              <a:ext cx="2784" cy="15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87" name="Rectangle 11"/>
            <p:cNvSpPr>
              <a:spLocks noChangeArrowheads="1"/>
            </p:cNvSpPr>
            <p:nvPr/>
          </p:nvSpPr>
          <p:spPr bwMode="auto">
            <a:xfrm>
              <a:off x="2832" y="2400"/>
              <a:ext cx="2880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Circle: public Shape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Circle(int rad){ m_rad = rad; }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double getArea() </a:t>
              </a:r>
            </a:p>
            <a:p>
              <a:pPr algn="l" eaLnBrk="0" hangingPunct="0"/>
              <a:r>
                <a:rPr lang="en-US" sz="17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{ return (3.14*m_rad*m_rad); }</a:t>
              </a:r>
            </a:p>
            <a:p>
              <a:pPr algn="l" eaLnBrk="0" hangingPunct="0"/>
              <a:r>
                <a:rPr lang="en-US" sz="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int m_rad;</a:t>
              </a:r>
              <a:endParaRPr lang="en-US" sz="12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/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08588" name="Text Box 12"/>
          <p:cNvSpPr txBox="1">
            <a:spLocks noChangeArrowheads="1"/>
          </p:cNvSpPr>
          <p:nvPr/>
        </p:nvSpPr>
        <p:spPr bwMode="auto">
          <a:xfrm>
            <a:off x="288925" y="1341438"/>
            <a:ext cx="3978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say we’re a company that sells glass windows.</a:t>
            </a:r>
          </a:p>
        </p:txBody>
      </p:sp>
      <p:sp>
        <p:nvSpPr>
          <p:cNvPr id="408589" name="Text Box 13"/>
          <p:cNvSpPr txBox="1">
            <a:spLocks noChangeArrowheads="1"/>
          </p:cNvSpPr>
          <p:nvPr/>
        </p:nvSpPr>
        <p:spPr bwMode="auto">
          <a:xfrm>
            <a:off x="304800" y="243840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we want to write a program to compute the cost of each window.</a:t>
            </a:r>
          </a:p>
        </p:txBody>
      </p:sp>
      <p:sp>
        <p:nvSpPr>
          <p:cNvPr id="408590" name="Text Box 14"/>
          <p:cNvSpPr txBox="1">
            <a:spLocks noChangeArrowheads="1"/>
          </p:cNvSpPr>
          <p:nvPr/>
        </p:nvSpPr>
        <p:spPr bwMode="auto">
          <a:xfrm>
            <a:off x="288925" y="3841750"/>
            <a:ext cx="397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For example, assume that each window is </a:t>
            </a:r>
            <a:r>
              <a:rPr lang="en-US">
                <a:solidFill>
                  <a:srgbClr val="006666"/>
                </a:solidFill>
              </a:rPr>
              <a:t>$3.25</a:t>
            </a:r>
            <a:r>
              <a:rPr lang="en-US"/>
              <a:t> per square foot.</a:t>
            </a:r>
          </a:p>
        </p:txBody>
      </p:sp>
      <p:sp>
        <p:nvSpPr>
          <p:cNvPr id="408591" name="Text Box 15"/>
          <p:cNvSpPr txBox="1">
            <a:spLocks noChangeArrowheads="1"/>
          </p:cNvSpPr>
          <p:nvPr/>
        </p:nvSpPr>
        <p:spPr bwMode="auto">
          <a:xfrm>
            <a:off x="304800" y="5289550"/>
            <a:ext cx="3978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look at a program that computes the cost for both square and circular windows.</a:t>
            </a:r>
          </a:p>
        </p:txBody>
      </p:sp>
      <p:grpSp>
        <p:nvGrpSpPr>
          <p:cNvPr id="408592" name="Group 16"/>
          <p:cNvGrpSpPr>
            <a:grpSpLocks/>
          </p:cNvGrpSpPr>
          <p:nvPr/>
        </p:nvGrpSpPr>
        <p:grpSpPr bwMode="auto">
          <a:xfrm>
            <a:off x="171450" y="1131888"/>
            <a:ext cx="4149725" cy="5614987"/>
            <a:chOff x="144" y="687"/>
            <a:chExt cx="2448" cy="3537"/>
          </a:xfrm>
        </p:grpSpPr>
        <p:sp>
          <p:nvSpPr>
            <p:cNvPr id="408593" name="Rectangle 17"/>
            <p:cNvSpPr>
              <a:spLocks noChangeArrowheads="1"/>
            </p:cNvSpPr>
            <p:nvPr/>
          </p:nvSpPr>
          <p:spPr bwMode="auto">
            <a:xfrm>
              <a:off x="156" y="704"/>
              <a:ext cx="2399" cy="351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594" name="Text Box 18"/>
            <p:cNvSpPr txBox="1">
              <a:spLocks noChangeArrowheads="1"/>
            </p:cNvSpPr>
            <p:nvPr/>
          </p:nvSpPr>
          <p:spPr bwMode="auto">
            <a:xfrm>
              <a:off x="144" y="687"/>
              <a:ext cx="2448" cy="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latin typeface="Courier New" pitchFamily="49" charset="0"/>
                </a:rPr>
                <a:t>void PrintPriceSq(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Square &amp;x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“Cost is: $“; 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x.getArea() * 3.25;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void PrintPriceCir(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Circle &amp;x</a:t>
              </a:r>
              <a:r>
                <a:rPr lang="en-US" sz="1800" b="1">
                  <a:latin typeface="Courier New" pitchFamily="49" charset="0"/>
                </a:rPr>
                <a:t>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cout &lt;&lt; “Cost is: $“; </a:t>
              </a:r>
              <a:br>
                <a:rPr lang="en-US" sz="1800" b="1">
                  <a:latin typeface="Courier New" pitchFamily="49" charset="0"/>
                </a:rPr>
              </a:br>
              <a:r>
                <a:rPr lang="en-US" sz="1800" b="1">
                  <a:latin typeface="Courier New" pitchFamily="49" charset="0"/>
                </a:rPr>
                <a:t>  cout &lt;&lt; x.getArea() * 3.25;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800" b="1">
                <a:latin typeface="Courier New" pitchFamily="49" charset="0"/>
              </a:endParaRP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 s(5);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Circle c(10);</a:t>
              </a:r>
            </a:p>
            <a:p>
              <a:pPr algn="l"/>
              <a:endParaRPr lang="en-US" sz="10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PrintPriceSq(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s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PrintPriceCir(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c</a:t>
              </a:r>
              <a:r>
                <a:rPr lang="en-US" sz="1800" b="1">
                  <a:latin typeface="Courier New" pitchFamily="49" charset="0"/>
                </a:rPr>
                <a:t>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408595" name="Line 19"/>
          <p:cNvSpPr>
            <a:spLocks noChangeShapeType="1"/>
          </p:cNvSpPr>
          <p:nvPr/>
        </p:nvSpPr>
        <p:spPr bwMode="auto">
          <a:xfrm>
            <a:off x="214313" y="5291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8596" name="Group 20"/>
          <p:cNvGrpSpPr>
            <a:grpSpLocks/>
          </p:cNvGrpSpPr>
          <p:nvPr/>
        </p:nvGrpSpPr>
        <p:grpSpPr bwMode="auto">
          <a:xfrm>
            <a:off x="2743200" y="5334000"/>
            <a:ext cx="1546225" cy="628650"/>
            <a:chOff x="2146" y="3492"/>
            <a:chExt cx="974" cy="396"/>
          </a:xfrm>
        </p:grpSpPr>
        <p:grpSp>
          <p:nvGrpSpPr>
            <p:cNvPr id="408597" name="Group 21"/>
            <p:cNvGrpSpPr>
              <a:grpSpLocks/>
            </p:cNvGrpSpPr>
            <p:nvPr/>
          </p:nvGrpSpPr>
          <p:grpSpPr bwMode="auto">
            <a:xfrm>
              <a:off x="2146" y="3492"/>
              <a:ext cx="974" cy="385"/>
              <a:chOff x="298" y="3845"/>
              <a:chExt cx="974" cy="385"/>
            </a:xfrm>
          </p:grpSpPr>
          <p:sp>
            <p:nvSpPr>
              <p:cNvPr id="408598" name="Text Box 22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s</a:t>
                </a:r>
              </a:p>
            </p:txBody>
          </p:sp>
          <p:grpSp>
            <p:nvGrpSpPr>
              <p:cNvPr id="408599" name="Group 23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08600" name="Rectangle 24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860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9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m_side</a:t>
                  </a:r>
                </a:p>
              </p:txBody>
            </p:sp>
            <p:sp>
              <p:nvSpPr>
                <p:cNvPr id="408602" name="Rectangle 26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08603" name="Text Box 27"/>
            <p:cNvSpPr txBox="1">
              <a:spLocks noChangeArrowheads="1"/>
            </p:cNvSpPr>
            <p:nvPr/>
          </p:nvSpPr>
          <p:spPr bwMode="auto">
            <a:xfrm>
              <a:off x="2835" y="36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08604" name="Group 28"/>
          <p:cNvGrpSpPr>
            <a:grpSpLocks/>
          </p:cNvGrpSpPr>
          <p:nvPr/>
        </p:nvGrpSpPr>
        <p:grpSpPr bwMode="auto">
          <a:xfrm>
            <a:off x="2743200" y="5935663"/>
            <a:ext cx="1546225" cy="636587"/>
            <a:chOff x="2146" y="3871"/>
            <a:chExt cx="974" cy="401"/>
          </a:xfrm>
        </p:grpSpPr>
        <p:grpSp>
          <p:nvGrpSpPr>
            <p:cNvPr id="408605" name="Group 29"/>
            <p:cNvGrpSpPr>
              <a:grpSpLocks/>
            </p:cNvGrpSpPr>
            <p:nvPr/>
          </p:nvGrpSpPr>
          <p:grpSpPr bwMode="auto">
            <a:xfrm>
              <a:off x="2146" y="3871"/>
              <a:ext cx="974" cy="385"/>
              <a:chOff x="298" y="3845"/>
              <a:chExt cx="974" cy="385"/>
            </a:xfrm>
          </p:grpSpPr>
          <p:sp>
            <p:nvSpPr>
              <p:cNvPr id="408606" name="Text Box 30"/>
              <p:cNvSpPr txBox="1">
                <a:spLocks noChangeArrowheads="1"/>
              </p:cNvSpPr>
              <p:nvPr/>
            </p:nvSpPr>
            <p:spPr bwMode="auto">
              <a:xfrm>
                <a:off x="298" y="3845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</a:t>
                </a:r>
              </a:p>
            </p:txBody>
          </p:sp>
          <p:grpSp>
            <p:nvGrpSpPr>
              <p:cNvPr id="408607" name="Group 31"/>
              <p:cNvGrpSpPr>
                <a:grpSpLocks/>
              </p:cNvGrpSpPr>
              <p:nvPr/>
            </p:nvGrpSpPr>
            <p:grpSpPr bwMode="auto">
              <a:xfrm>
                <a:off x="439" y="3936"/>
                <a:ext cx="833" cy="294"/>
                <a:chOff x="439" y="3936"/>
                <a:chExt cx="833" cy="294"/>
              </a:xfrm>
            </p:grpSpPr>
            <p:sp>
              <p:nvSpPr>
                <p:cNvPr id="408608" name="Rectangle 32"/>
                <p:cNvSpPr>
                  <a:spLocks noChangeArrowheads="1"/>
                </p:cNvSpPr>
                <p:nvPr/>
              </p:nvSpPr>
              <p:spPr bwMode="auto">
                <a:xfrm>
                  <a:off x="480" y="3936"/>
                  <a:ext cx="792" cy="294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860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39" y="3972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m_rad</a:t>
                  </a:r>
                </a:p>
              </p:txBody>
            </p:sp>
            <p:sp>
              <p:nvSpPr>
                <p:cNvPr id="408610" name="Rectangle 34"/>
                <p:cNvSpPr>
                  <a:spLocks noChangeArrowheads="1"/>
                </p:cNvSpPr>
                <p:nvPr/>
              </p:nvSpPr>
              <p:spPr bwMode="auto">
                <a:xfrm>
                  <a:off x="989" y="3980"/>
                  <a:ext cx="240" cy="215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08611" name="Text Box 35"/>
            <p:cNvSpPr txBox="1">
              <a:spLocks noChangeArrowheads="1"/>
            </p:cNvSpPr>
            <p:nvPr/>
          </p:nvSpPr>
          <p:spPr bwMode="auto">
            <a:xfrm>
              <a:off x="2788" y="39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408612" name="Line 36"/>
          <p:cNvSpPr>
            <a:spLocks noChangeShapeType="1"/>
          </p:cNvSpPr>
          <p:nvPr/>
        </p:nvSpPr>
        <p:spPr bwMode="auto">
          <a:xfrm>
            <a:off x="204788" y="5562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3" name="Line 37"/>
          <p:cNvSpPr>
            <a:spLocks noChangeShapeType="1"/>
          </p:cNvSpPr>
          <p:nvPr/>
        </p:nvSpPr>
        <p:spPr bwMode="auto">
          <a:xfrm>
            <a:off x="176213" y="60150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4" name="Line 38"/>
          <p:cNvSpPr>
            <a:spLocks noChangeShapeType="1"/>
          </p:cNvSpPr>
          <p:nvPr/>
        </p:nvSpPr>
        <p:spPr bwMode="auto">
          <a:xfrm>
            <a:off x="-53975" y="1295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5" name="Text Box 39"/>
          <p:cNvSpPr txBox="1">
            <a:spLocks noChangeArrowheads="1"/>
          </p:cNvSpPr>
          <p:nvPr/>
        </p:nvSpPr>
        <p:spPr bwMode="auto">
          <a:xfrm>
            <a:off x="3733800" y="990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8616" name="Text Box 40"/>
          <p:cNvSpPr txBox="1">
            <a:spLocks noChangeArrowheads="1"/>
          </p:cNvSpPr>
          <p:nvPr/>
        </p:nvSpPr>
        <p:spPr bwMode="auto">
          <a:xfrm>
            <a:off x="3854450" y="26384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408617" name="Line 41"/>
          <p:cNvSpPr>
            <a:spLocks noChangeShapeType="1"/>
          </p:cNvSpPr>
          <p:nvPr/>
        </p:nvSpPr>
        <p:spPr bwMode="auto">
          <a:xfrm>
            <a:off x="180975" y="1871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8" name="Line 42"/>
          <p:cNvSpPr>
            <a:spLocks noChangeShapeType="1"/>
          </p:cNvSpPr>
          <p:nvPr/>
        </p:nvSpPr>
        <p:spPr bwMode="auto">
          <a:xfrm>
            <a:off x="166688" y="2147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19" name="Line 43"/>
          <p:cNvSpPr>
            <a:spLocks noChangeShapeType="1"/>
          </p:cNvSpPr>
          <p:nvPr/>
        </p:nvSpPr>
        <p:spPr bwMode="auto">
          <a:xfrm>
            <a:off x="4425950" y="3338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0" name="Line 44"/>
          <p:cNvSpPr>
            <a:spLocks noChangeShapeType="1"/>
          </p:cNvSpPr>
          <p:nvPr/>
        </p:nvSpPr>
        <p:spPr bwMode="auto">
          <a:xfrm>
            <a:off x="4752975" y="3600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1" name="Line 45"/>
          <p:cNvSpPr>
            <a:spLocks noChangeShapeType="1"/>
          </p:cNvSpPr>
          <p:nvPr/>
        </p:nvSpPr>
        <p:spPr bwMode="auto">
          <a:xfrm>
            <a:off x="-7938" y="2428875"/>
            <a:ext cx="3048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2" name="Line 46"/>
          <p:cNvSpPr>
            <a:spLocks noChangeShapeType="1"/>
          </p:cNvSpPr>
          <p:nvPr/>
        </p:nvSpPr>
        <p:spPr bwMode="auto">
          <a:xfrm>
            <a:off x="173038" y="6276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3" name="Line 47"/>
          <p:cNvSpPr>
            <a:spLocks noChangeShapeType="1"/>
          </p:cNvSpPr>
          <p:nvPr/>
        </p:nvSpPr>
        <p:spPr bwMode="auto">
          <a:xfrm>
            <a:off x="-47625" y="2971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4" name="Line 48"/>
          <p:cNvSpPr>
            <a:spLocks noChangeShapeType="1"/>
          </p:cNvSpPr>
          <p:nvPr/>
        </p:nvSpPr>
        <p:spPr bwMode="auto">
          <a:xfrm>
            <a:off x="4356100" y="5470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5" name="Line 49"/>
          <p:cNvSpPr>
            <a:spLocks noChangeShapeType="1"/>
          </p:cNvSpPr>
          <p:nvPr/>
        </p:nvSpPr>
        <p:spPr bwMode="auto">
          <a:xfrm>
            <a:off x="180975" y="3781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6" name="Line 50"/>
          <p:cNvSpPr>
            <a:spLocks noChangeShapeType="1"/>
          </p:cNvSpPr>
          <p:nvPr/>
        </p:nvSpPr>
        <p:spPr bwMode="auto">
          <a:xfrm>
            <a:off x="152400" y="350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7" name="Line 51"/>
          <p:cNvSpPr>
            <a:spLocks noChangeShapeType="1"/>
          </p:cNvSpPr>
          <p:nvPr/>
        </p:nvSpPr>
        <p:spPr bwMode="auto">
          <a:xfrm>
            <a:off x="4662488" y="5743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628" name="Line 52"/>
          <p:cNvSpPr>
            <a:spLocks noChangeShapeType="1"/>
          </p:cNvSpPr>
          <p:nvPr/>
        </p:nvSpPr>
        <p:spPr bwMode="auto">
          <a:xfrm>
            <a:off x="4763" y="4079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9" grpId="0"/>
      <p:bldP spid="408590" grpId="0"/>
      <p:bldP spid="408591" grpId="0"/>
      <p:bldP spid="408595" grpId="0" animBg="1"/>
      <p:bldP spid="408595" grpId="1" animBg="1"/>
      <p:bldP spid="408612" grpId="0" animBg="1"/>
      <p:bldP spid="408612" grpId="1" animBg="1"/>
      <p:bldP spid="408613" grpId="0" animBg="1"/>
      <p:bldP spid="408613" grpId="1" animBg="1"/>
      <p:bldP spid="408614" grpId="0" animBg="1"/>
      <p:bldP spid="408614" grpId="1" animBg="1"/>
      <p:bldP spid="408617" grpId="0" animBg="1"/>
      <p:bldP spid="408617" grpId="1" animBg="1"/>
      <p:bldP spid="408618" grpId="0" animBg="1"/>
      <p:bldP spid="408618" grpId="1" animBg="1"/>
      <p:bldP spid="408619" grpId="0" animBg="1"/>
      <p:bldP spid="408619" grpId="1" animBg="1"/>
      <p:bldP spid="408620" grpId="0" animBg="1"/>
      <p:bldP spid="408620" grpId="1" animBg="1"/>
      <p:bldP spid="408621" grpId="0" animBg="1"/>
      <p:bldP spid="408621" grpId="1" animBg="1"/>
      <p:bldP spid="408622" grpId="0" animBg="1"/>
      <p:bldP spid="408622" grpId="1" animBg="1"/>
      <p:bldP spid="408623" grpId="0" animBg="1"/>
      <p:bldP spid="408623" grpId="1" animBg="1"/>
      <p:bldP spid="408624" grpId="0" animBg="1"/>
      <p:bldP spid="408624" grpId="1" animBg="1"/>
      <p:bldP spid="408625" grpId="0" animBg="1"/>
      <p:bldP spid="408625" grpId="1" animBg="1"/>
      <p:bldP spid="408626" grpId="0" animBg="1"/>
      <p:bldP spid="408626" grpId="1" animBg="1"/>
      <p:bldP spid="408627" grpId="0" animBg="1"/>
      <p:bldP spid="408627" grpId="1" animBg="1"/>
      <p:bldP spid="408628" grpId="0" animBg="1"/>
      <p:bldP spid="408628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31636</TotalTime>
  <Words>8465</Words>
  <Application>Microsoft Office PowerPoint</Application>
  <PresentationFormat>如螢幕大小 (4:3)</PresentationFormat>
  <Paragraphs>2500</Paragraphs>
  <Slides>64</Slides>
  <Notes>62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size="69" baseType="lpstr">
      <vt:lpstr>MS Mincho</vt:lpstr>
      <vt:lpstr>Comic Sans MS</vt:lpstr>
      <vt:lpstr>Courier New</vt:lpstr>
      <vt:lpstr>Times New Roman</vt:lpstr>
      <vt:lpstr>Default Design</vt:lpstr>
      <vt:lpstr>Lecture #7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PowerPoint 簡報</vt:lpstr>
      <vt:lpstr>Polymorphism</vt:lpstr>
      <vt:lpstr>Polymorphism</vt:lpstr>
      <vt:lpstr>So What is Inheritance? What is Polymorphism?</vt:lpstr>
      <vt:lpstr>Why use Polymorphism?</vt:lpstr>
      <vt:lpstr>Polymorphism  </vt:lpstr>
      <vt:lpstr>Polymorphism </vt:lpstr>
      <vt:lpstr>Polymorphism</vt:lpstr>
      <vt:lpstr>Polymorphism</vt:lpstr>
      <vt:lpstr>Polymorphism and Pointers</vt:lpstr>
      <vt:lpstr>Polymorphism and Pointers</vt:lpstr>
      <vt:lpstr>Polymorphism and Pointers</vt:lpstr>
      <vt:lpstr>Polymorphism</vt:lpstr>
      <vt:lpstr>Polymorphism</vt:lpstr>
      <vt:lpstr>Polymorphism and Pointers</vt:lpstr>
      <vt:lpstr>Virtual HELL!</vt:lpstr>
      <vt:lpstr>Polymorphism and Virtual Destructors</vt:lpstr>
      <vt:lpstr>Polymorphism and Virtual Destructors</vt:lpstr>
      <vt:lpstr>Virtual Destructors</vt:lpstr>
      <vt:lpstr>Polymorphism and Virtual Destructors</vt:lpstr>
      <vt:lpstr>Virtual Destructors</vt:lpstr>
      <vt:lpstr>Polymorphism and Virtual Destructors</vt:lpstr>
      <vt:lpstr>Polymorphism and Virtual Destructors</vt:lpstr>
      <vt:lpstr>Virtual Destructors – What Happens?</vt:lpstr>
      <vt:lpstr>How does it all work?</vt:lpstr>
      <vt:lpstr>How does it all work?</vt:lpstr>
      <vt:lpstr>How does it all work?</vt:lpstr>
      <vt:lpstr>Summary of Polymorphism</vt:lpstr>
      <vt:lpstr>Useless  Functions</vt:lpstr>
      <vt:lpstr>Useless  Functions</vt:lpstr>
      <vt:lpstr>Pure Virtual Functions</vt:lpstr>
      <vt:lpstr>Pure Virtual Functions</vt:lpstr>
      <vt:lpstr>Pure Virtual Functions</vt:lpstr>
      <vt:lpstr>Pure Virtual Functions</vt:lpstr>
      <vt:lpstr>Abstract Base Classes (ABCs)</vt:lpstr>
      <vt:lpstr>Abstract Base Classes (ABCs)</vt:lpstr>
      <vt:lpstr>What you can do with ABCs</vt:lpstr>
      <vt:lpstr>Pure Virtual Functions/ABCs</vt:lpstr>
      <vt:lpstr>Polymorphism Cheat Sheet</vt:lpstr>
      <vt:lpstr>Polymorphism Cheat Sheet, Page #2</vt:lpstr>
      <vt:lpstr>Object-Oriented Design</vt:lpstr>
      <vt:lpstr>Class Design Steps</vt:lpstr>
      <vt:lpstr>An Example</vt:lpstr>
      <vt:lpstr>Step #1: Identify Objects</vt:lpstr>
      <vt:lpstr>Step #1b: Identify Objects</vt:lpstr>
      <vt:lpstr>Step #2a: Identify Operations</vt:lpstr>
      <vt:lpstr>Step #2b: Associate Operations w/Classes</vt:lpstr>
      <vt:lpstr>Step #2b: Associate Operations w/Classes</vt:lpstr>
      <vt:lpstr>Step 3: Determine Relationships &amp; Data </vt:lpstr>
      <vt:lpstr>Step 3: Determine Relationships &amp; Data </vt:lpstr>
      <vt:lpstr>Step 3: Determine Relationships &amp; Data </vt:lpstr>
      <vt:lpstr>Step 4: Determine Interactions</vt:lpstr>
      <vt:lpstr>Use Case #1</vt:lpstr>
      <vt:lpstr>Use Case #2</vt:lpstr>
      <vt:lpstr>Class Design 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KHC</cp:lastModifiedBy>
  <cp:revision>3618</cp:revision>
  <dcterms:created xsi:type="dcterms:W3CDTF">2002-10-09T05:27:34Z</dcterms:created>
  <dcterms:modified xsi:type="dcterms:W3CDTF">2016-07-03T18:30:51Z</dcterms:modified>
</cp:coreProperties>
</file>