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03" r:id="rId2"/>
    <p:sldId id="403" r:id="rId3"/>
    <p:sldId id="397" r:id="rId4"/>
    <p:sldId id="435" r:id="rId5"/>
    <p:sldId id="398" r:id="rId6"/>
    <p:sldId id="364" r:id="rId7"/>
    <p:sldId id="367" r:id="rId8"/>
    <p:sldId id="369" r:id="rId9"/>
    <p:sldId id="370" r:id="rId10"/>
    <p:sldId id="371" r:id="rId11"/>
    <p:sldId id="372" r:id="rId12"/>
    <p:sldId id="410" r:id="rId13"/>
    <p:sldId id="389" r:id="rId14"/>
    <p:sldId id="390" r:id="rId15"/>
    <p:sldId id="404" r:id="rId16"/>
    <p:sldId id="405" r:id="rId17"/>
    <p:sldId id="376" r:id="rId18"/>
    <p:sldId id="430" r:id="rId19"/>
    <p:sldId id="409" r:id="rId20"/>
    <p:sldId id="378" r:id="rId21"/>
    <p:sldId id="433" r:id="rId22"/>
    <p:sldId id="379" r:id="rId23"/>
    <p:sldId id="380" r:id="rId24"/>
    <p:sldId id="381" r:id="rId25"/>
    <p:sldId id="412" r:id="rId26"/>
    <p:sldId id="413" r:id="rId27"/>
    <p:sldId id="414" r:id="rId28"/>
    <p:sldId id="415" r:id="rId29"/>
    <p:sldId id="385" r:id="rId30"/>
    <p:sldId id="416" r:id="rId31"/>
    <p:sldId id="329" r:id="rId32"/>
    <p:sldId id="330" r:id="rId33"/>
    <p:sldId id="431" r:id="rId34"/>
    <p:sldId id="333" r:id="rId35"/>
    <p:sldId id="417" r:id="rId36"/>
    <p:sldId id="418" r:id="rId37"/>
    <p:sldId id="419" r:id="rId38"/>
    <p:sldId id="420" r:id="rId39"/>
    <p:sldId id="434" r:id="rId40"/>
    <p:sldId id="336" r:id="rId41"/>
    <p:sldId id="335" r:id="rId42"/>
    <p:sldId id="401" r:id="rId43"/>
    <p:sldId id="392" r:id="rId44"/>
    <p:sldId id="383" r:id="rId45"/>
    <p:sldId id="421" r:id="rId46"/>
    <p:sldId id="422" r:id="rId47"/>
    <p:sldId id="423" r:id="rId48"/>
    <p:sldId id="424" r:id="rId49"/>
    <p:sldId id="432" r:id="rId50"/>
    <p:sldId id="406" r:id="rId51"/>
    <p:sldId id="425" r:id="rId52"/>
    <p:sldId id="384" r:id="rId53"/>
    <p:sldId id="426" r:id="rId54"/>
    <p:sldId id="394" r:id="rId55"/>
    <p:sldId id="346" r:id="rId56"/>
    <p:sldId id="399" r:id="rId57"/>
    <p:sldId id="400" r:id="rId58"/>
    <p:sldId id="407" r:id="rId59"/>
    <p:sldId id="386" r:id="rId60"/>
    <p:sldId id="428" r:id="rId61"/>
    <p:sldId id="427" r:id="rId62"/>
    <p:sldId id="387" r:id="rId63"/>
    <p:sldId id="429" r:id="rId64"/>
    <p:sldId id="402" r:id="rId65"/>
    <p:sldId id="408" r:id="rId66"/>
    <p:sldId id="395" r:id="rId67"/>
    <p:sldId id="396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3300"/>
    <a:srgbClr val="FFF4EB"/>
    <a:srgbClr val="FAFEF8"/>
    <a:srgbClr val="ECFDE3"/>
    <a:srgbClr val="FEF6E6"/>
    <a:srgbClr val="E1E1FF"/>
    <a:srgbClr val="FFF3FF"/>
    <a:srgbClr val="A50021"/>
    <a:srgbClr val="F9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1263" autoAdjust="0"/>
  </p:normalViewPr>
  <p:slideViewPr>
    <p:cSldViewPr snapToGrid="0">
      <p:cViewPr varScale="1">
        <p:scale>
          <a:sx n="62" d="100"/>
          <a:sy n="62" d="100"/>
        </p:scale>
        <p:origin x="173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11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  <p:extLst>
      <p:ext uri="{BB962C8B-B14F-4D97-AF65-F5344CB8AC3E}">
        <p14:creationId xmlns:p14="http://schemas.microsoft.com/office/powerpoint/2010/main" val="257776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12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21B94-AD94-45F2-8A53-13953110E1A3}" type="slidenum">
              <a:rPr lang="en-US"/>
              <a:pPr/>
              <a:t>13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1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14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15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17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16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4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17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9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18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28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19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20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2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13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9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26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23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7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6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25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3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8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2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29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82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30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3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2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31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9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32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532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33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62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9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06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18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6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38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39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5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40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5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  <p:extLst>
      <p:ext uri="{BB962C8B-B14F-4D97-AF65-F5344CB8AC3E}">
        <p14:creationId xmlns:p14="http://schemas.microsoft.com/office/powerpoint/2010/main" val="1704752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41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46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7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7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66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92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46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767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40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98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67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50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6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128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73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52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60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53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08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00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55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796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56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8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57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22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59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75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60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2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98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62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003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63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04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64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59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65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14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66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70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67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9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12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#8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/>
              <a:t>Custom Comparison Operators</a:t>
            </a:r>
          </a:p>
          <a:p>
            <a:r>
              <a:rPr lang="en-US" sz="2800" dirty="0"/>
              <a:t>Templates</a:t>
            </a:r>
          </a:p>
          <a:p>
            <a:r>
              <a:rPr lang="en-US" sz="2800" dirty="0"/>
              <a:t>The Standard Template Library (STL)</a:t>
            </a:r>
          </a:p>
          <a:p>
            <a:r>
              <a:rPr lang="en-US" sz="2800" dirty="0"/>
              <a:t>STL Iterators</a:t>
            </a:r>
          </a:p>
          <a:p>
            <a:r>
              <a:rPr lang="en-US" sz="2800" dirty="0"/>
              <a:t>STL Algorithms (find, </a:t>
            </a:r>
            <a:r>
              <a:rPr lang="en-US" sz="2800" dirty="0" err="1"/>
              <a:t>find_if</a:t>
            </a:r>
            <a:r>
              <a:rPr lang="en-US" sz="2800" dirty="0"/>
              <a:t>, sort,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10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endParaRPr lang="en-US" sz="4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getRandomItem(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 x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/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11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name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12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equal, check bite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 = bigger(a,b);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fido, rex, winner;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winner = bigger(fido,rex);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r>
              <a:rPr lang="en-US" sz="1000" b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30B8-66ED-4B86-B5A7-84E9F9454F3C}" type="slidenum">
              <a:rPr lang="en-US"/>
              <a:pPr/>
              <a:t>13</a:t>
            </a:fld>
            <a:endParaRPr lang="en-US"/>
          </a:p>
        </p:txBody>
      </p:sp>
      <p:sp>
        <p:nvSpPr>
          <p:cNvPr id="515082" name="Text Box 10"/>
          <p:cNvSpPr txBox="1">
            <a:spLocks noChangeArrowheads="1"/>
          </p:cNvSpPr>
          <p:nvPr/>
        </p:nvSpPr>
        <p:spPr bwMode="auto">
          <a:xfrm>
            <a:off x="381000" y="2514600"/>
            <a:ext cx="4146550" cy="4275138"/>
          </a:xfrm>
          <a:prstGeom prst="rect">
            <a:avLst/>
          </a:prstGeom>
          <a:solidFill>
            <a:srgbClr val="FFFF99"/>
          </a:solidFill>
          <a:ln w="317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 b="0">
                <a:solidFill>
                  <a:srgbClr val="FFFF00"/>
                </a:solidFill>
                <a:cs typeface="Times New Roman" pitchFamily="18" charset="0"/>
              </a:rPr>
              <a:t>                             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A Hairy Template Example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419600" cy="2292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Item&gt;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winner(Item a, Item b)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b)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“first guy wins!”;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“second guy wins!”;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5257800" y="869950"/>
            <a:ext cx="38528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templated function that finds a winner based on which object is “bigger.”</a:t>
            </a: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5410200" y="2819400"/>
            <a:ext cx="35480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But there’s a problem!  The way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compare two 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different than the way we compare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Circles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Dogs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15084" name="Rectangle 12"/>
          <p:cNvSpPr>
            <a:spLocks noChangeArrowheads="1"/>
          </p:cNvSpPr>
          <p:nvPr/>
        </p:nvSpPr>
        <p:spPr bwMode="auto">
          <a:xfrm>
            <a:off x="457200" y="4038600"/>
            <a:ext cx="3962400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457200" y="3076575"/>
            <a:ext cx="3962400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5" name="Rectangle 13"/>
          <p:cNvSpPr>
            <a:spLocks noChangeArrowheads="1"/>
          </p:cNvSpPr>
          <p:nvPr/>
        </p:nvSpPr>
        <p:spPr bwMode="auto">
          <a:xfrm>
            <a:off x="457200" y="5181600"/>
            <a:ext cx="3962400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>
            <a:off x="381000" y="2514600"/>
            <a:ext cx="4146550" cy="42751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625975" y="5365750"/>
            <a:ext cx="4441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Unfortunately, our templated function doesn’t know about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radiuses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weights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2" grpId="0" animBg="1" autoUpdateAnimBg="0"/>
      <p:bldP spid="515076" grpId="0" animBg="1" autoUpdateAnimBg="0"/>
      <p:bldP spid="515077" grpId="0"/>
      <p:bldP spid="515079" grpId="0"/>
      <p:bldP spid="515084" grpId="0" animBg="1"/>
      <p:bldP spid="515084" grpId="1" animBg="1"/>
      <p:bldP spid="515083" grpId="0" animBg="1"/>
      <p:bldP spid="515083" grpId="1" animBg="1"/>
      <p:bldP spid="515085" grpId="0" animBg="1"/>
      <p:bldP spid="515085" grpId="1" animBg="1"/>
      <p:bldP spid="515080" grpId="0" animBg="1" autoUpdateAnimBg="0"/>
      <p:bldP spid="5150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14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70525" y="701675"/>
            <a:ext cx="3749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Hmmm… how can we solve this problem?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289550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bool operator&gt;(const </a:t>
            </a:r>
            <a:r>
              <a:rPr lang="en-US" sz="160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&amp;a,const </a:t>
            </a:r>
            <a:r>
              <a:rPr lang="en-US" sz="160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76525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cs typeface="Times New Roman" pitchFamily="18" charset="0"/>
              </a:rPr>
              <a:t>bool operator&gt;(const </a:t>
            </a:r>
            <a:r>
              <a:rPr lang="en-US" sz="1600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>
                <a:cs typeface="Times New Roman" pitchFamily="18" charset="0"/>
              </a:rPr>
              <a:t> &amp;a,const </a:t>
            </a:r>
            <a:r>
              <a:rPr lang="en-US" sz="1600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>
                <a:cs typeface="Times New Roman" pitchFamily="18" charset="0"/>
              </a:rPr>
              <a:t> &amp;b)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>
                <a:cs typeface="Times New Roman" pitchFamily="18" charset="0"/>
              </a:rPr>
              <a:t>() &gt; b.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>
                <a:cs typeface="Times New Roman" pitchFamily="18" charset="0"/>
              </a:rPr>
              <a:t>())</a:t>
            </a:r>
          </a:p>
          <a:p>
            <a:r>
              <a:rPr lang="en-US">
                <a:cs typeface="Times New Roman" pitchFamily="18" charset="0"/>
              </a:rPr>
              <a:t>    return(true);</a:t>
            </a:r>
          </a:p>
          <a:p>
            <a:r>
              <a:rPr lang="en-US">
                <a:cs typeface="Times New Roman" pitchFamily="18" charset="0"/>
              </a:rPr>
              <a:t>  else return(false);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254625" y="3003550"/>
            <a:ext cx="4117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then things will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work magically!</a:t>
            </a:r>
          </a:p>
        </p:txBody>
      </p:sp>
      <p:sp>
        <p:nvSpPr>
          <p:cNvPr id="517131" name="Text Box 11"/>
          <p:cNvSpPr txBox="1">
            <a:spLocks noChangeArrowheads="1"/>
          </p:cNvSpPr>
          <p:nvPr/>
        </p:nvSpPr>
        <p:spPr bwMode="auto">
          <a:xfrm>
            <a:off x="309563" y="4495800"/>
            <a:ext cx="4829175" cy="2292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&lt;class Item&gt;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winner(Item a, Item b)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b)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a &lt;&lt; “is the winner!”;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b &lt;&lt; “is the winner!”;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67400" y="3886200"/>
            <a:ext cx="3327400" cy="3116263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a(5), b(6);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winner(a,b);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c(3), d(4);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winner(c,d);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70525" y="1555750"/>
            <a:ext cx="3749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Right: define a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comparison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for each data type…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6019800" y="601503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int </a:t>
            </a:r>
            <a:r>
              <a:rPr lang="en-US">
                <a:cs typeface="Times New Roman" pitchFamily="18" charset="0"/>
              </a:rPr>
              <a:t>i1(3), i2(4);</a:t>
            </a:r>
          </a:p>
          <a:p>
            <a:r>
              <a:rPr lang="en-US">
                <a:cs typeface="Times New Roman" pitchFamily="18" charset="0"/>
              </a:rPr>
              <a:t> winner(i1,i2);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// ok!</a:t>
            </a: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16850" y="4724400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815263" y="5548313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6029325" y="599122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Square</a:t>
            </a:r>
            <a:r>
              <a:rPr lang="en-US">
                <a:cs typeface="Times New Roman" pitchFamily="18" charset="0"/>
              </a:rPr>
              <a:t> e(3), f(4);</a:t>
            </a:r>
          </a:p>
          <a:p>
            <a:r>
              <a:rPr lang="en-US">
                <a:cs typeface="Times New Roman" pitchFamily="18" charset="0"/>
              </a:rPr>
              <a:t> winner(e,f);	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1" grpId="1"/>
      <p:bldP spid="517143" grpId="0"/>
      <p:bldP spid="517144" grpId="0"/>
      <p:bldP spid="517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15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16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648200" y="4572000"/>
            <a:ext cx="42672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class!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v1;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v2;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312863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>
                <a:cs typeface="Times New Roman" pitchFamily="18" charset="0"/>
              </a:rPr>
              <a:t>printVal(void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18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>
              <a:solidFill>
                <a:srgbClr val="9900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a);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printVal(void)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“The value is: “;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m_a &lt;&lt; “\n”;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m_a;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/>
          </a:p>
          <a:p>
            <a:endParaRPr lang="en-US" b="0"/>
          </a:p>
          <a:p>
            <a:endParaRPr lang="en-US" sz="1000" b="0"/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/>
          </a:p>
          <a:p>
            <a:endParaRPr lang="en-US" sz="500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>
                <a:ea typeface="MS Mincho" pitchFamily="49" charset="-128"/>
                <a:cs typeface="Times New Roman" pitchFamily="18" charset="0"/>
              </a:rPr>
              <a:t>a)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m_a = a;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/>
          </a:p>
          <a:p>
            <a:r>
              <a:rPr lang="en-US" sz="100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>
              <a:solidFill>
                <a:srgbClr val="FF3300"/>
              </a:solidFill>
            </a:endParaRP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5019675" y="76200"/>
            <a:ext cx="381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225425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5005388" y="904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the functions’ 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5029200" y="4152900"/>
            <a:ext cx="4006850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nerd;</a:t>
            </a:r>
            <a:endParaRPr lang="en-US" b="0"/>
          </a:p>
          <a:p>
            <a:endParaRPr lang="en-US" b="0"/>
          </a:p>
          <a:p>
            <a:r>
              <a:rPr lang="en-US"/>
              <a:t>   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5429250" y="554672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5429250" y="583565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nerd.setVal(10);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1314450" y="22796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cout &lt;&lt; “The value is: “;</a:t>
            </a:r>
          </a:p>
          <a:p>
            <a:r>
              <a:rPr lang="en-US"/>
              <a:t>cout &lt;&lt; nerd.m_a &lt;&lt; “\n”;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4986338" y="2228850"/>
            <a:ext cx="4129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6" name="Rectangle 48"/>
          <p:cNvSpPr>
            <a:spLocks noChangeArrowheads="1"/>
          </p:cNvSpPr>
          <p:nvPr/>
        </p:nvSpPr>
        <p:spPr bwMode="auto">
          <a:xfrm>
            <a:off x="771525" y="1866900"/>
            <a:ext cx="41148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7" name="AutoShape 49"/>
          <p:cNvSpPr>
            <a:spLocks noChangeArrowheads="1"/>
          </p:cNvSpPr>
          <p:nvPr/>
        </p:nvSpPr>
        <p:spPr bwMode="auto">
          <a:xfrm>
            <a:off x="3571875" y="190500"/>
            <a:ext cx="4800600" cy="1323975"/>
          </a:xfrm>
          <a:prstGeom prst="wedgeRoundRectCallout">
            <a:avLst>
              <a:gd name="adj1" fmla="val -52611"/>
              <a:gd name="adj2" fmla="val 81176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entire body is defined inside the class declaration, I’m inline by default in C++.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426075" y="3200400"/>
            <a:ext cx="353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0" name="Rectangle 52"/>
          <p:cNvSpPr>
            <a:spLocks noChangeArrowheads="1"/>
          </p:cNvSpPr>
          <p:nvPr/>
        </p:nvSpPr>
        <p:spPr bwMode="auto">
          <a:xfrm>
            <a:off x="257175" y="4438650"/>
            <a:ext cx="4333875" cy="1457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8" name="AutoShape 50"/>
          <p:cNvSpPr>
            <a:spLocks noChangeArrowheads="1"/>
          </p:cNvSpPr>
          <p:nvPr/>
        </p:nvSpPr>
        <p:spPr bwMode="auto">
          <a:xfrm>
            <a:off x="1971675" y="2524125"/>
            <a:ext cx="4486275" cy="1971675"/>
          </a:xfrm>
          <a:prstGeom prst="wedgeRoundRectCallout">
            <a:avLst>
              <a:gd name="adj1" fmla="val -69782"/>
              <a:gd name="adj2" fmla="val 5064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code is defined outside the class declaration, I’m not an inline method unless the programmer explicitly says so.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014913" y="762000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6" name="Rectangle 58"/>
          <p:cNvSpPr>
            <a:spLocks noChangeArrowheads="1"/>
          </p:cNvSpPr>
          <p:nvPr/>
        </p:nvSpPr>
        <p:spPr bwMode="auto">
          <a:xfrm>
            <a:off x="647700" y="52689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10;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47700" y="52689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5441950" y="5286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nerd.setVal(5);</a:t>
            </a:r>
          </a:p>
        </p:txBody>
      </p:sp>
      <p:sp>
        <p:nvSpPr>
          <p:cNvPr id="621623" name="AutoShape 55"/>
          <p:cNvSpPr>
            <a:spLocks noChangeArrowheads="1"/>
          </p:cNvSpPr>
          <p:nvPr/>
        </p:nvSpPr>
        <p:spPr bwMode="auto">
          <a:xfrm>
            <a:off x="1643063" y="2703513"/>
            <a:ext cx="4783137" cy="2025650"/>
          </a:xfrm>
          <a:prstGeom prst="wedgeRoundRectCallout">
            <a:avLst>
              <a:gd name="adj1" fmla="val 47343"/>
              <a:gd name="adj2" fmla="val 9263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By replacing the function call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</a:rPr>
              <a:t>printVal</a:t>
            </a:r>
            <a:r>
              <a:rPr lang="en-US" sz="2200" b="0">
                <a:latin typeface="Comic Sans MS" pitchFamily="66" charset="0"/>
              </a:rPr>
              <a:t> with its actual code, this reduces the amount of jumping around your program must do, speeding it up!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48238" y="2047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938713" y="3284538"/>
            <a:ext cx="4129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 flipH="1" flipV="1">
            <a:off x="4414838" y="4940300"/>
            <a:ext cx="108108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1632" name="Line 64"/>
          <p:cNvSpPr>
            <a:spLocks noChangeShapeType="1"/>
          </p:cNvSpPr>
          <p:nvPr/>
        </p:nvSpPr>
        <p:spPr bwMode="auto">
          <a:xfrm>
            <a:off x="539750" y="5722938"/>
            <a:ext cx="4967288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45052 0.47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106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2854E-6 L 0.52361 0.12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61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4" grpId="0"/>
      <p:bldP spid="621614" grpId="1"/>
      <p:bldP spid="621615" grpId="0"/>
      <p:bldP spid="621615" grpId="1"/>
      <p:bldP spid="621616" grpId="0" animBg="1"/>
      <p:bldP spid="621616" grpId="1" animBg="1"/>
      <p:bldP spid="621617" grpId="0" animBg="1"/>
      <p:bldP spid="621617" grpId="1" animBg="1"/>
      <p:bldP spid="621619" grpId="0"/>
      <p:bldP spid="621619" grpId="1"/>
      <p:bldP spid="621620" grpId="0" animBg="1"/>
      <p:bldP spid="621620" grpId="1" animBg="1"/>
      <p:bldP spid="621618" grpId="0" animBg="1"/>
      <p:bldP spid="621618" grpId="1" animBg="1"/>
      <p:bldP spid="621624" grpId="0"/>
      <p:bldP spid="621625" grpId="0"/>
      <p:bldP spid="621626" grpId="0"/>
      <p:bldP spid="621626" grpId="1"/>
      <p:bldP spid="621627" grpId="0"/>
      <p:bldP spid="621627" grpId="1"/>
      <p:bldP spid="621628" grpId="0"/>
      <p:bldP spid="621623" grpId="0" animBg="1"/>
      <p:bldP spid="621623" grpId="1" animBg="1"/>
      <p:bldP spid="621629" grpId="0"/>
      <p:bldP spid="621630" grpId="0"/>
      <p:bldP spid="621631" grpId="0" animBg="1"/>
      <p:bldP spid="621631" grpId="1" animBg="1"/>
      <p:bldP spid="621632" grpId="0" animBg="1"/>
      <p:bldP spid="62163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19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Dog fido;</a:t>
            </a:r>
          </a:p>
          <a:p>
            <a:endParaRPr lang="en-US" sz="100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stackOfDogs.push(Fido);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1" animBg="1"/>
      <p:bldP spid="568340" grpId="0"/>
      <p:bldP spid="568341" grpId="0"/>
      <p:bldP spid="5683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2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~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~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61913" y="1812925"/>
            <a:ext cx="3798888" cy="34258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>
                <a:cs typeface="Times New Roman" pitchFamily="18" charset="0"/>
              </a:rPr>
              <a:t>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l2;</a:t>
            </a:r>
          </a:p>
          <a:p>
            <a:r>
              <a:rPr lang="en-US" sz="1900" dirty="0">
                <a:cs typeface="Times New Roman" pitchFamily="18" charset="0"/>
              </a:rPr>
              <a:t>  l2.insert(“hello”);</a:t>
            </a:r>
          </a:p>
          <a:p>
            <a:r>
              <a:rPr lang="en-US" sz="1900" dirty="0">
                <a:cs typeface="Times New Roman" pitchFamily="18" charset="0"/>
              </a:rPr>
              <a:t>  l2.delete(“hello”);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top 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</a:t>
            </a:r>
            <a:r>
              <a:rPr lang="en-US" sz="1000" dirty="0" smtClean="0">
                <a:sym typeface="Wingdings" pitchFamily="2" charset="2"/>
              </a:rPr>
              <a:t>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 smtClean="0">
                <a:sym typeface="Wingdings" pitchFamily="2" charset="2"/>
              </a:rPr>
              <a:t>::</a:t>
            </a:r>
            <a:r>
              <a:rPr lang="en-US" sz="1000" dirty="0">
                <a:sym typeface="Wingdings" pitchFamily="2" charset="2"/>
              </a:rPr>
              <a:t>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22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23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br>
              <a:rPr lang="en-US">
                <a:ea typeface="MS Mincho" pitchFamily="49" charset="-128"/>
                <a:cs typeface="Times New Roman" pitchFamily="18" charset="0"/>
              </a:rPr>
            </a:br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sq;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is.push(10);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sq.push(“goober”);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4114800" y="1920875"/>
            <a:ext cx="472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we learned about earlier are both part of the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4628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24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5" y="9302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1750" y="1828800"/>
            <a:ext cx="895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4565650" y="2514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72000" y="34290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495800" y="4343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create a vector that starts with N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geeks(950);</a:t>
            </a:r>
          </a:p>
        </p:txBody>
      </p:sp>
      <p:sp>
        <p:nvSpPr>
          <p:cNvPr id="463965" name="Rectangle 93"/>
          <p:cNvSpPr>
            <a:spLocks noChangeArrowheads="1"/>
          </p:cNvSpPr>
          <p:nvPr/>
        </p:nvSpPr>
        <p:spPr bwMode="auto">
          <a:xfrm>
            <a:off x="690563" y="5410200"/>
            <a:ext cx="346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long</a:t>
            </a:r>
            <a:r>
              <a:rPr lang="en-US">
                <a:cs typeface="Times New Roman" pitchFamily="18" charset="0"/>
              </a:rPr>
              <a:t>&gt;   x(4,</a:t>
            </a:r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999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3966" name="Text Box 94"/>
          <p:cNvSpPr txBox="1">
            <a:spLocks noChangeArrowheads="1"/>
          </p:cNvSpPr>
          <p:nvPr/>
        </p:nvSpPr>
        <p:spPr bwMode="auto">
          <a:xfrm>
            <a:off x="4572000" y="5291138"/>
            <a:ext cx="44259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of a vector’s initial elements are automatically initialized (e.g., each of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sp>
        <p:nvSpPr>
          <p:cNvPr id="463967" name="AutoShape 95"/>
          <p:cNvSpPr>
            <a:spLocks noChangeArrowheads="1"/>
          </p:cNvSpPr>
          <p:nvPr/>
        </p:nvSpPr>
        <p:spPr bwMode="auto">
          <a:xfrm>
            <a:off x="4038600" y="3581400"/>
            <a:ext cx="4953000" cy="1828800"/>
          </a:xfrm>
          <a:prstGeom prst="wedgeRoundRectCallout">
            <a:avLst>
              <a:gd name="adj1" fmla="val -49519"/>
              <a:gd name="adj2" fmla="val 7170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If you pass a 2</a:t>
            </a:r>
            <a:r>
              <a:rPr lang="en-US" sz="2200" b="0" baseline="30000">
                <a:latin typeface="Comic Sans MS" pitchFamily="66" charset="0"/>
                <a:cs typeface="Times New Roman" pitchFamily="18" charset="0"/>
              </a:rPr>
              <a:t>nd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 when constructing, all of the vector’s elements are set to this value!</a:t>
            </a: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2540000" y="315913"/>
            <a:ext cx="5599113" cy="2198687"/>
          </a:xfrm>
          <a:prstGeom prst="wedgeRoundRectCallout">
            <a:avLst>
              <a:gd name="adj1" fmla="val -47449"/>
              <a:gd name="adj2" fmla="val 12263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6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  <p:bldP spid="463902" grpId="0"/>
      <p:bldP spid="463903" grpId="0"/>
      <p:bldP spid="463903" grpId="1"/>
      <p:bldP spid="463903" grpId="2"/>
      <p:bldP spid="463958" grpId="0"/>
      <p:bldP spid="463959" grpId="0"/>
      <p:bldP spid="463960" grpId="0"/>
      <p:bldP spid="463961" grpId="0"/>
      <p:bldP spid="463962" grpId="0"/>
      <p:bldP spid="463963" grpId="0"/>
      <p:bldP spid="463964" grpId="0"/>
      <p:bldP spid="463965" grpId="0"/>
      <p:bldP spid="463966" grpId="0"/>
      <p:bldP spid="463967" grpId="0" animBg="1"/>
      <p:bldP spid="463968" grpId="0" animBg="1"/>
      <p:bldP spid="46396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25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228600" y="3524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2476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257175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247650" y="4938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sp>
        <p:nvSpPr>
          <p:cNvPr id="578625" name="Line 65"/>
          <p:cNvSpPr>
            <a:spLocks noChangeShapeType="1"/>
          </p:cNvSpPr>
          <p:nvPr/>
        </p:nvSpPr>
        <p:spPr bwMode="auto">
          <a:xfrm>
            <a:off x="261938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  <p:bldP spid="578605" grpId="0" animBg="1"/>
      <p:bldP spid="578605" grpId="1" animBg="1"/>
      <p:bldP spid="578606" grpId="0" animBg="1"/>
      <p:bldP spid="578606" grpId="1" animBg="1"/>
      <p:bldP spid="578607" grpId="0" animBg="1"/>
      <p:bldP spid="578607" grpId="1" animBg="1"/>
      <p:bldP spid="578610" grpId="0" animBg="1"/>
      <p:bldP spid="578610" grpId="1" animBg="1"/>
      <p:bldP spid="578625" grpId="0" animBg="1"/>
      <p:bldP spid="5786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6" name="Line 28"/>
          <p:cNvSpPr>
            <a:spLocks noChangeShapeType="1"/>
          </p:cNvSpPr>
          <p:nvPr/>
        </p:nvSpPr>
        <p:spPr bwMode="auto">
          <a:xfrm>
            <a:off x="242888" y="4586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71463" y="498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3" name="Line 55"/>
          <p:cNvSpPr>
            <a:spLocks noChangeShapeType="1"/>
          </p:cNvSpPr>
          <p:nvPr/>
        </p:nvSpPr>
        <p:spPr bwMode="auto">
          <a:xfrm>
            <a:off x="2905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7432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6" name="Line 58"/>
          <p:cNvSpPr>
            <a:spLocks noChangeShapeType="1"/>
          </p:cNvSpPr>
          <p:nvPr/>
        </p:nvSpPr>
        <p:spPr bwMode="auto">
          <a:xfrm>
            <a:off x="290513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2819400" y="52578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800" y="3886200"/>
            <a:ext cx="2743200" cy="1295400"/>
          </a:xfrm>
          <a:prstGeom prst="wedgeRoundRectCallout">
            <a:avLst>
              <a:gd name="adj1" fmla="val 92190"/>
              <a:gd name="adj2" fmla="val 14730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290513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7315200" y="4648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4" name="Rectangle 66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5" name="Rectangle 67"/>
          <p:cNvSpPr>
            <a:spLocks noChangeArrowheads="1"/>
          </p:cNvSpPr>
          <p:nvPr/>
        </p:nvSpPr>
        <p:spPr bwMode="auto">
          <a:xfrm>
            <a:off x="7315200" y="619125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6" name="Rectangle 68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36" grpId="0" animBg="1"/>
      <p:bldP spid="580636" grpId="1" animBg="1"/>
      <p:bldP spid="580652" grpId="0"/>
      <p:bldP spid="580653" grpId="0"/>
      <p:bldP spid="580657" grpId="0"/>
      <p:bldP spid="580658" grpId="0"/>
      <p:bldP spid="580659" grpId="0" animBg="1"/>
      <p:bldP spid="580659" grpId="1" animBg="1"/>
      <p:bldP spid="580661" grpId="0"/>
      <p:bldP spid="580662" grpId="0"/>
      <p:bldP spid="580663" grpId="0" animBg="1"/>
      <p:bldP spid="580663" grpId="1" animBg="1"/>
      <p:bldP spid="580664" grpId="0" animBg="1"/>
      <p:bldP spid="580664" grpId="1" animBg="1"/>
      <p:bldP spid="580665" grpId="0"/>
      <p:bldP spid="580666" grpId="0" animBg="1"/>
      <p:bldP spid="580666" grpId="1" animBg="1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  <p:bldP spid="580671" grpId="0" animBg="1"/>
      <p:bldP spid="580671" grpId="1" animBg="1"/>
      <p:bldP spid="580673" grpId="0" animBg="1"/>
      <p:bldP spid="580673" grpId="1" animBg="1"/>
      <p:bldP spid="580674" grpId="0" animBg="1"/>
      <p:bldP spid="580674" grpId="1" animBg="1"/>
      <p:bldP spid="580675" grpId="0" animBg="1"/>
      <p:bldP spid="580675" grpId="1" animBg="1"/>
      <p:bldP spid="580676" grpId="0" animBg="1"/>
      <p:bldP spid="58067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>
            <a:off x="24765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6" name="Line 40"/>
          <p:cNvSpPr>
            <a:spLocks noChangeShapeType="1"/>
          </p:cNvSpPr>
          <p:nvPr/>
        </p:nvSpPr>
        <p:spPr bwMode="auto">
          <a:xfrm>
            <a:off x="24765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8" name="Line 42"/>
          <p:cNvSpPr>
            <a:spLocks noChangeShapeType="1"/>
          </p:cNvSpPr>
          <p:nvPr/>
        </p:nvSpPr>
        <p:spPr bwMode="auto">
          <a:xfrm>
            <a:off x="2286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2" grpId="0" animBg="1"/>
      <p:bldP spid="582692" grpId="1" animBg="1"/>
      <p:bldP spid="582695" grpId="0"/>
      <p:bldP spid="582696" grpId="0" animBg="1"/>
      <p:bldP spid="582696" grpId="1" animBg="1"/>
      <p:bldP spid="582697" grpId="0"/>
      <p:bldP spid="582698" grpId="0" animBg="1"/>
      <p:bldP spid="582698" grpId="1" animBg="1"/>
      <p:bldP spid="582699" grpId="0"/>
      <p:bldP spid="582700" grpId="0" animBg="1"/>
      <p:bldP spid="582701" grpId="0"/>
      <p:bldP spid="5827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28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533400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>
            <a:off x="247650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533400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0" name="Line 28"/>
          <p:cNvSpPr>
            <a:spLocks noChangeShapeType="1"/>
          </p:cNvSpPr>
          <p:nvPr/>
        </p:nvSpPr>
        <p:spPr bwMode="auto">
          <a:xfrm>
            <a:off x="247650" y="4405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2" name="Line 30"/>
          <p:cNvSpPr>
            <a:spLocks noChangeShapeType="1"/>
          </p:cNvSpPr>
          <p:nvPr/>
        </p:nvSpPr>
        <p:spPr bwMode="auto">
          <a:xfrm>
            <a:off x="228600" y="489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533400" y="4724400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(vals.empty() == false)</a:t>
            </a:r>
          </a:p>
          <a:p>
            <a:r>
              <a:rPr lang="en-US">
                <a:cs typeface="Times New Roman" pitchFamily="18" charset="0"/>
              </a:rPr>
              <a:t>   cout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533400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>
            <a:off x="638175" y="5195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3048000" y="1752600"/>
            <a:ext cx="4343400" cy="1905000"/>
          </a:xfrm>
          <a:prstGeom prst="wedgeRoundRectCallout">
            <a:avLst>
              <a:gd name="adj1" fmla="val -44625"/>
              <a:gd name="adj2" fmla="val 78833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8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int arr[10];</a:t>
            </a:r>
          </a:p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cout &lt;&lt; arr.size( );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78" grpId="0" animBg="1"/>
      <p:bldP spid="586778" grpId="1" animBg="1"/>
      <p:bldP spid="586780" grpId="0" animBg="1"/>
      <p:bldP spid="586780" grpId="1" animBg="1"/>
      <p:bldP spid="586782" grpId="0" animBg="1"/>
      <p:bldP spid="586782" grpId="1" animBg="1"/>
      <p:bldP spid="586783" grpId="0"/>
      <p:bldP spid="586786" grpId="0"/>
      <p:bldP spid="586787" grpId="0" animBg="1"/>
      <p:bldP spid="586787" grpId="1" animBg="1"/>
      <p:bldP spid="586788" grpId="0"/>
      <p:bldP spid="586790" grpId="0" animBg="1"/>
      <p:bldP spid="586790" grpId="1" animBg="1"/>
      <p:bldP spid="586791" grpId="0"/>
      <p:bldP spid="586792" grpId="0" animBg="1"/>
      <p:bldP spid="58679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29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3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30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>
            <a:off x="290513" y="41640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1" name="Group 21"/>
          <p:cNvGrpSpPr>
            <a:grpSpLocks/>
          </p:cNvGrpSpPr>
          <p:nvPr/>
        </p:nvGrpSpPr>
        <p:grpSpPr bwMode="auto">
          <a:xfrm>
            <a:off x="5403850" y="2133600"/>
            <a:ext cx="1087438" cy="542925"/>
            <a:chOff x="3443" y="1530"/>
            <a:chExt cx="685" cy="342"/>
          </a:xfrm>
        </p:grpSpPr>
        <p:sp>
          <p:nvSpPr>
            <p:cNvPr id="588822" name="Text Box 22"/>
            <p:cNvSpPr txBox="1">
              <a:spLocks noChangeArrowheads="1"/>
            </p:cNvSpPr>
            <p:nvPr/>
          </p:nvSpPr>
          <p:spPr bwMode="auto">
            <a:xfrm>
              <a:off x="3443" y="1530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lf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304800" y="451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8825" name="AutoShape 25"/>
          <p:cNvCxnSpPr>
            <a:cxnSpLocks noChangeShapeType="1"/>
            <a:stCxn id="588823" idx="3"/>
            <a:endCxn id="588832" idx="0"/>
          </p:cNvCxnSpPr>
          <p:nvPr/>
        </p:nvCxnSpPr>
        <p:spPr bwMode="auto">
          <a:xfrm>
            <a:off x="6510338" y="2524125"/>
            <a:ext cx="906462" cy="14319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304800" y="4829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7" name="Group 27"/>
          <p:cNvGrpSpPr>
            <a:grpSpLocks/>
          </p:cNvGrpSpPr>
          <p:nvPr/>
        </p:nvGrpSpPr>
        <p:grpSpPr bwMode="auto">
          <a:xfrm>
            <a:off x="6432550" y="3733800"/>
            <a:ext cx="1430338" cy="1006475"/>
            <a:chOff x="4091" y="2630"/>
            <a:chExt cx="901" cy="634"/>
          </a:xfrm>
        </p:grpSpPr>
        <p:grpSp>
          <p:nvGrpSpPr>
            <p:cNvPr id="58882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2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3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2" name="Text Box 32"/>
              <p:cNvSpPr txBox="1">
                <a:spLocks noChangeArrowheads="1"/>
              </p:cNvSpPr>
              <p:nvPr/>
            </p:nvSpPr>
            <p:spPr bwMode="auto">
              <a:xfrm>
                <a:off x="4543" y="21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1.1</a:t>
                </a:r>
              </a:p>
            </p:txBody>
          </p:sp>
          <p:sp>
            <p:nvSpPr>
              <p:cNvPr id="588833" name="Text Box 33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34" name="Text Box 34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588838" name="Group 38"/>
          <p:cNvGrpSpPr>
            <a:grpSpLocks/>
          </p:cNvGrpSpPr>
          <p:nvPr/>
        </p:nvGrpSpPr>
        <p:grpSpPr bwMode="auto">
          <a:xfrm>
            <a:off x="7042150" y="5105400"/>
            <a:ext cx="1430338" cy="1006475"/>
            <a:chOff x="4091" y="2630"/>
            <a:chExt cx="901" cy="634"/>
          </a:xfrm>
        </p:grpSpPr>
        <p:grpSp>
          <p:nvGrpSpPr>
            <p:cNvPr id="588839" name="Group 3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40" name="Rectangle 4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41" name="Rectangle 4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2" name="Rectangle 4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3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2.2</a:t>
                </a:r>
              </a:p>
            </p:txBody>
          </p:sp>
          <p:sp>
            <p:nvSpPr>
              <p:cNvPr id="588844" name="Text Box 4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46" name="AutoShape 46"/>
          <p:cNvCxnSpPr>
            <a:cxnSpLocks noChangeShapeType="1"/>
            <a:endCxn id="588843" idx="0"/>
          </p:cNvCxnSpPr>
          <p:nvPr/>
        </p:nvCxnSpPr>
        <p:spPr bwMode="auto">
          <a:xfrm>
            <a:off x="7807325" y="4541838"/>
            <a:ext cx="219075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19088" y="5119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48" name="Group 48"/>
          <p:cNvGrpSpPr>
            <a:grpSpLocks/>
          </p:cNvGrpSpPr>
          <p:nvPr/>
        </p:nvGrpSpPr>
        <p:grpSpPr bwMode="auto">
          <a:xfrm>
            <a:off x="7623175" y="2895600"/>
            <a:ext cx="1430338" cy="1006475"/>
            <a:chOff x="4091" y="2630"/>
            <a:chExt cx="901" cy="634"/>
          </a:xfrm>
        </p:grpSpPr>
        <p:grpSp>
          <p:nvGrpSpPr>
            <p:cNvPr id="588849" name="Group 4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50" name="Rectangle 5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51" name="Rectangle 5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2" name="Rectangle 5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3" name="Text Box 5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3.3</a:t>
                </a:r>
              </a:p>
            </p:txBody>
          </p:sp>
          <p:sp>
            <p:nvSpPr>
              <p:cNvPr id="588854" name="Text Box 54"/>
              <p:cNvSpPr txBox="1">
                <a:spLocks noChangeArrowheads="1"/>
              </p:cNvSpPr>
              <p:nvPr/>
            </p:nvSpPr>
            <p:spPr bwMode="auto">
              <a:xfrm>
                <a:off x="4641" y="2352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88855" name="Text Box 5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56" name="AutoShape 56"/>
          <p:cNvCxnSpPr>
            <a:cxnSpLocks noChangeShapeType="1"/>
            <a:stCxn id="588852" idx="1"/>
            <a:endCxn id="588832" idx="0"/>
          </p:cNvCxnSpPr>
          <p:nvPr/>
        </p:nvCxnSpPr>
        <p:spPr bwMode="auto">
          <a:xfrm rot="10800000" flipV="1">
            <a:off x="7416800" y="3675063"/>
            <a:ext cx="765175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8857" name="AutoShape 57"/>
          <p:cNvCxnSpPr>
            <a:cxnSpLocks noChangeShapeType="1"/>
            <a:stCxn id="588823" idx="3"/>
            <a:endCxn id="588853" idx="0"/>
          </p:cNvCxnSpPr>
          <p:nvPr/>
        </p:nvCxnSpPr>
        <p:spPr bwMode="auto">
          <a:xfrm>
            <a:off x="6510338" y="2524125"/>
            <a:ext cx="2097087" cy="5937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59" name="Rectangle 59"/>
          <p:cNvSpPr>
            <a:spLocks noChangeArrowheads="1"/>
          </p:cNvSpPr>
          <p:nvPr/>
        </p:nvSpPr>
        <p:spPr bwMode="auto">
          <a:xfrm>
            <a:off x="7072313" y="4391025"/>
            <a:ext cx="685800" cy="2555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60" name="Rectangle 60"/>
          <p:cNvSpPr>
            <a:spLocks noChangeArrowheads="1"/>
          </p:cNvSpPr>
          <p:nvPr/>
        </p:nvSpPr>
        <p:spPr bwMode="auto">
          <a:xfrm>
            <a:off x="5741988" y="23336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NULL</a:t>
            </a:r>
          </a:p>
        </p:txBody>
      </p: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57400"/>
            <a:ext cx="4343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3000" y="34290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they allow fast access to any element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2419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0" grpId="0" animBg="1"/>
      <p:bldP spid="588820" grpId="1" animBg="1"/>
      <p:bldP spid="588824" grpId="0" animBg="1"/>
      <p:bldP spid="588824" grpId="1" animBg="1"/>
      <p:bldP spid="588826" grpId="0" animBg="1"/>
      <p:bldP spid="588826" grpId="1" animBg="1"/>
      <p:bldP spid="588847" grpId="0" animBg="1"/>
      <p:bldP spid="588847" grpId="1" animBg="1"/>
      <p:bldP spid="588859" grpId="0" animBg="1"/>
      <p:bldP spid="588859" grpId="1" animBg="1"/>
      <p:bldP spid="588860" grpId="0"/>
      <p:bldP spid="588860" grpId="1"/>
      <p:bldP spid="588860" grpId="2"/>
      <p:bldP spid="588861" grpId="0"/>
      <p:bldP spid="588863" grpId="0"/>
      <p:bldP spid="5888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31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#include &lt;list&gt;</a:t>
            </a:r>
          </a:p>
          <a:p>
            <a:r>
              <a:rPr lang="en-US">
                <a:cs typeface="Times New Roman" pitchFamily="18" charset="0"/>
              </a:rPr>
              <a:t>using namespace std;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main()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poof.push_back(5);</a:t>
            </a:r>
          </a:p>
          <a:p>
            <a:r>
              <a:rPr lang="en-US">
                <a:cs typeface="Times New Roman" pitchFamily="18" charset="0"/>
              </a:rPr>
              <a:t>  poof.push_back(7);</a:t>
            </a:r>
          </a:p>
          <a:p>
            <a:r>
              <a:rPr lang="en-US">
                <a:cs typeface="Times New Roman" pitchFamily="18" charset="0"/>
              </a:rPr>
              <a:t>  poof.push_back(1);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// how do I enumerate elements?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35000" y="35814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5313" y="5638800"/>
            <a:ext cx="46624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poof[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j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;   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4" grpId="0"/>
      <p:bldP spid="407564" grpId="1"/>
      <p:bldP spid="407565" grpId="0" autoUpdateAnimBg="0"/>
      <p:bldP spid="407565" grpId="1"/>
      <p:bldP spid="4075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32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</a:t>
            </a:r>
            <a:r>
              <a:rPr lang="en-US" sz="2200" b="0" smtClean="0">
                <a:latin typeface="Comic Sans MS" pitchFamily="66" charset="0"/>
                <a:cs typeface="Times New Roman" pitchFamily="18" charset="0"/>
              </a:rPr>
              <a:t>it’s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to move it up/down through 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33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2528888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34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9060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7" name="Text Box 79"/>
          <p:cNvSpPr txBox="1">
            <a:spLocks noChangeArrowheads="1"/>
          </p:cNvSpPr>
          <p:nvPr/>
        </p:nvSpPr>
        <p:spPr bwMode="auto">
          <a:xfrm>
            <a:off x="781050" y="55149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62400" y="2789238"/>
            <a:ext cx="5105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676400"/>
            <a:ext cx="480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1" name="Line 83"/>
          <p:cNvSpPr>
            <a:spLocks noChangeShapeType="1"/>
          </p:cNvSpPr>
          <p:nvPr/>
        </p:nvSpPr>
        <p:spPr bwMode="auto">
          <a:xfrm>
            <a:off x="214313" y="303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2" name="Line 84"/>
          <p:cNvSpPr>
            <a:spLocks noChangeShapeType="1"/>
          </p:cNvSpPr>
          <p:nvPr/>
        </p:nvSpPr>
        <p:spPr bwMode="auto">
          <a:xfrm>
            <a:off x="195263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4038600" y="4160838"/>
            <a:ext cx="5105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Once the iterator points at a value, you can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use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7" name="Line 89"/>
          <p:cNvSpPr>
            <a:spLocks noChangeShapeType="1"/>
          </p:cNvSpPr>
          <p:nvPr/>
        </p:nvSpPr>
        <p:spPr bwMode="auto">
          <a:xfrm>
            <a:off x="200025" y="3776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1981200" y="1571625"/>
            <a:ext cx="4648200" cy="1371600"/>
          </a:xfrm>
          <a:prstGeom prst="wedgeRoundRectCallout">
            <a:avLst>
              <a:gd name="adj1" fmla="val -44468"/>
              <a:gd name="adj2" fmla="val 7338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1752600" y="457200"/>
            <a:ext cx="5943600" cy="2895600"/>
          </a:xfrm>
          <a:prstGeom prst="wedgeRoundRectCallout">
            <a:avLst>
              <a:gd name="adj1" fmla="val -45671"/>
              <a:gd name="adj2" fmla="val 6107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</a:t>
            </a:r>
          </a:p>
          <a:p>
            <a:pPr algn="ctr"/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7" grpId="0"/>
      <p:bldP spid="411727" grpId="1"/>
      <p:bldP spid="411729" grpId="0"/>
      <p:bldP spid="411730" grpId="0"/>
      <p:bldP spid="411731" grpId="0" animBg="1"/>
      <p:bldP spid="411731" grpId="1" animBg="1"/>
      <p:bldP spid="411732" grpId="0" animBg="1"/>
      <p:bldP spid="411732" grpId="1" animBg="1"/>
      <p:bldP spid="411733" grpId="0" animBg="1"/>
      <p:bldP spid="411734" grpId="0"/>
      <p:bldP spid="411735" grpId="0"/>
      <p:bldP spid="411737" grpId="0" animBg="1"/>
      <p:bldP spid="411737" grpId="1" animBg="1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35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>
            <a:off x="214313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1488" y="3948113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71488" y="42386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9" name="Line 41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1" name="Line 43"/>
          <p:cNvSpPr>
            <a:spLocks noChangeShapeType="1"/>
          </p:cNvSpPr>
          <p:nvPr/>
        </p:nvSpPr>
        <p:spPr bwMode="auto">
          <a:xfrm>
            <a:off x="214313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219575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6" grpId="0" animBg="1"/>
      <p:bldP spid="590876" grpId="1" animBg="1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89" grpId="0" animBg="1"/>
      <p:bldP spid="590889" grpId="1" animBg="1"/>
      <p:bldP spid="590889" grpId="2" animBg="1"/>
      <p:bldP spid="590889" grpId="3" animBg="1"/>
      <p:bldP spid="590890" grpId="0"/>
      <p:bldP spid="590891" grpId="0" animBg="1"/>
      <p:bldP spid="590892" grpId="0"/>
      <p:bldP spid="590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6" name="Text Box 40"/>
          <p:cNvSpPr txBox="1">
            <a:spLocks noChangeArrowheads="1"/>
          </p:cNvSpPr>
          <p:nvPr/>
        </p:nvSpPr>
        <p:spPr bwMode="auto">
          <a:xfrm>
            <a:off x="781050" y="52101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41" name="AutoShape 45"/>
          <p:cNvCxnSpPr>
            <a:cxnSpLocks noChangeShapeType="1"/>
            <a:stCxn id="592936" idx="3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6" name="Line 50"/>
          <p:cNvSpPr>
            <a:spLocks noChangeShapeType="1"/>
          </p:cNvSpPr>
          <p:nvPr/>
        </p:nvSpPr>
        <p:spPr bwMode="auto">
          <a:xfrm>
            <a:off x="200025" y="3767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stCxn id="592936" idx="3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1" name="Line 55"/>
          <p:cNvSpPr>
            <a:spLocks noChangeShapeType="1"/>
          </p:cNvSpPr>
          <p:nvPr/>
        </p:nvSpPr>
        <p:spPr bwMode="auto">
          <a:xfrm>
            <a:off x="228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9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6" grpId="1"/>
      <p:bldP spid="592938" grpId="0"/>
      <p:bldP spid="592939" grpId="0" animBg="1"/>
      <p:bldP spid="592939" grpId="1" animBg="1"/>
      <p:bldP spid="592943" grpId="0" animBg="1"/>
      <p:bldP spid="592944" grpId="0"/>
      <p:bldP spid="592945" grpId="0"/>
      <p:bldP spid="592946" grpId="0" animBg="1"/>
      <p:bldP spid="592946" grpId="1" animBg="1"/>
      <p:bldP spid="592950" grpId="0"/>
      <p:bldP spid="592951" grpId="0" animBg="1"/>
      <p:bldP spid="592951" grpId="1" animBg="1"/>
      <p:bldP spid="592952" grpId="0"/>
      <p:bldP spid="5929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37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004050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019800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546725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013450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561013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013450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540375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029325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283325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2865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267200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619625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930900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6956425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4787900" y="44053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022975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013450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042025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71488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cout &lt;&lt; (*it);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5240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86200" y="3230563"/>
            <a:ext cx="525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048375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062663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064250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076950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stCxn id="594971" idx="3"/>
            <a:endCxn id="594958" idx="1"/>
          </p:cNvCxnSpPr>
          <p:nvPr/>
        </p:nvCxnSpPr>
        <p:spPr bwMode="auto">
          <a:xfrm>
            <a:off x="5132388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4" name="Line 50"/>
          <p:cNvSpPr>
            <a:spLocks noChangeShapeType="1"/>
          </p:cNvSpPr>
          <p:nvPr/>
        </p:nvSpPr>
        <p:spPr bwMode="auto">
          <a:xfrm>
            <a:off x="228600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5" name="Line 51"/>
          <p:cNvSpPr>
            <a:spLocks noChangeShapeType="1"/>
          </p:cNvSpPr>
          <p:nvPr/>
        </p:nvSpPr>
        <p:spPr bwMode="auto">
          <a:xfrm>
            <a:off x="500063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1423988" y="60960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5191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4998" name="AutoShape 54"/>
          <p:cNvCxnSpPr>
            <a:cxnSpLocks noChangeShapeType="1"/>
            <a:stCxn id="594971" idx="3"/>
            <a:endCxn id="594990" idx="1"/>
          </p:cNvCxnSpPr>
          <p:nvPr/>
        </p:nvCxnSpPr>
        <p:spPr bwMode="auto">
          <a:xfrm>
            <a:off x="5132388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9" name="Line 55"/>
          <p:cNvSpPr>
            <a:spLocks noChangeShapeType="1"/>
          </p:cNvSpPr>
          <p:nvPr/>
        </p:nvSpPr>
        <p:spPr bwMode="auto">
          <a:xfrm>
            <a:off x="238125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>
            <a:off x="509588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1" name="Line 57"/>
          <p:cNvSpPr>
            <a:spLocks noChangeShapeType="1"/>
          </p:cNvSpPr>
          <p:nvPr/>
        </p:nvSpPr>
        <p:spPr bwMode="auto">
          <a:xfrm>
            <a:off x="52863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2422525" y="6096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151438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228600" y="3852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500063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519113" y="4719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2873375" y="609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4961731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9" name="Line 65"/>
          <p:cNvSpPr>
            <a:spLocks noChangeShapeType="1"/>
          </p:cNvSpPr>
          <p:nvPr/>
        </p:nvSpPr>
        <p:spPr bwMode="auto">
          <a:xfrm>
            <a:off x="223838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990600" y="3200400"/>
            <a:ext cx="3733800" cy="1066800"/>
          </a:xfrm>
          <a:prstGeom prst="wedgeRoundRectCallout">
            <a:avLst>
              <a:gd name="adj1" fmla="val -43111"/>
              <a:gd name="adj2" fmla="val 8006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1676400" y="1752600"/>
            <a:ext cx="6248400" cy="1600200"/>
          </a:xfrm>
          <a:prstGeom prst="wedgeRoundRectCallout">
            <a:avLst>
              <a:gd name="adj1" fmla="val -45884"/>
              <a:gd name="adj2" fmla="val 7004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myVec.end() – this indicates that we’ve processed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1" grpId="0"/>
      <p:bldP spid="594978" grpId="0"/>
      <p:bldP spid="594982" grpId="0"/>
      <p:bldP spid="594986" grpId="0"/>
      <p:bldP spid="594987" grpId="0"/>
      <p:bldP spid="594988" grpId="0" animBg="1"/>
      <p:bldP spid="594988" grpId="1" animBg="1"/>
      <p:bldP spid="594994" grpId="0" animBg="1"/>
      <p:bldP spid="594994" grpId="1" animBg="1"/>
      <p:bldP spid="594995" grpId="0" animBg="1"/>
      <p:bldP spid="594995" grpId="1" animBg="1"/>
      <p:bldP spid="594996" grpId="0"/>
      <p:bldP spid="594997" grpId="0" animBg="1"/>
      <p:bldP spid="594997" grpId="1" animBg="1"/>
      <p:bldP spid="594999" grpId="0" animBg="1"/>
      <p:bldP spid="594999" grpId="1" animBg="1"/>
      <p:bldP spid="595000" grpId="0" animBg="1"/>
      <p:bldP spid="595000" grpId="1" animBg="1"/>
      <p:bldP spid="595001" grpId="0" animBg="1"/>
      <p:bldP spid="595001" grpId="1" animBg="1"/>
      <p:bldP spid="595002" grpId="0"/>
      <p:bldP spid="595004" grpId="0" animBg="1"/>
      <p:bldP spid="595004" grpId="1" animBg="1"/>
      <p:bldP spid="595005" grpId="0" animBg="1"/>
      <p:bldP spid="595005" grpId="1" animBg="1"/>
      <p:bldP spid="595006" grpId="0" animBg="1"/>
      <p:bldP spid="595006" grpId="1" animBg="1"/>
      <p:bldP spid="595007" grpId="0"/>
      <p:bldP spid="595009" grpId="0" animBg="1"/>
      <p:bldP spid="595009" grpId="1" animBg="1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d.first = “IluvC++”;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d.second = 300;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d.third = 3.1415;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39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void tickleNerds(  </a:t>
            </a:r>
            <a:r>
              <a:rPr lang="en-US" b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 list&lt;Nerd&gt; &amp;nerds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nerds.push_back(“Carey”);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nerds.push_back(“Sally”);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tickleNerds(nerds);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won’t work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3" grpId="0"/>
      <p:bldP spid="630793" grpId="1"/>
      <p:bldP spid="630794" grpId="0"/>
      <p:bldP spid="630795" grpId="0"/>
      <p:bldP spid="6307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 smtClean="0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 like this…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 smtClean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 smtClean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{ return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…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5513" y="972556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 smtClean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 smtClean="0">
                <a:latin typeface="Comic Sans MS" pitchFamily="66" charset="0"/>
                <a:cs typeface="Times New Roman" pitchFamily="18" charset="0"/>
              </a:rPr>
              <a:t>your class…</a:t>
            </a:r>
            <a:endParaRPr lang="en-US" sz="21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from your class!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 smtClean="0"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 smtClean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  <a:endParaRPr lang="en-US" sz="2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 smtClean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  <a:endParaRPr lang="en-US" sz="2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value: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14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4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7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7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endParaRPr lang="en-US" sz="600" b="0" i="1" dirty="0" smtClean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  <a:endParaRPr lang="en-US" sz="20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15" grpId="0"/>
      <p:bldP spid="8" grpId="0"/>
      <p:bldP spid="9" grpId="0"/>
      <p:bldP spid="10" grpId="0"/>
      <p:bldP spid="18" grpId="0" animBg="1"/>
      <p:bldP spid="18" grpId="1" animBg="1"/>
      <p:bldP spid="17" grpId="0" animBg="1"/>
      <p:bldP spid="17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2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40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 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nerds.begin();	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itr++;	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nerds.end();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itr--;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57" name="Line 37"/>
          <p:cNvSpPr>
            <a:spLocks noChangeShapeType="1"/>
          </p:cNvSpPr>
          <p:nvPr/>
        </p:nvSpPr>
        <p:spPr bwMode="auto">
          <a:xfrm>
            <a:off x="495300" y="3243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1" name="Line 41"/>
          <p:cNvSpPr>
            <a:spLocks noChangeShapeType="1"/>
          </p:cNvSpPr>
          <p:nvPr/>
        </p:nvSpPr>
        <p:spPr bwMode="auto">
          <a:xfrm>
            <a:off x="504825" y="3657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2" name="AutoShape 42"/>
          <p:cNvCxnSpPr>
            <a:cxnSpLocks noChangeShapeType="1"/>
            <a:stCxn id="414758" idx="3"/>
            <a:endCxn id="414749" idx="1"/>
          </p:cNvCxnSpPr>
          <p:nvPr/>
        </p:nvCxnSpPr>
        <p:spPr bwMode="auto">
          <a:xfrm>
            <a:off x="5853113" y="2770188"/>
            <a:ext cx="1739900" cy="5826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3" name="Line 43"/>
          <p:cNvSpPr>
            <a:spLocks noChangeShapeType="1"/>
          </p:cNvSpPr>
          <p:nvPr/>
        </p:nvSpPr>
        <p:spPr bwMode="auto">
          <a:xfrm>
            <a:off x="500063" y="4100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6" name="Line 46"/>
          <p:cNvSpPr>
            <a:spLocks noChangeShapeType="1"/>
          </p:cNvSpPr>
          <p:nvPr/>
        </p:nvSpPr>
        <p:spPr bwMode="auto">
          <a:xfrm>
            <a:off x="514350" y="438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7" name="AutoShape 47"/>
          <p:cNvCxnSpPr>
            <a:cxnSpLocks noChangeShapeType="1"/>
            <a:stCxn id="414758" idx="3"/>
            <a:endCxn id="414732" idx="1"/>
          </p:cNvCxnSpPr>
          <p:nvPr/>
        </p:nvCxnSpPr>
        <p:spPr bwMode="auto">
          <a:xfrm>
            <a:off x="5853113" y="2770188"/>
            <a:ext cx="549275" cy="14208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8" name="Line 48"/>
          <p:cNvSpPr>
            <a:spLocks noChangeShapeType="1"/>
          </p:cNvSpPr>
          <p:nvPr/>
        </p:nvSpPr>
        <p:spPr bwMode="auto">
          <a:xfrm>
            <a:off x="5048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485775" y="5205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14772" name="AutoShape 52"/>
          <p:cNvCxnSpPr>
            <a:cxnSpLocks noChangeShapeType="1"/>
            <a:stCxn id="414758" idx="3"/>
            <a:endCxn id="414771" idx="1"/>
          </p:cNvCxnSpPr>
          <p:nvPr/>
        </p:nvCxnSpPr>
        <p:spPr bwMode="auto">
          <a:xfrm>
            <a:off x="5853113" y="2770188"/>
            <a:ext cx="1489075" cy="3433762"/>
          </a:xfrm>
          <a:prstGeom prst="curvedConnector3">
            <a:avLst>
              <a:gd name="adj1" fmla="val 12685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3" name="Line 53"/>
          <p:cNvSpPr>
            <a:spLocks noChangeShapeType="1"/>
          </p:cNvSpPr>
          <p:nvPr/>
        </p:nvSpPr>
        <p:spPr bwMode="auto">
          <a:xfrm>
            <a:off x="485775" y="5472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74" name="AutoShape 54"/>
          <p:cNvCxnSpPr>
            <a:cxnSpLocks noChangeShapeType="1"/>
            <a:stCxn id="414758" idx="3"/>
            <a:endCxn id="414740" idx="1"/>
          </p:cNvCxnSpPr>
          <p:nvPr/>
        </p:nvCxnSpPr>
        <p:spPr bwMode="auto">
          <a:xfrm>
            <a:off x="5853113" y="2770188"/>
            <a:ext cx="1158875" cy="27924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504825" y="5757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7" grpId="0" animBg="1"/>
      <p:bldP spid="414757" grpId="1" animBg="1"/>
      <p:bldP spid="414761" grpId="0" animBg="1"/>
      <p:bldP spid="414761" grpId="1" animBg="1"/>
      <p:bldP spid="414763" grpId="0" animBg="1"/>
      <p:bldP spid="414763" grpId="1" animBg="1"/>
      <p:bldP spid="414765" grpId="0"/>
      <p:bldP spid="414766" grpId="0" animBg="1"/>
      <p:bldP spid="414766" grpId="1" animBg="1"/>
      <p:bldP spid="414768" grpId="0" animBg="1"/>
      <p:bldP spid="414768" grpId="1" animBg="1"/>
      <p:bldP spid="414769" grpId="0"/>
      <p:bldP spid="414770" grpId="0" animBg="1"/>
      <p:bldP spid="414770" grpId="1" animBg="1"/>
      <p:bldP spid="414773" grpId="0" animBg="1"/>
      <p:bldP spid="414773" grpId="1" animBg="1"/>
      <p:bldP spid="414775" grpId="0" animBg="1"/>
      <p:bldP spid="414775" grpId="1" animBg="1"/>
      <p:bldP spid="414776" grpId="0"/>
      <p:bldP spid="4147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41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its 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class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getVal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prev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 smtClean="0">
                <a:solidFill>
                  <a:srgbClr val="008080"/>
                </a:solidFill>
                <a:cs typeface="Times New Roman" pitchFamily="18" charset="0"/>
              </a:rPr>
              <a:t> </a:t>
            </a:r>
            <a:endParaRPr lang="en-US" dirty="0">
              <a:solidFill>
                <a:srgbClr val="008080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LinkedList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begin()</a:t>
            </a:r>
          </a:p>
          <a:p>
            <a:r>
              <a:rPr lang="en-US" dirty="0">
                <a:cs typeface="Times New Roman" pitchFamily="18" charset="0"/>
              </a:rPr>
              <a:t>  {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temp;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temp.cur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m_head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r>
              <a:rPr lang="en-US" dirty="0">
                <a:cs typeface="Times New Roman" pitchFamily="18" charset="0"/>
              </a:rPr>
              <a:t>     return(temp);</a:t>
            </a:r>
          </a:p>
          <a:p>
            <a:r>
              <a:rPr lang="en-US" dirty="0">
                <a:cs typeface="Times New Roman" pitchFamily="18" charset="0"/>
              </a:rPr>
              <a:t>  }</a:t>
            </a:r>
          </a:p>
          <a:p>
            <a:endParaRPr lang="en-US" sz="800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Node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m_head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 </a:t>
            </a:r>
            <a:r>
              <a:rPr lang="en-US">
                <a:ea typeface="MS Mincho" pitchFamily="49" charset="-128"/>
                <a:cs typeface="Times New Roman" pitchFamily="18" charset="0"/>
              </a:rPr>
              <a:t>itr = GPAs.begin();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itr.down();         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96" name="Line 52"/>
          <p:cNvSpPr>
            <a:spLocks noChangeShapeType="1"/>
          </p:cNvSpPr>
          <p:nvPr/>
        </p:nvSpPr>
        <p:spPr bwMode="auto">
          <a:xfrm>
            <a:off x="383857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797" name="Line 53"/>
          <p:cNvSpPr>
            <a:spLocks noChangeShapeType="1"/>
          </p:cNvSpPr>
          <p:nvPr/>
        </p:nvSpPr>
        <p:spPr bwMode="auto">
          <a:xfrm>
            <a:off x="6477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Line 54"/>
          <p:cNvSpPr>
            <a:spLocks noChangeShapeType="1"/>
          </p:cNvSpPr>
          <p:nvPr/>
        </p:nvSpPr>
        <p:spPr bwMode="auto">
          <a:xfrm>
            <a:off x="90488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5334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5334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533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6096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3843338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8" name="Oval 74"/>
          <p:cNvSpPr>
            <a:spLocks noChangeArrowheads="1"/>
          </p:cNvSpPr>
          <p:nvPr/>
        </p:nvSpPr>
        <p:spPr bwMode="auto">
          <a:xfrm>
            <a:off x="8201025" y="1343025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5257800" y="5653088"/>
            <a:ext cx="1676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3838575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>
            <a:off x="2138363" y="110966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8297863" y="16525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6" name="Line 82"/>
          <p:cNvSpPr>
            <a:spLocks noChangeShapeType="1"/>
          </p:cNvSpPr>
          <p:nvPr/>
        </p:nvSpPr>
        <p:spPr bwMode="auto">
          <a:xfrm>
            <a:off x="38100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7" name="Line 8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5243513" y="6200775"/>
            <a:ext cx="1676400" cy="276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29" name="Oval 85"/>
          <p:cNvSpPr>
            <a:spLocks noChangeArrowheads="1"/>
          </p:cNvSpPr>
          <p:nvPr/>
        </p:nvSpPr>
        <p:spPr bwMode="auto">
          <a:xfrm>
            <a:off x="7315200" y="1966913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115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93E-6 L -0.25295 -0.0640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321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4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796" grpId="0" animBg="1"/>
      <p:bldP spid="543796" grpId="1" animBg="1"/>
      <p:bldP spid="543836" grpId="0" animBg="1"/>
      <p:bldP spid="543797" grpId="0" animBg="1"/>
      <p:bldP spid="543797" grpId="1" animBg="1"/>
      <p:bldP spid="543798" grpId="0" animBg="1"/>
      <p:bldP spid="543798" grpId="1" animBg="1"/>
      <p:bldP spid="543802" grpId="0"/>
      <p:bldP spid="543803" grpId="0" animBg="1"/>
      <p:bldP spid="543803" grpId="1" animBg="1"/>
      <p:bldP spid="543809" grpId="0" animBg="1"/>
      <p:bldP spid="543809" grpId="1" animBg="1"/>
      <p:bldP spid="543810" grpId="0"/>
      <p:bldP spid="543810" grpId="1"/>
      <p:bldP spid="543810" grpId="2"/>
      <p:bldP spid="543810" grpId="3"/>
      <p:bldP spid="543811" grpId="0" animBg="1"/>
      <p:bldP spid="543811" grpId="1" animBg="1"/>
      <p:bldP spid="543812" grpId="0" animBg="1"/>
      <p:bldP spid="543812" grpId="1" animBg="1"/>
      <p:bldP spid="543816" grpId="0" animBg="1"/>
      <p:bldP spid="543816" grpId="1" animBg="1"/>
      <p:bldP spid="543817" grpId="0" animBg="1"/>
      <p:bldP spid="543817" grpId="1" animBg="1"/>
      <p:bldP spid="543818" grpId="0" animBg="1"/>
      <p:bldP spid="543818" grpId="1" animBg="1"/>
      <p:bldP spid="543820" grpId="0" animBg="1"/>
      <p:bldP spid="543819" grpId="0"/>
      <p:bldP spid="543819" grpId="1"/>
      <p:bldP spid="543821" grpId="0" animBg="1"/>
      <p:bldP spid="543821" grpId="1" animBg="1"/>
      <p:bldP spid="543822" grpId="0" animBg="1"/>
      <p:bldP spid="543822" grpId="1" animBg="1"/>
      <p:bldP spid="543823" grpId="0"/>
      <p:bldP spid="543823" grpId="1"/>
      <p:bldP spid="543826" grpId="0" animBg="1"/>
      <p:bldP spid="543826" grpId="1" animBg="1"/>
      <p:bldP spid="543827" grpId="0" animBg="1"/>
      <p:bldP spid="543827" grpId="1" animBg="1"/>
      <p:bldP spid="543828" grpId="0" animBg="1"/>
      <p:bldP spid="543829" grpId="0" animBg="1"/>
      <p:bldP spid="543829" grpId="1" animBg="1"/>
      <p:bldP spid="543830" grpId="0"/>
      <p:bldP spid="5438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124450" y="1082675"/>
            <a:ext cx="395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257800" y="4219575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064125" y="1898650"/>
            <a:ext cx="39751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endParaRPr lang="en-US" sz="22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135563" y="3041650"/>
            <a:ext cx="3875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5248275" y="3376613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794500" y="370998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148263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in integer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1600200" y="762000"/>
            <a:ext cx="4191000" cy="1295400"/>
          </a:xfrm>
          <a:prstGeom prst="wedgeRoundRectCallout">
            <a:avLst>
              <a:gd name="adj1" fmla="val -45227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2286000" y="1143000"/>
            <a:ext cx="4191000" cy="1295400"/>
          </a:xfrm>
          <a:prstGeom prst="wedgeRoundRectCallout">
            <a:avLst>
              <a:gd name="adj1" fmla="val -48866"/>
              <a:gd name="adj2" fmla="val 865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2362200" y="1433513"/>
            <a:ext cx="4191000" cy="1295400"/>
          </a:xfrm>
          <a:prstGeom prst="wedgeRoundRectCallout">
            <a:avLst>
              <a:gd name="adj1" fmla="val -47046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38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45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323850" y="133350"/>
            <a:ext cx="4781550" cy="1247775"/>
          </a:xfrm>
          <a:prstGeom prst="wedgeRoundRectCallout">
            <a:avLst>
              <a:gd name="adj1" fmla="val -15338"/>
              <a:gd name="adj2" fmla="val 13295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Why? Because I have defined the direction of my mapping here as being from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9079" name="AutoShape 39"/>
          <p:cNvSpPr>
            <a:spLocks noChangeArrowheads="1"/>
          </p:cNvSpPr>
          <p:nvPr/>
        </p:nvSpPr>
        <p:spPr bwMode="auto">
          <a:xfrm>
            <a:off x="2409825" y="1933575"/>
            <a:ext cx="4191000" cy="1162050"/>
          </a:xfrm>
          <a:prstGeom prst="wedgeRoundRectCallout">
            <a:avLst>
              <a:gd name="adj1" fmla="val -49583"/>
              <a:gd name="adj2" fmla="val 10710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But this use of our name2Fone map is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invalid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– it tries to map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87" name="AutoShape 47"/>
          <p:cNvSpPr>
            <a:spLocks noChangeArrowheads="1"/>
          </p:cNvSpPr>
          <p:nvPr/>
        </p:nvSpPr>
        <p:spPr bwMode="auto">
          <a:xfrm>
            <a:off x="4114800" y="3676650"/>
            <a:ext cx="2419350" cy="733425"/>
          </a:xfrm>
          <a:prstGeom prst="wedgeRoundRectCallout">
            <a:avLst>
              <a:gd name="adj1" fmla="val -41731"/>
              <a:gd name="adj2" fmla="val 1028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works fine!</a:t>
            </a:r>
          </a:p>
        </p:txBody>
      </p:sp>
      <p:sp>
        <p:nvSpPr>
          <p:cNvPr id="599088" name="AutoShape 48"/>
          <p:cNvSpPr>
            <a:spLocks noChangeArrowheads="1"/>
          </p:cNvSpPr>
          <p:nvPr/>
        </p:nvSpPr>
        <p:spPr bwMode="auto">
          <a:xfrm>
            <a:off x="2419350" y="1524000"/>
            <a:ext cx="4343400" cy="971550"/>
          </a:xfrm>
          <a:prstGeom prst="wedgeRoundRectCallout">
            <a:avLst>
              <a:gd name="adj1" fmla="val -45394"/>
              <a:gd name="adj2" fmla="val 8987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allowed – I am allowed to map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… </a:t>
            </a:r>
            <a:r>
              <a:rPr lang="en-US" sz="2000" b="0">
                <a:solidFill>
                  <a:srgbClr val="FFEAD5"/>
                </a:solidFill>
                <a:latin typeface="Comic Sans MS" pitchFamily="66" charset="0"/>
                <a:cs typeface="Times New Roman" pitchFamily="18" charset="0"/>
              </a:rPr>
              <a:t>_________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                     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5751513" y="1873250"/>
            <a:ext cx="18780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latin typeface="Comic Sans MS" pitchFamily="66" charset="0"/>
                <a:cs typeface="Times New Roman" pitchFamily="18" charset="0"/>
              </a:rPr>
              <a:t>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197475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3529013" y="3484563"/>
            <a:ext cx="1423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5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78" grpId="0" animBg="1"/>
      <p:bldP spid="599078" grpId="1" animBg="1"/>
      <p:bldP spid="599079" grpId="0" animBg="1"/>
      <p:bldP spid="599079" grpId="1" animBg="1"/>
      <p:bldP spid="599084" grpId="0"/>
      <p:bldP spid="599086" grpId="0"/>
      <p:bldP spid="599087" grpId="0" animBg="1"/>
      <p:bldP spid="599087" grpId="1" animBg="1"/>
      <p:bldP spid="599088" grpId="0" animBg="1"/>
      <p:bldP spid="599088" grpId="1" animBg="1"/>
      <p:bldP spid="599088" grpId="2" animBg="1"/>
      <p:bldP spid="599089" grpId="0" build="allAtOnce"/>
      <p:bldP spid="599089" grpId="1" build="allAtOnce"/>
      <p:bldP spid="599091" grpId="0"/>
      <p:bldP spid="599093" grpId="0"/>
      <p:bldP spid="5990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46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048250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89025" y="24511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2051050" y="24511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90513" y="262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1463" y="300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3" name="Line 27"/>
          <p:cNvSpPr>
            <a:spLocks noChangeShapeType="1"/>
          </p:cNvSpPr>
          <p:nvPr/>
        </p:nvSpPr>
        <p:spPr bwMode="auto">
          <a:xfrm>
            <a:off x="280988" y="3267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9" name="Line 33"/>
          <p:cNvSpPr>
            <a:spLocks noChangeShapeType="1"/>
          </p:cNvSpPr>
          <p:nvPr/>
        </p:nvSpPr>
        <p:spPr bwMode="auto">
          <a:xfrm>
            <a:off x="280988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271463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56" grpId="0" animBg="1"/>
      <p:bldP spid="603156" grpId="1" animBg="1"/>
      <p:bldP spid="603157" grpId="0" animBg="1"/>
      <p:bldP spid="603157" grpId="1" animBg="1"/>
      <p:bldP spid="603163" grpId="0" animBg="1"/>
      <p:bldP spid="603163" grpId="1" animBg="1"/>
      <p:bldP spid="603169" grpId="0" animBg="1"/>
      <p:bldP spid="603169" grpId="1" animBg="1"/>
      <p:bldP spid="603175" grpId="0"/>
      <p:bldP spid="603176" grpId="0" animBg="1"/>
      <p:bldP spid="60317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47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1" name="Line 17"/>
          <p:cNvSpPr>
            <a:spLocks noChangeShapeType="1"/>
          </p:cNvSpPr>
          <p:nvPr/>
        </p:nvSpPr>
        <p:spPr bwMode="auto">
          <a:xfrm>
            <a:off x="261938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52900" y="1314450"/>
            <a:ext cx="4352925" cy="1123950"/>
          </a:xfrm>
          <a:prstGeom prst="wedgeRoundRectCallout">
            <a:avLst>
              <a:gd name="adj1" fmla="val -47375"/>
              <a:gd name="adj2" fmla="val 11327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9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4495800" y="952500"/>
            <a:ext cx="4086225" cy="2000250"/>
          </a:xfrm>
          <a:prstGeom prst="wedgeRoundRectCallout">
            <a:avLst>
              <a:gd name="adj1" fmla="val -65384"/>
              <a:gd name="adj2" fmla="val 8745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6" name="Line 52"/>
          <p:cNvSpPr>
            <a:spLocks noChangeShapeType="1"/>
          </p:cNvSpPr>
          <p:nvPr/>
        </p:nvSpPr>
        <p:spPr bwMode="auto">
          <a:xfrm>
            <a:off x="271463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147637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214313" y="572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223838" y="601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145732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1" grpId="0" animBg="1"/>
      <p:bldP spid="605201" grpId="1" animBg="1"/>
      <p:bldP spid="605227" grpId="0" animBg="1"/>
      <p:bldP spid="605227" grpId="1" animBg="1"/>
      <p:bldP spid="605228" grpId="0"/>
      <p:bldP spid="605229" grpId="0"/>
      <p:bldP spid="605230" grpId="0" animBg="1"/>
      <p:bldP spid="605230" grpId="1" animBg="1"/>
      <p:bldP spid="605230" grpId="2" animBg="1"/>
      <p:bldP spid="605236" grpId="0" animBg="1"/>
      <p:bldP spid="605236" grpId="1" animBg="1"/>
      <p:bldP spid="605238" grpId="0"/>
      <p:bldP spid="605238" grpId="1"/>
      <p:bldP spid="605239" grpId="0" animBg="1"/>
      <p:bldP spid="605239" grpId="1" animBg="1"/>
      <p:bldP spid="605243" grpId="0" animBg="1"/>
      <p:bldP spid="605243" grpId="1" animBg="1"/>
      <p:bldP spid="605245" grpId="0" animBg="1"/>
      <p:bldP spid="605245" grpId="1" animBg="1"/>
      <p:bldP spid="605247" grpId="0" animBg="1"/>
      <p:bldP spid="605247" grpId="1" animBg="1"/>
      <p:bldP spid="6052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48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2" name="Line 40"/>
          <p:cNvSpPr>
            <a:spLocks noChangeShapeType="1"/>
          </p:cNvSpPr>
          <p:nvPr/>
        </p:nvSpPr>
        <p:spPr bwMode="auto">
          <a:xfrm>
            <a:off x="261938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4324350" y="1457325"/>
            <a:ext cx="4086225" cy="2000250"/>
          </a:xfrm>
          <a:prstGeom prst="wedgeRoundRectCallout">
            <a:avLst>
              <a:gd name="adj1" fmla="val -67949"/>
              <a:gd name="adj2" fmla="val 622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10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538163" y="3667125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Ziggy</a:t>
            </a:r>
            <a:r>
              <a:rPr lang="en-US">
                <a:cs typeface="Times New Roman" pitchFamily="18" charset="0"/>
              </a:rPr>
              <a:t>”);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4267200" y="1514475"/>
            <a:ext cx="4476750" cy="2000250"/>
          </a:xfrm>
          <a:prstGeom prst="wedgeRoundRectCallout">
            <a:avLst>
              <a:gd name="adj1" fmla="val -67236"/>
              <a:gd name="adj2" fmla="val 5888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4" name="Line 52"/>
          <p:cNvSpPr>
            <a:spLocks noChangeShapeType="1"/>
          </p:cNvSpPr>
          <p:nvPr/>
        </p:nvSpPr>
        <p:spPr bwMode="auto">
          <a:xfrm>
            <a:off x="290513" y="4181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>
            <a:off x="66198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  <p:sp>
        <p:nvSpPr>
          <p:cNvPr id="607287" name="AutoShape 55"/>
          <p:cNvSpPr>
            <a:spLocks noChangeArrowheads="1"/>
          </p:cNvSpPr>
          <p:nvPr/>
        </p:nvSpPr>
        <p:spPr bwMode="auto">
          <a:xfrm>
            <a:off x="2514600" y="1162050"/>
            <a:ext cx="6029325" cy="1905000"/>
          </a:xfrm>
          <a:prstGeom prst="wedgeRoundRectCallout">
            <a:avLst>
              <a:gd name="adj1" fmla="val -51736"/>
              <a:gd name="adj2" fmla="val 81667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name2Age maps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ints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, we can search by a name to find an age, but not the other way around!!!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it = name2Age.find(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53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); 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2" grpId="0" animBg="1"/>
      <p:bldP spid="607272" grpId="1" animBg="1"/>
      <p:bldP spid="607278" grpId="0" animBg="1"/>
      <p:bldP spid="607278" grpId="1" animBg="1"/>
      <p:bldP spid="607279" grpId="0"/>
      <p:bldP spid="607281" grpId="0"/>
      <p:bldP spid="607282" grpId="0"/>
      <p:bldP spid="607283" grpId="0" animBg="1"/>
      <p:bldP spid="607283" grpId="1" animBg="1"/>
      <p:bldP spid="607284" grpId="0" animBg="1"/>
      <p:bldP spid="607284" grpId="1" animBg="1"/>
      <p:bldP spid="607285" grpId="0" animBg="1"/>
      <p:bldP spid="607285" grpId="1" animBg="1"/>
      <p:bldP spid="607287" grpId="0" animBg="1"/>
      <p:bldP spid="60728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49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03213" y="373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931863" y="400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660400" y="480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69925" y="5041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923925" y="427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642938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652463" y="5048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933450" y="39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2514600" y="692150"/>
            <a:ext cx="6029325" cy="2374900"/>
          </a:xfrm>
          <a:prstGeom prst="wedgeRoundRectCallout">
            <a:avLst>
              <a:gd name="adj1" fmla="val -51736"/>
              <a:gd name="adj2" fmla="val 75403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means that when you iterate thru them, they’re automatically ordered for you!</a:t>
            </a:r>
          </a:p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39" grpId="0" animBg="1"/>
      <p:bldP spid="626739" grpId="1" animBg="1"/>
      <p:bldP spid="626744" grpId="0" animBg="1"/>
      <p:bldP spid="626744" grpId="1" animBg="1"/>
      <p:bldP spid="626745" grpId="0" animBg="1"/>
      <p:bldP spid="626745" grpId="1" animBg="1"/>
      <p:bldP spid="626747" grpId="0" animBg="1"/>
      <p:bldP spid="626747" grpId="1" animBg="1"/>
      <p:bldP spid="626749" grpId="0" animBg="1"/>
      <p:bldP spid="626749" grpId="1" animBg="1"/>
      <p:bldP spid="626751" grpId="0" animBg="1"/>
      <p:bldP spid="626751" grpId="1" animBg="1"/>
      <p:bldP spid="626753" grpId="0" animBg="1"/>
      <p:bldP spid="626753" grpId="1" animBg="1"/>
      <p:bldP spid="626755" grpId="0" animBg="1"/>
      <p:bldP spid="626755" grpId="1" animBg="1"/>
      <p:bldP spid="626760" grpId="0" animBg="1"/>
      <p:bldP spid="62676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5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 smtClean="0">
                <a:latin typeface="Comic Sans MS" pitchFamily="66" charset="0"/>
                <a:cs typeface="Times New Roman" pitchFamily="18" charset="0"/>
              </a:rPr>
              <a:t>And here’s how they work!</a:t>
            </a:r>
            <a:endParaRPr lang="en-US" sz="24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&gt;=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operator in your code causes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Dog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return(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524069" y="2643680"/>
            <a:ext cx="4508500" cy="2562808"/>
          </a:xfrm>
          <a:prstGeom prst="wedgeRoundRectCallout">
            <a:avLst>
              <a:gd name="adj1" fmla="val 11"/>
              <a:gd name="adj2" fmla="val -97954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from a and b!</a:t>
            </a:r>
          </a:p>
          <a:p>
            <a:pPr algn="ctr"/>
            <a:endParaRPr lang="en-US" sz="2000" b="0" i="1" dirty="0" smtClean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7" grpId="0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50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4989513" y="2619375"/>
            <a:ext cx="39735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3" y="1066800"/>
            <a:ext cx="38973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d.name = “David Smallberg”;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d.idNum = 916451243;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2133600" y="149225"/>
            <a:ext cx="5486400" cy="1855788"/>
          </a:xfrm>
          <a:prstGeom prst="wedgeRoundRectCallout">
            <a:avLst>
              <a:gd name="adj1" fmla="val -45458"/>
              <a:gd name="adj2" fmla="val 900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075238" y="4467225"/>
            <a:ext cx="38973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for the left-hand class/struct!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&lt; b.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1781175" y="2663825"/>
            <a:ext cx="5486400" cy="2446338"/>
          </a:xfrm>
          <a:prstGeom prst="wedgeRoundRectCallout">
            <a:avLst>
              <a:gd name="adj1" fmla="val -45458"/>
              <a:gd name="adj2" fmla="val 873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(Right now, you might be asking: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387475" y="2025650"/>
            <a:ext cx="4125913" cy="1833563"/>
          </a:xfrm>
          <a:prstGeom prst="wedgeRoundRectCallout">
            <a:avLst>
              <a:gd name="adj1" fmla="val -43958"/>
              <a:gd name="adj2" fmla="val 998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Therefore, for this to work we must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1" grpId="0" animBg="1"/>
      <p:bldP spid="562201" grpId="1" animBg="1"/>
      <p:bldP spid="562205" grpId="0"/>
      <p:bldP spid="562204" grpId="0" animBg="1"/>
      <p:bldP spid="562204" grpId="1" animBg="1"/>
      <p:bldP spid="562199" grpId="0" animBg="1"/>
      <p:bldP spid="56219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51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1066800"/>
            <a:ext cx="3897312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sz="22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your own struct/class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(its on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b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574675" y="4689475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stud2GPA;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d</a:t>
            </a:r>
            <a:r>
              <a:rPr lang="en-US">
                <a:cs typeface="Times New Roman" pitchFamily="18" charset="0"/>
              </a:rPr>
              <a:t>] = 1.3;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74675" y="4679950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&gt;  phone2Stud;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>
                <a:cs typeface="Times New Roman" pitchFamily="18" charset="0"/>
              </a:rPr>
              <a:t>] = d;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struct is on the right-hand-side, so we don’t need to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sp>
        <p:nvSpPr>
          <p:cNvPr id="611344" name="AutoShape 16"/>
          <p:cNvSpPr>
            <a:spLocks noChangeArrowheads="1"/>
          </p:cNvSpPr>
          <p:nvPr/>
        </p:nvSpPr>
        <p:spPr bwMode="auto">
          <a:xfrm>
            <a:off x="5038725" y="2911475"/>
            <a:ext cx="3933825" cy="1379538"/>
          </a:xfrm>
          <a:prstGeom prst="wedgeRoundRectCallout">
            <a:avLst>
              <a:gd name="adj1" fmla="val -139306"/>
              <a:gd name="adj2" fmla="val 8521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stud struct is on the left-hand-side now so we need to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for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1" grpId="0"/>
      <p:bldP spid="611342" grpId="0"/>
      <p:bldP spid="611343" grpId="0" animBg="1"/>
      <p:bldP spid="611343" grpId="1" animBg="1"/>
      <p:bldP spid="611344" grpId="0" animBg="1"/>
      <p:bldP spid="61134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52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709988" y="985838"/>
            <a:ext cx="4837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container that keeps track of unique items.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359150" y="2057400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3352800" y="29876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362325" y="3689350"/>
            <a:ext cx="562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it is ignored (since its 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3286125" y="5897563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466976" name="Line 32"/>
          <p:cNvSpPr>
            <a:spLocks noChangeShapeType="1"/>
          </p:cNvSpPr>
          <p:nvPr/>
        </p:nvSpPr>
        <p:spPr bwMode="auto">
          <a:xfrm>
            <a:off x="280988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79" name="Line 35"/>
          <p:cNvSpPr>
            <a:spLocks noChangeShapeType="1"/>
          </p:cNvSpPr>
          <p:nvPr/>
        </p:nvSpPr>
        <p:spPr bwMode="auto">
          <a:xfrm>
            <a:off x="300038" y="2943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1" name="Line 37"/>
          <p:cNvSpPr>
            <a:spLocks noChangeShapeType="1"/>
          </p:cNvSpPr>
          <p:nvPr/>
        </p:nvSpPr>
        <p:spPr bwMode="auto">
          <a:xfrm>
            <a:off x="300038" y="3219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>
            <a:off x="300038" y="3486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300038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2105025" y="1301750"/>
            <a:ext cx="3933825" cy="1131888"/>
          </a:xfrm>
          <a:prstGeom prst="wedgeRoundRectCallout">
            <a:avLst>
              <a:gd name="adj1" fmla="val -65699"/>
              <a:gd name="adj2" fmla="val 1585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87" name="Line 43"/>
          <p:cNvSpPr>
            <a:spLocks noChangeShapeType="1"/>
          </p:cNvSpPr>
          <p:nvPr/>
        </p:nvSpPr>
        <p:spPr bwMode="auto">
          <a:xfrm>
            <a:off x="280988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27146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76" grpId="0" animBg="1"/>
      <p:bldP spid="466976" grpId="1" animBg="1"/>
      <p:bldP spid="466979" grpId="0" animBg="1"/>
      <p:bldP spid="466979" grpId="1" animBg="1"/>
      <p:bldP spid="466980" grpId="0"/>
      <p:bldP spid="466980" grpId="1"/>
      <p:bldP spid="466980" grpId="2"/>
      <p:bldP spid="466981" grpId="0" animBg="1"/>
      <p:bldP spid="466981" grpId="1" animBg="1"/>
      <p:bldP spid="466982" grpId="0"/>
      <p:bldP spid="466983" grpId="0" animBg="1"/>
      <p:bldP spid="466983" grpId="1" animBg="1"/>
      <p:bldP spid="466984" grpId="0"/>
      <p:bldP spid="466985" grpId="0" animBg="1"/>
      <p:bldP spid="466985" grpId="1" animBg="1"/>
      <p:bldP spid="466986" grpId="0" animBg="1"/>
      <p:bldP spid="466986" grpId="1" animBg="1"/>
      <p:bldP spid="466987" grpId="0" animBg="1"/>
      <p:bldP spid="466987" grpId="1" animBg="1"/>
      <p:bldP spid="466988" grpId="0" animBg="1"/>
      <p:bldP spid="466988" grpId="1" animBg="1"/>
      <p:bldP spid="4669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53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for your own classes (e.g. 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/>
              <a:t>  set&lt;</a:t>
            </a:r>
            <a:r>
              <a:rPr lang="en-US">
                <a:solidFill>
                  <a:srgbClr val="6600CC"/>
                </a:solidFill>
              </a:rPr>
              <a:t>Course</a:t>
            </a:r>
            <a:r>
              <a:rPr lang="en-US"/>
              <a:t>&gt; myClasses;</a:t>
            </a:r>
          </a:p>
          <a:p>
            <a:endParaRPr lang="en-US"/>
          </a:p>
          <a:p>
            <a:r>
              <a:rPr lang="en-US"/>
              <a:t>  Course lec1;</a:t>
            </a:r>
          </a:p>
          <a:p>
            <a:r>
              <a:rPr lang="en-US"/>
              <a:t>  lec1.name = </a:t>
            </a:r>
            <a:r>
              <a:rPr lang="en-US">
                <a:latin typeface="Comic Sans MS"/>
              </a:rPr>
              <a:t>“</a:t>
            </a:r>
            <a:r>
              <a:rPr lang="en-US"/>
              <a:t>CS32</a:t>
            </a:r>
            <a:r>
              <a:rPr lang="en-US">
                <a:latin typeface="Comic Sans MS"/>
              </a:rPr>
              <a:t>”</a:t>
            </a:r>
            <a:r>
              <a:rPr lang="en-US"/>
              <a:t>;</a:t>
            </a:r>
          </a:p>
          <a:p>
            <a:r>
              <a:rPr lang="en-US"/>
              <a:t>  lec1.units = 16;</a:t>
            </a:r>
          </a:p>
          <a:p>
            <a:r>
              <a:rPr lang="en-US"/>
              <a:t>  </a:t>
            </a:r>
          </a:p>
          <a:p>
            <a:r>
              <a:rPr lang="en-US"/>
              <a:t>  myClasses.insert(</a:t>
            </a:r>
            <a:r>
              <a:rPr lang="en-US">
                <a:solidFill>
                  <a:srgbClr val="6600CC"/>
                </a:solidFill>
              </a:rPr>
              <a:t>lec1</a:t>
            </a:r>
            <a:r>
              <a:rPr lang="en-US"/>
              <a:t>);</a:t>
            </a:r>
          </a:p>
          <a:p>
            <a:r>
              <a:rPr lang="en-US" sz="150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Searching/Iterating Through a Set</a:t>
            </a:r>
            <a:endParaRPr lang="en-US" sz="120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1257300"/>
            <a:ext cx="36734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47625" y="4005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7239000" y="2895600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7467600" y="3352800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467600" y="3324225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4800600" y="3657600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61913" y="4371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5486400" y="3657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7510463" y="33099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5761038" y="3538538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47625" y="4633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14288" y="5991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4648200" y="46482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73575" y="5253038"/>
            <a:ext cx="44688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407988" y="4303713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a.begin(); </a:t>
            </a:r>
          </a:p>
          <a:p>
            <a:r>
              <a:rPr lang="en-US">
                <a:cs typeface="Times New Roman" pitchFamily="18" charset="0"/>
              </a:rPr>
              <a:t>while (it !=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*it;</a:t>
            </a:r>
          </a:p>
          <a:p>
            <a:r>
              <a:rPr lang="en-US">
                <a:cs typeface="Times New Roman" pitchFamily="18" charset="0"/>
              </a:rPr>
              <a:t>  it++;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76" grpId="0" animBg="1"/>
      <p:bldP spid="527376" grpId="1" animBg="1"/>
      <p:bldP spid="527390" grpId="0" animBg="1"/>
      <p:bldP spid="527382" grpId="0" animBg="1"/>
      <p:bldP spid="527382" grpId="1" animBg="1"/>
      <p:bldP spid="527387" grpId="0" animBg="1"/>
      <p:bldP spid="527387" grpId="1" animBg="1"/>
      <p:bldP spid="527388" grpId="0" animBg="1"/>
      <p:bldP spid="527388" grpId="1" animBg="1"/>
      <p:bldP spid="527389" grpId="0"/>
      <p:bldP spid="527392" grpId="0"/>
      <p:bldP spid="5273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2100" y="3446463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7315200" y="1371600"/>
            <a:ext cx="1284288" cy="1676400"/>
          </a:xfrm>
          <a:prstGeom prst="can">
            <a:avLst>
              <a:gd name="adj" fmla="val 32633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7489825" y="1785938"/>
            <a:ext cx="96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alex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280988" y="400526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5791200" y="3124200"/>
            <a:ext cx="1120775" cy="457200"/>
            <a:chOff x="62" y="4781"/>
            <a:chExt cx="706" cy="288"/>
          </a:xfrm>
        </p:grpSpPr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24975" name="AutoShape 15"/>
          <p:cNvCxnSpPr>
            <a:cxnSpLocks noChangeShapeType="1"/>
            <a:stCxn id="424973" idx="3"/>
            <a:endCxn id="424974" idx="1"/>
          </p:cNvCxnSpPr>
          <p:nvPr/>
        </p:nvCxnSpPr>
        <p:spPr bwMode="auto">
          <a:xfrm flipV="1">
            <a:off x="6842125" y="2455863"/>
            <a:ext cx="682625" cy="88106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333375" y="4538663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538163" y="5372100"/>
            <a:ext cx="390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6248400" y="4038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bye bye carey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533400" y="5648325"/>
            <a:ext cx="400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7543800" y="2209800"/>
            <a:ext cx="865188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7605713" y="25146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if (it !=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end()</a:t>
            </a:r>
            <a:r>
              <a:rPr lang="en-US"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{</a:t>
            </a:r>
          </a:p>
          <a:p>
            <a:r>
              <a:rPr lang="en-US">
                <a:cs typeface="Times New Roman" pitchFamily="18" charset="0"/>
              </a:rPr>
              <a:t>   // found my item!!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cout &lt;&lt; “bye bye “ &lt;&lt; *it;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(it);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21E-8 L 1.38889E-6 -0.054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65" grpId="0" animBg="1"/>
      <p:bldP spid="424965" grpId="1" animBg="1"/>
      <p:bldP spid="424966" grpId="0" animBg="1"/>
      <p:bldP spid="424967" grpId="0"/>
      <p:bldP spid="424969" grpId="0" animBg="1"/>
      <p:bldP spid="424969" grpId="1" animBg="1"/>
      <p:bldP spid="424976" grpId="0" animBg="1"/>
      <p:bldP spid="424976" grpId="1" animBg="1"/>
      <p:bldP spid="424977" grpId="0" animBg="1"/>
      <p:bldP spid="424977" grpId="1" animBg="1"/>
      <p:bldP spid="424978" grpId="0"/>
      <p:bldP spid="424979" grpId="0" animBg="1"/>
      <p:bldP spid="424979" grpId="1" animBg="1"/>
      <p:bldP spid="424980" grpId="0" animBg="1"/>
      <p:bldP spid="424981" grpId="0"/>
      <p:bldP spid="424981" grpId="1"/>
      <p:bldP spid="424988" grpId="0"/>
      <p:bldP spid="4249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346575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419600" y="1981200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then you either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 item from the same vector…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198938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x.push_back(“Yong”); // add 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4572000" y="324485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old iterators that were assigned before the add/erase are </a:t>
            </a:r>
            <a:r>
              <a:rPr lang="en-US" sz="2200" i="1">
                <a:latin typeface="Comic Sans MS" pitchFamily="66" charset="0"/>
                <a:cs typeface="Times New Roman" pitchFamily="18" charset="0"/>
              </a:rPr>
              <a:t>invalidated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42913" y="4195763"/>
            <a:ext cx="348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x.erase(it); 	// kill 1</a:t>
            </a:r>
            <a:r>
              <a:rPr lang="en-US" b="0" baseline="3000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819650" y="4572000"/>
            <a:ext cx="42497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When you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won’t point to the right place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28600" y="563880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98450" y="3824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it = x.begin();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1981200" y="3581400"/>
            <a:ext cx="2401888" cy="1052513"/>
          </a:xfrm>
          <a:prstGeom prst="wedgeRoundRectCallout">
            <a:avLst>
              <a:gd name="adj1" fmla="val -51389"/>
              <a:gd name="adj2" fmla="val 80014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4" grpId="0"/>
      <p:bldP spid="539655" grpId="0"/>
      <p:bldP spid="539655" grpId="1"/>
      <p:bldP spid="539656" grpId="0"/>
      <p:bldP spid="539658" grpId="1" animBg="1"/>
      <p:bldP spid="539659" grpId="0"/>
      <p:bldP spid="539661" grpId="0"/>
      <p:bldP spid="539662" grpId="0"/>
      <p:bldP spid="539663" grpId="0"/>
      <p:bldP spid="539660" grpId="0" animBg="1"/>
      <p:bldP spid="539660" grpId="1" animBg="1"/>
      <p:bldP spid="539660" grpId="2" animBg="1"/>
      <p:bldP spid="539660" grpId="3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57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 = s.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x.insert(“Yong”);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20528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x.erase(“rick”); // removes rick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88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x.erase(“carey”); // removes carey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209800" y="4648200"/>
            <a:ext cx="2271713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oh CRAP!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  <p:bldP spid="541712" grpId="0"/>
      <p:bldP spid="5417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58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194175" y="279876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function can search most containers (and arrays)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4022725" y="405606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function can compute the intersection of two sorted sets of data.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156075" y="5456238"/>
            <a:ext cx="474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Let’s learn about a few of these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59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sz="20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/>
          </a:p>
          <a:p>
            <a:pPr algn="ctr"/>
            <a:r>
              <a:rPr lang="en-US" b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324100"/>
            <a:ext cx="354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3257550"/>
            <a:ext cx="371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432425" y="4429125"/>
            <a:ext cx="3711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94325" y="5953125"/>
            <a:ext cx="371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991100" y="4676775"/>
            <a:ext cx="3933825" cy="1770063"/>
          </a:xfrm>
          <a:prstGeom prst="wedgeRoundRectCallout">
            <a:avLst>
              <a:gd name="adj1" fmla="val -75144"/>
              <a:gd name="adj2" fmla="val -346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5210175" y="4733925"/>
            <a:ext cx="3933825" cy="1579563"/>
          </a:xfrm>
          <a:prstGeom prst="wedgeRoundRectCallout">
            <a:avLst>
              <a:gd name="adj1" fmla="val -123324"/>
              <a:gd name="adj2" fmla="val -1834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2133600" y="2362200"/>
            <a:ext cx="3933825" cy="1408113"/>
          </a:xfrm>
          <a:prstGeom prst="wedgeRoundRectCallout">
            <a:avLst>
              <a:gd name="adj1" fmla="val -61583"/>
              <a:gd name="adj2" fmla="val 10794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56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57" grpId="0"/>
      <p:bldP spid="469059" grpId="0"/>
      <p:bldP spid="469046" grpId="0" animBg="1"/>
      <p:bldP spid="469046" grpId="1" animBg="1"/>
      <p:bldP spid="4690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6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(Circ &amp;a, Circ &amp;b)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endParaRPr lang="en-US" sz="12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/>
          </a:p>
          <a:p>
            <a:r>
              <a:rPr lang="en-US" sz="800">
                <a:ea typeface="MS Mincho" pitchFamily="49" charset="-128"/>
                <a:cs typeface="Times New Roman" pitchFamily="18" charset="0"/>
              </a:rPr>
              <a:t> </a:t>
            </a:r>
            <a:endParaRPr lang="en-US" sz="8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(a,b);</a:t>
            </a:r>
            <a:endParaRPr lang="en-US"/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(c,d);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60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223838" y="3981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>
            <a:off x="223838" y="4238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9" name="Rectangle 3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&lt;points-to-Luan&gt;;</a:t>
            </a: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60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5" grpId="0" animBg="1"/>
      <p:bldP spid="617505" grpId="1" animBg="1"/>
      <p:bldP spid="617506" grpId="0" animBg="1"/>
      <p:bldP spid="617506" grpId="1" animBg="1"/>
      <p:bldP spid="617506" grpId="2" animBg="1"/>
      <p:bldP spid="617506" grpId="3" animBg="1"/>
      <p:bldP spid="617507" grpId="0" animBg="1"/>
      <p:bldP spid="617507" grpId="1" animBg="1"/>
      <p:bldP spid="617508" grpId="0" animBg="1"/>
      <p:bldP spid="617508" grpId="1" animBg="1"/>
      <p:bldP spid="617508" grpId="2" animBg="1"/>
      <p:bldP spid="617509" grpId="0"/>
      <p:bldP spid="617510" grpId="0" animBg="1"/>
      <p:bldP spid="617510" grpId="1" animBg="1"/>
      <p:bldP spid="617511" grpId="0" animBg="1"/>
      <p:bldP spid="61751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61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(itr !=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“Hello: “ &lt;&lt; *itr;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“Not there\n”;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,19);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(ptr ==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“Item not found!\n”;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“Found ” &lt;&lt;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36" name="AutoShape 12"/>
          <p:cNvCxnSpPr>
            <a:cxnSpLocks noChangeShapeType="1"/>
            <a:stCxn id="615435" idx="1"/>
            <a:endCxn id="615434" idx="0"/>
          </p:cNvCxnSpPr>
          <p:nvPr/>
        </p:nvCxnSpPr>
        <p:spPr bwMode="auto">
          <a:xfrm rot="10800000" flipV="1">
            <a:off x="2346325" y="2708275"/>
            <a:ext cx="4606925" cy="1427163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62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470099" name="Line 83"/>
          <p:cNvSpPr>
            <a:spLocks noChangeShapeType="1"/>
          </p:cNvSpPr>
          <p:nvPr/>
        </p:nvSpPr>
        <p:spPr bwMode="auto">
          <a:xfrm>
            <a:off x="176213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7146925" y="14303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102" name="Line 86"/>
          <p:cNvSpPr>
            <a:spLocks noChangeShapeType="1"/>
          </p:cNvSpPr>
          <p:nvPr/>
        </p:nvSpPr>
        <p:spPr bwMode="auto">
          <a:xfrm>
            <a:off x="-28575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3" name="Line 87"/>
          <p:cNvSpPr>
            <a:spLocks noChangeShapeType="1"/>
          </p:cNvSpPr>
          <p:nvPr/>
        </p:nvSpPr>
        <p:spPr bwMode="auto">
          <a:xfrm>
            <a:off x="200025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4" name="Line 88"/>
          <p:cNvSpPr>
            <a:spLocks noChangeShapeType="1"/>
          </p:cNvSpPr>
          <p:nvPr/>
        </p:nvSpPr>
        <p:spPr bwMode="auto">
          <a:xfrm>
            <a:off x="190500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5" name="Rectangle 89"/>
          <p:cNvSpPr>
            <a:spLocks noChangeArrowheads="1"/>
          </p:cNvSpPr>
          <p:nvPr/>
        </p:nvSpPr>
        <p:spPr bwMode="auto">
          <a:xfrm>
            <a:off x="7126288" y="16970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-38100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7" name="Line 91"/>
          <p:cNvSpPr>
            <a:spLocks noChangeShapeType="1"/>
          </p:cNvSpPr>
          <p:nvPr/>
        </p:nvSpPr>
        <p:spPr bwMode="auto">
          <a:xfrm>
            <a:off x="190500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8" name="Line 92"/>
          <p:cNvSpPr>
            <a:spLocks noChangeShapeType="1"/>
          </p:cNvSpPr>
          <p:nvPr/>
        </p:nvSpPr>
        <p:spPr bwMode="auto">
          <a:xfrm>
            <a:off x="180975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9" name="Rectangle 93"/>
          <p:cNvSpPr>
            <a:spLocks noChangeArrowheads="1"/>
          </p:cNvSpPr>
          <p:nvPr/>
        </p:nvSpPr>
        <p:spPr bwMode="auto">
          <a:xfrm>
            <a:off x="7069138" y="196373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110" name="Line 94"/>
          <p:cNvSpPr>
            <a:spLocks noChangeShapeType="1"/>
          </p:cNvSpPr>
          <p:nvPr/>
        </p:nvSpPr>
        <p:spPr bwMode="auto">
          <a:xfrm>
            <a:off x="-38100" y="1971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1" name="Line 95"/>
          <p:cNvSpPr>
            <a:spLocks noChangeShapeType="1"/>
          </p:cNvSpPr>
          <p:nvPr/>
        </p:nvSpPr>
        <p:spPr bwMode="auto">
          <a:xfrm>
            <a:off x="190500" y="25241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466725" y="28003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57163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1042 0.020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7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77 L 3.33333E-6 0.041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0938 -0.0152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305 L 3.33333E-6 0.0805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7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-0.51042 -0.0520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  <p:bldP spid="470099" grpId="0" animBg="1"/>
      <p:bldP spid="470100" grpId="0" animBg="1"/>
      <p:bldP spid="470100" grpId="1" animBg="1"/>
      <p:bldP spid="470100" grpId="2" animBg="1"/>
      <p:bldP spid="470100" grpId="3" animBg="1"/>
      <p:bldP spid="470101" grpId="0"/>
      <p:bldP spid="470101" grpId="1"/>
      <p:bldP spid="470101" grpId="2"/>
      <p:bldP spid="470102" grpId="0" animBg="1"/>
      <p:bldP spid="470102" grpId="1" animBg="1"/>
      <p:bldP spid="470103" grpId="0" animBg="1"/>
      <p:bldP spid="470103" grpId="1" animBg="1"/>
      <p:bldP spid="470104" grpId="0" animBg="1"/>
      <p:bldP spid="470104" grpId="1" animBg="1"/>
      <p:bldP spid="470105" grpId="0"/>
      <p:bldP spid="470105" grpId="1"/>
      <p:bldP spid="470105" grpId="2"/>
      <p:bldP spid="470106" grpId="0" animBg="1"/>
      <p:bldP spid="470106" grpId="1" animBg="1"/>
      <p:bldP spid="470107" grpId="0" animBg="1"/>
      <p:bldP spid="470107" grpId="1" animBg="1"/>
      <p:bldP spid="470108" grpId="0" animBg="1"/>
      <p:bldP spid="470108" grpId="1" animBg="1"/>
      <p:bldP spid="470109" grpId="0"/>
      <p:bldP spid="470109" grpId="1"/>
      <p:bldP spid="470110" grpId="0" animBg="1"/>
      <p:bldP spid="470110" grpId="1" animBg="1"/>
      <p:bldP spid="470111" grpId="0" animBg="1"/>
      <p:bldP spid="470111" grpId="1" animBg="1"/>
      <p:bldP spid="470112" grpId="0" animBg="1"/>
      <p:bldP spid="470112" grpId="1" animBg="1"/>
      <p:bldP spid="470121" grpId="0" animBg="1"/>
      <p:bldP spid="470121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63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is_even(int n)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>
              <a:cs typeface="Times New Roman" pitchFamily="18" charset="0"/>
            </a:endParaRPr>
          </a:p>
          <a:p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64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Just like you can have pointers to ints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 (*ptr)(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squared;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25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cubed;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125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1668463" y="1809750"/>
            <a:ext cx="3716337" cy="2000250"/>
          </a:xfrm>
          <a:prstGeom prst="wedgeRoundRectCallout">
            <a:avLst>
              <a:gd name="adj1" fmla="val -44875"/>
              <a:gd name="adj2" fmla="val 87144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1752600" y="3313113"/>
            <a:ext cx="3716338" cy="1030287"/>
          </a:xfrm>
          <a:prstGeom prst="wedgeRoundRectCallout">
            <a:avLst>
              <a:gd name="adj1" fmla="val -44875"/>
              <a:gd name="adj2" fmla="val 12211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2259013" y="2971800"/>
            <a:ext cx="3716337" cy="1714500"/>
          </a:xfrm>
          <a:prstGeom prst="wedgeRoundRectCallout">
            <a:avLst>
              <a:gd name="adj1" fmla="val -44875"/>
              <a:gd name="adj2" fmla="val 93333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can use a function pointer with parens ( ) to call the pointed-to function just like you call any other function..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123825" y="4705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104775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559300" y="10096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3" name="AutoShape 17"/>
          <p:cNvCxnSpPr>
            <a:cxnSpLocks noChangeShapeType="1"/>
            <a:stCxn id="551949" idx="3"/>
            <a:endCxn id="551952" idx="3"/>
          </p:cNvCxnSpPr>
          <p:nvPr/>
        </p:nvCxnSpPr>
        <p:spPr bwMode="auto">
          <a:xfrm flipH="1" flipV="1">
            <a:off x="4833938" y="1238250"/>
            <a:ext cx="1917700" cy="4019550"/>
          </a:xfrm>
          <a:prstGeom prst="curvedConnector3">
            <a:avLst>
              <a:gd name="adj1" fmla="val -1183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104775" y="5529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5" name="Line 19"/>
          <p:cNvSpPr>
            <a:spLocks noChangeShapeType="1"/>
          </p:cNvSpPr>
          <p:nvPr/>
        </p:nvSpPr>
        <p:spPr bwMode="auto">
          <a:xfrm>
            <a:off x="-287338" y="1246188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6" name="Line 20"/>
          <p:cNvSpPr>
            <a:spLocks noChangeShapeType="1"/>
          </p:cNvSpPr>
          <p:nvPr/>
        </p:nvSpPr>
        <p:spPr bwMode="auto">
          <a:xfrm>
            <a:off x="3617913" y="881063"/>
            <a:ext cx="225425" cy="25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90488" y="6081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9" name="AutoShape 23"/>
          <p:cNvCxnSpPr>
            <a:cxnSpLocks noChangeShapeType="1"/>
            <a:stCxn id="551949" idx="3"/>
            <a:endCxn id="551958" idx="3"/>
          </p:cNvCxnSpPr>
          <p:nvPr/>
        </p:nvCxnSpPr>
        <p:spPr bwMode="auto">
          <a:xfrm flipH="1" flipV="1">
            <a:off x="4818063" y="1662113"/>
            <a:ext cx="1933575" cy="3595687"/>
          </a:xfrm>
          <a:prstGeom prst="curvedConnector3">
            <a:avLst>
              <a:gd name="adj1" fmla="val -1174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60" name="Line 24"/>
          <p:cNvSpPr>
            <a:spLocks noChangeShapeType="1"/>
          </p:cNvSpPr>
          <p:nvPr/>
        </p:nvSpPr>
        <p:spPr bwMode="auto">
          <a:xfrm>
            <a:off x="95250" y="6367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-298450" y="1674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1295400"/>
            <a:ext cx="225425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4" name="Line 28"/>
          <p:cNvSpPr>
            <a:spLocks noChangeShapeType="1"/>
          </p:cNvSpPr>
          <p:nvPr/>
        </p:nvSpPr>
        <p:spPr bwMode="auto">
          <a:xfrm>
            <a:off x="-304800" y="662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62600" y="2624138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73700" y="3808413"/>
            <a:ext cx="374650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(*p1)(int,float);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bool (*p3)(void);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486400" y="5486400"/>
            <a:ext cx="3746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(This is how find_if works)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void applyToArray(</a:t>
            </a:r>
            <a:r>
              <a:rPr lang="en-US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(*ptr)(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               int x[], int size)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for (int i=0;i&lt;size;i++)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   x[i] =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(x[i]);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44" grpId="0" animBg="1"/>
      <p:bldP spid="551944" grpId="1" animBg="1"/>
      <p:bldP spid="551950" grpId="0" animBg="1"/>
      <p:bldP spid="551950" grpId="1" animBg="1"/>
      <p:bldP spid="551951" grpId="0" animBg="1"/>
      <p:bldP spid="551951" grpId="1" animBg="1"/>
      <p:bldP spid="551954" grpId="0" animBg="1"/>
      <p:bldP spid="551954" grpId="1" animBg="1"/>
      <p:bldP spid="551955" grpId="0" animBg="1"/>
      <p:bldP spid="551955" grpId="1" animBg="1"/>
      <p:bldP spid="551956" grpId="0" animBg="1"/>
      <p:bldP spid="551956" grpId="1" animBg="1"/>
      <p:bldP spid="551957" grpId="0" animBg="1"/>
      <p:bldP spid="551957" grpId="1" animBg="1"/>
      <p:bldP spid="551960" grpId="0" animBg="1"/>
      <p:bldP spid="551960" grpId="1" animBg="1"/>
      <p:bldP spid="551961" grpId="0" animBg="1"/>
      <p:bldP spid="551961" grpId="1" animBg="1"/>
      <p:bldP spid="551963" grpId="0" animBg="1"/>
      <p:bldP spid="551963" grpId="1" animBg="1"/>
      <p:bldP spid="551964" grpId="0" animBg="1"/>
      <p:bldP spid="551964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65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arr[4] = {5,2,1,-7};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257800" y="4343400"/>
            <a:ext cx="35496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ascending order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(from smaller to larger)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233988" y="914400"/>
            <a:ext cx="37004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Yes, the STL also provides you with a fast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sorting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function which works on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5081588" y="2514600"/>
            <a:ext cx="3986212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To sort, you pass in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iterators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):</a:t>
            </a:r>
            <a:b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first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 and </a:t>
            </a:r>
            <a:b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one that points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last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5029200" y="56086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And if you’d like to order objects based on your own criteria, you can do this…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86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Circ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int getRadius() { return m_rad; }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x(5), y(6), z(2), q(10);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arr[4] = {x, y, z, y};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23813" y="2781300"/>
            <a:ext cx="5557837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A should be before B</a:t>
            </a:r>
          </a:p>
          <a:p>
            <a:endParaRPr lang="en-US" sz="7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customCompare(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Circ &amp;a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Circ &amp;b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(a.getRadius() &lt; b. getRadius())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true if a should be above b</a:t>
            </a:r>
          </a:p>
          <a:p>
            <a:endParaRPr lang="en-US" sz="8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false;  // a should be after b</a:t>
            </a:r>
          </a:p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442913" y="6153150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arr, arr+4,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customCompare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9" grpId="0"/>
      <p:bldP spid="566320" grpId="0"/>
      <p:bldP spid="566324" grpId="0"/>
      <p:bldP spid="566321" grpId="0" animBg="1"/>
      <p:bldP spid="566322" grpId="0"/>
      <p:bldP spid="5663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66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sz="3400" dirty="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How could you do it with 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sz="1200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sz="1600" b="0">
              <a:latin typeface="Comic Sans MS" pitchFamily="66" charset="0"/>
              <a:cs typeface="Times New Roman" pitchFamily="18" charset="0"/>
            </a:endParaRPr>
          </a:p>
          <a:p>
            <a:endParaRPr lang="en-US" sz="1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95400" y="44481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1168400" y="4814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4" name="AutoShape 16"/>
          <p:cNvSpPr>
            <a:spLocks noChangeArrowheads="1"/>
          </p:cNvSpPr>
          <p:nvPr/>
        </p:nvSpPr>
        <p:spPr bwMode="auto">
          <a:xfrm>
            <a:off x="5435600" y="1716088"/>
            <a:ext cx="3489325" cy="1931987"/>
          </a:xfrm>
          <a:prstGeom prst="wedgeRoundRectCallout">
            <a:avLst>
              <a:gd name="adj1" fmla="val 7870"/>
              <a:gd name="adj2" fmla="val 78843"/>
              <a:gd name="adj3" fmla="val 16667"/>
            </a:avLst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Be sure to leave a space between the two &gt; chars!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Bad: &gt;&gt;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Good: &gt;  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sp>
        <p:nvSpPr>
          <p:cNvPr id="529428" name="AutoShape 20"/>
          <p:cNvSpPr>
            <a:spLocks noChangeArrowheads="1"/>
          </p:cNvSpPr>
          <p:nvPr/>
        </p:nvSpPr>
        <p:spPr bwMode="auto">
          <a:xfrm>
            <a:off x="6467475" y="1371600"/>
            <a:ext cx="2532063" cy="1676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32" name="Group 24"/>
          <p:cNvGrpSpPr>
            <a:grpSpLocks/>
          </p:cNvGrpSpPr>
          <p:nvPr/>
        </p:nvGrpSpPr>
        <p:grpSpPr bwMode="auto">
          <a:xfrm>
            <a:off x="6446838" y="1844675"/>
            <a:ext cx="1096962" cy="366713"/>
            <a:chOff x="4061" y="1162"/>
            <a:chExt cx="691" cy="231"/>
          </a:xfrm>
        </p:grpSpPr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4061" y="1162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“carey”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0" name="Line 22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1" name="AutoShape 23"/>
          <p:cNvSpPr>
            <a:spLocks noChangeArrowheads="1"/>
          </p:cNvSpPr>
          <p:nvPr/>
        </p:nvSpPr>
        <p:spPr bwMode="auto">
          <a:xfrm>
            <a:off x="7591425" y="1819275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712075" y="19081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8056563" y="191770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c2</a:t>
            </a:r>
          </a:p>
        </p:txBody>
      </p:sp>
      <p:grpSp>
        <p:nvGrpSpPr>
          <p:cNvPr id="529435" name="Group 27"/>
          <p:cNvGrpSpPr>
            <a:grpSpLocks/>
          </p:cNvGrpSpPr>
          <p:nvPr/>
        </p:nvGrpSpPr>
        <p:grpSpPr bwMode="auto">
          <a:xfrm>
            <a:off x="6461125" y="2368550"/>
            <a:ext cx="1082675" cy="366713"/>
            <a:chOff x="4070" y="1162"/>
            <a:chExt cx="682" cy="231"/>
          </a:xfrm>
        </p:grpSpPr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4070" y="116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“david”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7" name="Line 29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8" name="AutoShape 30"/>
          <p:cNvSpPr>
            <a:spLocks noChangeArrowheads="1"/>
          </p:cNvSpPr>
          <p:nvPr/>
        </p:nvSpPr>
        <p:spPr bwMode="auto">
          <a:xfrm>
            <a:off x="7591425" y="2343150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7664450" y="243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7999413" y="24320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c3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7061200" y="1398588"/>
            <a:ext cx="127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crsMap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2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4" grpId="0" animBg="1"/>
      <p:bldP spid="529424" grpId="1" animBg="1"/>
      <p:bldP spid="529425" grpId="0"/>
      <p:bldP spid="529426" grpId="0" uiExpand="1" build="p"/>
      <p:bldP spid="529427" grpId="0"/>
      <p:bldP spid="529428" grpId="0" animBg="1"/>
      <p:bldP spid="529431" grpId="0" animBg="1"/>
      <p:bldP spid="529433" grpId="0"/>
      <p:bldP spid="529434" grpId="0"/>
      <p:bldP spid="529438" grpId="0" animBg="1"/>
      <p:bldP spid="529439" grpId="0"/>
      <p:bldP spid="529440" grpId="0"/>
      <p:bldP spid="52944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67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that allows us to associate people (a Person object) and each person’s set of friends 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getName();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getPhone();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map&lt;Person,set&lt;Person&gt; &gt; friendster;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49763" y="820738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If you’re mapping your own class to something else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544888" y="2630488"/>
            <a:ext cx="51403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operator&lt;(const Person &amp;a, const Person &amp;b)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(a.getName() &lt; b.getName());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5638800" y="762000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Also, if you have a set containing your own class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to associate people with the group of courses (e.g.,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objects) they’ve taken, and further associate each course with the grade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you could do this…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map &lt;Person,map&lt;Course, string&gt; &gt; x;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3328988" y="638175"/>
            <a:ext cx="5791200" cy="6096000"/>
            <a:chOff x="2064" y="453"/>
            <a:chExt cx="3648" cy="3840"/>
          </a:xfrm>
        </p:grpSpPr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2064" y="453"/>
              <a:ext cx="3648" cy="3840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As you can see, the STL makes it </a:t>
              </a:r>
              <a:br>
                <a:rPr lang="en-US" sz="2400" b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much easier to solve common problems!</a:t>
              </a: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“When I was a kid, we had to write</a:t>
              </a:r>
              <a:br>
                <a:rPr lang="en-US" sz="2400" b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our linked lists from scratch!”</a:t>
              </a: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3146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2274"/>
              <a:ext cx="1653" cy="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1" grpId="0" animBg="1"/>
      <p:bldP spid="531462" grpId="0" animBg="1"/>
      <p:bldP spid="531462" grpId="1" animBg="1"/>
      <p:bldP spid="531463" grpId="0"/>
      <p:bldP spid="531464" grpId="0" animBg="1"/>
      <p:bldP spid="531464" grpId="1" animBg="1"/>
      <p:bldP spid="531465" grpId="0"/>
      <p:bldP spid="5314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7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8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 // GOOD!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9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29200" y="3124200"/>
            <a:ext cx="3725863" cy="3508375"/>
            <a:chOff x="3338" y="1934"/>
            <a:chExt cx="2347" cy="221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p=-1, q=-2;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swap(p,q);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swap(x,y);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 sz="12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</a:t>
              </a:r>
              <a:endParaRPr lang="en-US" sz="1700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int p=-1, q=-2;</a:t>
              </a:r>
              <a:endParaRPr lang="en-US" sz="1700" b="0"/>
            </a:p>
            <a:p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swap(p,q);</a:t>
              </a:r>
              <a:endParaRPr lang="en-US" sz="1700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/>
            </a:p>
            <a:p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swap(x,y);</a:t>
              </a:r>
            </a:p>
            <a:p>
              <a:r>
                <a:rPr lang="en-US" sz="40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>
                  <a:cs typeface="Times New Roman" pitchFamily="18" charset="0"/>
                </a:rPr>
                <a:t>    </a:t>
              </a:r>
              <a:r>
                <a:rPr lang="en-US" sz="1700">
                  <a:cs typeface="Times New Roman" pitchFamily="18" charset="0"/>
                </a:rPr>
                <a:t>int r=10, s=20;</a:t>
              </a:r>
              <a:endParaRPr lang="en-US" sz="1700" b="0">
                <a:cs typeface="Times New Roman" pitchFamily="18" charset="0"/>
              </a:endParaRPr>
            </a:p>
            <a:p>
              <a:r>
                <a:rPr lang="en-US" sz="1700">
                  <a:solidFill>
                    <a:schemeClr val="accent2"/>
                  </a:solidFill>
                  <a:cs typeface="Times New Roman" pitchFamily="18" charset="0"/>
                </a:rPr>
                <a:t>    swap(r,s); // ????</a:t>
              </a:r>
              <a:endParaRPr lang="en-US" sz="1700" b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6" grpId="0"/>
      <p:bldP spid="452627" grpId="0"/>
      <p:bldP spid="452632" grpId="0" animBg="1"/>
      <p:bldP spid="452632" grpId="1" animBg="1"/>
      <p:bldP spid="452632" grpId="2" animBg="1"/>
      <p:bldP spid="452632" grpId="3" animBg="1"/>
      <p:bldP spid="4526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28330</TotalTime>
  <Words>9274</Words>
  <Application>Microsoft Office PowerPoint</Application>
  <PresentationFormat>如螢幕大小 (4:3)</PresentationFormat>
  <Paragraphs>2799</Paragraphs>
  <Slides>67</Slides>
  <Notes>66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4" baseType="lpstr">
      <vt:lpstr>MS Mincho</vt:lpstr>
      <vt:lpstr>Comic Sans MS</vt:lpstr>
      <vt:lpstr>Courier New</vt:lpstr>
      <vt:lpstr>Impact</vt:lpstr>
      <vt:lpstr>Times New Roman</vt:lpstr>
      <vt:lpstr>Wingdings</vt:lpstr>
      <vt:lpstr>Default Design</vt:lpstr>
      <vt:lpstr>Lecture #8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A Hairy Template Example</vt:lpstr>
      <vt:lpstr>Multi-type Templates</vt:lpstr>
      <vt:lpstr>Part 3: Writing Generic Classes</vt:lpstr>
      <vt:lpstr>PowerPoint 簡報</vt:lpstr>
      <vt:lpstr>PowerPoint 簡報</vt:lpstr>
      <vt:lpstr>Template Exercise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簡報</vt:lpstr>
      <vt:lpstr>PowerPoint 簡報</vt:lpstr>
      <vt:lpstr>PowerPoint 簡報</vt:lpstr>
      <vt:lpstr>PowerPoint 簡報</vt:lpstr>
      <vt:lpstr>The find_if Function</vt:lpstr>
      <vt:lpstr>The find_if Function</vt:lpstr>
      <vt:lpstr>How does find_if work? Using pointers to functions!</vt:lpstr>
      <vt:lpstr>The “sort” function</vt:lpstr>
      <vt:lpstr>Part 6: Compound STL Data Structures</vt:lpstr>
      <vt:lpstr>STL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KHC</cp:lastModifiedBy>
  <cp:revision>4653</cp:revision>
  <dcterms:created xsi:type="dcterms:W3CDTF">2002-10-09T05:27:34Z</dcterms:created>
  <dcterms:modified xsi:type="dcterms:W3CDTF">2016-07-11T17:30:57Z</dcterms:modified>
</cp:coreProperties>
</file>