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handoutMasterIdLst>
    <p:handoutMasterId r:id="rId91"/>
  </p:handoutMasterIdLst>
  <p:sldIdLst>
    <p:sldId id="303" r:id="rId2"/>
    <p:sldId id="389" r:id="rId3"/>
    <p:sldId id="517" r:id="rId4"/>
    <p:sldId id="445" r:id="rId5"/>
    <p:sldId id="446" r:id="rId6"/>
    <p:sldId id="447" r:id="rId7"/>
    <p:sldId id="448" r:id="rId8"/>
    <p:sldId id="449" r:id="rId9"/>
    <p:sldId id="394" r:id="rId10"/>
    <p:sldId id="395" r:id="rId11"/>
    <p:sldId id="396" r:id="rId12"/>
    <p:sldId id="397" r:id="rId13"/>
    <p:sldId id="495" r:id="rId14"/>
    <p:sldId id="398" r:id="rId15"/>
    <p:sldId id="511" r:id="rId16"/>
    <p:sldId id="512" r:id="rId17"/>
    <p:sldId id="513" r:id="rId18"/>
    <p:sldId id="514" r:id="rId19"/>
    <p:sldId id="515" r:id="rId20"/>
    <p:sldId id="516" r:id="rId21"/>
    <p:sldId id="454" r:id="rId22"/>
    <p:sldId id="461" r:id="rId23"/>
    <p:sldId id="455" r:id="rId24"/>
    <p:sldId id="459" r:id="rId25"/>
    <p:sldId id="456" r:id="rId26"/>
    <p:sldId id="457" r:id="rId27"/>
    <p:sldId id="460" r:id="rId28"/>
    <p:sldId id="497" r:id="rId29"/>
    <p:sldId id="401" r:id="rId30"/>
    <p:sldId id="462" r:id="rId31"/>
    <p:sldId id="466" r:id="rId32"/>
    <p:sldId id="467" r:id="rId33"/>
    <p:sldId id="468" r:id="rId34"/>
    <p:sldId id="469" r:id="rId35"/>
    <p:sldId id="526" r:id="rId36"/>
    <p:sldId id="528" r:id="rId37"/>
    <p:sldId id="530" r:id="rId38"/>
    <p:sldId id="470" r:id="rId39"/>
    <p:sldId id="498" r:id="rId40"/>
    <p:sldId id="477" r:id="rId41"/>
    <p:sldId id="501" r:id="rId42"/>
    <p:sldId id="519" r:id="rId43"/>
    <p:sldId id="502" r:id="rId44"/>
    <p:sldId id="503" r:id="rId45"/>
    <p:sldId id="504" r:id="rId46"/>
    <p:sldId id="505" r:id="rId47"/>
    <p:sldId id="476" r:id="rId48"/>
    <p:sldId id="479" r:id="rId49"/>
    <p:sldId id="480" r:id="rId50"/>
    <p:sldId id="481" r:id="rId51"/>
    <p:sldId id="482" r:id="rId52"/>
    <p:sldId id="483" r:id="rId53"/>
    <p:sldId id="499" r:id="rId54"/>
    <p:sldId id="412" r:id="rId55"/>
    <p:sldId id="506" r:id="rId56"/>
    <p:sldId id="507" r:id="rId57"/>
    <p:sldId id="508" r:id="rId58"/>
    <p:sldId id="509" r:id="rId59"/>
    <p:sldId id="531" r:id="rId60"/>
    <p:sldId id="416" r:id="rId61"/>
    <p:sldId id="417" r:id="rId62"/>
    <p:sldId id="418" r:id="rId63"/>
    <p:sldId id="419" r:id="rId64"/>
    <p:sldId id="420" r:id="rId65"/>
    <p:sldId id="421" r:id="rId66"/>
    <p:sldId id="422" r:id="rId67"/>
    <p:sldId id="423" r:id="rId68"/>
    <p:sldId id="496" r:id="rId69"/>
    <p:sldId id="424" r:id="rId70"/>
    <p:sldId id="532" r:id="rId71"/>
    <p:sldId id="533" r:id="rId72"/>
    <p:sldId id="534" r:id="rId73"/>
    <p:sldId id="542" r:id="rId74"/>
    <p:sldId id="543" r:id="rId75"/>
    <p:sldId id="544" r:id="rId76"/>
    <p:sldId id="545" r:id="rId77"/>
    <p:sldId id="546" r:id="rId78"/>
    <p:sldId id="547" r:id="rId79"/>
    <p:sldId id="548" r:id="rId80"/>
    <p:sldId id="450" r:id="rId81"/>
    <p:sldId id="451" r:id="rId82"/>
    <p:sldId id="452" r:id="rId83"/>
    <p:sldId id="473" r:id="rId84"/>
    <p:sldId id="474" r:id="rId85"/>
    <p:sldId id="475" r:id="rId86"/>
    <p:sldId id="487" r:id="rId87"/>
    <p:sldId id="490" r:id="rId88"/>
    <p:sldId id="522" r:id="rId8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FF0000"/>
    <a:srgbClr val="F9D0C3"/>
    <a:srgbClr val="6600CC"/>
    <a:srgbClr val="FCEFDC"/>
    <a:srgbClr val="FFFFFF"/>
    <a:srgbClr val="FFFFDD"/>
    <a:srgbClr val="FFFF99"/>
    <a:srgbClr val="FFFFEB"/>
    <a:srgbClr val="FBF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10" autoAdjust="0"/>
    <p:restoredTop sz="95755" autoAdjust="0"/>
  </p:normalViewPr>
  <p:slideViewPr>
    <p:cSldViewPr snapToGrid="0">
      <p:cViewPr varScale="1">
        <p:scale>
          <a:sx n="64" d="100"/>
          <a:sy n="64" d="100"/>
        </p:scale>
        <p:origin x="16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25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9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464A536-1894-48BC-B9E9-5FEC800C1B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74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89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9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89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89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4BAA8AB0-F8AC-423F-A223-E73E3D0EDE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44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8ECC0D-9434-43DE-BE5F-28C4C986B7A3}" type="slidenum">
              <a:rPr lang="en-US"/>
              <a:pPr/>
              <a:t>1</a:t>
            </a:fld>
            <a:endParaRPr lang="en-US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11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9C90B8-3FC9-47E4-BC49-5CA8270A96FB}" type="slidenum">
              <a:rPr lang="en-US"/>
              <a:pPr/>
              <a:t>10</a:t>
            </a:fld>
            <a:endParaRPr lang="en-US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16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8ADED1-35E2-45B7-93A4-6050F2F96086}" type="slidenum">
              <a:rPr lang="en-US"/>
              <a:pPr/>
              <a:t>11</a:t>
            </a:fld>
            <a:endParaRPr lang="en-US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08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A24C7-BFA4-4038-AF4A-6A30B3AA18C0}" type="slidenum">
              <a:rPr lang="en-US"/>
              <a:pPr/>
              <a:t>12</a:t>
            </a:fld>
            <a:endParaRPr 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19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1B0B50-3FC6-47EE-9E8B-BD8D204A44F1}" type="slidenum">
              <a:rPr lang="en-US"/>
              <a:pPr/>
              <a:t>13</a:t>
            </a:fld>
            <a:endParaRPr lang="en-US"/>
          </a:p>
        </p:txBody>
      </p:sp>
      <p:sp>
        <p:nvSpPr>
          <p:cNvPr id="90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23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21A748-F987-4A68-9867-CD2C43B574C2}" type="slidenum">
              <a:rPr lang="en-US"/>
              <a:pPr/>
              <a:t>14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29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9A15E6-989B-4026-8591-9362FB80D7D6}" type="slidenum">
              <a:rPr lang="en-US"/>
              <a:pPr/>
              <a:t>15</a:t>
            </a:fld>
            <a:endParaRPr lang="en-US"/>
          </a:p>
        </p:txBody>
      </p:sp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 first42(Node *cur)</a:t>
            </a:r>
          </a:p>
          <a:p>
            <a:r>
              <a:rPr lang="en-US"/>
              <a:t>{</a:t>
            </a:r>
          </a:p>
          <a:p>
            <a:r>
              <a:rPr lang="en-US"/>
              <a:t>    if (cur == NULL)</a:t>
            </a:r>
          </a:p>
          <a:p>
            <a:r>
              <a:rPr lang="en-US"/>
              <a:t>       return -1;</a:t>
            </a:r>
          </a:p>
          <a:p>
            <a:endParaRPr lang="en-US"/>
          </a:p>
          <a:p>
            <a:r>
              <a:rPr lang="en-US"/>
              <a:t>   if (cur-&gt;val == 42)</a:t>
            </a:r>
          </a:p>
          <a:p>
            <a:r>
              <a:rPr lang="en-US"/>
              <a:t>      return 0;</a:t>
            </a:r>
          </a:p>
          <a:p>
            <a:endParaRPr lang="en-US"/>
          </a:p>
          <a:p>
            <a:r>
              <a:rPr lang="en-US"/>
              <a:t>   int result = first42(cur-&gt;next);</a:t>
            </a:r>
          </a:p>
          <a:p>
            <a:r>
              <a:rPr lang="en-US"/>
              <a:t>   if (result == -1)</a:t>
            </a:r>
          </a:p>
          <a:p>
            <a:r>
              <a:rPr lang="en-US"/>
              <a:t>      return -1;</a:t>
            </a:r>
          </a:p>
          <a:p>
            <a:endParaRPr lang="en-US"/>
          </a:p>
          <a:p>
            <a:r>
              <a:rPr lang="en-US"/>
              <a:t>   return result + 1;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7145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8F854-502D-45D7-9E53-F158CF4A6C1D}" type="slidenum">
              <a:rPr lang="en-US"/>
              <a:pPr/>
              <a:t>16</a:t>
            </a:fld>
            <a:endParaRPr lang="en-US"/>
          </a:p>
        </p:txBody>
      </p:sp>
      <p:sp>
        <p:nvSpPr>
          <p:cNvPr id="95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 first42(Node *cur)</a:t>
            </a:r>
          </a:p>
          <a:p>
            <a:r>
              <a:rPr lang="en-US"/>
              <a:t>{</a:t>
            </a:r>
          </a:p>
          <a:p>
            <a:r>
              <a:rPr lang="en-US"/>
              <a:t>    if (cur == NULL)</a:t>
            </a:r>
          </a:p>
          <a:p>
            <a:r>
              <a:rPr lang="en-US"/>
              <a:t>       return -1;</a:t>
            </a:r>
          </a:p>
          <a:p>
            <a:endParaRPr lang="en-US"/>
          </a:p>
          <a:p>
            <a:r>
              <a:rPr lang="en-US"/>
              <a:t>   if (cur-&gt;val == 42)</a:t>
            </a:r>
          </a:p>
          <a:p>
            <a:r>
              <a:rPr lang="en-US"/>
              <a:t>      return 0;</a:t>
            </a:r>
          </a:p>
          <a:p>
            <a:endParaRPr lang="en-US"/>
          </a:p>
          <a:p>
            <a:r>
              <a:rPr lang="en-US"/>
              <a:t>   int result = first42(cur-&gt;next);</a:t>
            </a:r>
          </a:p>
          <a:p>
            <a:r>
              <a:rPr lang="en-US"/>
              <a:t>   if (result == -1)</a:t>
            </a:r>
          </a:p>
          <a:p>
            <a:r>
              <a:rPr lang="en-US"/>
              <a:t>      return -1;</a:t>
            </a:r>
          </a:p>
          <a:p>
            <a:endParaRPr lang="en-US"/>
          </a:p>
          <a:p>
            <a:r>
              <a:rPr lang="en-US"/>
              <a:t>   return result + 1;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5290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B2BB21-4759-4BB5-A039-78C66C9CCF3A}" type="slidenum">
              <a:rPr lang="en-US"/>
              <a:pPr/>
              <a:t>17</a:t>
            </a:fld>
            <a:endParaRPr lang="en-US"/>
          </a:p>
        </p:txBody>
      </p:sp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 first42(Node *cur)</a:t>
            </a:r>
          </a:p>
          <a:p>
            <a:r>
              <a:rPr lang="en-US"/>
              <a:t>{</a:t>
            </a:r>
          </a:p>
          <a:p>
            <a:r>
              <a:rPr lang="en-US"/>
              <a:t>    if (cur == NULL)</a:t>
            </a:r>
          </a:p>
          <a:p>
            <a:r>
              <a:rPr lang="en-US"/>
              <a:t>       return -1;</a:t>
            </a:r>
          </a:p>
          <a:p>
            <a:endParaRPr lang="en-US"/>
          </a:p>
          <a:p>
            <a:r>
              <a:rPr lang="en-US"/>
              <a:t>   if (cur-&gt;val == 42)</a:t>
            </a:r>
          </a:p>
          <a:p>
            <a:r>
              <a:rPr lang="en-US"/>
              <a:t>      return 0;</a:t>
            </a:r>
          </a:p>
          <a:p>
            <a:endParaRPr lang="en-US"/>
          </a:p>
          <a:p>
            <a:r>
              <a:rPr lang="en-US"/>
              <a:t>   int result = first42(cur-&gt;next);</a:t>
            </a:r>
          </a:p>
          <a:p>
            <a:r>
              <a:rPr lang="en-US"/>
              <a:t>   if (result == -1)</a:t>
            </a:r>
          </a:p>
          <a:p>
            <a:r>
              <a:rPr lang="en-US"/>
              <a:t>      return -1;</a:t>
            </a:r>
          </a:p>
          <a:p>
            <a:endParaRPr lang="en-US"/>
          </a:p>
          <a:p>
            <a:r>
              <a:rPr lang="en-US"/>
              <a:t>   return result + 1;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9689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B6F16E-C28A-4E12-9511-D7C8772082DE}" type="slidenum">
              <a:rPr lang="en-US"/>
              <a:pPr/>
              <a:t>18</a:t>
            </a:fld>
            <a:endParaRPr lang="en-US"/>
          </a:p>
        </p:txBody>
      </p:sp>
      <p:sp>
        <p:nvSpPr>
          <p:cNvPr id="95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 first42(Node *cur)</a:t>
            </a:r>
          </a:p>
          <a:p>
            <a:r>
              <a:rPr lang="en-US"/>
              <a:t>{</a:t>
            </a:r>
          </a:p>
          <a:p>
            <a:r>
              <a:rPr lang="en-US"/>
              <a:t>    if (cur == NULL)</a:t>
            </a:r>
          </a:p>
          <a:p>
            <a:r>
              <a:rPr lang="en-US"/>
              <a:t>       return -1;</a:t>
            </a:r>
          </a:p>
          <a:p>
            <a:endParaRPr lang="en-US"/>
          </a:p>
          <a:p>
            <a:r>
              <a:rPr lang="en-US"/>
              <a:t>   if (cur-&gt;val == 42)</a:t>
            </a:r>
          </a:p>
          <a:p>
            <a:r>
              <a:rPr lang="en-US"/>
              <a:t>      return 0;</a:t>
            </a:r>
          </a:p>
          <a:p>
            <a:endParaRPr lang="en-US"/>
          </a:p>
          <a:p>
            <a:r>
              <a:rPr lang="en-US"/>
              <a:t>   int result = first42(cur-&gt;next);</a:t>
            </a:r>
          </a:p>
          <a:p>
            <a:r>
              <a:rPr lang="en-US"/>
              <a:t>   if (result == -1)</a:t>
            </a:r>
          </a:p>
          <a:p>
            <a:r>
              <a:rPr lang="en-US"/>
              <a:t>      return -1;</a:t>
            </a:r>
          </a:p>
          <a:p>
            <a:endParaRPr lang="en-US"/>
          </a:p>
          <a:p>
            <a:r>
              <a:rPr lang="en-US"/>
              <a:t>   return result + 1;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8095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61973-C2DA-4872-B9A9-274E5A29B7A4}" type="slidenum">
              <a:rPr lang="en-US"/>
              <a:pPr/>
              <a:t>19</a:t>
            </a:fld>
            <a:endParaRPr lang="en-US"/>
          </a:p>
        </p:txBody>
      </p:sp>
      <p:sp>
        <p:nvSpPr>
          <p:cNvPr id="96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 first42(Node *cur)</a:t>
            </a:r>
          </a:p>
          <a:p>
            <a:r>
              <a:rPr lang="en-US"/>
              <a:t>{</a:t>
            </a:r>
          </a:p>
          <a:p>
            <a:r>
              <a:rPr lang="en-US"/>
              <a:t>    if (cur == NULL)</a:t>
            </a:r>
          </a:p>
          <a:p>
            <a:r>
              <a:rPr lang="en-US"/>
              <a:t>       return -1;</a:t>
            </a:r>
          </a:p>
          <a:p>
            <a:endParaRPr lang="en-US"/>
          </a:p>
          <a:p>
            <a:r>
              <a:rPr lang="en-US"/>
              <a:t>   if (cur-&gt;val == 42)</a:t>
            </a:r>
          </a:p>
          <a:p>
            <a:r>
              <a:rPr lang="en-US"/>
              <a:t>      return 0;</a:t>
            </a:r>
          </a:p>
          <a:p>
            <a:endParaRPr lang="en-US"/>
          </a:p>
          <a:p>
            <a:r>
              <a:rPr lang="en-US"/>
              <a:t>   int result = first42(cur-&gt;next);</a:t>
            </a:r>
          </a:p>
          <a:p>
            <a:r>
              <a:rPr lang="en-US"/>
              <a:t>   if (result == -1)</a:t>
            </a:r>
          </a:p>
          <a:p>
            <a:r>
              <a:rPr lang="en-US"/>
              <a:t>      return -1;</a:t>
            </a:r>
          </a:p>
          <a:p>
            <a:endParaRPr lang="en-US"/>
          </a:p>
          <a:p>
            <a:r>
              <a:rPr lang="en-US"/>
              <a:t>   return result + 1;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892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24C880-7EEE-4E6C-989D-93ACD75E291E}" type="slidenum">
              <a:rPr lang="en-US"/>
              <a:pPr/>
              <a:t>2</a:t>
            </a:fld>
            <a:endParaRPr lang="en-US"/>
          </a:p>
        </p:txBody>
      </p:sp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510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CA2187-C7C3-49F7-8FDD-B6400A2482D5}" type="slidenum">
              <a:rPr lang="en-US"/>
              <a:pPr/>
              <a:t>20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3 1 0 1 2 3</a:t>
            </a:r>
          </a:p>
        </p:txBody>
      </p:sp>
    </p:spTree>
    <p:extLst>
      <p:ext uri="{BB962C8B-B14F-4D97-AF65-F5344CB8AC3E}">
        <p14:creationId xmlns:p14="http://schemas.microsoft.com/office/powerpoint/2010/main" val="19334953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C5578-13C8-4EB7-BF14-FBF22FE2B777}" type="slidenum">
              <a:rPr lang="en-US"/>
              <a:pPr/>
              <a:t>21</a:t>
            </a:fld>
            <a:endParaRPr lang="en-US"/>
          </a:p>
        </p:txBody>
      </p:sp>
      <p:sp>
        <p:nvSpPr>
          <p:cNvPr id="81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860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93B489-97B9-4E4C-8EBF-FE9B510A8A8E}" type="slidenum">
              <a:rPr lang="en-US"/>
              <a:pPr/>
              <a:t>22</a:t>
            </a:fld>
            <a:endParaRPr lang="en-US"/>
          </a:p>
        </p:txBody>
      </p:sp>
      <p:sp>
        <p:nvSpPr>
          <p:cNvPr id="83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124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E33CF-80AD-4CAB-8679-6D114FBDB6EF}" type="slidenum">
              <a:rPr lang="en-US"/>
              <a:pPr/>
              <a:t>23</a:t>
            </a:fld>
            <a:endParaRPr lang="en-US"/>
          </a:p>
        </p:txBody>
      </p:sp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186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719221-DBAA-4EDC-B1B3-A04A255CE0A4}" type="slidenum">
              <a:rPr lang="en-US"/>
              <a:pPr/>
              <a:t>24</a:t>
            </a:fld>
            <a:endParaRPr lang="en-US"/>
          </a:p>
        </p:txBody>
      </p:sp>
      <p:sp>
        <p:nvSpPr>
          <p:cNvPr id="82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09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3D240B-E48C-42BD-977B-E1029F650330}" type="slidenum">
              <a:rPr lang="en-US"/>
              <a:pPr/>
              <a:t>25</a:t>
            </a:fld>
            <a:endParaRPr lang="en-US"/>
          </a:p>
        </p:txBody>
      </p:sp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73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2C1B43-9C6B-4381-874D-59BD232F8ED4}" type="slidenum">
              <a:rPr lang="en-US"/>
              <a:pPr/>
              <a:t>26</a:t>
            </a:fld>
            <a:endParaRPr lang="en-US"/>
          </a:p>
        </p:txBody>
      </p:sp>
      <p:sp>
        <p:nvSpPr>
          <p:cNvPr id="82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326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5C33E-B848-430D-B912-60D3183514DE}" type="slidenum">
              <a:rPr lang="en-US"/>
              <a:pPr/>
              <a:t>27</a:t>
            </a:fld>
            <a:endParaRPr lang="en-US"/>
          </a:p>
        </p:txBody>
      </p:sp>
      <p:sp>
        <p:nvSpPr>
          <p:cNvPr id="82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847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7DD97E-3C6D-486A-845E-05B682CDB971}" type="slidenum">
              <a:rPr lang="en-US"/>
              <a:pPr/>
              <a:t>28</a:t>
            </a:fld>
            <a:endParaRPr lang="en-US"/>
          </a:p>
        </p:txBody>
      </p:sp>
      <p:sp>
        <p:nvSpPr>
          <p:cNvPr id="90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75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65EA25-F1E6-43DC-B1A1-BEC4B90B8E84}" type="slidenum">
              <a:rPr lang="en-US"/>
              <a:pPr/>
              <a:t>29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07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FD6D1E-062B-4850-97EB-02CEEBF58938}" type="slidenum">
              <a:rPr lang="en-US"/>
              <a:pPr/>
              <a:t>3</a:t>
            </a:fld>
            <a:endParaRPr lang="en-US"/>
          </a:p>
        </p:txBody>
      </p:sp>
      <p:sp>
        <p:nvSpPr>
          <p:cNvPr id="96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632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AF3DFB-C3AE-4327-9B7F-6E021725C13D}" type="slidenum">
              <a:rPr lang="en-US"/>
              <a:pPr/>
              <a:t>30</a:t>
            </a:fld>
            <a:endParaRPr lang="en-US"/>
          </a:p>
        </p:txBody>
      </p:sp>
      <p:sp>
        <p:nvSpPr>
          <p:cNvPr id="83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992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CF98BB-F902-4A92-A96D-57C9DBEDC644}" type="slidenum">
              <a:rPr lang="en-US"/>
              <a:pPr/>
              <a:t>31</a:t>
            </a:fld>
            <a:endParaRPr lang="en-US"/>
          </a:p>
        </p:txBody>
      </p:sp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943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83165-F7CC-4D6C-A1B6-C855A7A7B923}" type="slidenum">
              <a:rPr lang="en-US"/>
              <a:pPr/>
              <a:t>32</a:t>
            </a:fld>
            <a:endParaRPr lang="en-US"/>
          </a:p>
        </p:txBody>
      </p:sp>
      <p:sp>
        <p:nvSpPr>
          <p:cNvPr id="84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837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20BCAE-5953-42D1-B2BD-0A819BB8AF50}" type="slidenum">
              <a:rPr lang="en-US"/>
              <a:pPr/>
              <a:t>33</a:t>
            </a:fld>
            <a:endParaRPr lang="en-US"/>
          </a:p>
        </p:txBody>
      </p:sp>
      <p:sp>
        <p:nvSpPr>
          <p:cNvPr id="84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928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7CCF30-BF26-45A3-9C2A-D2F53DB33F6E}" type="slidenum">
              <a:rPr lang="en-US"/>
              <a:pPr/>
              <a:t>34</a:t>
            </a:fld>
            <a:endParaRPr lang="en-US"/>
          </a:p>
        </p:txBody>
      </p:sp>
      <p:sp>
        <p:nvSpPr>
          <p:cNvPr id="84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501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7CCF30-BF26-45A3-9C2A-D2F53DB33F6E}" type="slidenum">
              <a:rPr lang="en-US"/>
              <a:pPr/>
              <a:t>35</a:t>
            </a:fld>
            <a:endParaRPr lang="en-US"/>
          </a:p>
        </p:txBody>
      </p:sp>
      <p:sp>
        <p:nvSpPr>
          <p:cNvPr id="84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124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7CCF30-BF26-45A3-9C2A-D2F53DB33F6E}" type="slidenum">
              <a:rPr lang="en-US"/>
              <a:pPr/>
              <a:t>36</a:t>
            </a:fld>
            <a:endParaRPr lang="en-US"/>
          </a:p>
        </p:txBody>
      </p:sp>
      <p:sp>
        <p:nvSpPr>
          <p:cNvPr id="84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970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7CCF30-BF26-45A3-9C2A-D2F53DB33F6E}" type="slidenum">
              <a:rPr lang="en-US"/>
              <a:pPr/>
              <a:t>37</a:t>
            </a:fld>
            <a:endParaRPr lang="en-US"/>
          </a:p>
        </p:txBody>
      </p:sp>
      <p:sp>
        <p:nvSpPr>
          <p:cNvPr id="84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564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2AA6FD-0DBA-4CF0-AAD3-FF17AED7C69A}" type="slidenum">
              <a:rPr lang="en-US"/>
              <a:pPr/>
              <a:t>38</a:t>
            </a:fld>
            <a:endParaRPr lang="en-US"/>
          </a:p>
        </p:txBody>
      </p:sp>
      <p:sp>
        <p:nvSpPr>
          <p:cNvPr id="85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761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0AA048-FD62-4689-A983-6394E496BEF1}" type="slidenum">
              <a:rPr lang="en-US"/>
              <a:pPr/>
              <a:t>39</a:t>
            </a:fld>
            <a:endParaRPr lang="en-US"/>
          </a:p>
        </p:txBody>
      </p:sp>
      <p:sp>
        <p:nvSpPr>
          <p:cNvPr id="91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37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9D9A4D-D22F-45AE-BFA4-AF60B0F1D99C}" type="slidenum">
              <a:rPr lang="en-US"/>
              <a:pPr/>
              <a:t>4</a:t>
            </a:fld>
            <a:endParaRPr lang="en-US"/>
          </a:p>
        </p:txBody>
      </p:sp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814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C4F9E3-F992-44EE-8BD0-E3CE23E2032D}" type="slidenum">
              <a:rPr lang="en-US"/>
              <a:pPr/>
              <a:t>40</a:t>
            </a:fld>
            <a:endParaRPr lang="en-US"/>
          </a:p>
        </p:txBody>
      </p:sp>
      <p:sp>
        <p:nvSpPr>
          <p:cNvPr id="86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222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7E97B2-0E1B-4281-9674-AA3AADAC8439}" type="slidenum">
              <a:rPr lang="en-US"/>
              <a:pPr/>
              <a:t>41</a:t>
            </a:fld>
            <a:endParaRPr lang="en-US"/>
          </a:p>
        </p:txBody>
      </p:sp>
      <p:sp>
        <p:nvSpPr>
          <p:cNvPr id="91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386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76D24A-FA2C-45DD-8E5F-FEBF57599D86}" type="slidenum">
              <a:rPr lang="en-US"/>
              <a:pPr/>
              <a:t>42</a:t>
            </a:fld>
            <a:endParaRPr lang="en-US"/>
          </a:p>
        </p:txBody>
      </p:sp>
      <p:sp>
        <p:nvSpPr>
          <p:cNvPr id="97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 first42(Node *cur)</a:t>
            </a:r>
          </a:p>
          <a:p>
            <a:r>
              <a:rPr lang="en-US"/>
              <a:t>{</a:t>
            </a:r>
          </a:p>
          <a:p>
            <a:r>
              <a:rPr lang="en-US"/>
              <a:t>    if (cur == NULL)</a:t>
            </a:r>
          </a:p>
          <a:p>
            <a:r>
              <a:rPr lang="en-US"/>
              <a:t>       return -1;</a:t>
            </a:r>
          </a:p>
          <a:p>
            <a:endParaRPr lang="en-US"/>
          </a:p>
          <a:p>
            <a:r>
              <a:rPr lang="en-US"/>
              <a:t>   if (cur-&gt;val == 42)</a:t>
            </a:r>
          </a:p>
          <a:p>
            <a:r>
              <a:rPr lang="en-US"/>
              <a:t>      return 0;</a:t>
            </a:r>
          </a:p>
          <a:p>
            <a:endParaRPr lang="en-US"/>
          </a:p>
          <a:p>
            <a:r>
              <a:rPr lang="en-US"/>
              <a:t>   int result = first42(cur-&gt;next);</a:t>
            </a:r>
          </a:p>
          <a:p>
            <a:r>
              <a:rPr lang="en-US"/>
              <a:t>   if (result == -1)</a:t>
            </a:r>
          </a:p>
          <a:p>
            <a:r>
              <a:rPr lang="en-US"/>
              <a:t>      return -1;</a:t>
            </a:r>
          </a:p>
          <a:p>
            <a:endParaRPr lang="en-US"/>
          </a:p>
          <a:p>
            <a:r>
              <a:rPr lang="en-US"/>
              <a:t>   return result + 1;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99380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6BDFA7-7706-418A-8749-035B42D3B0F5}" type="slidenum">
              <a:rPr lang="en-US"/>
              <a:pPr/>
              <a:t>43</a:t>
            </a:fld>
            <a:endParaRPr lang="en-US"/>
          </a:p>
        </p:txBody>
      </p:sp>
      <p:sp>
        <p:nvSpPr>
          <p:cNvPr id="92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573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0A0D58-51CF-47A0-BFAD-4B49B67EF9D8}" type="slidenum">
              <a:rPr lang="en-US"/>
              <a:pPr/>
              <a:t>44</a:t>
            </a:fld>
            <a:endParaRPr lang="en-US"/>
          </a:p>
        </p:txBody>
      </p:sp>
      <p:sp>
        <p:nvSpPr>
          <p:cNvPr id="92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238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D4BFB3-0A53-4FB4-A2EF-F9558BA7842F}" type="slidenum">
              <a:rPr lang="en-US"/>
              <a:pPr/>
              <a:t>45</a:t>
            </a:fld>
            <a:endParaRPr lang="en-US"/>
          </a:p>
        </p:txBody>
      </p:sp>
      <p:sp>
        <p:nvSpPr>
          <p:cNvPr id="92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321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0A40E7-6CEB-466F-ABC2-556680BBD576}" type="slidenum">
              <a:rPr lang="en-US"/>
              <a:pPr/>
              <a:t>46</a:t>
            </a:fld>
            <a:endParaRPr lang="en-US"/>
          </a:p>
        </p:txBody>
      </p:sp>
      <p:sp>
        <p:nvSpPr>
          <p:cNvPr id="92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679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161B0-0192-4995-9F03-1FA24AA4A029}" type="slidenum">
              <a:rPr lang="en-US"/>
              <a:pPr/>
              <a:t>47</a:t>
            </a:fld>
            <a:endParaRPr lang="en-US"/>
          </a:p>
        </p:txBody>
      </p:sp>
      <p:sp>
        <p:nvSpPr>
          <p:cNvPr id="86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301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3E4B3A-8E76-4792-A2FE-5B5C7C13FB47}" type="slidenum">
              <a:rPr lang="en-US"/>
              <a:pPr/>
              <a:t>48</a:t>
            </a:fld>
            <a:endParaRPr lang="en-US"/>
          </a:p>
        </p:txBody>
      </p:sp>
      <p:sp>
        <p:nvSpPr>
          <p:cNvPr id="86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838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01563-EE81-472A-A882-745E0CE2692D}" type="slidenum">
              <a:rPr lang="en-US"/>
              <a:pPr/>
              <a:t>49</a:t>
            </a:fld>
            <a:endParaRPr lang="en-US"/>
          </a:p>
        </p:txBody>
      </p:sp>
      <p:sp>
        <p:nvSpPr>
          <p:cNvPr id="87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44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96EF08-4750-402D-9A1E-9B901EF3A21F}" type="slidenum">
              <a:rPr lang="en-US"/>
              <a:pPr/>
              <a:t>5</a:t>
            </a:fld>
            <a:endParaRPr lang="en-US"/>
          </a:p>
        </p:txBody>
      </p:sp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356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63B9F4-4F2C-4944-9809-DEEBF618910C}" type="slidenum">
              <a:rPr lang="en-US"/>
              <a:pPr/>
              <a:t>50</a:t>
            </a:fld>
            <a:endParaRPr lang="en-US"/>
          </a:p>
        </p:txBody>
      </p:sp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470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0D8F83-9925-48DD-A4CF-82592D722408}" type="slidenum">
              <a:rPr lang="en-US"/>
              <a:pPr/>
              <a:t>51</a:t>
            </a:fld>
            <a:endParaRPr lang="en-US"/>
          </a:p>
        </p:txBody>
      </p:sp>
      <p:sp>
        <p:nvSpPr>
          <p:cNvPr id="87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7134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36184E-5FD4-4AF6-9E69-BBCA28C398B9}" type="slidenum">
              <a:rPr lang="en-US"/>
              <a:pPr/>
              <a:t>52</a:t>
            </a:fld>
            <a:endParaRPr lang="en-US"/>
          </a:p>
        </p:txBody>
      </p:sp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700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0329F7-69CA-43E5-AE31-5E777F840D11}" type="slidenum">
              <a:rPr lang="en-US"/>
              <a:pPr/>
              <a:t>53</a:t>
            </a:fld>
            <a:endParaRPr lang="en-US"/>
          </a:p>
        </p:txBody>
      </p:sp>
      <p:sp>
        <p:nvSpPr>
          <p:cNvPr id="91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030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26DD5B-1957-4EE6-AE19-B35162C3ACDC}" type="slidenum">
              <a:rPr lang="en-US"/>
              <a:pPr/>
              <a:t>54</a:t>
            </a:fld>
            <a:endParaRPr lang="en-US"/>
          </a:p>
        </p:txBody>
      </p:sp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561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CFDF7C-EF57-42D1-98C8-51F79DD6BF6B}" type="slidenum">
              <a:rPr lang="en-US"/>
              <a:pPr/>
              <a:t>55</a:t>
            </a:fld>
            <a:endParaRPr lang="en-US"/>
          </a:p>
        </p:txBody>
      </p:sp>
      <p:sp>
        <p:nvSpPr>
          <p:cNvPr id="92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 first42(Node *cur)</a:t>
            </a:r>
          </a:p>
          <a:p>
            <a:r>
              <a:rPr lang="en-US"/>
              <a:t>{</a:t>
            </a:r>
          </a:p>
          <a:p>
            <a:r>
              <a:rPr lang="en-US"/>
              <a:t>    if (cur == NULL)</a:t>
            </a:r>
          </a:p>
          <a:p>
            <a:r>
              <a:rPr lang="en-US"/>
              <a:t>       return -1;</a:t>
            </a:r>
          </a:p>
          <a:p>
            <a:endParaRPr lang="en-US"/>
          </a:p>
          <a:p>
            <a:r>
              <a:rPr lang="en-US"/>
              <a:t>   if (cur-&gt;val == 42)</a:t>
            </a:r>
          </a:p>
          <a:p>
            <a:r>
              <a:rPr lang="en-US"/>
              <a:t>      return 0;</a:t>
            </a:r>
          </a:p>
          <a:p>
            <a:endParaRPr lang="en-US"/>
          </a:p>
          <a:p>
            <a:r>
              <a:rPr lang="en-US"/>
              <a:t>   int result = first42(cur-&gt;next);</a:t>
            </a:r>
          </a:p>
          <a:p>
            <a:r>
              <a:rPr lang="en-US"/>
              <a:t>   if (result == -1)</a:t>
            </a:r>
          </a:p>
          <a:p>
            <a:r>
              <a:rPr lang="en-US"/>
              <a:t>      return -1;</a:t>
            </a:r>
          </a:p>
          <a:p>
            <a:endParaRPr lang="en-US"/>
          </a:p>
          <a:p>
            <a:r>
              <a:rPr lang="en-US"/>
              <a:t>   return result + 1;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61922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B2B886-B7D8-420E-ADF7-21A07D66FB98}" type="slidenum">
              <a:rPr lang="en-US"/>
              <a:pPr/>
              <a:t>56</a:t>
            </a:fld>
            <a:endParaRPr lang="en-US"/>
          </a:p>
        </p:txBody>
      </p:sp>
      <p:sp>
        <p:nvSpPr>
          <p:cNvPr id="93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 first42(Node *cur)</a:t>
            </a:r>
          </a:p>
          <a:p>
            <a:r>
              <a:rPr lang="en-US"/>
              <a:t>{</a:t>
            </a:r>
          </a:p>
          <a:p>
            <a:r>
              <a:rPr lang="en-US"/>
              <a:t>    if (cur == NULL)</a:t>
            </a:r>
          </a:p>
          <a:p>
            <a:r>
              <a:rPr lang="en-US"/>
              <a:t>       return -1;</a:t>
            </a:r>
          </a:p>
          <a:p>
            <a:endParaRPr lang="en-US"/>
          </a:p>
          <a:p>
            <a:r>
              <a:rPr lang="en-US"/>
              <a:t>   if (cur-&gt;val == 42)</a:t>
            </a:r>
          </a:p>
          <a:p>
            <a:r>
              <a:rPr lang="en-US"/>
              <a:t>      return 0;</a:t>
            </a:r>
          </a:p>
          <a:p>
            <a:endParaRPr lang="en-US"/>
          </a:p>
          <a:p>
            <a:r>
              <a:rPr lang="en-US"/>
              <a:t>   int result = first42(cur-&gt;next);</a:t>
            </a:r>
          </a:p>
          <a:p>
            <a:r>
              <a:rPr lang="en-US"/>
              <a:t>   if (result == -1)</a:t>
            </a:r>
          </a:p>
          <a:p>
            <a:r>
              <a:rPr lang="en-US"/>
              <a:t>      return -1;</a:t>
            </a:r>
          </a:p>
          <a:p>
            <a:endParaRPr lang="en-US"/>
          </a:p>
          <a:p>
            <a:r>
              <a:rPr lang="en-US"/>
              <a:t>   return result + 1;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48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9427A-9C4F-4F42-BCB5-B99AC8EF2304}" type="slidenum">
              <a:rPr lang="en-US"/>
              <a:pPr/>
              <a:t>57</a:t>
            </a:fld>
            <a:endParaRPr lang="en-US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 first42(Node *cur)</a:t>
            </a:r>
          </a:p>
          <a:p>
            <a:r>
              <a:rPr lang="en-US"/>
              <a:t>{</a:t>
            </a:r>
          </a:p>
          <a:p>
            <a:r>
              <a:rPr lang="en-US"/>
              <a:t>    if (cur == NULL)</a:t>
            </a:r>
          </a:p>
          <a:p>
            <a:r>
              <a:rPr lang="en-US"/>
              <a:t>       return -1;</a:t>
            </a:r>
          </a:p>
          <a:p>
            <a:endParaRPr lang="en-US"/>
          </a:p>
          <a:p>
            <a:r>
              <a:rPr lang="en-US"/>
              <a:t>   if (cur-&gt;val == 42)</a:t>
            </a:r>
          </a:p>
          <a:p>
            <a:r>
              <a:rPr lang="en-US"/>
              <a:t>      return 0;</a:t>
            </a:r>
          </a:p>
          <a:p>
            <a:endParaRPr lang="en-US"/>
          </a:p>
          <a:p>
            <a:r>
              <a:rPr lang="en-US"/>
              <a:t>   int result = first42(cur-&gt;next);</a:t>
            </a:r>
          </a:p>
          <a:p>
            <a:r>
              <a:rPr lang="en-US"/>
              <a:t>   if (result == -1)</a:t>
            </a:r>
          </a:p>
          <a:p>
            <a:r>
              <a:rPr lang="en-US"/>
              <a:t>      return -1;</a:t>
            </a:r>
          </a:p>
          <a:p>
            <a:endParaRPr lang="en-US"/>
          </a:p>
          <a:p>
            <a:r>
              <a:rPr lang="en-US"/>
              <a:t>   return result + 1;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256738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71D7C8-60F4-441E-BF5E-50356A89D513}" type="slidenum">
              <a:rPr lang="en-US"/>
              <a:pPr/>
              <a:t>58</a:t>
            </a:fld>
            <a:endParaRPr lang="en-US"/>
          </a:p>
        </p:txBody>
      </p:sp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 first42(Node *cur)</a:t>
            </a:r>
          </a:p>
          <a:p>
            <a:r>
              <a:rPr lang="en-US"/>
              <a:t>{</a:t>
            </a:r>
          </a:p>
          <a:p>
            <a:r>
              <a:rPr lang="en-US"/>
              <a:t>    if (cur == NULL)</a:t>
            </a:r>
          </a:p>
          <a:p>
            <a:r>
              <a:rPr lang="en-US"/>
              <a:t>       return -1;</a:t>
            </a:r>
          </a:p>
          <a:p>
            <a:endParaRPr lang="en-US"/>
          </a:p>
          <a:p>
            <a:r>
              <a:rPr lang="en-US"/>
              <a:t>   if (cur-&gt;val == 42)</a:t>
            </a:r>
          </a:p>
          <a:p>
            <a:r>
              <a:rPr lang="en-US"/>
              <a:t>      return 0;</a:t>
            </a:r>
          </a:p>
          <a:p>
            <a:endParaRPr lang="en-US"/>
          </a:p>
          <a:p>
            <a:r>
              <a:rPr lang="en-US"/>
              <a:t>   int result = first42(cur-&gt;next);</a:t>
            </a:r>
          </a:p>
          <a:p>
            <a:r>
              <a:rPr lang="en-US"/>
              <a:t>   if (result == -1)</a:t>
            </a:r>
          </a:p>
          <a:p>
            <a:r>
              <a:rPr lang="en-US"/>
              <a:t>      return -1;</a:t>
            </a:r>
          </a:p>
          <a:p>
            <a:endParaRPr lang="en-US"/>
          </a:p>
          <a:p>
            <a:r>
              <a:rPr lang="en-US"/>
              <a:t>   return result + 1;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436141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4528F6-DD5B-4B5B-91C6-0A1694926BFA}" type="slidenum">
              <a:rPr lang="en-US"/>
              <a:pPr/>
              <a:t>60</a:t>
            </a:fld>
            <a:endParaRPr lang="en-US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01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66D7C3-3E05-4CEC-92F1-6D42399482EA}" type="slidenum">
              <a:rPr lang="en-US"/>
              <a:pPr/>
              <a:t>6</a:t>
            </a:fld>
            <a:endParaRPr lang="en-US"/>
          </a:p>
        </p:txBody>
      </p:sp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6751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434F19-F388-413E-BD19-64FF021045E9}" type="slidenum">
              <a:rPr lang="en-US"/>
              <a:pPr/>
              <a:t>61</a:t>
            </a:fld>
            <a:endParaRPr lang="en-US"/>
          </a:p>
        </p:txBody>
      </p:sp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3563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2A4FD1-2F6B-4A1F-AA0B-C7866901FEAB}" type="slidenum">
              <a:rPr lang="en-US"/>
              <a:pPr/>
              <a:t>62</a:t>
            </a:fld>
            <a:endParaRPr lang="en-US"/>
          </a:p>
        </p:txBody>
      </p:sp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2053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27C5A3-1A15-47E0-BF54-26E28B821F32}" type="slidenum">
              <a:rPr lang="en-US"/>
              <a:pPr/>
              <a:t>63</a:t>
            </a:fld>
            <a:endParaRPr lang="en-US"/>
          </a:p>
        </p:txBody>
      </p:sp>
      <p:sp>
        <p:nvSpPr>
          <p:cNvPr id="74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6414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DC16B7-CFEA-4826-AFE7-268333AFF088}" type="slidenum">
              <a:rPr lang="en-US"/>
              <a:pPr/>
              <a:t>64</a:t>
            </a:fld>
            <a:endParaRPr lang="en-US"/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6491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60DEB4-47D9-48A3-8D08-9FE3CDB81405}" type="slidenum">
              <a:rPr lang="en-US"/>
              <a:pPr/>
              <a:t>65</a:t>
            </a:fld>
            <a:endParaRPr lang="en-US"/>
          </a:p>
        </p:txBody>
      </p:sp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7501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2007DA-4667-4ADC-A478-C15AC35B52E8}" type="slidenum">
              <a:rPr lang="en-US"/>
              <a:pPr/>
              <a:t>66</a:t>
            </a:fld>
            <a:endParaRPr lang="en-US"/>
          </a:p>
        </p:txBody>
      </p:sp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0272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C1716-0E08-4E64-8E18-3FE092E61631}" type="slidenum">
              <a:rPr lang="en-US"/>
              <a:pPr/>
              <a:t>67</a:t>
            </a:fld>
            <a:endParaRPr lang="en-US"/>
          </a:p>
        </p:txBody>
      </p:sp>
      <p:sp>
        <p:nvSpPr>
          <p:cNvPr id="75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4012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8270FB-DEF1-410C-8032-A0C60CF17AB0}" type="slidenum">
              <a:rPr lang="en-US"/>
              <a:pPr/>
              <a:t>68</a:t>
            </a:fld>
            <a:endParaRPr lang="en-US"/>
          </a:p>
        </p:txBody>
      </p:sp>
      <p:sp>
        <p:nvSpPr>
          <p:cNvPr id="90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2280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2739A1-F1CE-450C-902A-DEE850D156A6}" type="slidenum">
              <a:rPr lang="en-US"/>
              <a:pPr/>
              <a:t>69</a:t>
            </a:fld>
            <a:endParaRPr lang="en-US"/>
          </a:p>
        </p:txBody>
      </p:sp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952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5374A-E61D-4C07-BF8B-5EC83C1033B7}" type="slidenum">
              <a:rPr lang="en-US"/>
              <a:pPr/>
              <a:t>70</a:t>
            </a:fld>
            <a:endParaRPr lang="en-US"/>
          </a:p>
        </p:txBody>
      </p:sp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39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E35C53-9D4A-483B-A42F-C1A7E13E775F}" type="slidenum">
              <a:rPr lang="en-US"/>
              <a:pPr/>
              <a:t>7</a:t>
            </a:fld>
            <a:endParaRPr lang="en-US"/>
          </a:p>
        </p:txBody>
      </p:sp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1630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349715-9ED6-4395-B8CC-C99822C5188E}" type="slidenum">
              <a:rPr lang="en-US"/>
              <a:pPr/>
              <a:t>71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1007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4AF248-D653-4B12-A666-13DF3F6BDF34}" type="slidenum">
              <a:rPr lang="en-US"/>
              <a:pPr/>
              <a:t>72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9993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907DE8-6F65-413C-AC07-68800B1404C6}" type="slidenum">
              <a:rPr lang="en-US"/>
              <a:pPr/>
              <a:t>73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6400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907DE8-6F65-413C-AC07-68800B1404C6}" type="slidenum">
              <a:rPr lang="en-US"/>
              <a:pPr/>
              <a:t>74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4273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907DE8-6F65-413C-AC07-68800B1404C6}" type="slidenum">
              <a:rPr lang="en-US"/>
              <a:pPr/>
              <a:t>75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6038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907DE8-6F65-413C-AC07-68800B1404C6}" type="slidenum">
              <a:rPr lang="en-US"/>
              <a:pPr/>
              <a:t>76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812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907DE8-6F65-413C-AC07-68800B1404C6}" type="slidenum">
              <a:rPr lang="en-US"/>
              <a:pPr/>
              <a:t>77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8677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907DE8-6F65-413C-AC07-68800B1404C6}" type="slidenum">
              <a:rPr lang="en-US"/>
              <a:pPr/>
              <a:t>78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3042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907DE8-6F65-413C-AC07-68800B1404C6}" type="slidenum">
              <a:rPr lang="en-US"/>
              <a:pPr/>
              <a:t>79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7059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81B28A-90D2-45A3-B012-19C07E135E38}" type="slidenum">
              <a:rPr lang="en-US"/>
              <a:pPr/>
              <a:t>80</a:t>
            </a:fld>
            <a:endParaRPr lang="en-US"/>
          </a:p>
        </p:txBody>
      </p:sp>
      <p:sp>
        <p:nvSpPr>
          <p:cNvPr id="80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95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5A5FBE-DEC5-4125-ABE0-CBDCD3959680}" type="slidenum">
              <a:rPr lang="en-US"/>
              <a:pPr/>
              <a:t>8</a:t>
            </a:fld>
            <a:endParaRPr lang="en-US"/>
          </a:p>
        </p:txBody>
      </p:sp>
      <p:sp>
        <p:nvSpPr>
          <p:cNvPr id="80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2260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340E8-4E74-4FCF-9369-18D81E1C58B4}" type="slidenum">
              <a:rPr lang="en-US"/>
              <a:pPr/>
              <a:t>81</a:t>
            </a:fld>
            <a:endParaRPr lang="en-US"/>
          </a:p>
        </p:txBody>
      </p:sp>
      <p:sp>
        <p:nvSpPr>
          <p:cNvPr id="80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7547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423FDD-DE3C-4AEE-A733-EC380CE7A726}" type="slidenum">
              <a:rPr lang="en-US"/>
              <a:pPr/>
              <a:t>82</a:t>
            </a:fld>
            <a:endParaRPr lang="en-US"/>
          </a:p>
        </p:txBody>
      </p:sp>
      <p:sp>
        <p:nvSpPr>
          <p:cNvPr id="81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1125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A6ABE2-470C-4953-AF25-0EFF89A41BC7}" type="slidenum">
              <a:rPr lang="en-US"/>
              <a:pPr/>
              <a:t>83</a:t>
            </a:fld>
            <a:endParaRPr lang="en-US"/>
          </a:p>
        </p:txBody>
      </p:sp>
      <p:sp>
        <p:nvSpPr>
          <p:cNvPr id="85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9052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4038D3-BC31-4264-BD86-997A5B7D0C23}" type="slidenum">
              <a:rPr lang="en-US"/>
              <a:pPr/>
              <a:t>84</a:t>
            </a:fld>
            <a:endParaRPr lang="en-US"/>
          </a:p>
        </p:txBody>
      </p:sp>
      <p:sp>
        <p:nvSpPr>
          <p:cNvPr id="85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7295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07A11B-62A9-40F0-9897-520598A40915}" type="slidenum">
              <a:rPr lang="en-US"/>
              <a:pPr/>
              <a:t>85</a:t>
            </a:fld>
            <a:endParaRPr lang="en-US"/>
          </a:p>
        </p:txBody>
      </p:sp>
      <p:sp>
        <p:nvSpPr>
          <p:cNvPr id="86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0198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689413-9231-416A-B4F6-56CEA1F3A32E}" type="slidenum">
              <a:rPr lang="en-US"/>
              <a:pPr/>
              <a:t>86</a:t>
            </a:fld>
            <a:endParaRPr lang="en-US"/>
          </a:p>
        </p:txBody>
      </p:sp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7663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87ACE4-031B-4108-8066-2EB87729E68C}" type="slidenum">
              <a:rPr lang="en-US"/>
              <a:pPr/>
              <a:t>87</a:t>
            </a:fld>
            <a:endParaRPr lang="en-US"/>
          </a:p>
        </p:txBody>
      </p:sp>
      <p:sp>
        <p:nvSpPr>
          <p:cNvPr id="89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0947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C4F9E3-F992-44EE-8BD0-E3CE23E2032D}" type="slidenum">
              <a:rPr lang="en-US"/>
              <a:pPr/>
              <a:t>88</a:t>
            </a:fld>
            <a:endParaRPr lang="en-US"/>
          </a:p>
        </p:txBody>
      </p:sp>
      <p:sp>
        <p:nvSpPr>
          <p:cNvPr id="86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09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488E4B-B5F9-45DE-AF81-DD084FE69DD1}" type="slidenum">
              <a:rPr lang="en-US"/>
              <a:pPr/>
              <a:t>9</a:t>
            </a:fld>
            <a:endParaRPr lang="en-US"/>
          </a:p>
        </p:txBody>
      </p:sp>
      <p:sp>
        <p:nvSpPr>
          <p:cNvPr id="69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4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27D95C-7847-4CF6-99B0-AA3419FBF9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5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CB341B-4A81-4B1D-BFD5-0481E3A80E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5D790B-AC0B-48D7-883E-7D81A51FC7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56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552575" y="-571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4426689-5FA1-4EA3-8431-E426076D99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2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19936D-5924-4585-BBD1-B64FFC5453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1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F0A3AB-3E90-4EF1-84DD-54797306E0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9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5AD066-D8CA-413A-8BE1-68186CA7AC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2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48E4EC-3E29-47E2-AA83-D4F5E739DF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6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C764D-15A7-442B-BD39-3D70F08789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9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3350C-CCD3-4359-A211-F079744A7E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0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EF0091-204A-483F-ADDA-CF04BE16E9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8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EF3E4D-C73E-489B-A8C3-3301305576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5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52575" y="-571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6078152F-8178-4BFD-AD9A-59A9092D974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7.jpg"/><Relationship Id="rId5" Type="http://schemas.openxmlformats.org/officeDocument/2006/relationships/image" Target="../media/image12.png"/><Relationship Id="rId10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EF4E-1EAF-46B4-B55D-3E0178E97858}" type="slidenum">
              <a:rPr lang="en-US"/>
              <a:pPr/>
              <a:t>1</a:t>
            </a:fld>
            <a:endParaRPr lang="en-US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085850"/>
            <a:ext cx="7480300" cy="1276350"/>
          </a:xfrm>
        </p:spPr>
        <p:txBody>
          <a:bodyPr/>
          <a:lstStyle/>
          <a:p>
            <a:r>
              <a:rPr lang="en-US" sz="2400" dirty="0" smtClean="0"/>
              <a:t>Recursion</a:t>
            </a:r>
            <a:endParaRPr lang="en-US" sz="2400" dirty="0"/>
          </a:p>
        </p:txBody>
      </p:sp>
      <p:pic>
        <p:nvPicPr>
          <p:cNvPr id="377871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2181225"/>
            <a:ext cx="5470525" cy="411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mtClean="0"/>
              <a:t>Lecture </a:t>
            </a:r>
            <a:r>
              <a:rPr lang="en-US" smtClean="0"/>
              <a:t>#9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A289-5C28-4837-A964-0E5F1B4E9073}" type="slidenum">
              <a:rPr lang="en-US"/>
              <a:pPr/>
              <a:t>10</a:t>
            </a:fld>
            <a:endParaRPr lang="en-US"/>
          </a:p>
        </p:txBody>
      </p:sp>
      <p:sp>
        <p:nvSpPr>
          <p:cNvPr id="692236" name="Text Box 12"/>
          <p:cNvSpPr txBox="1">
            <a:spLocks noChangeArrowheads="1"/>
          </p:cNvSpPr>
          <p:nvPr/>
        </p:nvSpPr>
        <p:spPr bwMode="auto">
          <a:xfrm>
            <a:off x="334963" y="1092200"/>
            <a:ext cx="4146550" cy="33909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 smtClean="0">
                <a:latin typeface="Courier New" pitchFamily="49" charset="0"/>
                <a:cs typeface="Courier New" pitchFamily="49" charset="0"/>
              </a:rPr>
              <a:t>void eatCandy(int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layer)</a:t>
            </a:r>
            <a:endParaRPr lang="en-US" dirty="0">
              <a:latin typeface="Courier New" pitchFamily="49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  if (layer == 0)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“Eat center!”;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    return;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  <a:endParaRPr lang="en-US" dirty="0">
              <a:latin typeface="Courier New" pitchFamily="49" charset="0"/>
            </a:endParaRPr>
          </a:p>
          <a:p>
            <a:pPr algn="l"/>
            <a:endParaRPr lang="en-US" dirty="0"/>
          </a:p>
          <a:p>
            <a:pPr algn="l"/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</a:rPr>
              <a:t>&lt;&lt;“Lick layer “&lt;&lt;layer;</a:t>
            </a:r>
          </a:p>
          <a:p>
            <a:pPr algn="l"/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eatCandy(layer-1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 </a:t>
            </a:r>
            <a:endParaRPr lang="en-US" dirty="0">
              <a:latin typeface="Courier New" pitchFamily="49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92226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/>
              <a:t>The Stopping Condition</a:t>
            </a:r>
          </a:p>
        </p:txBody>
      </p:sp>
      <p:sp>
        <p:nvSpPr>
          <p:cNvPr id="692228" name="Text Box 4"/>
          <p:cNvSpPr txBox="1">
            <a:spLocks noChangeArrowheads="1"/>
          </p:cNvSpPr>
          <p:nvPr/>
        </p:nvSpPr>
        <p:spPr bwMode="auto">
          <a:xfrm>
            <a:off x="4552950" y="2819400"/>
            <a:ext cx="43735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Can you identify the </a:t>
            </a:r>
            <a:r>
              <a:rPr lang="en-US" sz="2400">
                <a:solidFill>
                  <a:srgbClr val="990000"/>
                </a:solidFill>
              </a:rPr>
              <a:t>stopping condition</a:t>
            </a:r>
            <a:r>
              <a:rPr lang="en-US" sz="2400"/>
              <a:t> in this function? </a:t>
            </a:r>
          </a:p>
        </p:txBody>
      </p:sp>
      <p:sp>
        <p:nvSpPr>
          <p:cNvPr id="692230" name="Rectangle 6"/>
          <p:cNvSpPr>
            <a:spLocks noChangeArrowheads="1"/>
          </p:cNvSpPr>
          <p:nvPr/>
        </p:nvSpPr>
        <p:spPr bwMode="auto">
          <a:xfrm>
            <a:off x="320675" y="4572000"/>
            <a:ext cx="4097338" cy="14478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692231" name="Text Box 7"/>
          <p:cNvSpPr txBox="1">
            <a:spLocks noChangeArrowheads="1"/>
          </p:cNvSpPr>
          <p:nvPr/>
        </p:nvSpPr>
        <p:spPr bwMode="auto">
          <a:xfrm>
            <a:off x="327025" y="4633913"/>
            <a:ext cx="23177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latin typeface="Courier New" pitchFamily="49" charset="0"/>
              </a:rPr>
              <a:t>main()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2000" b="1">
                <a:latin typeface="Courier New" pitchFamily="49" charset="0"/>
              </a:rPr>
              <a:t>  </a:t>
            </a:r>
            <a:r>
              <a:rPr lang="en-US" sz="2000" b="1" smtClean="0">
                <a:latin typeface="Courier New" pitchFamily="49" charset="0"/>
              </a:rPr>
              <a:t>eatCandy(3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692232" name="Rectangle 8"/>
          <p:cNvSpPr>
            <a:spLocks noChangeArrowheads="1"/>
          </p:cNvSpPr>
          <p:nvPr/>
        </p:nvSpPr>
        <p:spPr bwMode="auto">
          <a:xfrm>
            <a:off x="550863" y="1649413"/>
            <a:ext cx="3763962" cy="14573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2233" name="Text Box 9"/>
          <p:cNvSpPr txBox="1">
            <a:spLocks noChangeArrowheads="1"/>
          </p:cNvSpPr>
          <p:nvPr/>
        </p:nvSpPr>
        <p:spPr bwMode="auto">
          <a:xfrm>
            <a:off x="4422775" y="3933825"/>
            <a:ext cx="4613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cs typeface="Courier New" pitchFamily="49" charset="0"/>
              </a:rPr>
              <a:t>What if we </a:t>
            </a:r>
            <a:r>
              <a:rPr lang="en-US" sz="2400">
                <a:solidFill>
                  <a:srgbClr val="FF3300"/>
                </a:solidFill>
                <a:cs typeface="Courier New" pitchFamily="49" charset="0"/>
              </a:rPr>
              <a:t>didn’t have</a:t>
            </a:r>
            <a:r>
              <a:rPr lang="en-US" sz="2400">
                <a:cs typeface="Courier New" pitchFamily="49" charset="0"/>
              </a:rPr>
              <a:t> this </a:t>
            </a:r>
            <a:r>
              <a:rPr lang="en-US" sz="2400">
                <a:solidFill>
                  <a:srgbClr val="990000"/>
                </a:solidFill>
                <a:cs typeface="Courier New" pitchFamily="49" charset="0"/>
              </a:rPr>
              <a:t>stopping condition</a:t>
            </a:r>
            <a:r>
              <a:rPr lang="en-US" sz="2400">
                <a:cs typeface="Courier New" pitchFamily="49" charset="0"/>
              </a:rPr>
              <a:t>/base case?</a:t>
            </a:r>
            <a:r>
              <a:rPr lang="en-US" sz="2400"/>
              <a:t> </a:t>
            </a:r>
          </a:p>
        </p:txBody>
      </p:sp>
      <p:sp>
        <p:nvSpPr>
          <p:cNvPr id="692234" name="Rectangle 10"/>
          <p:cNvSpPr>
            <a:spLocks noChangeArrowheads="1"/>
          </p:cNvSpPr>
          <p:nvPr/>
        </p:nvSpPr>
        <p:spPr bwMode="auto">
          <a:xfrm>
            <a:off x="585788" y="1695450"/>
            <a:ext cx="3686175" cy="136683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2235" name="Text Box 11"/>
          <p:cNvSpPr txBox="1">
            <a:spLocks noChangeArrowheads="1"/>
          </p:cNvSpPr>
          <p:nvPr/>
        </p:nvSpPr>
        <p:spPr bwMode="auto">
          <a:xfrm>
            <a:off x="4405313" y="5216525"/>
            <a:ext cx="461645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Right! Our function would never stop running.</a:t>
            </a:r>
          </a:p>
          <a:p>
            <a:r>
              <a:rPr lang="en-US"/>
              <a:t>(We’d just keep licking forever) </a:t>
            </a:r>
          </a:p>
        </p:txBody>
      </p:sp>
      <p:pic>
        <p:nvPicPr>
          <p:cNvPr id="692237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1524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2229" name="Text Box 5"/>
          <p:cNvSpPr txBox="1">
            <a:spLocks noChangeArrowheads="1"/>
          </p:cNvSpPr>
          <p:nvPr/>
        </p:nvSpPr>
        <p:spPr bwMode="auto">
          <a:xfrm>
            <a:off x="4525963" y="1412875"/>
            <a:ext cx="44386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Here’s a simple recursive function that shows how to  eat a </a:t>
            </a:r>
            <a:r>
              <a:rPr lang="en-US" sz="2400">
                <a:solidFill>
                  <a:srgbClr val="6600CC"/>
                </a:solidFill>
              </a:rPr>
              <a:t>tootsie-roll pop</a:t>
            </a:r>
            <a:r>
              <a:rPr lang="en-US" sz="24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2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2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9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2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2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9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9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8" grpId="0" autoUpdateAnimBg="0"/>
      <p:bldP spid="692232" grpId="0" animBg="1"/>
      <p:bldP spid="692233" grpId="0" autoUpdateAnimBg="0"/>
      <p:bldP spid="692234" grpId="0" animBg="1"/>
      <p:bldP spid="69223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62FB-73CC-4CFA-A6A2-93D063B80F05}" type="slidenum">
              <a:rPr lang="en-US"/>
              <a:pPr/>
              <a:t>11</a:t>
            </a:fld>
            <a:endParaRPr lang="en-US"/>
          </a:p>
        </p:txBody>
      </p:sp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The Two Rules of Recursion</a:t>
            </a:r>
          </a:p>
        </p:txBody>
      </p:sp>
      <p:sp>
        <p:nvSpPr>
          <p:cNvPr id="694275" name="Text Box 3"/>
          <p:cNvSpPr txBox="1">
            <a:spLocks noChangeArrowheads="1"/>
          </p:cNvSpPr>
          <p:nvPr/>
        </p:nvSpPr>
        <p:spPr bwMode="auto">
          <a:xfrm>
            <a:off x="3646488" y="1074738"/>
            <a:ext cx="1998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RULE TWO: </a:t>
            </a:r>
          </a:p>
        </p:txBody>
      </p:sp>
      <p:sp>
        <p:nvSpPr>
          <p:cNvPr id="694276" name="Text Box 4"/>
          <p:cNvSpPr txBox="1">
            <a:spLocks noChangeArrowheads="1"/>
          </p:cNvSpPr>
          <p:nvPr/>
        </p:nvSpPr>
        <p:spPr bwMode="auto">
          <a:xfrm>
            <a:off x="476250" y="2514600"/>
            <a:ext cx="833437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cs typeface="Courier New" pitchFamily="49" charset="0"/>
              </a:rPr>
              <a:t>Simplifying Step</a:t>
            </a:r>
            <a:r>
              <a:rPr lang="en-US" sz="2400" dirty="0">
                <a:solidFill>
                  <a:srgbClr val="000000"/>
                </a:solidFill>
                <a:cs typeface="Courier New" pitchFamily="49" charset="0"/>
              </a:rPr>
              <a:t>: </a:t>
            </a:r>
          </a:p>
          <a:p>
            <a:endParaRPr lang="en-US" sz="1000" dirty="0">
              <a:solidFill>
                <a:srgbClr val="000000"/>
              </a:solidFill>
              <a:cs typeface="Courier New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Every time a recursive function </a:t>
            </a:r>
            <a:r>
              <a:rPr lang="en-US" sz="2400" dirty="0">
                <a:solidFill>
                  <a:srgbClr val="006666"/>
                </a:solidFill>
              </a:rPr>
              <a:t>calls itself</a:t>
            </a:r>
            <a:r>
              <a:rPr lang="en-US" sz="2400" dirty="0">
                <a:solidFill>
                  <a:srgbClr val="000000"/>
                </a:solidFill>
              </a:rPr>
              <a:t>, it </a:t>
            </a:r>
            <a:r>
              <a:rPr lang="en-US" sz="2400" dirty="0">
                <a:solidFill>
                  <a:srgbClr val="FF0000"/>
                </a:solidFill>
              </a:rPr>
              <a:t>must</a:t>
            </a:r>
            <a:r>
              <a:rPr lang="en-US" sz="2400" dirty="0">
                <a:solidFill>
                  <a:srgbClr val="000000"/>
                </a:solidFill>
              </a:rPr>
              <a:t> pass in a </a:t>
            </a:r>
            <a:r>
              <a:rPr lang="en-US" sz="2400" dirty="0">
                <a:solidFill>
                  <a:srgbClr val="FF0000"/>
                </a:solidFill>
              </a:rPr>
              <a:t>smaller sub-problem </a:t>
            </a:r>
            <a:r>
              <a:rPr lang="en-US" sz="2400" dirty="0">
                <a:solidFill>
                  <a:srgbClr val="000000"/>
                </a:solidFill>
              </a:rPr>
              <a:t>that ensures the algorithm will eventually reach its </a:t>
            </a:r>
            <a:r>
              <a:rPr lang="en-US" sz="2400" dirty="0">
                <a:solidFill>
                  <a:srgbClr val="6600CC"/>
                </a:solidFill>
              </a:rPr>
              <a:t>stopping condition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94277" name="Text Box 5"/>
          <p:cNvSpPr txBox="1">
            <a:spLocks noChangeArrowheads="1"/>
          </p:cNvSpPr>
          <p:nvPr/>
        </p:nvSpPr>
        <p:spPr bwMode="auto">
          <a:xfrm>
            <a:off x="400050" y="1619250"/>
            <a:ext cx="837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  <a:cs typeface="Courier New" pitchFamily="49" charset="0"/>
              </a:rPr>
              <a:t>Every recursive function must have a </a:t>
            </a:r>
            <a:r>
              <a:rPr lang="en-US" sz="2400">
                <a:solidFill>
                  <a:schemeClr val="accent2"/>
                </a:solidFill>
                <a:cs typeface="Courier New" pitchFamily="49" charset="0"/>
              </a:rPr>
              <a:t>“simplifying step”.</a:t>
            </a:r>
          </a:p>
        </p:txBody>
      </p:sp>
      <p:sp>
        <p:nvSpPr>
          <p:cNvPr id="694278" name="Text Box 6"/>
          <p:cNvSpPr txBox="1">
            <a:spLocks noChangeArrowheads="1"/>
          </p:cNvSpPr>
          <p:nvPr/>
        </p:nvSpPr>
        <p:spPr bwMode="auto">
          <a:xfrm>
            <a:off x="225425" y="4591050"/>
            <a:ext cx="87661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cs typeface="Courier New" pitchFamily="49" charset="0"/>
              </a:rPr>
              <a:t>Remember:</a:t>
            </a:r>
            <a:r>
              <a:rPr lang="en-US" sz="2400">
                <a:solidFill>
                  <a:srgbClr val="000000"/>
                </a:solidFill>
                <a:cs typeface="Courier New" pitchFamily="49" charset="0"/>
              </a:rPr>
              <a:t> A recursive function must eventually reach its </a:t>
            </a:r>
            <a:r>
              <a:rPr lang="en-US" sz="2400">
                <a:solidFill>
                  <a:srgbClr val="6600CC"/>
                </a:solidFill>
                <a:cs typeface="Courier New" pitchFamily="49" charset="0"/>
              </a:rPr>
              <a:t>stopping condition</a:t>
            </a:r>
            <a:r>
              <a:rPr lang="en-US" sz="2400">
                <a:solidFill>
                  <a:srgbClr val="000000"/>
                </a:solidFill>
                <a:cs typeface="Courier New" pitchFamily="49" charset="0"/>
              </a:rPr>
              <a:t> or it’ll run forever. </a:t>
            </a:r>
          </a:p>
          <a:p>
            <a:endParaRPr lang="en-US" sz="2400">
              <a:solidFill>
                <a:srgbClr val="000000"/>
              </a:solidFill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76" grpId="0"/>
      <p:bldP spid="69427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0BD1-11D3-4FF4-8285-BAEFD12E191B}" type="slidenum">
              <a:rPr lang="en-US"/>
              <a:pPr/>
              <a:t>12</a:t>
            </a:fld>
            <a:endParaRPr lang="en-US"/>
          </a:p>
        </p:txBody>
      </p:sp>
      <p:sp>
        <p:nvSpPr>
          <p:cNvPr id="696342" name="Text Box 22"/>
          <p:cNvSpPr txBox="1">
            <a:spLocks noChangeArrowheads="1"/>
          </p:cNvSpPr>
          <p:nvPr/>
        </p:nvSpPr>
        <p:spPr bwMode="auto">
          <a:xfrm>
            <a:off x="334963" y="1092200"/>
            <a:ext cx="4146550" cy="33909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 smtClean="0">
                <a:latin typeface="Courier New" pitchFamily="49" charset="0"/>
                <a:cs typeface="Courier New" pitchFamily="49" charset="0"/>
              </a:rPr>
              <a:t>void eatCandy(int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layer)</a:t>
            </a:r>
            <a:endParaRPr lang="en-US" dirty="0">
              <a:latin typeface="Courier New" pitchFamily="49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  if (layer == 0)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“Eat center!”;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    return;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  <a:endParaRPr lang="en-US" dirty="0">
              <a:latin typeface="Courier New" pitchFamily="49" charset="0"/>
            </a:endParaRPr>
          </a:p>
          <a:p>
            <a:pPr algn="l"/>
            <a:endParaRPr lang="en-US" dirty="0"/>
          </a:p>
          <a:p>
            <a:pPr algn="l"/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</a:rPr>
              <a:t>&lt;&lt;“Lick layer “&lt;&lt;layer;</a:t>
            </a:r>
          </a:p>
          <a:p>
            <a:pPr algn="l"/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eatCandy(layer-1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 </a:t>
            </a:r>
            <a:endParaRPr lang="en-US" dirty="0">
              <a:latin typeface="Courier New" pitchFamily="49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Simplifying Code</a:t>
            </a:r>
          </a:p>
        </p:txBody>
      </p:sp>
      <p:sp>
        <p:nvSpPr>
          <p:cNvPr id="696324" name="Text Box 4"/>
          <p:cNvSpPr txBox="1">
            <a:spLocks noChangeArrowheads="1"/>
          </p:cNvSpPr>
          <p:nvPr/>
        </p:nvSpPr>
        <p:spPr bwMode="auto">
          <a:xfrm>
            <a:off x="4267200" y="1133475"/>
            <a:ext cx="46783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Can you identify the </a:t>
            </a:r>
            <a:r>
              <a:rPr lang="en-US" sz="2200">
                <a:solidFill>
                  <a:srgbClr val="990000"/>
                </a:solidFill>
              </a:rPr>
              <a:t>simplifying code </a:t>
            </a:r>
            <a:r>
              <a:rPr lang="en-US" sz="2200"/>
              <a:t>in our print function? </a:t>
            </a:r>
          </a:p>
        </p:txBody>
      </p:sp>
      <p:sp>
        <p:nvSpPr>
          <p:cNvPr id="696325" name="Rectangle 5"/>
          <p:cNvSpPr>
            <a:spLocks noChangeArrowheads="1"/>
          </p:cNvSpPr>
          <p:nvPr/>
        </p:nvSpPr>
        <p:spPr bwMode="auto">
          <a:xfrm>
            <a:off x="320675" y="4572000"/>
            <a:ext cx="3657600" cy="14478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696326" name="Text Box 6"/>
          <p:cNvSpPr txBox="1">
            <a:spLocks noChangeArrowheads="1"/>
          </p:cNvSpPr>
          <p:nvPr/>
        </p:nvSpPr>
        <p:spPr bwMode="auto">
          <a:xfrm>
            <a:off x="327025" y="4633913"/>
            <a:ext cx="23177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latin typeface="Courier New" pitchFamily="49" charset="0"/>
              </a:rPr>
              <a:t>main()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2000" b="1">
                <a:latin typeface="Courier New" pitchFamily="49" charset="0"/>
              </a:rPr>
              <a:t>  </a:t>
            </a:r>
            <a:r>
              <a:rPr lang="en-US" sz="2000" b="1" smtClean="0">
                <a:latin typeface="Courier New" pitchFamily="49" charset="0"/>
              </a:rPr>
              <a:t>eatCandy(3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696327" name="Rectangle 7"/>
          <p:cNvSpPr>
            <a:spLocks noChangeArrowheads="1"/>
          </p:cNvSpPr>
          <p:nvPr/>
        </p:nvSpPr>
        <p:spPr bwMode="auto">
          <a:xfrm>
            <a:off x="1920875" y="3865563"/>
            <a:ext cx="954088" cy="31908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28" name="Text Box 8"/>
          <p:cNvSpPr txBox="1">
            <a:spLocks noChangeArrowheads="1"/>
          </p:cNvSpPr>
          <p:nvPr/>
        </p:nvSpPr>
        <p:spPr bwMode="auto">
          <a:xfrm>
            <a:off x="4327525" y="2225675"/>
            <a:ext cx="46132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cs typeface="Courier New" pitchFamily="49" charset="0"/>
              </a:rPr>
              <a:t>What if we </a:t>
            </a:r>
            <a:r>
              <a:rPr lang="en-US" sz="2200">
                <a:solidFill>
                  <a:srgbClr val="FF3300"/>
                </a:solidFill>
                <a:cs typeface="Courier New" pitchFamily="49" charset="0"/>
              </a:rPr>
              <a:t>didn’t have</a:t>
            </a:r>
            <a:r>
              <a:rPr lang="en-US" sz="2200">
                <a:cs typeface="Courier New" pitchFamily="49" charset="0"/>
              </a:rPr>
              <a:t> </a:t>
            </a:r>
            <a:r>
              <a:rPr lang="en-US" sz="2200">
                <a:solidFill>
                  <a:srgbClr val="990000"/>
                </a:solidFill>
                <a:cs typeface="Courier New" pitchFamily="49" charset="0"/>
              </a:rPr>
              <a:t>simplifying code</a:t>
            </a:r>
            <a:r>
              <a:rPr lang="en-US" sz="2200">
                <a:cs typeface="Courier New" pitchFamily="49" charset="0"/>
              </a:rPr>
              <a:t>?</a:t>
            </a:r>
            <a:r>
              <a:rPr lang="en-US" sz="2200"/>
              <a:t> </a:t>
            </a:r>
          </a:p>
        </p:txBody>
      </p:sp>
      <p:sp>
        <p:nvSpPr>
          <p:cNvPr id="696329" name="Text Box 9"/>
          <p:cNvSpPr txBox="1">
            <a:spLocks noChangeArrowheads="1"/>
          </p:cNvSpPr>
          <p:nvPr/>
        </p:nvSpPr>
        <p:spPr bwMode="auto">
          <a:xfrm>
            <a:off x="4397375" y="3217863"/>
            <a:ext cx="461645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Our function would never get closer to our stopping condition and never stop running. </a:t>
            </a:r>
          </a:p>
        </p:txBody>
      </p:sp>
      <p:sp>
        <p:nvSpPr>
          <p:cNvPr id="696330" name="Rectangle 10"/>
          <p:cNvSpPr>
            <a:spLocks noChangeArrowheads="1"/>
          </p:cNvSpPr>
          <p:nvPr/>
        </p:nvSpPr>
        <p:spPr bwMode="auto">
          <a:xfrm>
            <a:off x="2608263" y="3856038"/>
            <a:ext cx="287337" cy="331787"/>
          </a:xfrm>
          <a:prstGeom prst="rect">
            <a:avLst/>
          </a:prstGeom>
          <a:solidFill>
            <a:srgbClr val="CCFFFF"/>
          </a:solidFill>
          <a:ln w="3175">
            <a:solidFill>
              <a:srgbClr val="CC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33" name="Text Box 13"/>
          <p:cNvSpPr txBox="1">
            <a:spLocks noChangeArrowheads="1"/>
          </p:cNvSpPr>
          <p:nvPr/>
        </p:nvSpPr>
        <p:spPr bwMode="auto">
          <a:xfrm>
            <a:off x="4081463" y="4521200"/>
            <a:ext cx="49212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Most recursive functions simplify their inputs in one of two ways:</a:t>
            </a:r>
          </a:p>
        </p:txBody>
      </p:sp>
      <p:sp>
        <p:nvSpPr>
          <p:cNvPr id="696334" name="Text Box 14"/>
          <p:cNvSpPr txBox="1">
            <a:spLocks noChangeArrowheads="1"/>
          </p:cNvSpPr>
          <p:nvPr/>
        </p:nvSpPr>
        <p:spPr bwMode="auto">
          <a:xfrm>
            <a:off x="4062413" y="5283200"/>
            <a:ext cx="554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/>
              <a:t>1. Each recursive call </a:t>
            </a:r>
            <a:r>
              <a:rPr lang="en-US" sz="2000" dirty="0">
                <a:solidFill>
                  <a:srgbClr val="6600CC"/>
                </a:solidFill>
              </a:rPr>
              <a:t>divides its input   </a:t>
            </a:r>
            <a:br>
              <a:rPr lang="en-US" sz="2000" dirty="0">
                <a:solidFill>
                  <a:srgbClr val="6600CC"/>
                </a:solidFill>
              </a:rPr>
            </a:br>
            <a:r>
              <a:rPr lang="en-US" sz="2000" dirty="0">
                <a:solidFill>
                  <a:srgbClr val="6600CC"/>
                </a:solidFill>
              </a:rPr>
              <a:t>    problem in half</a:t>
            </a:r>
            <a:r>
              <a:rPr lang="en-US" sz="2000" dirty="0"/>
              <a:t> (like </a:t>
            </a:r>
            <a:r>
              <a:rPr lang="en-US" sz="2000" dirty="0" err="1"/>
              <a:t>MergeSort</a:t>
            </a:r>
            <a:r>
              <a:rPr lang="en-US" sz="2000" dirty="0"/>
              <a:t>) </a:t>
            </a:r>
          </a:p>
        </p:txBody>
      </p:sp>
      <p:sp>
        <p:nvSpPr>
          <p:cNvPr id="696335" name="Text Box 15"/>
          <p:cNvSpPr txBox="1">
            <a:spLocks noChangeArrowheads="1"/>
          </p:cNvSpPr>
          <p:nvPr/>
        </p:nvSpPr>
        <p:spPr bwMode="auto">
          <a:xfrm>
            <a:off x="4062413" y="6054725"/>
            <a:ext cx="554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/>
              <a:t>2. Each recursive call operates on an</a:t>
            </a:r>
            <a:br>
              <a:rPr lang="en-US" sz="2000" dirty="0"/>
            </a:br>
            <a:r>
              <a:rPr lang="en-US" sz="2000" dirty="0"/>
              <a:t>    input that’s </a:t>
            </a:r>
            <a:r>
              <a:rPr lang="en-US" sz="2000" dirty="0">
                <a:solidFill>
                  <a:srgbClr val="6600CC"/>
                </a:solidFill>
              </a:rPr>
              <a:t>one smaller</a:t>
            </a:r>
            <a:r>
              <a:rPr lang="en-US" sz="2000" dirty="0"/>
              <a:t> than the last</a:t>
            </a:r>
          </a:p>
        </p:txBody>
      </p:sp>
      <p:sp>
        <p:nvSpPr>
          <p:cNvPr id="696337" name="Text Box 17"/>
          <p:cNvSpPr txBox="1">
            <a:spLocks noChangeArrowheads="1"/>
          </p:cNvSpPr>
          <p:nvPr/>
        </p:nvSpPr>
        <p:spPr bwMode="auto">
          <a:xfrm>
            <a:off x="4384675" y="6356350"/>
            <a:ext cx="252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696338" name="Text Box 18"/>
          <p:cNvSpPr txBox="1">
            <a:spLocks noChangeArrowheads="1"/>
          </p:cNvSpPr>
          <p:nvPr/>
        </p:nvSpPr>
        <p:spPr bwMode="auto">
          <a:xfrm>
            <a:off x="2651125" y="3870325"/>
            <a:ext cx="252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696339" name="AutoShape 19"/>
          <p:cNvCxnSpPr>
            <a:cxnSpLocks noChangeShapeType="1"/>
            <a:stCxn id="696337" idx="1"/>
            <a:endCxn id="696338" idx="2"/>
          </p:cNvCxnSpPr>
          <p:nvPr/>
        </p:nvCxnSpPr>
        <p:spPr bwMode="auto">
          <a:xfrm rot="10800000">
            <a:off x="2778125" y="4237038"/>
            <a:ext cx="1606550" cy="2303462"/>
          </a:xfrm>
          <a:prstGeom prst="curvedConnector2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6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6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9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9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9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9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9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9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27" grpId="0" animBg="1"/>
      <p:bldP spid="696328" grpId="0" autoUpdateAnimBg="0"/>
      <p:bldP spid="696329" grpId="0" autoUpdateAnimBg="0"/>
      <p:bldP spid="696330" grpId="0" animBg="1"/>
      <p:bldP spid="696330" grpId="1" animBg="1"/>
      <p:bldP spid="696333" grpId="0" autoUpdateAnimBg="0"/>
      <p:bldP spid="696334" grpId="0" autoUpdateAnimBg="0"/>
      <p:bldP spid="696335" grpId="0" autoUpdateAnimBg="0"/>
      <p:bldP spid="6963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F105-71FF-49AC-A206-46042C23F2E4}" type="slidenum">
              <a:rPr lang="en-US"/>
              <a:pPr/>
              <a:t>13</a:t>
            </a:fld>
            <a:endParaRPr lang="en-US"/>
          </a:p>
        </p:txBody>
      </p:sp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(Rule 2.5 of Recursion)</a:t>
            </a:r>
          </a:p>
        </p:txBody>
      </p:sp>
      <p:sp>
        <p:nvSpPr>
          <p:cNvPr id="901124" name="Text Box 4"/>
          <p:cNvSpPr txBox="1">
            <a:spLocks noChangeArrowheads="1"/>
          </p:cNvSpPr>
          <p:nvPr/>
        </p:nvSpPr>
        <p:spPr bwMode="auto">
          <a:xfrm>
            <a:off x="1546225" y="1174750"/>
            <a:ext cx="6032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/>
              <a:t>Recursive functions should never use </a:t>
            </a:r>
            <a:r>
              <a:rPr lang="en-US" sz="2400" dirty="0">
                <a:solidFill>
                  <a:srgbClr val="6600CC"/>
                </a:solidFill>
              </a:rPr>
              <a:t>global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6600CC"/>
                </a:solidFill>
              </a:rPr>
              <a:t>static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6600CC"/>
                </a:solidFill>
              </a:rPr>
              <a:t>member</a:t>
            </a:r>
            <a:r>
              <a:rPr lang="en-US" sz="2400" dirty="0"/>
              <a:t> variables.</a:t>
            </a:r>
          </a:p>
        </p:txBody>
      </p:sp>
      <p:pic>
        <p:nvPicPr>
          <p:cNvPr id="90112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3438525"/>
            <a:ext cx="20764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1126" name="Line 6"/>
          <p:cNvSpPr>
            <a:spLocks noChangeShapeType="1"/>
          </p:cNvSpPr>
          <p:nvPr/>
        </p:nvSpPr>
        <p:spPr bwMode="auto">
          <a:xfrm flipV="1">
            <a:off x="962025" y="3648075"/>
            <a:ext cx="1771650" cy="13716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90112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8" y="3576638"/>
            <a:ext cx="227647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1128" name="Line 8"/>
          <p:cNvSpPr>
            <a:spLocks noChangeShapeType="1"/>
          </p:cNvSpPr>
          <p:nvPr/>
        </p:nvSpPr>
        <p:spPr bwMode="auto">
          <a:xfrm flipV="1">
            <a:off x="3914775" y="3895725"/>
            <a:ext cx="1771650" cy="13716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901129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088" y="3471863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1130" name="Line 10"/>
          <p:cNvSpPr>
            <a:spLocks noChangeShapeType="1"/>
          </p:cNvSpPr>
          <p:nvPr/>
        </p:nvSpPr>
        <p:spPr bwMode="auto">
          <a:xfrm flipV="1">
            <a:off x="6610350" y="3790950"/>
            <a:ext cx="1771650" cy="13716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01131" name="Text Box 11"/>
          <p:cNvSpPr txBox="1">
            <a:spLocks noChangeArrowheads="1"/>
          </p:cNvSpPr>
          <p:nvPr/>
        </p:nvSpPr>
        <p:spPr bwMode="auto">
          <a:xfrm>
            <a:off x="1555750" y="2298700"/>
            <a:ext cx="6032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They should only use </a:t>
            </a:r>
            <a:r>
              <a:rPr lang="en-US" sz="2400">
                <a:solidFill>
                  <a:srgbClr val="6600CC"/>
                </a:solidFill>
              </a:rPr>
              <a:t>local variables</a:t>
            </a:r>
            <a:r>
              <a:rPr lang="en-US" sz="2400"/>
              <a:t> and </a:t>
            </a:r>
            <a:r>
              <a:rPr lang="en-US" sz="2400">
                <a:solidFill>
                  <a:srgbClr val="6600CC"/>
                </a:solidFill>
              </a:rPr>
              <a:t>parameters</a:t>
            </a:r>
            <a:r>
              <a:rPr lang="en-US" sz="2400"/>
              <a:t>!</a:t>
            </a:r>
          </a:p>
        </p:txBody>
      </p:sp>
      <p:sp>
        <p:nvSpPr>
          <p:cNvPr id="901132" name="Text Box 12"/>
          <p:cNvSpPr txBox="1">
            <a:spLocks noChangeArrowheads="1"/>
          </p:cNvSpPr>
          <p:nvPr/>
        </p:nvSpPr>
        <p:spPr bwMode="auto">
          <a:xfrm>
            <a:off x="165100" y="5842000"/>
            <a:ext cx="8737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/>
              <a:t>(So be forewarned… If your recursive functions use </a:t>
            </a:r>
            <a:r>
              <a:rPr lang="en-US" sz="2400" dirty="0" err="1"/>
              <a:t>globals</a:t>
            </a:r>
            <a:r>
              <a:rPr lang="en-US" sz="2400" dirty="0"/>
              <a:t>/statics/members on a test/HW, you’ll get a ZERO!)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C01D-28DF-4FEA-9EE1-3E21268B9114}" type="slidenum">
              <a:rPr lang="en-US"/>
              <a:pPr/>
              <a:t>14</a:t>
            </a:fld>
            <a:endParaRPr lang="en-US"/>
          </a:p>
        </p:txBody>
      </p:sp>
      <p:pic>
        <p:nvPicPr>
          <p:cNvPr id="698473" name="Picture 10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3736975"/>
            <a:ext cx="7493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8474" name="AutoShape 106"/>
          <p:cNvSpPr>
            <a:spLocks noChangeArrowheads="1"/>
          </p:cNvSpPr>
          <p:nvPr/>
        </p:nvSpPr>
        <p:spPr bwMode="auto">
          <a:xfrm>
            <a:off x="4005263" y="3733800"/>
            <a:ext cx="676275" cy="42862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8372" name="Rectangle 4"/>
          <p:cNvSpPr>
            <a:spLocks noGrp="1" noChangeArrowheads="1"/>
          </p:cNvSpPr>
          <p:nvPr>
            <p:ph type="title"/>
          </p:nvPr>
        </p:nvSpPr>
        <p:spPr>
          <a:xfrm>
            <a:off x="5319713" y="0"/>
            <a:ext cx="3824287" cy="1143000"/>
          </a:xfrm>
        </p:spPr>
        <p:txBody>
          <a:bodyPr/>
          <a:lstStyle/>
          <a:p>
            <a:r>
              <a:rPr lang="en-US" sz="2600"/>
              <a:t>Tracing Through our Function</a:t>
            </a:r>
          </a:p>
        </p:txBody>
      </p:sp>
      <p:grpSp>
        <p:nvGrpSpPr>
          <p:cNvPr id="698373" name="Group 5"/>
          <p:cNvGrpSpPr>
            <a:grpSpLocks/>
          </p:cNvGrpSpPr>
          <p:nvPr/>
        </p:nvGrpSpPr>
        <p:grpSpPr bwMode="auto">
          <a:xfrm>
            <a:off x="5754688" y="4956175"/>
            <a:ext cx="3197225" cy="1846263"/>
            <a:chOff x="202" y="2880"/>
            <a:chExt cx="1683" cy="922"/>
          </a:xfrm>
        </p:grpSpPr>
        <p:sp>
          <p:nvSpPr>
            <p:cNvPr id="698374" name="Rectangle 6"/>
            <p:cNvSpPr>
              <a:spLocks noChangeArrowheads="1"/>
            </p:cNvSpPr>
            <p:nvPr/>
          </p:nvSpPr>
          <p:spPr bwMode="auto">
            <a:xfrm>
              <a:off x="202" y="2880"/>
              <a:ext cx="1683" cy="91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98375" name="Text Box 7"/>
            <p:cNvSpPr txBox="1">
              <a:spLocks noChangeArrowheads="1"/>
            </p:cNvSpPr>
            <p:nvPr/>
          </p:nvSpPr>
          <p:spPr bwMode="auto">
            <a:xfrm>
              <a:off x="206" y="2919"/>
              <a:ext cx="1622" cy="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 b="1" dirty="0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20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2000" b="1" dirty="0">
                  <a:latin typeface="Courier New" pitchFamily="49" charset="0"/>
                </a:rPr>
                <a:t>  </a:t>
              </a:r>
              <a:r>
                <a:rPr lang="en-US" sz="2000" b="1" dirty="0" err="1">
                  <a:latin typeface="Courier New" pitchFamily="49" charset="0"/>
                </a:rPr>
                <a:t>int</a:t>
              </a:r>
              <a:r>
                <a:rPr lang="en-US" sz="2000" b="1" dirty="0">
                  <a:latin typeface="Courier New" pitchFamily="49" charset="0"/>
                </a:rPr>
                <a:t> layers = 2;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2000" b="1">
                  <a:latin typeface="Courier New" pitchFamily="49" charset="0"/>
                </a:rPr>
                <a:t>  </a:t>
              </a:r>
              <a:r>
                <a:rPr lang="en-US" sz="2000" b="1" smtClean="0">
                  <a:latin typeface="Courier New" pitchFamily="49" charset="0"/>
                </a:rPr>
                <a:t>eatCandy(layers</a:t>
              </a:r>
              <a:r>
                <a:rPr lang="en-US" sz="2000" b="1" dirty="0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20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698376" name="Text Box 8"/>
          <p:cNvSpPr txBox="1">
            <a:spLocks noChangeArrowheads="1"/>
          </p:cNvSpPr>
          <p:nvPr/>
        </p:nvSpPr>
        <p:spPr bwMode="auto">
          <a:xfrm>
            <a:off x="185738" y="4392613"/>
            <a:ext cx="3732212" cy="24447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b="1" smtClean="0">
                <a:latin typeface="Courier New" pitchFamily="49" charset="0"/>
              </a:rPr>
              <a:t>void eatCandy(int </a:t>
            </a:r>
            <a:r>
              <a:rPr lang="en-US" sz="1600" b="1" dirty="0">
                <a:latin typeface="Courier New" pitchFamily="49" charset="0"/>
              </a:rPr>
              <a:t>layer)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if (layer == 0)</a:t>
            </a:r>
          </a:p>
          <a:p>
            <a:pPr algn="l"/>
            <a:r>
              <a:rPr lang="en-US" sz="1200" b="1" dirty="0">
                <a:latin typeface="Courier New" pitchFamily="49" charset="0"/>
              </a:rPr>
              <a:t>  {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 “Eat center!”;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return; </a:t>
            </a:r>
          </a:p>
          <a:p>
            <a:pPr algn="l"/>
            <a:r>
              <a:rPr lang="en-US" sz="1200" b="1" dirty="0">
                <a:latin typeface="Courier New" pitchFamily="49" charset="0"/>
              </a:rPr>
              <a:t>  }</a:t>
            </a:r>
            <a:endParaRPr lang="en-US" sz="12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&lt;&lt;“Lick layer “&lt;&lt;layer;</a:t>
            </a:r>
          </a:p>
          <a:p>
            <a:pPr algn="l"/>
            <a:endParaRPr lang="en-US" sz="1000" b="1" dirty="0">
              <a:latin typeface="Courier New" pitchFamily="49" charset="0"/>
            </a:endParaRPr>
          </a:p>
          <a:p>
            <a:pPr algn="l"/>
            <a:r>
              <a:rPr lang="en-US" sz="1600" b="1">
                <a:latin typeface="Courier New" pitchFamily="49" charset="0"/>
              </a:rPr>
              <a:t>  </a:t>
            </a:r>
            <a:r>
              <a:rPr lang="en-US" sz="1600" b="1" smtClean="0">
                <a:latin typeface="Courier New" pitchFamily="49" charset="0"/>
              </a:rPr>
              <a:t>eatCandy(layer-1</a:t>
            </a:r>
            <a:r>
              <a:rPr lang="en-US" sz="1600" b="1" dirty="0">
                <a:latin typeface="Courier New" pitchFamily="49" charset="0"/>
              </a:rPr>
              <a:t>); 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698377" name="Line 9"/>
          <p:cNvSpPr>
            <a:spLocks noChangeShapeType="1"/>
          </p:cNvSpPr>
          <p:nvPr/>
        </p:nvSpPr>
        <p:spPr bwMode="auto">
          <a:xfrm>
            <a:off x="5503863" y="5245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378" name="Text Box 10"/>
          <p:cNvSpPr txBox="1">
            <a:spLocks noChangeArrowheads="1"/>
          </p:cNvSpPr>
          <p:nvPr/>
        </p:nvSpPr>
        <p:spPr bwMode="auto">
          <a:xfrm>
            <a:off x="7423150" y="2770188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Output:</a:t>
            </a:r>
          </a:p>
        </p:txBody>
      </p:sp>
      <p:sp>
        <p:nvSpPr>
          <p:cNvPr id="698379" name="Text Box 11"/>
          <p:cNvSpPr txBox="1">
            <a:spLocks noChangeArrowheads="1"/>
          </p:cNvSpPr>
          <p:nvPr/>
        </p:nvSpPr>
        <p:spPr bwMode="auto">
          <a:xfrm>
            <a:off x="7115175" y="3200400"/>
            <a:ext cx="1838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Lick layer 2</a:t>
            </a:r>
          </a:p>
        </p:txBody>
      </p:sp>
      <p:sp>
        <p:nvSpPr>
          <p:cNvPr id="698386" name="Line 18"/>
          <p:cNvSpPr>
            <a:spLocks noChangeShapeType="1"/>
          </p:cNvSpPr>
          <p:nvPr/>
        </p:nvSpPr>
        <p:spPr bwMode="auto">
          <a:xfrm>
            <a:off x="-28575" y="4581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387" name="Line 19"/>
          <p:cNvSpPr>
            <a:spLocks noChangeShapeType="1"/>
          </p:cNvSpPr>
          <p:nvPr/>
        </p:nvSpPr>
        <p:spPr bwMode="auto">
          <a:xfrm>
            <a:off x="161925" y="4991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388" name="Line 20"/>
          <p:cNvSpPr>
            <a:spLocks noChangeShapeType="1"/>
          </p:cNvSpPr>
          <p:nvPr/>
        </p:nvSpPr>
        <p:spPr bwMode="auto">
          <a:xfrm>
            <a:off x="180975" y="61007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26" name="Line 58"/>
          <p:cNvSpPr>
            <a:spLocks noChangeShapeType="1"/>
          </p:cNvSpPr>
          <p:nvPr/>
        </p:nvSpPr>
        <p:spPr bwMode="auto">
          <a:xfrm>
            <a:off x="5816600" y="6286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27" name="Line 59"/>
          <p:cNvSpPr>
            <a:spLocks noChangeShapeType="1"/>
          </p:cNvSpPr>
          <p:nvPr/>
        </p:nvSpPr>
        <p:spPr bwMode="auto">
          <a:xfrm>
            <a:off x="5786438" y="58467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28" name="Text Box 60"/>
          <p:cNvSpPr txBox="1">
            <a:spLocks noChangeArrowheads="1"/>
          </p:cNvSpPr>
          <p:nvPr/>
        </p:nvSpPr>
        <p:spPr bwMode="auto">
          <a:xfrm>
            <a:off x="7842250" y="58912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698429" name="Line 61"/>
          <p:cNvSpPr>
            <a:spLocks noChangeShapeType="1"/>
          </p:cNvSpPr>
          <p:nvPr/>
        </p:nvSpPr>
        <p:spPr bwMode="auto">
          <a:xfrm>
            <a:off x="184150" y="6486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24" name="Text Box 56"/>
          <p:cNvSpPr txBox="1">
            <a:spLocks noChangeArrowheads="1"/>
          </p:cNvSpPr>
          <p:nvPr/>
        </p:nvSpPr>
        <p:spPr bwMode="auto">
          <a:xfrm>
            <a:off x="179388" y="1912938"/>
            <a:ext cx="3732212" cy="24447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b="1" smtClean="0">
                <a:latin typeface="Courier New" pitchFamily="49" charset="0"/>
              </a:rPr>
              <a:t>void eatCandy(int </a:t>
            </a:r>
            <a:r>
              <a:rPr lang="en-US" sz="1600" b="1" dirty="0">
                <a:latin typeface="Courier New" pitchFamily="49" charset="0"/>
              </a:rPr>
              <a:t>layer)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if (layer == 0)</a:t>
            </a:r>
          </a:p>
          <a:p>
            <a:pPr algn="l"/>
            <a:r>
              <a:rPr lang="en-US" sz="1200" b="1" dirty="0">
                <a:latin typeface="Courier New" pitchFamily="49" charset="0"/>
              </a:rPr>
              <a:t>  {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 “Eat center!”;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return; </a:t>
            </a:r>
          </a:p>
          <a:p>
            <a:pPr algn="l"/>
            <a:r>
              <a:rPr lang="en-US" sz="1200" b="1" dirty="0">
                <a:latin typeface="Courier New" pitchFamily="49" charset="0"/>
              </a:rPr>
              <a:t>  }</a:t>
            </a:r>
            <a:endParaRPr lang="en-US" sz="12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&lt;&lt;“Lick layer “&lt;&lt;layer;</a:t>
            </a:r>
          </a:p>
          <a:p>
            <a:pPr algn="l"/>
            <a:endParaRPr lang="en-US" sz="1000" b="1" dirty="0">
              <a:latin typeface="Courier New" pitchFamily="49" charset="0"/>
            </a:endParaRPr>
          </a:p>
          <a:p>
            <a:pPr algn="l"/>
            <a:r>
              <a:rPr lang="en-US" sz="1600" b="1">
                <a:latin typeface="Courier New" pitchFamily="49" charset="0"/>
              </a:rPr>
              <a:t>  </a:t>
            </a:r>
            <a:r>
              <a:rPr lang="en-US" sz="1600" b="1" smtClean="0">
                <a:latin typeface="Courier New" pitchFamily="49" charset="0"/>
              </a:rPr>
              <a:t>eatCandy(layer-1</a:t>
            </a:r>
            <a:r>
              <a:rPr lang="en-US" sz="1600" b="1" dirty="0">
                <a:latin typeface="Courier New" pitchFamily="49" charset="0"/>
              </a:rPr>
              <a:t>); 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698390" name="Text Box 22"/>
          <p:cNvSpPr txBox="1">
            <a:spLocks noChangeArrowheads="1"/>
          </p:cNvSpPr>
          <p:nvPr/>
        </p:nvSpPr>
        <p:spPr bwMode="auto">
          <a:xfrm>
            <a:off x="1895475" y="6094413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FF3300"/>
                </a:solidFill>
              </a:rPr>
              <a:t>1</a:t>
            </a:r>
          </a:p>
        </p:txBody>
      </p:sp>
      <p:grpSp>
        <p:nvGrpSpPr>
          <p:cNvPr id="698430" name="Group 62"/>
          <p:cNvGrpSpPr>
            <a:grpSpLocks/>
          </p:cNvGrpSpPr>
          <p:nvPr/>
        </p:nvGrpSpPr>
        <p:grpSpPr bwMode="auto">
          <a:xfrm>
            <a:off x="3868738" y="1960563"/>
            <a:ext cx="1503362" cy="512762"/>
            <a:chOff x="3741" y="2735"/>
            <a:chExt cx="1413" cy="323"/>
          </a:xfrm>
        </p:grpSpPr>
        <p:grpSp>
          <p:nvGrpSpPr>
            <p:cNvPr id="698431" name="Group 63"/>
            <p:cNvGrpSpPr>
              <a:grpSpLocks/>
            </p:cNvGrpSpPr>
            <p:nvPr/>
          </p:nvGrpSpPr>
          <p:grpSpPr bwMode="auto">
            <a:xfrm>
              <a:off x="3741" y="2735"/>
              <a:ext cx="1413" cy="288"/>
              <a:chOff x="3741" y="2735"/>
              <a:chExt cx="1413" cy="288"/>
            </a:xfrm>
          </p:grpSpPr>
          <p:sp>
            <p:nvSpPr>
              <p:cNvPr id="698432" name="Rectangle 64"/>
              <p:cNvSpPr>
                <a:spLocks noChangeArrowheads="1"/>
              </p:cNvSpPr>
              <p:nvPr/>
            </p:nvSpPr>
            <p:spPr bwMode="auto">
              <a:xfrm>
                <a:off x="4496" y="2783"/>
                <a:ext cx="658" cy="239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8433" name="Text Box 65"/>
              <p:cNvSpPr txBox="1">
                <a:spLocks noChangeArrowheads="1"/>
              </p:cNvSpPr>
              <p:nvPr/>
            </p:nvSpPr>
            <p:spPr bwMode="auto">
              <a:xfrm>
                <a:off x="3741" y="2735"/>
                <a:ext cx="10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layer  </a:t>
                </a:r>
              </a:p>
            </p:txBody>
          </p:sp>
        </p:grpSp>
        <p:sp>
          <p:nvSpPr>
            <p:cNvPr id="698434" name="Text Box 66"/>
            <p:cNvSpPr txBox="1">
              <a:spLocks noChangeArrowheads="1"/>
            </p:cNvSpPr>
            <p:nvPr/>
          </p:nvSpPr>
          <p:spPr bwMode="auto">
            <a:xfrm>
              <a:off x="4703" y="2770"/>
              <a:ext cx="3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6666"/>
                  </a:solidFill>
                </a:rPr>
                <a:t>1</a:t>
              </a:r>
            </a:p>
          </p:txBody>
        </p:sp>
      </p:grpSp>
      <p:sp>
        <p:nvSpPr>
          <p:cNvPr id="698436" name="Line 68"/>
          <p:cNvSpPr>
            <a:spLocks noChangeShapeType="1"/>
          </p:cNvSpPr>
          <p:nvPr/>
        </p:nvSpPr>
        <p:spPr bwMode="auto">
          <a:xfrm>
            <a:off x="-47625" y="2095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37" name="Line 69"/>
          <p:cNvSpPr>
            <a:spLocks noChangeShapeType="1"/>
          </p:cNvSpPr>
          <p:nvPr/>
        </p:nvSpPr>
        <p:spPr bwMode="auto">
          <a:xfrm>
            <a:off x="142875" y="25050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38" name="Line 70"/>
          <p:cNvSpPr>
            <a:spLocks noChangeShapeType="1"/>
          </p:cNvSpPr>
          <p:nvPr/>
        </p:nvSpPr>
        <p:spPr bwMode="auto">
          <a:xfrm>
            <a:off x="161925" y="36147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39" name="Line 71"/>
          <p:cNvSpPr>
            <a:spLocks noChangeShapeType="1"/>
          </p:cNvSpPr>
          <p:nvPr/>
        </p:nvSpPr>
        <p:spPr bwMode="auto">
          <a:xfrm>
            <a:off x="165100" y="4000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40" name="Text Box 72"/>
          <p:cNvSpPr txBox="1">
            <a:spLocks noChangeArrowheads="1"/>
          </p:cNvSpPr>
          <p:nvPr/>
        </p:nvSpPr>
        <p:spPr bwMode="auto">
          <a:xfrm>
            <a:off x="7115175" y="3600450"/>
            <a:ext cx="178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Lick layer 1</a:t>
            </a:r>
          </a:p>
        </p:txBody>
      </p:sp>
      <p:grpSp>
        <p:nvGrpSpPr>
          <p:cNvPr id="698441" name="Group 73"/>
          <p:cNvGrpSpPr>
            <a:grpSpLocks/>
          </p:cNvGrpSpPr>
          <p:nvPr/>
        </p:nvGrpSpPr>
        <p:grpSpPr bwMode="auto">
          <a:xfrm>
            <a:off x="3868738" y="4364038"/>
            <a:ext cx="1503362" cy="512762"/>
            <a:chOff x="3741" y="2735"/>
            <a:chExt cx="1413" cy="323"/>
          </a:xfrm>
        </p:grpSpPr>
        <p:grpSp>
          <p:nvGrpSpPr>
            <p:cNvPr id="698442" name="Group 74"/>
            <p:cNvGrpSpPr>
              <a:grpSpLocks/>
            </p:cNvGrpSpPr>
            <p:nvPr/>
          </p:nvGrpSpPr>
          <p:grpSpPr bwMode="auto">
            <a:xfrm>
              <a:off x="3741" y="2735"/>
              <a:ext cx="1413" cy="288"/>
              <a:chOff x="3741" y="2735"/>
              <a:chExt cx="1413" cy="288"/>
            </a:xfrm>
          </p:grpSpPr>
          <p:sp>
            <p:nvSpPr>
              <p:cNvPr id="698443" name="Rectangle 75"/>
              <p:cNvSpPr>
                <a:spLocks noChangeArrowheads="1"/>
              </p:cNvSpPr>
              <p:nvPr/>
            </p:nvSpPr>
            <p:spPr bwMode="auto">
              <a:xfrm>
                <a:off x="4496" y="2783"/>
                <a:ext cx="658" cy="239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8444" name="Text Box 76"/>
              <p:cNvSpPr txBox="1">
                <a:spLocks noChangeArrowheads="1"/>
              </p:cNvSpPr>
              <p:nvPr/>
            </p:nvSpPr>
            <p:spPr bwMode="auto">
              <a:xfrm>
                <a:off x="3741" y="2735"/>
                <a:ext cx="10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layer  </a:t>
                </a:r>
              </a:p>
            </p:txBody>
          </p:sp>
        </p:grpSp>
        <p:sp>
          <p:nvSpPr>
            <p:cNvPr id="698445" name="Text Box 77"/>
            <p:cNvSpPr txBox="1">
              <a:spLocks noChangeArrowheads="1"/>
            </p:cNvSpPr>
            <p:nvPr/>
          </p:nvSpPr>
          <p:spPr bwMode="auto">
            <a:xfrm>
              <a:off x="4703" y="2770"/>
              <a:ext cx="3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6666"/>
                  </a:solidFill>
                </a:rPr>
                <a:t>2</a:t>
              </a:r>
            </a:p>
          </p:txBody>
        </p:sp>
      </p:grpSp>
      <p:sp>
        <p:nvSpPr>
          <p:cNvPr id="698446" name="Text Box 78"/>
          <p:cNvSpPr txBox="1">
            <a:spLocks noChangeArrowheads="1"/>
          </p:cNvSpPr>
          <p:nvPr/>
        </p:nvSpPr>
        <p:spPr bwMode="auto">
          <a:xfrm>
            <a:off x="179388" y="236538"/>
            <a:ext cx="3732212" cy="24447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b="1" smtClean="0">
                <a:latin typeface="Courier New" pitchFamily="49" charset="0"/>
              </a:rPr>
              <a:t>void eatCandy(int </a:t>
            </a:r>
            <a:r>
              <a:rPr lang="en-US" sz="1600" b="1" dirty="0">
                <a:latin typeface="Courier New" pitchFamily="49" charset="0"/>
              </a:rPr>
              <a:t>layer)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if (layer == 0)</a:t>
            </a:r>
          </a:p>
          <a:p>
            <a:pPr algn="l"/>
            <a:r>
              <a:rPr lang="en-US" sz="1200" b="1" dirty="0">
                <a:latin typeface="Courier New" pitchFamily="49" charset="0"/>
              </a:rPr>
              <a:t>  {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 “Eat center!”;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return; </a:t>
            </a:r>
          </a:p>
          <a:p>
            <a:pPr algn="l"/>
            <a:r>
              <a:rPr lang="en-US" sz="1200" b="1" dirty="0">
                <a:latin typeface="Courier New" pitchFamily="49" charset="0"/>
              </a:rPr>
              <a:t>  }</a:t>
            </a:r>
            <a:endParaRPr lang="en-US" sz="12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&lt;&lt;“Lick layer “&lt;&lt;layer;</a:t>
            </a:r>
          </a:p>
          <a:p>
            <a:pPr algn="l"/>
            <a:endParaRPr lang="en-US" sz="1000" b="1" dirty="0">
              <a:latin typeface="Courier New" pitchFamily="49" charset="0"/>
            </a:endParaRPr>
          </a:p>
          <a:p>
            <a:pPr algn="l"/>
            <a:r>
              <a:rPr lang="en-US" sz="1600" b="1">
                <a:latin typeface="Courier New" pitchFamily="49" charset="0"/>
              </a:rPr>
              <a:t>  </a:t>
            </a:r>
            <a:r>
              <a:rPr lang="en-US" sz="1600" b="1" smtClean="0">
                <a:latin typeface="Courier New" pitchFamily="49" charset="0"/>
              </a:rPr>
              <a:t>eatCandy(layer-1</a:t>
            </a:r>
            <a:r>
              <a:rPr lang="en-US" sz="1600" b="1" dirty="0">
                <a:latin typeface="Courier New" pitchFamily="49" charset="0"/>
              </a:rPr>
              <a:t>); 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698447" name="Line 79"/>
          <p:cNvSpPr>
            <a:spLocks noChangeShapeType="1"/>
          </p:cNvSpPr>
          <p:nvPr/>
        </p:nvSpPr>
        <p:spPr bwMode="auto">
          <a:xfrm>
            <a:off x="-47625" y="419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48" name="Line 80"/>
          <p:cNvSpPr>
            <a:spLocks noChangeShapeType="1"/>
          </p:cNvSpPr>
          <p:nvPr/>
        </p:nvSpPr>
        <p:spPr bwMode="auto">
          <a:xfrm>
            <a:off x="142875" y="828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49" name="Line 81"/>
          <p:cNvSpPr>
            <a:spLocks noChangeShapeType="1"/>
          </p:cNvSpPr>
          <p:nvPr/>
        </p:nvSpPr>
        <p:spPr bwMode="auto">
          <a:xfrm>
            <a:off x="409575" y="12715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8451" name="Group 83"/>
          <p:cNvGrpSpPr>
            <a:grpSpLocks/>
          </p:cNvGrpSpPr>
          <p:nvPr/>
        </p:nvGrpSpPr>
        <p:grpSpPr bwMode="auto">
          <a:xfrm>
            <a:off x="3859213" y="265113"/>
            <a:ext cx="1503362" cy="512762"/>
            <a:chOff x="3741" y="2735"/>
            <a:chExt cx="1413" cy="323"/>
          </a:xfrm>
        </p:grpSpPr>
        <p:grpSp>
          <p:nvGrpSpPr>
            <p:cNvPr id="698452" name="Group 84"/>
            <p:cNvGrpSpPr>
              <a:grpSpLocks/>
            </p:cNvGrpSpPr>
            <p:nvPr/>
          </p:nvGrpSpPr>
          <p:grpSpPr bwMode="auto">
            <a:xfrm>
              <a:off x="3741" y="2735"/>
              <a:ext cx="1413" cy="288"/>
              <a:chOff x="3741" y="2735"/>
              <a:chExt cx="1413" cy="288"/>
            </a:xfrm>
          </p:grpSpPr>
          <p:sp>
            <p:nvSpPr>
              <p:cNvPr id="698453" name="Rectangle 85"/>
              <p:cNvSpPr>
                <a:spLocks noChangeArrowheads="1"/>
              </p:cNvSpPr>
              <p:nvPr/>
            </p:nvSpPr>
            <p:spPr bwMode="auto">
              <a:xfrm>
                <a:off x="4496" y="2783"/>
                <a:ext cx="658" cy="239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8454" name="Text Box 86"/>
              <p:cNvSpPr txBox="1">
                <a:spLocks noChangeArrowheads="1"/>
              </p:cNvSpPr>
              <p:nvPr/>
            </p:nvSpPr>
            <p:spPr bwMode="auto">
              <a:xfrm>
                <a:off x="3741" y="2735"/>
                <a:ext cx="10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layer  </a:t>
                </a:r>
              </a:p>
            </p:txBody>
          </p:sp>
        </p:grpSp>
        <p:sp>
          <p:nvSpPr>
            <p:cNvPr id="698455" name="Text Box 87"/>
            <p:cNvSpPr txBox="1">
              <a:spLocks noChangeArrowheads="1"/>
            </p:cNvSpPr>
            <p:nvPr/>
          </p:nvSpPr>
          <p:spPr bwMode="auto">
            <a:xfrm>
              <a:off x="4703" y="2770"/>
              <a:ext cx="3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6666"/>
                  </a:solidFill>
                </a:rPr>
                <a:t>0</a:t>
              </a:r>
            </a:p>
          </p:txBody>
        </p:sp>
      </p:grpSp>
      <p:sp>
        <p:nvSpPr>
          <p:cNvPr id="698456" name="Text Box 88"/>
          <p:cNvSpPr txBox="1">
            <a:spLocks noChangeArrowheads="1"/>
          </p:cNvSpPr>
          <p:nvPr/>
        </p:nvSpPr>
        <p:spPr bwMode="auto">
          <a:xfrm>
            <a:off x="7134225" y="3971925"/>
            <a:ext cx="177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Eat center!</a:t>
            </a:r>
          </a:p>
        </p:txBody>
      </p:sp>
      <p:sp>
        <p:nvSpPr>
          <p:cNvPr id="698435" name="AutoShape 67"/>
          <p:cNvSpPr>
            <a:spLocks noChangeArrowheads="1"/>
          </p:cNvSpPr>
          <p:nvPr/>
        </p:nvSpPr>
        <p:spPr bwMode="auto">
          <a:xfrm>
            <a:off x="4181475" y="3019425"/>
            <a:ext cx="4610100" cy="2438400"/>
          </a:xfrm>
          <a:prstGeom prst="wedgeRoundRectCallout">
            <a:avLst>
              <a:gd name="adj1" fmla="val -115597"/>
              <a:gd name="adj2" fmla="val 88995"/>
              <a:gd name="adj3" fmla="val 16667"/>
            </a:avLst>
          </a:prstGeom>
          <a:solidFill>
            <a:srgbClr val="FCEFDC"/>
          </a:solidFill>
          <a:ln w="25400" algn="ctr">
            <a:solidFill>
              <a:schemeClr val="tx1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It’s very difficult to trace through a function that calls itself…</a:t>
            </a:r>
          </a:p>
          <a:p>
            <a:endParaRPr lang="en-US" sz="1000" dirty="0"/>
          </a:p>
          <a:p>
            <a:r>
              <a:rPr lang="en-US" dirty="0"/>
              <a:t>So, let’s use a little trick and pretend like this call is actually calling a different function</a:t>
            </a:r>
          </a:p>
          <a:p>
            <a:r>
              <a:rPr lang="en-US" sz="1000" dirty="0"/>
              <a:t> </a:t>
            </a:r>
            <a:br>
              <a:rPr lang="en-US" sz="1000" dirty="0"/>
            </a:br>
            <a:r>
              <a:rPr lang="en-US" dirty="0"/>
              <a:t>(one that just happens to have the same name </a:t>
            </a:r>
            <a:r>
              <a:rPr lang="en-US" dirty="0">
                <a:sym typeface="Wingdings" pitchFamily="2" charset="2"/>
              </a:rPr>
              <a:t></a:t>
            </a:r>
            <a:r>
              <a:rPr lang="en-US" dirty="0"/>
              <a:t>).</a:t>
            </a:r>
          </a:p>
        </p:txBody>
      </p:sp>
      <p:sp>
        <p:nvSpPr>
          <p:cNvPr id="698457" name="Line 89"/>
          <p:cNvSpPr>
            <a:spLocks noChangeShapeType="1"/>
          </p:cNvSpPr>
          <p:nvPr/>
        </p:nvSpPr>
        <p:spPr bwMode="auto">
          <a:xfrm>
            <a:off x="457200" y="1509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58" name="AutoShape 90"/>
          <p:cNvSpPr>
            <a:spLocks noChangeArrowheads="1"/>
          </p:cNvSpPr>
          <p:nvPr/>
        </p:nvSpPr>
        <p:spPr bwMode="auto">
          <a:xfrm>
            <a:off x="3130550" y="269875"/>
            <a:ext cx="2473325" cy="1189038"/>
          </a:xfrm>
          <a:prstGeom prst="wedgeRoundRectCallout">
            <a:avLst>
              <a:gd name="adj1" fmla="val -109306"/>
              <a:gd name="adj2" fmla="val 50801"/>
              <a:gd name="adj3" fmla="val 16667"/>
            </a:avLst>
          </a:prstGeom>
          <a:solidFill>
            <a:srgbClr val="FCEFDC"/>
          </a:solidFill>
          <a:ln w="25400" algn="ctr">
            <a:solidFill>
              <a:schemeClr val="tx1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Hmm.. So where does our function return to?</a:t>
            </a:r>
          </a:p>
        </p:txBody>
      </p:sp>
      <p:sp>
        <p:nvSpPr>
          <p:cNvPr id="698459" name="AutoShape 91"/>
          <p:cNvSpPr>
            <a:spLocks noChangeArrowheads="1"/>
          </p:cNvSpPr>
          <p:nvPr/>
        </p:nvSpPr>
        <p:spPr bwMode="auto">
          <a:xfrm>
            <a:off x="2378075" y="3289300"/>
            <a:ext cx="3228975" cy="917575"/>
          </a:xfrm>
          <a:prstGeom prst="wedgeRoundRectCallout">
            <a:avLst>
              <a:gd name="adj1" fmla="val -88792"/>
              <a:gd name="adj2" fmla="val 107787"/>
              <a:gd name="adj3" fmla="val 16667"/>
            </a:avLst>
          </a:prstGeom>
          <a:solidFill>
            <a:srgbClr val="FCEFDC"/>
          </a:solidFill>
          <a:ln w="25400" algn="ctr">
            <a:solidFill>
              <a:schemeClr val="tx1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Correct! </a:t>
            </a:r>
            <a:br>
              <a:rPr lang="en-US"/>
            </a:br>
            <a:r>
              <a:rPr lang="en-US"/>
              <a:t>It continues running just after this line!</a:t>
            </a:r>
          </a:p>
        </p:txBody>
      </p:sp>
      <p:sp>
        <p:nvSpPr>
          <p:cNvPr id="698460" name="Text Box 92"/>
          <p:cNvSpPr txBox="1">
            <a:spLocks noChangeArrowheads="1"/>
          </p:cNvSpPr>
          <p:nvPr/>
        </p:nvSpPr>
        <p:spPr bwMode="auto">
          <a:xfrm>
            <a:off x="1879600" y="445611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698461" name="Line 93"/>
          <p:cNvSpPr>
            <a:spLocks noChangeShapeType="1"/>
          </p:cNvSpPr>
          <p:nvPr/>
        </p:nvSpPr>
        <p:spPr bwMode="auto">
          <a:xfrm>
            <a:off x="-11113" y="5014913"/>
            <a:ext cx="30480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62" name="AutoShape 94"/>
          <p:cNvSpPr>
            <a:spLocks noChangeArrowheads="1"/>
          </p:cNvSpPr>
          <p:nvPr/>
        </p:nvSpPr>
        <p:spPr bwMode="auto">
          <a:xfrm>
            <a:off x="1847850" y="3362325"/>
            <a:ext cx="2473325" cy="796925"/>
          </a:xfrm>
          <a:prstGeom prst="wedgeRoundRectCallout">
            <a:avLst>
              <a:gd name="adj1" fmla="val -104431"/>
              <a:gd name="adj2" fmla="val 54583"/>
              <a:gd name="adj3" fmla="val 16667"/>
            </a:avLst>
          </a:prstGeom>
          <a:solidFill>
            <a:srgbClr val="FCEFDC"/>
          </a:solidFill>
          <a:ln w="25400" algn="ctr">
            <a:solidFill>
              <a:schemeClr val="tx1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Ok, where does our function return to?</a:t>
            </a:r>
          </a:p>
        </p:txBody>
      </p:sp>
      <p:sp>
        <p:nvSpPr>
          <p:cNvPr id="698463" name="AutoShape 95"/>
          <p:cNvSpPr>
            <a:spLocks noChangeArrowheads="1"/>
          </p:cNvSpPr>
          <p:nvPr/>
        </p:nvSpPr>
        <p:spPr bwMode="auto">
          <a:xfrm>
            <a:off x="2605088" y="4924425"/>
            <a:ext cx="3228975" cy="917575"/>
          </a:xfrm>
          <a:prstGeom prst="wedgeRoundRectCallout">
            <a:avLst>
              <a:gd name="adj1" fmla="val -88792"/>
              <a:gd name="adj2" fmla="val 107787"/>
              <a:gd name="adj3" fmla="val 16667"/>
            </a:avLst>
          </a:prstGeom>
          <a:solidFill>
            <a:srgbClr val="FCEFDC"/>
          </a:solidFill>
          <a:ln w="25400" algn="ctr">
            <a:solidFill>
              <a:schemeClr val="tx1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Correct! </a:t>
            </a:r>
            <a:br>
              <a:rPr lang="en-US"/>
            </a:br>
            <a:r>
              <a:rPr lang="en-US"/>
              <a:t>It continues running just after this line!</a:t>
            </a:r>
          </a:p>
        </p:txBody>
      </p:sp>
      <p:sp>
        <p:nvSpPr>
          <p:cNvPr id="698464" name="Line 96"/>
          <p:cNvSpPr>
            <a:spLocks noChangeShapeType="1"/>
          </p:cNvSpPr>
          <p:nvPr/>
        </p:nvSpPr>
        <p:spPr bwMode="auto">
          <a:xfrm>
            <a:off x="-19050" y="67135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65" name="Line 97"/>
          <p:cNvSpPr>
            <a:spLocks noChangeShapeType="1"/>
          </p:cNvSpPr>
          <p:nvPr/>
        </p:nvSpPr>
        <p:spPr bwMode="auto">
          <a:xfrm>
            <a:off x="5554663" y="6604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98470" name="Picture 1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5972175"/>
            <a:ext cx="7493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8471" name="AutoShape 103"/>
          <p:cNvSpPr>
            <a:spLocks noChangeArrowheads="1"/>
          </p:cNvSpPr>
          <p:nvPr/>
        </p:nvSpPr>
        <p:spPr bwMode="auto">
          <a:xfrm>
            <a:off x="3984625" y="5910263"/>
            <a:ext cx="788988" cy="539750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CC00FF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8472" name="AutoShape 104"/>
          <p:cNvSpPr>
            <a:spLocks noChangeArrowheads="1"/>
          </p:cNvSpPr>
          <p:nvPr/>
        </p:nvSpPr>
        <p:spPr bwMode="auto">
          <a:xfrm>
            <a:off x="4043363" y="5969000"/>
            <a:ext cx="676275" cy="42862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698475" name="Picture 1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1927225"/>
            <a:ext cx="7493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98480" name="Group 112"/>
          <p:cNvGrpSpPr>
            <a:grpSpLocks/>
          </p:cNvGrpSpPr>
          <p:nvPr/>
        </p:nvGrpSpPr>
        <p:grpSpPr bwMode="auto">
          <a:xfrm rot="-2925103">
            <a:off x="4412457" y="2093118"/>
            <a:ext cx="323850" cy="271463"/>
            <a:chOff x="4073" y="1336"/>
            <a:chExt cx="204" cy="171"/>
          </a:xfrm>
        </p:grpSpPr>
        <p:sp>
          <p:nvSpPr>
            <p:cNvPr id="698477" name="AutoShape 109"/>
            <p:cNvSpPr>
              <a:spLocks noChangeArrowheads="1"/>
            </p:cNvSpPr>
            <p:nvPr/>
          </p:nvSpPr>
          <p:spPr bwMode="auto">
            <a:xfrm>
              <a:off x="4073" y="1346"/>
              <a:ext cx="65" cy="159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25400" algn="ctr">
              <a:solidFill>
                <a:schemeClr val="bg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8478" name="AutoShape 110"/>
            <p:cNvSpPr>
              <a:spLocks noChangeArrowheads="1"/>
            </p:cNvSpPr>
            <p:nvPr/>
          </p:nvSpPr>
          <p:spPr bwMode="auto">
            <a:xfrm>
              <a:off x="4140" y="1336"/>
              <a:ext cx="65" cy="159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25400" algn="ctr">
              <a:solidFill>
                <a:schemeClr val="bg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8479" name="AutoShape 111"/>
            <p:cNvSpPr>
              <a:spLocks noChangeArrowheads="1"/>
            </p:cNvSpPr>
            <p:nvPr/>
          </p:nvSpPr>
          <p:spPr bwMode="auto">
            <a:xfrm>
              <a:off x="4212" y="1348"/>
              <a:ext cx="65" cy="159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25400" algn="ctr">
              <a:solidFill>
                <a:schemeClr val="bg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0" fill="hold"/>
                                        <p:tgtEl>
                                          <p:spTgt spid="6984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6984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139 L -0.58403 -0.2673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698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253" y="-1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9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9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984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9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06475 -0.66319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6983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-3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0" fill="hold"/>
                                        <p:tgtEl>
                                          <p:spTgt spid="6984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6984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98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9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1805 " pathEditMode="relative" ptsTypes="AA">
                                      <p:cBhvr>
                                        <p:cTn id="173" dur="2000" fill="hold"/>
                                        <p:tgtEl>
                                          <p:spTgt spid="6984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1805 " pathEditMode="relative" rAng="0" ptsTypes="AA">
                                      <p:cBhvr>
                                        <p:cTn id="175" dur="2000" fill="hold"/>
                                        <p:tgtEl>
                                          <p:spTgt spid="698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76 -0.66319 L 0.06476 -0.54514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6983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03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1805 " pathEditMode="relative" ptsTypes="AA">
                                      <p:cBhvr>
                                        <p:cTn id="179" dur="2000" fill="hold"/>
                                        <p:tgtEl>
                                          <p:spTgt spid="6983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1805 " pathEditMode="relative" ptsTypes="AA">
                                      <p:cBhvr>
                                        <p:cTn id="181" dur="2000" fill="hold"/>
                                        <p:tgtEl>
                                          <p:spTgt spid="6984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1805 " pathEditMode="relative" ptsTypes="AA">
                                      <p:cBhvr>
                                        <p:cTn id="183" dur="2000" fill="hold"/>
                                        <p:tgtEl>
                                          <p:spTgt spid="6984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1805 " pathEditMode="relative" ptsTypes="AA">
                                      <p:cBhvr>
                                        <p:cTn id="185" dur="2000" fill="hold"/>
                                        <p:tgtEl>
                                          <p:spTgt spid="6984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403 -0.26875 L -0.58507 -0.15625 " pathEditMode="relative" rAng="0" ptsTypes="AA">
                                      <p:cBhvr>
                                        <p:cTn id="187" dur="2000" fill="hold"/>
                                        <p:tgtEl>
                                          <p:spTgt spid="698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69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44444E-6 L 0.07205 -0.66181 " pathEditMode="relative" rAng="0" ptsTypes="AA">
                                      <p:cBhvr>
                                        <p:cTn id="200" dur="2000" fill="hold"/>
                                        <p:tgtEl>
                                          <p:spTgt spid="6984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3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1000" fill="hold"/>
                                        <p:tgtEl>
                                          <p:spTgt spid="6984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05" dur="1000" fill="hold"/>
                                        <p:tgtEl>
                                          <p:spTgt spid="6984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69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69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69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500"/>
                                        <p:tgtEl>
                                          <p:spTgt spid="69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1000"/>
                                        <p:tgtEl>
                                          <p:spTgt spid="698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1000"/>
                                        <p:tgtEl>
                                          <p:spTgt spid="698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1000"/>
                                        <p:tgtEl>
                                          <p:spTgt spid="698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1000"/>
                                        <p:tgtEl>
                                          <p:spTgt spid="698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1000"/>
                                        <p:tgtEl>
                                          <p:spTgt spid="698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76 -0.54514 L 0.06476 -0.66204 " pathEditMode="relative" rAng="0" ptsTypes="AA">
                                      <p:cBhvr>
                                        <p:cTn id="298" dur="2000" fill="hold"/>
                                        <p:tgtEl>
                                          <p:spTgt spid="6983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56"/>
                                    </p:animMotion>
                                  </p:childTnLst>
                                </p:cTn>
                              </p:par>
                              <p:par>
                                <p:cTn id="29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1125 L 4.44444E-6 -0.00439 " pathEditMode="relative" rAng="0" ptsTypes="AA">
                                      <p:cBhvr>
                                        <p:cTn id="300" dur="2000" fill="hold"/>
                                        <p:tgtEl>
                                          <p:spTgt spid="6984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56"/>
                                    </p:animMotion>
                                  </p:childTnLst>
                                </p:cTn>
                              </p:par>
                              <p:par>
                                <p:cTn id="3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11667 L 4.44444E-6 -0.00023 " pathEditMode="relative" rAng="0" ptsTypes="AA">
                                      <p:cBhvr>
                                        <p:cTn id="302" dur="2000" fill="hold"/>
                                        <p:tgtEl>
                                          <p:spTgt spid="6983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56"/>
                                    </p:animMotion>
                                  </p:childTnLst>
                                </p:cTn>
                              </p:par>
                              <p:par>
                                <p:cTn id="30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11805 L -1.11111E-6 0.00115 " pathEditMode="relative" rAng="0" ptsTypes="AA">
                                      <p:cBhvr>
                                        <p:cTn id="304" dur="2000" fill="hold"/>
                                        <p:tgtEl>
                                          <p:spTgt spid="6984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56"/>
                                    </p:animMotion>
                                  </p:childTnLst>
                                </p:cTn>
                              </p:par>
                              <p:par>
                                <p:cTn id="30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1689 " pathEditMode="relative" ptsTypes="AA">
                                      <p:cBhvr>
                                        <p:cTn id="306" dur="2000" fill="hold"/>
                                        <p:tgtEl>
                                          <p:spTgt spid="6984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11805 L 0.00104 0.00116 " pathEditMode="relative" rAng="0" ptsTypes="AA">
                                      <p:cBhvr>
                                        <p:cTn id="308" dur="2000" fill="hold"/>
                                        <p:tgtEl>
                                          <p:spTgt spid="6984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56"/>
                                    </p:animMotion>
                                  </p:childTnLst>
                                </p:cTn>
                              </p:par>
                              <p:par>
                                <p:cTn id="30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1806 L 0 0.00116 " pathEditMode="relative" rAng="0" ptsTypes="AA">
                                      <p:cBhvr>
                                        <p:cTn id="310" dur="2000" fill="hold"/>
                                        <p:tgtEl>
                                          <p:spTgt spid="6984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56"/>
                                    </p:animMotion>
                                  </p:childTnLst>
                                </p:cTn>
                              </p:par>
                              <p:par>
                                <p:cTn id="31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507 -0.15625 L -0.58507 -0.27315 " pathEditMode="relative" rAng="0" ptsTypes="AA">
                                      <p:cBhvr>
                                        <p:cTn id="312" dur="2000" fill="hold"/>
                                        <p:tgtEl>
                                          <p:spTgt spid="698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00"/>
                                        <p:tgtEl>
                                          <p:spTgt spid="69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69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 nodeType="clickPar">
                      <p:stCondLst>
                        <p:cond delay="indefinite"/>
                      </p:stCondLst>
                      <p:childTnLst>
                        <p:par>
                          <p:cTn id="3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1000"/>
                                        <p:tgtEl>
                                          <p:spTgt spid="698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1000"/>
                                        <p:tgtEl>
                                          <p:spTgt spid="698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1000"/>
                                        <p:tgtEl>
                                          <p:spTgt spid="698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1000"/>
                                        <p:tgtEl>
                                          <p:spTgt spid="698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1000"/>
                                        <p:tgtEl>
                                          <p:spTgt spid="698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 nodeType="clickPar">
                      <p:stCondLst>
                        <p:cond delay="indefinite"/>
                      </p:stCondLst>
                      <p:childTnLst>
                        <p:par>
                          <p:cTn id="3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 nodeType="clickPar">
                      <p:stCondLst>
                        <p:cond delay="indefinite"/>
                      </p:stCondLst>
                      <p:childTnLst>
                        <p:par>
                          <p:cTn id="3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1000"/>
                                        <p:tgtEl>
                                          <p:spTgt spid="698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1000"/>
                                        <p:tgtEl>
                                          <p:spTgt spid="698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1000"/>
                                        <p:tgtEl>
                                          <p:spTgt spid="698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1000"/>
                                        <p:tgtEl>
                                          <p:spTgt spid="698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2000"/>
                                        <p:tgtEl>
                                          <p:spTgt spid="698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 nodeType="clickPar">
                      <p:stCondLst>
                        <p:cond delay="indefinite"/>
                      </p:stCondLst>
                      <p:childTnLst>
                        <p:par>
                          <p:cTn id="3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 nodeType="clickPar">
                      <p:stCondLst>
                        <p:cond delay="indefinite"/>
                      </p:stCondLst>
                      <p:childTnLst>
                        <p:par>
                          <p:cTn id="3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 nodeType="clickPar">
                      <p:stCondLst>
                        <p:cond delay="indefinite"/>
                      </p:stCondLst>
                      <p:childTnLst>
                        <p:par>
                          <p:cTn id="3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474" grpId="0" animBg="1"/>
      <p:bldP spid="698474" grpId="1" animBg="1"/>
      <p:bldP spid="698376" grpId="0" animBg="1"/>
      <p:bldP spid="698376" grpId="1" animBg="1"/>
      <p:bldP spid="698377" grpId="0" animBg="1"/>
      <p:bldP spid="698377" grpId="1" animBg="1"/>
      <p:bldP spid="698379" grpId="0"/>
      <p:bldP spid="698386" grpId="0" animBg="1"/>
      <p:bldP spid="698386" grpId="1" animBg="1"/>
      <p:bldP spid="698387" grpId="0" animBg="1"/>
      <p:bldP spid="698387" grpId="1" animBg="1"/>
      <p:bldP spid="698388" grpId="0" animBg="1"/>
      <p:bldP spid="698388" grpId="1" animBg="1"/>
      <p:bldP spid="698426" grpId="0" animBg="1"/>
      <p:bldP spid="698426" grpId="1" animBg="1"/>
      <p:bldP spid="698427" grpId="0" animBg="1"/>
      <p:bldP spid="698427" grpId="1" animBg="1"/>
      <p:bldP spid="698428" grpId="0"/>
      <p:bldP spid="698428" grpId="1"/>
      <p:bldP spid="698428" grpId="2"/>
      <p:bldP spid="698428" grpId="3"/>
      <p:bldP spid="698428" grpId="4"/>
      <p:bldP spid="698429" grpId="0" animBg="1"/>
      <p:bldP spid="698429" grpId="1" animBg="1"/>
      <p:bldP spid="698429" grpId="2" animBg="1"/>
      <p:bldP spid="698429" grpId="3" animBg="1"/>
      <p:bldP spid="698424" grpId="0" animBg="1"/>
      <p:bldP spid="698424" grpId="1" animBg="1"/>
      <p:bldP spid="698424" grpId="2" animBg="1"/>
      <p:bldP spid="698424" grpId="3" animBg="1"/>
      <p:bldP spid="698390" grpId="0"/>
      <p:bldP spid="698390" grpId="1"/>
      <p:bldP spid="698390" grpId="2"/>
      <p:bldP spid="698390" grpId="3"/>
      <p:bldP spid="698390" grpId="4"/>
      <p:bldP spid="698436" grpId="0" animBg="1"/>
      <p:bldP spid="698436" grpId="1" animBg="1"/>
      <p:bldP spid="698437" grpId="0" animBg="1"/>
      <p:bldP spid="698437" grpId="1" animBg="1"/>
      <p:bldP spid="698438" grpId="0" animBg="1"/>
      <p:bldP spid="698438" grpId="1" animBg="1"/>
      <p:bldP spid="698439" grpId="0" animBg="1"/>
      <p:bldP spid="698439" grpId="1" animBg="1"/>
      <p:bldP spid="698439" grpId="2" animBg="1"/>
      <p:bldP spid="698440" grpId="0"/>
      <p:bldP spid="698446" grpId="0" animBg="1"/>
      <p:bldP spid="698446" grpId="1" animBg="1"/>
      <p:bldP spid="698447" grpId="0" animBg="1"/>
      <p:bldP spid="698447" grpId="1" animBg="1"/>
      <p:bldP spid="698448" grpId="0" animBg="1"/>
      <p:bldP spid="698448" grpId="1" animBg="1"/>
      <p:bldP spid="698449" grpId="0" animBg="1"/>
      <p:bldP spid="698449" grpId="1" animBg="1"/>
      <p:bldP spid="698456" grpId="0"/>
      <p:bldP spid="698435" grpId="0" uiExpand="1" build="p" animBg="1"/>
      <p:bldP spid="698435" grpId="1" build="allAtOnce" animBg="1"/>
      <p:bldP spid="698457" grpId="0" animBg="1"/>
      <p:bldP spid="698457" grpId="1" animBg="1"/>
      <p:bldP spid="698458" grpId="0" animBg="1"/>
      <p:bldP spid="698458" grpId="1" animBg="1"/>
      <p:bldP spid="698459" grpId="0" animBg="1"/>
      <p:bldP spid="698459" grpId="1" animBg="1"/>
      <p:bldP spid="698460" grpId="0"/>
      <p:bldP spid="698460" grpId="1"/>
      <p:bldP spid="698460" grpId="2"/>
      <p:bldP spid="698461" grpId="0" animBg="1"/>
      <p:bldP spid="698461" grpId="1" animBg="1"/>
      <p:bldP spid="698461" grpId="2" animBg="1"/>
      <p:bldP spid="698462" grpId="0" animBg="1"/>
      <p:bldP spid="698462" grpId="1" animBg="1"/>
      <p:bldP spid="698463" grpId="0" animBg="1"/>
      <p:bldP spid="698463" grpId="1" animBg="1"/>
      <p:bldP spid="698464" grpId="0" animBg="1"/>
      <p:bldP spid="698464" grpId="1" animBg="1"/>
      <p:bldP spid="698465" grpId="0" animBg="1"/>
      <p:bldP spid="698465" grpId="1" animBg="1"/>
      <p:bldP spid="698471" grpId="0" animBg="1"/>
      <p:bldP spid="698471" grpId="1" animBg="1"/>
      <p:bldP spid="698472" grpId="0" animBg="1"/>
      <p:bldP spid="69847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2517-DCC3-46E1-8E60-1F2C62186480}" type="slidenum">
              <a:rPr lang="en-US"/>
              <a:pPr/>
              <a:t>15</a:t>
            </a:fld>
            <a:endParaRPr lang="en-US"/>
          </a:p>
        </p:txBody>
      </p:sp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66700"/>
            <a:ext cx="7772400" cy="1143000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Tracing Through Recursion (on Paper)</a:t>
            </a:r>
          </a:p>
        </p:txBody>
      </p:sp>
      <p:sp>
        <p:nvSpPr>
          <p:cNvPr id="951299" name="Text Box 3"/>
          <p:cNvSpPr txBox="1">
            <a:spLocks noChangeArrowheads="1"/>
          </p:cNvSpPr>
          <p:nvPr/>
        </p:nvSpPr>
        <p:spPr bwMode="auto">
          <a:xfrm>
            <a:off x="41275" y="622300"/>
            <a:ext cx="416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You’re taking a CS exam and see this:</a:t>
            </a:r>
          </a:p>
        </p:txBody>
      </p:sp>
      <p:sp>
        <p:nvSpPr>
          <p:cNvPr id="951300" name="Text Box 4"/>
          <p:cNvSpPr txBox="1">
            <a:spLocks noChangeArrowheads="1"/>
          </p:cNvSpPr>
          <p:nvPr/>
        </p:nvSpPr>
        <p:spPr bwMode="auto">
          <a:xfrm>
            <a:off x="222250" y="1352550"/>
            <a:ext cx="3463925" cy="5465763"/>
          </a:xfrm>
          <a:prstGeom prst="rect">
            <a:avLst/>
          </a:prstGeom>
          <a:solidFill>
            <a:srgbClr val="ECECE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latin typeface="Courier New" pitchFamily="49" charset="0"/>
              </a:rPr>
              <a:t>5. What does this print?</a:t>
            </a:r>
          </a:p>
          <a:p>
            <a:pPr algn="l"/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</a:rPr>
              <a:t>int mystery(int a)</a:t>
            </a:r>
          </a:p>
          <a:p>
            <a:pPr algn="l"/>
            <a:r>
              <a:rPr lang="en-US" b="1">
                <a:latin typeface="Courier New" pitchFamily="49" charset="0"/>
              </a:rPr>
              <a:t>{ </a:t>
            </a:r>
          </a:p>
          <a:p>
            <a:pPr algn="l"/>
            <a:r>
              <a:rPr lang="en-US" b="1">
                <a:latin typeface="Courier New" pitchFamily="49" charset="0"/>
              </a:rPr>
              <a:t>    if (a == 0)</a:t>
            </a:r>
          </a:p>
          <a:p>
            <a:pPr algn="l"/>
            <a:r>
              <a:rPr lang="en-US" b="1">
                <a:latin typeface="Courier New" pitchFamily="49" charset="0"/>
              </a:rPr>
              <a:t>       return a+1;</a:t>
            </a:r>
          </a:p>
          <a:p>
            <a:pPr algn="l"/>
            <a:r>
              <a:rPr lang="en-US" b="1">
                <a:latin typeface="Courier New" pitchFamily="49" charset="0"/>
              </a:rPr>
              <a:t>    cout &lt;&lt; a;</a:t>
            </a:r>
          </a:p>
          <a:p>
            <a:pPr algn="l"/>
            <a:r>
              <a:rPr lang="en-US" sz="1000" b="1">
                <a:latin typeface="Courier New" pitchFamily="49" charset="0"/>
              </a:rPr>
              <a:t>    </a:t>
            </a:r>
          </a:p>
          <a:p>
            <a:pPr algn="l"/>
            <a:r>
              <a:rPr lang="en-US" b="1">
                <a:latin typeface="Courier New" pitchFamily="49" charset="0"/>
              </a:rPr>
              <a:t>    if (a % 2 == 0)</a:t>
            </a:r>
          </a:p>
          <a:p>
            <a:pPr algn="l"/>
            <a:r>
              <a:rPr lang="en-US" b="1">
                <a:latin typeface="Courier New" pitchFamily="49" charset="0"/>
              </a:rPr>
              <a:t>       a = mystery(a/3);</a:t>
            </a:r>
          </a:p>
          <a:p>
            <a:pPr algn="l"/>
            <a:r>
              <a:rPr lang="en-US" b="1">
                <a:latin typeface="Courier New" pitchFamily="49" charset="0"/>
              </a:rPr>
              <a:t>    else</a:t>
            </a:r>
          </a:p>
          <a:p>
            <a:pPr algn="l"/>
            <a:r>
              <a:rPr lang="en-US" b="1">
                <a:latin typeface="Courier New" pitchFamily="49" charset="0"/>
              </a:rPr>
              <a:t>       a = mystery(a-1);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</a:rPr>
              <a:t>    return a+5;</a:t>
            </a:r>
          </a:p>
          <a:p>
            <a:pPr algn="l"/>
            <a:r>
              <a:rPr lang="en-US" b="1">
                <a:latin typeface="Courier New" pitchFamily="49" charset="0"/>
              </a:rPr>
              <a:t>}</a:t>
            </a:r>
          </a:p>
          <a:p>
            <a:pPr algn="l"/>
            <a:endParaRPr lang="en-US" sz="10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</a:rPr>
              <a:t>int main()</a:t>
            </a:r>
          </a:p>
          <a:p>
            <a:pPr algn="l"/>
            <a:r>
              <a:rPr lang="en-US" b="1">
                <a:latin typeface="Courier New" pitchFamily="49" charset="0"/>
              </a:rPr>
              <a:t>{</a:t>
            </a:r>
          </a:p>
          <a:p>
            <a:pPr algn="l"/>
            <a:r>
              <a:rPr lang="en-US" b="1">
                <a:latin typeface="Courier New" pitchFamily="49" charset="0"/>
              </a:rPr>
              <a:t>    cout &lt;&lt; mystery(3);</a:t>
            </a:r>
          </a:p>
          <a:p>
            <a:pPr algn="l"/>
            <a:r>
              <a:rPr lang="en-US" b="1">
                <a:latin typeface="Courier New" pitchFamily="49" charset="0"/>
              </a:rPr>
              <a:t>}</a:t>
            </a:r>
          </a:p>
          <a:p>
            <a:pPr algn="l"/>
            <a:endParaRPr lang="en-US" b="1">
              <a:latin typeface="Courier New" pitchFamily="49" charset="0"/>
            </a:endParaRPr>
          </a:p>
        </p:txBody>
      </p:sp>
      <p:sp>
        <p:nvSpPr>
          <p:cNvPr id="951301" name="Text Box 5"/>
          <p:cNvSpPr txBox="1">
            <a:spLocks noChangeArrowheads="1"/>
          </p:cNvSpPr>
          <p:nvPr/>
        </p:nvSpPr>
        <p:spPr bwMode="auto">
          <a:xfrm>
            <a:off x="593725" y="965200"/>
            <a:ext cx="3138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How do you solve it quickly?</a:t>
            </a:r>
          </a:p>
        </p:txBody>
      </p:sp>
      <p:sp>
        <p:nvSpPr>
          <p:cNvPr id="951302" name="Text Box 6"/>
          <p:cNvSpPr txBox="1">
            <a:spLocks noChangeArrowheads="1"/>
          </p:cNvSpPr>
          <p:nvPr/>
        </p:nvSpPr>
        <p:spPr bwMode="auto">
          <a:xfrm>
            <a:off x="6699250" y="1003300"/>
            <a:ext cx="877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Steps:</a:t>
            </a:r>
          </a:p>
        </p:txBody>
      </p:sp>
      <p:sp>
        <p:nvSpPr>
          <p:cNvPr id="951303" name="Text Box 7"/>
          <p:cNvSpPr txBox="1">
            <a:spLocks noChangeArrowheads="1"/>
          </p:cNvSpPr>
          <p:nvPr/>
        </p:nvSpPr>
        <p:spPr bwMode="auto">
          <a:xfrm>
            <a:off x="5765800" y="1479550"/>
            <a:ext cx="39925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/>
              <a:t>1. Put a blank sheet of </a:t>
            </a:r>
            <a:br>
              <a:rPr lang="en-US" sz="1700"/>
            </a:br>
            <a:r>
              <a:rPr lang="en-US" sz="1700"/>
              <a:t>   paper next to the func.</a:t>
            </a:r>
          </a:p>
        </p:txBody>
      </p:sp>
      <p:sp>
        <p:nvSpPr>
          <p:cNvPr id="951304" name="Document"/>
          <p:cNvSpPr>
            <a:spLocks noEditPoints="1" noChangeArrowheads="1"/>
          </p:cNvSpPr>
          <p:nvPr/>
        </p:nvSpPr>
        <p:spPr bwMode="auto">
          <a:xfrm flipH="1" flipV="1">
            <a:off x="3676650" y="1343025"/>
            <a:ext cx="2047875" cy="493395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951305" name="Text Box 9"/>
          <p:cNvSpPr txBox="1">
            <a:spLocks noChangeArrowheads="1"/>
          </p:cNvSpPr>
          <p:nvPr/>
        </p:nvSpPr>
        <p:spPr bwMode="auto">
          <a:xfrm>
            <a:off x="5746750" y="2136775"/>
            <a:ext cx="39925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/>
              <a:t>2. Trace the func with</a:t>
            </a:r>
            <a:br>
              <a:rPr lang="en-US" sz="1700"/>
            </a:br>
            <a:r>
              <a:rPr lang="en-US" sz="1700"/>
              <a:t>    your finger.</a:t>
            </a:r>
          </a:p>
        </p:txBody>
      </p:sp>
      <p:pic>
        <p:nvPicPr>
          <p:cNvPr id="951306" name="Picture 10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213" y="5915025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1307" name="Rectangle 11"/>
          <p:cNvSpPr>
            <a:spLocks noChangeArrowheads="1"/>
          </p:cNvSpPr>
          <p:nvPr/>
        </p:nvSpPr>
        <p:spPr bwMode="auto">
          <a:xfrm>
            <a:off x="5821363" y="2757488"/>
            <a:ext cx="30844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/>
              <a:t> A. </a:t>
            </a:r>
            <a:r>
              <a:rPr lang="en-US" dirty="0" smtClean="0"/>
              <a:t>When </a:t>
            </a:r>
            <a:r>
              <a:rPr lang="en-US" dirty="0"/>
              <a:t>you hit/update a 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, write its value down.</a:t>
            </a:r>
          </a:p>
        </p:txBody>
      </p:sp>
      <p:pic>
        <p:nvPicPr>
          <p:cNvPr id="951308" name="Picture 12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2100" y="1952625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1309" name="Text Box 13"/>
          <p:cNvSpPr txBox="1">
            <a:spLocks noChangeArrowheads="1"/>
          </p:cNvSpPr>
          <p:nvPr/>
        </p:nvSpPr>
        <p:spPr bwMode="auto">
          <a:xfrm>
            <a:off x="3632200" y="1889125"/>
            <a:ext cx="693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 = 3</a:t>
            </a:r>
          </a:p>
        </p:txBody>
      </p:sp>
      <p:pic>
        <p:nvPicPr>
          <p:cNvPr id="951310" name="Picture 14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2486025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1311" name="Picture 15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50" y="3038475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1312" name="Rectangle 16"/>
          <p:cNvSpPr>
            <a:spLocks noChangeArrowheads="1"/>
          </p:cNvSpPr>
          <p:nvPr/>
        </p:nvSpPr>
        <p:spPr bwMode="auto">
          <a:xfrm>
            <a:off x="5811838" y="3338513"/>
            <a:ext cx="256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B. Write all output on</a:t>
            </a:r>
            <a:br>
              <a:rPr lang="en-US"/>
            </a:br>
            <a:r>
              <a:rPr lang="en-US"/>
              <a:t>     your original sheet.</a:t>
            </a:r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593725" y="640397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Output: 3</a:t>
            </a:r>
          </a:p>
        </p:txBody>
      </p:sp>
      <p:pic>
        <p:nvPicPr>
          <p:cNvPr id="951314" name="Picture 18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075" y="3486150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1315" name="Picture 19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25" y="4029075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1316" name="Picture 20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4305300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1317" name="Rectangle 21"/>
          <p:cNvSpPr>
            <a:spLocks noChangeArrowheads="1"/>
          </p:cNvSpPr>
          <p:nvPr/>
        </p:nvSpPr>
        <p:spPr bwMode="auto">
          <a:xfrm>
            <a:off x="5783263" y="3957638"/>
            <a:ext cx="277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/>
              <a:t> C. When you call a </a:t>
            </a:r>
            <a:r>
              <a:rPr lang="en-US" dirty="0" err="1"/>
              <a:t>func</a:t>
            </a:r>
            <a:r>
              <a:rPr lang="en-US" dirty="0"/>
              <a:t>:</a:t>
            </a:r>
          </a:p>
        </p:txBody>
      </p:sp>
      <p:sp>
        <p:nvSpPr>
          <p:cNvPr id="951318" name="Text Box 22"/>
          <p:cNvSpPr txBox="1">
            <a:spLocks noChangeArrowheads="1"/>
          </p:cNvSpPr>
          <p:nvPr/>
        </p:nvSpPr>
        <p:spPr bwMode="auto">
          <a:xfrm>
            <a:off x="3708400" y="4298950"/>
            <a:ext cx="1800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 = mystery(2);</a:t>
            </a:r>
          </a:p>
        </p:txBody>
      </p:sp>
      <p:sp>
        <p:nvSpPr>
          <p:cNvPr id="951319" name="Rectangle 23"/>
          <p:cNvSpPr>
            <a:spLocks noChangeArrowheads="1"/>
          </p:cNvSpPr>
          <p:nvPr/>
        </p:nvSpPr>
        <p:spPr bwMode="auto">
          <a:xfrm>
            <a:off x="5965825" y="4329113"/>
            <a:ext cx="27924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i. Write its params down</a:t>
            </a:r>
          </a:p>
        </p:txBody>
      </p:sp>
      <p:sp>
        <p:nvSpPr>
          <p:cNvPr id="951320" name="Rectangle 24"/>
          <p:cNvSpPr>
            <a:spLocks noChangeArrowheads="1"/>
          </p:cNvSpPr>
          <p:nvPr/>
        </p:nvSpPr>
        <p:spPr bwMode="auto">
          <a:xfrm>
            <a:off x="5937250" y="4633913"/>
            <a:ext cx="3067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ii. Write a * to mark where</a:t>
            </a:r>
            <a:br>
              <a:rPr lang="en-US"/>
            </a:br>
            <a:r>
              <a:rPr lang="en-US"/>
              <a:t>    to continue tracing later</a:t>
            </a:r>
          </a:p>
        </p:txBody>
      </p:sp>
      <p:sp>
        <p:nvSpPr>
          <p:cNvPr id="951321" name="Text Box 25"/>
          <p:cNvSpPr txBox="1">
            <a:spLocks noChangeArrowheads="1"/>
          </p:cNvSpPr>
          <p:nvPr/>
        </p:nvSpPr>
        <p:spPr bwMode="auto">
          <a:xfrm>
            <a:off x="5346700" y="43180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*</a:t>
            </a:r>
          </a:p>
        </p:txBody>
      </p:sp>
      <p:sp>
        <p:nvSpPr>
          <p:cNvPr id="951322" name="Rectangle 26"/>
          <p:cNvSpPr>
            <a:spLocks noChangeArrowheads="1"/>
          </p:cNvSpPr>
          <p:nvPr/>
        </p:nvSpPr>
        <p:spPr bwMode="auto">
          <a:xfrm>
            <a:off x="5934075" y="5243513"/>
            <a:ext cx="28051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iii. Fold the sheet in half</a:t>
            </a:r>
            <a:br>
              <a:rPr lang="en-US"/>
            </a:br>
            <a:r>
              <a:rPr lang="en-US"/>
              <a:t>     and continue tracing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5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5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95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95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/>
      <p:bldP spid="951300" grpId="0" animBg="1"/>
      <p:bldP spid="951301" grpId="0"/>
      <p:bldP spid="951302" grpId="0"/>
      <p:bldP spid="951303" grpId="0"/>
      <p:bldP spid="951304" grpId="0" animBg="1"/>
      <p:bldP spid="951305" grpId="0"/>
      <p:bldP spid="951309" grpId="0"/>
      <p:bldP spid="951313" grpId="0"/>
      <p:bldP spid="951318" grpId="0"/>
      <p:bldP spid="9513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2F43-D201-42BA-8C05-F2D26B53B5CE}" type="slidenum">
              <a:rPr lang="en-US"/>
              <a:pPr/>
              <a:t>16</a:t>
            </a:fld>
            <a:endParaRPr lang="en-US"/>
          </a:p>
        </p:txBody>
      </p:sp>
      <p:sp>
        <p:nvSpPr>
          <p:cNvPr id="953346" name="Text Box 2"/>
          <p:cNvSpPr txBox="1">
            <a:spLocks noChangeArrowheads="1"/>
          </p:cNvSpPr>
          <p:nvPr/>
        </p:nvSpPr>
        <p:spPr bwMode="auto">
          <a:xfrm>
            <a:off x="222250" y="1352550"/>
            <a:ext cx="3463925" cy="5465763"/>
          </a:xfrm>
          <a:prstGeom prst="rect">
            <a:avLst/>
          </a:prstGeom>
          <a:solidFill>
            <a:srgbClr val="ECECE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latin typeface="Courier New" pitchFamily="49" charset="0"/>
              </a:rPr>
              <a:t>5. What does this print?</a:t>
            </a:r>
          </a:p>
          <a:p>
            <a:pPr algn="l"/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</a:rPr>
              <a:t>int mystery(int a)</a:t>
            </a:r>
          </a:p>
          <a:p>
            <a:pPr algn="l"/>
            <a:r>
              <a:rPr lang="en-US" b="1">
                <a:latin typeface="Courier New" pitchFamily="49" charset="0"/>
              </a:rPr>
              <a:t>{ </a:t>
            </a:r>
          </a:p>
          <a:p>
            <a:pPr algn="l"/>
            <a:r>
              <a:rPr lang="en-US" b="1">
                <a:latin typeface="Courier New" pitchFamily="49" charset="0"/>
              </a:rPr>
              <a:t>    if (a == 0)</a:t>
            </a:r>
          </a:p>
          <a:p>
            <a:pPr algn="l"/>
            <a:r>
              <a:rPr lang="en-US" b="1">
                <a:latin typeface="Courier New" pitchFamily="49" charset="0"/>
              </a:rPr>
              <a:t>       return a+1;</a:t>
            </a:r>
          </a:p>
          <a:p>
            <a:pPr algn="l"/>
            <a:r>
              <a:rPr lang="en-US" b="1">
                <a:latin typeface="Courier New" pitchFamily="49" charset="0"/>
              </a:rPr>
              <a:t>    cout &lt;&lt; a;</a:t>
            </a:r>
          </a:p>
          <a:p>
            <a:pPr algn="l"/>
            <a:r>
              <a:rPr lang="en-US" sz="1000" b="1">
                <a:latin typeface="Courier New" pitchFamily="49" charset="0"/>
              </a:rPr>
              <a:t>    </a:t>
            </a:r>
          </a:p>
          <a:p>
            <a:pPr algn="l"/>
            <a:r>
              <a:rPr lang="en-US" b="1">
                <a:latin typeface="Courier New" pitchFamily="49" charset="0"/>
              </a:rPr>
              <a:t>    if (a % 2 == 0)</a:t>
            </a:r>
          </a:p>
          <a:p>
            <a:pPr algn="l"/>
            <a:r>
              <a:rPr lang="en-US" b="1">
                <a:latin typeface="Courier New" pitchFamily="49" charset="0"/>
              </a:rPr>
              <a:t>       a = mystery(a/3);</a:t>
            </a:r>
          </a:p>
          <a:p>
            <a:pPr algn="l"/>
            <a:r>
              <a:rPr lang="en-US" b="1">
                <a:latin typeface="Courier New" pitchFamily="49" charset="0"/>
              </a:rPr>
              <a:t>    else</a:t>
            </a:r>
          </a:p>
          <a:p>
            <a:pPr algn="l"/>
            <a:r>
              <a:rPr lang="en-US" b="1">
                <a:latin typeface="Courier New" pitchFamily="49" charset="0"/>
              </a:rPr>
              <a:t>       a = mystery(a-1);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</a:rPr>
              <a:t>    return a+5;</a:t>
            </a:r>
          </a:p>
          <a:p>
            <a:pPr algn="l"/>
            <a:r>
              <a:rPr lang="en-US" b="1">
                <a:latin typeface="Courier New" pitchFamily="49" charset="0"/>
              </a:rPr>
              <a:t>}</a:t>
            </a:r>
          </a:p>
          <a:p>
            <a:pPr algn="l"/>
            <a:endParaRPr lang="en-US" sz="10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</a:rPr>
              <a:t>int main()</a:t>
            </a:r>
          </a:p>
          <a:p>
            <a:pPr algn="l"/>
            <a:r>
              <a:rPr lang="en-US" b="1">
                <a:latin typeface="Courier New" pitchFamily="49" charset="0"/>
              </a:rPr>
              <a:t>{</a:t>
            </a:r>
          </a:p>
          <a:p>
            <a:pPr algn="l"/>
            <a:r>
              <a:rPr lang="en-US" b="1">
                <a:latin typeface="Courier New" pitchFamily="49" charset="0"/>
              </a:rPr>
              <a:t>    cout &lt;&lt; mystery(3);</a:t>
            </a:r>
          </a:p>
          <a:p>
            <a:pPr algn="l"/>
            <a:r>
              <a:rPr lang="en-US" b="1">
                <a:latin typeface="Courier New" pitchFamily="49" charset="0"/>
              </a:rPr>
              <a:t>}</a:t>
            </a:r>
          </a:p>
          <a:p>
            <a:pPr algn="l"/>
            <a:endParaRPr lang="en-US" b="1">
              <a:latin typeface="Courier New" pitchFamily="49" charset="0"/>
            </a:endParaRPr>
          </a:p>
        </p:txBody>
      </p:sp>
      <p:sp>
        <p:nvSpPr>
          <p:cNvPr id="953347" name="Text Box 3"/>
          <p:cNvSpPr txBox="1">
            <a:spLocks noChangeArrowheads="1"/>
          </p:cNvSpPr>
          <p:nvPr/>
        </p:nvSpPr>
        <p:spPr bwMode="auto">
          <a:xfrm>
            <a:off x="593725" y="640397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Output: 3</a:t>
            </a:r>
          </a:p>
        </p:txBody>
      </p:sp>
      <p:sp>
        <p:nvSpPr>
          <p:cNvPr id="953348" name="Text Box 4"/>
          <p:cNvSpPr txBox="1">
            <a:spLocks noChangeArrowheads="1"/>
          </p:cNvSpPr>
          <p:nvPr/>
        </p:nvSpPr>
        <p:spPr bwMode="auto">
          <a:xfrm>
            <a:off x="6699250" y="1003300"/>
            <a:ext cx="877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Steps:</a:t>
            </a:r>
          </a:p>
        </p:txBody>
      </p:sp>
      <p:sp>
        <p:nvSpPr>
          <p:cNvPr id="953349" name="Text Box 5"/>
          <p:cNvSpPr txBox="1">
            <a:spLocks noChangeArrowheads="1"/>
          </p:cNvSpPr>
          <p:nvPr/>
        </p:nvSpPr>
        <p:spPr bwMode="auto">
          <a:xfrm>
            <a:off x="5765800" y="1479550"/>
            <a:ext cx="39925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/>
              <a:t>1. Put a blank sheet of </a:t>
            </a:r>
            <a:br>
              <a:rPr lang="en-US" sz="1700"/>
            </a:br>
            <a:r>
              <a:rPr lang="en-US" sz="1700"/>
              <a:t>   paper next to the func.</a:t>
            </a:r>
          </a:p>
        </p:txBody>
      </p:sp>
      <p:sp>
        <p:nvSpPr>
          <p:cNvPr id="953350" name="Document"/>
          <p:cNvSpPr>
            <a:spLocks noEditPoints="1" noChangeArrowheads="1"/>
          </p:cNvSpPr>
          <p:nvPr/>
        </p:nvSpPr>
        <p:spPr bwMode="auto">
          <a:xfrm flipH="1" flipV="1">
            <a:off x="3676650" y="1343025"/>
            <a:ext cx="2047875" cy="493395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953351" name="Text Box 7"/>
          <p:cNvSpPr txBox="1">
            <a:spLocks noChangeArrowheads="1"/>
          </p:cNvSpPr>
          <p:nvPr/>
        </p:nvSpPr>
        <p:spPr bwMode="auto">
          <a:xfrm>
            <a:off x="5746750" y="2136775"/>
            <a:ext cx="39925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/>
              <a:t>2. Trace the func with</a:t>
            </a:r>
            <a:br>
              <a:rPr lang="en-US" sz="1700"/>
            </a:br>
            <a:r>
              <a:rPr lang="en-US" sz="1700"/>
              <a:t>    your finger.</a:t>
            </a:r>
          </a:p>
        </p:txBody>
      </p:sp>
      <p:sp>
        <p:nvSpPr>
          <p:cNvPr id="953352" name="Rectangle 8"/>
          <p:cNvSpPr>
            <a:spLocks noChangeArrowheads="1"/>
          </p:cNvSpPr>
          <p:nvPr/>
        </p:nvSpPr>
        <p:spPr bwMode="auto">
          <a:xfrm>
            <a:off x="5821363" y="2757488"/>
            <a:ext cx="30844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/>
              <a:t> A. </a:t>
            </a:r>
            <a:r>
              <a:rPr lang="en-US" dirty="0" smtClean="0"/>
              <a:t>When you hit/update a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, write </a:t>
            </a:r>
            <a:r>
              <a:rPr lang="en-US" dirty="0"/>
              <a:t>its value down.</a:t>
            </a:r>
          </a:p>
        </p:txBody>
      </p:sp>
      <p:sp>
        <p:nvSpPr>
          <p:cNvPr id="953353" name="Text Box 9"/>
          <p:cNvSpPr txBox="1">
            <a:spLocks noChangeArrowheads="1"/>
          </p:cNvSpPr>
          <p:nvPr/>
        </p:nvSpPr>
        <p:spPr bwMode="auto">
          <a:xfrm>
            <a:off x="3632200" y="1889125"/>
            <a:ext cx="693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 = 3</a:t>
            </a:r>
          </a:p>
        </p:txBody>
      </p:sp>
      <p:sp>
        <p:nvSpPr>
          <p:cNvPr id="953354" name="Rectangle 10"/>
          <p:cNvSpPr>
            <a:spLocks noChangeArrowheads="1"/>
          </p:cNvSpPr>
          <p:nvPr/>
        </p:nvSpPr>
        <p:spPr bwMode="auto">
          <a:xfrm>
            <a:off x="5811838" y="3338513"/>
            <a:ext cx="256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B. Write all output on</a:t>
            </a:r>
            <a:br>
              <a:rPr lang="en-US"/>
            </a:br>
            <a:r>
              <a:rPr lang="en-US"/>
              <a:t>     your original sheet.</a:t>
            </a:r>
          </a:p>
        </p:txBody>
      </p:sp>
      <p:sp>
        <p:nvSpPr>
          <p:cNvPr id="953355" name="Rectangle 11"/>
          <p:cNvSpPr>
            <a:spLocks noChangeArrowheads="1"/>
          </p:cNvSpPr>
          <p:nvPr/>
        </p:nvSpPr>
        <p:spPr bwMode="auto">
          <a:xfrm>
            <a:off x="5783263" y="3957638"/>
            <a:ext cx="277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/>
              <a:t> C. When you call a </a:t>
            </a:r>
            <a:r>
              <a:rPr lang="en-US" dirty="0" err="1"/>
              <a:t>func</a:t>
            </a:r>
            <a:r>
              <a:rPr lang="en-US" dirty="0"/>
              <a:t>:</a:t>
            </a:r>
          </a:p>
        </p:txBody>
      </p:sp>
      <p:sp>
        <p:nvSpPr>
          <p:cNvPr id="953356" name="Rectangle 12"/>
          <p:cNvSpPr>
            <a:spLocks noChangeArrowheads="1"/>
          </p:cNvSpPr>
          <p:nvPr/>
        </p:nvSpPr>
        <p:spPr bwMode="auto">
          <a:xfrm>
            <a:off x="5965825" y="4329113"/>
            <a:ext cx="27924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i. Write its params down</a:t>
            </a:r>
          </a:p>
        </p:txBody>
      </p:sp>
      <p:sp>
        <p:nvSpPr>
          <p:cNvPr id="953357" name="Rectangle 13"/>
          <p:cNvSpPr>
            <a:spLocks noChangeArrowheads="1"/>
          </p:cNvSpPr>
          <p:nvPr/>
        </p:nvSpPr>
        <p:spPr bwMode="auto">
          <a:xfrm>
            <a:off x="5937250" y="4633913"/>
            <a:ext cx="3067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ii. Write a * to mark where</a:t>
            </a:r>
            <a:br>
              <a:rPr lang="en-US"/>
            </a:br>
            <a:r>
              <a:rPr lang="en-US"/>
              <a:t>    to continue tracing later</a:t>
            </a:r>
          </a:p>
        </p:txBody>
      </p:sp>
      <p:sp>
        <p:nvSpPr>
          <p:cNvPr id="953358" name="Rectangle 14"/>
          <p:cNvSpPr>
            <a:spLocks noChangeArrowheads="1"/>
          </p:cNvSpPr>
          <p:nvPr/>
        </p:nvSpPr>
        <p:spPr bwMode="auto">
          <a:xfrm>
            <a:off x="5934075" y="5243513"/>
            <a:ext cx="28051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iii. Fold the sheet in half</a:t>
            </a:r>
            <a:br>
              <a:rPr lang="en-US"/>
            </a:br>
            <a:r>
              <a:rPr lang="en-US"/>
              <a:t>     and continue tracing</a:t>
            </a:r>
          </a:p>
        </p:txBody>
      </p:sp>
      <p:grpSp>
        <p:nvGrpSpPr>
          <p:cNvPr id="953359" name="Group 15"/>
          <p:cNvGrpSpPr>
            <a:grpSpLocks/>
          </p:cNvGrpSpPr>
          <p:nvPr/>
        </p:nvGrpSpPr>
        <p:grpSpPr bwMode="auto">
          <a:xfrm>
            <a:off x="3708400" y="4298950"/>
            <a:ext cx="1943100" cy="385763"/>
            <a:chOff x="2336" y="2708"/>
            <a:chExt cx="1224" cy="243"/>
          </a:xfrm>
        </p:grpSpPr>
        <p:sp>
          <p:nvSpPr>
            <p:cNvPr id="953360" name="Text Box 16"/>
            <p:cNvSpPr txBox="1">
              <a:spLocks noChangeArrowheads="1"/>
            </p:cNvSpPr>
            <p:nvPr/>
          </p:nvSpPr>
          <p:spPr bwMode="auto">
            <a:xfrm>
              <a:off x="2336" y="2708"/>
              <a:ext cx="11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a = mystery(2);</a:t>
              </a:r>
            </a:p>
          </p:txBody>
        </p:sp>
        <p:sp>
          <p:nvSpPr>
            <p:cNvPr id="953361" name="Text Box 17"/>
            <p:cNvSpPr txBox="1">
              <a:spLocks noChangeArrowheads="1"/>
            </p:cNvSpPr>
            <p:nvPr/>
          </p:nvSpPr>
          <p:spPr bwMode="auto">
            <a:xfrm>
              <a:off x="3368" y="272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*</a:t>
              </a:r>
            </a:p>
          </p:txBody>
        </p:sp>
      </p:grpSp>
      <p:sp>
        <p:nvSpPr>
          <p:cNvPr id="953362" name="Document"/>
          <p:cNvSpPr>
            <a:spLocks noEditPoints="1" noChangeArrowheads="1"/>
          </p:cNvSpPr>
          <p:nvPr/>
        </p:nvSpPr>
        <p:spPr bwMode="auto">
          <a:xfrm flipH="1" flipV="1">
            <a:off x="3733800" y="1409700"/>
            <a:ext cx="2047875" cy="493395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953363" name="Rectangle 19"/>
          <p:cNvSpPr>
            <a:spLocks noChangeArrowheads="1"/>
          </p:cNvSpPr>
          <p:nvPr/>
        </p:nvSpPr>
        <p:spPr bwMode="auto">
          <a:xfrm>
            <a:off x="5076825" y="1066800"/>
            <a:ext cx="781050" cy="5505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953364" name="Picture 20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175" y="1952625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3365" name="Text Box 21"/>
          <p:cNvSpPr txBox="1">
            <a:spLocks noChangeArrowheads="1"/>
          </p:cNvSpPr>
          <p:nvPr/>
        </p:nvSpPr>
        <p:spPr bwMode="auto">
          <a:xfrm>
            <a:off x="3708400" y="1860550"/>
            <a:ext cx="693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 = 2</a:t>
            </a:r>
          </a:p>
        </p:txBody>
      </p:sp>
      <p:pic>
        <p:nvPicPr>
          <p:cNvPr id="953366" name="Picture 22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4305300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3367" name="Picture 23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5550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3368" name="Picture 24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3057525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3369" name="Text Box 25"/>
          <p:cNvSpPr txBox="1">
            <a:spLocks noChangeArrowheads="1"/>
          </p:cNvSpPr>
          <p:nvPr/>
        </p:nvSpPr>
        <p:spPr bwMode="auto">
          <a:xfrm>
            <a:off x="1717675" y="64135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2</a:t>
            </a:r>
          </a:p>
        </p:txBody>
      </p:sp>
      <p:pic>
        <p:nvPicPr>
          <p:cNvPr id="953370" name="Picture 26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486150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3371" name="Picture 27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3771900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3372" name="Text Box 28"/>
          <p:cNvSpPr txBox="1">
            <a:spLocks noChangeArrowheads="1"/>
          </p:cNvSpPr>
          <p:nvPr/>
        </p:nvSpPr>
        <p:spPr bwMode="auto">
          <a:xfrm>
            <a:off x="3708400" y="3698875"/>
            <a:ext cx="1989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 = mystery(0); </a:t>
            </a:r>
            <a:r>
              <a:rPr lang="en-US">
                <a:solidFill>
                  <a:srgbClr val="6600CC"/>
                </a:solidFill>
              </a:rPr>
              <a:t>*</a:t>
            </a:r>
          </a:p>
        </p:txBody>
      </p:sp>
      <p:sp>
        <p:nvSpPr>
          <p:cNvPr id="953373" name="Rectangle 29"/>
          <p:cNvSpPr>
            <a:spLocks noGrp="1" noChangeArrowheads="1"/>
          </p:cNvSpPr>
          <p:nvPr>
            <p:ph type="title"/>
          </p:nvPr>
        </p:nvSpPr>
        <p:spPr>
          <a:xfrm>
            <a:off x="685800" y="-266700"/>
            <a:ext cx="7772400" cy="1143000"/>
          </a:xfrm>
          <a:noFill/>
          <a:ln/>
        </p:spPr>
        <p:txBody>
          <a:bodyPr/>
          <a:lstStyle/>
          <a:p>
            <a:r>
              <a:rPr lang="en-US" sz="3200"/>
              <a:t>Tracing Through Recursion (on Paper)</a:t>
            </a:r>
          </a:p>
        </p:txBody>
      </p:sp>
      <p:sp>
        <p:nvSpPr>
          <p:cNvPr id="953374" name="Text Box 30"/>
          <p:cNvSpPr txBox="1">
            <a:spLocks noChangeArrowheads="1"/>
          </p:cNvSpPr>
          <p:nvPr/>
        </p:nvSpPr>
        <p:spPr bwMode="auto">
          <a:xfrm>
            <a:off x="41275" y="622300"/>
            <a:ext cx="416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You’re taking a CS exam and see this:</a:t>
            </a:r>
          </a:p>
        </p:txBody>
      </p:sp>
      <p:sp>
        <p:nvSpPr>
          <p:cNvPr id="953375" name="Text Box 31"/>
          <p:cNvSpPr txBox="1">
            <a:spLocks noChangeArrowheads="1"/>
          </p:cNvSpPr>
          <p:nvPr/>
        </p:nvSpPr>
        <p:spPr bwMode="auto">
          <a:xfrm>
            <a:off x="593725" y="965200"/>
            <a:ext cx="3138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How do you solve it quickly?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5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5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5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5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5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62" grpId="0" animBg="1"/>
      <p:bldP spid="953363" grpId="0" animBg="1"/>
      <p:bldP spid="953365" grpId="0"/>
      <p:bldP spid="953369" grpId="0"/>
      <p:bldP spid="95337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C3E5-FAD7-415A-8F4C-93D19FF5DB9A}" type="slidenum">
              <a:rPr lang="en-US"/>
              <a:pPr/>
              <a:t>17</a:t>
            </a:fld>
            <a:endParaRPr lang="en-US"/>
          </a:p>
        </p:txBody>
      </p:sp>
      <p:sp>
        <p:nvSpPr>
          <p:cNvPr id="955394" name="Text Box 2"/>
          <p:cNvSpPr txBox="1">
            <a:spLocks noChangeArrowheads="1"/>
          </p:cNvSpPr>
          <p:nvPr/>
        </p:nvSpPr>
        <p:spPr bwMode="auto">
          <a:xfrm>
            <a:off x="222250" y="1352550"/>
            <a:ext cx="3463925" cy="5465763"/>
          </a:xfrm>
          <a:prstGeom prst="rect">
            <a:avLst/>
          </a:prstGeom>
          <a:solidFill>
            <a:srgbClr val="ECECE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latin typeface="Courier New" pitchFamily="49" charset="0"/>
              </a:rPr>
              <a:t>5. What does this print?</a:t>
            </a:r>
          </a:p>
          <a:p>
            <a:pPr algn="l"/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</a:rPr>
              <a:t>int mystery(int a)</a:t>
            </a:r>
          </a:p>
          <a:p>
            <a:pPr algn="l"/>
            <a:r>
              <a:rPr lang="en-US" b="1">
                <a:latin typeface="Courier New" pitchFamily="49" charset="0"/>
              </a:rPr>
              <a:t>{ </a:t>
            </a:r>
          </a:p>
          <a:p>
            <a:pPr algn="l"/>
            <a:r>
              <a:rPr lang="en-US" b="1">
                <a:latin typeface="Courier New" pitchFamily="49" charset="0"/>
              </a:rPr>
              <a:t>    if (a == 0)</a:t>
            </a:r>
          </a:p>
          <a:p>
            <a:pPr algn="l"/>
            <a:r>
              <a:rPr lang="en-US" b="1">
                <a:latin typeface="Courier New" pitchFamily="49" charset="0"/>
              </a:rPr>
              <a:t>       return a+1;</a:t>
            </a:r>
          </a:p>
          <a:p>
            <a:pPr algn="l"/>
            <a:r>
              <a:rPr lang="en-US" b="1">
                <a:latin typeface="Courier New" pitchFamily="49" charset="0"/>
              </a:rPr>
              <a:t>    cout &lt;&lt; a;</a:t>
            </a:r>
          </a:p>
          <a:p>
            <a:pPr algn="l"/>
            <a:r>
              <a:rPr lang="en-US" sz="1000" b="1">
                <a:latin typeface="Courier New" pitchFamily="49" charset="0"/>
              </a:rPr>
              <a:t>    </a:t>
            </a:r>
          </a:p>
          <a:p>
            <a:pPr algn="l"/>
            <a:r>
              <a:rPr lang="en-US" b="1">
                <a:latin typeface="Courier New" pitchFamily="49" charset="0"/>
              </a:rPr>
              <a:t>    if (a % 2 == 0)</a:t>
            </a:r>
          </a:p>
          <a:p>
            <a:pPr algn="l"/>
            <a:r>
              <a:rPr lang="en-US" b="1">
                <a:latin typeface="Courier New" pitchFamily="49" charset="0"/>
              </a:rPr>
              <a:t>       a = mystery(a/3);</a:t>
            </a:r>
          </a:p>
          <a:p>
            <a:pPr algn="l"/>
            <a:r>
              <a:rPr lang="en-US" b="1">
                <a:latin typeface="Courier New" pitchFamily="49" charset="0"/>
              </a:rPr>
              <a:t>    else</a:t>
            </a:r>
          </a:p>
          <a:p>
            <a:pPr algn="l"/>
            <a:r>
              <a:rPr lang="en-US" b="1">
                <a:latin typeface="Courier New" pitchFamily="49" charset="0"/>
              </a:rPr>
              <a:t>       a = mystery(a-1);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</a:rPr>
              <a:t>    return a+5;</a:t>
            </a:r>
          </a:p>
          <a:p>
            <a:pPr algn="l"/>
            <a:r>
              <a:rPr lang="en-US" b="1">
                <a:latin typeface="Courier New" pitchFamily="49" charset="0"/>
              </a:rPr>
              <a:t>}</a:t>
            </a:r>
          </a:p>
          <a:p>
            <a:pPr algn="l"/>
            <a:endParaRPr lang="en-US" sz="10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</a:rPr>
              <a:t>int main()</a:t>
            </a:r>
          </a:p>
          <a:p>
            <a:pPr algn="l"/>
            <a:r>
              <a:rPr lang="en-US" b="1">
                <a:latin typeface="Courier New" pitchFamily="49" charset="0"/>
              </a:rPr>
              <a:t>{</a:t>
            </a:r>
          </a:p>
          <a:p>
            <a:pPr algn="l"/>
            <a:r>
              <a:rPr lang="en-US" b="1">
                <a:latin typeface="Courier New" pitchFamily="49" charset="0"/>
              </a:rPr>
              <a:t>    cout &lt;&lt; mystery(3);</a:t>
            </a:r>
          </a:p>
          <a:p>
            <a:pPr algn="l"/>
            <a:r>
              <a:rPr lang="en-US" b="1">
                <a:latin typeface="Courier New" pitchFamily="49" charset="0"/>
              </a:rPr>
              <a:t>}</a:t>
            </a:r>
          </a:p>
          <a:p>
            <a:pPr algn="l"/>
            <a:endParaRPr lang="en-US" b="1">
              <a:latin typeface="Courier New" pitchFamily="49" charset="0"/>
            </a:endParaRPr>
          </a:p>
        </p:txBody>
      </p:sp>
      <p:sp>
        <p:nvSpPr>
          <p:cNvPr id="955395" name="Text Box 3"/>
          <p:cNvSpPr txBox="1">
            <a:spLocks noChangeArrowheads="1"/>
          </p:cNvSpPr>
          <p:nvPr/>
        </p:nvSpPr>
        <p:spPr bwMode="auto">
          <a:xfrm>
            <a:off x="593725" y="640397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Output: 3</a:t>
            </a:r>
          </a:p>
        </p:txBody>
      </p:sp>
      <p:sp>
        <p:nvSpPr>
          <p:cNvPr id="955396" name="Text Box 4"/>
          <p:cNvSpPr txBox="1">
            <a:spLocks noChangeArrowheads="1"/>
          </p:cNvSpPr>
          <p:nvPr/>
        </p:nvSpPr>
        <p:spPr bwMode="auto">
          <a:xfrm>
            <a:off x="1717675" y="64135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2</a:t>
            </a:r>
          </a:p>
        </p:txBody>
      </p:sp>
      <p:sp>
        <p:nvSpPr>
          <p:cNvPr id="955397" name="Text Box 5"/>
          <p:cNvSpPr txBox="1">
            <a:spLocks noChangeArrowheads="1"/>
          </p:cNvSpPr>
          <p:nvPr/>
        </p:nvSpPr>
        <p:spPr bwMode="auto">
          <a:xfrm>
            <a:off x="6699250" y="1003300"/>
            <a:ext cx="877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Steps:</a:t>
            </a:r>
          </a:p>
        </p:txBody>
      </p:sp>
      <p:sp>
        <p:nvSpPr>
          <p:cNvPr id="955398" name="Text Box 6"/>
          <p:cNvSpPr txBox="1">
            <a:spLocks noChangeArrowheads="1"/>
          </p:cNvSpPr>
          <p:nvPr/>
        </p:nvSpPr>
        <p:spPr bwMode="auto">
          <a:xfrm>
            <a:off x="5765800" y="1479550"/>
            <a:ext cx="39925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/>
              <a:t>1. Put a blank sheet of </a:t>
            </a:r>
            <a:br>
              <a:rPr lang="en-US" sz="1700"/>
            </a:br>
            <a:r>
              <a:rPr lang="en-US" sz="1700"/>
              <a:t>   paper next to the func.</a:t>
            </a:r>
          </a:p>
        </p:txBody>
      </p:sp>
      <p:sp>
        <p:nvSpPr>
          <p:cNvPr id="955399" name="Document"/>
          <p:cNvSpPr>
            <a:spLocks noEditPoints="1" noChangeArrowheads="1"/>
          </p:cNvSpPr>
          <p:nvPr/>
        </p:nvSpPr>
        <p:spPr bwMode="auto">
          <a:xfrm flipH="1" flipV="1">
            <a:off x="3676650" y="1343025"/>
            <a:ext cx="2047875" cy="493395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955400" name="Text Box 8"/>
          <p:cNvSpPr txBox="1">
            <a:spLocks noChangeArrowheads="1"/>
          </p:cNvSpPr>
          <p:nvPr/>
        </p:nvSpPr>
        <p:spPr bwMode="auto">
          <a:xfrm>
            <a:off x="5746750" y="2136775"/>
            <a:ext cx="39925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/>
              <a:t>2. Trace the func with</a:t>
            </a:r>
            <a:br>
              <a:rPr lang="en-US" sz="1700"/>
            </a:br>
            <a:r>
              <a:rPr lang="en-US" sz="1700"/>
              <a:t>    your finger.</a:t>
            </a:r>
          </a:p>
        </p:txBody>
      </p:sp>
      <p:sp>
        <p:nvSpPr>
          <p:cNvPr id="955401" name="Rectangle 9"/>
          <p:cNvSpPr>
            <a:spLocks noChangeArrowheads="1"/>
          </p:cNvSpPr>
          <p:nvPr/>
        </p:nvSpPr>
        <p:spPr bwMode="auto">
          <a:xfrm>
            <a:off x="5821363" y="2757488"/>
            <a:ext cx="30844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/>
              <a:t> A. When you hit/update a 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, write its value down.</a:t>
            </a:r>
          </a:p>
        </p:txBody>
      </p:sp>
      <p:sp>
        <p:nvSpPr>
          <p:cNvPr id="955402" name="Text Box 10"/>
          <p:cNvSpPr txBox="1">
            <a:spLocks noChangeArrowheads="1"/>
          </p:cNvSpPr>
          <p:nvPr/>
        </p:nvSpPr>
        <p:spPr bwMode="auto">
          <a:xfrm>
            <a:off x="3632200" y="1889125"/>
            <a:ext cx="693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 = 3</a:t>
            </a:r>
          </a:p>
        </p:txBody>
      </p:sp>
      <p:sp>
        <p:nvSpPr>
          <p:cNvPr id="955403" name="Rectangle 11"/>
          <p:cNvSpPr>
            <a:spLocks noChangeArrowheads="1"/>
          </p:cNvSpPr>
          <p:nvPr/>
        </p:nvSpPr>
        <p:spPr bwMode="auto">
          <a:xfrm>
            <a:off x="5811838" y="3338513"/>
            <a:ext cx="256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B. Write all output on</a:t>
            </a:r>
            <a:br>
              <a:rPr lang="en-US"/>
            </a:br>
            <a:r>
              <a:rPr lang="en-US"/>
              <a:t>     your original sheet.</a:t>
            </a:r>
          </a:p>
        </p:txBody>
      </p:sp>
      <p:sp>
        <p:nvSpPr>
          <p:cNvPr id="955404" name="Rectangle 12"/>
          <p:cNvSpPr>
            <a:spLocks noChangeArrowheads="1"/>
          </p:cNvSpPr>
          <p:nvPr/>
        </p:nvSpPr>
        <p:spPr bwMode="auto">
          <a:xfrm>
            <a:off x="5783263" y="3957638"/>
            <a:ext cx="277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/>
              <a:t> C. When you call a </a:t>
            </a:r>
            <a:r>
              <a:rPr lang="en-US" dirty="0" err="1"/>
              <a:t>func</a:t>
            </a:r>
            <a:r>
              <a:rPr lang="en-US" dirty="0"/>
              <a:t>:</a:t>
            </a:r>
          </a:p>
        </p:txBody>
      </p:sp>
      <p:sp>
        <p:nvSpPr>
          <p:cNvPr id="955405" name="Text Box 13"/>
          <p:cNvSpPr txBox="1">
            <a:spLocks noChangeArrowheads="1"/>
          </p:cNvSpPr>
          <p:nvPr/>
        </p:nvSpPr>
        <p:spPr bwMode="auto">
          <a:xfrm>
            <a:off x="3708400" y="4298950"/>
            <a:ext cx="1989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 = mystery(2); </a:t>
            </a:r>
            <a:r>
              <a:rPr lang="en-US">
                <a:solidFill>
                  <a:srgbClr val="6600CC"/>
                </a:solidFill>
              </a:rPr>
              <a:t>*</a:t>
            </a:r>
          </a:p>
        </p:txBody>
      </p:sp>
      <p:sp>
        <p:nvSpPr>
          <p:cNvPr id="955406" name="Rectangle 14"/>
          <p:cNvSpPr>
            <a:spLocks noChangeArrowheads="1"/>
          </p:cNvSpPr>
          <p:nvPr/>
        </p:nvSpPr>
        <p:spPr bwMode="auto">
          <a:xfrm>
            <a:off x="5965825" y="4329113"/>
            <a:ext cx="27924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i. Write its params down</a:t>
            </a:r>
          </a:p>
        </p:txBody>
      </p:sp>
      <p:sp>
        <p:nvSpPr>
          <p:cNvPr id="955407" name="Rectangle 15"/>
          <p:cNvSpPr>
            <a:spLocks noChangeArrowheads="1"/>
          </p:cNvSpPr>
          <p:nvPr/>
        </p:nvSpPr>
        <p:spPr bwMode="auto">
          <a:xfrm>
            <a:off x="5937250" y="4633913"/>
            <a:ext cx="3067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ii. Write a * to mark where</a:t>
            </a:r>
            <a:br>
              <a:rPr lang="en-US"/>
            </a:br>
            <a:r>
              <a:rPr lang="en-US"/>
              <a:t>    to continue tracing later</a:t>
            </a:r>
          </a:p>
        </p:txBody>
      </p:sp>
      <p:sp>
        <p:nvSpPr>
          <p:cNvPr id="955408" name="Text Box 16"/>
          <p:cNvSpPr txBox="1">
            <a:spLocks noChangeArrowheads="1"/>
          </p:cNvSpPr>
          <p:nvPr/>
        </p:nvSpPr>
        <p:spPr bwMode="auto">
          <a:xfrm>
            <a:off x="5203825" y="43180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*</a:t>
            </a:r>
          </a:p>
        </p:txBody>
      </p:sp>
      <p:sp>
        <p:nvSpPr>
          <p:cNvPr id="955409" name="Rectangle 17"/>
          <p:cNvSpPr>
            <a:spLocks noChangeArrowheads="1"/>
          </p:cNvSpPr>
          <p:nvPr/>
        </p:nvSpPr>
        <p:spPr bwMode="auto">
          <a:xfrm>
            <a:off x="5934075" y="5243513"/>
            <a:ext cx="28051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iii. Fold the sheet in half</a:t>
            </a:r>
            <a:br>
              <a:rPr lang="en-US"/>
            </a:br>
            <a:r>
              <a:rPr lang="en-US"/>
              <a:t>     and continue tracing</a:t>
            </a:r>
          </a:p>
        </p:txBody>
      </p:sp>
      <p:sp>
        <p:nvSpPr>
          <p:cNvPr id="955410" name="Document"/>
          <p:cNvSpPr>
            <a:spLocks noEditPoints="1" noChangeArrowheads="1"/>
          </p:cNvSpPr>
          <p:nvPr/>
        </p:nvSpPr>
        <p:spPr bwMode="auto">
          <a:xfrm flipH="1" flipV="1">
            <a:off x="3733800" y="1409700"/>
            <a:ext cx="2047875" cy="493395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955411" name="Rectangle 19"/>
          <p:cNvSpPr>
            <a:spLocks noChangeArrowheads="1"/>
          </p:cNvSpPr>
          <p:nvPr/>
        </p:nvSpPr>
        <p:spPr bwMode="auto">
          <a:xfrm>
            <a:off x="5076825" y="1066800"/>
            <a:ext cx="781050" cy="5505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55412" name="Text Box 20"/>
          <p:cNvSpPr txBox="1">
            <a:spLocks noChangeArrowheads="1"/>
          </p:cNvSpPr>
          <p:nvPr/>
        </p:nvSpPr>
        <p:spPr bwMode="auto">
          <a:xfrm>
            <a:off x="3708400" y="1860550"/>
            <a:ext cx="693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 = 2</a:t>
            </a:r>
          </a:p>
        </p:txBody>
      </p:sp>
      <p:pic>
        <p:nvPicPr>
          <p:cNvPr id="955413" name="Picture 21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3743325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5414" name="Text Box 22"/>
          <p:cNvSpPr txBox="1">
            <a:spLocks noChangeArrowheads="1"/>
          </p:cNvSpPr>
          <p:nvPr/>
        </p:nvSpPr>
        <p:spPr bwMode="auto">
          <a:xfrm>
            <a:off x="3708400" y="3698875"/>
            <a:ext cx="1989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 = mystery(0); </a:t>
            </a:r>
            <a:r>
              <a:rPr lang="en-US">
                <a:solidFill>
                  <a:srgbClr val="6600CC"/>
                </a:solidFill>
              </a:rPr>
              <a:t>*</a:t>
            </a:r>
          </a:p>
        </p:txBody>
      </p:sp>
      <p:sp>
        <p:nvSpPr>
          <p:cNvPr id="955415" name="Document"/>
          <p:cNvSpPr>
            <a:spLocks noEditPoints="1" noChangeArrowheads="1"/>
          </p:cNvSpPr>
          <p:nvPr/>
        </p:nvSpPr>
        <p:spPr bwMode="auto">
          <a:xfrm flipH="1">
            <a:off x="3800475" y="1447800"/>
            <a:ext cx="1304925" cy="490537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955416" name="Rectangle 24"/>
          <p:cNvSpPr>
            <a:spLocks noChangeArrowheads="1"/>
          </p:cNvSpPr>
          <p:nvPr/>
        </p:nvSpPr>
        <p:spPr bwMode="auto">
          <a:xfrm>
            <a:off x="3667125" y="3762375"/>
            <a:ext cx="2076450" cy="2724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955417" name="Picture 25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225" y="1952625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5418" name="Text Box 26"/>
          <p:cNvSpPr txBox="1">
            <a:spLocks noChangeArrowheads="1"/>
          </p:cNvSpPr>
          <p:nvPr/>
        </p:nvSpPr>
        <p:spPr bwMode="auto">
          <a:xfrm>
            <a:off x="3860800" y="1889125"/>
            <a:ext cx="693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 = 0</a:t>
            </a:r>
          </a:p>
        </p:txBody>
      </p:sp>
      <p:sp>
        <p:nvSpPr>
          <p:cNvPr id="955419" name="Rectangle 27"/>
          <p:cNvSpPr>
            <a:spLocks noGrp="1" noChangeArrowheads="1"/>
          </p:cNvSpPr>
          <p:nvPr>
            <p:ph type="title"/>
          </p:nvPr>
        </p:nvSpPr>
        <p:spPr>
          <a:xfrm>
            <a:off x="685800" y="-266700"/>
            <a:ext cx="7772400" cy="1143000"/>
          </a:xfrm>
          <a:noFill/>
          <a:ln/>
        </p:spPr>
        <p:txBody>
          <a:bodyPr/>
          <a:lstStyle/>
          <a:p>
            <a:r>
              <a:rPr lang="en-US" sz="3200"/>
              <a:t>Tracing Through Recursion (on Paper)</a:t>
            </a:r>
          </a:p>
        </p:txBody>
      </p:sp>
      <p:sp>
        <p:nvSpPr>
          <p:cNvPr id="955420" name="Text Box 28"/>
          <p:cNvSpPr txBox="1">
            <a:spLocks noChangeArrowheads="1"/>
          </p:cNvSpPr>
          <p:nvPr/>
        </p:nvSpPr>
        <p:spPr bwMode="auto">
          <a:xfrm>
            <a:off x="41275" y="622300"/>
            <a:ext cx="416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You’re taking a CS exam and see this:</a:t>
            </a:r>
          </a:p>
        </p:txBody>
      </p:sp>
      <p:sp>
        <p:nvSpPr>
          <p:cNvPr id="955421" name="Text Box 29"/>
          <p:cNvSpPr txBox="1">
            <a:spLocks noChangeArrowheads="1"/>
          </p:cNvSpPr>
          <p:nvPr/>
        </p:nvSpPr>
        <p:spPr bwMode="auto">
          <a:xfrm>
            <a:off x="593725" y="965200"/>
            <a:ext cx="3138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How do you solve it quickly?</a:t>
            </a:r>
          </a:p>
        </p:txBody>
      </p:sp>
      <p:pic>
        <p:nvPicPr>
          <p:cNvPr id="955422" name="Picture 30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2495550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5423" name="Picture 31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2771775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5424" name="Rectangle 32"/>
          <p:cNvSpPr>
            <a:spLocks noChangeArrowheads="1"/>
          </p:cNvSpPr>
          <p:nvPr/>
        </p:nvSpPr>
        <p:spPr bwMode="auto">
          <a:xfrm>
            <a:off x="5695950" y="1428750"/>
            <a:ext cx="3333750" cy="4448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55425" name="Rectangle 33"/>
          <p:cNvSpPr>
            <a:spLocks noChangeArrowheads="1"/>
          </p:cNvSpPr>
          <p:nvPr/>
        </p:nvSpPr>
        <p:spPr bwMode="auto">
          <a:xfrm>
            <a:off x="5545138" y="1528763"/>
            <a:ext cx="3430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 D. To return from a function:</a:t>
            </a:r>
          </a:p>
        </p:txBody>
      </p:sp>
      <p:sp>
        <p:nvSpPr>
          <p:cNvPr id="955426" name="Rectangle 34"/>
          <p:cNvSpPr>
            <a:spLocks noChangeArrowheads="1"/>
          </p:cNvSpPr>
          <p:nvPr/>
        </p:nvSpPr>
        <p:spPr bwMode="auto">
          <a:xfrm>
            <a:off x="5859463" y="1909763"/>
            <a:ext cx="34305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i. Determine what value is</a:t>
            </a:r>
            <a:br>
              <a:rPr lang="en-US"/>
            </a:br>
            <a:r>
              <a:rPr lang="en-US"/>
              <a:t>   being returned (if any)</a:t>
            </a:r>
          </a:p>
        </p:txBody>
      </p:sp>
      <p:sp>
        <p:nvSpPr>
          <p:cNvPr id="955427" name="Rectangle 35"/>
          <p:cNvSpPr>
            <a:spLocks noChangeArrowheads="1"/>
          </p:cNvSpPr>
          <p:nvPr/>
        </p:nvSpPr>
        <p:spPr bwMode="auto">
          <a:xfrm>
            <a:off x="5821363" y="2547938"/>
            <a:ext cx="3430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ii. Unfold your paper once.</a:t>
            </a:r>
          </a:p>
        </p:txBody>
      </p:sp>
      <p:sp>
        <p:nvSpPr>
          <p:cNvPr id="955428" name="Rectangle 36"/>
          <p:cNvSpPr>
            <a:spLocks noChangeArrowheads="1"/>
          </p:cNvSpPr>
          <p:nvPr/>
        </p:nvSpPr>
        <p:spPr bwMode="auto">
          <a:xfrm>
            <a:off x="5773738" y="2881313"/>
            <a:ext cx="3573462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iii. Find the * that points to</a:t>
            </a:r>
            <a:br>
              <a:rPr lang="en-US"/>
            </a:br>
            <a:r>
              <a:rPr lang="en-US"/>
              <a:t>     the line where you were</a:t>
            </a:r>
          </a:p>
          <a:p>
            <a:pPr algn="l"/>
            <a:r>
              <a:rPr lang="en-US"/>
              <a:t>     (you’ll continue from here)</a:t>
            </a:r>
          </a:p>
        </p:txBody>
      </p:sp>
      <p:sp>
        <p:nvSpPr>
          <p:cNvPr id="955429" name="Rectangle 37"/>
          <p:cNvSpPr>
            <a:spLocks noChangeArrowheads="1"/>
          </p:cNvSpPr>
          <p:nvPr/>
        </p:nvSpPr>
        <p:spPr bwMode="auto">
          <a:xfrm>
            <a:off x="5751513" y="3795713"/>
            <a:ext cx="3430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iv. Erase the *</a:t>
            </a:r>
          </a:p>
        </p:txBody>
      </p:sp>
      <p:pic>
        <p:nvPicPr>
          <p:cNvPr id="955430" name="Picture 38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3752850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5431" name="AutoShape 39"/>
          <p:cNvSpPr>
            <a:spLocks noChangeArrowheads="1"/>
          </p:cNvSpPr>
          <p:nvPr/>
        </p:nvSpPr>
        <p:spPr bwMode="auto">
          <a:xfrm>
            <a:off x="3381375" y="133350"/>
            <a:ext cx="1590675" cy="676275"/>
          </a:xfrm>
          <a:prstGeom prst="wedgeRoundRectCallout">
            <a:avLst>
              <a:gd name="adj1" fmla="val -35028"/>
              <a:gd name="adj2" fmla="val 141782"/>
              <a:gd name="adj3" fmla="val 16667"/>
            </a:avLst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Returning a value of 1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5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5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5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5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5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955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5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955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5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955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5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415" grpId="0" animBg="1"/>
      <p:bldP spid="955415" grpId="1" animBg="1"/>
      <p:bldP spid="955416" grpId="0" animBg="1"/>
      <p:bldP spid="955416" grpId="1" animBg="1"/>
      <p:bldP spid="955418" grpId="0"/>
      <p:bldP spid="955418" grpId="1"/>
      <p:bldP spid="955424" grpId="0" animBg="1"/>
      <p:bldP spid="9554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BD3C-E257-4EE4-9DE0-FBF0169B3430}" type="slidenum">
              <a:rPr lang="en-US"/>
              <a:pPr/>
              <a:t>18</a:t>
            </a:fld>
            <a:endParaRPr lang="en-US"/>
          </a:p>
        </p:txBody>
      </p:sp>
      <p:sp>
        <p:nvSpPr>
          <p:cNvPr id="957442" name="Text Box 2"/>
          <p:cNvSpPr txBox="1">
            <a:spLocks noChangeArrowheads="1"/>
          </p:cNvSpPr>
          <p:nvPr/>
        </p:nvSpPr>
        <p:spPr bwMode="auto">
          <a:xfrm>
            <a:off x="222250" y="1352550"/>
            <a:ext cx="3463925" cy="5465763"/>
          </a:xfrm>
          <a:prstGeom prst="rect">
            <a:avLst/>
          </a:prstGeom>
          <a:solidFill>
            <a:srgbClr val="ECECE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latin typeface="Courier New" pitchFamily="49" charset="0"/>
              </a:rPr>
              <a:t>5. What does this print?</a:t>
            </a:r>
          </a:p>
          <a:p>
            <a:pPr algn="l"/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</a:rPr>
              <a:t>int mystery(int a)</a:t>
            </a:r>
          </a:p>
          <a:p>
            <a:pPr algn="l"/>
            <a:r>
              <a:rPr lang="en-US" b="1">
                <a:latin typeface="Courier New" pitchFamily="49" charset="0"/>
              </a:rPr>
              <a:t>{ </a:t>
            </a:r>
          </a:p>
          <a:p>
            <a:pPr algn="l"/>
            <a:r>
              <a:rPr lang="en-US" b="1">
                <a:latin typeface="Courier New" pitchFamily="49" charset="0"/>
              </a:rPr>
              <a:t>    if (a == 0)</a:t>
            </a:r>
          </a:p>
          <a:p>
            <a:pPr algn="l"/>
            <a:r>
              <a:rPr lang="en-US" b="1">
                <a:latin typeface="Courier New" pitchFamily="49" charset="0"/>
              </a:rPr>
              <a:t>       return a+1;</a:t>
            </a:r>
          </a:p>
          <a:p>
            <a:pPr algn="l"/>
            <a:r>
              <a:rPr lang="en-US" b="1">
                <a:latin typeface="Courier New" pitchFamily="49" charset="0"/>
              </a:rPr>
              <a:t>    cout &lt;&lt; a;</a:t>
            </a:r>
          </a:p>
          <a:p>
            <a:pPr algn="l"/>
            <a:r>
              <a:rPr lang="en-US" sz="1000" b="1">
                <a:latin typeface="Courier New" pitchFamily="49" charset="0"/>
              </a:rPr>
              <a:t>    </a:t>
            </a:r>
          </a:p>
          <a:p>
            <a:pPr algn="l"/>
            <a:r>
              <a:rPr lang="en-US" b="1">
                <a:latin typeface="Courier New" pitchFamily="49" charset="0"/>
              </a:rPr>
              <a:t>    if (a % 2 == 0)</a:t>
            </a:r>
          </a:p>
          <a:p>
            <a:pPr algn="l"/>
            <a:r>
              <a:rPr lang="en-US" b="1">
                <a:latin typeface="Courier New" pitchFamily="49" charset="0"/>
              </a:rPr>
              <a:t>       a = mystery(a/3);</a:t>
            </a:r>
          </a:p>
          <a:p>
            <a:pPr algn="l"/>
            <a:r>
              <a:rPr lang="en-US" b="1">
                <a:latin typeface="Courier New" pitchFamily="49" charset="0"/>
              </a:rPr>
              <a:t>    else</a:t>
            </a:r>
          </a:p>
          <a:p>
            <a:pPr algn="l"/>
            <a:r>
              <a:rPr lang="en-US" b="1">
                <a:latin typeface="Courier New" pitchFamily="49" charset="0"/>
              </a:rPr>
              <a:t>       a = mystery(a-1);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</a:rPr>
              <a:t>    return a+5;</a:t>
            </a:r>
          </a:p>
          <a:p>
            <a:pPr algn="l"/>
            <a:r>
              <a:rPr lang="en-US" b="1">
                <a:latin typeface="Courier New" pitchFamily="49" charset="0"/>
              </a:rPr>
              <a:t>}</a:t>
            </a:r>
          </a:p>
          <a:p>
            <a:pPr algn="l"/>
            <a:endParaRPr lang="en-US" sz="10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</a:rPr>
              <a:t>int main()</a:t>
            </a:r>
          </a:p>
          <a:p>
            <a:pPr algn="l"/>
            <a:r>
              <a:rPr lang="en-US" b="1">
                <a:latin typeface="Courier New" pitchFamily="49" charset="0"/>
              </a:rPr>
              <a:t>{</a:t>
            </a:r>
          </a:p>
          <a:p>
            <a:pPr algn="l"/>
            <a:r>
              <a:rPr lang="en-US" b="1">
                <a:latin typeface="Courier New" pitchFamily="49" charset="0"/>
              </a:rPr>
              <a:t>    cout &lt;&lt; mystery(3);</a:t>
            </a:r>
          </a:p>
          <a:p>
            <a:pPr algn="l"/>
            <a:r>
              <a:rPr lang="en-US" b="1">
                <a:latin typeface="Courier New" pitchFamily="49" charset="0"/>
              </a:rPr>
              <a:t>}</a:t>
            </a:r>
          </a:p>
          <a:p>
            <a:pPr algn="l"/>
            <a:endParaRPr lang="en-US" b="1">
              <a:latin typeface="Courier New" pitchFamily="49" charset="0"/>
            </a:endParaRPr>
          </a:p>
        </p:txBody>
      </p:sp>
      <p:sp>
        <p:nvSpPr>
          <p:cNvPr id="957443" name="Text Box 3"/>
          <p:cNvSpPr txBox="1">
            <a:spLocks noChangeArrowheads="1"/>
          </p:cNvSpPr>
          <p:nvPr/>
        </p:nvSpPr>
        <p:spPr bwMode="auto">
          <a:xfrm>
            <a:off x="593725" y="640397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Output: 3</a:t>
            </a:r>
          </a:p>
        </p:txBody>
      </p:sp>
      <p:sp>
        <p:nvSpPr>
          <p:cNvPr id="957444" name="Text Box 4"/>
          <p:cNvSpPr txBox="1">
            <a:spLocks noChangeArrowheads="1"/>
          </p:cNvSpPr>
          <p:nvPr/>
        </p:nvSpPr>
        <p:spPr bwMode="auto">
          <a:xfrm>
            <a:off x="1717675" y="64135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2</a:t>
            </a:r>
          </a:p>
        </p:txBody>
      </p:sp>
      <p:sp>
        <p:nvSpPr>
          <p:cNvPr id="957445" name="Text Box 5"/>
          <p:cNvSpPr txBox="1">
            <a:spLocks noChangeArrowheads="1"/>
          </p:cNvSpPr>
          <p:nvPr/>
        </p:nvSpPr>
        <p:spPr bwMode="auto">
          <a:xfrm>
            <a:off x="6699250" y="1003300"/>
            <a:ext cx="877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Steps:</a:t>
            </a:r>
          </a:p>
        </p:txBody>
      </p:sp>
      <p:sp>
        <p:nvSpPr>
          <p:cNvPr id="957446" name="Document"/>
          <p:cNvSpPr>
            <a:spLocks noEditPoints="1" noChangeArrowheads="1"/>
          </p:cNvSpPr>
          <p:nvPr/>
        </p:nvSpPr>
        <p:spPr bwMode="auto">
          <a:xfrm flipH="1" flipV="1">
            <a:off x="3676650" y="1343025"/>
            <a:ext cx="2047875" cy="493395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957447" name="Text Box 7"/>
          <p:cNvSpPr txBox="1">
            <a:spLocks noChangeArrowheads="1"/>
          </p:cNvSpPr>
          <p:nvPr/>
        </p:nvSpPr>
        <p:spPr bwMode="auto">
          <a:xfrm>
            <a:off x="3632200" y="1889125"/>
            <a:ext cx="693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 = 3</a:t>
            </a:r>
          </a:p>
        </p:txBody>
      </p:sp>
      <p:sp>
        <p:nvSpPr>
          <p:cNvPr id="957448" name="Text Box 8"/>
          <p:cNvSpPr txBox="1">
            <a:spLocks noChangeArrowheads="1"/>
          </p:cNvSpPr>
          <p:nvPr/>
        </p:nvSpPr>
        <p:spPr bwMode="auto">
          <a:xfrm>
            <a:off x="3708400" y="4298950"/>
            <a:ext cx="1800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 = mystery(2);</a:t>
            </a:r>
          </a:p>
        </p:txBody>
      </p:sp>
      <p:sp>
        <p:nvSpPr>
          <p:cNvPr id="957449" name="Text Box 9"/>
          <p:cNvSpPr txBox="1">
            <a:spLocks noChangeArrowheads="1"/>
          </p:cNvSpPr>
          <p:nvPr/>
        </p:nvSpPr>
        <p:spPr bwMode="auto">
          <a:xfrm>
            <a:off x="5413375" y="429895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*</a:t>
            </a:r>
          </a:p>
        </p:txBody>
      </p:sp>
      <p:sp>
        <p:nvSpPr>
          <p:cNvPr id="957450" name="Document"/>
          <p:cNvSpPr>
            <a:spLocks noEditPoints="1" noChangeArrowheads="1"/>
          </p:cNvSpPr>
          <p:nvPr/>
        </p:nvSpPr>
        <p:spPr bwMode="auto">
          <a:xfrm flipH="1" flipV="1">
            <a:off x="3733800" y="1409700"/>
            <a:ext cx="2047875" cy="493395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957451" name="Rectangle 11"/>
          <p:cNvSpPr>
            <a:spLocks noChangeArrowheads="1"/>
          </p:cNvSpPr>
          <p:nvPr/>
        </p:nvSpPr>
        <p:spPr bwMode="auto">
          <a:xfrm>
            <a:off x="5076825" y="1066800"/>
            <a:ext cx="781050" cy="5505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57452" name="Text Box 12"/>
          <p:cNvSpPr txBox="1">
            <a:spLocks noChangeArrowheads="1"/>
          </p:cNvSpPr>
          <p:nvPr/>
        </p:nvSpPr>
        <p:spPr bwMode="auto">
          <a:xfrm>
            <a:off x="3708400" y="1860550"/>
            <a:ext cx="693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 = 2</a:t>
            </a:r>
          </a:p>
        </p:txBody>
      </p:sp>
      <p:sp>
        <p:nvSpPr>
          <p:cNvPr id="957453" name="Text Box 13"/>
          <p:cNvSpPr txBox="1">
            <a:spLocks noChangeArrowheads="1"/>
          </p:cNvSpPr>
          <p:nvPr/>
        </p:nvSpPr>
        <p:spPr bwMode="auto">
          <a:xfrm>
            <a:off x="3708400" y="3698875"/>
            <a:ext cx="1868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 = mystery(0); </a:t>
            </a:r>
            <a:endParaRPr lang="en-US">
              <a:solidFill>
                <a:srgbClr val="6600CC"/>
              </a:solidFill>
            </a:endParaRPr>
          </a:p>
        </p:txBody>
      </p:sp>
      <p:sp>
        <p:nvSpPr>
          <p:cNvPr id="957454" name="Rectangle 14"/>
          <p:cNvSpPr>
            <a:spLocks noGrp="1" noChangeArrowheads="1"/>
          </p:cNvSpPr>
          <p:nvPr>
            <p:ph type="title"/>
          </p:nvPr>
        </p:nvSpPr>
        <p:spPr>
          <a:xfrm>
            <a:off x="685800" y="-266700"/>
            <a:ext cx="7772400" cy="1143000"/>
          </a:xfrm>
          <a:noFill/>
          <a:ln/>
        </p:spPr>
        <p:txBody>
          <a:bodyPr/>
          <a:lstStyle/>
          <a:p>
            <a:r>
              <a:rPr lang="en-US" sz="3200"/>
              <a:t>Tracing Through Recursion (on Paper)</a:t>
            </a:r>
          </a:p>
        </p:txBody>
      </p:sp>
      <p:sp>
        <p:nvSpPr>
          <p:cNvPr id="957455" name="Text Box 15"/>
          <p:cNvSpPr txBox="1">
            <a:spLocks noChangeArrowheads="1"/>
          </p:cNvSpPr>
          <p:nvPr/>
        </p:nvSpPr>
        <p:spPr bwMode="auto">
          <a:xfrm>
            <a:off x="41275" y="622300"/>
            <a:ext cx="416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You’re taking a CS exam and see this:</a:t>
            </a:r>
          </a:p>
        </p:txBody>
      </p:sp>
      <p:sp>
        <p:nvSpPr>
          <p:cNvPr id="957456" name="Text Box 16"/>
          <p:cNvSpPr txBox="1">
            <a:spLocks noChangeArrowheads="1"/>
          </p:cNvSpPr>
          <p:nvPr/>
        </p:nvSpPr>
        <p:spPr bwMode="auto">
          <a:xfrm>
            <a:off x="593725" y="965200"/>
            <a:ext cx="3138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How do you solve it quickly?</a:t>
            </a:r>
          </a:p>
        </p:txBody>
      </p:sp>
      <p:sp>
        <p:nvSpPr>
          <p:cNvPr id="957457" name="Rectangle 17"/>
          <p:cNvSpPr>
            <a:spLocks noChangeArrowheads="1"/>
          </p:cNvSpPr>
          <p:nvPr/>
        </p:nvSpPr>
        <p:spPr bwMode="auto">
          <a:xfrm>
            <a:off x="5410200" y="1428750"/>
            <a:ext cx="3619500" cy="4448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57458" name="Rectangle 18"/>
          <p:cNvSpPr>
            <a:spLocks noChangeArrowheads="1"/>
          </p:cNvSpPr>
          <p:nvPr/>
        </p:nvSpPr>
        <p:spPr bwMode="auto">
          <a:xfrm>
            <a:off x="5545138" y="1528763"/>
            <a:ext cx="3430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 D. To return from a function:</a:t>
            </a:r>
          </a:p>
        </p:txBody>
      </p:sp>
      <p:sp>
        <p:nvSpPr>
          <p:cNvPr id="957459" name="Rectangle 19"/>
          <p:cNvSpPr>
            <a:spLocks noChangeArrowheads="1"/>
          </p:cNvSpPr>
          <p:nvPr/>
        </p:nvSpPr>
        <p:spPr bwMode="auto">
          <a:xfrm>
            <a:off x="5859463" y="1909763"/>
            <a:ext cx="34305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i. Determine what value is</a:t>
            </a:r>
            <a:br>
              <a:rPr lang="en-US"/>
            </a:br>
            <a:r>
              <a:rPr lang="en-US"/>
              <a:t>   being returned (if any)</a:t>
            </a:r>
          </a:p>
        </p:txBody>
      </p:sp>
      <p:sp>
        <p:nvSpPr>
          <p:cNvPr id="957460" name="Rectangle 20"/>
          <p:cNvSpPr>
            <a:spLocks noChangeArrowheads="1"/>
          </p:cNvSpPr>
          <p:nvPr/>
        </p:nvSpPr>
        <p:spPr bwMode="auto">
          <a:xfrm>
            <a:off x="5821363" y="2547938"/>
            <a:ext cx="3430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ii. Unfold your paper once.</a:t>
            </a:r>
          </a:p>
        </p:txBody>
      </p:sp>
      <p:sp>
        <p:nvSpPr>
          <p:cNvPr id="957461" name="Rectangle 21"/>
          <p:cNvSpPr>
            <a:spLocks noChangeArrowheads="1"/>
          </p:cNvSpPr>
          <p:nvPr/>
        </p:nvSpPr>
        <p:spPr bwMode="auto">
          <a:xfrm>
            <a:off x="5773738" y="2881313"/>
            <a:ext cx="3573462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iii. Find the * that points to</a:t>
            </a:r>
            <a:br>
              <a:rPr lang="en-US"/>
            </a:br>
            <a:r>
              <a:rPr lang="en-US"/>
              <a:t>     the line where you were</a:t>
            </a:r>
          </a:p>
          <a:p>
            <a:pPr algn="l"/>
            <a:r>
              <a:rPr lang="en-US"/>
              <a:t>     (you’ll continue from here)</a:t>
            </a:r>
          </a:p>
        </p:txBody>
      </p:sp>
      <p:sp>
        <p:nvSpPr>
          <p:cNvPr id="957462" name="Rectangle 22"/>
          <p:cNvSpPr>
            <a:spLocks noChangeArrowheads="1"/>
          </p:cNvSpPr>
          <p:nvPr/>
        </p:nvSpPr>
        <p:spPr bwMode="auto">
          <a:xfrm>
            <a:off x="5751513" y="3795713"/>
            <a:ext cx="3430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iv. Erase the *</a:t>
            </a:r>
          </a:p>
        </p:txBody>
      </p:sp>
      <p:pic>
        <p:nvPicPr>
          <p:cNvPr id="957463" name="Picture 23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3743325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7464" name="AutoShape 24"/>
          <p:cNvSpPr>
            <a:spLocks noChangeArrowheads="1"/>
          </p:cNvSpPr>
          <p:nvPr/>
        </p:nvSpPr>
        <p:spPr bwMode="auto">
          <a:xfrm>
            <a:off x="3381375" y="133350"/>
            <a:ext cx="1590675" cy="676275"/>
          </a:xfrm>
          <a:prstGeom prst="wedgeRoundRectCallout">
            <a:avLst>
              <a:gd name="adj1" fmla="val -35028"/>
              <a:gd name="adj2" fmla="val 141782"/>
              <a:gd name="adj3" fmla="val 16667"/>
            </a:avLst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Returning a value of 1</a:t>
            </a:r>
          </a:p>
          <a:p>
            <a:endParaRPr lang="en-US"/>
          </a:p>
        </p:txBody>
      </p:sp>
      <p:sp>
        <p:nvSpPr>
          <p:cNvPr id="957465" name="Text Box 25"/>
          <p:cNvSpPr txBox="1">
            <a:spLocks noChangeArrowheads="1"/>
          </p:cNvSpPr>
          <p:nvPr/>
        </p:nvSpPr>
        <p:spPr bwMode="auto">
          <a:xfrm>
            <a:off x="5394325" y="3698875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*</a:t>
            </a:r>
          </a:p>
        </p:txBody>
      </p:sp>
      <p:sp>
        <p:nvSpPr>
          <p:cNvPr id="957466" name="Rectangle 26"/>
          <p:cNvSpPr>
            <a:spLocks noChangeArrowheads="1"/>
          </p:cNvSpPr>
          <p:nvPr/>
        </p:nvSpPr>
        <p:spPr bwMode="auto">
          <a:xfrm>
            <a:off x="5761038" y="4138613"/>
            <a:ext cx="34305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v. Write the returned value</a:t>
            </a:r>
            <a:br>
              <a:rPr lang="en-US"/>
            </a:br>
            <a:r>
              <a:rPr lang="en-US"/>
              <a:t>    above your function</a:t>
            </a:r>
          </a:p>
        </p:txBody>
      </p:sp>
      <p:sp>
        <p:nvSpPr>
          <p:cNvPr id="957467" name="Line 27"/>
          <p:cNvSpPr>
            <a:spLocks noChangeShapeType="1"/>
          </p:cNvSpPr>
          <p:nvPr/>
        </p:nvSpPr>
        <p:spPr bwMode="auto">
          <a:xfrm flipV="1">
            <a:off x="4219575" y="3752850"/>
            <a:ext cx="1190625" cy="285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57468" name="Text Box 28"/>
          <p:cNvSpPr txBox="1">
            <a:spLocks noChangeArrowheads="1"/>
          </p:cNvSpPr>
          <p:nvPr/>
        </p:nvSpPr>
        <p:spPr bwMode="auto">
          <a:xfrm>
            <a:off x="4479925" y="422275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1</a:t>
            </a:r>
          </a:p>
        </p:txBody>
      </p:sp>
      <p:sp>
        <p:nvSpPr>
          <p:cNvPr id="957469" name="Text Box 29"/>
          <p:cNvSpPr txBox="1">
            <a:spLocks noChangeArrowheads="1"/>
          </p:cNvSpPr>
          <p:nvPr/>
        </p:nvSpPr>
        <p:spPr bwMode="auto">
          <a:xfrm>
            <a:off x="4394200" y="353695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1</a:t>
            </a:r>
          </a:p>
        </p:txBody>
      </p:sp>
      <p:sp>
        <p:nvSpPr>
          <p:cNvPr id="957470" name="Rectangle 30"/>
          <p:cNvSpPr>
            <a:spLocks noChangeArrowheads="1"/>
          </p:cNvSpPr>
          <p:nvPr/>
        </p:nvSpPr>
        <p:spPr bwMode="auto">
          <a:xfrm>
            <a:off x="5703888" y="4738688"/>
            <a:ext cx="3430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vi. Continue tracing normally.</a:t>
            </a:r>
          </a:p>
        </p:txBody>
      </p:sp>
      <p:pic>
        <p:nvPicPr>
          <p:cNvPr id="957471" name="Picture 31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4705350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7472" name="AutoShape 32"/>
          <p:cNvSpPr>
            <a:spLocks noChangeArrowheads="1"/>
          </p:cNvSpPr>
          <p:nvPr/>
        </p:nvSpPr>
        <p:spPr bwMode="auto">
          <a:xfrm>
            <a:off x="3467100" y="123825"/>
            <a:ext cx="1590675" cy="676275"/>
          </a:xfrm>
          <a:prstGeom prst="wedgeRoundRectCallout">
            <a:avLst>
              <a:gd name="adj1" fmla="val -40421"/>
              <a:gd name="adj2" fmla="val 138968"/>
              <a:gd name="adj3" fmla="val 16667"/>
            </a:avLst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Returning a value of 6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57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5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-4.44444E-6 L -0.01146 0.4486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9574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2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957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957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957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957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957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957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957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957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957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957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957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957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957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50" grpId="0" animBg="1"/>
      <p:bldP spid="957451" grpId="0" animBg="1"/>
      <p:bldP spid="957452" grpId="0"/>
      <p:bldP spid="957453" grpId="0"/>
      <p:bldP spid="957457" grpId="0" animBg="1"/>
      <p:bldP spid="957459" grpId="0"/>
      <p:bldP spid="957459" grpId="1"/>
      <p:bldP spid="957460" grpId="0"/>
      <p:bldP spid="957460" grpId="1"/>
      <p:bldP spid="957461" grpId="0"/>
      <p:bldP spid="957462" grpId="0"/>
      <p:bldP spid="957464" grpId="0" animBg="1"/>
      <p:bldP spid="957465" grpId="0"/>
      <p:bldP spid="957466" grpId="0"/>
      <p:bldP spid="957466" grpId="1"/>
      <p:bldP spid="957467" grpId="0" animBg="1"/>
      <p:bldP spid="957467" grpId="1" animBg="1"/>
      <p:bldP spid="957468" grpId="0"/>
      <p:bldP spid="957468" grpId="1"/>
      <p:bldP spid="957468" grpId="2"/>
      <p:bldP spid="957469" grpId="0"/>
      <p:bldP spid="957469" grpId="1"/>
      <p:bldP spid="957470" grpId="0"/>
      <p:bldP spid="957470" grpId="1"/>
      <p:bldP spid="95747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043-C2CA-4DD4-A262-ED1DBD73DD02}" type="slidenum">
              <a:rPr lang="en-US"/>
              <a:pPr/>
              <a:t>19</a:t>
            </a:fld>
            <a:endParaRPr lang="en-US"/>
          </a:p>
        </p:txBody>
      </p:sp>
      <p:sp>
        <p:nvSpPr>
          <p:cNvPr id="959490" name="Text Box 2"/>
          <p:cNvSpPr txBox="1">
            <a:spLocks noChangeArrowheads="1"/>
          </p:cNvSpPr>
          <p:nvPr/>
        </p:nvSpPr>
        <p:spPr bwMode="auto">
          <a:xfrm>
            <a:off x="222250" y="1352550"/>
            <a:ext cx="3463925" cy="5465763"/>
          </a:xfrm>
          <a:prstGeom prst="rect">
            <a:avLst/>
          </a:prstGeom>
          <a:solidFill>
            <a:srgbClr val="ECECE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latin typeface="Courier New" pitchFamily="49" charset="0"/>
              </a:rPr>
              <a:t>5. What does this print?</a:t>
            </a:r>
          </a:p>
          <a:p>
            <a:pPr algn="l"/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</a:rPr>
              <a:t>int mystery(int a)</a:t>
            </a:r>
          </a:p>
          <a:p>
            <a:pPr algn="l"/>
            <a:r>
              <a:rPr lang="en-US" b="1">
                <a:latin typeface="Courier New" pitchFamily="49" charset="0"/>
              </a:rPr>
              <a:t>{ </a:t>
            </a:r>
          </a:p>
          <a:p>
            <a:pPr algn="l"/>
            <a:r>
              <a:rPr lang="en-US" b="1">
                <a:latin typeface="Courier New" pitchFamily="49" charset="0"/>
              </a:rPr>
              <a:t>    if (a == 0)</a:t>
            </a:r>
          </a:p>
          <a:p>
            <a:pPr algn="l"/>
            <a:r>
              <a:rPr lang="en-US" b="1">
                <a:latin typeface="Courier New" pitchFamily="49" charset="0"/>
              </a:rPr>
              <a:t>       return a+1;</a:t>
            </a:r>
          </a:p>
          <a:p>
            <a:pPr algn="l"/>
            <a:r>
              <a:rPr lang="en-US" b="1">
                <a:latin typeface="Courier New" pitchFamily="49" charset="0"/>
              </a:rPr>
              <a:t>    cout &lt;&lt; a;</a:t>
            </a:r>
          </a:p>
          <a:p>
            <a:pPr algn="l"/>
            <a:r>
              <a:rPr lang="en-US" sz="1000" b="1">
                <a:latin typeface="Courier New" pitchFamily="49" charset="0"/>
              </a:rPr>
              <a:t>    </a:t>
            </a:r>
          </a:p>
          <a:p>
            <a:pPr algn="l"/>
            <a:r>
              <a:rPr lang="en-US" b="1">
                <a:latin typeface="Courier New" pitchFamily="49" charset="0"/>
              </a:rPr>
              <a:t>    if (a % 2 == 0)</a:t>
            </a:r>
          </a:p>
          <a:p>
            <a:pPr algn="l"/>
            <a:r>
              <a:rPr lang="en-US" b="1">
                <a:latin typeface="Courier New" pitchFamily="49" charset="0"/>
              </a:rPr>
              <a:t>       a = mystery(a/3);</a:t>
            </a:r>
          </a:p>
          <a:p>
            <a:pPr algn="l"/>
            <a:r>
              <a:rPr lang="en-US" b="1">
                <a:latin typeface="Courier New" pitchFamily="49" charset="0"/>
              </a:rPr>
              <a:t>    else</a:t>
            </a:r>
          </a:p>
          <a:p>
            <a:pPr algn="l"/>
            <a:r>
              <a:rPr lang="en-US" b="1">
                <a:latin typeface="Courier New" pitchFamily="49" charset="0"/>
              </a:rPr>
              <a:t>       a = mystery(a-1);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</a:rPr>
              <a:t>    return a+5;</a:t>
            </a:r>
          </a:p>
          <a:p>
            <a:pPr algn="l"/>
            <a:r>
              <a:rPr lang="en-US" b="1">
                <a:latin typeface="Courier New" pitchFamily="49" charset="0"/>
              </a:rPr>
              <a:t>}</a:t>
            </a:r>
          </a:p>
          <a:p>
            <a:pPr algn="l"/>
            <a:endParaRPr lang="en-US" sz="10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</a:rPr>
              <a:t>int main()</a:t>
            </a:r>
          </a:p>
          <a:p>
            <a:pPr algn="l"/>
            <a:r>
              <a:rPr lang="en-US" b="1">
                <a:latin typeface="Courier New" pitchFamily="49" charset="0"/>
              </a:rPr>
              <a:t>{</a:t>
            </a:r>
          </a:p>
          <a:p>
            <a:pPr algn="l"/>
            <a:r>
              <a:rPr lang="en-US" b="1">
                <a:latin typeface="Courier New" pitchFamily="49" charset="0"/>
              </a:rPr>
              <a:t>    cout &lt;&lt; mystery(3);</a:t>
            </a:r>
          </a:p>
          <a:p>
            <a:pPr algn="l"/>
            <a:r>
              <a:rPr lang="en-US" b="1">
                <a:latin typeface="Courier New" pitchFamily="49" charset="0"/>
              </a:rPr>
              <a:t>}</a:t>
            </a:r>
          </a:p>
          <a:p>
            <a:pPr algn="l"/>
            <a:endParaRPr lang="en-US" b="1">
              <a:latin typeface="Courier New" pitchFamily="49" charset="0"/>
            </a:endParaRPr>
          </a:p>
        </p:txBody>
      </p:sp>
      <p:sp>
        <p:nvSpPr>
          <p:cNvPr id="959491" name="Text Box 3"/>
          <p:cNvSpPr txBox="1">
            <a:spLocks noChangeArrowheads="1"/>
          </p:cNvSpPr>
          <p:nvPr/>
        </p:nvSpPr>
        <p:spPr bwMode="auto">
          <a:xfrm>
            <a:off x="593725" y="640397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Output: 3</a:t>
            </a:r>
          </a:p>
        </p:txBody>
      </p:sp>
      <p:sp>
        <p:nvSpPr>
          <p:cNvPr id="959492" name="Text Box 4"/>
          <p:cNvSpPr txBox="1">
            <a:spLocks noChangeArrowheads="1"/>
          </p:cNvSpPr>
          <p:nvPr/>
        </p:nvSpPr>
        <p:spPr bwMode="auto">
          <a:xfrm>
            <a:off x="1717675" y="64135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2</a:t>
            </a:r>
          </a:p>
        </p:txBody>
      </p:sp>
      <p:sp>
        <p:nvSpPr>
          <p:cNvPr id="959493" name="Document"/>
          <p:cNvSpPr>
            <a:spLocks noEditPoints="1" noChangeArrowheads="1"/>
          </p:cNvSpPr>
          <p:nvPr/>
        </p:nvSpPr>
        <p:spPr bwMode="auto">
          <a:xfrm flipH="1" flipV="1">
            <a:off x="3676650" y="1343025"/>
            <a:ext cx="2047875" cy="493395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959494" name="Text Box 6"/>
          <p:cNvSpPr txBox="1">
            <a:spLocks noChangeArrowheads="1"/>
          </p:cNvSpPr>
          <p:nvPr/>
        </p:nvSpPr>
        <p:spPr bwMode="auto">
          <a:xfrm>
            <a:off x="3632200" y="1889125"/>
            <a:ext cx="693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 = 3</a:t>
            </a:r>
          </a:p>
        </p:txBody>
      </p:sp>
      <p:sp>
        <p:nvSpPr>
          <p:cNvPr id="959495" name="Text Box 7"/>
          <p:cNvSpPr txBox="1">
            <a:spLocks noChangeArrowheads="1"/>
          </p:cNvSpPr>
          <p:nvPr/>
        </p:nvSpPr>
        <p:spPr bwMode="auto">
          <a:xfrm>
            <a:off x="3708400" y="4298950"/>
            <a:ext cx="1800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 = mystery(2);</a:t>
            </a:r>
          </a:p>
        </p:txBody>
      </p:sp>
      <p:sp>
        <p:nvSpPr>
          <p:cNvPr id="959496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-266700"/>
            <a:ext cx="7772400" cy="1143000"/>
          </a:xfrm>
          <a:noFill/>
          <a:ln/>
        </p:spPr>
        <p:txBody>
          <a:bodyPr/>
          <a:lstStyle/>
          <a:p>
            <a:r>
              <a:rPr lang="en-US" sz="3200"/>
              <a:t>Tracing Through Recursion (on Paper)</a:t>
            </a:r>
          </a:p>
        </p:txBody>
      </p:sp>
      <p:sp>
        <p:nvSpPr>
          <p:cNvPr id="959497" name="Text Box 9"/>
          <p:cNvSpPr txBox="1">
            <a:spLocks noChangeArrowheads="1"/>
          </p:cNvSpPr>
          <p:nvPr/>
        </p:nvSpPr>
        <p:spPr bwMode="auto">
          <a:xfrm>
            <a:off x="41275" y="622300"/>
            <a:ext cx="416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You’re taking a CS exam and see this:</a:t>
            </a:r>
          </a:p>
        </p:txBody>
      </p:sp>
      <p:sp>
        <p:nvSpPr>
          <p:cNvPr id="959498" name="Text Box 10"/>
          <p:cNvSpPr txBox="1">
            <a:spLocks noChangeArrowheads="1"/>
          </p:cNvSpPr>
          <p:nvPr/>
        </p:nvSpPr>
        <p:spPr bwMode="auto">
          <a:xfrm>
            <a:off x="593725" y="965200"/>
            <a:ext cx="3138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How do you solve it quickly?</a:t>
            </a:r>
          </a:p>
        </p:txBody>
      </p:sp>
      <p:sp>
        <p:nvSpPr>
          <p:cNvPr id="959499" name="Line 11"/>
          <p:cNvSpPr>
            <a:spLocks noChangeShapeType="1"/>
          </p:cNvSpPr>
          <p:nvPr/>
        </p:nvSpPr>
        <p:spPr bwMode="auto">
          <a:xfrm flipV="1">
            <a:off x="4219575" y="4352925"/>
            <a:ext cx="1190625" cy="285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59500" name="Text Box 12"/>
          <p:cNvSpPr txBox="1">
            <a:spLocks noChangeArrowheads="1"/>
          </p:cNvSpPr>
          <p:nvPr/>
        </p:nvSpPr>
        <p:spPr bwMode="auto">
          <a:xfrm>
            <a:off x="4470400" y="407035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6</a:t>
            </a:r>
          </a:p>
        </p:txBody>
      </p:sp>
      <p:sp>
        <p:nvSpPr>
          <p:cNvPr id="959501" name="Text Box 13"/>
          <p:cNvSpPr txBox="1">
            <a:spLocks noChangeArrowheads="1"/>
          </p:cNvSpPr>
          <p:nvPr/>
        </p:nvSpPr>
        <p:spPr bwMode="auto">
          <a:xfrm>
            <a:off x="5413375" y="429895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*</a:t>
            </a:r>
          </a:p>
        </p:txBody>
      </p:sp>
      <p:pic>
        <p:nvPicPr>
          <p:cNvPr id="959502" name="Picture 14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4286250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9503" name="AutoShape 15"/>
          <p:cNvSpPr>
            <a:spLocks noChangeArrowheads="1"/>
          </p:cNvSpPr>
          <p:nvPr/>
        </p:nvSpPr>
        <p:spPr bwMode="auto">
          <a:xfrm>
            <a:off x="3457575" y="123825"/>
            <a:ext cx="1590675" cy="676275"/>
          </a:xfrm>
          <a:prstGeom prst="wedgeRoundRectCallout">
            <a:avLst>
              <a:gd name="adj1" fmla="val -38023"/>
              <a:gd name="adj2" fmla="val 138968"/>
              <a:gd name="adj3" fmla="val 16667"/>
            </a:avLst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Returning a value of 6</a:t>
            </a:r>
          </a:p>
        </p:txBody>
      </p:sp>
      <p:pic>
        <p:nvPicPr>
          <p:cNvPr id="959504" name="Picture 16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4695825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9505" name="Picture 17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5943600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9506" name="Text Box 18"/>
          <p:cNvSpPr txBox="1">
            <a:spLocks noChangeArrowheads="1"/>
          </p:cNvSpPr>
          <p:nvPr/>
        </p:nvSpPr>
        <p:spPr bwMode="auto">
          <a:xfrm>
            <a:off x="1908175" y="6413500"/>
            <a:ext cx="390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11</a:t>
            </a:r>
          </a:p>
        </p:txBody>
      </p:sp>
      <p:sp>
        <p:nvSpPr>
          <p:cNvPr id="959507" name="Text Box 19"/>
          <p:cNvSpPr txBox="1">
            <a:spLocks noChangeArrowheads="1"/>
          </p:cNvSpPr>
          <p:nvPr/>
        </p:nvSpPr>
        <p:spPr bwMode="auto">
          <a:xfrm>
            <a:off x="4537075" y="4222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6</a:t>
            </a:r>
          </a:p>
        </p:txBody>
      </p:sp>
      <p:sp>
        <p:nvSpPr>
          <p:cNvPr id="959508" name="AutoShape 20"/>
          <p:cNvSpPr>
            <a:spLocks noChangeArrowheads="1"/>
          </p:cNvSpPr>
          <p:nvPr/>
        </p:nvSpPr>
        <p:spPr bwMode="auto">
          <a:xfrm>
            <a:off x="3457575" y="114300"/>
            <a:ext cx="1590675" cy="676275"/>
          </a:xfrm>
          <a:prstGeom prst="wedgeRoundRectCallout">
            <a:avLst>
              <a:gd name="adj1" fmla="val -38023"/>
              <a:gd name="adj2" fmla="val 137560"/>
              <a:gd name="adj3" fmla="val 16667"/>
            </a:avLst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Returning a value of 11</a:t>
            </a:r>
          </a:p>
          <a:p>
            <a:endParaRPr lang="en-US"/>
          </a:p>
        </p:txBody>
      </p:sp>
      <p:sp>
        <p:nvSpPr>
          <p:cNvPr id="959509" name="Line 21"/>
          <p:cNvSpPr>
            <a:spLocks noChangeShapeType="1"/>
          </p:cNvSpPr>
          <p:nvPr/>
        </p:nvSpPr>
        <p:spPr bwMode="auto">
          <a:xfrm flipV="1">
            <a:off x="2028825" y="5953125"/>
            <a:ext cx="1190625" cy="285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59510" name="Text Box 22"/>
          <p:cNvSpPr txBox="1">
            <a:spLocks noChangeArrowheads="1"/>
          </p:cNvSpPr>
          <p:nvPr/>
        </p:nvSpPr>
        <p:spPr bwMode="auto">
          <a:xfrm>
            <a:off x="4508500" y="412750"/>
            <a:ext cx="390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11</a:t>
            </a:r>
          </a:p>
        </p:txBody>
      </p:sp>
      <p:sp>
        <p:nvSpPr>
          <p:cNvPr id="959511" name="Rectangle 23"/>
          <p:cNvSpPr>
            <a:spLocks noChangeArrowheads="1"/>
          </p:cNvSpPr>
          <p:nvPr/>
        </p:nvSpPr>
        <p:spPr bwMode="auto">
          <a:xfrm>
            <a:off x="5773738" y="2881313"/>
            <a:ext cx="3573462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iii. Find the * that points to</a:t>
            </a:r>
            <a:br>
              <a:rPr lang="en-US"/>
            </a:br>
            <a:r>
              <a:rPr lang="en-US"/>
              <a:t>     the line where you were</a:t>
            </a:r>
          </a:p>
          <a:p>
            <a:pPr algn="l"/>
            <a:r>
              <a:rPr lang="en-US"/>
              <a:t>     (you’ll continue from here)</a:t>
            </a:r>
          </a:p>
        </p:txBody>
      </p:sp>
      <p:sp>
        <p:nvSpPr>
          <p:cNvPr id="959512" name="Rectangle 24"/>
          <p:cNvSpPr>
            <a:spLocks noChangeArrowheads="1"/>
          </p:cNvSpPr>
          <p:nvPr/>
        </p:nvSpPr>
        <p:spPr bwMode="auto">
          <a:xfrm>
            <a:off x="5751513" y="3795713"/>
            <a:ext cx="3430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iv. Erase the *</a:t>
            </a:r>
          </a:p>
        </p:txBody>
      </p:sp>
      <p:sp>
        <p:nvSpPr>
          <p:cNvPr id="959513" name="Rectangle 25"/>
          <p:cNvSpPr>
            <a:spLocks noChangeArrowheads="1"/>
          </p:cNvSpPr>
          <p:nvPr/>
        </p:nvSpPr>
        <p:spPr bwMode="auto">
          <a:xfrm>
            <a:off x="5761038" y="4138613"/>
            <a:ext cx="34305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v. Write the returned value</a:t>
            </a:r>
            <a:br>
              <a:rPr lang="en-US"/>
            </a:br>
            <a:r>
              <a:rPr lang="en-US"/>
              <a:t>    above your function</a:t>
            </a:r>
          </a:p>
        </p:txBody>
      </p:sp>
      <p:sp>
        <p:nvSpPr>
          <p:cNvPr id="959514" name="Rectangle 26"/>
          <p:cNvSpPr>
            <a:spLocks noChangeArrowheads="1"/>
          </p:cNvSpPr>
          <p:nvPr/>
        </p:nvSpPr>
        <p:spPr bwMode="auto">
          <a:xfrm>
            <a:off x="5703888" y="4738688"/>
            <a:ext cx="3430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vi. Continue tracing normally.</a:t>
            </a:r>
          </a:p>
        </p:txBody>
      </p:sp>
      <p:grpSp>
        <p:nvGrpSpPr>
          <p:cNvPr id="959515" name="Group 27"/>
          <p:cNvGrpSpPr>
            <a:grpSpLocks/>
          </p:cNvGrpSpPr>
          <p:nvPr/>
        </p:nvGrpSpPr>
        <p:grpSpPr bwMode="auto">
          <a:xfrm>
            <a:off x="5545138" y="1528763"/>
            <a:ext cx="3744912" cy="1385887"/>
            <a:chOff x="3493" y="963"/>
            <a:chExt cx="2359" cy="873"/>
          </a:xfrm>
        </p:grpSpPr>
        <p:sp>
          <p:nvSpPr>
            <p:cNvPr id="959516" name="Rectangle 28"/>
            <p:cNvSpPr>
              <a:spLocks noChangeArrowheads="1"/>
            </p:cNvSpPr>
            <p:nvPr/>
          </p:nvSpPr>
          <p:spPr bwMode="auto">
            <a:xfrm>
              <a:off x="3493" y="963"/>
              <a:ext cx="21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 D. To return from a function:</a:t>
              </a:r>
            </a:p>
          </p:txBody>
        </p:sp>
        <p:sp>
          <p:nvSpPr>
            <p:cNvPr id="959517" name="Rectangle 29"/>
            <p:cNvSpPr>
              <a:spLocks noChangeArrowheads="1"/>
            </p:cNvSpPr>
            <p:nvPr/>
          </p:nvSpPr>
          <p:spPr bwMode="auto">
            <a:xfrm>
              <a:off x="3691" y="1203"/>
              <a:ext cx="216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i. Determine what value is</a:t>
              </a:r>
              <a:br>
                <a:rPr lang="en-US"/>
              </a:br>
              <a:r>
                <a:rPr lang="en-US"/>
                <a:t>   being returned (if any)</a:t>
              </a:r>
            </a:p>
          </p:txBody>
        </p:sp>
        <p:sp>
          <p:nvSpPr>
            <p:cNvPr id="959518" name="Rectangle 30"/>
            <p:cNvSpPr>
              <a:spLocks noChangeArrowheads="1"/>
            </p:cNvSpPr>
            <p:nvPr/>
          </p:nvSpPr>
          <p:spPr bwMode="auto">
            <a:xfrm>
              <a:off x="3667" y="1605"/>
              <a:ext cx="21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ii. Unfold your paper once.</a:t>
              </a:r>
            </a:p>
          </p:txBody>
        </p:sp>
      </p:grpSp>
      <p:pic>
        <p:nvPicPr>
          <p:cNvPr id="959519" name="Picture 31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4695825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9520" name="Text Box 32"/>
          <p:cNvSpPr txBox="1">
            <a:spLocks noChangeArrowheads="1"/>
          </p:cNvSpPr>
          <p:nvPr/>
        </p:nvSpPr>
        <p:spPr bwMode="auto">
          <a:xfrm>
            <a:off x="6699250" y="1003300"/>
            <a:ext cx="877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Steps: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959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5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44444E-6 L -0.00833 0.53334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9595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2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5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44444E-6 L -0.2375 0.7708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9595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75" y="3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5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9" grpId="0" animBg="1"/>
      <p:bldP spid="959500" grpId="0"/>
      <p:bldP spid="959501" grpId="0"/>
      <p:bldP spid="959503" grpId="0" animBg="1"/>
      <p:bldP spid="959506" grpId="0"/>
      <p:bldP spid="959507" grpId="0"/>
      <p:bldP spid="959507" grpId="1"/>
      <p:bldP spid="959507" grpId="2"/>
      <p:bldP spid="959508" grpId="0" animBg="1"/>
      <p:bldP spid="959508" grpId="1" animBg="1"/>
      <p:bldP spid="959509" grpId="0" animBg="1"/>
      <p:bldP spid="959510" grpId="0"/>
      <p:bldP spid="959510" grpId="1"/>
      <p:bldP spid="959511" grpId="0"/>
      <p:bldP spid="959512" grpId="0"/>
      <p:bldP spid="959513" grpId="0"/>
      <p:bldP spid="9595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87E8-E00E-4F5E-BD8D-1128E1A365CD}" type="slidenum">
              <a:rPr lang="en-US"/>
              <a:pPr/>
              <a:t>2</a:t>
            </a:fld>
            <a:endParaRPr lang="en-US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/>
              <a:t>Recursion!</a:t>
            </a:r>
          </a:p>
        </p:txBody>
      </p:sp>
      <p:grpSp>
        <p:nvGrpSpPr>
          <p:cNvPr id="679939" name="Group 3"/>
          <p:cNvGrpSpPr>
            <a:grpSpLocks/>
          </p:cNvGrpSpPr>
          <p:nvPr/>
        </p:nvGrpSpPr>
        <p:grpSpPr bwMode="auto">
          <a:xfrm>
            <a:off x="4343400" y="4038600"/>
            <a:ext cx="4392613" cy="2074863"/>
            <a:chOff x="2784" y="2064"/>
            <a:chExt cx="2767" cy="1307"/>
          </a:xfrm>
        </p:grpSpPr>
        <p:sp>
          <p:nvSpPr>
            <p:cNvPr id="679940" name="Text Box 4"/>
            <p:cNvSpPr txBox="1">
              <a:spLocks noChangeArrowheads="1"/>
            </p:cNvSpPr>
            <p:nvPr/>
          </p:nvSpPr>
          <p:spPr bwMode="auto">
            <a:xfrm>
              <a:off x="2784" y="2352"/>
              <a:ext cx="15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Building a </a:t>
              </a:r>
              <a:r>
                <a:rPr lang="en-US">
                  <a:solidFill>
                    <a:schemeClr val="accent2"/>
                  </a:solidFill>
                </a:rPr>
                <a:t>SuDoKu</a:t>
              </a:r>
              <a:r>
                <a:rPr lang="en-US"/>
                <a:t> solver!</a:t>
              </a:r>
            </a:p>
          </p:txBody>
        </p:sp>
        <p:pic>
          <p:nvPicPr>
            <p:cNvPr id="679941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2064"/>
              <a:ext cx="1279" cy="1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79942" name="Group 6"/>
          <p:cNvGrpSpPr>
            <a:grpSpLocks/>
          </p:cNvGrpSpPr>
          <p:nvPr/>
        </p:nvGrpSpPr>
        <p:grpSpPr bwMode="auto">
          <a:xfrm>
            <a:off x="457200" y="3886200"/>
            <a:ext cx="3581400" cy="2546350"/>
            <a:chOff x="288" y="1536"/>
            <a:chExt cx="2256" cy="1604"/>
          </a:xfrm>
        </p:grpSpPr>
        <p:sp>
          <p:nvSpPr>
            <p:cNvPr id="679943" name="Text Box 7"/>
            <p:cNvSpPr txBox="1">
              <a:spLocks noChangeArrowheads="1"/>
            </p:cNvSpPr>
            <p:nvPr/>
          </p:nvSpPr>
          <p:spPr bwMode="auto">
            <a:xfrm>
              <a:off x="768" y="2736"/>
              <a:ext cx="139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Even cracking </a:t>
              </a:r>
              <a:r>
                <a:rPr lang="en-US">
                  <a:solidFill>
                    <a:schemeClr val="accent2"/>
                  </a:solidFill>
                </a:rPr>
                <a:t>codes</a:t>
              </a:r>
              <a:r>
                <a:rPr lang="en-US"/>
                <a:t> and </a:t>
              </a:r>
              <a:r>
                <a:rPr lang="en-US">
                  <a:solidFill>
                    <a:schemeClr val="accent2"/>
                  </a:solidFill>
                </a:rPr>
                <a:t>ciphers</a:t>
              </a:r>
              <a:r>
                <a:rPr lang="en-US"/>
                <a:t>!</a:t>
              </a:r>
            </a:p>
          </p:txBody>
        </p:sp>
        <p:pic>
          <p:nvPicPr>
            <p:cNvPr id="679944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249" b="79442"/>
            <a:stretch>
              <a:fillRect/>
            </a:stretch>
          </p:blipFill>
          <p:spPr bwMode="auto">
            <a:xfrm>
              <a:off x="288" y="1536"/>
              <a:ext cx="2256" cy="1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9945" name="Text Box 9"/>
          <p:cNvSpPr txBox="1">
            <a:spLocks noChangeArrowheads="1"/>
          </p:cNvSpPr>
          <p:nvPr/>
        </p:nvSpPr>
        <p:spPr bwMode="auto">
          <a:xfrm>
            <a:off x="6308725" y="955675"/>
            <a:ext cx="26511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Recursion is one of the most </a:t>
            </a:r>
            <a:r>
              <a:rPr lang="en-US">
                <a:solidFill>
                  <a:schemeClr val="accent2"/>
                </a:solidFill>
              </a:rPr>
              <a:t>difficult topics</a:t>
            </a:r>
            <a:r>
              <a:rPr lang="en-US"/>
              <a:t> in Computer Science…</a:t>
            </a:r>
          </a:p>
        </p:txBody>
      </p:sp>
      <p:sp>
        <p:nvSpPr>
          <p:cNvPr id="679946" name="Text Box 10"/>
          <p:cNvSpPr txBox="1">
            <a:spLocks noChangeArrowheads="1"/>
          </p:cNvSpPr>
          <p:nvPr/>
        </p:nvSpPr>
        <p:spPr bwMode="auto">
          <a:xfrm>
            <a:off x="6324600" y="2055813"/>
            <a:ext cx="265112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But once you master it, you can </a:t>
            </a:r>
            <a:r>
              <a:rPr lang="en-US">
                <a:solidFill>
                  <a:schemeClr val="accent2"/>
                </a:solidFill>
              </a:rPr>
              <a:t>solve</a:t>
            </a:r>
            <a:r>
              <a:rPr lang="en-US"/>
              <a:t> all sorts of </a:t>
            </a:r>
            <a:r>
              <a:rPr lang="en-US">
                <a:solidFill>
                  <a:schemeClr val="accent2"/>
                </a:solidFill>
              </a:rPr>
              <a:t>cool problems</a:t>
            </a:r>
            <a:r>
              <a:rPr lang="en-US"/>
              <a:t>!</a:t>
            </a:r>
          </a:p>
        </p:txBody>
      </p:sp>
      <p:grpSp>
        <p:nvGrpSpPr>
          <p:cNvPr id="679947" name="Group 11"/>
          <p:cNvGrpSpPr>
            <a:grpSpLocks/>
          </p:cNvGrpSpPr>
          <p:nvPr/>
        </p:nvGrpSpPr>
        <p:grpSpPr bwMode="auto">
          <a:xfrm>
            <a:off x="-457200" y="1066800"/>
            <a:ext cx="5724525" cy="2295525"/>
            <a:chOff x="-432" y="624"/>
            <a:chExt cx="3606" cy="1446"/>
          </a:xfrm>
        </p:grpSpPr>
        <p:sp>
          <p:nvSpPr>
            <p:cNvPr id="679948" name="Text Box 12"/>
            <p:cNvSpPr txBox="1">
              <a:spLocks noChangeArrowheads="1"/>
            </p:cNvSpPr>
            <p:nvPr/>
          </p:nvSpPr>
          <p:spPr bwMode="auto">
            <a:xfrm>
              <a:off x="-432" y="638"/>
              <a:ext cx="2332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        Writing a computer </a:t>
              </a:r>
              <a:br>
                <a:rPr lang="en-US"/>
              </a:br>
              <a:r>
                <a:rPr lang="en-US"/>
                <a:t>       program that can </a:t>
              </a:r>
              <a:br>
                <a:rPr lang="en-US"/>
              </a:br>
              <a:r>
                <a:rPr lang="en-US"/>
                <a:t>        play </a:t>
              </a:r>
              <a:r>
                <a:rPr lang="en-US">
                  <a:solidFill>
                    <a:schemeClr val="accent2"/>
                  </a:solidFill>
                </a:rPr>
                <a:t>chess</a:t>
              </a:r>
              <a:r>
                <a:rPr lang="en-US"/>
                <a:t> or </a:t>
              </a:r>
              <a:r>
                <a:rPr lang="en-US">
                  <a:solidFill>
                    <a:schemeClr val="accent2"/>
                  </a:solidFill>
                </a:rPr>
                <a:t>checkers</a:t>
              </a:r>
              <a:r>
                <a:rPr lang="en-US"/>
                <a:t>!</a:t>
              </a:r>
            </a:p>
          </p:txBody>
        </p:sp>
        <p:pic>
          <p:nvPicPr>
            <p:cNvPr id="679949" name="Picture 13" descr="chess"/>
            <p:cNvPicPr>
              <a:picLocks noChangeAspect="1" noChangeArrowheads="1" noCrop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" y="624"/>
              <a:ext cx="1446" cy="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D55D-6D0F-41F9-BC21-EED176C40407}" type="slidenum">
              <a:rPr lang="en-US"/>
              <a:pPr/>
              <a:t>20</a:t>
            </a:fld>
            <a:endParaRPr lang="en-US"/>
          </a:p>
        </p:txBody>
      </p:sp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Recursion Tracing Exercise</a:t>
            </a:r>
          </a:p>
        </p:txBody>
      </p:sp>
      <p:sp>
        <p:nvSpPr>
          <p:cNvPr id="961539" name="Text Box 3"/>
          <p:cNvSpPr txBox="1">
            <a:spLocks noChangeArrowheads="1"/>
          </p:cNvSpPr>
          <p:nvPr/>
        </p:nvSpPr>
        <p:spPr bwMode="auto">
          <a:xfrm>
            <a:off x="679450" y="1055688"/>
            <a:ext cx="7902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Use the paper tracing technique to determine what the following program prints:</a:t>
            </a:r>
          </a:p>
        </p:txBody>
      </p:sp>
      <p:sp>
        <p:nvSpPr>
          <p:cNvPr id="961546" name="Text Box 10"/>
          <p:cNvSpPr txBox="1">
            <a:spLocks noChangeArrowheads="1"/>
          </p:cNvSpPr>
          <p:nvPr/>
        </p:nvSpPr>
        <p:spPr bwMode="auto">
          <a:xfrm>
            <a:off x="2813050" y="2524125"/>
            <a:ext cx="3959225" cy="3817938"/>
          </a:xfrm>
          <a:prstGeom prst="rect">
            <a:avLst/>
          </a:prstGeom>
          <a:solidFill>
            <a:srgbClr val="ECECE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latin typeface="Courier New" pitchFamily="49" charset="0"/>
              </a:rPr>
              <a:t>int mystery(int a)</a:t>
            </a:r>
          </a:p>
          <a:p>
            <a:pPr algn="l"/>
            <a:r>
              <a:rPr lang="en-US" b="1">
                <a:latin typeface="Courier New" pitchFamily="49" charset="0"/>
              </a:rPr>
              <a:t>{ </a:t>
            </a:r>
          </a:p>
          <a:p>
            <a:pPr algn="l"/>
            <a:r>
              <a:rPr lang="en-US" b="1">
                <a:latin typeface="Courier New" pitchFamily="49" charset="0"/>
              </a:rPr>
              <a:t>    cout &lt;&lt; a;</a:t>
            </a:r>
          </a:p>
          <a:p>
            <a:pPr algn="l"/>
            <a:r>
              <a:rPr lang="en-US" b="1">
                <a:latin typeface="Courier New" pitchFamily="49" charset="0"/>
              </a:rPr>
              <a:t>    if (a == 0)</a:t>
            </a:r>
          </a:p>
          <a:p>
            <a:pPr algn="l"/>
            <a:r>
              <a:rPr lang="en-US" b="1">
                <a:latin typeface="Courier New" pitchFamily="49" charset="0"/>
              </a:rPr>
              <a:t>       return 1;</a:t>
            </a:r>
          </a:p>
          <a:p>
            <a:pPr algn="l"/>
            <a:r>
              <a:rPr lang="en-US" b="1">
                <a:latin typeface="Courier New" pitchFamily="49" charset="0"/>
              </a:rPr>
              <a:t>    int b = mystery(a/2);</a:t>
            </a:r>
          </a:p>
          <a:p>
            <a:pPr algn="l"/>
            <a:r>
              <a:rPr lang="en-US" b="1">
                <a:latin typeface="Courier New" pitchFamily="49" charset="0"/>
              </a:rPr>
              <a:t>    cout &lt;&lt; b;</a:t>
            </a:r>
          </a:p>
          <a:p>
            <a:pPr algn="l"/>
            <a:r>
              <a:rPr lang="en-US" b="1">
                <a:latin typeface="Courier New" pitchFamily="49" charset="0"/>
              </a:rPr>
              <a:t>    return b + 1;</a:t>
            </a:r>
            <a:endParaRPr lang="en-US" sz="10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</a:rPr>
              <a:t>}</a:t>
            </a:r>
          </a:p>
          <a:p>
            <a:pPr algn="l"/>
            <a:endParaRPr lang="en-US" sz="10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</a:rPr>
              <a:t>int main()</a:t>
            </a:r>
          </a:p>
          <a:p>
            <a:pPr algn="l"/>
            <a:r>
              <a:rPr lang="en-US" b="1">
                <a:latin typeface="Courier New" pitchFamily="49" charset="0"/>
              </a:rPr>
              <a:t>{</a:t>
            </a:r>
          </a:p>
          <a:p>
            <a:pPr algn="l"/>
            <a:r>
              <a:rPr lang="en-US" b="1">
                <a:latin typeface="Courier New" pitchFamily="49" charset="0"/>
              </a:rPr>
              <a:t>    cout &lt;&lt; mystery(3);</a:t>
            </a:r>
          </a:p>
          <a:p>
            <a:pPr algn="l"/>
            <a:r>
              <a:rPr lang="en-US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4484-429B-44F2-BB46-6109981C2F3C}" type="slidenum">
              <a:rPr lang="en-US"/>
              <a:pPr/>
              <a:t>21</a:t>
            </a:fld>
            <a:endParaRPr lang="en-US"/>
          </a:p>
        </p:txBody>
      </p:sp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133350"/>
            <a:ext cx="8915400" cy="1143000"/>
          </a:xfrm>
        </p:spPr>
        <p:txBody>
          <a:bodyPr/>
          <a:lstStyle/>
          <a:p>
            <a:r>
              <a:rPr lang="en-US" sz="3000"/>
              <a:t>Writing (Your Own) Recursive Functions: </a:t>
            </a:r>
            <a:r>
              <a:rPr lang="en-US" sz="3000">
                <a:solidFill>
                  <a:srgbClr val="6600CC"/>
                </a:solidFill>
              </a:rPr>
              <a:t>6 Steps</a:t>
            </a:r>
          </a:p>
        </p:txBody>
      </p:sp>
      <p:sp>
        <p:nvSpPr>
          <p:cNvPr id="815109" name="Text Box 5"/>
          <p:cNvSpPr txBox="1">
            <a:spLocks noChangeArrowheads="1"/>
          </p:cNvSpPr>
          <p:nvPr/>
        </p:nvSpPr>
        <p:spPr bwMode="auto">
          <a:xfrm>
            <a:off x="219075" y="1831975"/>
            <a:ext cx="532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Step #1: </a:t>
            </a:r>
            <a:r>
              <a:rPr lang="en-US" sz="2000" dirty="0">
                <a:solidFill>
                  <a:schemeClr val="tx1"/>
                </a:solidFill>
              </a:rPr>
              <a:t>Write the function header</a:t>
            </a:r>
          </a:p>
        </p:txBody>
      </p:sp>
      <p:sp>
        <p:nvSpPr>
          <p:cNvPr id="815110" name="Text Box 6"/>
          <p:cNvSpPr txBox="1">
            <a:spLocks noChangeArrowheads="1"/>
          </p:cNvSpPr>
          <p:nvPr/>
        </p:nvSpPr>
        <p:spPr bwMode="auto">
          <a:xfrm>
            <a:off x="57150" y="3155950"/>
            <a:ext cx="5651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Step #3: </a:t>
            </a:r>
            <a:r>
              <a:rPr lang="en-US" sz="2000">
                <a:solidFill>
                  <a:schemeClr val="tx1"/>
                </a:solidFill>
              </a:rPr>
              <a:t>Add your base case code</a:t>
            </a:r>
          </a:p>
        </p:txBody>
      </p:sp>
      <p:sp>
        <p:nvSpPr>
          <p:cNvPr id="815111" name="Text Box 7"/>
          <p:cNvSpPr txBox="1">
            <a:spLocks noChangeArrowheads="1"/>
          </p:cNvSpPr>
          <p:nvPr/>
        </p:nvSpPr>
        <p:spPr bwMode="auto">
          <a:xfrm>
            <a:off x="85725" y="3841750"/>
            <a:ext cx="55943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Step #4: </a:t>
            </a:r>
            <a:r>
              <a:rPr lang="en-US" sz="2000" dirty="0" smtClean="0">
                <a:solidFill>
                  <a:schemeClr val="tx1"/>
                </a:solidFill>
              </a:rPr>
              <a:t>Solve the problem using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the magic function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15112" name="Text Box 8"/>
          <p:cNvSpPr txBox="1">
            <a:spLocks noChangeArrowheads="1"/>
          </p:cNvSpPr>
          <p:nvPr/>
        </p:nvSpPr>
        <p:spPr bwMode="auto">
          <a:xfrm>
            <a:off x="119063" y="4725920"/>
            <a:ext cx="5527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Step #5: </a:t>
            </a:r>
            <a:r>
              <a:rPr lang="en-US" sz="2000" dirty="0" smtClean="0">
                <a:solidFill>
                  <a:schemeClr val="tx1"/>
                </a:solidFill>
              </a:rPr>
              <a:t>Remove the magic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15114" name="Rectangle 10"/>
          <p:cNvSpPr>
            <a:spLocks noChangeArrowheads="1"/>
          </p:cNvSpPr>
          <p:nvPr/>
        </p:nvSpPr>
        <p:spPr bwMode="auto">
          <a:xfrm>
            <a:off x="5676900" y="3503613"/>
            <a:ext cx="3297238" cy="146843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990000"/>
                </a:solidFill>
                <a:cs typeface="Courier New" pitchFamily="49" charset="0"/>
              </a:rPr>
              <a:t>Recall, the definition of</a:t>
            </a:r>
          </a:p>
          <a:p>
            <a:r>
              <a:rPr lang="en-US" dirty="0">
                <a:solidFill>
                  <a:srgbClr val="990000"/>
                </a:solidFill>
                <a:cs typeface="Courier New" pitchFamily="49" charset="0"/>
              </a:rPr>
              <a:t>fact(N) is:</a:t>
            </a:r>
          </a:p>
          <a:p>
            <a:endParaRPr lang="en-US" dirty="0">
              <a:solidFill>
                <a:srgbClr val="990000"/>
              </a:solidFill>
              <a:cs typeface="Courier New" pitchFamily="49" charset="0"/>
            </a:endParaRPr>
          </a:p>
          <a:p>
            <a:pPr algn="l"/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    1                        </a:t>
            </a:r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for N = 0</a:t>
            </a:r>
          </a:p>
          <a:p>
            <a:pPr algn="l"/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    N * fact (N-1)   </a:t>
            </a:r>
            <a:r>
              <a:rPr lang="en-US" dirty="0">
                <a:solidFill>
                  <a:schemeClr val="accent2"/>
                </a:solidFill>
              </a:rPr>
              <a:t>for N &gt; 0</a:t>
            </a:r>
          </a:p>
        </p:txBody>
      </p:sp>
      <p:sp>
        <p:nvSpPr>
          <p:cNvPr id="815116" name="Text Box 12"/>
          <p:cNvSpPr txBox="1">
            <a:spLocks noChangeArrowheads="1"/>
          </p:cNvSpPr>
          <p:nvPr/>
        </p:nvSpPr>
        <p:spPr bwMode="auto">
          <a:xfrm>
            <a:off x="5988050" y="1936750"/>
            <a:ext cx="286067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Let’s use these steps to write a recursive function to calculate factorials.</a:t>
            </a:r>
          </a:p>
        </p:txBody>
      </p:sp>
      <p:sp>
        <p:nvSpPr>
          <p:cNvPr id="815127" name="Text Box 23"/>
          <p:cNvSpPr txBox="1">
            <a:spLocks noChangeArrowheads="1"/>
          </p:cNvSpPr>
          <p:nvPr/>
        </p:nvSpPr>
        <p:spPr bwMode="auto">
          <a:xfrm>
            <a:off x="219075" y="2498725"/>
            <a:ext cx="532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Step #2: </a:t>
            </a:r>
            <a:r>
              <a:rPr lang="en-US" sz="2000" dirty="0" smtClean="0">
                <a:solidFill>
                  <a:schemeClr val="tx1"/>
                </a:solidFill>
              </a:rPr>
              <a:t>Define your magic function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15131" name="Text Box 27"/>
          <p:cNvSpPr txBox="1">
            <a:spLocks noChangeArrowheads="1"/>
          </p:cNvSpPr>
          <p:nvPr/>
        </p:nvSpPr>
        <p:spPr bwMode="auto">
          <a:xfrm>
            <a:off x="219075" y="5288950"/>
            <a:ext cx="532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Step #6: </a:t>
            </a:r>
            <a:r>
              <a:rPr lang="en-US" sz="2000">
                <a:solidFill>
                  <a:schemeClr val="tx1"/>
                </a:solidFill>
              </a:rPr>
              <a:t>Validate your function</a:t>
            </a:r>
          </a:p>
        </p:txBody>
      </p:sp>
      <p:sp>
        <p:nvSpPr>
          <p:cNvPr id="815133" name="Text Box 29"/>
          <p:cNvSpPr txBox="1">
            <a:spLocks noChangeArrowheads="1"/>
          </p:cNvSpPr>
          <p:nvPr/>
        </p:nvSpPr>
        <p:spPr bwMode="auto">
          <a:xfrm>
            <a:off x="752475" y="793750"/>
            <a:ext cx="75374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What </a:t>
            </a:r>
            <a:r>
              <a:rPr lang="en-US" sz="2400" dirty="0">
                <a:solidFill>
                  <a:schemeClr val="accent2"/>
                </a:solidFill>
              </a:rPr>
              <a:t>if we want to write our own recursive function? How do we do it?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5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5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15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15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06" grpId="0"/>
      <p:bldP spid="815109" grpId="0"/>
      <p:bldP spid="815110" grpId="0"/>
      <p:bldP spid="815111" grpId="0"/>
      <p:bldP spid="815112" grpId="0"/>
      <p:bldP spid="815114" grpId="0" animBg="1" autoUpdateAnimBg="0"/>
      <p:bldP spid="815116" grpId="0"/>
      <p:bldP spid="815127" grpId="0"/>
      <p:bldP spid="815131" grpId="0"/>
      <p:bldP spid="8151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D32F-31BA-4784-BC85-9A95500ED041}" type="slidenum">
              <a:rPr lang="en-US"/>
              <a:pPr/>
              <a:t>22</a:t>
            </a:fld>
            <a:endParaRPr lang="en-US"/>
          </a:p>
        </p:txBody>
      </p:sp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#1: Factorial</a:t>
            </a:r>
          </a:p>
        </p:txBody>
      </p:sp>
      <p:pic>
        <p:nvPicPr>
          <p:cNvPr id="83149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1728788"/>
            <a:ext cx="3324225" cy="35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143500" y="4810125"/>
            <a:ext cx="3876675" cy="1933575"/>
          </a:xfrm>
          <a:prstGeom prst="rect">
            <a:avLst/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3EAE-EADC-4D67-B9BB-386866CD3F7B}" type="slidenum">
              <a:rPr lang="en-US"/>
              <a:pPr/>
              <a:t>23</a:t>
            </a:fld>
            <a:endParaRPr lang="en-US"/>
          </a:p>
        </p:txBody>
      </p:sp>
      <p:sp>
        <p:nvSpPr>
          <p:cNvPr id="817169" name="Rectangle 17"/>
          <p:cNvSpPr>
            <a:spLocks noChangeArrowheads="1"/>
          </p:cNvSpPr>
          <p:nvPr/>
        </p:nvSpPr>
        <p:spPr bwMode="auto">
          <a:xfrm>
            <a:off x="5143500" y="1562099"/>
            <a:ext cx="3876675" cy="3155816"/>
          </a:xfrm>
          <a:prstGeom prst="rect">
            <a:avLst/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817170" name="Text Box 18"/>
          <p:cNvSpPr txBox="1">
            <a:spLocks noChangeArrowheads="1"/>
          </p:cNvSpPr>
          <p:nvPr/>
        </p:nvSpPr>
        <p:spPr bwMode="auto">
          <a:xfrm>
            <a:off x="5126038" y="2617101"/>
            <a:ext cx="227965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/>
              <a:t>{</a:t>
            </a:r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r>
              <a:rPr lang="en-US" sz="1200"/>
              <a:t>}</a:t>
            </a:r>
          </a:p>
        </p:txBody>
      </p:sp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14300"/>
            <a:ext cx="7772400" cy="1143000"/>
          </a:xfrm>
        </p:spPr>
        <p:txBody>
          <a:bodyPr/>
          <a:lstStyle/>
          <a:p>
            <a:r>
              <a:rPr lang="en-US" sz="3200" dirty="0"/>
              <a:t>Step #1: </a:t>
            </a:r>
            <a:r>
              <a:rPr lang="en-US" sz="3200" dirty="0">
                <a:solidFill>
                  <a:schemeClr val="accent2"/>
                </a:solidFill>
              </a:rPr>
              <a:t>Write the function header</a:t>
            </a:r>
          </a:p>
        </p:txBody>
      </p:sp>
      <p:sp>
        <p:nvSpPr>
          <p:cNvPr id="817156" name="Text Box 4"/>
          <p:cNvSpPr txBox="1">
            <a:spLocks noChangeArrowheads="1"/>
          </p:cNvSpPr>
          <p:nvPr/>
        </p:nvSpPr>
        <p:spPr bwMode="auto">
          <a:xfrm>
            <a:off x="5487988" y="2293048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fact(int n)</a:t>
            </a:r>
          </a:p>
        </p:txBody>
      </p:sp>
      <p:sp>
        <p:nvSpPr>
          <p:cNvPr id="817157" name="Text Box 5"/>
          <p:cNvSpPr txBox="1">
            <a:spLocks noChangeArrowheads="1"/>
          </p:cNvSpPr>
          <p:nvPr/>
        </p:nvSpPr>
        <p:spPr bwMode="auto">
          <a:xfrm>
            <a:off x="5126038" y="2302776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</a:t>
            </a:r>
          </a:p>
        </p:txBody>
      </p:sp>
      <p:sp>
        <p:nvSpPr>
          <p:cNvPr id="817163" name="Text Box 11"/>
          <p:cNvSpPr txBox="1">
            <a:spLocks noChangeArrowheads="1"/>
          </p:cNvSpPr>
          <p:nvPr/>
        </p:nvSpPr>
        <p:spPr bwMode="auto">
          <a:xfrm>
            <a:off x="1657350" y="774700"/>
            <a:ext cx="5870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Figure out what </a:t>
            </a:r>
            <a:r>
              <a:rPr lang="en-US" sz="2000">
                <a:solidFill>
                  <a:srgbClr val="6600CC"/>
                </a:solidFill>
              </a:rPr>
              <a:t>argument(s)</a:t>
            </a:r>
            <a:r>
              <a:rPr lang="en-US" sz="2000">
                <a:solidFill>
                  <a:schemeClr val="tx1"/>
                </a:solidFill>
              </a:rPr>
              <a:t> your function will take and what it needs to </a:t>
            </a:r>
            <a:r>
              <a:rPr lang="en-US" sz="2000">
                <a:solidFill>
                  <a:srgbClr val="6600CC"/>
                </a:solidFill>
              </a:rPr>
              <a:t>return </a:t>
            </a:r>
            <a:r>
              <a:rPr lang="en-US" sz="2000">
                <a:solidFill>
                  <a:schemeClr val="tx1"/>
                </a:solidFill>
              </a:rPr>
              <a:t>(if anything).  </a:t>
            </a:r>
          </a:p>
        </p:txBody>
      </p:sp>
      <p:sp>
        <p:nvSpPr>
          <p:cNvPr id="817164" name="Text Box 12"/>
          <p:cNvSpPr txBox="1">
            <a:spLocks noChangeArrowheads="1"/>
          </p:cNvSpPr>
          <p:nvPr/>
        </p:nvSpPr>
        <p:spPr bwMode="auto">
          <a:xfrm>
            <a:off x="546100" y="2698750"/>
            <a:ext cx="43561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Second, the factorial computes (and should return) an integer result.  </a:t>
            </a:r>
            <a:r>
              <a:rPr lang="en-US" dirty="0"/>
              <a:t>Let’s add a return type of int.</a:t>
            </a:r>
          </a:p>
        </p:txBody>
      </p:sp>
      <p:sp>
        <p:nvSpPr>
          <p:cNvPr id="817165" name="Text Box 13"/>
          <p:cNvSpPr txBox="1">
            <a:spLocks noChangeArrowheads="1"/>
          </p:cNvSpPr>
          <p:nvPr/>
        </p:nvSpPr>
        <p:spPr bwMode="auto">
          <a:xfrm>
            <a:off x="374650" y="1784350"/>
            <a:ext cx="4575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First, a factorial function takes in an integer as a parameter, e.g., factorial(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).</a:t>
            </a:r>
          </a:p>
        </p:txBody>
      </p:sp>
      <p:sp>
        <p:nvSpPr>
          <p:cNvPr id="817166" name="Text Box 14"/>
          <p:cNvSpPr txBox="1">
            <a:spLocks noChangeArrowheads="1"/>
          </p:cNvSpPr>
          <p:nvPr/>
        </p:nvSpPr>
        <p:spPr bwMode="auto">
          <a:xfrm>
            <a:off x="546100" y="4810125"/>
            <a:ext cx="4356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So far, so good. Let’s go on to step #2.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133975" y="4822825"/>
            <a:ext cx="3865563" cy="183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algn="l"/>
            <a:r>
              <a:rPr lang="en-US" sz="1200" dirty="0"/>
              <a:t>{</a:t>
            </a:r>
          </a:p>
          <a:p>
            <a:pPr algn="l"/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n = 6, result;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     </a:t>
            </a:r>
          </a:p>
          <a:p>
            <a:pPr algn="l"/>
            <a:endParaRPr lang="en-US" dirty="0"/>
          </a:p>
          <a:p>
            <a:pPr algn="l"/>
            <a:r>
              <a:rPr lang="en-US" sz="1200" dirty="0"/>
              <a:t>}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5535613" y="5776912"/>
            <a:ext cx="3929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result </a:t>
            </a:r>
            <a:r>
              <a:rPr lang="en-US" dirty="0"/>
              <a:t>= </a:t>
            </a:r>
            <a:r>
              <a:rPr lang="en-US" dirty="0" smtClean="0"/>
              <a:t>fact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</a:t>
            </a:r>
            <a:r>
              <a:rPr lang="en-US" dirty="0"/>
              <a:t>);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593725" y="3817118"/>
            <a:ext cx="43561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smtClean="0"/>
              <a:t>And here’s how we’d call our factorial function to solve a problem of </a:t>
            </a:r>
            <a:r>
              <a:rPr lang="en-US" dirty="0" smtClean="0">
                <a:solidFill>
                  <a:srgbClr val="FF0000"/>
                </a:solidFill>
              </a:rPr>
              <a:t>size n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7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7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169" grpId="0" animBg="1"/>
      <p:bldP spid="817170" grpId="0"/>
      <p:bldP spid="817163" grpId="0"/>
      <p:bldP spid="817164" grpId="0"/>
      <p:bldP spid="817165" grpId="0"/>
      <p:bldP spid="817166" grpId="0"/>
      <p:bldP spid="13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8040-42D7-4EA3-81A6-44C72DBBCDE9}" type="slidenum">
              <a:rPr lang="en-US"/>
              <a:pPr/>
              <a:t>24</a:t>
            </a:fld>
            <a:endParaRPr lang="en-US"/>
          </a:p>
        </p:txBody>
      </p:sp>
      <p:sp>
        <p:nvSpPr>
          <p:cNvPr id="825347" name="Text Box 3"/>
          <p:cNvSpPr txBox="1">
            <a:spLocks noChangeArrowheads="1"/>
          </p:cNvSpPr>
          <p:nvPr/>
        </p:nvSpPr>
        <p:spPr bwMode="auto">
          <a:xfrm>
            <a:off x="5126038" y="1965325"/>
            <a:ext cx="227965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/>
              <a:t>{</a:t>
            </a:r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r>
              <a:rPr lang="en-US" sz="1200"/>
              <a:t>}</a:t>
            </a:r>
          </a:p>
        </p:txBody>
      </p:sp>
      <p:sp>
        <p:nvSpPr>
          <p:cNvPr id="825348" name="Text Box 4"/>
          <p:cNvSpPr txBox="1">
            <a:spLocks noChangeArrowheads="1"/>
          </p:cNvSpPr>
          <p:nvPr/>
        </p:nvSpPr>
        <p:spPr bwMode="auto">
          <a:xfrm>
            <a:off x="5487988" y="1651000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fact(int n)</a:t>
            </a:r>
          </a:p>
        </p:txBody>
      </p:sp>
      <p:sp>
        <p:nvSpPr>
          <p:cNvPr id="825349" name="Text Box 5"/>
          <p:cNvSpPr txBox="1">
            <a:spLocks noChangeArrowheads="1"/>
          </p:cNvSpPr>
          <p:nvPr/>
        </p:nvSpPr>
        <p:spPr bwMode="auto">
          <a:xfrm>
            <a:off x="5126038" y="1651000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</a:t>
            </a:r>
          </a:p>
        </p:txBody>
      </p:sp>
      <p:sp>
        <p:nvSpPr>
          <p:cNvPr id="825350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-209060"/>
            <a:ext cx="8162925" cy="1143000"/>
          </a:xfrm>
        </p:spPr>
        <p:txBody>
          <a:bodyPr/>
          <a:lstStyle/>
          <a:p>
            <a:r>
              <a:rPr lang="en-US" sz="3200" dirty="0"/>
              <a:t>Step #2: </a:t>
            </a:r>
            <a:r>
              <a:rPr lang="en-US" sz="3200" dirty="0">
                <a:solidFill>
                  <a:schemeClr val="accent2"/>
                </a:solidFill>
              </a:rPr>
              <a:t>Define your </a:t>
            </a:r>
            <a:r>
              <a:rPr lang="en-US" sz="3200" dirty="0" smtClean="0">
                <a:solidFill>
                  <a:schemeClr val="accent2"/>
                </a:solidFill>
              </a:rPr>
              <a:t>magic function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825352" name="Text Box 8"/>
          <p:cNvSpPr txBox="1">
            <a:spLocks noChangeArrowheads="1"/>
          </p:cNvSpPr>
          <p:nvPr/>
        </p:nvSpPr>
        <p:spPr bwMode="auto">
          <a:xfrm>
            <a:off x="82446" y="784349"/>
            <a:ext cx="898204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Pretend that you are given a </a:t>
            </a:r>
            <a:r>
              <a:rPr lang="en-US" sz="2000" dirty="0" smtClean="0">
                <a:solidFill>
                  <a:srgbClr val="FF0000"/>
                </a:solidFill>
              </a:rPr>
              <a:t>magic function </a:t>
            </a:r>
            <a:r>
              <a:rPr lang="en-US" sz="2000" dirty="0" smtClean="0">
                <a:solidFill>
                  <a:schemeClr val="tx1"/>
                </a:solidFill>
              </a:rPr>
              <a:t>that can compute a factorial.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smtClean="0">
                <a:solidFill>
                  <a:schemeClr val="tx1"/>
                </a:solidFill>
              </a:rPr>
              <a:t>It’s already </a:t>
            </a:r>
            <a:r>
              <a:rPr lang="en-US" sz="2000" dirty="0" smtClean="0">
                <a:solidFill>
                  <a:schemeClr val="tx1"/>
                </a:solidFill>
              </a:rPr>
              <a:t>been written for you and is guaranteed to work!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25357" name="Rectangle 13"/>
          <p:cNvSpPr>
            <a:spLocks noChangeArrowheads="1"/>
          </p:cNvSpPr>
          <p:nvPr/>
        </p:nvSpPr>
        <p:spPr bwMode="auto">
          <a:xfrm>
            <a:off x="5143500" y="4810125"/>
            <a:ext cx="3876675" cy="1933575"/>
          </a:xfrm>
          <a:prstGeom prst="rect">
            <a:avLst/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5358" name="Text Box 14"/>
          <p:cNvSpPr txBox="1">
            <a:spLocks noChangeArrowheads="1"/>
          </p:cNvSpPr>
          <p:nvPr/>
        </p:nvSpPr>
        <p:spPr bwMode="auto">
          <a:xfrm>
            <a:off x="5133975" y="4822825"/>
            <a:ext cx="3865563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algn="l"/>
            <a:r>
              <a:rPr lang="en-US" sz="1200" dirty="0"/>
              <a:t>{</a:t>
            </a:r>
          </a:p>
          <a:p>
            <a:pPr algn="l"/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n = 6, result;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     </a:t>
            </a:r>
          </a:p>
          <a:p>
            <a:pPr algn="l"/>
            <a:endParaRPr lang="en-US" dirty="0"/>
          </a:p>
          <a:p>
            <a:pPr algn="l"/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825360" name="Text Box 16"/>
          <p:cNvSpPr txBox="1">
            <a:spLocks noChangeArrowheads="1"/>
          </p:cNvSpPr>
          <p:nvPr/>
        </p:nvSpPr>
        <p:spPr bwMode="auto">
          <a:xfrm>
            <a:off x="5535613" y="5634507"/>
            <a:ext cx="3929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400" dirty="0" smtClean="0"/>
              <a:t>// use </a:t>
            </a:r>
            <a:r>
              <a:rPr lang="en-US" sz="1400" dirty="0" err="1" smtClean="0"/>
              <a:t>magicfact</a:t>
            </a:r>
            <a:r>
              <a:rPr lang="en-US" sz="1400" dirty="0" smtClean="0"/>
              <a:t> to solve </a:t>
            </a:r>
            <a:r>
              <a:rPr lang="en-US" sz="1400" dirty="0" err="1" smtClean="0"/>
              <a:t>subproblems</a:t>
            </a:r>
            <a:endParaRPr lang="en-US" sz="1400" dirty="0">
              <a:solidFill>
                <a:schemeClr val="tx1"/>
              </a:solidFill>
            </a:endParaRPr>
          </a:p>
          <a:p>
            <a:pPr algn="l"/>
            <a:r>
              <a:rPr lang="en-US" dirty="0" smtClean="0"/>
              <a:t>result </a:t>
            </a:r>
            <a:r>
              <a:rPr lang="en-US" dirty="0"/>
              <a:t>= </a:t>
            </a:r>
            <a:r>
              <a:rPr lang="en-US" dirty="0" err="1" smtClean="0"/>
              <a:t>magicfact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 n-1</a:t>
            </a:r>
            <a:r>
              <a:rPr lang="en-US" dirty="0"/>
              <a:t> );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25362" name="Text Box 18"/>
          <p:cNvSpPr txBox="1">
            <a:spLocks noChangeArrowheads="1"/>
          </p:cNvSpPr>
          <p:nvPr/>
        </p:nvSpPr>
        <p:spPr bwMode="auto">
          <a:xfrm>
            <a:off x="5359400" y="2470150"/>
            <a:ext cx="33782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6600CC"/>
                </a:solidFill>
              </a:rPr>
              <a:t>// don’t worry about how your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// function will actually work!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// we’ll figure that out later!!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189612" y="3016916"/>
            <a:ext cx="488992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There’s only one catch!  You are </a:t>
            </a:r>
            <a:r>
              <a:rPr lang="en-US" sz="2000" dirty="0" smtClean="0">
                <a:solidFill>
                  <a:srgbClr val="FF0000"/>
                </a:solidFill>
              </a:rPr>
              <a:t>forbidden</a:t>
            </a:r>
            <a:r>
              <a:rPr lang="en-US" sz="2000" dirty="0" smtClean="0">
                <a:solidFill>
                  <a:schemeClr val="tx1"/>
                </a:solidFill>
              </a:rPr>
              <a:t> from passing in a value of </a:t>
            </a:r>
            <a:r>
              <a:rPr lang="en-US" sz="2000" dirty="0" smtClean="0">
                <a:solidFill>
                  <a:srgbClr val="FF0000"/>
                </a:solidFill>
              </a:rPr>
              <a:t>n</a:t>
            </a:r>
            <a:r>
              <a:rPr lang="en-US" sz="2000" dirty="0" smtClean="0">
                <a:solidFill>
                  <a:schemeClr val="tx1"/>
                </a:solidFill>
              </a:rPr>
              <a:t> to this magic function.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70723" y="4112092"/>
            <a:ext cx="50787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So you can’t use it to compute </a:t>
            </a:r>
            <a:r>
              <a:rPr lang="en-US" sz="2000" dirty="0" smtClean="0">
                <a:solidFill>
                  <a:srgbClr val="FF0000"/>
                </a:solidFill>
              </a:rPr>
              <a:t>n!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212382" y="1870483"/>
            <a:ext cx="479691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It takes the </a:t>
            </a:r>
            <a:r>
              <a:rPr lang="en-US" sz="2000" dirty="0" smtClean="0">
                <a:solidFill>
                  <a:srgbClr val="6600CC"/>
                </a:solidFill>
              </a:rPr>
              <a:t>same parameters </a:t>
            </a:r>
            <a:r>
              <a:rPr lang="en-US" sz="2000" dirty="0" smtClean="0">
                <a:solidFill>
                  <a:schemeClr val="tx1"/>
                </a:solidFill>
              </a:rPr>
              <a:t>as your factorial function and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returns the same type </a:t>
            </a:r>
            <a:r>
              <a:rPr lang="en-US" sz="2000" dirty="0" smtClean="0">
                <a:solidFill>
                  <a:schemeClr val="tx1"/>
                </a:solidFill>
              </a:rPr>
              <a:t>of result/value.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5143500" y="1562099"/>
            <a:ext cx="3876675" cy="3155816"/>
          </a:xfrm>
          <a:prstGeom prst="rect">
            <a:avLst/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5126038" y="2617101"/>
            <a:ext cx="227965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/>
              <a:t>{</a:t>
            </a:r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r>
              <a:rPr lang="en-US" sz="1200"/>
              <a:t>}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5487988" y="2293048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fact(int n)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126038" y="2302776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err="1"/>
              <a:t>int</a:t>
            </a:r>
            <a:endParaRPr lang="en-US" dirty="0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5161179" y="1577530"/>
            <a:ext cx="335621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// provided for your use!</a:t>
            </a:r>
          </a:p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magicfact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x</a:t>
            </a:r>
            <a:r>
              <a:rPr lang="en-US" dirty="0" smtClean="0">
                <a:solidFill>
                  <a:schemeClr val="tx1"/>
                </a:solidFill>
              </a:rPr>
              <a:t>) { … 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153682" y="5708333"/>
            <a:ext cx="485561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Show how you could use this </a:t>
            </a:r>
            <a:r>
              <a:rPr lang="en-US" sz="2000" dirty="0" smtClean="0">
                <a:solidFill>
                  <a:srgbClr val="FF0000"/>
                </a:solidFill>
              </a:rPr>
              <a:t>magic function</a:t>
            </a:r>
            <a:r>
              <a:rPr lang="en-US" sz="2000" dirty="0" smtClean="0">
                <a:solidFill>
                  <a:schemeClr val="tx1"/>
                </a:solidFill>
              </a:rPr>
              <a:t> to compute </a:t>
            </a:r>
            <a:r>
              <a:rPr lang="en-US" sz="2000" dirty="0" smtClean="0">
                <a:solidFill>
                  <a:srgbClr val="FF0000"/>
                </a:solidFill>
              </a:rPr>
              <a:t>(n-1)!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5359400" y="2151929"/>
            <a:ext cx="0" cy="281216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arrow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H="1">
            <a:off x="6416566" y="2136561"/>
            <a:ext cx="506748" cy="281216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arrow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 Box 16"/>
          <p:cNvSpPr txBox="1">
            <a:spLocks noChangeArrowheads="1"/>
          </p:cNvSpPr>
          <p:nvPr/>
        </p:nvSpPr>
        <p:spPr bwMode="auto">
          <a:xfrm>
            <a:off x="5536132" y="5911506"/>
            <a:ext cx="3929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result </a:t>
            </a:r>
            <a:r>
              <a:rPr lang="en-US" dirty="0"/>
              <a:t>= </a:t>
            </a:r>
            <a:r>
              <a:rPr lang="en-US" dirty="0" err="1" smtClean="0"/>
              <a:t>magicfact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</a:t>
            </a:r>
            <a:r>
              <a:rPr lang="en-US" dirty="0"/>
              <a:t>);  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 bwMode="auto">
          <a:xfrm>
            <a:off x="5359400" y="5873034"/>
            <a:ext cx="3205381" cy="407804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98327" y="4727544"/>
            <a:ext cx="48494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But you can use it to solve smaller problems, like </a:t>
            </a:r>
            <a:r>
              <a:rPr lang="en-US" sz="2000" dirty="0" smtClean="0">
                <a:solidFill>
                  <a:srgbClr val="FF0000"/>
                </a:solidFill>
              </a:rPr>
              <a:t>(n-1)!</a:t>
            </a:r>
            <a:r>
              <a:rPr lang="en-US" sz="2000" dirty="0" smtClean="0">
                <a:solidFill>
                  <a:schemeClr val="tx1"/>
                </a:solidFill>
              </a:rPr>
              <a:t> or </a:t>
            </a:r>
            <a:r>
              <a:rPr lang="en-US" sz="2000" dirty="0" smtClean="0">
                <a:solidFill>
                  <a:srgbClr val="FF0000"/>
                </a:solidFill>
              </a:rPr>
              <a:t>(n/2)!</a:t>
            </a:r>
            <a:r>
              <a:rPr lang="en-US" sz="2000" dirty="0" smtClean="0">
                <a:solidFill>
                  <a:schemeClr val="tx1"/>
                </a:solidFill>
              </a:rPr>
              <a:t>, etc.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9" name="Rounded Rectangular Callout 28"/>
          <p:cNvSpPr/>
          <p:nvPr/>
        </p:nvSpPr>
        <p:spPr bwMode="auto">
          <a:xfrm>
            <a:off x="978195" y="1552354"/>
            <a:ext cx="2679404" cy="4061637"/>
          </a:xfrm>
          <a:prstGeom prst="wedgeRoundRectCallout">
            <a:avLst>
              <a:gd name="adj1" fmla="val 108621"/>
              <a:gd name="adj2" fmla="val -37292"/>
              <a:gd name="adj3" fmla="val 16667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For example, perhaps </a:t>
            </a:r>
            <a:b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magicfact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looks </a:t>
            </a:r>
            <a:b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like this?!?!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magicfact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x)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6600CC"/>
                </a:solidFill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6600CC"/>
                </a:solidFill>
              </a:rPr>
              <a:t>     </a:t>
            </a:r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f = 1;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6600CC"/>
                </a:solidFill>
              </a:rPr>
              <a:t>     while (x &gt; 1)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6600CC"/>
                </a:solidFill>
              </a:rPr>
              <a:t>    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6600CC"/>
                </a:solidFill>
              </a:rPr>
              <a:t>        f *= x;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6600CC"/>
                </a:solidFill>
              </a:rPr>
              <a:t>        x--;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6600CC"/>
                </a:solidFill>
              </a:rPr>
              <a:t>     }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6600CC"/>
                </a:solidFill>
              </a:rPr>
              <a:t>     return f;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2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5352" grpId="0"/>
      <p:bldP spid="825360" grpId="0"/>
      <p:bldP spid="18" grpId="0"/>
      <p:bldP spid="19" grpId="0"/>
      <p:bldP spid="21" grpId="0"/>
      <p:bldP spid="20" grpId="0"/>
      <p:bldP spid="28" grpId="0"/>
      <p:bldP spid="38" grpId="0"/>
      <p:bldP spid="38" grpId="1"/>
      <p:bldP spid="43" grpId="0"/>
      <p:bldP spid="29" grpId="0" animBg="1"/>
      <p:bldP spid="29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3AD2-12F1-4257-930C-8CBB225B866B}" type="slidenum">
              <a:rPr lang="en-US"/>
              <a:pPr/>
              <a:t>25</a:t>
            </a:fld>
            <a:endParaRPr lang="en-US"/>
          </a:p>
        </p:txBody>
      </p:sp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61925"/>
            <a:ext cx="7772400" cy="1143000"/>
          </a:xfrm>
        </p:spPr>
        <p:txBody>
          <a:bodyPr/>
          <a:lstStyle/>
          <a:p>
            <a:r>
              <a:rPr lang="en-US" sz="3200"/>
              <a:t>Step #3: </a:t>
            </a:r>
            <a:r>
              <a:rPr lang="en-US" sz="3200">
                <a:solidFill>
                  <a:schemeClr val="accent2"/>
                </a:solidFill>
              </a:rPr>
              <a:t>Add your base case Code</a:t>
            </a:r>
          </a:p>
        </p:txBody>
      </p:sp>
      <p:sp>
        <p:nvSpPr>
          <p:cNvPr id="819209" name="Text Box 9"/>
          <p:cNvSpPr txBox="1">
            <a:spLocks noChangeArrowheads="1"/>
          </p:cNvSpPr>
          <p:nvPr/>
        </p:nvSpPr>
        <p:spPr bwMode="auto">
          <a:xfrm>
            <a:off x="1524000" y="746125"/>
            <a:ext cx="5708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Determine your </a:t>
            </a:r>
            <a:r>
              <a:rPr lang="en-US" sz="2000">
                <a:solidFill>
                  <a:srgbClr val="6600CC"/>
                </a:solidFill>
              </a:rPr>
              <a:t>base case(s)</a:t>
            </a:r>
            <a:r>
              <a:rPr lang="en-US" sz="2000">
                <a:solidFill>
                  <a:schemeClr val="tx1"/>
                </a:solidFill>
              </a:rPr>
              <a:t> and write the 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code to handle them </a:t>
            </a:r>
            <a:r>
              <a:rPr lang="en-US" sz="2000" i="1">
                <a:solidFill>
                  <a:srgbClr val="6600CC"/>
                </a:solidFill>
              </a:rPr>
              <a:t>without recursion!</a:t>
            </a:r>
          </a:p>
        </p:txBody>
      </p:sp>
      <p:sp>
        <p:nvSpPr>
          <p:cNvPr id="819210" name="Text Box 10"/>
          <p:cNvSpPr txBox="1">
            <a:spLocks noChangeArrowheads="1"/>
          </p:cNvSpPr>
          <p:nvPr/>
        </p:nvSpPr>
        <p:spPr bwMode="auto">
          <a:xfrm>
            <a:off x="174625" y="4241800"/>
            <a:ext cx="4984750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Well, the user could pass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into our </a:t>
            </a:r>
            <a:r>
              <a:rPr lang="en-US" dirty="0" smtClean="0"/>
              <a:t>function.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!</a:t>
            </a:r>
            <a:r>
              <a:rPr lang="en-US" dirty="0"/>
              <a:t>, by definition, is equal to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Let’s add a check for this and handle it </a:t>
            </a:r>
            <a:r>
              <a:rPr lang="en-US" i="1" dirty="0">
                <a:solidFill>
                  <a:srgbClr val="6600CC"/>
                </a:solidFill>
              </a:rPr>
              <a:t>without using any recursion</a:t>
            </a:r>
            <a:r>
              <a:rPr lang="en-US" dirty="0"/>
              <a:t>.</a:t>
            </a:r>
          </a:p>
        </p:txBody>
      </p:sp>
      <p:sp>
        <p:nvSpPr>
          <p:cNvPr id="819211" name="Text Box 11"/>
          <p:cNvSpPr txBox="1">
            <a:spLocks noChangeArrowheads="1"/>
          </p:cNvSpPr>
          <p:nvPr/>
        </p:nvSpPr>
        <p:spPr bwMode="auto">
          <a:xfrm>
            <a:off x="365125" y="3413125"/>
            <a:ext cx="4556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Ok, so what is the </a:t>
            </a:r>
            <a:r>
              <a:rPr lang="en-US" dirty="0">
                <a:solidFill>
                  <a:srgbClr val="6600CC"/>
                </a:solidFill>
              </a:rPr>
              <a:t>simplest factorial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might </a:t>
            </a:r>
            <a:r>
              <a:rPr lang="en-US" dirty="0"/>
              <a:t>be asked to compute? 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819220" name="Text Box 20"/>
          <p:cNvSpPr txBox="1">
            <a:spLocks noChangeArrowheads="1"/>
          </p:cNvSpPr>
          <p:nvPr/>
        </p:nvSpPr>
        <p:spPr bwMode="auto">
          <a:xfrm>
            <a:off x="212725" y="5689600"/>
            <a:ext cx="47561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In this example, this is the only base condition, but some problems may require 2 or 3 different checks.</a:t>
            </a:r>
          </a:p>
        </p:txBody>
      </p:sp>
      <p:sp>
        <p:nvSpPr>
          <p:cNvPr id="819228" name="Text Box 28"/>
          <p:cNvSpPr txBox="1">
            <a:spLocks noChangeArrowheads="1"/>
          </p:cNvSpPr>
          <p:nvPr/>
        </p:nvSpPr>
        <p:spPr bwMode="auto">
          <a:xfrm>
            <a:off x="279400" y="1555750"/>
            <a:ext cx="4775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Our goal in this step is to </a:t>
            </a:r>
            <a:r>
              <a:rPr lang="en-US">
                <a:solidFill>
                  <a:srgbClr val="6600CC"/>
                </a:solidFill>
              </a:rPr>
              <a:t>identify</a:t>
            </a:r>
            <a:r>
              <a:rPr lang="en-US"/>
              <a:t> the </a:t>
            </a:r>
            <a:r>
              <a:rPr lang="en-US">
                <a:solidFill>
                  <a:srgbClr val="6600CC"/>
                </a:solidFill>
              </a:rPr>
              <a:t>simplest possible input(s)</a:t>
            </a:r>
            <a:r>
              <a:rPr lang="en-US"/>
              <a:t> to our function…</a:t>
            </a:r>
            <a:endParaRPr lang="en-US">
              <a:solidFill>
                <a:srgbClr val="6600CC"/>
              </a:solidFill>
            </a:endParaRPr>
          </a:p>
        </p:txBody>
      </p:sp>
      <p:sp>
        <p:nvSpPr>
          <p:cNvPr id="819229" name="Text Box 29"/>
          <p:cNvSpPr txBox="1">
            <a:spLocks noChangeArrowheads="1"/>
          </p:cNvSpPr>
          <p:nvPr/>
        </p:nvSpPr>
        <p:spPr bwMode="auto">
          <a:xfrm>
            <a:off x="393700" y="2336800"/>
            <a:ext cx="45085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And then have our function </a:t>
            </a:r>
            <a:r>
              <a:rPr lang="en-US">
                <a:solidFill>
                  <a:srgbClr val="6600CC"/>
                </a:solidFill>
              </a:rPr>
              <a:t>process </a:t>
            </a:r>
            <a:r>
              <a:rPr lang="en-US">
                <a:solidFill>
                  <a:schemeClr val="tx1"/>
                </a:solidFill>
              </a:rPr>
              <a:t>those</a:t>
            </a:r>
            <a:r>
              <a:rPr lang="en-US">
                <a:solidFill>
                  <a:srgbClr val="6600CC"/>
                </a:solidFill>
              </a:rPr>
              <a:t> input(s)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without calling itself</a:t>
            </a:r>
          </a:p>
          <a:p>
            <a:r>
              <a:rPr lang="en-US">
                <a:solidFill>
                  <a:schemeClr val="tx1"/>
                </a:solidFill>
              </a:rPr>
              <a:t>(i.e., just like a normal function would).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133975" y="4810125"/>
            <a:ext cx="3886200" cy="1933575"/>
            <a:chOff x="5133975" y="4810125"/>
            <a:chExt cx="3886200" cy="1933575"/>
          </a:xfrm>
        </p:grpSpPr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5143500" y="4810125"/>
              <a:ext cx="3876675" cy="1933575"/>
            </a:xfrm>
            <a:prstGeom prst="rect">
              <a:avLst/>
            </a:prstGeom>
            <a:solidFill>
              <a:srgbClr val="F7FFF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5133975" y="4822825"/>
              <a:ext cx="3865563" cy="1830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 main()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  int n = 6, result;</a:t>
              </a:r>
            </a:p>
            <a:p>
              <a:pPr algn="l"/>
              <a:endParaRPr lang="en-US"/>
            </a:p>
            <a:p>
              <a:pPr algn="l"/>
              <a:r>
                <a:rPr lang="en-US"/>
                <a:t>      </a:t>
              </a:r>
            </a:p>
            <a:p>
              <a:pPr algn="l"/>
              <a:endParaRPr lang="en-US"/>
            </a:p>
            <a:p>
              <a:pPr algn="l"/>
              <a:r>
                <a:rPr lang="en-US" sz="1200"/>
                <a:t>}</a:t>
              </a:r>
            </a:p>
          </p:txBody>
        </p:sp>
      </p:grp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5126038" y="1965325"/>
            <a:ext cx="227965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/>
              <a:t>{</a:t>
            </a:r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r>
              <a:rPr lang="en-US" sz="1200"/>
              <a:t>}</a:t>
            </a: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5487988" y="1651000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fact(int n)</a:t>
            </a:r>
          </a:p>
        </p:txBody>
      </p:sp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5126038" y="1651000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</a:t>
            </a:r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auto">
          <a:xfrm>
            <a:off x="5359400" y="2470150"/>
            <a:ext cx="33782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6600CC"/>
                </a:solidFill>
              </a:rPr>
              <a:t>// don’t worry about how your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// function will actually work!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// we’ll figure that out later!!</a:t>
            </a:r>
          </a:p>
        </p:txBody>
      </p:sp>
      <p:sp>
        <p:nvSpPr>
          <p:cNvPr id="41" name="Rectangle 17"/>
          <p:cNvSpPr>
            <a:spLocks noChangeArrowheads="1"/>
          </p:cNvSpPr>
          <p:nvPr/>
        </p:nvSpPr>
        <p:spPr bwMode="auto">
          <a:xfrm>
            <a:off x="5143500" y="1562099"/>
            <a:ext cx="3876675" cy="3155816"/>
          </a:xfrm>
          <a:prstGeom prst="rect">
            <a:avLst/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5126038" y="2617101"/>
            <a:ext cx="227965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/>
              <a:t>{</a:t>
            </a:r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r>
              <a:rPr lang="en-US" sz="1200"/>
              <a:t>}</a:t>
            </a:r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5487988" y="2293048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fact(int n)</a:t>
            </a:r>
          </a:p>
        </p:txBody>
      </p:sp>
      <p:sp>
        <p:nvSpPr>
          <p:cNvPr id="44" name="Text Box 5"/>
          <p:cNvSpPr txBox="1">
            <a:spLocks noChangeArrowheads="1"/>
          </p:cNvSpPr>
          <p:nvPr/>
        </p:nvSpPr>
        <p:spPr bwMode="auto">
          <a:xfrm>
            <a:off x="5126038" y="2302776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err="1"/>
              <a:t>int</a:t>
            </a:r>
            <a:endParaRPr lang="en-US" dirty="0"/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5153228" y="1577530"/>
            <a:ext cx="335621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// provided for your use!</a:t>
            </a:r>
          </a:p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magicfact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x</a:t>
            </a:r>
            <a:r>
              <a:rPr lang="en-US" dirty="0" smtClean="0">
                <a:solidFill>
                  <a:schemeClr val="tx1"/>
                </a:solidFill>
              </a:rPr>
              <a:t>) { … 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9206" name="Text Box 6"/>
          <p:cNvSpPr txBox="1">
            <a:spLocks noChangeArrowheads="1"/>
          </p:cNvSpPr>
          <p:nvPr/>
        </p:nvSpPr>
        <p:spPr bwMode="auto">
          <a:xfrm>
            <a:off x="5449094" y="2836863"/>
            <a:ext cx="31988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/>
              <a:t>if (</a:t>
            </a:r>
            <a:r>
              <a:rPr lang="en-US" dirty="0">
                <a:solidFill>
                  <a:srgbClr val="6600CC"/>
                </a:solidFill>
              </a:rPr>
              <a:t>n == 0</a:t>
            </a:r>
            <a:r>
              <a:rPr lang="en-US" dirty="0"/>
              <a:t>)    </a:t>
            </a:r>
          </a:p>
          <a:p>
            <a:pPr algn="l"/>
            <a:r>
              <a:rPr lang="en-US" dirty="0"/>
              <a:t>    return 1;  </a:t>
            </a:r>
            <a:r>
              <a:rPr lang="en-US" sz="1600" dirty="0"/>
              <a:t>// base case</a:t>
            </a:r>
          </a:p>
        </p:txBody>
      </p:sp>
      <p:sp>
        <p:nvSpPr>
          <p:cNvPr id="819221" name="Text Box 21"/>
          <p:cNvSpPr txBox="1">
            <a:spLocks noChangeArrowheads="1"/>
          </p:cNvSpPr>
          <p:nvPr/>
        </p:nvSpPr>
        <p:spPr bwMode="auto">
          <a:xfrm>
            <a:off x="5450681" y="3508376"/>
            <a:ext cx="43561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6600CC"/>
                </a:solidFill>
              </a:rPr>
              <a:t>// Always consider </a:t>
            </a:r>
            <a:r>
              <a:rPr lang="en-US" i="1" dirty="0">
                <a:solidFill>
                  <a:srgbClr val="FF0000"/>
                </a:solidFill>
              </a:rPr>
              <a:t>all</a:t>
            </a:r>
            <a:r>
              <a:rPr lang="en-US" dirty="0">
                <a:solidFill>
                  <a:srgbClr val="6600CC"/>
                </a:solidFill>
              </a:rPr>
              <a:t> possible 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// </a:t>
            </a:r>
            <a:r>
              <a:rPr lang="en-US" dirty="0">
                <a:solidFill>
                  <a:srgbClr val="FF0000"/>
                </a:solidFill>
              </a:rPr>
              <a:t>base cases</a:t>
            </a:r>
            <a:r>
              <a:rPr lang="en-US" dirty="0">
                <a:solidFill>
                  <a:srgbClr val="6600CC"/>
                </a:solidFill>
              </a:rPr>
              <a:t> and add checks  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// for them before proceeding!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30928" y="5634507"/>
            <a:ext cx="3934085" cy="894342"/>
            <a:chOff x="5530928" y="5634507"/>
            <a:chExt cx="3934085" cy="894342"/>
          </a:xfrm>
        </p:grpSpPr>
        <p:sp>
          <p:nvSpPr>
            <p:cNvPr id="48" name="Text Box 16"/>
            <p:cNvSpPr txBox="1">
              <a:spLocks noChangeArrowheads="1"/>
            </p:cNvSpPr>
            <p:nvPr/>
          </p:nvSpPr>
          <p:spPr bwMode="auto">
            <a:xfrm>
              <a:off x="5535613" y="5634507"/>
              <a:ext cx="392940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/>
                <a:t>// use </a:t>
              </a:r>
              <a:r>
                <a:rPr lang="en-US" sz="1400" dirty="0" err="1" smtClean="0"/>
                <a:t>magicfact</a:t>
              </a:r>
              <a:r>
                <a:rPr lang="en-US" sz="1400" dirty="0" smtClean="0"/>
                <a:t> to solve </a:t>
              </a:r>
              <a:r>
                <a:rPr lang="en-US" sz="1400" dirty="0" err="1" smtClean="0"/>
                <a:t>subproblems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r>
                <a:rPr lang="en-US" dirty="0" smtClean="0"/>
                <a:t>result </a:t>
              </a:r>
              <a:r>
                <a:rPr lang="en-US" dirty="0"/>
                <a:t>= </a:t>
              </a:r>
              <a:r>
                <a:rPr lang="en-US" dirty="0" err="1" smtClean="0"/>
                <a:t>magicfact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>
                  <a:solidFill>
                    <a:srgbClr val="FF0000"/>
                  </a:solidFill>
                </a:rPr>
                <a:t> n-1</a:t>
              </a:r>
              <a:r>
                <a:rPr lang="en-US" dirty="0"/>
                <a:t> );  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 Box 16"/>
            <p:cNvSpPr txBox="1">
              <a:spLocks noChangeArrowheads="1"/>
            </p:cNvSpPr>
            <p:nvPr/>
          </p:nvSpPr>
          <p:spPr bwMode="auto">
            <a:xfrm>
              <a:off x="5530928" y="6159517"/>
              <a:ext cx="39294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dirty="0" smtClean="0"/>
                <a:t> 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1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09" grpId="0"/>
      <p:bldP spid="819210" grpId="0" build="p"/>
      <p:bldP spid="819211" grpId="0"/>
      <p:bldP spid="819220" grpId="0"/>
      <p:bldP spid="819228" grpId="0"/>
      <p:bldP spid="819229" grpId="0"/>
      <p:bldP spid="8192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133975" y="4810125"/>
            <a:ext cx="3886200" cy="1933575"/>
            <a:chOff x="5133975" y="4810125"/>
            <a:chExt cx="3886200" cy="1933575"/>
          </a:xfrm>
        </p:grpSpPr>
        <p:sp>
          <p:nvSpPr>
            <p:cNvPr id="38" name="Rectangle 13"/>
            <p:cNvSpPr>
              <a:spLocks noChangeArrowheads="1"/>
            </p:cNvSpPr>
            <p:nvPr/>
          </p:nvSpPr>
          <p:spPr bwMode="auto">
            <a:xfrm>
              <a:off x="5143500" y="4810125"/>
              <a:ext cx="3876675" cy="1933575"/>
            </a:xfrm>
            <a:prstGeom prst="rect">
              <a:avLst/>
            </a:prstGeom>
            <a:solidFill>
              <a:srgbClr val="F7FFF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Text Box 14"/>
            <p:cNvSpPr txBox="1">
              <a:spLocks noChangeArrowheads="1"/>
            </p:cNvSpPr>
            <p:nvPr/>
          </p:nvSpPr>
          <p:spPr bwMode="auto">
            <a:xfrm>
              <a:off x="5133975" y="4822825"/>
              <a:ext cx="3865563" cy="1830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dirty="0" err="1"/>
                <a:t>int</a:t>
              </a:r>
              <a:r>
                <a:rPr lang="en-US" dirty="0"/>
                <a:t> main()</a:t>
              </a:r>
            </a:p>
            <a:p>
              <a:pPr algn="l"/>
              <a:r>
                <a:rPr lang="en-US" sz="1200" dirty="0"/>
                <a:t>{</a:t>
              </a:r>
            </a:p>
            <a:p>
              <a:pPr algn="l"/>
              <a:r>
                <a:rPr lang="en-US" dirty="0"/>
                <a:t>      </a:t>
              </a:r>
              <a:r>
                <a:rPr lang="en-US" dirty="0" err="1"/>
                <a:t>int</a:t>
              </a:r>
              <a:r>
                <a:rPr lang="en-US" dirty="0"/>
                <a:t> n = 6, result;</a:t>
              </a:r>
            </a:p>
            <a:p>
              <a:pPr algn="l"/>
              <a:endParaRPr lang="en-US" dirty="0"/>
            </a:p>
            <a:p>
              <a:pPr algn="l"/>
              <a:r>
                <a:rPr lang="en-US" dirty="0"/>
                <a:t>      </a:t>
              </a:r>
            </a:p>
            <a:p>
              <a:pPr algn="l"/>
              <a:endParaRPr lang="en-US" dirty="0"/>
            </a:p>
            <a:p>
              <a:pPr algn="l"/>
              <a:r>
                <a:rPr lang="en-US" sz="1200" dirty="0"/>
                <a:t>}</a:t>
              </a:r>
            </a:p>
          </p:txBody>
        </p:sp>
      </p:grpSp>
      <p:sp>
        <p:nvSpPr>
          <p:cNvPr id="41" name="Text Box 3"/>
          <p:cNvSpPr txBox="1">
            <a:spLocks noChangeArrowheads="1"/>
          </p:cNvSpPr>
          <p:nvPr/>
        </p:nvSpPr>
        <p:spPr bwMode="auto">
          <a:xfrm>
            <a:off x="5126038" y="1965325"/>
            <a:ext cx="227965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/>
              <a:t>{</a:t>
            </a:r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r>
              <a:rPr lang="en-US" sz="1200"/>
              <a:t>}</a:t>
            </a:r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5487988" y="1651000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fact(int n)</a:t>
            </a:r>
          </a:p>
        </p:txBody>
      </p:sp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5126038" y="1651000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5359400" y="2470150"/>
            <a:ext cx="33782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6600CC"/>
                </a:solidFill>
              </a:rPr>
              <a:t>// don’t worry about how your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// function will actually work!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// we’ll figure that out later!!</a:t>
            </a:r>
          </a:p>
        </p:txBody>
      </p:sp>
      <p:sp>
        <p:nvSpPr>
          <p:cNvPr id="45" name="Rectangle 17"/>
          <p:cNvSpPr>
            <a:spLocks noChangeArrowheads="1"/>
          </p:cNvSpPr>
          <p:nvPr/>
        </p:nvSpPr>
        <p:spPr bwMode="auto">
          <a:xfrm>
            <a:off x="5143500" y="1562099"/>
            <a:ext cx="3876675" cy="3155816"/>
          </a:xfrm>
          <a:prstGeom prst="rect">
            <a:avLst/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5126038" y="2617101"/>
            <a:ext cx="227965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/>
              <a:t>{</a:t>
            </a:r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r>
              <a:rPr lang="en-US" sz="1200"/>
              <a:t>}</a:t>
            </a: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5487988" y="2293048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fact(int n)</a:t>
            </a: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5126038" y="2302776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err="1"/>
              <a:t>int</a:t>
            </a:r>
            <a:endParaRPr lang="en-US" dirty="0"/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5153228" y="1577530"/>
            <a:ext cx="335621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// provided for your use!</a:t>
            </a:r>
          </a:p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magicfact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x</a:t>
            </a:r>
            <a:r>
              <a:rPr lang="en-US" dirty="0" smtClean="0">
                <a:solidFill>
                  <a:schemeClr val="tx1"/>
                </a:solidFill>
              </a:rPr>
              <a:t>) { … 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5449094" y="2836863"/>
            <a:ext cx="31988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/>
              <a:t>if (</a:t>
            </a:r>
            <a:r>
              <a:rPr lang="en-US" dirty="0">
                <a:solidFill>
                  <a:srgbClr val="6600CC"/>
                </a:solidFill>
              </a:rPr>
              <a:t>n == 0</a:t>
            </a:r>
            <a:r>
              <a:rPr lang="en-US" dirty="0"/>
              <a:t>)    </a:t>
            </a:r>
          </a:p>
          <a:p>
            <a:pPr algn="l"/>
            <a:r>
              <a:rPr lang="en-US" dirty="0"/>
              <a:t>    return 1;  </a:t>
            </a:r>
            <a:r>
              <a:rPr lang="en-US" sz="1600" dirty="0"/>
              <a:t>// base case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title"/>
          </p:nvPr>
        </p:nvSpPr>
        <p:spPr>
          <a:xfrm>
            <a:off x="114650" y="-216825"/>
            <a:ext cx="9048750" cy="1143000"/>
          </a:xfrm>
        </p:spPr>
        <p:txBody>
          <a:bodyPr/>
          <a:lstStyle/>
          <a:p>
            <a:r>
              <a:rPr lang="en-US" sz="2800" dirty="0"/>
              <a:t>Step #4: </a:t>
            </a:r>
            <a:r>
              <a:rPr lang="en-US" sz="2800" dirty="0">
                <a:solidFill>
                  <a:schemeClr val="accent2"/>
                </a:solidFill>
              </a:rPr>
              <a:t>Solve the problem using the magic function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2A51-F5FD-40C8-B5FB-BFAC1F15090D}" type="slidenum">
              <a:rPr lang="en-US"/>
              <a:pPr/>
              <a:t>26</a:t>
            </a:fld>
            <a:endParaRPr lang="en-US"/>
          </a:p>
        </p:txBody>
      </p:sp>
      <p:sp>
        <p:nvSpPr>
          <p:cNvPr id="821256" name="Text Box 8"/>
          <p:cNvSpPr txBox="1">
            <a:spLocks noChangeArrowheads="1"/>
          </p:cNvSpPr>
          <p:nvPr/>
        </p:nvSpPr>
        <p:spPr bwMode="auto">
          <a:xfrm>
            <a:off x="126075" y="2624197"/>
            <a:ext cx="49334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So let’s try to break our problem into </a:t>
            </a:r>
            <a:r>
              <a:rPr lang="en-US" sz="2000" dirty="0" smtClean="0">
                <a:solidFill>
                  <a:srgbClr val="FF0000"/>
                </a:solidFill>
              </a:rPr>
              <a:t>two</a:t>
            </a:r>
            <a:r>
              <a:rPr lang="en-US" sz="2000" dirty="0" smtClean="0">
                <a:solidFill>
                  <a:schemeClr val="tx1"/>
                </a:solidFill>
              </a:rPr>
              <a:t> (or more) simpler sub-problems and use our magic function to solve those.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21257" name="Text Box 9"/>
          <p:cNvSpPr txBox="1">
            <a:spLocks noChangeArrowheads="1"/>
          </p:cNvSpPr>
          <p:nvPr/>
        </p:nvSpPr>
        <p:spPr bwMode="auto">
          <a:xfrm>
            <a:off x="41479" y="3765671"/>
            <a:ext cx="511174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/>
              <a:t>Well, by </a:t>
            </a:r>
            <a:r>
              <a:rPr lang="en-US" dirty="0"/>
              <a:t>definition, </a:t>
            </a:r>
            <a:r>
              <a:rPr lang="en-US" dirty="0">
                <a:solidFill>
                  <a:srgbClr val="7030A0"/>
                </a:solidFill>
              </a:rPr>
              <a:t>N! </a:t>
            </a:r>
            <a:r>
              <a:rPr lang="en-US" dirty="0"/>
              <a:t>=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* </a:t>
            </a:r>
            <a:r>
              <a:rPr lang="en-US" dirty="0">
                <a:solidFill>
                  <a:srgbClr val="FF0000"/>
                </a:solidFill>
              </a:rPr>
              <a:t>(N-1)</a:t>
            </a:r>
            <a:r>
              <a:rPr lang="en-US" sz="2000" dirty="0">
                <a:solidFill>
                  <a:srgbClr val="FF0000"/>
                </a:solidFill>
              </a:rPr>
              <a:t>!</a:t>
            </a:r>
          </a:p>
          <a:p>
            <a:r>
              <a:rPr lang="en-US" dirty="0"/>
              <a:t>So </a:t>
            </a:r>
            <a:r>
              <a:rPr lang="en-US"/>
              <a:t>it’s </a:t>
            </a:r>
            <a:r>
              <a:rPr lang="en-US" smtClean="0"/>
              <a:t>already </a:t>
            </a:r>
            <a:r>
              <a:rPr lang="en-US" dirty="0"/>
              <a:t>split into </a:t>
            </a:r>
            <a:r>
              <a:rPr lang="en-US" dirty="0" smtClean="0"/>
              <a:t>two parts </a:t>
            </a:r>
            <a:r>
              <a:rPr lang="en-US" dirty="0"/>
              <a:t>for us, </a:t>
            </a:r>
            <a:r>
              <a:rPr lang="en-US" dirty="0" smtClean="0"/>
              <a:t>&amp; each part is </a:t>
            </a:r>
            <a:r>
              <a:rPr lang="en-US" dirty="0"/>
              <a:t>simpler than the original problem.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821266" name="Text Box 18"/>
          <p:cNvSpPr txBox="1">
            <a:spLocks noChangeArrowheads="1"/>
          </p:cNvSpPr>
          <p:nvPr/>
        </p:nvSpPr>
        <p:spPr bwMode="auto">
          <a:xfrm>
            <a:off x="2693988" y="4113193"/>
            <a:ext cx="252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821267" name="Text Box 19"/>
          <p:cNvSpPr txBox="1">
            <a:spLocks noChangeArrowheads="1"/>
          </p:cNvSpPr>
          <p:nvPr/>
        </p:nvSpPr>
        <p:spPr bwMode="auto">
          <a:xfrm>
            <a:off x="6656388" y="3127375"/>
            <a:ext cx="252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21268" name="Text Box 20"/>
          <p:cNvSpPr txBox="1">
            <a:spLocks noChangeArrowheads="1"/>
          </p:cNvSpPr>
          <p:nvPr/>
        </p:nvSpPr>
        <p:spPr bwMode="auto">
          <a:xfrm>
            <a:off x="7475538" y="3051175"/>
            <a:ext cx="252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339790" y="4840492"/>
            <a:ext cx="44469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/>
              <a:t>Let’s figure out a way to solve each of these sub-problems.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8197" y="687148"/>
            <a:ext cx="89728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Now try to figure out how to use the </a:t>
            </a:r>
            <a:r>
              <a:rPr lang="en-US" sz="2000" dirty="0">
                <a:solidFill>
                  <a:srgbClr val="FF0000"/>
                </a:solidFill>
              </a:rPr>
              <a:t>magic function </a:t>
            </a:r>
            <a:r>
              <a:rPr lang="en-US" sz="2000" dirty="0" smtClean="0">
                <a:solidFill>
                  <a:schemeClr val="tx1"/>
                </a:solidFill>
              </a:rPr>
              <a:t>in your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new function to help you solve the problem.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4" name="Text Box 8"/>
          <p:cNvSpPr txBox="1">
            <a:spLocks noChangeArrowheads="1"/>
          </p:cNvSpPr>
          <p:nvPr/>
        </p:nvSpPr>
        <p:spPr bwMode="auto">
          <a:xfrm>
            <a:off x="190428" y="1467566"/>
            <a:ext cx="484519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Unfortunately, you can’t use the </a:t>
            </a:r>
            <a:r>
              <a:rPr lang="en-US" sz="2000" dirty="0" smtClean="0">
                <a:solidFill>
                  <a:srgbClr val="FF0000"/>
                </a:solidFill>
              </a:rPr>
              <a:t>magic function </a:t>
            </a:r>
            <a:r>
              <a:rPr lang="en-US" sz="2000" dirty="0" smtClean="0">
                <a:solidFill>
                  <a:schemeClr val="tx1"/>
                </a:solidFill>
              </a:rPr>
              <a:t>to do all the work for you…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(it can’t solve problems of size </a:t>
            </a:r>
            <a:r>
              <a:rPr lang="en-US" sz="2000" dirty="0" smtClean="0">
                <a:solidFill>
                  <a:srgbClr val="FF0000"/>
                </a:solidFill>
              </a:rPr>
              <a:t>n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5442525" y="3577213"/>
            <a:ext cx="3929400" cy="81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err="1" smtClean="0"/>
              <a:t>int</a:t>
            </a:r>
            <a:r>
              <a:rPr lang="en-US" dirty="0" smtClean="0"/>
              <a:t> result </a:t>
            </a:r>
            <a:r>
              <a:rPr lang="en-US" dirty="0"/>
              <a:t>= </a:t>
            </a:r>
            <a:r>
              <a:rPr lang="en-US" dirty="0" err="1" smtClean="0"/>
              <a:t>magicfact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</a:t>
            </a:r>
            <a:r>
              <a:rPr lang="en-US" dirty="0"/>
              <a:t>);   </a:t>
            </a:r>
            <a:endParaRPr lang="en-US" dirty="0" smtClean="0"/>
          </a:p>
          <a:p>
            <a:pPr algn="l"/>
            <a:endParaRPr lang="en-US" sz="1100" dirty="0" smtClean="0"/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return result;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5442525" y="3577213"/>
            <a:ext cx="3205381" cy="407804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" name="Group 7"/>
          <p:cNvGrpSpPr/>
          <p:nvPr/>
        </p:nvGrpSpPr>
        <p:grpSpPr>
          <a:xfrm>
            <a:off x="-8197" y="687148"/>
            <a:ext cx="8972810" cy="2952712"/>
            <a:chOff x="-8197" y="687148"/>
            <a:chExt cx="8972810" cy="2952712"/>
          </a:xfrm>
        </p:grpSpPr>
        <p:sp>
          <p:nvSpPr>
            <p:cNvPr id="7" name="Rectangle 6"/>
            <p:cNvSpPr/>
            <p:nvPr/>
          </p:nvSpPr>
          <p:spPr bwMode="auto">
            <a:xfrm>
              <a:off x="-8197" y="687148"/>
              <a:ext cx="8972810" cy="874951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lg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126075" y="1467566"/>
              <a:ext cx="4909547" cy="2172294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lg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821294" name="AutoShape 46"/>
          <p:cNvSpPr>
            <a:spLocks noChangeArrowheads="1"/>
          </p:cNvSpPr>
          <p:nvPr/>
        </p:nvSpPr>
        <p:spPr bwMode="auto">
          <a:xfrm flipH="1">
            <a:off x="53425" y="1153395"/>
            <a:ext cx="3993399" cy="1840301"/>
          </a:xfrm>
          <a:prstGeom prst="wedgeRoundRectCallout">
            <a:avLst>
              <a:gd name="adj1" fmla="val -34669"/>
              <a:gd name="adj2" fmla="val 92115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>
                <a:solidFill>
                  <a:srgbClr val="6600CC"/>
                </a:solidFill>
              </a:rPr>
              <a:t>It’s trivial to compute </a:t>
            </a:r>
            <a:r>
              <a:rPr lang="en-US" sz="2000" dirty="0">
                <a:solidFill>
                  <a:srgbClr val="FF0000"/>
                </a:solidFill>
              </a:rPr>
              <a:t>N</a:t>
            </a:r>
            <a:r>
              <a:rPr lang="en-US" sz="2000" dirty="0">
                <a:solidFill>
                  <a:srgbClr val="6600CC"/>
                </a:solidFill>
              </a:rPr>
              <a:t>, since </a:t>
            </a:r>
            <a:r>
              <a:rPr lang="en-US" sz="2000">
                <a:solidFill>
                  <a:srgbClr val="6600CC"/>
                </a:solidFill>
              </a:rPr>
              <a:t>we </a:t>
            </a:r>
            <a:r>
              <a:rPr lang="en-US" sz="2000" smtClean="0">
                <a:solidFill>
                  <a:srgbClr val="6600CC"/>
                </a:solidFill>
              </a:rPr>
              <a:t>already </a:t>
            </a:r>
            <a:r>
              <a:rPr lang="en-US" sz="2000" dirty="0">
                <a:solidFill>
                  <a:srgbClr val="6600CC"/>
                </a:solidFill>
              </a:rPr>
              <a:t>know </a:t>
            </a:r>
            <a:r>
              <a:rPr lang="en-US" sz="2000" dirty="0" smtClean="0">
                <a:solidFill>
                  <a:srgbClr val="6600CC"/>
                </a:solidFill>
              </a:rPr>
              <a:t>its </a:t>
            </a:r>
            <a:r>
              <a:rPr lang="en-US" sz="2000" dirty="0">
                <a:solidFill>
                  <a:srgbClr val="6600CC"/>
                </a:solidFill>
              </a:rPr>
              <a:t>value</a:t>
            </a:r>
            <a:r>
              <a:rPr lang="en-US" sz="2000" dirty="0" smtClean="0">
                <a:solidFill>
                  <a:srgbClr val="6600CC"/>
                </a:solidFill>
              </a:rPr>
              <a:t>!</a:t>
            </a:r>
          </a:p>
          <a:p>
            <a:r>
              <a:rPr lang="en-US" sz="2000" dirty="0">
                <a:solidFill>
                  <a:srgbClr val="6600CC"/>
                </a:solidFill>
              </a:rPr>
              <a:t/>
            </a:r>
            <a:br>
              <a:rPr lang="en-US" sz="2000" dirty="0">
                <a:solidFill>
                  <a:srgbClr val="6600CC"/>
                </a:solidFill>
              </a:rPr>
            </a:br>
            <a:r>
              <a:rPr lang="en-US" sz="2000" dirty="0" smtClean="0">
                <a:solidFill>
                  <a:srgbClr val="6600CC"/>
                </a:solidFill>
              </a:rPr>
              <a:t>So there’s no need to use our </a:t>
            </a:r>
            <a:r>
              <a:rPr lang="en-US" sz="2000" dirty="0" smtClean="0">
                <a:solidFill>
                  <a:srgbClr val="FF0000"/>
                </a:solidFill>
              </a:rPr>
              <a:t>magic function </a:t>
            </a:r>
            <a:r>
              <a:rPr lang="en-US" sz="2000" dirty="0" smtClean="0">
                <a:solidFill>
                  <a:srgbClr val="6600CC"/>
                </a:solidFill>
              </a:rPr>
              <a:t>to help.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59" name="AutoShape 46"/>
          <p:cNvSpPr>
            <a:spLocks noChangeArrowheads="1"/>
          </p:cNvSpPr>
          <p:nvPr/>
        </p:nvSpPr>
        <p:spPr bwMode="auto">
          <a:xfrm flipH="1">
            <a:off x="4659685" y="1011355"/>
            <a:ext cx="4077914" cy="2156770"/>
          </a:xfrm>
          <a:prstGeom prst="wedgeRoundRectCallout">
            <a:avLst>
              <a:gd name="adj1" fmla="val 61502"/>
              <a:gd name="adj2" fmla="val 78458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>
                <a:solidFill>
                  <a:srgbClr val="6600CC"/>
                </a:solidFill>
              </a:rPr>
              <a:t>But computing the factorial of </a:t>
            </a:r>
            <a:r>
              <a:rPr lang="en-US" sz="2000" dirty="0" smtClean="0">
                <a:solidFill>
                  <a:srgbClr val="FF0000"/>
                </a:solidFill>
              </a:rPr>
              <a:t>N-1</a:t>
            </a:r>
            <a:r>
              <a:rPr lang="en-US" sz="2000" dirty="0" smtClean="0">
                <a:solidFill>
                  <a:srgbClr val="6600CC"/>
                </a:solidFill>
              </a:rPr>
              <a:t> is not so </a:t>
            </a:r>
            <a:r>
              <a:rPr lang="en-US" sz="2000" dirty="0" err="1" smtClean="0">
                <a:solidFill>
                  <a:srgbClr val="6600CC"/>
                </a:solidFill>
              </a:rPr>
              <a:t>earow</a:t>
            </a:r>
            <a:r>
              <a:rPr lang="en-US" sz="2000" dirty="0" smtClean="0">
                <a:solidFill>
                  <a:srgbClr val="6600CC"/>
                </a:solidFill>
              </a:rPr>
              <a:t>.</a:t>
            </a:r>
            <a:br>
              <a:rPr lang="en-US" sz="2000" dirty="0" smtClean="0">
                <a:solidFill>
                  <a:srgbClr val="6600CC"/>
                </a:solidFill>
              </a:rPr>
            </a:br>
            <a:r>
              <a:rPr lang="en-US" sz="2000" dirty="0" smtClean="0">
                <a:solidFill>
                  <a:srgbClr val="6600CC"/>
                </a:solidFill>
              </a:rPr>
              <a:t/>
            </a:r>
            <a:br>
              <a:rPr lang="en-US" sz="2000" dirty="0" smtClean="0">
                <a:solidFill>
                  <a:srgbClr val="6600CC"/>
                </a:solidFill>
              </a:rPr>
            </a:br>
            <a:r>
              <a:rPr lang="en-US" sz="2000" dirty="0" smtClean="0">
                <a:solidFill>
                  <a:srgbClr val="6600CC"/>
                </a:solidFill>
              </a:rPr>
              <a:t>This is definitely a smaller problem, perfect for our </a:t>
            </a:r>
            <a:r>
              <a:rPr lang="en-US" sz="2000" dirty="0" smtClean="0">
                <a:solidFill>
                  <a:srgbClr val="FF0000"/>
                </a:solidFill>
              </a:rPr>
              <a:t>magic function</a:t>
            </a:r>
            <a:r>
              <a:rPr lang="en-US" sz="2000" dirty="0" smtClean="0">
                <a:solidFill>
                  <a:srgbClr val="6600CC"/>
                </a:solidFill>
              </a:rPr>
              <a:t> to solve for us!  </a:t>
            </a:r>
            <a:br>
              <a:rPr lang="en-US" sz="2000" dirty="0" smtClean="0">
                <a:solidFill>
                  <a:srgbClr val="6600CC"/>
                </a:solidFill>
              </a:rPr>
            </a:b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5442613" y="3481788"/>
            <a:ext cx="3929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err="1" smtClean="0"/>
              <a:t>int</a:t>
            </a:r>
            <a:r>
              <a:rPr lang="en-US" dirty="0" smtClean="0"/>
              <a:t> part1 =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Text Box 16"/>
          <p:cNvSpPr txBox="1">
            <a:spLocks noChangeArrowheads="1"/>
          </p:cNvSpPr>
          <p:nvPr/>
        </p:nvSpPr>
        <p:spPr bwMode="auto">
          <a:xfrm>
            <a:off x="5447898" y="3771116"/>
            <a:ext cx="3929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err="1" smtClean="0"/>
              <a:t>int</a:t>
            </a:r>
            <a:r>
              <a:rPr lang="en-US" dirty="0" smtClean="0"/>
              <a:t> part2 =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ext Box 8"/>
          <p:cNvSpPr txBox="1">
            <a:spLocks noChangeArrowheads="1"/>
          </p:cNvSpPr>
          <p:nvPr/>
        </p:nvSpPr>
        <p:spPr bwMode="auto">
          <a:xfrm>
            <a:off x="352425" y="5733059"/>
            <a:ext cx="444692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/>
              <a:t>Cool! Now we can combine the results of our sub-problems to get the </a:t>
            </a:r>
            <a:br>
              <a:rPr lang="en-US" dirty="0" smtClean="0"/>
            </a:br>
            <a:r>
              <a:rPr lang="en-US" dirty="0" smtClean="0"/>
              <a:t>overall result!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Text Box 16"/>
          <p:cNvSpPr txBox="1">
            <a:spLocks noChangeArrowheads="1"/>
          </p:cNvSpPr>
          <p:nvPr/>
        </p:nvSpPr>
        <p:spPr bwMode="auto">
          <a:xfrm>
            <a:off x="5445291" y="4150060"/>
            <a:ext cx="3929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return part1 * part2;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66248" y="1467566"/>
            <a:ext cx="4992524" cy="5276134"/>
          </a:xfrm>
          <a:prstGeom prst="rect">
            <a:avLst/>
          </a:prstGeom>
          <a:solidFill>
            <a:srgbClr val="FFFFFF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7" name="AutoShape 46"/>
          <p:cNvSpPr>
            <a:spLocks noChangeArrowheads="1"/>
          </p:cNvSpPr>
          <p:nvPr/>
        </p:nvSpPr>
        <p:spPr bwMode="auto">
          <a:xfrm flipH="1">
            <a:off x="409113" y="2907104"/>
            <a:ext cx="3993399" cy="2985981"/>
          </a:xfrm>
          <a:prstGeom prst="wedgeRoundRectCallout">
            <a:avLst>
              <a:gd name="adj1" fmla="val -75497"/>
              <a:gd name="adj2" fmla="val -14969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dirty="0" smtClean="0">
                <a:solidFill>
                  <a:srgbClr val="6600CC"/>
                </a:solidFill>
              </a:rPr>
              <a:t>Hopefully, we can agree that if this </a:t>
            </a:r>
            <a:r>
              <a:rPr lang="en-US" sz="2400" dirty="0" smtClean="0">
                <a:solidFill>
                  <a:srgbClr val="FF0000"/>
                </a:solidFill>
              </a:rPr>
              <a:t>magic function </a:t>
            </a:r>
            <a:r>
              <a:rPr lang="en-US" sz="2400" dirty="0" smtClean="0">
                <a:solidFill>
                  <a:srgbClr val="6600CC"/>
                </a:solidFill>
              </a:rPr>
              <a:t>does what it’s supposed to…</a:t>
            </a:r>
          </a:p>
          <a:p>
            <a:endParaRPr lang="en-US" sz="2400" dirty="0">
              <a:solidFill>
                <a:srgbClr val="6600CC"/>
              </a:solidFill>
            </a:endParaRPr>
          </a:p>
          <a:p>
            <a:r>
              <a:rPr lang="en-US" sz="2400" dirty="0" smtClean="0">
                <a:solidFill>
                  <a:srgbClr val="6600CC"/>
                </a:solidFill>
              </a:rPr>
              <a:t>Then our new function will work correctly!</a:t>
            </a:r>
            <a:endParaRPr lang="en-US" sz="2400" dirty="0">
              <a:solidFill>
                <a:srgbClr val="6600CC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30928" y="5634507"/>
            <a:ext cx="3934085" cy="894342"/>
            <a:chOff x="5530928" y="5634507"/>
            <a:chExt cx="3934085" cy="894342"/>
          </a:xfrm>
        </p:grpSpPr>
        <p:sp>
          <p:nvSpPr>
            <p:cNvPr id="70" name="Text Box 16"/>
            <p:cNvSpPr txBox="1">
              <a:spLocks noChangeArrowheads="1"/>
            </p:cNvSpPr>
            <p:nvPr/>
          </p:nvSpPr>
          <p:spPr bwMode="auto">
            <a:xfrm>
              <a:off x="5535613" y="5634507"/>
              <a:ext cx="392940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/>
                <a:t>// use </a:t>
              </a:r>
              <a:r>
                <a:rPr lang="en-US" sz="1400" dirty="0" err="1" smtClean="0"/>
                <a:t>magicfact</a:t>
              </a:r>
              <a:r>
                <a:rPr lang="en-US" sz="1400" dirty="0" smtClean="0"/>
                <a:t> to solve </a:t>
              </a:r>
              <a:r>
                <a:rPr lang="en-US" sz="1400" dirty="0" err="1" smtClean="0"/>
                <a:t>subproblems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r>
                <a:rPr lang="en-US" dirty="0" smtClean="0"/>
                <a:t>result </a:t>
              </a:r>
              <a:r>
                <a:rPr lang="en-US" dirty="0"/>
                <a:t>= </a:t>
              </a:r>
              <a:r>
                <a:rPr lang="en-US" dirty="0" err="1" smtClean="0"/>
                <a:t>magicfact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>
                  <a:solidFill>
                    <a:srgbClr val="FF0000"/>
                  </a:solidFill>
                </a:rPr>
                <a:t> n-1</a:t>
              </a:r>
              <a:r>
                <a:rPr lang="en-US" dirty="0"/>
                <a:t> );  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" name="Text Box 16"/>
            <p:cNvSpPr txBox="1">
              <a:spLocks noChangeArrowheads="1"/>
            </p:cNvSpPr>
            <p:nvPr/>
          </p:nvSpPr>
          <p:spPr bwMode="auto">
            <a:xfrm>
              <a:off x="5530928" y="6159517"/>
              <a:ext cx="39294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dirty="0" smtClean="0"/>
                <a:t> 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21287" name="Rectangle 39"/>
          <p:cNvSpPr>
            <a:spLocks noChangeArrowheads="1"/>
          </p:cNvSpPr>
          <p:nvPr/>
        </p:nvSpPr>
        <p:spPr bwMode="auto">
          <a:xfrm>
            <a:off x="6415078" y="5846365"/>
            <a:ext cx="19479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6600CC"/>
                </a:solidFill>
              </a:rPr>
              <a:t>magicfact</a:t>
            </a:r>
            <a:r>
              <a:rPr lang="en-US" dirty="0">
                <a:solidFill>
                  <a:srgbClr val="6600CC"/>
                </a:solidFill>
              </a:rPr>
              <a:t>( n-1 );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2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85185E-6 L 0.02656 -0.30602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8212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9" y="-1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6" grpId="0"/>
      <p:bldP spid="821257" grpId="0"/>
      <p:bldP spid="35" grpId="0"/>
      <p:bldP spid="2" grpId="0"/>
      <p:bldP spid="54" grpId="0"/>
      <p:bldP spid="55" grpId="0"/>
      <p:bldP spid="55" grpId="1"/>
      <p:bldP spid="821294" grpId="0" animBg="1"/>
      <p:bldP spid="821294" grpId="1" animBg="1"/>
      <p:bldP spid="59" grpId="0" animBg="1"/>
      <p:bldP spid="59" grpId="1" animBg="1"/>
      <p:bldP spid="60" grpId="0"/>
      <p:bldP spid="61" grpId="0"/>
      <p:bldP spid="62" grpId="0"/>
      <p:bldP spid="63" grpId="0"/>
      <p:bldP spid="69" grpId="0" animBg="1"/>
      <p:bldP spid="67" grpId="0" animBg="1"/>
      <p:bldP spid="67" grpId="1" animBg="1"/>
      <p:bldP spid="821287" grpId="0"/>
      <p:bldP spid="821287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FF1E-8A14-48F4-AA96-00739AC91F9F}" type="slidenum">
              <a:rPr lang="en-US"/>
              <a:pPr/>
              <a:t>27</a:t>
            </a:fld>
            <a:endParaRPr lang="en-US"/>
          </a:p>
        </p:txBody>
      </p:sp>
      <p:sp>
        <p:nvSpPr>
          <p:cNvPr id="827397" name="Rectangle 5"/>
          <p:cNvSpPr>
            <a:spLocks noGrp="1" noChangeArrowheads="1"/>
          </p:cNvSpPr>
          <p:nvPr>
            <p:ph type="title"/>
          </p:nvPr>
        </p:nvSpPr>
        <p:spPr>
          <a:xfrm>
            <a:off x="400050" y="-161925"/>
            <a:ext cx="8229600" cy="1143000"/>
          </a:xfrm>
        </p:spPr>
        <p:txBody>
          <a:bodyPr/>
          <a:lstStyle/>
          <a:p>
            <a:r>
              <a:rPr lang="en-US" sz="3200" dirty="0"/>
              <a:t>Step #5: </a:t>
            </a:r>
            <a:r>
              <a:rPr lang="en-US" sz="3200" dirty="0" smtClean="0">
                <a:solidFill>
                  <a:schemeClr val="accent2"/>
                </a:solidFill>
              </a:rPr>
              <a:t>Remove the magic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827399" name="Text Box 7"/>
          <p:cNvSpPr txBox="1">
            <a:spLocks noChangeArrowheads="1"/>
          </p:cNvSpPr>
          <p:nvPr/>
        </p:nvSpPr>
        <p:spPr bwMode="auto">
          <a:xfrm>
            <a:off x="62305" y="813440"/>
            <a:ext cx="85756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OK, so let’s see what this </a:t>
            </a:r>
            <a:r>
              <a:rPr lang="en-US" sz="2000" dirty="0" smtClean="0">
                <a:solidFill>
                  <a:srgbClr val="FF0000"/>
                </a:solidFill>
              </a:rPr>
              <a:t>magic function </a:t>
            </a:r>
            <a:r>
              <a:rPr lang="en-US" sz="2000" dirty="0" smtClean="0">
                <a:solidFill>
                  <a:schemeClr val="tx1"/>
                </a:solidFill>
              </a:rPr>
              <a:t>really looks like!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27404" name="Text Box 12"/>
          <p:cNvSpPr txBox="1">
            <a:spLocks noChangeArrowheads="1"/>
          </p:cNvSpPr>
          <p:nvPr/>
        </p:nvSpPr>
        <p:spPr bwMode="auto">
          <a:xfrm>
            <a:off x="2055813" y="1670050"/>
            <a:ext cx="252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7862" y="5550561"/>
            <a:ext cx="4683333" cy="1123325"/>
            <a:chOff x="357862" y="3768789"/>
            <a:chExt cx="4683333" cy="1123325"/>
          </a:xfrm>
        </p:grpSpPr>
        <p:sp>
          <p:nvSpPr>
            <p:cNvPr id="827425" name="Text Box 33"/>
            <p:cNvSpPr txBox="1">
              <a:spLocks noChangeArrowheads="1"/>
            </p:cNvSpPr>
            <p:nvPr/>
          </p:nvSpPr>
          <p:spPr bwMode="auto">
            <a:xfrm>
              <a:off x="357862" y="3822621"/>
              <a:ext cx="3469420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000" dirty="0" err="1">
                  <a:solidFill>
                    <a:srgbClr val="FF0000"/>
                  </a:solidFill>
                </a:rPr>
                <a:t>Woohoo</a:t>
              </a:r>
              <a:r>
                <a:rPr lang="en-US" sz="2000" dirty="0">
                  <a:solidFill>
                    <a:srgbClr val="FF0000"/>
                  </a:solidFill>
                </a:rPr>
                <a:t>!</a:t>
              </a:r>
              <a:r>
                <a:rPr lang="en-US" sz="2000" dirty="0"/>
                <a:t> We’ve just created our first </a:t>
              </a:r>
              <a:r>
                <a:rPr lang="en-US" sz="2000" dirty="0">
                  <a:solidFill>
                    <a:srgbClr val="7030A0"/>
                  </a:solidFill>
                </a:rPr>
                <a:t>recursive function </a:t>
              </a:r>
              <a:r>
                <a:rPr lang="en-US" sz="2000" dirty="0"/>
                <a:t>from scratch!</a:t>
              </a:r>
            </a:p>
          </p:txBody>
        </p:sp>
        <p:pic>
          <p:nvPicPr>
            <p:cNvPr id="827426" name="Picture 3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7870" y="3768789"/>
              <a:ext cx="1123325" cy="1123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5126038" y="1965325"/>
            <a:ext cx="227965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/>
              <a:t>{</a:t>
            </a:r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r>
              <a:rPr lang="en-US" sz="1200"/>
              <a:t>}</a:t>
            </a: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5487988" y="1651000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fact(int n)</a:t>
            </a: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5126038" y="1651000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5359400" y="2470150"/>
            <a:ext cx="33782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6600CC"/>
                </a:solidFill>
              </a:rPr>
              <a:t>// don’t worry about how your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// function will actually work!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// we’ll figure that out later!!</a:t>
            </a:r>
          </a:p>
        </p:txBody>
      </p:sp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5143500" y="1562099"/>
            <a:ext cx="3876675" cy="3155816"/>
          </a:xfrm>
          <a:prstGeom prst="rect">
            <a:avLst/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5126038" y="2617101"/>
            <a:ext cx="227965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/>
              <a:t>{</a:t>
            </a:r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r>
              <a:rPr lang="en-US" sz="1200"/>
              <a:t>}</a:t>
            </a: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5487988" y="2293048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fact(int n)</a:t>
            </a: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5126038" y="2302776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err="1"/>
              <a:t>int</a:t>
            </a:r>
            <a:endParaRPr lang="en-US" dirty="0"/>
          </a:p>
        </p:txBody>
      </p:sp>
      <p:sp>
        <p:nvSpPr>
          <p:cNvPr id="38" name="Text Box 8"/>
          <p:cNvSpPr txBox="1">
            <a:spLocks noChangeArrowheads="1"/>
          </p:cNvSpPr>
          <p:nvPr/>
        </p:nvSpPr>
        <p:spPr bwMode="auto">
          <a:xfrm>
            <a:off x="5153228" y="1577530"/>
            <a:ext cx="335621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// provided for your use!</a:t>
            </a:r>
          </a:p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magicfact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x</a:t>
            </a:r>
            <a:r>
              <a:rPr lang="en-US" dirty="0" smtClean="0">
                <a:solidFill>
                  <a:schemeClr val="tx1"/>
                </a:solidFill>
              </a:rPr>
              <a:t>) { … 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5449094" y="2836863"/>
            <a:ext cx="31988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/>
              <a:t>if (</a:t>
            </a:r>
            <a:r>
              <a:rPr lang="en-US" dirty="0">
                <a:solidFill>
                  <a:srgbClr val="6600CC"/>
                </a:solidFill>
              </a:rPr>
              <a:t>n == 0</a:t>
            </a:r>
            <a:r>
              <a:rPr lang="en-US" dirty="0"/>
              <a:t>)    </a:t>
            </a:r>
          </a:p>
          <a:p>
            <a:pPr algn="l"/>
            <a:r>
              <a:rPr lang="en-US" dirty="0"/>
              <a:t>    return 1;  </a:t>
            </a:r>
            <a:r>
              <a:rPr lang="en-US" sz="1600" dirty="0"/>
              <a:t>// base case</a:t>
            </a:r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5442613" y="3481788"/>
            <a:ext cx="3929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err="1" smtClean="0"/>
              <a:t>int</a:t>
            </a:r>
            <a:r>
              <a:rPr lang="en-US" dirty="0" smtClean="0"/>
              <a:t> part1 =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5447898" y="3771116"/>
            <a:ext cx="3929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err="1" smtClean="0"/>
              <a:t>int</a:t>
            </a:r>
            <a:r>
              <a:rPr lang="en-US" dirty="0" smtClean="0"/>
              <a:t> part2 =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48" name="Text Box 16"/>
          <p:cNvSpPr txBox="1">
            <a:spLocks noChangeArrowheads="1"/>
          </p:cNvSpPr>
          <p:nvPr/>
        </p:nvSpPr>
        <p:spPr bwMode="auto">
          <a:xfrm>
            <a:off x="5445291" y="4150060"/>
            <a:ext cx="3929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return part1 * part2;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133975" y="4810125"/>
            <a:ext cx="3886200" cy="1933575"/>
            <a:chOff x="5133975" y="4810125"/>
            <a:chExt cx="3886200" cy="1933575"/>
          </a:xfrm>
        </p:grpSpPr>
        <p:sp>
          <p:nvSpPr>
            <p:cNvPr id="56" name="Rectangle 13"/>
            <p:cNvSpPr>
              <a:spLocks noChangeArrowheads="1"/>
            </p:cNvSpPr>
            <p:nvPr/>
          </p:nvSpPr>
          <p:spPr bwMode="auto">
            <a:xfrm>
              <a:off x="5143500" y="4810125"/>
              <a:ext cx="3876675" cy="1933575"/>
            </a:xfrm>
            <a:prstGeom prst="rect">
              <a:avLst/>
            </a:prstGeom>
            <a:solidFill>
              <a:srgbClr val="F7FFF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Text Box 14"/>
            <p:cNvSpPr txBox="1">
              <a:spLocks noChangeArrowheads="1"/>
            </p:cNvSpPr>
            <p:nvPr/>
          </p:nvSpPr>
          <p:spPr bwMode="auto">
            <a:xfrm>
              <a:off x="5133975" y="4822825"/>
              <a:ext cx="3865563" cy="1830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dirty="0" err="1"/>
                <a:t>int</a:t>
              </a:r>
              <a:r>
                <a:rPr lang="en-US" dirty="0"/>
                <a:t> main()</a:t>
              </a:r>
            </a:p>
            <a:p>
              <a:pPr algn="l"/>
              <a:r>
                <a:rPr lang="en-US" sz="1200" dirty="0"/>
                <a:t>{</a:t>
              </a:r>
            </a:p>
            <a:p>
              <a:pPr algn="l"/>
              <a:r>
                <a:rPr lang="en-US" dirty="0"/>
                <a:t>      </a:t>
              </a:r>
              <a:r>
                <a:rPr lang="en-US" dirty="0" err="1"/>
                <a:t>int</a:t>
              </a:r>
              <a:r>
                <a:rPr lang="en-US" dirty="0"/>
                <a:t> n = 6, result;</a:t>
              </a:r>
            </a:p>
            <a:p>
              <a:pPr algn="l"/>
              <a:endParaRPr lang="en-US" dirty="0"/>
            </a:p>
            <a:p>
              <a:pPr algn="l"/>
              <a:r>
                <a:rPr lang="en-US" dirty="0"/>
                <a:t>      </a:t>
              </a:r>
            </a:p>
            <a:p>
              <a:pPr algn="l"/>
              <a:endParaRPr lang="en-US" dirty="0"/>
            </a:p>
            <a:p>
              <a:pPr algn="l"/>
              <a:r>
                <a:rPr lang="en-US" sz="1200" dirty="0"/>
                <a:t>}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6627813" y="3745364"/>
            <a:ext cx="2034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solidFill>
                  <a:srgbClr val="6600CC"/>
                </a:solidFill>
              </a:rPr>
              <a:t>         fact</a:t>
            </a:r>
            <a:r>
              <a:rPr lang="en-US" dirty="0">
                <a:solidFill>
                  <a:srgbClr val="6600CC"/>
                </a:solidFill>
              </a:rPr>
              <a:t>( n-1 ); 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639883" y="3747807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solidFill>
                  <a:srgbClr val="6600CC"/>
                </a:solidFill>
              </a:rPr>
              <a:t>magic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589308" y="1339003"/>
            <a:ext cx="423158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Wait a second!  Our </a:t>
            </a:r>
            <a:r>
              <a:rPr lang="en-US" sz="2000" dirty="0" err="1" smtClean="0">
                <a:solidFill>
                  <a:srgbClr val="FF0000"/>
                </a:solidFill>
              </a:rPr>
              <a:t>magicfact</a:t>
            </a:r>
            <a:r>
              <a:rPr lang="en-US" sz="2000" dirty="0" smtClean="0">
                <a:solidFill>
                  <a:schemeClr val="tx1"/>
                </a:solidFill>
              </a:rPr>
              <a:t> function basically just calls </a:t>
            </a:r>
            <a:r>
              <a:rPr lang="en-US" sz="2000" dirty="0" smtClean="0">
                <a:solidFill>
                  <a:srgbClr val="FF0000"/>
                </a:solidFill>
              </a:rPr>
              <a:t>fact</a:t>
            </a:r>
            <a:r>
              <a:rPr lang="en-US" sz="2000" dirty="0" smtClean="0">
                <a:solidFill>
                  <a:schemeClr val="tx1"/>
                </a:solidFill>
              </a:rPr>
              <a:t>!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That means that </a:t>
            </a:r>
            <a:r>
              <a:rPr lang="en-US" sz="2000" dirty="0" smtClean="0">
                <a:solidFill>
                  <a:srgbClr val="FF0000"/>
                </a:solidFill>
              </a:rPr>
              <a:t>fact</a:t>
            </a:r>
            <a:r>
              <a:rPr lang="en-US" sz="2000" dirty="0" smtClean="0">
                <a:solidFill>
                  <a:schemeClr val="tx1"/>
                </a:solidFill>
              </a:rPr>
              <a:t> is really just calling itself!</a:t>
            </a: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649498" y="5050667"/>
            <a:ext cx="42315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Will that work?  </a:t>
            </a:r>
            <a:r>
              <a:rPr lang="en-US" sz="2000" dirty="0" smtClean="0">
                <a:solidFill>
                  <a:srgbClr val="FF0000"/>
                </a:solidFill>
              </a:rPr>
              <a:t>Yup!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48429" y="3740380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513085" y="2302776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6" name="Curved Connector 5"/>
          <p:cNvCxnSpPr>
            <a:endCxn id="66" idx="3"/>
          </p:cNvCxnSpPr>
          <p:nvPr/>
        </p:nvCxnSpPr>
        <p:spPr bwMode="auto">
          <a:xfrm rot="16200000" flipV="1">
            <a:off x="6322263" y="2931860"/>
            <a:ext cx="1283674" cy="394838"/>
          </a:xfrm>
          <a:prstGeom prst="curvedConnector2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0" name="Group 69"/>
          <p:cNvGrpSpPr/>
          <p:nvPr/>
        </p:nvGrpSpPr>
        <p:grpSpPr>
          <a:xfrm>
            <a:off x="5530928" y="5634507"/>
            <a:ext cx="3934085" cy="894342"/>
            <a:chOff x="5530928" y="5634507"/>
            <a:chExt cx="3934085" cy="894342"/>
          </a:xfrm>
        </p:grpSpPr>
        <p:sp>
          <p:nvSpPr>
            <p:cNvPr id="71" name="Text Box 16"/>
            <p:cNvSpPr txBox="1">
              <a:spLocks noChangeArrowheads="1"/>
            </p:cNvSpPr>
            <p:nvPr/>
          </p:nvSpPr>
          <p:spPr bwMode="auto">
            <a:xfrm>
              <a:off x="5535613" y="5634507"/>
              <a:ext cx="392940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/>
                <a:t>// use </a:t>
              </a:r>
              <a:r>
                <a:rPr lang="en-US" sz="1400" dirty="0" err="1" smtClean="0"/>
                <a:t>magicfact</a:t>
              </a:r>
              <a:r>
                <a:rPr lang="en-US" sz="1400" dirty="0" smtClean="0"/>
                <a:t> to solve </a:t>
              </a:r>
              <a:r>
                <a:rPr lang="en-US" sz="1400" dirty="0" err="1" smtClean="0"/>
                <a:t>subproblems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r>
                <a:rPr lang="en-US" dirty="0" smtClean="0"/>
                <a:t>result </a:t>
              </a:r>
              <a:r>
                <a:rPr lang="en-US" dirty="0"/>
                <a:t>= </a:t>
              </a:r>
              <a:r>
                <a:rPr lang="en-US" dirty="0" err="1" smtClean="0"/>
                <a:t>magicfact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>
                  <a:solidFill>
                    <a:srgbClr val="FF0000"/>
                  </a:solidFill>
                </a:rPr>
                <a:t> n-1</a:t>
              </a:r>
              <a:r>
                <a:rPr lang="en-US" dirty="0"/>
                <a:t> );  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" name="Text Box 16"/>
            <p:cNvSpPr txBox="1">
              <a:spLocks noChangeArrowheads="1"/>
            </p:cNvSpPr>
            <p:nvPr/>
          </p:nvSpPr>
          <p:spPr bwMode="auto">
            <a:xfrm>
              <a:off x="5530928" y="6159517"/>
              <a:ext cx="39294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dirty="0" smtClean="0"/>
                <a:t> 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73" name="AutoShape 46"/>
          <p:cNvSpPr>
            <a:spLocks noChangeArrowheads="1"/>
          </p:cNvSpPr>
          <p:nvPr/>
        </p:nvSpPr>
        <p:spPr bwMode="auto">
          <a:xfrm flipH="1">
            <a:off x="6263632" y="125232"/>
            <a:ext cx="2880367" cy="1376415"/>
          </a:xfrm>
          <a:prstGeom prst="wedgeRoundRectCallout">
            <a:avLst>
              <a:gd name="adj1" fmla="val 61502"/>
              <a:gd name="adj2" fmla="val 78458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magicfact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>
                <a:solidFill>
                  <a:srgbClr val="FF0000"/>
                </a:solidFill>
              </a:rPr>
              <a:t> x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1400" b="1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    return fact(x);</a:t>
            </a:r>
          </a:p>
          <a:p>
            <a:pPr algn="l"/>
            <a:r>
              <a:rPr lang="en-US" sz="1400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257176" y="3153177"/>
            <a:ext cx="47511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 err="1" smtClean="0">
                <a:solidFill>
                  <a:srgbClr val="FF0000"/>
                </a:solidFill>
              </a:rPr>
              <a:t>magicfact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function hid this from us, but that’s what’s  really happening!</a:t>
            </a:r>
          </a:p>
        </p:txBody>
      </p:sp>
      <p:sp>
        <p:nvSpPr>
          <p:cNvPr id="75" name="Text Box 7"/>
          <p:cNvSpPr txBox="1">
            <a:spLocks noChangeArrowheads="1"/>
          </p:cNvSpPr>
          <p:nvPr/>
        </p:nvSpPr>
        <p:spPr bwMode="auto">
          <a:xfrm>
            <a:off x="357862" y="3973251"/>
            <a:ext cx="46504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OK, well in that case, let’s replace our call(s) to the magic function with calls directly to our own function.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8348429" y="494676"/>
            <a:ext cx="253596" cy="3276440"/>
          </a:xfrm>
          <a:prstGeom prst="straightConnector1">
            <a:avLst/>
          </a:pr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Arrow Connector 79"/>
          <p:cNvCxnSpPr/>
          <p:nvPr/>
        </p:nvCxnSpPr>
        <p:spPr bwMode="auto">
          <a:xfrm flipH="1">
            <a:off x="5868649" y="1020990"/>
            <a:ext cx="1936465" cy="1339961"/>
          </a:xfrm>
          <a:prstGeom prst="straightConnector1">
            <a:avLst/>
          </a:pr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Arrow Connector 82"/>
          <p:cNvCxnSpPr/>
          <p:nvPr/>
        </p:nvCxnSpPr>
        <p:spPr bwMode="auto">
          <a:xfrm>
            <a:off x="5976545" y="2617101"/>
            <a:ext cx="1523768" cy="1234019"/>
          </a:xfrm>
          <a:prstGeom prst="straightConnector1">
            <a:avLst/>
          </a:pr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utoShape 46"/>
          <p:cNvSpPr>
            <a:spLocks noChangeArrowheads="1"/>
          </p:cNvSpPr>
          <p:nvPr/>
        </p:nvSpPr>
        <p:spPr bwMode="auto">
          <a:xfrm flipH="1">
            <a:off x="170440" y="1386433"/>
            <a:ext cx="4650449" cy="2202017"/>
          </a:xfrm>
          <a:prstGeom prst="wedgeRoundRectCallout">
            <a:avLst>
              <a:gd name="adj1" fmla="val -61744"/>
              <a:gd name="adj2" fmla="val 65615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But if our function calls itself, what stops it from running on forever?</a:t>
            </a:r>
            <a:endParaRPr lang="en-US" sz="2000" b="1" dirty="0" smtClean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Right! Our </a:t>
            </a:r>
            <a:r>
              <a:rPr lang="en-US" sz="2000" dirty="0" smtClean="0">
                <a:solidFill>
                  <a:srgbClr val="FF0000"/>
                </a:solidFill>
              </a:rPr>
              <a:t>base case code</a:t>
            </a:r>
            <a:r>
              <a:rPr lang="en-US" sz="2000" dirty="0" smtClean="0">
                <a:solidFill>
                  <a:schemeClr val="tx1"/>
                </a:solidFill>
              </a:rPr>
              <a:t> ensures that our function eventually stops calling itself!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07776E-6 L -0.06719 -4.07776E-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56142E-6 L 0.03194 -0.09762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7" y="-4881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56142E-6 L 0.03194 -0.09762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7" y="-4881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56142E-6 L 0.03194 -0.09762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7" y="-48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399" grpId="0"/>
      <p:bldP spid="38" grpId="0"/>
      <p:bldP spid="2" grpId="0"/>
      <p:bldP spid="61" grpId="0"/>
      <p:bldP spid="62" grpId="0" build="p"/>
      <p:bldP spid="63" grpId="0"/>
      <p:bldP spid="73" grpId="0" animBg="1"/>
      <p:bldP spid="73" grpId="1" animBg="1"/>
      <p:bldP spid="74" grpId="0"/>
      <p:bldP spid="75" grpId="0"/>
      <p:bldP spid="41" grpId="0" uiExpand="1" build="p" animBg="1"/>
      <p:bldP spid="41" grpId="1" build="allAtOnce" animBg="1"/>
      <p:bldP spid="41" grpId="2" build="allAtOnce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E164-B2E9-476F-B19C-C78B673C864E}" type="slidenum">
              <a:rPr lang="en-US"/>
              <a:pPr/>
              <a:t>28</a:t>
            </a:fld>
            <a:endParaRPr lang="en-US"/>
          </a:p>
        </p:txBody>
      </p:sp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-200025"/>
            <a:ext cx="7972425" cy="1143000"/>
          </a:xfrm>
        </p:spPr>
        <p:txBody>
          <a:bodyPr/>
          <a:lstStyle/>
          <a:p>
            <a:r>
              <a:rPr lang="en-US" sz="3000"/>
              <a:t>Step #6: </a:t>
            </a:r>
            <a:r>
              <a:rPr lang="en-US" sz="3000">
                <a:solidFill>
                  <a:schemeClr val="accent2"/>
                </a:solidFill>
              </a:rPr>
              <a:t>Validating our Function</a:t>
            </a:r>
          </a:p>
        </p:txBody>
      </p:sp>
      <p:sp>
        <p:nvSpPr>
          <p:cNvPr id="907270" name="Rectangle 6"/>
          <p:cNvSpPr>
            <a:spLocks noChangeArrowheads="1"/>
          </p:cNvSpPr>
          <p:nvPr/>
        </p:nvSpPr>
        <p:spPr bwMode="auto">
          <a:xfrm>
            <a:off x="381000" y="4910138"/>
            <a:ext cx="3895725" cy="18954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fact(int n)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(n == 0) </a:t>
            </a: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1;</a:t>
            </a:r>
          </a:p>
          <a:p>
            <a:pPr algn="l" eaLnBrk="0" hangingPunct="0"/>
            <a:endParaRPr lang="en-US" sz="1000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return  n * fact(n-1);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07271" name="Rectangle 7"/>
          <p:cNvSpPr>
            <a:spLocks noChangeArrowheads="1"/>
          </p:cNvSpPr>
          <p:nvPr/>
        </p:nvSpPr>
        <p:spPr bwMode="auto">
          <a:xfrm>
            <a:off x="5734050" y="4953000"/>
            <a:ext cx="3162300" cy="14684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main()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07275" name="Line 11"/>
          <p:cNvSpPr>
            <a:spLocks noChangeShapeType="1"/>
          </p:cNvSpPr>
          <p:nvPr/>
        </p:nvSpPr>
        <p:spPr bwMode="auto">
          <a:xfrm>
            <a:off x="5743575" y="5686425"/>
            <a:ext cx="263525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7277" name="Line 13"/>
          <p:cNvSpPr>
            <a:spLocks noChangeShapeType="1"/>
          </p:cNvSpPr>
          <p:nvPr/>
        </p:nvSpPr>
        <p:spPr bwMode="auto">
          <a:xfrm>
            <a:off x="161925" y="5105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7278" name="Line 14"/>
          <p:cNvSpPr>
            <a:spLocks noChangeShapeType="1"/>
          </p:cNvSpPr>
          <p:nvPr/>
        </p:nvSpPr>
        <p:spPr bwMode="auto">
          <a:xfrm>
            <a:off x="400050" y="5638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7279" name="Text Box 15"/>
          <p:cNvSpPr txBox="1">
            <a:spLocks noChangeArrowheads="1"/>
          </p:cNvSpPr>
          <p:nvPr/>
        </p:nvSpPr>
        <p:spPr bwMode="auto">
          <a:xfrm>
            <a:off x="1295400" y="5257800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0 == 0</a:t>
            </a:r>
          </a:p>
        </p:txBody>
      </p:sp>
      <p:sp>
        <p:nvSpPr>
          <p:cNvPr id="907280" name="Line 16"/>
          <p:cNvSpPr>
            <a:spLocks noChangeShapeType="1"/>
          </p:cNvSpPr>
          <p:nvPr/>
        </p:nvSpPr>
        <p:spPr bwMode="auto">
          <a:xfrm>
            <a:off x="790575" y="59245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7285" name="Text Box 21"/>
          <p:cNvSpPr txBox="1">
            <a:spLocks noChangeArrowheads="1"/>
          </p:cNvSpPr>
          <p:nvPr/>
        </p:nvSpPr>
        <p:spPr bwMode="auto">
          <a:xfrm>
            <a:off x="2135188" y="4657725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907321" name="Text Box 57"/>
          <p:cNvSpPr txBox="1">
            <a:spLocks noChangeArrowheads="1"/>
          </p:cNvSpPr>
          <p:nvPr/>
        </p:nvSpPr>
        <p:spPr bwMode="auto">
          <a:xfrm>
            <a:off x="195263" y="1270000"/>
            <a:ext cx="848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Start by testing your function with the </a:t>
            </a:r>
            <a:r>
              <a:rPr lang="en-US">
                <a:solidFill>
                  <a:srgbClr val="6600CC"/>
                </a:solidFill>
              </a:rPr>
              <a:t>simplest possible input</a:t>
            </a:r>
            <a:r>
              <a:rPr lang="en-US"/>
              <a:t>.</a:t>
            </a:r>
          </a:p>
        </p:txBody>
      </p:sp>
      <p:sp>
        <p:nvSpPr>
          <p:cNvPr id="907322" name="Text Box 58"/>
          <p:cNvSpPr txBox="1">
            <a:spLocks noChangeArrowheads="1"/>
          </p:cNvSpPr>
          <p:nvPr/>
        </p:nvSpPr>
        <p:spPr bwMode="auto">
          <a:xfrm>
            <a:off x="376238" y="679450"/>
            <a:ext cx="848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You SHOULD do this step </a:t>
            </a:r>
            <a:r>
              <a:rPr lang="en-US">
                <a:solidFill>
                  <a:srgbClr val="FF0000"/>
                </a:solidFill>
              </a:rPr>
              <a:t>EVERY</a:t>
            </a:r>
            <a:r>
              <a:rPr lang="en-US"/>
              <a:t> time your write a recursive function!</a:t>
            </a:r>
          </a:p>
        </p:txBody>
      </p:sp>
      <p:sp>
        <p:nvSpPr>
          <p:cNvPr id="907323" name="Rectangle 59"/>
          <p:cNvSpPr>
            <a:spLocks noChangeArrowheads="1"/>
          </p:cNvSpPr>
          <p:nvPr/>
        </p:nvSpPr>
        <p:spPr bwMode="auto">
          <a:xfrm>
            <a:off x="5975350" y="5491163"/>
            <a:ext cx="264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cout &lt;&lt; fact(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0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 );</a:t>
            </a:r>
          </a:p>
        </p:txBody>
      </p:sp>
      <p:sp>
        <p:nvSpPr>
          <p:cNvPr id="907324" name="AutoShape 60"/>
          <p:cNvSpPr>
            <a:spLocks noChangeArrowheads="1"/>
          </p:cNvSpPr>
          <p:nvPr/>
        </p:nvSpPr>
        <p:spPr bwMode="auto">
          <a:xfrm flipH="1">
            <a:off x="2714625" y="4486275"/>
            <a:ext cx="3028950" cy="914400"/>
          </a:xfrm>
          <a:prstGeom prst="wedgeRoundRectCallout">
            <a:avLst>
              <a:gd name="adj1" fmla="val 61634"/>
              <a:gd name="adj2" fmla="val 90449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Good. This result is correct.</a:t>
            </a:r>
            <a:r>
              <a:rPr lang="en-US">
                <a:solidFill>
                  <a:srgbClr val="6600CC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0</a:t>
            </a:r>
            <a:r>
              <a:rPr lang="en-US" sz="2000">
                <a:solidFill>
                  <a:srgbClr val="FF0000"/>
                </a:solidFill>
              </a:rPr>
              <a:t>!</a:t>
            </a:r>
            <a:r>
              <a:rPr lang="en-US">
                <a:solidFill>
                  <a:srgbClr val="6600CC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is equal to</a:t>
            </a:r>
            <a:r>
              <a:rPr lang="en-US">
                <a:solidFill>
                  <a:srgbClr val="6600CC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6600CC"/>
                </a:solidFill>
              </a:rPr>
              <a:t>.</a:t>
            </a:r>
          </a:p>
        </p:txBody>
      </p:sp>
      <p:sp>
        <p:nvSpPr>
          <p:cNvPr id="907325" name="Text Box 61"/>
          <p:cNvSpPr txBox="1">
            <a:spLocks noChangeArrowheads="1"/>
          </p:cNvSpPr>
          <p:nvPr/>
        </p:nvSpPr>
        <p:spPr bwMode="auto">
          <a:xfrm>
            <a:off x="261938" y="1889125"/>
            <a:ext cx="84867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Next test your function with </a:t>
            </a:r>
            <a:r>
              <a:rPr lang="en-US">
                <a:solidFill>
                  <a:srgbClr val="6600CC"/>
                </a:solidFill>
              </a:rPr>
              <a:t>incrementally more complex inputs</a:t>
            </a:r>
            <a:r>
              <a:rPr lang="en-US"/>
              <a:t>.</a:t>
            </a:r>
          </a:p>
          <a:p>
            <a:r>
              <a:rPr lang="en-US"/>
              <a:t>(You can usually stop once you’ve validated at least one recursive call)</a:t>
            </a:r>
          </a:p>
        </p:txBody>
      </p:sp>
      <p:sp>
        <p:nvSpPr>
          <p:cNvPr id="907326" name="Rectangle 62"/>
          <p:cNvSpPr>
            <a:spLocks noChangeArrowheads="1"/>
          </p:cNvSpPr>
          <p:nvPr/>
        </p:nvSpPr>
        <p:spPr bwMode="auto">
          <a:xfrm>
            <a:off x="5975350" y="5805488"/>
            <a:ext cx="264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cout &lt;&lt; fact(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 );</a:t>
            </a:r>
          </a:p>
        </p:txBody>
      </p:sp>
      <p:sp>
        <p:nvSpPr>
          <p:cNvPr id="907327" name="Line 63"/>
          <p:cNvSpPr>
            <a:spLocks noChangeShapeType="1"/>
          </p:cNvSpPr>
          <p:nvPr/>
        </p:nvSpPr>
        <p:spPr bwMode="auto">
          <a:xfrm>
            <a:off x="5734050" y="6000750"/>
            <a:ext cx="263525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7328" name="Line 64"/>
          <p:cNvSpPr>
            <a:spLocks noChangeShapeType="1"/>
          </p:cNvSpPr>
          <p:nvPr/>
        </p:nvSpPr>
        <p:spPr bwMode="auto">
          <a:xfrm>
            <a:off x="200025" y="5105400"/>
            <a:ext cx="263525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7329" name="Text Box 65"/>
          <p:cNvSpPr txBox="1">
            <a:spLocks noChangeArrowheads="1"/>
          </p:cNvSpPr>
          <p:nvPr/>
        </p:nvSpPr>
        <p:spPr bwMode="auto">
          <a:xfrm>
            <a:off x="2173288" y="466725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907330" name="Line 66"/>
          <p:cNvSpPr>
            <a:spLocks noChangeShapeType="1"/>
          </p:cNvSpPr>
          <p:nvPr/>
        </p:nvSpPr>
        <p:spPr bwMode="auto">
          <a:xfrm>
            <a:off x="371475" y="5629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7331" name="Text Box 67"/>
          <p:cNvSpPr txBox="1">
            <a:spLocks noChangeArrowheads="1"/>
          </p:cNvSpPr>
          <p:nvPr/>
        </p:nvSpPr>
        <p:spPr bwMode="auto">
          <a:xfrm>
            <a:off x="1304925" y="5248275"/>
            <a:ext cx="795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1 == 0</a:t>
            </a:r>
          </a:p>
        </p:txBody>
      </p:sp>
      <p:sp>
        <p:nvSpPr>
          <p:cNvPr id="907332" name="Line 68"/>
          <p:cNvSpPr>
            <a:spLocks noChangeShapeType="1"/>
          </p:cNvSpPr>
          <p:nvPr/>
        </p:nvSpPr>
        <p:spPr bwMode="auto">
          <a:xfrm>
            <a:off x="409575" y="63627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7333" name="Text Box 69"/>
          <p:cNvSpPr txBox="1">
            <a:spLocks noChangeArrowheads="1"/>
          </p:cNvSpPr>
          <p:nvPr/>
        </p:nvSpPr>
        <p:spPr bwMode="auto">
          <a:xfrm>
            <a:off x="1714500" y="6119813"/>
            <a:ext cx="320675" cy="457200"/>
          </a:xfrm>
          <a:prstGeom prst="rect">
            <a:avLst/>
          </a:prstGeom>
          <a:solidFill>
            <a:srgbClr val="CCFFFF">
              <a:alpha val="8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907334" name="Text Box 70"/>
          <p:cNvSpPr txBox="1">
            <a:spLocks noChangeArrowheads="1"/>
          </p:cNvSpPr>
          <p:nvPr/>
        </p:nvSpPr>
        <p:spPr bwMode="auto">
          <a:xfrm>
            <a:off x="3076575" y="6191250"/>
            <a:ext cx="392113" cy="366713"/>
          </a:xfrm>
          <a:prstGeom prst="rect">
            <a:avLst/>
          </a:prstGeom>
          <a:solidFill>
            <a:srgbClr val="CCFFFF">
              <a:alpha val="8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907335" name="Rectangle 71"/>
          <p:cNvSpPr>
            <a:spLocks noChangeArrowheads="1"/>
          </p:cNvSpPr>
          <p:nvPr/>
        </p:nvSpPr>
        <p:spPr bwMode="auto">
          <a:xfrm>
            <a:off x="371475" y="2795588"/>
            <a:ext cx="3895725" cy="18954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fact(int n)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(n == 0) </a:t>
            </a: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1;</a:t>
            </a:r>
          </a:p>
          <a:p>
            <a:pPr algn="l" eaLnBrk="0" hangingPunct="0"/>
            <a:endParaRPr lang="en-US" sz="1000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return  n * fact(n-1);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07336" name="Text Box 72"/>
          <p:cNvSpPr txBox="1">
            <a:spLocks noChangeArrowheads="1"/>
          </p:cNvSpPr>
          <p:nvPr/>
        </p:nvSpPr>
        <p:spPr bwMode="auto">
          <a:xfrm>
            <a:off x="2097088" y="24955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907337" name="Line 73"/>
          <p:cNvSpPr>
            <a:spLocks noChangeShapeType="1"/>
          </p:cNvSpPr>
          <p:nvPr/>
        </p:nvSpPr>
        <p:spPr bwMode="auto">
          <a:xfrm>
            <a:off x="190500" y="2990850"/>
            <a:ext cx="263525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7338" name="Line 74"/>
          <p:cNvSpPr>
            <a:spLocks noChangeShapeType="1"/>
          </p:cNvSpPr>
          <p:nvPr/>
        </p:nvSpPr>
        <p:spPr bwMode="auto">
          <a:xfrm>
            <a:off x="428625" y="3524250"/>
            <a:ext cx="263525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7339" name="Text Box 75"/>
          <p:cNvSpPr txBox="1">
            <a:spLocks noChangeArrowheads="1"/>
          </p:cNvSpPr>
          <p:nvPr/>
        </p:nvSpPr>
        <p:spPr bwMode="auto">
          <a:xfrm>
            <a:off x="1266825" y="3114675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0 == 0</a:t>
            </a:r>
          </a:p>
        </p:txBody>
      </p:sp>
      <p:sp>
        <p:nvSpPr>
          <p:cNvPr id="907340" name="Line 76"/>
          <p:cNvSpPr>
            <a:spLocks noChangeShapeType="1"/>
          </p:cNvSpPr>
          <p:nvPr/>
        </p:nvSpPr>
        <p:spPr bwMode="auto">
          <a:xfrm>
            <a:off x="819150" y="3781425"/>
            <a:ext cx="263525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7341" name="Text Box 77"/>
          <p:cNvSpPr txBox="1">
            <a:spLocks noChangeArrowheads="1"/>
          </p:cNvSpPr>
          <p:nvPr/>
        </p:nvSpPr>
        <p:spPr bwMode="auto">
          <a:xfrm>
            <a:off x="2333625" y="6200775"/>
            <a:ext cx="1487488" cy="366713"/>
          </a:xfrm>
          <a:prstGeom prst="rect">
            <a:avLst/>
          </a:prstGeom>
          <a:solidFill>
            <a:srgbClr val="CCFFFF">
              <a:alpha val="8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907342" name="Text Box 78"/>
          <p:cNvSpPr txBox="1">
            <a:spLocks noChangeArrowheads="1"/>
          </p:cNvSpPr>
          <p:nvPr/>
        </p:nvSpPr>
        <p:spPr bwMode="auto">
          <a:xfrm>
            <a:off x="2001838" y="3571875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907343" name="AutoShape 79"/>
          <p:cNvSpPr>
            <a:spLocks noChangeArrowheads="1"/>
          </p:cNvSpPr>
          <p:nvPr/>
        </p:nvSpPr>
        <p:spPr bwMode="auto">
          <a:xfrm flipH="1">
            <a:off x="2771775" y="4733925"/>
            <a:ext cx="3028950" cy="1076325"/>
          </a:xfrm>
          <a:prstGeom prst="wedgeRoundRectCallout">
            <a:avLst>
              <a:gd name="adj1" fmla="val 61634"/>
              <a:gd name="adj2" fmla="val 84218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Good. This result is correct too.</a:t>
            </a:r>
            <a:r>
              <a:rPr lang="en-US" dirty="0">
                <a:solidFill>
                  <a:srgbClr val="6600CC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sz="2000" dirty="0">
                <a:solidFill>
                  <a:srgbClr val="FF0000"/>
                </a:solidFill>
              </a:rPr>
              <a:t>!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equal to</a:t>
            </a:r>
            <a:r>
              <a:rPr lang="en-US" dirty="0">
                <a:solidFill>
                  <a:srgbClr val="6600CC"/>
                </a:solidFill>
              </a:rPr>
              <a:t> 1 * </a:t>
            </a:r>
            <a:r>
              <a:rPr lang="en-US" dirty="0">
                <a:solidFill>
                  <a:srgbClr val="FF0000"/>
                </a:solidFill>
              </a:rPr>
              <a:t>0!</a:t>
            </a:r>
            <a:r>
              <a:rPr lang="en-US" dirty="0">
                <a:solidFill>
                  <a:srgbClr val="6600CC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aka </a:t>
            </a:r>
            <a:r>
              <a:rPr lang="en-US" dirty="0">
                <a:solidFill>
                  <a:srgbClr val="6600CC"/>
                </a:solidFill>
              </a:rPr>
              <a:t>1 * 1, </a:t>
            </a:r>
            <a:r>
              <a:rPr lang="en-US" dirty="0">
                <a:solidFill>
                  <a:schemeClr val="tx1"/>
                </a:solidFill>
              </a:rPr>
              <a:t>aka </a:t>
            </a:r>
            <a:r>
              <a:rPr lang="en-US" dirty="0">
                <a:solidFill>
                  <a:srgbClr val="6600CC"/>
                </a:solidFill>
              </a:rPr>
              <a:t>1.</a:t>
            </a:r>
          </a:p>
        </p:txBody>
      </p:sp>
      <p:sp>
        <p:nvSpPr>
          <p:cNvPr id="907344" name="Text Box 80"/>
          <p:cNvSpPr txBox="1">
            <a:spLocks noChangeArrowheads="1"/>
          </p:cNvSpPr>
          <p:nvPr/>
        </p:nvSpPr>
        <p:spPr bwMode="auto">
          <a:xfrm>
            <a:off x="4376738" y="2813050"/>
            <a:ext cx="4448175" cy="161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Excellent! We’ve tested all of the base case(s) as well as validated a single level of recursion…</a:t>
            </a:r>
          </a:p>
          <a:p>
            <a:endParaRPr lang="en-US" sz="1000"/>
          </a:p>
          <a:p>
            <a:r>
              <a:rPr lang="en-US"/>
              <a:t>We can be pretty certain our function works now…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0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0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07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07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2000" fill="hold"/>
                                        <p:tgtEl>
                                          <p:spTgt spid="9073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9073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90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0.03125 0.37222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9073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18611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907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2000" fill="hold"/>
                                        <p:tgtEl>
                                          <p:spTgt spid="9073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9073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90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7275" grpId="0" animBg="1"/>
      <p:bldP spid="907275" grpId="1" animBg="1"/>
      <p:bldP spid="907277" grpId="0" animBg="1"/>
      <p:bldP spid="907277" grpId="1" animBg="1"/>
      <p:bldP spid="907278" grpId="0" animBg="1"/>
      <p:bldP spid="907278" grpId="1" animBg="1"/>
      <p:bldP spid="907279" grpId="0"/>
      <p:bldP spid="907279" grpId="1"/>
      <p:bldP spid="907280" grpId="0" animBg="1"/>
      <p:bldP spid="907280" grpId="1" animBg="1"/>
      <p:bldP spid="907285" grpId="0"/>
      <p:bldP spid="907285" grpId="1"/>
      <p:bldP spid="907321" grpId="0"/>
      <p:bldP spid="907323" grpId="0"/>
      <p:bldP spid="907324" grpId="0" animBg="1"/>
      <p:bldP spid="907324" grpId="1" animBg="1"/>
      <p:bldP spid="907325" grpId="0"/>
      <p:bldP spid="907326" grpId="0"/>
      <p:bldP spid="907327" grpId="0" animBg="1"/>
      <p:bldP spid="907327" grpId="1" animBg="1"/>
      <p:bldP spid="907328" grpId="0" animBg="1"/>
      <p:bldP spid="907328" grpId="1" animBg="1"/>
      <p:bldP spid="907329" grpId="0"/>
      <p:bldP spid="907330" grpId="0" animBg="1"/>
      <p:bldP spid="907330" grpId="1" animBg="1"/>
      <p:bldP spid="907331" grpId="0"/>
      <p:bldP spid="907331" grpId="1"/>
      <p:bldP spid="907332" grpId="0" animBg="1"/>
      <p:bldP spid="907333" grpId="0" animBg="1"/>
      <p:bldP spid="907334" grpId="0" animBg="1"/>
      <p:bldP spid="907335" grpId="0" animBg="1"/>
      <p:bldP spid="907336" grpId="0"/>
      <p:bldP spid="907337" grpId="0" animBg="1"/>
      <p:bldP spid="907337" grpId="1" animBg="1"/>
      <p:bldP spid="907338" grpId="0" animBg="1"/>
      <p:bldP spid="907338" grpId="1" animBg="1"/>
      <p:bldP spid="907339" grpId="0"/>
      <p:bldP spid="907339" grpId="1"/>
      <p:bldP spid="907340" grpId="0" animBg="1"/>
      <p:bldP spid="907340" grpId="1" animBg="1"/>
      <p:bldP spid="907341" grpId="0" animBg="1"/>
      <p:bldP spid="907342" grpId="0"/>
      <p:bldP spid="907342" grpId="1"/>
      <p:bldP spid="907343" grpId="0" animBg="1"/>
      <p:bldP spid="907343" grpId="1" animBg="1"/>
      <p:bldP spid="90734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3445-2DF5-4292-A968-01CDDF7CA6F6}" type="slidenum">
              <a:rPr lang="en-US"/>
              <a:pPr/>
              <a:t>29</a:t>
            </a:fld>
            <a:endParaRPr lang="en-US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-200025"/>
            <a:ext cx="7972425" cy="1143000"/>
          </a:xfrm>
        </p:spPr>
        <p:txBody>
          <a:bodyPr/>
          <a:lstStyle/>
          <a:p>
            <a:r>
              <a:rPr lang="en-US" sz="3000" dirty="0"/>
              <a:t>Factorial Trace-through</a:t>
            </a:r>
            <a:endParaRPr lang="en-US" sz="3000" dirty="0">
              <a:solidFill>
                <a:schemeClr val="accent2"/>
              </a:solidFill>
            </a:endParaRPr>
          </a:p>
        </p:txBody>
      </p:sp>
      <p:sp>
        <p:nvSpPr>
          <p:cNvPr id="704515" name="Rectangle 3"/>
          <p:cNvSpPr>
            <a:spLocks noChangeArrowheads="1"/>
          </p:cNvSpPr>
          <p:nvPr/>
        </p:nvSpPr>
        <p:spPr bwMode="auto">
          <a:xfrm>
            <a:off x="4495800" y="209550"/>
            <a:ext cx="3657600" cy="18954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fact(int n)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(n == 0) </a:t>
            </a: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(1);</a:t>
            </a:r>
          </a:p>
          <a:p>
            <a:pPr algn="l" eaLnBrk="0" hangingPunct="0"/>
            <a:endParaRPr lang="en-US" sz="1000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return(n * fact(n-1));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04516" name="Rectangle 4"/>
          <p:cNvSpPr>
            <a:spLocks noChangeArrowheads="1"/>
          </p:cNvSpPr>
          <p:nvPr/>
        </p:nvSpPr>
        <p:spPr bwMode="auto">
          <a:xfrm>
            <a:off x="381000" y="952500"/>
            <a:ext cx="3657600" cy="18954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fact(int n)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(n == 0) </a:t>
            </a: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(1);</a:t>
            </a:r>
          </a:p>
          <a:p>
            <a:pPr algn="l" eaLnBrk="0" hangingPunct="0"/>
            <a:endParaRPr lang="en-US" sz="1000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return(n * fact(n-1));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04517" name="Rectangle 5"/>
          <p:cNvSpPr>
            <a:spLocks noChangeArrowheads="1"/>
          </p:cNvSpPr>
          <p:nvPr/>
        </p:nvSpPr>
        <p:spPr bwMode="auto">
          <a:xfrm>
            <a:off x="381000" y="2895600"/>
            <a:ext cx="3657600" cy="18954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fact(int n)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(n == 0) </a:t>
            </a: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(1);</a:t>
            </a:r>
          </a:p>
          <a:p>
            <a:pPr algn="l" eaLnBrk="0" hangingPunct="0"/>
            <a:endParaRPr lang="en-US" sz="1000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return(n * fact(n-1));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04518" name="Rectangle 6"/>
          <p:cNvSpPr>
            <a:spLocks noChangeArrowheads="1"/>
          </p:cNvSpPr>
          <p:nvPr/>
        </p:nvSpPr>
        <p:spPr bwMode="auto">
          <a:xfrm>
            <a:off x="381000" y="4910138"/>
            <a:ext cx="3657600" cy="18954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fact(int n)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(n == 0) </a:t>
            </a: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(1);</a:t>
            </a:r>
          </a:p>
          <a:p>
            <a:pPr algn="l" eaLnBrk="0" hangingPunct="0"/>
            <a:endParaRPr lang="en-US" sz="1000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return(n * fact(n-1));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04519" name="Rectangle 7"/>
          <p:cNvSpPr>
            <a:spLocks noChangeArrowheads="1"/>
          </p:cNvSpPr>
          <p:nvPr/>
        </p:nvSpPr>
        <p:spPr bwMode="auto">
          <a:xfrm>
            <a:off x="5734050" y="4953000"/>
            <a:ext cx="3162300" cy="174307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main()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int result;</a:t>
            </a: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result = fact(3);</a:t>
            </a: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cout &lt;&lt; result;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704520" name="Group 8"/>
          <p:cNvGrpSpPr>
            <a:grpSpLocks/>
          </p:cNvGrpSpPr>
          <p:nvPr/>
        </p:nvGrpSpPr>
        <p:grpSpPr bwMode="auto">
          <a:xfrm>
            <a:off x="6156325" y="4341813"/>
            <a:ext cx="2025650" cy="457200"/>
            <a:chOff x="3878" y="2735"/>
            <a:chExt cx="1276" cy="288"/>
          </a:xfrm>
        </p:grpSpPr>
        <p:sp>
          <p:nvSpPr>
            <p:cNvPr id="704521" name="Rectangle 9"/>
            <p:cNvSpPr>
              <a:spLocks noChangeArrowheads="1"/>
            </p:cNvSpPr>
            <p:nvPr/>
          </p:nvSpPr>
          <p:spPr bwMode="auto">
            <a:xfrm>
              <a:off x="4496" y="2783"/>
              <a:ext cx="658" cy="23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522" name="Text Box 10"/>
            <p:cNvSpPr txBox="1">
              <a:spLocks noChangeArrowheads="1"/>
            </p:cNvSpPr>
            <p:nvPr/>
          </p:nvSpPr>
          <p:spPr bwMode="auto">
            <a:xfrm>
              <a:off x="3878" y="2735"/>
              <a:ext cx="6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result</a:t>
              </a:r>
            </a:p>
          </p:txBody>
        </p:sp>
      </p:grpSp>
      <p:sp>
        <p:nvSpPr>
          <p:cNvPr id="704523" name="Line 11"/>
          <p:cNvSpPr>
            <a:spLocks noChangeShapeType="1"/>
          </p:cNvSpPr>
          <p:nvPr/>
        </p:nvSpPr>
        <p:spPr bwMode="auto">
          <a:xfrm>
            <a:off x="5743575" y="5695950"/>
            <a:ext cx="263525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24" name="Line 12"/>
          <p:cNvSpPr>
            <a:spLocks noChangeShapeType="1"/>
          </p:cNvSpPr>
          <p:nvPr/>
        </p:nvSpPr>
        <p:spPr bwMode="auto">
          <a:xfrm>
            <a:off x="5743575" y="5953125"/>
            <a:ext cx="263525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25" name="Line 13"/>
          <p:cNvSpPr>
            <a:spLocks noChangeShapeType="1"/>
          </p:cNvSpPr>
          <p:nvPr/>
        </p:nvSpPr>
        <p:spPr bwMode="auto">
          <a:xfrm>
            <a:off x="161925" y="5105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26" name="Line 14"/>
          <p:cNvSpPr>
            <a:spLocks noChangeShapeType="1"/>
          </p:cNvSpPr>
          <p:nvPr/>
        </p:nvSpPr>
        <p:spPr bwMode="auto">
          <a:xfrm>
            <a:off x="400050" y="5638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27" name="Text Box 15"/>
          <p:cNvSpPr txBox="1">
            <a:spLocks noChangeArrowheads="1"/>
          </p:cNvSpPr>
          <p:nvPr/>
        </p:nvSpPr>
        <p:spPr bwMode="auto">
          <a:xfrm>
            <a:off x="1295400" y="5257800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3 == 0</a:t>
            </a:r>
          </a:p>
        </p:txBody>
      </p:sp>
      <p:sp>
        <p:nvSpPr>
          <p:cNvPr id="704528" name="Line 16"/>
          <p:cNvSpPr>
            <a:spLocks noChangeShapeType="1"/>
          </p:cNvSpPr>
          <p:nvPr/>
        </p:nvSpPr>
        <p:spPr bwMode="auto">
          <a:xfrm>
            <a:off x="447675" y="6372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29" name="Text Box 17"/>
          <p:cNvSpPr txBox="1">
            <a:spLocks noChangeArrowheads="1"/>
          </p:cNvSpPr>
          <p:nvPr/>
        </p:nvSpPr>
        <p:spPr bwMode="auto">
          <a:xfrm>
            <a:off x="2867025" y="5938838"/>
            <a:ext cx="46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FF3300"/>
                </a:solidFill>
              </a:rPr>
              <a:t> 2</a:t>
            </a:r>
          </a:p>
        </p:txBody>
      </p:sp>
      <p:grpSp>
        <p:nvGrpSpPr>
          <p:cNvPr id="704530" name="Group 18"/>
          <p:cNvGrpSpPr>
            <a:grpSpLocks/>
          </p:cNvGrpSpPr>
          <p:nvPr/>
        </p:nvGrpSpPr>
        <p:grpSpPr bwMode="auto">
          <a:xfrm>
            <a:off x="2381250" y="4886325"/>
            <a:ext cx="2025650" cy="457200"/>
            <a:chOff x="3878" y="2735"/>
            <a:chExt cx="1276" cy="288"/>
          </a:xfrm>
        </p:grpSpPr>
        <p:sp>
          <p:nvSpPr>
            <p:cNvPr id="704531" name="Rectangle 19"/>
            <p:cNvSpPr>
              <a:spLocks noChangeArrowheads="1"/>
            </p:cNvSpPr>
            <p:nvPr/>
          </p:nvSpPr>
          <p:spPr bwMode="auto">
            <a:xfrm>
              <a:off x="4496" y="2783"/>
              <a:ext cx="658" cy="239"/>
            </a:xfrm>
            <a:prstGeom prst="rect">
              <a:avLst/>
            </a:prstGeom>
            <a:solidFill>
              <a:srgbClr val="FFE8D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532" name="Text Box 20"/>
            <p:cNvSpPr txBox="1">
              <a:spLocks noChangeArrowheads="1"/>
            </p:cNvSpPr>
            <p:nvPr/>
          </p:nvSpPr>
          <p:spPr bwMode="auto">
            <a:xfrm>
              <a:off x="3878" y="2735"/>
              <a:ext cx="11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       </a:t>
              </a:r>
              <a:r>
                <a:rPr lang="en-US" sz="2400">
                  <a:solidFill>
                    <a:srgbClr val="6600CC"/>
                  </a:solidFill>
                </a:rPr>
                <a:t>n</a:t>
              </a:r>
              <a:r>
                <a:rPr lang="en-US" sz="2400"/>
                <a:t>      </a:t>
              </a:r>
              <a:r>
                <a:rPr lang="en-US" sz="2400">
                  <a:solidFill>
                    <a:srgbClr val="FF3300"/>
                  </a:solidFill>
                </a:rPr>
                <a:t>3</a:t>
              </a:r>
              <a:r>
                <a:rPr lang="en-US" sz="2400"/>
                <a:t> </a:t>
              </a:r>
            </a:p>
          </p:txBody>
        </p:sp>
      </p:grpSp>
      <p:sp>
        <p:nvSpPr>
          <p:cNvPr id="704533" name="Text Box 21"/>
          <p:cNvSpPr txBox="1">
            <a:spLocks noChangeArrowheads="1"/>
          </p:cNvSpPr>
          <p:nvPr/>
        </p:nvSpPr>
        <p:spPr bwMode="auto">
          <a:xfrm>
            <a:off x="2135188" y="4657725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704534" name="Line 22"/>
          <p:cNvSpPr>
            <a:spLocks noChangeShapeType="1"/>
          </p:cNvSpPr>
          <p:nvPr/>
        </p:nvSpPr>
        <p:spPr bwMode="auto">
          <a:xfrm>
            <a:off x="171450" y="3095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35" name="Line 23"/>
          <p:cNvSpPr>
            <a:spLocks noChangeShapeType="1"/>
          </p:cNvSpPr>
          <p:nvPr/>
        </p:nvSpPr>
        <p:spPr bwMode="auto">
          <a:xfrm>
            <a:off x="409575" y="3629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36" name="Text Box 24"/>
          <p:cNvSpPr txBox="1">
            <a:spLocks noChangeArrowheads="1"/>
          </p:cNvSpPr>
          <p:nvPr/>
        </p:nvSpPr>
        <p:spPr bwMode="auto">
          <a:xfrm>
            <a:off x="1304925" y="3248025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2 == 0</a:t>
            </a:r>
          </a:p>
        </p:txBody>
      </p:sp>
      <p:sp>
        <p:nvSpPr>
          <p:cNvPr id="704537" name="Line 25"/>
          <p:cNvSpPr>
            <a:spLocks noChangeShapeType="1"/>
          </p:cNvSpPr>
          <p:nvPr/>
        </p:nvSpPr>
        <p:spPr bwMode="auto">
          <a:xfrm>
            <a:off x="457200" y="43624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38" name="Text Box 26"/>
          <p:cNvSpPr txBox="1">
            <a:spLocks noChangeArrowheads="1"/>
          </p:cNvSpPr>
          <p:nvPr/>
        </p:nvSpPr>
        <p:spPr bwMode="auto">
          <a:xfrm>
            <a:off x="2876550" y="3929063"/>
            <a:ext cx="46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FF3300"/>
                </a:solidFill>
              </a:rPr>
              <a:t> 1</a:t>
            </a:r>
          </a:p>
        </p:txBody>
      </p:sp>
      <p:grpSp>
        <p:nvGrpSpPr>
          <p:cNvPr id="704539" name="Group 27"/>
          <p:cNvGrpSpPr>
            <a:grpSpLocks/>
          </p:cNvGrpSpPr>
          <p:nvPr/>
        </p:nvGrpSpPr>
        <p:grpSpPr bwMode="auto">
          <a:xfrm>
            <a:off x="2343150" y="2886075"/>
            <a:ext cx="2025650" cy="457200"/>
            <a:chOff x="3878" y="2735"/>
            <a:chExt cx="1276" cy="288"/>
          </a:xfrm>
        </p:grpSpPr>
        <p:sp>
          <p:nvSpPr>
            <p:cNvPr id="704540" name="Rectangle 28"/>
            <p:cNvSpPr>
              <a:spLocks noChangeArrowheads="1"/>
            </p:cNvSpPr>
            <p:nvPr/>
          </p:nvSpPr>
          <p:spPr bwMode="auto">
            <a:xfrm>
              <a:off x="4496" y="2783"/>
              <a:ext cx="658" cy="239"/>
            </a:xfrm>
            <a:prstGeom prst="rect">
              <a:avLst/>
            </a:prstGeom>
            <a:solidFill>
              <a:srgbClr val="FFE8D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541" name="Text Box 29"/>
            <p:cNvSpPr txBox="1">
              <a:spLocks noChangeArrowheads="1"/>
            </p:cNvSpPr>
            <p:nvPr/>
          </p:nvSpPr>
          <p:spPr bwMode="auto">
            <a:xfrm>
              <a:off x="3878" y="2735"/>
              <a:ext cx="11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       </a:t>
              </a:r>
              <a:r>
                <a:rPr lang="en-US" sz="2400">
                  <a:solidFill>
                    <a:srgbClr val="6600CC"/>
                  </a:solidFill>
                </a:rPr>
                <a:t>n</a:t>
              </a:r>
              <a:r>
                <a:rPr lang="en-US" sz="2400"/>
                <a:t>      </a:t>
              </a:r>
              <a:r>
                <a:rPr lang="en-US" sz="2400">
                  <a:solidFill>
                    <a:srgbClr val="FF3300"/>
                  </a:solidFill>
                </a:rPr>
                <a:t>2</a:t>
              </a:r>
              <a:r>
                <a:rPr lang="en-US" sz="2400"/>
                <a:t> </a:t>
              </a:r>
            </a:p>
          </p:txBody>
        </p:sp>
      </p:grpSp>
      <p:sp>
        <p:nvSpPr>
          <p:cNvPr id="704542" name="Line 30"/>
          <p:cNvSpPr>
            <a:spLocks noChangeShapeType="1"/>
          </p:cNvSpPr>
          <p:nvPr/>
        </p:nvSpPr>
        <p:spPr bwMode="auto">
          <a:xfrm>
            <a:off x="152400" y="1162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43" name="Line 31"/>
          <p:cNvSpPr>
            <a:spLocks noChangeShapeType="1"/>
          </p:cNvSpPr>
          <p:nvPr/>
        </p:nvSpPr>
        <p:spPr bwMode="auto">
          <a:xfrm>
            <a:off x="390525" y="16954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44" name="Text Box 32"/>
          <p:cNvSpPr txBox="1">
            <a:spLocks noChangeArrowheads="1"/>
          </p:cNvSpPr>
          <p:nvPr/>
        </p:nvSpPr>
        <p:spPr bwMode="auto">
          <a:xfrm>
            <a:off x="1285875" y="1314450"/>
            <a:ext cx="795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1 == 0</a:t>
            </a:r>
          </a:p>
        </p:txBody>
      </p:sp>
      <p:sp>
        <p:nvSpPr>
          <p:cNvPr id="704545" name="Line 33"/>
          <p:cNvSpPr>
            <a:spLocks noChangeShapeType="1"/>
          </p:cNvSpPr>
          <p:nvPr/>
        </p:nvSpPr>
        <p:spPr bwMode="auto">
          <a:xfrm>
            <a:off x="438150" y="2428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46" name="Text Box 34"/>
          <p:cNvSpPr txBox="1">
            <a:spLocks noChangeArrowheads="1"/>
          </p:cNvSpPr>
          <p:nvPr/>
        </p:nvSpPr>
        <p:spPr bwMode="auto">
          <a:xfrm>
            <a:off x="2857500" y="1995488"/>
            <a:ext cx="46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FF3300"/>
                </a:solidFill>
              </a:rPr>
              <a:t> 0</a:t>
            </a:r>
          </a:p>
        </p:txBody>
      </p:sp>
      <p:grpSp>
        <p:nvGrpSpPr>
          <p:cNvPr id="704547" name="Group 35"/>
          <p:cNvGrpSpPr>
            <a:grpSpLocks/>
          </p:cNvGrpSpPr>
          <p:nvPr/>
        </p:nvGrpSpPr>
        <p:grpSpPr bwMode="auto">
          <a:xfrm>
            <a:off x="2362200" y="933450"/>
            <a:ext cx="2025650" cy="457200"/>
            <a:chOff x="3878" y="2735"/>
            <a:chExt cx="1276" cy="288"/>
          </a:xfrm>
        </p:grpSpPr>
        <p:sp>
          <p:nvSpPr>
            <p:cNvPr id="704548" name="Rectangle 36"/>
            <p:cNvSpPr>
              <a:spLocks noChangeArrowheads="1"/>
            </p:cNvSpPr>
            <p:nvPr/>
          </p:nvSpPr>
          <p:spPr bwMode="auto">
            <a:xfrm>
              <a:off x="4496" y="2783"/>
              <a:ext cx="658" cy="239"/>
            </a:xfrm>
            <a:prstGeom prst="rect">
              <a:avLst/>
            </a:prstGeom>
            <a:solidFill>
              <a:srgbClr val="FFE8D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549" name="Text Box 37"/>
            <p:cNvSpPr txBox="1">
              <a:spLocks noChangeArrowheads="1"/>
            </p:cNvSpPr>
            <p:nvPr/>
          </p:nvSpPr>
          <p:spPr bwMode="auto">
            <a:xfrm>
              <a:off x="3878" y="2735"/>
              <a:ext cx="11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       </a:t>
              </a:r>
              <a:r>
                <a:rPr lang="en-US" sz="2400">
                  <a:solidFill>
                    <a:srgbClr val="6600CC"/>
                  </a:solidFill>
                </a:rPr>
                <a:t>n </a:t>
              </a:r>
              <a:r>
                <a:rPr lang="en-US" sz="2400"/>
                <a:t>     </a:t>
              </a:r>
              <a:r>
                <a:rPr lang="en-US" sz="2400">
                  <a:solidFill>
                    <a:srgbClr val="FF3300"/>
                  </a:solidFill>
                </a:rPr>
                <a:t>1</a:t>
              </a:r>
              <a:r>
                <a:rPr lang="en-US" sz="2400"/>
                <a:t> </a:t>
              </a:r>
            </a:p>
          </p:txBody>
        </p:sp>
      </p:grpSp>
      <p:sp>
        <p:nvSpPr>
          <p:cNvPr id="704550" name="Line 38"/>
          <p:cNvSpPr>
            <a:spLocks noChangeShapeType="1"/>
          </p:cNvSpPr>
          <p:nvPr/>
        </p:nvSpPr>
        <p:spPr bwMode="auto">
          <a:xfrm>
            <a:off x="4267200" y="400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51" name="Line 39"/>
          <p:cNvSpPr>
            <a:spLocks noChangeShapeType="1"/>
          </p:cNvSpPr>
          <p:nvPr/>
        </p:nvSpPr>
        <p:spPr bwMode="auto">
          <a:xfrm>
            <a:off x="4505325" y="9334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52" name="Text Box 40"/>
          <p:cNvSpPr txBox="1">
            <a:spLocks noChangeArrowheads="1"/>
          </p:cNvSpPr>
          <p:nvPr/>
        </p:nvSpPr>
        <p:spPr bwMode="auto">
          <a:xfrm>
            <a:off x="5400675" y="552450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0 == 0</a:t>
            </a:r>
          </a:p>
        </p:txBody>
      </p:sp>
      <p:sp>
        <p:nvSpPr>
          <p:cNvPr id="704553" name="Line 41"/>
          <p:cNvSpPr>
            <a:spLocks noChangeShapeType="1"/>
          </p:cNvSpPr>
          <p:nvPr/>
        </p:nvSpPr>
        <p:spPr bwMode="auto">
          <a:xfrm>
            <a:off x="4933950" y="1209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54" name="Rectangle 42"/>
          <p:cNvSpPr>
            <a:spLocks noChangeArrowheads="1"/>
          </p:cNvSpPr>
          <p:nvPr/>
        </p:nvSpPr>
        <p:spPr bwMode="auto">
          <a:xfrm>
            <a:off x="2209800" y="2286000"/>
            <a:ext cx="1228725" cy="2571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4555" name="Text Box 43"/>
          <p:cNvSpPr txBox="1">
            <a:spLocks noChangeArrowheads="1"/>
          </p:cNvSpPr>
          <p:nvPr/>
        </p:nvSpPr>
        <p:spPr bwMode="auto">
          <a:xfrm>
            <a:off x="6162675" y="981075"/>
            <a:ext cx="46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FF3300"/>
                </a:solidFill>
              </a:rPr>
              <a:t> 1</a:t>
            </a:r>
          </a:p>
        </p:txBody>
      </p:sp>
      <p:grpSp>
        <p:nvGrpSpPr>
          <p:cNvPr id="704556" name="Group 44"/>
          <p:cNvGrpSpPr>
            <a:grpSpLocks/>
          </p:cNvGrpSpPr>
          <p:nvPr/>
        </p:nvGrpSpPr>
        <p:grpSpPr bwMode="auto">
          <a:xfrm>
            <a:off x="6527800" y="180975"/>
            <a:ext cx="2025650" cy="457200"/>
            <a:chOff x="3878" y="2735"/>
            <a:chExt cx="1276" cy="288"/>
          </a:xfrm>
        </p:grpSpPr>
        <p:sp>
          <p:nvSpPr>
            <p:cNvPr id="704557" name="Rectangle 45"/>
            <p:cNvSpPr>
              <a:spLocks noChangeArrowheads="1"/>
            </p:cNvSpPr>
            <p:nvPr/>
          </p:nvSpPr>
          <p:spPr bwMode="auto">
            <a:xfrm>
              <a:off x="4496" y="2783"/>
              <a:ext cx="658" cy="239"/>
            </a:xfrm>
            <a:prstGeom prst="rect">
              <a:avLst/>
            </a:prstGeom>
            <a:solidFill>
              <a:srgbClr val="FFE8D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558" name="Text Box 46"/>
            <p:cNvSpPr txBox="1">
              <a:spLocks noChangeArrowheads="1"/>
            </p:cNvSpPr>
            <p:nvPr/>
          </p:nvSpPr>
          <p:spPr bwMode="auto">
            <a:xfrm>
              <a:off x="3878" y="2735"/>
              <a:ext cx="11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       </a:t>
              </a:r>
              <a:r>
                <a:rPr lang="en-US" sz="2400">
                  <a:solidFill>
                    <a:srgbClr val="6600CC"/>
                  </a:solidFill>
                </a:rPr>
                <a:t>n </a:t>
              </a:r>
              <a:r>
                <a:rPr lang="en-US" sz="2400"/>
                <a:t>     </a:t>
              </a:r>
              <a:r>
                <a:rPr lang="en-US" sz="2400">
                  <a:solidFill>
                    <a:srgbClr val="FF3300"/>
                  </a:solidFill>
                </a:rPr>
                <a:t>0</a:t>
              </a:r>
              <a:r>
                <a:rPr lang="en-US" sz="2400"/>
                <a:t> </a:t>
              </a:r>
            </a:p>
          </p:txBody>
        </p:sp>
      </p:grpSp>
      <p:sp>
        <p:nvSpPr>
          <p:cNvPr id="704559" name="Text Box 47"/>
          <p:cNvSpPr txBox="1">
            <a:spLocks noChangeArrowheads="1"/>
          </p:cNvSpPr>
          <p:nvPr/>
        </p:nvSpPr>
        <p:spPr bwMode="auto">
          <a:xfrm>
            <a:off x="1676400" y="2133600"/>
            <a:ext cx="17526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704560" name="Rectangle 48"/>
          <p:cNvSpPr>
            <a:spLocks noChangeArrowheads="1"/>
          </p:cNvSpPr>
          <p:nvPr/>
        </p:nvSpPr>
        <p:spPr bwMode="auto">
          <a:xfrm>
            <a:off x="2257425" y="4229100"/>
            <a:ext cx="1228725" cy="2571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4561" name="Text Box 49"/>
          <p:cNvSpPr txBox="1">
            <a:spLocks noChangeArrowheads="1"/>
          </p:cNvSpPr>
          <p:nvPr/>
        </p:nvSpPr>
        <p:spPr bwMode="auto">
          <a:xfrm>
            <a:off x="2295525" y="2133600"/>
            <a:ext cx="46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FF3300"/>
                </a:solidFill>
              </a:rPr>
              <a:t> 1</a:t>
            </a:r>
          </a:p>
        </p:txBody>
      </p:sp>
      <p:sp>
        <p:nvSpPr>
          <p:cNvPr id="704562" name="Text Box 50"/>
          <p:cNvSpPr txBox="1">
            <a:spLocks noChangeArrowheads="1"/>
          </p:cNvSpPr>
          <p:nvPr/>
        </p:nvSpPr>
        <p:spPr bwMode="auto">
          <a:xfrm>
            <a:off x="1676400" y="4143375"/>
            <a:ext cx="17526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704563" name="Rectangle 51"/>
          <p:cNvSpPr>
            <a:spLocks noChangeArrowheads="1"/>
          </p:cNvSpPr>
          <p:nvPr/>
        </p:nvSpPr>
        <p:spPr bwMode="auto">
          <a:xfrm>
            <a:off x="2200275" y="6219825"/>
            <a:ext cx="1228725" cy="2571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4564" name="Text Box 52"/>
          <p:cNvSpPr txBox="1">
            <a:spLocks noChangeArrowheads="1"/>
          </p:cNvSpPr>
          <p:nvPr/>
        </p:nvSpPr>
        <p:spPr bwMode="auto">
          <a:xfrm>
            <a:off x="2266950" y="4143375"/>
            <a:ext cx="46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FF3300"/>
                </a:solidFill>
              </a:rPr>
              <a:t> 2</a:t>
            </a:r>
          </a:p>
        </p:txBody>
      </p:sp>
      <p:sp>
        <p:nvSpPr>
          <p:cNvPr id="704565" name="Text Box 53"/>
          <p:cNvSpPr txBox="1">
            <a:spLocks noChangeArrowheads="1"/>
          </p:cNvSpPr>
          <p:nvPr/>
        </p:nvSpPr>
        <p:spPr bwMode="auto">
          <a:xfrm>
            <a:off x="1685925" y="6162675"/>
            <a:ext cx="17526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6</a:t>
            </a:r>
          </a:p>
        </p:txBody>
      </p:sp>
      <p:sp>
        <p:nvSpPr>
          <p:cNvPr id="704566" name="Text Box 54"/>
          <p:cNvSpPr txBox="1">
            <a:spLocks noChangeArrowheads="1"/>
          </p:cNvSpPr>
          <p:nvPr/>
        </p:nvSpPr>
        <p:spPr bwMode="auto">
          <a:xfrm>
            <a:off x="2276475" y="6162675"/>
            <a:ext cx="46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FF3300"/>
                </a:solidFill>
              </a:rPr>
              <a:t> 6</a:t>
            </a:r>
          </a:p>
        </p:txBody>
      </p:sp>
      <p:sp>
        <p:nvSpPr>
          <p:cNvPr id="704567" name="Text Box 55"/>
          <p:cNvSpPr txBox="1">
            <a:spLocks noChangeArrowheads="1"/>
          </p:cNvSpPr>
          <p:nvPr/>
        </p:nvSpPr>
        <p:spPr bwMode="auto">
          <a:xfrm>
            <a:off x="7429500" y="43719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FF3300"/>
                </a:solidFill>
              </a:rPr>
              <a:t>6</a:t>
            </a:r>
          </a:p>
        </p:txBody>
      </p:sp>
      <p:sp>
        <p:nvSpPr>
          <p:cNvPr id="704568" name="Line 56"/>
          <p:cNvSpPr>
            <a:spLocks noChangeShapeType="1"/>
          </p:cNvSpPr>
          <p:nvPr/>
        </p:nvSpPr>
        <p:spPr bwMode="auto">
          <a:xfrm>
            <a:off x="5734050" y="6248400"/>
            <a:ext cx="263525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69" name="Rectangle 57"/>
          <p:cNvSpPr>
            <a:spLocks noChangeArrowheads="1"/>
          </p:cNvSpPr>
          <p:nvPr/>
        </p:nvSpPr>
        <p:spPr bwMode="auto">
          <a:xfrm>
            <a:off x="0" y="4810125"/>
            <a:ext cx="4533900" cy="2047875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4570" name="Rectangle 58"/>
          <p:cNvSpPr>
            <a:spLocks noChangeArrowheads="1"/>
          </p:cNvSpPr>
          <p:nvPr/>
        </p:nvSpPr>
        <p:spPr bwMode="auto">
          <a:xfrm>
            <a:off x="0" y="2867025"/>
            <a:ext cx="4543425" cy="1971675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4571" name="Rectangle 59"/>
          <p:cNvSpPr>
            <a:spLocks noChangeArrowheads="1"/>
          </p:cNvSpPr>
          <p:nvPr/>
        </p:nvSpPr>
        <p:spPr bwMode="auto">
          <a:xfrm>
            <a:off x="1" y="895350"/>
            <a:ext cx="4495800" cy="1971675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0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000" fill="hold"/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0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1000" fill="hold"/>
                                        <p:tgtEl>
                                          <p:spTgt spid="7045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0" dur="1000" fill="hold"/>
                                        <p:tgtEl>
                                          <p:spTgt spid="7045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0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-0.08646 -0.4805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7045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-24028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70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0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1000" fill="hold"/>
                                        <p:tgtEl>
                                          <p:spTgt spid="7045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7045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0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-0.08646 -0.48056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7045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-24028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70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70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704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1000" fill="hold"/>
                                        <p:tgtEl>
                                          <p:spTgt spid="7045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81" dur="1000" fill="hold"/>
                                        <p:tgtEl>
                                          <p:spTgt spid="7045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70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0.36406 -0.29098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7045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94" y="-14560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000"/>
                                        <p:tgtEl>
                                          <p:spTgt spid="70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70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704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-0.4026 0.17083 " pathEditMode="relative" rAng="0" ptsTypes="AA">
                                      <p:cBhvr>
                                        <p:cTn id="233" dur="2000" fill="hold"/>
                                        <p:tgtEl>
                                          <p:spTgt spid="7045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39" y="8542"/>
                                    </p:animMotion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70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704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704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704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2000"/>
                                        <p:tgtEl>
                                          <p:spTgt spid="7045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704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1" dur="2000" fill="hold"/>
                                        <p:tgtEl>
                                          <p:spTgt spid="7045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62" dur="2000" fill="hold"/>
                                        <p:tgtEl>
                                          <p:spTgt spid="7045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704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 nodeType="clickPar">
                      <p:stCondLst>
                        <p:cond delay="indefinite"/>
                      </p:stCondLst>
                      <p:childTnLst>
                        <p:par>
                          <p:cTn id="2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2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973 L 0.03959 0.2875 " pathEditMode="relative" rAng="0" ptsTypes="AA">
                                      <p:cBhvr>
                                        <p:cTn id="273" dur="2000" fill="hold"/>
                                        <p:tgtEl>
                                          <p:spTgt spid="7045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3" y="13889"/>
                                    </p:animMotion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704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6" dur="2000" fill="hold"/>
                                        <p:tgtEl>
                                          <p:spTgt spid="7045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87" dur="2000" fill="hold"/>
                                        <p:tgtEl>
                                          <p:spTgt spid="7045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704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704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704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704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704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704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704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704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704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7045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7045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70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 nodeType="clickPar">
                      <p:stCondLst>
                        <p:cond delay="indefinite"/>
                      </p:stCondLst>
                      <p:childTnLst>
                        <p:par>
                          <p:cTn id="3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2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00278 L 0.03958 0.28889 " pathEditMode="relative" rAng="0" ptsTypes="AA">
                                      <p:cBhvr>
                                        <p:cTn id="333" dur="2000" fill="hold"/>
                                        <p:tgtEl>
                                          <p:spTgt spid="7045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14306"/>
                                    </p:animMotion>
                                  </p:childTnLst>
                                </p:cTn>
                              </p:par>
                              <p:par>
                                <p:cTn id="3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70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704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704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7045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704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704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704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704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704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704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500"/>
                                        <p:tgtEl>
                                          <p:spTgt spid="704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704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5" dur="2000" fill="hold"/>
                                        <p:tgtEl>
                                          <p:spTgt spid="7045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76" dur="2000" fill="hold"/>
                                        <p:tgtEl>
                                          <p:spTgt spid="7045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 nodeType="clickPar">
                      <p:stCondLst>
                        <p:cond delay="indefinite"/>
                      </p:stCondLst>
                      <p:childTnLst>
                        <p:par>
                          <p:cTn id="3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70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 nodeType="clickPar">
                      <p:stCondLst>
                        <p:cond delay="indefinite"/>
                      </p:stCondLst>
                      <p:childTnLst>
                        <p:par>
                          <p:cTn id="3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6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0.60729 -0.1 " pathEditMode="relative" rAng="0" ptsTypes="AA">
                                      <p:cBhvr>
                                        <p:cTn id="387" dur="2000" fill="hold"/>
                                        <p:tgtEl>
                                          <p:spTgt spid="7045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65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 nodeType="clickPar">
                      <p:stCondLst>
                        <p:cond delay="indefinite"/>
                      </p:stCondLst>
                      <p:childTnLst>
                        <p:par>
                          <p:cTn id="3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704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704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1000"/>
                                        <p:tgtEl>
                                          <p:spTgt spid="704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704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704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500"/>
                                        <p:tgtEl>
                                          <p:spTgt spid="704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2" dur="2000" fill="hold"/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413" dur="2000" fill="hold"/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 nodeType="clickPar">
                      <p:stCondLst>
                        <p:cond delay="indefinite"/>
                      </p:stCondLst>
                      <p:childTnLst>
                        <p:par>
                          <p:cTn id="4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 nodeType="clickPar">
                      <p:stCondLst>
                        <p:cond delay="indefinite"/>
                      </p:stCondLst>
                      <p:childTnLst>
                        <p:par>
                          <p:cTn id="4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 nodeType="clickPar">
                      <p:stCondLst>
                        <p:cond delay="indefinite"/>
                      </p:stCondLst>
                      <p:childTnLst>
                        <p:par>
                          <p:cTn id="4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5" grpId="0" animBg="1"/>
      <p:bldP spid="704515" grpId="1" animBg="1"/>
      <p:bldP spid="704516" grpId="0" animBg="1"/>
      <p:bldP spid="704516" grpId="1" animBg="1"/>
      <p:bldP spid="704517" grpId="0" animBg="1"/>
      <p:bldP spid="704517" grpId="1" animBg="1"/>
      <p:bldP spid="704523" grpId="0" animBg="1"/>
      <p:bldP spid="704523" grpId="1" animBg="1"/>
      <p:bldP spid="704524" grpId="0" animBg="1"/>
      <p:bldP spid="704524" grpId="1" animBg="1"/>
      <p:bldP spid="704525" grpId="0" animBg="1"/>
      <p:bldP spid="704525" grpId="1" animBg="1"/>
      <p:bldP spid="704526" grpId="0" animBg="1"/>
      <p:bldP spid="704526" grpId="1" animBg="1"/>
      <p:bldP spid="704527" grpId="0"/>
      <p:bldP spid="704527" grpId="1"/>
      <p:bldP spid="704528" grpId="0" animBg="1"/>
      <p:bldP spid="704528" grpId="1" animBg="1"/>
      <p:bldP spid="704529" grpId="0"/>
      <p:bldP spid="704529" grpId="1"/>
      <p:bldP spid="704529" grpId="2"/>
      <p:bldP spid="704529" grpId="3"/>
      <p:bldP spid="704529" grpId="4"/>
      <p:bldP spid="704533" grpId="0"/>
      <p:bldP spid="704533" grpId="1"/>
      <p:bldP spid="704533" grpId="2"/>
      <p:bldP spid="704534" grpId="0" animBg="1"/>
      <p:bldP spid="704534" grpId="1" animBg="1"/>
      <p:bldP spid="704534" grpId="2" animBg="1"/>
      <p:bldP spid="704534" grpId="3" animBg="1"/>
      <p:bldP spid="704535" grpId="0" animBg="1"/>
      <p:bldP spid="704535" grpId="1" animBg="1"/>
      <p:bldP spid="704535" grpId="2" animBg="1"/>
      <p:bldP spid="704536" grpId="0"/>
      <p:bldP spid="704536" grpId="1"/>
      <p:bldP spid="704536" grpId="2"/>
      <p:bldP spid="704537" grpId="0" animBg="1"/>
      <p:bldP spid="704537" grpId="1" animBg="1"/>
      <p:bldP spid="704538" grpId="0"/>
      <p:bldP spid="704538" grpId="1"/>
      <p:bldP spid="704538" grpId="2"/>
      <p:bldP spid="704538" grpId="3"/>
      <p:bldP spid="704542" grpId="0" animBg="1"/>
      <p:bldP spid="704542" grpId="1" animBg="1"/>
      <p:bldP spid="704542" grpId="2" animBg="1"/>
      <p:bldP spid="704543" grpId="0" animBg="1"/>
      <p:bldP spid="704543" grpId="1" animBg="1"/>
      <p:bldP spid="704543" grpId="2" animBg="1"/>
      <p:bldP spid="704544" grpId="0"/>
      <p:bldP spid="704544" grpId="1"/>
      <p:bldP spid="704544" grpId="2"/>
      <p:bldP spid="704545" grpId="0" animBg="1"/>
      <p:bldP spid="704545" grpId="1" animBg="1"/>
      <p:bldP spid="704545" grpId="2" animBg="1"/>
      <p:bldP spid="704546" grpId="0"/>
      <p:bldP spid="704546" grpId="1"/>
      <p:bldP spid="704546" grpId="2"/>
      <p:bldP spid="704546" grpId="3"/>
      <p:bldP spid="704550" grpId="0" animBg="1"/>
      <p:bldP spid="704550" grpId="1" animBg="1"/>
      <p:bldP spid="704550" grpId="2" animBg="1"/>
      <p:bldP spid="704551" grpId="0" animBg="1"/>
      <p:bldP spid="704551" grpId="1" animBg="1"/>
      <p:bldP spid="704551" grpId="2" animBg="1"/>
      <p:bldP spid="704552" grpId="0"/>
      <p:bldP spid="704552" grpId="1"/>
      <p:bldP spid="704552" grpId="2"/>
      <p:bldP spid="704553" grpId="0" animBg="1"/>
      <p:bldP spid="704553" grpId="1" animBg="1"/>
      <p:bldP spid="704554" grpId="0" animBg="1"/>
      <p:bldP spid="704554" grpId="1" animBg="1"/>
      <p:bldP spid="704555" grpId="0"/>
      <p:bldP spid="704555" grpId="1"/>
      <p:bldP spid="704555" grpId="2"/>
      <p:bldP spid="704559" grpId="0" animBg="1"/>
      <p:bldP spid="704559" grpId="1" animBg="1"/>
      <p:bldP spid="704560" grpId="0" animBg="1"/>
      <p:bldP spid="704560" grpId="1" animBg="1"/>
      <p:bldP spid="704561" grpId="0"/>
      <p:bldP spid="704561" grpId="1"/>
      <p:bldP spid="704561" grpId="2"/>
      <p:bldP spid="704562" grpId="0" animBg="1"/>
      <p:bldP spid="704562" grpId="1" animBg="1"/>
      <p:bldP spid="704563" grpId="0" animBg="1"/>
      <p:bldP spid="704563" grpId="1" animBg="1"/>
      <p:bldP spid="704564" grpId="0"/>
      <p:bldP spid="704564" grpId="1"/>
      <p:bldP spid="704564" grpId="2"/>
      <p:bldP spid="704565" grpId="0" animBg="1"/>
      <p:bldP spid="704565" grpId="1" animBg="1"/>
      <p:bldP spid="704566" grpId="0"/>
      <p:bldP spid="704566" grpId="1"/>
      <p:bldP spid="704567" grpId="0"/>
      <p:bldP spid="704568" grpId="0" animBg="1"/>
      <p:bldP spid="704569" grpId="0" animBg="1"/>
      <p:bldP spid="704569" grpId="1" animBg="1"/>
      <p:bldP spid="704570" grpId="0" animBg="1"/>
      <p:bldP spid="704570" grpId="1" animBg="1"/>
      <p:bldP spid="704571" grpId="0" animBg="1"/>
      <p:bldP spid="70457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8823-1348-4CAE-9C04-6A9B72862706}" type="slidenum">
              <a:rPr lang="en-US"/>
              <a:pPr/>
              <a:t>3</a:t>
            </a:fld>
            <a:endParaRPr lang="en-US"/>
          </a:p>
        </p:txBody>
      </p:sp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4425" y="-152400"/>
            <a:ext cx="7772400" cy="1143000"/>
          </a:xfrm>
        </p:spPr>
        <p:txBody>
          <a:bodyPr/>
          <a:lstStyle/>
          <a:p>
            <a:pPr algn="l"/>
            <a:r>
              <a:rPr lang="en-US" sz="4000"/>
              <a:t>Idea Behind</a:t>
            </a:r>
          </a:p>
        </p:txBody>
      </p:sp>
      <p:sp>
        <p:nvSpPr>
          <p:cNvPr id="965636" name="Rectangle 4"/>
          <p:cNvSpPr>
            <a:spLocks noChangeArrowheads="1"/>
          </p:cNvSpPr>
          <p:nvPr/>
        </p:nvSpPr>
        <p:spPr bwMode="auto">
          <a:xfrm>
            <a:off x="939800" y="1819275"/>
            <a:ext cx="3395663" cy="369888"/>
          </a:xfrm>
          <a:prstGeom prst="rect">
            <a:avLst/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Is the problem trivially solved</a:t>
            </a:r>
          </a:p>
        </p:txBody>
      </p:sp>
      <p:sp>
        <p:nvSpPr>
          <p:cNvPr id="965637" name="Rectangle 5"/>
          <p:cNvSpPr>
            <a:spLocks noChangeArrowheads="1"/>
          </p:cNvSpPr>
          <p:nvPr/>
        </p:nvSpPr>
        <p:spPr bwMode="auto">
          <a:xfrm>
            <a:off x="919163" y="2549525"/>
            <a:ext cx="3351212" cy="644525"/>
          </a:xfrm>
          <a:prstGeom prst="rect">
            <a:avLst/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dirty="0"/>
              <a:t>Break the problem into </a:t>
            </a:r>
            <a:r>
              <a:rPr lang="en-US" dirty="0" smtClean="0"/>
              <a:t>two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or more </a:t>
            </a:r>
            <a:r>
              <a:rPr lang="en-US" dirty="0">
                <a:solidFill>
                  <a:srgbClr val="6600CC"/>
                </a:solidFill>
              </a:rPr>
              <a:t>simpler </a:t>
            </a:r>
            <a:r>
              <a:rPr lang="en-US" dirty="0"/>
              <a:t>sub-problems</a:t>
            </a:r>
          </a:p>
        </p:txBody>
      </p:sp>
      <p:sp>
        <p:nvSpPr>
          <p:cNvPr id="965638" name="Rectangle 6"/>
          <p:cNvSpPr>
            <a:spLocks noChangeArrowheads="1"/>
          </p:cNvSpPr>
          <p:nvPr/>
        </p:nvSpPr>
        <p:spPr bwMode="auto">
          <a:xfrm>
            <a:off x="4981575" y="1692275"/>
            <a:ext cx="1504950" cy="644525"/>
          </a:xfrm>
          <a:prstGeom prst="rect">
            <a:avLst/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Just return </a:t>
            </a:r>
            <a:br>
              <a:rPr lang="en-US"/>
            </a:br>
            <a:r>
              <a:rPr lang="en-US"/>
              <a:t>the answer</a:t>
            </a:r>
          </a:p>
        </p:txBody>
      </p:sp>
      <p:sp>
        <p:nvSpPr>
          <p:cNvPr id="965642" name="Rectangle 10"/>
          <p:cNvSpPr>
            <a:spLocks noChangeArrowheads="1"/>
          </p:cNvSpPr>
          <p:nvPr/>
        </p:nvSpPr>
        <p:spPr bwMode="auto">
          <a:xfrm>
            <a:off x="900113" y="3517900"/>
            <a:ext cx="3525837" cy="919163"/>
          </a:xfrm>
          <a:prstGeom prst="rect">
            <a:avLst/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/>
              <a:t>Solve each sub-problem j </a:t>
            </a:r>
            <a:br>
              <a:rPr lang="en-US"/>
            </a:br>
            <a:r>
              <a:rPr lang="en-US"/>
              <a:t> </a:t>
            </a:r>
          </a:p>
          <a:p>
            <a:endParaRPr lang="en-US"/>
          </a:p>
        </p:txBody>
      </p:sp>
      <p:sp>
        <p:nvSpPr>
          <p:cNvPr id="965643" name="Rectangle 11"/>
          <p:cNvSpPr>
            <a:spLocks noChangeArrowheads="1"/>
          </p:cNvSpPr>
          <p:nvPr/>
        </p:nvSpPr>
        <p:spPr bwMode="auto">
          <a:xfrm>
            <a:off x="1166813" y="4778375"/>
            <a:ext cx="2903537" cy="644525"/>
          </a:xfrm>
          <a:prstGeom prst="rect">
            <a:avLst/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Collect all the solution(s) </a:t>
            </a:r>
            <a:br>
              <a:rPr lang="en-US"/>
            </a:br>
            <a:r>
              <a:rPr lang="en-US"/>
              <a:t>to the sub-problems</a:t>
            </a:r>
          </a:p>
        </p:txBody>
      </p:sp>
      <p:sp>
        <p:nvSpPr>
          <p:cNvPr id="965644" name="Rectangle 12"/>
          <p:cNvSpPr>
            <a:spLocks noChangeArrowheads="1"/>
          </p:cNvSpPr>
          <p:nvPr/>
        </p:nvSpPr>
        <p:spPr bwMode="auto">
          <a:xfrm>
            <a:off x="636588" y="5768975"/>
            <a:ext cx="3884612" cy="644525"/>
          </a:xfrm>
          <a:prstGeom prst="rect">
            <a:avLst/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Use the sub-solutions to construct</a:t>
            </a:r>
            <a:br>
              <a:rPr lang="en-US"/>
            </a:br>
            <a:r>
              <a:rPr lang="en-US"/>
              <a:t>a solution to the complete problem</a:t>
            </a:r>
          </a:p>
        </p:txBody>
      </p:sp>
      <p:sp>
        <p:nvSpPr>
          <p:cNvPr id="965645" name="Rectangle 13"/>
          <p:cNvSpPr>
            <a:spLocks noChangeArrowheads="1"/>
          </p:cNvSpPr>
          <p:nvPr/>
        </p:nvSpPr>
        <p:spPr bwMode="auto">
          <a:xfrm>
            <a:off x="5376863" y="5749925"/>
            <a:ext cx="1412875" cy="644525"/>
          </a:xfrm>
          <a:prstGeom prst="rect">
            <a:avLst/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Return the </a:t>
            </a:r>
            <a:br>
              <a:rPr lang="en-US"/>
            </a:br>
            <a:r>
              <a:rPr lang="en-US"/>
              <a:t>solution</a:t>
            </a:r>
          </a:p>
        </p:txBody>
      </p:sp>
      <p:sp>
        <p:nvSpPr>
          <p:cNvPr id="965656" name="Rectangle 24"/>
          <p:cNvSpPr>
            <a:spLocks noChangeArrowheads="1"/>
          </p:cNvSpPr>
          <p:nvPr/>
        </p:nvSpPr>
        <p:spPr bwMode="auto">
          <a:xfrm>
            <a:off x="993775" y="3813175"/>
            <a:ext cx="3349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 calling some other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function on the sub-problem j</a:t>
            </a:r>
          </a:p>
        </p:txBody>
      </p:sp>
      <p:sp>
        <p:nvSpPr>
          <p:cNvPr id="965646" name="Line 14"/>
          <p:cNvSpPr>
            <a:spLocks noChangeShapeType="1"/>
          </p:cNvSpPr>
          <p:nvPr/>
        </p:nvSpPr>
        <p:spPr bwMode="auto">
          <a:xfrm>
            <a:off x="4343400" y="2009775"/>
            <a:ext cx="6477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65647" name="Text Box 15"/>
          <p:cNvSpPr txBox="1">
            <a:spLocks noChangeArrowheads="1"/>
          </p:cNvSpPr>
          <p:nvPr/>
        </p:nvSpPr>
        <p:spPr bwMode="auto">
          <a:xfrm>
            <a:off x="4356100" y="1717675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Yes</a:t>
            </a:r>
          </a:p>
        </p:txBody>
      </p:sp>
      <p:sp>
        <p:nvSpPr>
          <p:cNvPr id="965648" name="Line 16"/>
          <p:cNvSpPr>
            <a:spLocks noChangeShapeType="1"/>
          </p:cNvSpPr>
          <p:nvPr/>
        </p:nvSpPr>
        <p:spPr bwMode="auto">
          <a:xfrm>
            <a:off x="2619375" y="2190750"/>
            <a:ext cx="0" cy="352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5649" name="Text Box 17"/>
          <p:cNvSpPr txBox="1">
            <a:spLocks noChangeArrowheads="1"/>
          </p:cNvSpPr>
          <p:nvPr/>
        </p:nvSpPr>
        <p:spPr bwMode="auto">
          <a:xfrm>
            <a:off x="2613025" y="2174875"/>
            <a:ext cx="487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No</a:t>
            </a:r>
          </a:p>
        </p:txBody>
      </p:sp>
      <p:sp>
        <p:nvSpPr>
          <p:cNvPr id="965650" name="Line 18"/>
          <p:cNvSpPr>
            <a:spLocks noChangeShapeType="1"/>
          </p:cNvSpPr>
          <p:nvPr/>
        </p:nvSpPr>
        <p:spPr bwMode="auto">
          <a:xfrm flipH="1">
            <a:off x="2581275" y="1400175"/>
            <a:ext cx="1685925" cy="419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5652" name="Rectangle 20"/>
          <p:cNvSpPr>
            <a:spLocks noChangeArrowheads="1"/>
          </p:cNvSpPr>
          <p:nvPr/>
        </p:nvSpPr>
        <p:spPr bwMode="auto">
          <a:xfrm>
            <a:off x="1608138" y="3813175"/>
            <a:ext cx="2054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by calling </a:t>
            </a:r>
            <a:r>
              <a:rPr lang="en-US" dirty="0" err="1"/>
              <a:t>ourself</a:t>
            </a:r>
            <a:r>
              <a:rPr lang="en-US" dirty="0"/>
              <a:t>!</a:t>
            </a:r>
            <a:br>
              <a:rPr lang="en-US" dirty="0"/>
            </a:br>
            <a:endParaRPr lang="en-US" dirty="0"/>
          </a:p>
        </p:txBody>
      </p:sp>
      <p:sp>
        <p:nvSpPr>
          <p:cNvPr id="965651" name="Line 19"/>
          <p:cNvSpPr>
            <a:spLocks noChangeShapeType="1"/>
          </p:cNvSpPr>
          <p:nvPr/>
        </p:nvSpPr>
        <p:spPr bwMode="auto">
          <a:xfrm>
            <a:off x="2600325" y="3171825"/>
            <a:ext cx="0" cy="352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5653" name="Line 21"/>
          <p:cNvSpPr>
            <a:spLocks noChangeShapeType="1"/>
          </p:cNvSpPr>
          <p:nvPr/>
        </p:nvSpPr>
        <p:spPr bwMode="auto">
          <a:xfrm>
            <a:off x="2647950" y="4429125"/>
            <a:ext cx="0" cy="352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5654" name="Line 22"/>
          <p:cNvSpPr>
            <a:spLocks noChangeShapeType="1"/>
          </p:cNvSpPr>
          <p:nvPr/>
        </p:nvSpPr>
        <p:spPr bwMode="auto">
          <a:xfrm>
            <a:off x="2609850" y="5410200"/>
            <a:ext cx="0" cy="352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5655" name="Line 23"/>
          <p:cNvSpPr>
            <a:spLocks noChangeShapeType="1"/>
          </p:cNvSpPr>
          <p:nvPr/>
        </p:nvSpPr>
        <p:spPr bwMode="auto">
          <a:xfrm>
            <a:off x="4524375" y="6067425"/>
            <a:ext cx="8572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5657" name="Rectangle 25"/>
          <p:cNvSpPr>
            <a:spLocks noChangeArrowheads="1"/>
          </p:cNvSpPr>
          <p:nvPr/>
        </p:nvSpPr>
        <p:spPr bwMode="auto">
          <a:xfrm>
            <a:off x="4968875" y="3486150"/>
            <a:ext cx="3881438" cy="369888"/>
          </a:xfrm>
          <a:prstGeom prst="rect">
            <a:avLst/>
          </a:prstGeom>
          <a:solidFill>
            <a:srgbClr val="FFFFE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CC00FF"/>
                </a:solidFill>
              </a:rPr>
              <a:t>SomeOtherFunction</a:t>
            </a:r>
            <a:r>
              <a:rPr lang="en-US"/>
              <a:t>(sub-problem</a:t>
            </a:r>
            <a:r>
              <a:rPr lang="en-US" baseline="-25000"/>
              <a:t>1</a:t>
            </a:r>
            <a:r>
              <a:rPr lang="en-US"/>
              <a:t>)</a:t>
            </a:r>
          </a:p>
        </p:txBody>
      </p:sp>
      <p:sp>
        <p:nvSpPr>
          <p:cNvPr id="965658" name="Line 26"/>
          <p:cNvSpPr>
            <a:spLocks noChangeShapeType="1"/>
          </p:cNvSpPr>
          <p:nvPr/>
        </p:nvSpPr>
        <p:spPr bwMode="auto">
          <a:xfrm>
            <a:off x="4419600" y="3629025"/>
            <a:ext cx="56197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5659" name="Line 27"/>
          <p:cNvSpPr>
            <a:spLocks noChangeShapeType="1"/>
          </p:cNvSpPr>
          <p:nvPr/>
        </p:nvSpPr>
        <p:spPr bwMode="auto">
          <a:xfrm flipH="1">
            <a:off x="4419600" y="3781425"/>
            <a:ext cx="561975" cy="0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5660" name="Rectangle 28"/>
          <p:cNvSpPr>
            <a:spLocks noChangeArrowheads="1"/>
          </p:cNvSpPr>
          <p:nvPr/>
        </p:nvSpPr>
        <p:spPr bwMode="auto">
          <a:xfrm>
            <a:off x="3714750" y="-152400"/>
            <a:ext cx="48387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000"/>
              <a:t>Problem Solving</a:t>
            </a:r>
          </a:p>
        </p:txBody>
      </p:sp>
      <p:sp>
        <p:nvSpPr>
          <p:cNvPr id="965661" name="Rectangle 29"/>
          <p:cNvSpPr>
            <a:spLocks noChangeArrowheads="1"/>
          </p:cNvSpPr>
          <p:nvPr/>
        </p:nvSpPr>
        <p:spPr bwMode="auto">
          <a:xfrm>
            <a:off x="3000375" y="-152400"/>
            <a:ext cx="48387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000"/>
              <a:t>Recursion</a:t>
            </a:r>
          </a:p>
        </p:txBody>
      </p:sp>
      <p:sp>
        <p:nvSpPr>
          <p:cNvPr id="965666" name="Rectangle 34"/>
          <p:cNvSpPr>
            <a:spLocks noChangeArrowheads="1"/>
          </p:cNvSpPr>
          <p:nvPr/>
        </p:nvSpPr>
        <p:spPr bwMode="auto">
          <a:xfrm>
            <a:off x="4964113" y="4010025"/>
            <a:ext cx="3892550" cy="369888"/>
          </a:xfrm>
          <a:prstGeom prst="rect">
            <a:avLst/>
          </a:prstGeom>
          <a:solidFill>
            <a:srgbClr val="FFFFE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CC00FF"/>
                </a:solidFill>
              </a:rPr>
              <a:t>SomeOtherFunction</a:t>
            </a:r>
            <a:r>
              <a:rPr lang="en-US"/>
              <a:t>(sub-problem</a:t>
            </a:r>
            <a:r>
              <a:rPr lang="en-US" baseline="-25000"/>
              <a:t>n</a:t>
            </a:r>
            <a:r>
              <a:rPr lang="en-US"/>
              <a:t>)</a:t>
            </a:r>
          </a:p>
        </p:txBody>
      </p:sp>
      <p:sp>
        <p:nvSpPr>
          <p:cNvPr id="965667" name="Line 35"/>
          <p:cNvSpPr>
            <a:spLocks noChangeShapeType="1"/>
          </p:cNvSpPr>
          <p:nvPr/>
        </p:nvSpPr>
        <p:spPr bwMode="auto">
          <a:xfrm>
            <a:off x="4419600" y="4152900"/>
            <a:ext cx="56197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5668" name="Line 36"/>
          <p:cNvSpPr>
            <a:spLocks noChangeShapeType="1"/>
          </p:cNvSpPr>
          <p:nvPr/>
        </p:nvSpPr>
        <p:spPr bwMode="auto">
          <a:xfrm flipH="1">
            <a:off x="4419600" y="4305300"/>
            <a:ext cx="561975" cy="0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965697" name="Group 65"/>
          <p:cNvGrpSpPr>
            <a:grpSpLocks/>
          </p:cNvGrpSpPr>
          <p:nvPr/>
        </p:nvGrpSpPr>
        <p:grpSpPr bwMode="auto">
          <a:xfrm>
            <a:off x="4786313" y="1327150"/>
            <a:ext cx="1989137" cy="2301875"/>
            <a:chOff x="3015" y="834"/>
            <a:chExt cx="1253" cy="1450"/>
          </a:xfrm>
        </p:grpSpPr>
        <p:sp>
          <p:nvSpPr>
            <p:cNvPr id="965675" name="Line 43"/>
            <p:cNvSpPr>
              <a:spLocks noChangeShapeType="1"/>
            </p:cNvSpPr>
            <p:nvPr/>
          </p:nvSpPr>
          <p:spPr bwMode="auto">
            <a:xfrm>
              <a:off x="3015" y="2284"/>
              <a:ext cx="1241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65676" name="Line 44"/>
            <p:cNvSpPr>
              <a:spLocks noChangeShapeType="1"/>
            </p:cNvSpPr>
            <p:nvPr/>
          </p:nvSpPr>
          <p:spPr bwMode="auto">
            <a:xfrm flipV="1">
              <a:off x="4256" y="834"/>
              <a:ext cx="0" cy="145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65677" name="Line 45"/>
            <p:cNvSpPr>
              <a:spLocks noChangeShapeType="1"/>
            </p:cNvSpPr>
            <p:nvPr/>
          </p:nvSpPr>
          <p:spPr bwMode="auto">
            <a:xfrm flipV="1">
              <a:off x="3614" y="834"/>
              <a:ext cx="65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965696" name="Group 64"/>
          <p:cNvGrpSpPr>
            <a:grpSpLocks/>
          </p:cNvGrpSpPr>
          <p:nvPr/>
        </p:nvGrpSpPr>
        <p:grpSpPr bwMode="auto">
          <a:xfrm>
            <a:off x="4943475" y="1203325"/>
            <a:ext cx="1936750" cy="2578100"/>
            <a:chOff x="3114" y="758"/>
            <a:chExt cx="1220" cy="1624"/>
          </a:xfrm>
        </p:grpSpPr>
        <p:sp>
          <p:nvSpPr>
            <p:cNvPr id="965678" name="Line 46"/>
            <p:cNvSpPr>
              <a:spLocks noChangeShapeType="1"/>
            </p:cNvSpPr>
            <p:nvPr/>
          </p:nvSpPr>
          <p:spPr bwMode="auto">
            <a:xfrm>
              <a:off x="3114" y="2382"/>
              <a:ext cx="1216" cy="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65679" name="Line 47"/>
            <p:cNvSpPr>
              <a:spLocks noChangeShapeType="1"/>
            </p:cNvSpPr>
            <p:nvPr/>
          </p:nvSpPr>
          <p:spPr bwMode="auto">
            <a:xfrm flipV="1">
              <a:off x="4320" y="758"/>
              <a:ext cx="10" cy="1624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65680" name="Line 48"/>
            <p:cNvSpPr>
              <a:spLocks noChangeShapeType="1"/>
            </p:cNvSpPr>
            <p:nvPr/>
          </p:nvSpPr>
          <p:spPr bwMode="auto">
            <a:xfrm flipV="1">
              <a:off x="3601" y="764"/>
              <a:ext cx="733" cy="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965695" name="Group 63"/>
          <p:cNvGrpSpPr>
            <a:grpSpLocks/>
          </p:cNvGrpSpPr>
          <p:nvPr/>
        </p:nvGrpSpPr>
        <p:grpSpPr bwMode="auto">
          <a:xfrm>
            <a:off x="4924425" y="928688"/>
            <a:ext cx="2301875" cy="3225800"/>
            <a:chOff x="3102" y="585"/>
            <a:chExt cx="1450" cy="2032"/>
          </a:xfrm>
        </p:grpSpPr>
        <p:sp>
          <p:nvSpPr>
            <p:cNvPr id="965684" name="Line 52"/>
            <p:cNvSpPr>
              <a:spLocks noChangeShapeType="1"/>
            </p:cNvSpPr>
            <p:nvPr/>
          </p:nvSpPr>
          <p:spPr bwMode="auto">
            <a:xfrm>
              <a:off x="3102" y="2617"/>
              <a:ext cx="144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65685" name="Line 53"/>
            <p:cNvSpPr>
              <a:spLocks noChangeShapeType="1"/>
            </p:cNvSpPr>
            <p:nvPr/>
          </p:nvSpPr>
          <p:spPr bwMode="auto">
            <a:xfrm flipV="1">
              <a:off x="4544" y="585"/>
              <a:ext cx="0" cy="203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65686" name="Line 54"/>
            <p:cNvSpPr>
              <a:spLocks noChangeShapeType="1"/>
            </p:cNvSpPr>
            <p:nvPr/>
          </p:nvSpPr>
          <p:spPr bwMode="auto">
            <a:xfrm flipV="1">
              <a:off x="3607" y="585"/>
              <a:ext cx="94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965694" name="Group 62"/>
          <p:cNvGrpSpPr>
            <a:grpSpLocks/>
          </p:cNvGrpSpPr>
          <p:nvPr/>
        </p:nvGrpSpPr>
        <p:grpSpPr bwMode="auto">
          <a:xfrm>
            <a:off x="4933950" y="800100"/>
            <a:ext cx="2427288" cy="3505200"/>
            <a:chOff x="3108" y="504"/>
            <a:chExt cx="1529" cy="2208"/>
          </a:xfrm>
        </p:grpSpPr>
        <p:sp>
          <p:nvSpPr>
            <p:cNvPr id="965688" name="Line 56"/>
            <p:cNvSpPr>
              <a:spLocks noChangeShapeType="1"/>
            </p:cNvSpPr>
            <p:nvPr/>
          </p:nvSpPr>
          <p:spPr bwMode="auto">
            <a:xfrm>
              <a:off x="3108" y="2712"/>
              <a:ext cx="1522" cy="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65689" name="Line 57"/>
            <p:cNvSpPr>
              <a:spLocks noChangeShapeType="1"/>
            </p:cNvSpPr>
            <p:nvPr/>
          </p:nvSpPr>
          <p:spPr bwMode="auto">
            <a:xfrm flipV="1">
              <a:off x="4618" y="504"/>
              <a:ext cx="12" cy="2208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65690" name="Line 58"/>
            <p:cNvSpPr>
              <a:spLocks noChangeShapeType="1"/>
            </p:cNvSpPr>
            <p:nvPr/>
          </p:nvSpPr>
          <p:spPr bwMode="auto">
            <a:xfrm>
              <a:off x="3601" y="512"/>
              <a:ext cx="1036" cy="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965691" name="Text Box 59"/>
          <p:cNvSpPr txBox="1">
            <a:spLocks noChangeArrowheads="1"/>
          </p:cNvSpPr>
          <p:nvPr/>
        </p:nvSpPr>
        <p:spPr bwMode="auto">
          <a:xfrm>
            <a:off x="6594475" y="3679825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</a:t>
            </a:r>
          </a:p>
        </p:txBody>
      </p:sp>
      <p:sp>
        <p:nvSpPr>
          <p:cNvPr id="965639" name="Rectangle 7"/>
          <p:cNvSpPr>
            <a:spLocks noChangeArrowheads="1"/>
          </p:cNvSpPr>
          <p:nvPr/>
        </p:nvSpPr>
        <p:spPr bwMode="auto">
          <a:xfrm>
            <a:off x="2932113" y="742950"/>
            <a:ext cx="2801937" cy="674688"/>
          </a:xfrm>
          <a:prstGeom prst="rect">
            <a:avLst/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1000"/>
          </a:p>
          <a:p>
            <a:r>
              <a:rPr lang="en-US">
                <a:solidFill>
                  <a:srgbClr val="0000FF"/>
                </a:solidFill>
              </a:rPr>
              <a:t>SolveAProblem</a:t>
            </a:r>
            <a:r>
              <a:rPr lang="en-US"/>
              <a:t>(problem)</a:t>
            </a:r>
          </a:p>
          <a:p>
            <a:endParaRPr lang="en-US" sz="1000"/>
          </a:p>
        </p:txBody>
      </p:sp>
      <p:sp>
        <p:nvSpPr>
          <p:cNvPr id="965698" name="Rectangle 66"/>
          <p:cNvSpPr>
            <a:spLocks noChangeArrowheads="1"/>
          </p:cNvSpPr>
          <p:nvPr/>
        </p:nvSpPr>
        <p:spPr bwMode="auto">
          <a:xfrm>
            <a:off x="4445000" y="3365500"/>
            <a:ext cx="22812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FF"/>
                </a:solidFill>
              </a:rPr>
              <a:t>SolveAProblem</a:t>
            </a:r>
            <a:r>
              <a:rPr lang="en-US" sz="1200"/>
              <a:t>(sub-problem</a:t>
            </a:r>
            <a:r>
              <a:rPr lang="en-US" sz="1200" baseline="-25000"/>
              <a:t>1</a:t>
            </a:r>
            <a:r>
              <a:rPr lang="en-US" sz="1200"/>
              <a:t>)</a:t>
            </a:r>
          </a:p>
        </p:txBody>
      </p:sp>
      <p:sp>
        <p:nvSpPr>
          <p:cNvPr id="965699" name="Rectangle 67"/>
          <p:cNvSpPr>
            <a:spLocks noChangeArrowheads="1"/>
          </p:cNvSpPr>
          <p:nvPr/>
        </p:nvSpPr>
        <p:spPr bwMode="auto">
          <a:xfrm>
            <a:off x="4454525" y="3892550"/>
            <a:ext cx="22891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FF"/>
                </a:solidFill>
              </a:rPr>
              <a:t>SolveAProblem</a:t>
            </a:r>
            <a:r>
              <a:rPr lang="en-US" sz="1200"/>
              <a:t>(sub-problem</a:t>
            </a:r>
            <a:r>
              <a:rPr lang="en-US" sz="1200" baseline="-25000"/>
              <a:t>n</a:t>
            </a:r>
            <a:r>
              <a:rPr lang="en-US" sz="120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965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965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65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65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000"/>
                                        <p:tgtEl>
                                          <p:spTgt spid="965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96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965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965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965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96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96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965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96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96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6" grpId="0" animBg="1"/>
      <p:bldP spid="965637" grpId="0" animBg="1"/>
      <p:bldP spid="965638" grpId="0" animBg="1"/>
      <p:bldP spid="965642" grpId="0" animBg="1"/>
      <p:bldP spid="965643" grpId="0" animBg="1"/>
      <p:bldP spid="965644" grpId="0" animBg="1"/>
      <p:bldP spid="965645" grpId="0" animBg="1"/>
      <p:bldP spid="965656" grpId="0"/>
      <p:bldP spid="965656" grpId="1"/>
      <p:bldP spid="965646" grpId="0" animBg="1"/>
      <p:bldP spid="965647" grpId="0"/>
      <p:bldP spid="965648" grpId="0" animBg="1"/>
      <p:bldP spid="965649" grpId="0"/>
      <p:bldP spid="965650" grpId="0" animBg="1"/>
      <p:bldP spid="965652" grpId="0"/>
      <p:bldP spid="965651" grpId="0" animBg="1"/>
      <p:bldP spid="965653" grpId="0" animBg="1"/>
      <p:bldP spid="965654" grpId="0" animBg="1"/>
      <p:bldP spid="965655" grpId="0" animBg="1"/>
      <p:bldP spid="965657" grpId="0" animBg="1"/>
      <p:bldP spid="965657" grpId="1" animBg="1"/>
      <p:bldP spid="965658" grpId="0" animBg="1"/>
      <p:bldP spid="965659" grpId="0" animBg="1"/>
      <p:bldP spid="965660" grpId="0"/>
      <p:bldP spid="965661" grpId="0"/>
      <p:bldP spid="965666" grpId="0" animBg="1"/>
      <p:bldP spid="965666" grpId="1" animBg="1"/>
      <p:bldP spid="965667" grpId="0" animBg="1"/>
      <p:bldP spid="965668" grpId="0" animBg="1"/>
      <p:bldP spid="965691" grpId="0"/>
      <p:bldP spid="965691" grpId="1"/>
      <p:bldP spid="965639" grpId="0" animBg="1"/>
      <p:bldP spid="965698" grpId="0"/>
      <p:bldP spid="96569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E879-4050-43B6-A642-7491F58146A1}" type="slidenum">
              <a:rPr lang="en-US"/>
              <a:pPr/>
              <a:t>30</a:t>
            </a:fld>
            <a:endParaRPr lang="en-US"/>
          </a:p>
        </p:txBody>
      </p:sp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-209550"/>
            <a:ext cx="8562975" cy="1143000"/>
          </a:xfrm>
        </p:spPr>
        <p:txBody>
          <a:bodyPr/>
          <a:lstStyle/>
          <a:p>
            <a:r>
              <a:rPr lang="en-US" sz="3800" dirty="0"/>
              <a:t>Example #2: Recursion on an Array</a:t>
            </a:r>
          </a:p>
        </p:txBody>
      </p:sp>
      <p:sp>
        <p:nvSpPr>
          <p:cNvPr id="833590" name="Text Box 54"/>
          <p:cNvSpPr txBox="1">
            <a:spLocks noChangeArrowheads="1"/>
          </p:cNvSpPr>
          <p:nvPr/>
        </p:nvSpPr>
        <p:spPr bwMode="auto">
          <a:xfrm>
            <a:off x="517525" y="993775"/>
            <a:ext cx="8169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/>
              <a:t>For our next example, let’s learn how to use recursion to get the sum of all the items in an array.</a:t>
            </a:r>
          </a:p>
        </p:txBody>
      </p:sp>
      <p:grpSp>
        <p:nvGrpSpPr>
          <p:cNvPr id="833600" name="Group 64"/>
          <p:cNvGrpSpPr>
            <a:grpSpLocks/>
          </p:cNvGrpSpPr>
          <p:nvPr/>
        </p:nvGrpSpPr>
        <p:grpSpPr bwMode="auto">
          <a:xfrm>
            <a:off x="2884488" y="2370138"/>
            <a:ext cx="2817812" cy="757237"/>
            <a:chOff x="1943" y="1487"/>
            <a:chExt cx="1775" cy="477"/>
          </a:xfrm>
        </p:grpSpPr>
        <p:sp>
          <p:nvSpPr>
            <p:cNvPr id="833592" name="Rectangle 56"/>
            <p:cNvSpPr>
              <a:spLocks noChangeArrowheads="1"/>
            </p:cNvSpPr>
            <p:nvPr/>
          </p:nvSpPr>
          <p:spPr bwMode="auto">
            <a:xfrm>
              <a:off x="2262" y="1496"/>
              <a:ext cx="285" cy="247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833593" name="Rectangle 57"/>
            <p:cNvSpPr>
              <a:spLocks noChangeArrowheads="1"/>
            </p:cNvSpPr>
            <p:nvPr/>
          </p:nvSpPr>
          <p:spPr bwMode="auto">
            <a:xfrm>
              <a:off x="2555" y="1496"/>
              <a:ext cx="308" cy="247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20</a:t>
              </a:r>
            </a:p>
          </p:txBody>
        </p:sp>
        <p:sp>
          <p:nvSpPr>
            <p:cNvPr id="833594" name="Rectangle 58"/>
            <p:cNvSpPr>
              <a:spLocks noChangeArrowheads="1"/>
            </p:cNvSpPr>
            <p:nvPr/>
          </p:nvSpPr>
          <p:spPr bwMode="auto">
            <a:xfrm>
              <a:off x="2837" y="1496"/>
              <a:ext cx="308" cy="247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70</a:t>
              </a:r>
            </a:p>
          </p:txBody>
        </p:sp>
        <p:sp>
          <p:nvSpPr>
            <p:cNvPr id="833595" name="Rectangle 59"/>
            <p:cNvSpPr>
              <a:spLocks noChangeArrowheads="1"/>
            </p:cNvSpPr>
            <p:nvPr/>
          </p:nvSpPr>
          <p:spPr bwMode="auto">
            <a:xfrm>
              <a:off x="3101" y="1496"/>
              <a:ext cx="285" cy="247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14</a:t>
              </a:r>
            </a:p>
          </p:txBody>
        </p:sp>
        <p:sp>
          <p:nvSpPr>
            <p:cNvPr id="833596" name="Rectangle 60"/>
            <p:cNvSpPr>
              <a:spLocks noChangeArrowheads="1"/>
            </p:cNvSpPr>
            <p:nvPr/>
          </p:nvSpPr>
          <p:spPr bwMode="auto">
            <a:xfrm>
              <a:off x="3395" y="1496"/>
              <a:ext cx="308" cy="247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39</a:t>
              </a:r>
            </a:p>
          </p:txBody>
        </p:sp>
        <p:sp>
          <p:nvSpPr>
            <p:cNvPr id="833597" name="Rectangle 61"/>
            <p:cNvSpPr>
              <a:spLocks noChangeArrowheads="1"/>
            </p:cNvSpPr>
            <p:nvPr/>
          </p:nvSpPr>
          <p:spPr bwMode="auto">
            <a:xfrm>
              <a:off x="1943" y="1487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arr</a:t>
              </a:r>
            </a:p>
          </p:txBody>
        </p:sp>
        <p:sp>
          <p:nvSpPr>
            <p:cNvPr id="833598" name="Rectangle 62"/>
            <p:cNvSpPr>
              <a:spLocks noChangeArrowheads="1"/>
            </p:cNvSpPr>
            <p:nvPr/>
          </p:nvSpPr>
          <p:spPr bwMode="auto">
            <a:xfrm>
              <a:off x="2299" y="1733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833599" name="Rectangle 63"/>
            <p:cNvSpPr>
              <a:spLocks noChangeArrowheads="1"/>
            </p:cNvSpPr>
            <p:nvPr/>
          </p:nvSpPr>
          <p:spPr bwMode="auto">
            <a:xfrm>
              <a:off x="3402" y="1721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n-1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502B-B908-4247-B61C-7688B6CFAAA3}" type="slidenum">
              <a:rPr lang="en-US"/>
              <a:pPr/>
              <a:t>31</a:t>
            </a:fld>
            <a:endParaRPr lang="en-US"/>
          </a:p>
        </p:txBody>
      </p:sp>
      <p:sp>
        <p:nvSpPr>
          <p:cNvPr id="841730" name="Rectangle 2"/>
          <p:cNvSpPr>
            <a:spLocks noChangeArrowheads="1"/>
          </p:cNvSpPr>
          <p:nvPr/>
        </p:nvSpPr>
        <p:spPr bwMode="auto">
          <a:xfrm>
            <a:off x="5010150" y="869430"/>
            <a:ext cx="4010025" cy="3245370"/>
          </a:xfrm>
          <a:prstGeom prst="rect">
            <a:avLst/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841731" name="Text Box 3"/>
          <p:cNvSpPr txBox="1">
            <a:spLocks noChangeArrowheads="1"/>
          </p:cNvSpPr>
          <p:nvPr/>
        </p:nvSpPr>
        <p:spPr bwMode="auto">
          <a:xfrm>
            <a:off x="5030788" y="1965325"/>
            <a:ext cx="227965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/>
              <a:t>{</a:t>
            </a:r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r>
              <a:rPr lang="en-US" sz="1200"/>
              <a:t>}</a:t>
            </a:r>
          </a:p>
        </p:txBody>
      </p:sp>
      <p:sp>
        <p:nvSpPr>
          <p:cNvPr id="84173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-114300"/>
            <a:ext cx="7772400" cy="1143000"/>
          </a:xfrm>
        </p:spPr>
        <p:txBody>
          <a:bodyPr/>
          <a:lstStyle/>
          <a:p>
            <a:r>
              <a:rPr lang="en-US" sz="3200"/>
              <a:t>Step #1: </a:t>
            </a:r>
            <a:r>
              <a:rPr lang="en-US" sz="3200">
                <a:solidFill>
                  <a:schemeClr val="accent2"/>
                </a:solidFill>
              </a:rPr>
              <a:t>Write the function header</a:t>
            </a:r>
          </a:p>
        </p:txBody>
      </p:sp>
      <p:sp>
        <p:nvSpPr>
          <p:cNvPr id="841733" name="Text Box 5"/>
          <p:cNvSpPr txBox="1">
            <a:spLocks noChangeArrowheads="1"/>
          </p:cNvSpPr>
          <p:nvPr/>
        </p:nvSpPr>
        <p:spPr bwMode="auto">
          <a:xfrm>
            <a:off x="5383213" y="1651000"/>
            <a:ext cx="36560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sumArr(int arr[</a:t>
            </a:r>
            <a:r>
              <a:rPr lang="en-US" sz="800"/>
              <a:t> </a:t>
            </a:r>
            <a:r>
              <a:rPr lang="en-US"/>
              <a:t>], int n)</a:t>
            </a:r>
          </a:p>
        </p:txBody>
      </p:sp>
      <p:sp>
        <p:nvSpPr>
          <p:cNvPr id="841734" name="Text Box 6"/>
          <p:cNvSpPr txBox="1">
            <a:spLocks noChangeArrowheads="1"/>
          </p:cNvSpPr>
          <p:nvPr/>
        </p:nvSpPr>
        <p:spPr bwMode="auto">
          <a:xfrm>
            <a:off x="5002213" y="1651000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</a:t>
            </a:r>
          </a:p>
        </p:txBody>
      </p:sp>
      <p:sp>
        <p:nvSpPr>
          <p:cNvPr id="841735" name="Text Box 7"/>
          <p:cNvSpPr txBox="1">
            <a:spLocks noChangeArrowheads="1"/>
          </p:cNvSpPr>
          <p:nvPr/>
        </p:nvSpPr>
        <p:spPr bwMode="auto">
          <a:xfrm>
            <a:off x="278255" y="774699"/>
            <a:ext cx="460489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Figure out what </a:t>
            </a:r>
            <a:r>
              <a:rPr lang="en-US" sz="2000" dirty="0">
                <a:solidFill>
                  <a:srgbClr val="6600CC"/>
                </a:solidFill>
              </a:rPr>
              <a:t>argument(s)</a:t>
            </a:r>
            <a:r>
              <a:rPr lang="en-US" sz="2000" dirty="0">
                <a:solidFill>
                  <a:schemeClr val="tx1"/>
                </a:solidFill>
              </a:rPr>
              <a:t> your function will take and what it needs to </a:t>
            </a:r>
            <a:r>
              <a:rPr lang="en-US" sz="2000" dirty="0">
                <a:solidFill>
                  <a:srgbClr val="6600CC"/>
                </a:solidFill>
              </a:rPr>
              <a:t>return </a:t>
            </a:r>
            <a:r>
              <a:rPr lang="en-US" sz="2000" dirty="0">
                <a:solidFill>
                  <a:schemeClr val="tx1"/>
                </a:solidFill>
              </a:rPr>
              <a:t>(if anything).  </a:t>
            </a:r>
          </a:p>
        </p:txBody>
      </p:sp>
      <p:sp>
        <p:nvSpPr>
          <p:cNvPr id="841736" name="Text Box 8"/>
          <p:cNvSpPr txBox="1">
            <a:spLocks noChangeArrowheads="1"/>
          </p:cNvSpPr>
          <p:nvPr/>
        </p:nvSpPr>
        <p:spPr bwMode="auto">
          <a:xfrm>
            <a:off x="484186" y="2898775"/>
            <a:ext cx="43561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Our function will return the total sum of items in the array, so we can make the return type an </a:t>
            </a:r>
            <a:r>
              <a:rPr lang="en-US" dirty="0">
                <a:solidFill>
                  <a:srgbClr val="6600CC"/>
                </a:solidFill>
              </a:rPr>
              <a:t>int</a:t>
            </a:r>
            <a:r>
              <a:rPr lang="en-US" dirty="0"/>
              <a:t>.</a:t>
            </a:r>
          </a:p>
        </p:txBody>
      </p:sp>
      <p:sp>
        <p:nvSpPr>
          <p:cNvPr id="841737" name="Text Box 9"/>
          <p:cNvSpPr txBox="1">
            <a:spLocks noChangeArrowheads="1"/>
          </p:cNvSpPr>
          <p:nvPr/>
        </p:nvSpPr>
        <p:spPr bwMode="auto">
          <a:xfrm>
            <a:off x="374649" y="1964362"/>
            <a:ext cx="4575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To sum up all of the items in an array, we need a </a:t>
            </a:r>
            <a:r>
              <a:rPr lang="en-US" dirty="0">
                <a:solidFill>
                  <a:srgbClr val="6600CC"/>
                </a:solidFill>
              </a:rPr>
              <a:t>pointer to the array</a:t>
            </a:r>
            <a:r>
              <a:rPr lang="en-US" dirty="0"/>
              <a:t> and its </a:t>
            </a:r>
            <a:r>
              <a:rPr lang="en-US" dirty="0">
                <a:solidFill>
                  <a:srgbClr val="6600CC"/>
                </a:solidFill>
              </a:rPr>
              <a:t>size</a:t>
            </a:r>
            <a:r>
              <a:rPr lang="en-US" dirty="0"/>
              <a:t>.</a:t>
            </a:r>
          </a:p>
        </p:txBody>
      </p:sp>
      <p:sp>
        <p:nvSpPr>
          <p:cNvPr id="841738" name="Text Box 10"/>
          <p:cNvSpPr txBox="1">
            <a:spLocks noChangeArrowheads="1"/>
          </p:cNvSpPr>
          <p:nvPr/>
        </p:nvSpPr>
        <p:spPr bwMode="auto">
          <a:xfrm>
            <a:off x="278255" y="5372893"/>
            <a:ext cx="43561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So far, so good.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Let’s </a:t>
            </a:r>
            <a:r>
              <a:rPr lang="en-US" dirty="0"/>
              <a:t>go on to step #2.</a:t>
            </a:r>
          </a:p>
        </p:txBody>
      </p:sp>
      <p:sp>
        <p:nvSpPr>
          <p:cNvPr id="841739" name="AutoShape 11"/>
          <p:cNvSpPr>
            <a:spLocks noChangeArrowheads="1"/>
          </p:cNvSpPr>
          <p:nvPr/>
        </p:nvSpPr>
        <p:spPr bwMode="auto">
          <a:xfrm>
            <a:off x="5029200" y="0"/>
            <a:ext cx="3619500" cy="1019175"/>
          </a:xfrm>
          <a:prstGeom prst="wedgeRoundRectCallout">
            <a:avLst>
              <a:gd name="adj1" fmla="val 3949"/>
              <a:gd name="adj2" fmla="val 120718"/>
              <a:gd name="adj3" fmla="val 16667"/>
            </a:avLst>
          </a:prstGeom>
          <a:solidFill>
            <a:srgbClr val="E2FEE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You could also have written: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 </a:t>
            </a:r>
            <a:r>
              <a:rPr lang="en-US" dirty="0">
                <a:solidFill>
                  <a:srgbClr val="6600CC"/>
                </a:solidFill>
              </a:rPr>
              <a:t>*</a:t>
            </a:r>
            <a:r>
              <a:rPr lang="en-US" dirty="0" err="1">
                <a:solidFill>
                  <a:srgbClr val="6600CC"/>
                </a:solidFill>
              </a:rPr>
              <a:t>arr</a:t>
            </a:r>
            <a:endParaRPr lang="en-US" dirty="0">
              <a:solidFill>
                <a:srgbClr val="6600CC"/>
              </a:solidFill>
            </a:endParaRPr>
          </a:p>
          <a:p>
            <a:r>
              <a:rPr lang="en-US" dirty="0"/>
              <a:t>It’s the same thing!</a:t>
            </a:r>
          </a:p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505325" y="4143115"/>
            <a:ext cx="4638675" cy="2689485"/>
            <a:chOff x="4505325" y="4143115"/>
            <a:chExt cx="4638675" cy="2689485"/>
          </a:xfrm>
        </p:grpSpPr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4524375" y="4152900"/>
              <a:ext cx="4495800" cy="2679700"/>
            </a:xfrm>
            <a:prstGeom prst="rect">
              <a:avLst/>
            </a:prstGeom>
            <a:solidFill>
              <a:srgbClr val="F7FFF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4505325" y="4143115"/>
              <a:ext cx="46386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 algn="l"/>
              <a:r>
                <a:rPr lang="en-US" dirty="0" err="1"/>
                <a:t>int</a:t>
              </a:r>
              <a:r>
                <a:rPr lang="en-US" dirty="0"/>
                <a:t> main()</a:t>
              </a:r>
            </a:p>
            <a:p>
              <a:pPr algn="l"/>
              <a:r>
                <a:rPr lang="en-US" sz="1200" b="1" dirty="0"/>
                <a:t>{</a:t>
              </a:r>
            </a:p>
            <a:p>
              <a:pPr algn="l"/>
              <a:r>
                <a:rPr lang="en-US" dirty="0"/>
                <a:t>    </a:t>
              </a:r>
              <a:r>
                <a:rPr lang="en-US" dirty="0" err="1"/>
                <a:t>const</a:t>
              </a:r>
              <a:r>
                <a:rPr lang="en-US" dirty="0"/>
                <a:t> </a:t>
              </a:r>
              <a:r>
                <a:rPr lang="en-US" dirty="0" err="1"/>
                <a:t>int</a:t>
              </a:r>
              <a:r>
                <a:rPr lang="en-US" dirty="0"/>
                <a:t> n = </a:t>
              </a:r>
              <a:r>
                <a:rPr lang="en-US" dirty="0" smtClean="0"/>
                <a:t>5;</a:t>
              </a:r>
              <a:endParaRPr lang="en-US" dirty="0"/>
            </a:p>
            <a:p>
              <a:pPr algn="l"/>
              <a:r>
                <a:rPr lang="en-US" dirty="0"/>
                <a:t>    </a:t>
              </a:r>
              <a:r>
                <a:rPr lang="en-US" dirty="0" err="1"/>
                <a:t>int</a:t>
              </a:r>
              <a:r>
                <a:rPr lang="en-US" dirty="0"/>
                <a:t> </a:t>
              </a:r>
              <a:r>
                <a:rPr lang="en-US" dirty="0" err="1"/>
                <a:t>arr</a:t>
              </a:r>
              <a:r>
                <a:rPr lang="en-US" dirty="0"/>
                <a:t>[n] = { 10, 100, </a:t>
              </a:r>
              <a:r>
                <a:rPr lang="en-US" dirty="0" smtClean="0"/>
                <a:t>42, 72, 16}, s;</a:t>
              </a:r>
              <a:endParaRPr lang="en-US" dirty="0"/>
            </a:p>
            <a:p>
              <a:pPr algn="l"/>
              <a:endParaRPr lang="en-US" dirty="0"/>
            </a:p>
            <a:p>
              <a:pPr algn="l"/>
              <a:endParaRPr lang="en-US" dirty="0"/>
            </a:p>
            <a:p>
              <a:pPr algn="l"/>
              <a:r>
                <a:rPr lang="en-US" sz="600" dirty="0"/>
                <a:t>      </a:t>
              </a:r>
            </a:p>
            <a:p>
              <a:pPr algn="l"/>
              <a:r>
                <a:rPr lang="en-US" sz="1200" dirty="0"/>
                <a:t> </a:t>
              </a:r>
            </a:p>
            <a:p>
              <a:pPr algn="l"/>
              <a:r>
                <a:rPr lang="en-US" sz="1200" dirty="0" smtClean="0"/>
                <a:t/>
              </a:r>
              <a:br>
                <a:rPr lang="en-US" sz="1200" dirty="0" smtClean="0"/>
              </a:br>
              <a:endParaRPr lang="en-US" sz="1200" dirty="0"/>
            </a:p>
            <a:p>
              <a:pPr algn="l"/>
              <a:endParaRPr lang="en-US" sz="600" dirty="0"/>
            </a:p>
            <a:p>
              <a:pPr algn="l"/>
              <a:endParaRPr lang="en-US" sz="1050" dirty="0" smtClean="0"/>
            </a:p>
            <a:p>
              <a:pPr algn="l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</p:grp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4783138" y="5289550"/>
            <a:ext cx="4203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smtClean="0"/>
              <a:t>s </a:t>
            </a:r>
            <a:r>
              <a:rPr lang="en-US" dirty="0"/>
              <a:t>= </a:t>
            </a:r>
            <a:r>
              <a:rPr lang="en-US" dirty="0" err="1"/>
              <a:t>sumArr</a:t>
            </a:r>
            <a:r>
              <a:rPr lang="en-US" dirty="0"/>
              <a:t>( </a:t>
            </a:r>
            <a:r>
              <a:rPr lang="en-US" dirty="0" err="1">
                <a:solidFill>
                  <a:srgbClr val="6600CC"/>
                </a:solidFill>
              </a:rPr>
              <a:t>arr</a:t>
            </a:r>
            <a:r>
              <a:rPr lang="en-US" dirty="0"/>
              <a:t> ,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); 	  </a:t>
            </a:r>
            <a:r>
              <a:rPr lang="en-US" sz="1200" dirty="0"/>
              <a:t>// whole array</a:t>
            </a:r>
            <a:r>
              <a:rPr lang="en-US" dirty="0"/>
              <a:t>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593725" y="4114800"/>
            <a:ext cx="344612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/>
              <a:t>And here’s how we’d call our array-summer function to solve a problem of </a:t>
            </a:r>
            <a:r>
              <a:rPr lang="en-US" dirty="0" smtClean="0">
                <a:solidFill>
                  <a:srgbClr val="FF0000"/>
                </a:solidFill>
              </a:rPr>
              <a:t>size n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1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1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4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4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4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1730" grpId="0" animBg="1"/>
      <p:bldP spid="841731" grpId="0"/>
      <p:bldP spid="841735" grpId="0"/>
      <p:bldP spid="841736" grpId="0"/>
      <p:bldP spid="841737" grpId="0"/>
      <p:bldP spid="841738" grpId="0"/>
      <p:bldP spid="841739" grpId="0" animBg="1"/>
      <p:bldP spid="841739" grpId="1" animBg="1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4505325" y="4143115"/>
            <a:ext cx="4638675" cy="2689485"/>
            <a:chOff x="4505325" y="4143115"/>
            <a:chExt cx="4638675" cy="2689485"/>
          </a:xfrm>
        </p:grpSpPr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4524375" y="4152900"/>
              <a:ext cx="4495800" cy="2679700"/>
            </a:xfrm>
            <a:prstGeom prst="rect">
              <a:avLst/>
            </a:prstGeom>
            <a:solidFill>
              <a:srgbClr val="F7FFF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Autofit/>
            </a:bodyPr>
            <a:lstStyle/>
            <a:p>
              <a:endParaRPr lang="en-US"/>
            </a:p>
          </p:txBody>
        </p:sp>
        <p:sp>
          <p:nvSpPr>
            <p:cNvPr id="57" name="Text Box 13"/>
            <p:cNvSpPr txBox="1">
              <a:spLocks noChangeArrowheads="1"/>
            </p:cNvSpPr>
            <p:nvPr/>
          </p:nvSpPr>
          <p:spPr bwMode="auto">
            <a:xfrm>
              <a:off x="4505325" y="4143115"/>
              <a:ext cx="46386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 algn="l"/>
              <a:r>
                <a:rPr lang="en-US" dirty="0" err="1"/>
                <a:t>int</a:t>
              </a:r>
              <a:r>
                <a:rPr lang="en-US" dirty="0"/>
                <a:t> main()</a:t>
              </a:r>
            </a:p>
            <a:p>
              <a:pPr algn="l"/>
              <a:r>
                <a:rPr lang="en-US" sz="1200" b="1" dirty="0"/>
                <a:t>{</a:t>
              </a:r>
            </a:p>
            <a:p>
              <a:pPr algn="l"/>
              <a:r>
                <a:rPr lang="en-US" dirty="0"/>
                <a:t>    </a:t>
              </a:r>
              <a:r>
                <a:rPr lang="en-US" dirty="0" err="1"/>
                <a:t>const</a:t>
              </a:r>
              <a:r>
                <a:rPr lang="en-US" dirty="0"/>
                <a:t> </a:t>
              </a:r>
              <a:r>
                <a:rPr lang="en-US" dirty="0" err="1"/>
                <a:t>int</a:t>
              </a:r>
              <a:r>
                <a:rPr lang="en-US" dirty="0"/>
                <a:t> n = </a:t>
              </a:r>
              <a:r>
                <a:rPr lang="en-US" dirty="0" smtClean="0"/>
                <a:t>5;</a:t>
              </a:r>
              <a:endParaRPr lang="en-US" dirty="0"/>
            </a:p>
            <a:p>
              <a:pPr algn="l"/>
              <a:r>
                <a:rPr lang="en-US" dirty="0" smtClean="0"/>
                <a:t>    </a:t>
              </a:r>
              <a:r>
                <a:rPr lang="en-US" dirty="0" err="1"/>
                <a:t>int</a:t>
              </a:r>
              <a:r>
                <a:rPr lang="en-US" dirty="0"/>
                <a:t> </a:t>
              </a:r>
              <a:r>
                <a:rPr lang="en-US" dirty="0" err="1"/>
                <a:t>arr</a:t>
              </a:r>
              <a:r>
                <a:rPr lang="en-US" dirty="0"/>
                <a:t>[n] = { 10, 100, 42, 72, 16}, s;</a:t>
              </a:r>
            </a:p>
            <a:p>
              <a:pPr algn="l"/>
              <a:endParaRPr lang="en-US" dirty="0"/>
            </a:p>
            <a:p>
              <a:pPr algn="l"/>
              <a:r>
                <a:rPr lang="en-US" sz="600" dirty="0"/>
                <a:t>      </a:t>
              </a:r>
            </a:p>
            <a:p>
              <a:pPr algn="l"/>
              <a:r>
                <a:rPr lang="en-US" sz="1200" dirty="0"/>
                <a:t> </a:t>
              </a:r>
            </a:p>
            <a:p>
              <a:pPr algn="l"/>
              <a:r>
                <a:rPr lang="en-US" sz="1200" dirty="0" smtClean="0"/>
                <a:t/>
              </a:r>
              <a:br>
                <a:rPr lang="en-US" sz="1200" dirty="0" smtClean="0"/>
              </a:br>
              <a:endParaRPr lang="en-US" sz="1200" dirty="0"/>
            </a:p>
            <a:p>
              <a:pPr algn="l"/>
              <a:endParaRPr lang="en-US" sz="600" dirty="0"/>
            </a:p>
            <a:p>
              <a:pPr algn="l"/>
              <a:endParaRPr lang="en-US" sz="1050" dirty="0" smtClean="0"/>
            </a:p>
            <a:p>
              <a:pPr algn="l"/>
              <a:endParaRPr lang="en-US" sz="1200" b="1" dirty="0" smtClean="0"/>
            </a:p>
            <a:p>
              <a:pPr algn="l"/>
              <a:endParaRPr lang="en-US" sz="400" b="1" dirty="0"/>
            </a:p>
            <a:p>
              <a:pPr algn="l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</p:grp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0AC9-A0A3-43C9-851A-F3F1CEDF3995}" type="slidenum">
              <a:rPr lang="en-US"/>
              <a:pPr/>
              <a:t>32</a:t>
            </a:fld>
            <a:endParaRPr lang="en-US"/>
          </a:p>
        </p:txBody>
      </p:sp>
      <p:sp>
        <p:nvSpPr>
          <p:cNvPr id="843791" name="Text Box 15"/>
          <p:cNvSpPr txBox="1">
            <a:spLocks noChangeArrowheads="1"/>
          </p:cNvSpPr>
          <p:nvPr/>
        </p:nvSpPr>
        <p:spPr bwMode="auto">
          <a:xfrm>
            <a:off x="4761094" y="5968740"/>
            <a:ext cx="4465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smtClean="0"/>
              <a:t>s = </a:t>
            </a:r>
            <a:r>
              <a:rPr lang="en-US" dirty="0" err="1" smtClean="0"/>
              <a:t>magicsumArr</a:t>
            </a:r>
            <a:r>
              <a:rPr lang="en-US" dirty="0"/>
              <a:t>( </a:t>
            </a:r>
            <a:r>
              <a:rPr lang="en-US" dirty="0" err="1" smtClean="0">
                <a:solidFill>
                  <a:srgbClr val="6600CC"/>
                </a:solidFill>
              </a:rPr>
              <a:t>arr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n/2</a:t>
            </a:r>
            <a:r>
              <a:rPr lang="en-US" dirty="0" smtClean="0">
                <a:solidFill>
                  <a:srgbClr val="6600CC"/>
                </a:solidFill>
              </a:rPr>
              <a:t> </a:t>
            </a:r>
            <a:r>
              <a:rPr lang="en-US" dirty="0" smtClean="0"/>
              <a:t>); </a:t>
            </a:r>
            <a:r>
              <a:rPr lang="en-US" sz="1200" dirty="0" smtClean="0"/>
              <a:t> // sums 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half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 Box 34"/>
          <p:cNvSpPr txBox="1">
            <a:spLocks noChangeArrowheads="1"/>
          </p:cNvSpPr>
          <p:nvPr/>
        </p:nvSpPr>
        <p:spPr bwMode="auto">
          <a:xfrm>
            <a:off x="4748158" y="6278947"/>
            <a:ext cx="4877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s = </a:t>
            </a:r>
            <a:r>
              <a:rPr lang="en-US" dirty="0" err="1" smtClean="0"/>
              <a:t>magicsumArr</a:t>
            </a:r>
            <a:r>
              <a:rPr lang="en-US" dirty="0" smtClean="0"/>
              <a:t>( </a:t>
            </a:r>
            <a:r>
              <a:rPr lang="en-US" dirty="0" err="1" smtClean="0">
                <a:solidFill>
                  <a:schemeClr val="bg1"/>
                </a:solidFill>
              </a:rPr>
              <a:t>arr+n</a:t>
            </a:r>
            <a:r>
              <a:rPr lang="en-US" dirty="0" smtClean="0">
                <a:solidFill>
                  <a:schemeClr val="bg1"/>
                </a:solidFill>
              </a:rPr>
              <a:t>/2, n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n/2</a:t>
            </a:r>
            <a:r>
              <a:rPr lang="en-US" sz="1000" dirty="0" smtClean="0">
                <a:solidFill>
                  <a:schemeClr val="bg1"/>
                </a:solidFill>
              </a:rPr>
              <a:t>  </a:t>
            </a:r>
            <a:r>
              <a:rPr lang="en-US" dirty="0" smtClean="0"/>
              <a:t>); </a:t>
            </a:r>
            <a:r>
              <a:rPr lang="en-US" sz="1200" dirty="0" smtClean="0"/>
              <a:t>// 2</a:t>
            </a:r>
            <a:r>
              <a:rPr lang="en-US" sz="1200" baseline="30000" dirty="0" smtClean="0"/>
              <a:t>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-161925"/>
            <a:ext cx="8162925" cy="1143000"/>
          </a:xfrm>
        </p:spPr>
        <p:txBody>
          <a:bodyPr/>
          <a:lstStyle/>
          <a:p>
            <a:r>
              <a:rPr lang="en-US" sz="3200" dirty="0"/>
              <a:t>Step #2: </a:t>
            </a:r>
            <a:r>
              <a:rPr lang="en-US" sz="3200" dirty="0">
                <a:solidFill>
                  <a:schemeClr val="accent2"/>
                </a:solidFill>
              </a:rPr>
              <a:t>Define your </a:t>
            </a:r>
            <a:r>
              <a:rPr lang="en-US" sz="3200" dirty="0" smtClean="0">
                <a:solidFill>
                  <a:schemeClr val="accent2"/>
                </a:solidFill>
              </a:rPr>
              <a:t>magic function</a:t>
            </a:r>
            <a:endParaRPr lang="en-US" sz="3200" dirty="0">
              <a:solidFill>
                <a:schemeClr val="accent2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002213" y="869430"/>
            <a:ext cx="4037012" cy="3245370"/>
            <a:chOff x="5154613" y="1021830"/>
            <a:chExt cx="4037012" cy="3245370"/>
          </a:xfrm>
        </p:grpSpPr>
        <p:sp>
          <p:nvSpPr>
            <p:cNvPr id="34" name="Rectangle 2"/>
            <p:cNvSpPr>
              <a:spLocks noChangeArrowheads="1"/>
            </p:cNvSpPr>
            <p:nvPr/>
          </p:nvSpPr>
          <p:spPr bwMode="auto">
            <a:xfrm>
              <a:off x="5162550" y="1021830"/>
              <a:ext cx="4010025" cy="3245370"/>
            </a:xfrm>
            <a:prstGeom prst="rect">
              <a:avLst/>
            </a:prstGeom>
            <a:solidFill>
              <a:srgbClr val="FFF3E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Autofit/>
            </a:bodyPr>
            <a:lstStyle/>
            <a:p>
              <a:endParaRPr lang="en-US"/>
            </a:p>
          </p:txBody>
        </p:sp>
        <p:sp>
          <p:nvSpPr>
            <p:cNvPr id="35" name="Text Box 3"/>
            <p:cNvSpPr txBox="1">
              <a:spLocks noChangeArrowheads="1"/>
            </p:cNvSpPr>
            <p:nvPr/>
          </p:nvSpPr>
          <p:spPr bwMode="auto">
            <a:xfrm>
              <a:off x="5183188" y="2117725"/>
              <a:ext cx="2279650" cy="2100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5535613" y="1803400"/>
              <a:ext cx="36560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sumArr(int arr[</a:t>
              </a:r>
              <a:r>
                <a:rPr lang="en-US" sz="800"/>
                <a:t> </a:t>
              </a:r>
              <a:r>
                <a:rPr lang="en-US"/>
                <a:t>], int n)</a:t>
              </a:r>
            </a:p>
          </p:txBody>
        </p:sp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5154613" y="1803400"/>
              <a:ext cx="2279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</a:t>
              </a:r>
            </a:p>
          </p:txBody>
        </p:sp>
      </p:grpSp>
      <p:sp>
        <p:nvSpPr>
          <p:cNvPr id="38" name="Text Box 8"/>
          <p:cNvSpPr txBox="1">
            <a:spLocks noChangeArrowheads="1"/>
          </p:cNvSpPr>
          <p:nvPr/>
        </p:nvSpPr>
        <p:spPr bwMode="auto">
          <a:xfrm>
            <a:off x="153682" y="711537"/>
            <a:ext cx="484947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Pretend that you are given a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magic function </a:t>
            </a:r>
            <a:r>
              <a:rPr lang="en-US" sz="2000" dirty="0" smtClean="0">
                <a:solidFill>
                  <a:schemeClr val="tx1"/>
                </a:solidFill>
              </a:rPr>
              <a:t>that sums up the values in an array and returns the result…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130236" y="1920327"/>
            <a:ext cx="488992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There’s only one catch!  You are </a:t>
            </a:r>
            <a:r>
              <a:rPr lang="en-US" sz="2000" dirty="0" smtClean="0">
                <a:solidFill>
                  <a:srgbClr val="FF0000"/>
                </a:solidFill>
              </a:rPr>
              <a:t>forbidden</a:t>
            </a:r>
            <a:r>
              <a:rPr lang="en-US" sz="2000" dirty="0" smtClean="0">
                <a:solidFill>
                  <a:schemeClr val="tx1"/>
                </a:solidFill>
              </a:rPr>
              <a:t> from passing in an array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with </a:t>
            </a:r>
            <a:r>
              <a:rPr lang="en-US" sz="2000" dirty="0" smtClean="0">
                <a:solidFill>
                  <a:srgbClr val="FF0000"/>
                </a:solidFill>
              </a:rPr>
              <a:t>n elements </a:t>
            </a:r>
            <a:r>
              <a:rPr lang="en-US" sz="2000" dirty="0" smtClean="0">
                <a:solidFill>
                  <a:schemeClr val="tx1"/>
                </a:solidFill>
              </a:rPr>
              <a:t>to this function.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260606" y="3196679"/>
            <a:ext cx="459469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So you can’t use it to sum up an entire array (</a:t>
            </a:r>
            <a:r>
              <a:rPr lang="en-US" sz="2000" dirty="0" smtClean="0">
                <a:solidFill>
                  <a:srgbClr val="FF0000"/>
                </a:solidFill>
              </a:rPr>
              <a:t>one with all n items</a:t>
            </a:r>
            <a:r>
              <a:rPr lang="en-US" sz="2000" dirty="0" smtClean="0">
                <a:solidFill>
                  <a:schemeClr val="tx1"/>
                </a:solidFill>
              </a:rPr>
              <a:t>)…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337225" y="5167913"/>
            <a:ext cx="407529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Show how to use the </a:t>
            </a:r>
            <a:r>
              <a:rPr lang="en-US" sz="2000" dirty="0" smtClean="0">
                <a:solidFill>
                  <a:srgbClr val="FF0000"/>
                </a:solidFill>
              </a:rPr>
              <a:t>magic function</a:t>
            </a:r>
            <a:r>
              <a:rPr lang="en-US" sz="2000" dirty="0" smtClean="0">
                <a:solidFill>
                  <a:schemeClr val="tx1"/>
                </a:solidFill>
              </a:rPr>
              <a:t> to sum the </a:t>
            </a:r>
            <a:r>
              <a:rPr lang="en-US" sz="2000" dirty="0" smtClean="0">
                <a:solidFill>
                  <a:srgbClr val="FF0000"/>
                </a:solidFill>
              </a:rPr>
              <a:t>first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n-1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items of the array.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-21162" y="4186410"/>
            <a:ext cx="48494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But you can use it to sum up smaller arrays (e.g., with </a:t>
            </a:r>
            <a:r>
              <a:rPr lang="en-US" sz="2000" dirty="0" smtClean="0">
                <a:solidFill>
                  <a:srgbClr val="FF0000"/>
                </a:solidFill>
              </a:rPr>
              <a:t>n-1</a:t>
            </a:r>
            <a:r>
              <a:rPr lang="en-US" sz="2000" dirty="0" smtClean="0">
                <a:solidFill>
                  <a:schemeClr val="tx1"/>
                </a:solidFill>
              </a:rPr>
              <a:t> elements)!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5038928" y="828230"/>
            <a:ext cx="42066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// provided for your use!</a:t>
            </a:r>
          </a:p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magicsumArr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</a:t>
            </a:r>
            <a:r>
              <a:rPr lang="en-US" dirty="0" err="1" smtClean="0">
                <a:solidFill>
                  <a:srgbClr val="6600CC"/>
                </a:solidFill>
              </a:rPr>
              <a:t>arr</a:t>
            </a:r>
            <a:r>
              <a:rPr lang="en-US" dirty="0" smtClean="0">
                <a:solidFill>
                  <a:srgbClr val="6600CC"/>
                </a:solidFill>
              </a:rPr>
              <a:t>[], </a:t>
            </a:r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x</a:t>
            </a:r>
            <a:r>
              <a:rPr lang="en-US" dirty="0" smtClean="0">
                <a:solidFill>
                  <a:schemeClr val="tx1"/>
                </a:solidFill>
              </a:rPr>
              <a:t>) { </a:t>
            </a:r>
            <a:r>
              <a:rPr lang="en-US" sz="1400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 }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>
            <a:off x="5245100" y="1428029"/>
            <a:ext cx="0" cy="281216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arrow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/>
          <p:cNvCxnSpPr/>
          <p:nvPr/>
        </p:nvCxnSpPr>
        <p:spPr bwMode="auto">
          <a:xfrm flipH="1">
            <a:off x="7028489" y="1402629"/>
            <a:ext cx="506748" cy="281216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arrow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 Box 16"/>
          <p:cNvSpPr txBox="1">
            <a:spLocks noChangeArrowheads="1"/>
          </p:cNvSpPr>
          <p:nvPr/>
        </p:nvSpPr>
        <p:spPr bwMode="auto">
          <a:xfrm>
            <a:off x="4791608" y="5631656"/>
            <a:ext cx="3929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s = </a:t>
            </a:r>
            <a:r>
              <a:rPr lang="en-US" dirty="0" err="1" smtClean="0"/>
              <a:t>magicsumArr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arr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rgbClr val="FF0000"/>
                </a:solidFill>
              </a:rPr>
              <a:t> n</a:t>
            </a:r>
            <a:r>
              <a:rPr lang="en-US" dirty="0" smtClean="0"/>
              <a:t> </a:t>
            </a:r>
            <a:r>
              <a:rPr lang="en-US" dirty="0"/>
              <a:t>);  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4876800" y="5730902"/>
            <a:ext cx="2899342" cy="214354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 Box 15"/>
          <p:cNvSpPr txBox="1">
            <a:spLocks noChangeArrowheads="1"/>
          </p:cNvSpPr>
          <p:nvPr/>
        </p:nvSpPr>
        <p:spPr bwMode="auto">
          <a:xfrm>
            <a:off x="4797241" y="5305865"/>
            <a:ext cx="48239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s = </a:t>
            </a:r>
            <a:r>
              <a:rPr lang="en-US" dirty="0" err="1" smtClean="0"/>
              <a:t>magicsumArr</a:t>
            </a:r>
            <a:r>
              <a:rPr lang="en-US" dirty="0"/>
              <a:t>( </a:t>
            </a:r>
            <a:r>
              <a:rPr lang="en-US" dirty="0" err="1" smtClean="0">
                <a:solidFill>
                  <a:srgbClr val="6600CC"/>
                </a:solidFill>
              </a:rPr>
              <a:t>arr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n-1</a:t>
            </a:r>
            <a:r>
              <a:rPr lang="en-US" dirty="0" smtClean="0"/>
              <a:t> ); </a:t>
            </a:r>
            <a:r>
              <a:rPr lang="en-US" sz="1200" dirty="0" smtClean="0"/>
              <a:t> // first n-1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 Box 15"/>
          <p:cNvSpPr txBox="1">
            <a:spLocks noChangeArrowheads="1"/>
          </p:cNvSpPr>
          <p:nvPr/>
        </p:nvSpPr>
        <p:spPr bwMode="auto">
          <a:xfrm>
            <a:off x="4793590" y="5631616"/>
            <a:ext cx="42527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s = </a:t>
            </a:r>
            <a:r>
              <a:rPr lang="en-US" dirty="0" err="1" smtClean="0"/>
              <a:t>magicsumArr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arr+1, n-1 </a:t>
            </a:r>
            <a:r>
              <a:rPr lang="en-US" dirty="0" smtClean="0"/>
              <a:t>); </a:t>
            </a:r>
            <a:r>
              <a:rPr lang="en-US" sz="1200" dirty="0" smtClean="0"/>
              <a:t> // last n-1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9" name="Text Box 8"/>
          <p:cNvSpPr txBox="1">
            <a:spLocks noChangeArrowheads="1"/>
          </p:cNvSpPr>
          <p:nvPr/>
        </p:nvSpPr>
        <p:spPr bwMode="auto">
          <a:xfrm>
            <a:off x="339382" y="5177878"/>
            <a:ext cx="407529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Now show how to use the </a:t>
            </a:r>
            <a:r>
              <a:rPr lang="en-US" sz="2000" dirty="0" smtClean="0">
                <a:solidFill>
                  <a:srgbClr val="FF0000"/>
                </a:solidFill>
              </a:rPr>
              <a:t>magic function</a:t>
            </a:r>
            <a:r>
              <a:rPr lang="en-US" sz="2000" dirty="0" smtClean="0">
                <a:solidFill>
                  <a:schemeClr val="tx1"/>
                </a:solidFill>
              </a:rPr>
              <a:t> to sum the </a:t>
            </a:r>
            <a:r>
              <a:rPr lang="en-US" sz="2000" dirty="0" smtClean="0">
                <a:solidFill>
                  <a:srgbClr val="FF0000"/>
                </a:solidFill>
              </a:rPr>
              <a:t>last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n-1</a:t>
            </a:r>
            <a:r>
              <a:rPr lang="en-US" sz="2000" dirty="0" smtClean="0">
                <a:solidFill>
                  <a:schemeClr val="tx1"/>
                </a:solidFill>
              </a:rPr>
              <a:t> items of the array.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0" name="Text Box 8"/>
          <p:cNvSpPr txBox="1">
            <a:spLocks noChangeArrowheads="1"/>
          </p:cNvSpPr>
          <p:nvPr/>
        </p:nvSpPr>
        <p:spPr bwMode="auto">
          <a:xfrm>
            <a:off x="306082" y="5181672"/>
            <a:ext cx="407529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Now show how to use the </a:t>
            </a:r>
            <a:r>
              <a:rPr lang="en-US" sz="2000" dirty="0" smtClean="0">
                <a:solidFill>
                  <a:srgbClr val="FF0000"/>
                </a:solidFill>
              </a:rPr>
              <a:t>magic function</a:t>
            </a:r>
            <a:r>
              <a:rPr lang="en-US" sz="2000" dirty="0" smtClean="0">
                <a:solidFill>
                  <a:schemeClr val="tx1"/>
                </a:solidFill>
              </a:rPr>
              <a:t> to sum the </a:t>
            </a:r>
            <a:r>
              <a:rPr lang="en-US" sz="2000" dirty="0" smtClean="0">
                <a:solidFill>
                  <a:srgbClr val="FF0000"/>
                </a:solidFill>
              </a:rPr>
              <a:t>first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half</a:t>
            </a:r>
            <a:r>
              <a:rPr lang="en-US" sz="2000" dirty="0" smtClean="0">
                <a:solidFill>
                  <a:schemeClr val="tx1"/>
                </a:solidFill>
              </a:rPr>
              <a:t> of the array.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1" name="Text Box 8"/>
          <p:cNvSpPr txBox="1">
            <a:spLocks noChangeArrowheads="1"/>
          </p:cNvSpPr>
          <p:nvPr/>
        </p:nvSpPr>
        <p:spPr bwMode="auto">
          <a:xfrm>
            <a:off x="260606" y="5166324"/>
            <a:ext cx="407529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Finally show how to use the </a:t>
            </a:r>
            <a:r>
              <a:rPr lang="en-US" sz="2000" dirty="0" smtClean="0">
                <a:solidFill>
                  <a:srgbClr val="FF0000"/>
                </a:solidFill>
              </a:rPr>
              <a:t>magic function</a:t>
            </a:r>
            <a:r>
              <a:rPr lang="en-US" sz="2000" dirty="0" smtClean="0">
                <a:solidFill>
                  <a:schemeClr val="tx1"/>
                </a:solidFill>
              </a:rPr>
              <a:t> to sum the </a:t>
            </a:r>
            <a:r>
              <a:rPr lang="en-US" sz="2000" dirty="0" smtClean="0">
                <a:solidFill>
                  <a:srgbClr val="FF0000"/>
                </a:solidFill>
              </a:rPr>
              <a:t>last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half </a:t>
            </a:r>
            <a:r>
              <a:rPr lang="en-US" sz="2000" dirty="0" smtClean="0">
                <a:solidFill>
                  <a:schemeClr val="tx1"/>
                </a:solidFill>
              </a:rPr>
              <a:t>of the array.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77437" y="5633683"/>
            <a:ext cx="80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arr</a:t>
            </a:r>
            <a:r>
              <a:rPr lang="en-US" dirty="0" smtClean="0">
                <a:solidFill>
                  <a:schemeClr val="tx1"/>
                </a:solidFill>
              </a:rPr>
              <a:t>+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6600CC"/>
                </a:solidFill>
              </a:rPr>
              <a:t>,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384041" y="5635608"/>
            <a:ext cx="505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53221" y="6276869"/>
            <a:ext cx="1079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6600CC"/>
                </a:solidFill>
              </a:rPr>
              <a:t>arr</a:t>
            </a:r>
            <a:r>
              <a:rPr lang="en-US" dirty="0" err="1" smtClean="0"/>
              <a:t>+</a:t>
            </a:r>
            <a:r>
              <a:rPr lang="en-US" dirty="0" err="1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/2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95237" y="6276869"/>
            <a:ext cx="91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–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n/2</a:t>
            </a:r>
            <a:r>
              <a:rPr lang="en-US" sz="1000" dirty="0"/>
              <a:t> 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 bwMode="auto">
          <a:xfrm>
            <a:off x="7079150" y="4861366"/>
            <a:ext cx="1183496" cy="35881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201610" y="4883873"/>
            <a:ext cx="877539" cy="35881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6621754" y="4863291"/>
            <a:ext cx="1642817" cy="35881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6207080" y="4864685"/>
            <a:ext cx="1642817" cy="35881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3" name="AutoShape 22"/>
          <p:cNvSpPr>
            <a:spLocks noChangeArrowheads="1"/>
          </p:cNvSpPr>
          <p:nvPr/>
        </p:nvSpPr>
        <p:spPr bwMode="auto">
          <a:xfrm>
            <a:off x="4448175" y="2452892"/>
            <a:ext cx="4572000" cy="2209800"/>
          </a:xfrm>
          <a:prstGeom prst="wedgeRoundRectCallout">
            <a:avLst>
              <a:gd name="adj1" fmla="val 4697"/>
              <a:gd name="adj2" fmla="val 97989"/>
              <a:gd name="adj3" fmla="val 16667"/>
            </a:avLst>
          </a:prstGeom>
          <a:solidFill>
            <a:srgbClr val="E2FEE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If you recall from the pointer lecture, this is called “pointer arithmetic.”</a:t>
            </a:r>
          </a:p>
          <a:p>
            <a:endParaRPr lang="en-US" dirty="0"/>
          </a:p>
          <a:p>
            <a:r>
              <a:rPr lang="en-US" dirty="0"/>
              <a:t>This means “</a:t>
            </a:r>
            <a:r>
              <a:rPr lang="en-US" dirty="0">
                <a:solidFill>
                  <a:srgbClr val="6600CC"/>
                </a:solidFill>
              </a:rPr>
              <a:t>give me a pointer to the item in the array that is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6600CC"/>
                </a:solidFill>
              </a:rPr>
              <a:t> element </a:t>
            </a:r>
            <a:r>
              <a:rPr lang="en-US" dirty="0">
                <a:solidFill>
                  <a:srgbClr val="6600CC"/>
                </a:solidFill>
              </a:rPr>
              <a:t>from the array’s start</a:t>
            </a:r>
            <a:r>
              <a:rPr lang="en-US" dirty="0"/>
              <a:t>,” e.g., &amp;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]</a:t>
            </a:r>
            <a:endParaRPr lang="en-US" dirty="0"/>
          </a:p>
          <a:p>
            <a:endParaRPr lang="en-US" dirty="0"/>
          </a:p>
        </p:txBody>
      </p:sp>
      <p:sp>
        <p:nvSpPr>
          <p:cNvPr id="25" name="AutoShape 22"/>
          <p:cNvSpPr>
            <a:spLocks noChangeArrowheads="1"/>
          </p:cNvSpPr>
          <p:nvPr/>
        </p:nvSpPr>
        <p:spPr bwMode="auto">
          <a:xfrm>
            <a:off x="2930098" y="895416"/>
            <a:ext cx="6091545" cy="2209800"/>
          </a:xfrm>
          <a:prstGeom prst="wedgeRoundRectCallout">
            <a:avLst>
              <a:gd name="adj1" fmla="val 32340"/>
              <a:gd name="adj2" fmla="val 197868"/>
              <a:gd name="adj3" fmla="val 16667"/>
            </a:avLst>
          </a:prstGeom>
          <a:solidFill>
            <a:srgbClr val="E2FEE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 smtClean="0"/>
              <a:t>Since we used </a:t>
            </a:r>
            <a:r>
              <a:rPr lang="en-US" dirty="0" smtClean="0">
                <a:solidFill>
                  <a:srgbClr val="FF0000"/>
                </a:solidFill>
              </a:rPr>
              <a:t>n/2</a:t>
            </a:r>
            <a:r>
              <a:rPr lang="en-US" dirty="0" smtClean="0"/>
              <a:t> to specify the # of items </a:t>
            </a:r>
            <a:br>
              <a:rPr lang="en-US" dirty="0" smtClean="0"/>
            </a:br>
            <a:r>
              <a:rPr lang="en-US" dirty="0" smtClean="0"/>
              <a:t>in the </a:t>
            </a:r>
            <a:r>
              <a:rPr lang="en-US" dirty="0" smtClean="0">
                <a:solidFill>
                  <a:srgbClr val="FF0000"/>
                </a:solidFill>
              </a:rPr>
              <a:t>first half </a:t>
            </a:r>
            <a:r>
              <a:rPr lang="en-US" dirty="0" smtClean="0"/>
              <a:t>of the array.</a:t>
            </a:r>
          </a:p>
          <a:p>
            <a:endParaRPr lang="en-US" dirty="0"/>
          </a:p>
          <a:p>
            <a:r>
              <a:rPr lang="en-US" dirty="0" smtClean="0"/>
              <a:t>There are </a:t>
            </a:r>
            <a:r>
              <a:rPr lang="en-US" dirty="0" smtClean="0">
                <a:solidFill>
                  <a:srgbClr val="FF0000"/>
                </a:solidFill>
              </a:rPr>
              <a:t>n – n/2 </a:t>
            </a:r>
            <a:r>
              <a:rPr lang="en-US" dirty="0" smtClean="0"/>
              <a:t>items in the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second half</a:t>
            </a:r>
            <a:r>
              <a:rPr lang="en-US" dirty="0" smtClean="0"/>
              <a:t> of the array.</a:t>
            </a:r>
          </a:p>
          <a:p>
            <a:endParaRPr lang="en-US" dirty="0"/>
          </a:p>
          <a:p>
            <a:r>
              <a:rPr lang="en-US" dirty="0" smtClean="0"/>
              <a:t>e.g., if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, then </a:t>
            </a:r>
            <a:r>
              <a:rPr lang="en-US" dirty="0" smtClean="0">
                <a:solidFill>
                  <a:srgbClr val="FF0000"/>
                </a:solidFill>
              </a:rPr>
              <a:t>n/2</a:t>
            </a:r>
            <a:r>
              <a:rPr lang="en-US" dirty="0" smtClean="0"/>
              <a:t> ==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n-n/2</a:t>
            </a:r>
            <a:r>
              <a:rPr lang="en-US" dirty="0" smtClean="0"/>
              <a:t> ==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84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3791" grpId="0"/>
      <p:bldP spid="22" grpId="0"/>
      <p:bldP spid="38" grpId="0"/>
      <p:bldP spid="39" grpId="0"/>
      <p:bldP spid="40" grpId="0"/>
      <p:bldP spid="42" grpId="0"/>
      <p:bldP spid="42" grpId="1"/>
      <p:bldP spid="44" grpId="0"/>
      <p:bldP spid="45" grpId="0"/>
      <p:bldP spid="49" grpId="0"/>
      <p:bldP spid="49" grpId="1"/>
      <p:bldP spid="58" grpId="0"/>
      <p:bldP spid="60" grpId="0"/>
      <p:bldP spid="69" grpId="0"/>
      <p:bldP spid="69" grpId="1"/>
      <p:bldP spid="70" grpId="0"/>
      <p:bldP spid="70" grpId="1"/>
      <p:bldP spid="71" grpId="0"/>
      <p:bldP spid="2" grpId="0"/>
      <p:bldP spid="53" grpId="0"/>
      <p:bldP spid="3" grpId="0"/>
      <p:bldP spid="4" grpId="0"/>
      <p:bldP spid="54" grpId="0" animBg="1"/>
      <p:bldP spid="54" grpId="1" animBg="1"/>
      <p:bldP spid="59" grpId="0" animBg="1"/>
      <p:bldP spid="59" grpId="1" animBg="1"/>
      <p:bldP spid="61" grpId="0" animBg="1"/>
      <p:bldP spid="61" grpId="1" animBg="1"/>
      <p:bldP spid="62" grpId="0" animBg="1"/>
      <p:bldP spid="62" grpId="1" animBg="1"/>
      <p:bldP spid="73" grpId="0" animBg="1"/>
      <p:bldP spid="73" grpId="1" animBg="1"/>
      <p:bldP spid="25" grpId="0" uiExpand="1" build="p" animBg="1"/>
      <p:bldP spid="25" grpId="1" build="allAtOnce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5002213" y="869430"/>
            <a:ext cx="4037012" cy="3245370"/>
            <a:chOff x="5154613" y="1021830"/>
            <a:chExt cx="4037012" cy="3245370"/>
          </a:xfrm>
        </p:grpSpPr>
        <p:sp>
          <p:nvSpPr>
            <p:cNvPr id="38" name="Rectangle 2"/>
            <p:cNvSpPr>
              <a:spLocks noChangeArrowheads="1"/>
            </p:cNvSpPr>
            <p:nvPr/>
          </p:nvSpPr>
          <p:spPr bwMode="auto">
            <a:xfrm>
              <a:off x="5162550" y="1021830"/>
              <a:ext cx="4010025" cy="3245370"/>
            </a:xfrm>
            <a:prstGeom prst="rect">
              <a:avLst/>
            </a:prstGeom>
            <a:solidFill>
              <a:srgbClr val="FFF3E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Autofit/>
            </a:bodyPr>
            <a:lstStyle/>
            <a:p>
              <a:endParaRPr lang="en-US"/>
            </a:p>
          </p:txBody>
        </p:sp>
        <p:sp>
          <p:nvSpPr>
            <p:cNvPr id="39" name="Text Box 3"/>
            <p:cNvSpPr txBox="1">
              <a:spLocks noChangeArrowheads="1"/>
            </p:cNvSpPr>
            <p:nvPr/>
          </p:nvSpPr>
          <p:spPr bwMode="auto">
            <a:xfrm>
              <a:off x="5183188" y="2117725"/>
              <a:ext cx="2279650" cy="2100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40" name="Text Box 5"/>
            <p:cNvSpPr txBox="1">
              <a:spLocks noChangeArrowheads="1"/>
            </p:cNvSpPr>
            <p:nvPr/>
          </p:nvSpPr>
          <p:spPr bwMode="auto">
            <a:xfrm>
              <a:off x="5535613" y="1803400"/>
              <a:ext cx="36560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sumArr(int arr[</a:t>
              </a:r>
              <a:r>
                <a:rPr lang="en-US" sz="800"/>
                <a:t> </a:t>
              </a:r>
              <a:r>
                <a:rPr lang="en-US"/>
                <a:t>], int n)</a:t>
              </a:r>
            </a:p>
          </p:txBody>
        </p:sp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5154613" y="1803400"/>
              <a:ext cx="2279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</a:t>
              </a:r>
            </a:p>
          </p:txBody>
        </p:sp>
      </p:grp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5038928" y="828230"/>
            <a:ext cx="42066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// provided for your use!</a:t>
            </a:r>
          </a:p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magicsumArr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</a:t>
            </a:r>
            <a:r>
              <a:rPr lang="en-US" dirty="0" err="1" smtClean="0">
                <a:solidFill>
                  <a:srgbClr val="6600CC"/>
                </a:solidFill>
              </a:rPr>
              <a:t>arr</a:t>
            </a:r>
            <a:r>
              <a:rPr lang="en-US" dirty="0" smtClean="0">
                <a:solidFill>
                  <a:srgbClr val="6600CC"/>
                </a:solidFill>
              </a:rPr>
              <a:t>[], </a:t>
            </a:r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x</a:t>
            </a:r>
            <a:r>
              <a:rPr lang="en-US" dirty="0" smtClean="0">
                <a:solidFill>
                  <a:schemeClr val="tx1"/>
                </a:solidFill>
              </a:rPr>
              <a:t>) { </a:t>
            </a:r>
            <a:r>
              <a:rPr lang="en-US" sz="1400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 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3A7F-CFCC-40BC-84FD-258CA1D167F6}" type="slidenum">
              <a:rPr lang="en-US"/>
              <a:pPr/>
              <a:t>33</a:t>
            </a:fld>
            <a:endParaRPr lang="en-US"/>
          </a:p>
        </p:txBody>
      </p:sp>
      <p:sp>
        <p:nvSpPr>
          <p:cNvPr id="845830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-161925"/>
            <a:ext cx="7772400" cy="1143000"/>
          </a:xfrm>
        </p:spPr>
        <p:txBody>
          <a:bodyPr/>
          <a:lstStyle/>
          <a:p>
            <a:r>
              <a:rPr lang="en-US" sz="3200"/>
              <a:t>Step #3: </a:t>
            </a:r>
            <a:r>
              <a:rPr lang="en-US" sz="3200">
                <a:solidFill>
                  <a:schemeClr val="accent2"/>
                </a:solidFill>
              </a:rPr>
              <a:t>Add your base case Code</a:t>
            </a:r>
          </a:p>
        </p:txBody>
      </p:sp>
      <p:sp>
        <p:nvSpPr>
          <p:cNvPr id="845832" name="Text Box 8"/>
          <p:cNvSpPr txBox="1">
            <a:spLocks noChangeArrowheads="1"/>
          </p:cNvSpPr>
          <p:nvPr/>
        </p:nvSpPr>
        <p:spPr bwMode="auto">
          <a:xfrm>
            <a:off x="298450" y="721396"/>
            <a:ext cx="470376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Determine your </a:t>
            </a:r>
            <a:r>
              <a:rPr lang="en-US" sz="2000" dirty="0">
                <a:solidFill>
                  <a:srgbClr val="6600CC"/>
                </a:solidFill>
              </a:rPr>
              <a:t>base case(s)</a:t>
            </a:r>
            <a:r>
              <a:rPr lang="en-US" sz="2000" dirty="0">
                <a:solidFill>
                  <a:schemeClr val="tx1"/>
                </a:solidFill>
              </a:rPr>
              <a:t> and write </a:t>
            </a:r>
            <a:r>
              <a:rPr lang="en-US" sz="2000" dirty="0" smtClean="0">
                <a:solidFill>
                  <a:schemeClr val="tx1"/>
                </a:solidFill>
              </a:rPr>
              <a:t>the code </a:t>
            </a:r>
            <a:r>
              <a:rPr lang="en-US" sz="2000" dirty="0">
                <a:solidFill>
                  <a:schemeClr val="tx1"/>
                </a:solidFill>
              </a:rPr>
              <a:t>to handle them </a:t>
            </a:r>
            <a:r>
              <a:rPr lang="en-US" sz="2000" i="1" dirty="0">
                <a:solidFill>
                  <a:srgbClr val="6600CC"/>
                </a:solidFill>
              </a:rPr>
              <a:t>without recursion!</a:t>
            </a:r>
          </a:p>
        </p:txBody>
      </p:sp>
      <p:sp>
        <p:nvSpPr>
          <p:cNvPr id="845833" name="Text Box 9"/>
          <p:cNvSpPr txBox="1">
            <a:spLocks noChangeArrowheads="1"/>
          </p:cNvSpPr>
          <p:nvPr/>
        </p:nvSpPr>
        <p:spPr bwMode="auto">
          <a:xfrm>
            <a:off x="122359" y="3653135"/>
            <a:ext cx="427501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Well, what’s the sum of an empty </a:t>
            </a:r>
            <a:r>
              <a:rPr lang="en-US" dirty="0" smtClean="0"/>
              <a:t>array?  Obviously it’s </a:t>
            </a:r>
            <a:r>
              <a:rPr lang="en-US" dirty="0" smtClean="0">
                <a:solidFill>
                  <a:srgbClr val="FF0000"/>
                </a:solidFill>
              </a:rPr>
              <a:t>zero</a:t>
            </a:r>
            <a:r>
              <a:rPr lang="en-US" dirty="0" smtClean="0"/>
              <a:t>.  </a:t>
            </a:r>
            <a:r>
              <a:rPr lang="en-US" dirty="0"/>
              <a:t>Let’s add the code to deal with this case.</a:t>
            </a:r>
          </a:p>
        </p:txBody>
      </p:sp>
      <p:sp>
        <p:nvSpPr>
          <p:cNvPr id="845834" name="Text Box 10"/>
          <p:cNvSpPr txBox="1">
            <a:spLocks noChangeArrowheads="1"/>
          </p:cNvSpPr>
          <p:nvPr/>
        </p:nvSpPr>
        <p:spPr bwMode="auto">
          <a:xfrm>
            <a:off x="377960" y="1846708"/>
            <a:ext cx="4356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Ok, so what is the smallest array that might be passed into our function?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45835" name="Text Box 11"/>
          <p:cNvSpPr txBox="1">
            <a:spLocks noChangeArrowheads="1"/>
          </p:cNvSpPr>
          <p:nvPr/>
        </p:nvSpPr>
        <p:spPr bwMode="auto">
          <a:xfrm>
            <a:off x="174624" y="4715668"/>
            <a:ext cx="42227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Do we have any other base cases?</a:t>
            </a:r>
          </a:p>
          <a:p>
            <a:r>
              <a:rPr lang="en-US" dirty="0"/>
              <a:t>For example, what if the user passes in an array with </a:t>
            </a:r>
            <a:r>
              <a:rPr lang="en-US" dirty="0">
                <a:solidFill>
                  <a:srgbClr val="6600CC"/>
                </a:solidFill>
              </a:rPr>
              <a:t>just one element</a:t>
            </a:r>
            <a:r>
              <a:rPr lang="en-US" dirty="0"/>
              <a:t>?</a:t>
            </a:r>
          </a:p>
        </p:txBody>
      </p:sp>
      <p:sp>
        <p:nvSpPr>
          <p:cNvPr id="845836" name="Text Box 12"/>
          <p:cNvSpPr txBox="1">
            <a:spLocks noChangeArrowheads="1"/>
          </p:cNvSpPr>
          <p:nvPr/>
        </p:nvSpPr>
        <p:spPr bwMode="auto">
          <a:xfrm>
            <a:off x="266700" y="5821913"/>
            <a:ext cx="413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Let’s see what that would look like…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845853" name="Text Box 29"/>
          <p:cNvSpPr txBox="1">
            <a:spLocks noChangeArrowheads="1"/>
          </p:cNvSpPr>
          <p:nvPr/>
        </p:nvSpPr>
        <p:spPr bwMode="auto">
          <a:xfrm>
            <a:off x="398584" y="2588003"/>
            <a:ext cx="43561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Well, someone could pass in a </a:t>
            </a:r>
            <a:r>
              <a:rPr lang="en-US" dirty="0">
                <a:solidFill>
                  <a:srgbClr val="6600CC"/>
                </a:solidFill>
              </a:rPr>
              <a:t>totally empty array</a:t>
            </a:r>
            <a:r>
              <a:rPr lang="en-US" dirty="0"/>
              <a:t> of size </a:t>
            </a:r>
            <a:r>
              <a:rPr lang="en-US" dirty="0">
                <a:solidFill>
                  <a:srgbClr val="6600CC"/>
                </a:solidFill>
              </a:rPr>
              <a:t>n = </a:t>
            </a:r>
            <a:r>
              <a:rPr lang="en-US" dirty="0">
                <a:solidFill>
                  <a:srgbClr val="FF0000"/>
                </a:solidFill>
              </a:rPr>
              <a:t>0.  </a:t>
            </a:r>
            <a:r>
              <a:rPr lang="en-US" dirty="0">
                <a:solidFill>
                  <a:schemeClr val="tx1"/>
                </a:solidFill>
              </a:rPr>
              <a:t>What should we do in that case?</a:t>
            </a:r>
          </a:p>
        </p:txBody>
      </p:sp>
      <p:sp>
        <p:nvSpPr>
          <p:cNvPr id="845854" name="Text Box 30"/>
          <p:cNvSpPr txBox="1">
            <a:spLocks noChangeArrowheads="1"/>
          </p:cNvSpPr>
          <p:nvPr/>
        </p:nvSpPr>
        <p:spPr bwMode="auto">
          <a:xfrm>
            <a:off x="5193301" y="2137069"/>
            <a:ext cx="38846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/>
              <a:t>if (</a:t>
            </a:r>
            <a:r>
              <a:rPr lang="en-US" dirty="0">
                <a:solidFill>
                  <a:srgbClr val="6600CC"/>
                </a:solidFill>
              </a:rPr>
              <a:t>n == 0</a:t>
            </a:r>
            <a:r>
              <a:rPr lang="en-US" dirty="0"/>
              <a:t>)  </a:t>
            </a:r>
            <a:r>
              <a:rPr lang="en-US" dirty="0" smtClean="0"/>
              <a:t>return </a:t>
            </a:r>
            <a:r>
              <a:rPr lang="en-US" dirty="0"/>
              <a:t>0;  </a:t>
            </a:r>
            <a:r>
              <a:rPr lang="en-US" sz="1600" dirty="0" smtClean="0"/>
              <a:t> </a:t>
            </a:r>
            <a:endParaRPr lang="en-US" sz="1200" dirty="0"/>
          </a:p>
        </p:txBody>
      </p:sp>
      <p:sp>
        <p:nvSpPr>
          <p:cNvPr id="845877" name="Text Box 53"/>
          <p:cNvSpPr txBox="1">
            <a:spLocks noChangeArrowheads="1"/>
          </p:cNvSpPr>
          <p:nvPr/>
        </p:nvSpPr>
        <p:spPr bwMode="auto">
          <a:xfrm>
            <a:off x="5193399" y="2464153"/>
            <a:ext cx="38846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/>
              <a:t>if (</a:t>
            </a:r>
            <a:r>
              <a:rPr lang="en-US" dirty="0">
                <a:solidFill>
                  <a:srgbClr val="6600CC"/>
                </a:solidFill>
              </a:rPr>
              <a:t>n == 1</a:t>
            </a:r>
            <a:r>
              <a:rPr lang="en-US" dirty="0"/>
              <a:t>)  </a:t>
            </a:r>
            <a:r>
              <a:rPr lang="en-US" dirty="0" smtClean="0"/>
              <a:t>return </a:t>
            </a:r>
            <a:r>
              <a:rPr lang="en-US" dirty="0" err="1"/>
              <a:t>arr</a:t>
            </a:r>
            <a:r>
              <a:rPr lang="en-US" dirty="0"/>
              <a:t>[0];  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845878" name="Text Box 54"/>
          <p:cNvSpPr txBox="1">
            <a:spLocks noChangeArrowheads="1"/>
          </p:cNvSpPr>
          <p:nvPr/>
        </p:nvSpPr>
        <p:spPr bwMode="auto">
          <a:xfrm>
            <a:off x="220662" y="6345641"/>
            <a:ext cx="41306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smtClean="0"/>
              <a:t>Good. Let’s keep both of those.</a:t>
            </a:r>
            <a:endParaRPr lang="en-US" sz="1200" dirty="0">
              <a:solidFill>
                <a:srgbClr val="6600CC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05325" y="4143115"/>
            <a:ext cx="5115837" cy="2689485"/>
            <a:chOff x="4505325" y="4143115"/>
            <a:chExt cx="5115837" cy="2689485"/>
          </a:xfrm>
        </p:grpSpPr>
        <p:grpSp>
          <p:nvGrpSpPr>
            <p:cNvPr id="30" name="Group 29"/>
            <p:cNvGrpSpPr/>
            <p:nvPr/>
          </p:nvGrpSpPr>
          <p:grpSpPr>
            <a:xfrm>
              <a:off x="4505325" y="4143115"/>
              <a:ext cx="4638675" cy="2689485"/>
              <a:chOff x="4505325" y="4143115"/>
              <a:chExt cx="4638675" cy="2689485"/>
            </a:xfrm>
          </p:grpSpPr>
          <p:sp>
            <p:nvSpPr>
              <p:cNvPr id="31" name="Rectangle 12"/>
              <p:cNvSpPr>
                <a:spLocks noChangeArrowheads="1"/>
              </p:cNvSpPr>
              <p:nvPr/>
            </p:nvSpPr>
            <p:spPr bwMode="auto">
              <a:xfrm>
                <a:off x="4524375" y="4152900"/>
                <a:ext cx="4495800" cy="2679700"/>
              </a:xfrm>
              <a:prstGeom prst="rect">
                <a:avLst/>
              </a:prstGeom>
              <a:solidFill>
                <a:srgbClr val="F7FFF7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Text Box 13"/>
              <p:cNvSpPr txBox="1">
                <a:spLocks noChangeArrowheads="1"/>
              </p:cNvSpPr>
              <p:nvPr/>
            </p:nvSpPr>
            <p:spPr bwMode="auto">
              <a:xfrm>
                <a:off x="4505325" y="4143115"/>
                <a:ext cx="4638675" cy="2530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noAutofit/>
              </a:bodyPr>
              <a:lstStyle/>
              <a:p>
                <a:pPr algn="l"/>
                <a:r>
                  <a:rPr lang="en-US" dirty="0" err="1"/>
                  <a:t>int</a:t>
                </a:r>
                <a:r>
                  <a:rPr lang="en-US" dirty="0"/>
                  <a:t> main()</a:t>
                </a:r>
              </a:p>
              <a:p>
                <a:pPr algn="l"/>
                <a:r>
                  <a:rPr lang="en-US" sz="1200" b="1" dirty="0"/>
                  <a:t>{</a:t>
                </a:r>
              </a:p>
              <a:p>
                <a:pPr algn="l"/>
                <a:r>
                  <a:rPr lang="en-US" dirty="0"/>
                  <a:t>    </a:t>
                </a:r>
                <a:r>
                  <a:rPr lang="en-US" dirty="0" err="1"/>
                  <a:t>const</a:t>
                </a:r>
                <a:r>
                  <a:rPr lang="en-US" dirty="0"/>
                  <a:t> </a:t>
                </a:r>
                <a:r>
                  <a:rPr lang="en-US" dirty="0" err="1"/>
                  <a:t>int</a:t>
                </a:r>
                <a:r>
                  <a:rPr lang="en-US" dirty="0"/>
                  <a:t> n = </a:t>
                </a:r>
                <a:r>
                  <a:rPr lang="en-US" dirty="0" smtClean="0"/>
                  <a:t>5;</a:t>
                </a:r>
                <a:endParaRPr lang="en-US" dirty="0"/>
              </a:p>
              <a:p>
                <a:pPr algn="l"/>
                <a:r>
                  <a:rPr lang="en-US" dirty="0" smtClean="0"/>
                  <a:t>    </a:t>
                </a:r>
                <a:r>
                  <a:rPr lang="en-US" dirty="0" err="1"/>
                  <a:t>int</a:t>
                </a:r>
                <a:r>
                  <a:rPr lang="en-US" dirty="0"/>
                  <a:t> </a:t>
                </a:r>
                <a:r>
                  <a:rPr lang="en-US" dirty="0" err="1"/>
                  <a:t>arr</a:t>
                </a:r>
                <a:r>
                  <a:rPr lang="en-US" dirty="0"/>
                  <a:t>[n] = { 10, 100, 42, 72, 16}, s;</a:t>
                </a:r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:r>
                  <a:rPr lang="en-US" sz="600" dirty="0"/>
                  <a:t>      </a:t>
                </a:r>
              </a:p>
              <a:p>
                <a:pPr algn="l"/>
                <a:r>
                  <a:rPr lang="en-US" sz="1200" dirty="0"/>
                  <a:t> </a:t>
                </a:r>
              </a:p>
              <a:p>
                <a:pPr algn="l"/>
                <a:r>
                  <a:rPr lang="en-US" sz="1200" dirty="0" smtClean="0"/>
                  <a:t/>
                </a:r>
                <a:br>
                  <a:rPr lang="en-US" sz="1200" dirty="0" smtClean="0"/>
                </a:br>
                <a:endParaRPr lang="en-US" sz="1200" dirty="0"/>
              </a:p>
              <a:p>
                <a:pPr algn="l"/>
                <a:endParaRPr lang="en-US" sz="600" dirty="0"/>
              </a:p>
              <a:p>
                <a:pPr algn="l"/>
                <a:endParaRPr lang="en-US" sz="1050" dirty="0" smtClean="0"/>
              </a:p>
              <a:p>
                <a:pPr algn="l"/>
                <a:r>
                  <a:rPr lang="en-US" sz="1200" b="1" dirty="0" smtClean="0"/>
                  <a:t>}</a:t>
                </a:r>
                <a:endParaRPr lang="en-US" sz="1200" b="1" dirty="0"/>
              </a:p>
            </p:txBody>
          </p:sp>
        </p:grpSp>
        <p:sp>
          <p:nvSpPr>
            <p:cNvPr id="33" name="Text Box 15"/>
            <p:cNvSpPr txBox="1">
              <a:spLocks noChangeArrowheads="1"/>
            </p:cNvSpPr>
            <p:nvPr/>
          </p:nvSpPr>
          <p:spPr bwMode="auto">
            <a:xfrm>
              <a:off x="4761094" y="5968740"/>
              <a:ext cx="446563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dirty="0" smtClean="0"/>
                <a:t>s = </a:t>
              </a:r>
              <a:r>
                <a:rPr lang="en-US" dirty="0" err="1" smtClean="0"/>
                <a:t>magicsumArr</a:t>
              </a:r>
              <a:r>
                <a:rPr lang="en-US" dirty="0"/>
                <a:t>( </a:t>
              </a:r>
              <a:r>
                <a:rPr lang="en-US" dirty="0" err="1" smtClean="0">
                  <a:solidFill>
                    <a:srgbClr val="6600CC"/>
                  </a:solidFill>
                </a:rPr>
                <a:t>arr</a:t>
              </a:r>
              <a:r>
                <a:rPr lang="en-US" dirty="0" smtClean="0"/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n/2</a:t>
              </a:r>
              <a:r>
                <a:rPr lang="en-US" dirty="0" smtClean="0">
                  <a:solidFill>
                    <a:srgbClr val="6600CC"/>
                  </a:solidFill>
                </a:rPr>
                <a:t> </a:t>
              </a:r>
              <a:r>
                <a:rPr lang="en-US" dirty="0" smtClean="0"/>
                <a:t>); </a:t>
              </a:r>
              <a:r>
                <a:rPr lang="en-US" sz="1200" dirty="0" smtClean="0"/>
                <a:t> // sums 1</a:t>
              </a:r>
              <a:r>
                <a:rPr lang="en-US" sz="1200" baseline="30000" dirty="0" smtClean="0"/>
                <a:t>st</a:t>
              </a:r>
              <a:r>
                <a:rPr lang="en-US" sz="1200" dirty="0" smtClean="0"/>
                <a:t> half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4732518" y="6302115"/>
              <a:ext cx="487789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dirty="0" smtClean="0"/>
                <a:t>s = </a:t>
              </a:r>
              <a:r>
                <a:rPr lang="en-US" dirty="0" err="1" smtClean="0"/>
                <a:t>magicsumArr</a:t>
              </a:r>
              <a:r>
                <a:rPr lang="en-US" dirty="0" smtClean="0"/>
                <a:t>( </a:t>
              </a:r>
              <a:r>
                <a:rPr lang="en-US" dirty="0" err="1" smtClean="0">
                  <a:solidFill>
                    <a:srgbClr val="6600CC"/>
                  </a:solidFill>
                </a:rPr>
                <a:t>arr</a:t>
              </a:r>
              <a:r>
                <a:rPr lang="en-US" dirty="0" err="1" smtClean="0"/>
                <a:t>+</a:t>
              </a:r>
              <a:r>
                <a:rPr lang="en-US" dirty="0" err="1" smtClean="0">
                  <a:solidFill>
                    <a:srgbClr val="FF0000"/>
                  </a:solidFill>
                </a:rPr>
                <a:t>n</a:t>
              </a:r>
              <a:r>
                <a:rPr lang="en-US" dirty="0" smtClean="0">
                  <a:solidFill>
                    <a:srgbClr val="FF0000"/>
                  </a:solidFill>
                </a:rPr>
                <a:t>/2</a:t>
              </a:r>
              <a:r>
                <a:rPr lang="en-US" dirty="0" smtClean="0"/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n</a:t>
              </a:r>
              <a:r>
                <a:rPr lang="en-US" sz="1100" dirty="0" smtClean="0">
                  <a:solidFill>
                    <a:srgbClr val="FF0000"/>
                  </a:solidFill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</a:rPr>
                <a:t>–</a:t>
              </a:r>
              <a:r>
                <a:rPr lang="en-US" sz="1200" dirty="0" smtClean="0">
                  <a:solidFill>
                    <a:srgbClr val="FF0000"/>
                  </a:solidFill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</a:rPr>
                <a:t>n/2</a:t>
              </a:r>
              <a:r>
                <a:rPr lang="en-US" sz="1000" dirty="0" smtClean="0"/>
                <a:t>  </a:t>
              </a:r>
              <a:r>
                <a:rPr lang="en-US" dirty="0" smtClean="0"/>
                <a:t>); </a:t>
              </a:r>
              <a:r>
                <a:rPr lang="en-US" sz="1200" dirty="0" smtClean="0"/>
                <a:t>// 2</a:t>
              </a:r>
              <a:r>
                <a:rPr lang="en-US" sz="1200" baseline="30000" dirty="0" smtClean="0"/>
                <a:t>nd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 Box 15"/>
            <p:cNvSpPr txBox="1">
              <a:spLocks noChangeArrowheads="1"/>
            </p:cNvSpPr>
            <p:nvPr/>
          </p:nvSpPr>
          <p:spPr bwMode="auto">
            <a:xfrm>
              <a:off x="4797241" y="5305865"/>
              <a:ext cx="482392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dirty="0" smtClean="0"/>
                <a:t>s = </a:t>
              </a:r>
              <a:r>
                <a:rPr lang="en-US" dirty="0" err="1" smtClean="0"/>
                <a:t>magicsumArr</a:t>
              </a:r>
              <a:r>
                <a:rPr lang="en-US" dirty="0"/>
                <a:t>( </a:t>
              </a:r>
              <a:r>
                <a:rPr lang="en-US" dirty="0" err="1" smtClean="0">
                  <a:solidFill>
                    <a:srgbClr val="6600CC"/>
                  </a:solidFill>
                </a:rPr>
                <a:t>arr</a:t>
              </a:r>
              <a:r>
                <a:rPr lang="en-US" dirty="0" smtClean="0"/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n-1</a:t>
              </a:r>
              <a:r>
                <a:rPr lang="en-US" dirty="0" smtClean="0"/>
                <a:t> ); </a:t>
              </a:r>
              <a:r>
                <a:rPr lang="en-US" sz="1200" dirty="0" smtClean="0"/>
                <a:t> // first n-1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 Box 15"/>
            <p:cNvSpPr txBox="1">
              <a:spLocks noChangeArrowheads="1"/>
            </p:cNvSpPr>
            <p:nvPr/>
          </p:nvSpPr>
          <p:spPr bwMode="auto">
            <a:xfrm>
              <a:off x="4786494" y="5631656"/>
              <a:ext cx="425273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dirty="0" smtClean="0"/>
                <a:t>s = </a:t>
              </a:r>
              <a:r>
                <a:rPr lang="en-US" dirty="0" err="1" smtClean="0"/>
                <a:t>magicsumArr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>
                  <a:solidFill>
                    <a:srgbClr val="6600CC"/>
                  </a:solidFill>
                </a:rPr>
                <a:t> </a:t>
              </a:r>
              <a:r>
                <a:rPr lang="en-US" dirty="0" smtClean="0">
                  <a:solidFill>
                    <a:srgbClr val="6600CC"/>
                  </a:solidFill>
                </a:rPr>
                <a:t>arr+1</a:t>
              </a:r>
              <a:r>
                <a:rPr lang="en-US" dirty="0" smtClean="0"/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n-1</a:t>
              </a:r>
              <a:r>
                <a:rPr lang="en-US" dirty="0" smtClean="0"/>
                <a:t> ); </a:t>
              </a:r>
              <a:r>
                <a:rPr lang="en-US" sz="1200" dirty="0" smtClean="0"/>
                <a:t> // last n-1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5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5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4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4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5832" grpId="0"/>
      <p:bldP spid="845833" grpId="0"/>
      <p:bldP spid="845834" grpId="0"/>
      <p:bldP spid="845835" grpId="0"/>
      <p:bldP spid="845836" grpId="0"/>
      <p:bldP spid="845853" grpId="0"/>
      <p:bldP spid="84587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5002213" y="869430"/>
            <a:ext cx="4037012" cy="3245370"/>
            <a:chOff x="5154613" y="1021830"/>
            <a:chExt cx="4037012" cy="3245370"/>
          </a:xfrm>
        </p:grpSpPr>
        <p:sp>
          <p:nvSpPr>
            <p:cNvPr id="84" name="Rectangle 2"/>
            <p:cNvSpPr>
              <a:spLocks noChangeArrowheads="1"/>
            </p:cNvSpPr>
            <p:nvPr/>
          </p:nvSpPr>
          <p:spPr bwMode="auto">
            <a:xfrm>
              <a:off x="5162550" y="1021830"/>
              <a:ext cx="4010025" cy="3245370"/>
            </a:xfrm>
            <a:prstGeom prst="rect">
              <a:avLst/>
            </a:prstGeom>
            <a:solidFill>
              <a:srgbClr val="FFF3E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Autofit/>
            </a:bodyPr>
            <a:lstStyle/>
            <a:p>
              <a:endParaRPr lang="en-US"/>
            </a:p>
          </p:txBody>
        </p:sp>
        <p:sp>
          <p:nvSpPr>
            <p:cNvPr id="85" name="Text Box 3"/>
            <p:cNvSpPr txBox="1">
              <a:spLocks noChangeArrowheads="1"/>
            </p:cNvSpPr>
            <p:nvPr/>
          </p:nvSpPr>
          <p:spPr bwMode="auto">
            <a:xfrm>
              <a:off x="5183188" y="2117725"/>
              <a:ext cx="2279650" cy="2100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86" name="Text Box 5"/>
            <p:cNvSpPr txBox="1">
              <a:spLocks noChangeArrowheads="1"/>
            </p:cNvSpPr>
            <p:nvPr/>
          </p:nvSpPr>
          <p:spPr bwMode="auto">
            <a:xfrm>
              <a:off x="5535613" y="1803400"/>
              <a:ext cx="36560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sumArr(int arr[</a:t>
              </a:r>
              <a:r>
                <a:rPr lang="en-US" sz="800"/>
                <a:t> </a:t>
              </a:r>
              <a:r>
                <a:rPr lang="en-US"/>
                <a:t>], int n)</a:t>
              </a:r>
            </a:p>
          </p:txBody>
        </p:sp>
        <p:sp>
          <p:nvSpPr>
            <p:cNvPr id="87" name="Text Box 6"/>
            <p:cNvSpPr txBox="1">
              <a:spLocks noChangeArrowheads="1"/>
            </p:cNvSpPr>
            <p:nvPr/>
          </p:nvSpPr>
          <p:spPr bwMode="auto">
            <a:xfrm>
              <a:off x="5154613" y="1803400"/>
              <a:ext cx="2279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</a:t>
              </a:r>
            </a:p>
          </p:txBody>
        </p:sp>
      </p:grpSp>
      <p:sp>
        <p:nvSpPr>
          <p:cNvPr id="88" name="Text Box 8"/>
          <p:cNvSpPr txBox="1">
            <a:spLocks noChangeArrowheads="1"/>
          </p:cNvSpPr>
          <p:nvPr/>
        </p:nvSpPr>
        <p:spPr bwMode="auto">
          <a:xfrm>
            <a:off x="5038928" y="828230"/>
            <a:ext cx="42066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// provided for your use!</a:t>
            </a:r>
          </a:p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magicsumArr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</a:t>
            </a:r>
            <a:r>
              <a:rPr lang="en-US" dirty="0" err="1" smtClean="0">
                <a:solidFill>
                  <a:srgbClr val="6600CC"/>
                </a:solidFill>
              </a:rPr>
              <a:t>arr</a:t>
            </a:r>
            <a:r>
              <a:rPr lang="en-US" dirty="0" smtClean="0">
                <a:solidFill>
                  <a:srgbClr val="6600CC"/>
                </a:solidFill>
              </a:rPr>
              <a:t>[], </a:t>
            </a:r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x</a:t>
            </a:r>
            <a:r>
              <a:rPr lang="en-US" dirty="0" smtClean="0">
                <a:solidFill>
                  <a:schemeClr val="tx1"/>
                </a:solidFill>
              </a:rPr>
              <a:t>) { </a:t>
            </a:r>
            <a:r>
              <a:rPr lang="en-US" sz="1400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 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"/>
          <p:cNvSpPr>
            <a:spLocks noGrp="1" noChangeArrowheads="1"/>
          </p:cNvSpPr>
          <p:nvPr>
            <p:ph type="title"/>
          </p:nvPr>
        </p:nvSpPr>
        <p:spPr>
          <a:xfrm>
            <a:off x="114650" y="-216825"/>
            <a:ext cx="9048750" cy="1143000"/>
          </a:xfrm>
        </p:spPr>
        <p:txBody>
          <a:bodyPr/>
          <a:lstStyle/>
          <a:p>
            <a:r>
              <a:rPr lang="en-US" sz="2800" dirty="0"/>
              <a:t>Step #4: </a:t>
            </a:r>
            <a:r>
              <a:rPr lang="en-US" sz="2800" dirty="0">
                <a:solidFill>
                  <a:schemeClr val="accent2"/>
                </a:solidFill>
              </a:rPr>
              <a:t>Solve the problem using the magic function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C846-C6BE-4D48-8633-C46FDBD938CA}" type="slidenum">
              <a:rPr lang="en-US"/>
              <a:pPr/>
              <a:t>34</a:t>
            </a:fld>
            <a:endParaRPr lang="en-US"/>
          </a:p>
        </p:txBody>
      </p:sp>
      <p:sp>
        <p:nvSpPr>
          <p:cNvPr id="847884" name="Text Box 12"/>
          <p:cNvSpPr txBox="1">
            <a:spLocks noChangeArrowheads="1"/>
          </p:cNvSpPr>
          <p:nvPr/>
        </p:nvSpPr>
        <p:spPr bwMode="auto">
          <a:xfrm>
            <a:off x="2055813" y="1670050"/>
            <a:ext cx="252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93301" y="2137069"/>
            <a:ext cx="3884710" cy="696416"/>
            <a:chOff x="5249863" y="2137069"/>
            <a:chExt cx="3884710" cy="696416"/>
          </a:xfrm>
        </p:grpSpPr>
        <p:sp>
          <p:nvSpPr>
            <p:cNvPr id="45" name="Text Box 30"/>
            <p:cNvSpPr txBox="1">
              <a:spLocks noChangeArrowheads="1"/>
            </p:cNvSpPr>
            <p:nvPr/>
          </p:nvSpPr>
          <p:spPr bwMode="auto">
            <a:xfrm>
              <a:off x="5249863" y="2137069"/>
              <a:ext cx="38846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dirty="0"/>
                <a:t>if (</a:t>
              </a:r>
              <a:r>
                <a:rPr lang="en-US" dirty="0">
                  <a:solidFill>
                    <a:srgbClr val="6600CC"/>
                  </a:solidFill>
                </a:rPr>
                <a:t>n == 0</a:t>
              </a:r>
              <a:r>
                <a:rPr lang="en-US" dirty="0"/>
                <a:t>)  </a:t>
              </a:r>
              <a:r>
                <a:rPr lang="en-US" dirty="0" smtClean="0"/>
                <a:t>return </a:t>
              </a:r>
              <a:r>
                <a:rPr lang="en-US" dirty="0"/>
                <a:t>0;  </a:t>
              </a:r>
              <a:r>
                <a:rPr lang="en-US" sz="1600" dirty="0" smtClean="0"/>
                <a:t> </a:t>
              </a:r>
              <a:endParaRPr lang="en-US" sz="1200" dirty="0"/>
            </a:p>
          </p:txBody>
        </p:sp>
        <p:sp>
          <p:nvSpPr>
            <p:cNvPr id="46" name="Text Box 53"/>
            <p:cNvSpPr txBox="1">
              <a:spLocks noChangeArrowheads="1"/>
            </p:cNvSpPr>
            <p:nvPr/>
          </p:nvSpPr>
          <p:spPr bwMode="auto">
            <a:xfrm>
              <a:off x="5249961" y="2464153"/>
              <a:ext cx="38846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dirty="0"/>
                <a:t>if (</a:t>
              </a:r>
              <a:r>
                <a:rPr lang="en-US" dirty="0">
                  <a:solidFill>
                    <a:srgbClr val="6600CC"/>
                  </a:solidFill>
                </a:rPr>
                <a:t>n == 1</a:t>
              </a:r>
              <a:r>
                <a:rPr lang="en-US" dirty="0"/>
                <a:t>)  </a:t>
              </a:r>
              <a:r>
                <a:rPr lang="en-US" dirty="0" smtClean="0"/>
                <a:t>return </a:t>
              </a:r>
              <a:r>
                <a:rPr lang="en-US" dirty="0" err="1"/>
                <a:t>arr</a:t>
              </a:r>
              <a:r>
                <a:rPr lang="en-US" dirty="0"/>
                <a:t>[0];  </a:t>
              </a:r>
              <a:r>
                <a:rPr lang="en-US" sz="1200" dirty="0" smtClean="0"/>
                <a:t> </a:t>
              </a:r>
              <a:endParaRPr lang="en-US" sz="1200" dirty="0"/>
            </a:p>
          </p:txBody>
        </p:sp>
      </p:grp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146299" y="2857242"/>
            <a:ext cx="493345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So let’s try to break our problem into </a:t>
            </a:r>
            <a:r>
              <a:rPr lang="en-US" dirty="0" smtClean="0">
                <a:solidFill>
                  <a:srgbClr val="FF0000"/>
                </a:solidFill>
              </a:rPr>
              <a:t>two</a:t>
            </a:r>
            <a:r>
              <a:rPr lang="en-US" dirty="0" smtClean="0">
                <a:solidFill>
                  <a:schemeClr val="tx1"/>
                </a:solidFill>
              </a:rPr>
              <a:t> (or more) simpler sub-problems and use our magic function to solve those.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140314" y="1784707"/>
            <a:ext cx="484519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Unfortunately, you can’t use the </a:t>
            </a:r>
            <a:r>
              <a:rPr lang="en-US" dirty="0" smtClean="0">
                <a:solidFill>
                  <a:srgbClr val="FF0000"/>
                </a:solidFill>
              </a:rPr>
              <a:t>magic function </a:t>
            </a:r>
            <a:r>
              <a:rPr lang="en-US" dirty="0" smtClean="0">
                <a:solidFill>
                  <a:schemeClr val="tx1"/>
                </a:solidFill>
              </a:rPr>
              <a:t>to do all the work for you…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(it can’t solve problems of size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0652" y="771801"/>
            <a:ext cx="47407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Now try to figure out how to use the </a:t>
            </a:r>
            <a:r>
              <a:rPr lang="en-US" dirty="0">
                <a:solidFill>
                  <a:srgbClr val="FF0000"/>
                </a:solidFill>
              </a:rPr>
              <a:t>magic function </a:t>
            </a:r>
            <a:r>
              <a:rPr lang="en-US" dirty="0" smtClean="0">
                <a:solidFill>
                  <a:schemeClr val="tx1"/>
                </a:solidFill>
              </a:rPr>
              <a:t>in your new function to help you solve the problem.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Text Box 16"/>
          <p:cNvSpPr txBox="1">
            <a:spLocks noChangeArrowheads="1"/>
          </p:cNvSpPr>
          <p:nvPr/>
        </p:nvSpPr>
        <p:spPr bwMode="auto">
          <a:xfrm>
            <a:off x="5190167" y="2856567"/>
            <a:ext cx="3929400" cy="81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err="1" smtClean="0"/>
              <a:t>int</a:t>
            </a:r>
            <a:r>
              <a:rPr lang="en-US" dirty="0" smtClean="0"/>
              <a:t> s = </a:t>
            </a:r>
            <a:r>
              <a:rPr lang="en-US" dirty="0" err="1" smtClean="0"/>
              <a:t>magicsumArr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6600CC"/>
                </a:solidFill>
              </a:rPr>
              <a:t>arr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rgbClr val="FF0000"/>
                </a:solidFill>
              </a:rPr>
              <a:t> n</a:t>
            </a:r>
            <a:r>
              <a:rPr lang="en-US" dirty="0" smtClean="0"/>
              <a:t> </a:t>
            </a:r>
            <a:r>
              <a:rPr lang="en-US" dirty="0"/>
              <a:t>);   </a:t>
            </a:r>
            <a:endParaRPr lang="en-US" dirty="0" smtClean="0"/>
          </a:p>
          <a:p>
            <a:pPr algn="l"/>
            <a:endParaRPr lang="en-US" sz="1100" dirty="0" smtClean="0"/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return s;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 bwMode="auto">
          <a:xfrm>
            <a:off x="5285579" y="2872469"/>
            <a:ext cx="3063291" cy="339857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2" name="Group 51"/>
          <p:cNvGrpSpPr/>
          <p:nvPr/>
        </p:nvGrpSpPr>
        <p:grpSpPr>
          <a:xfrm>
            <a:off x="4505325" y="4143115"/>
            <a:ext cx="5115837" cy="2689485"/>
            <a:chOff x="4505325" y="4143115"/>
            <a:chExt cx="5115837" cy="2689485"/>
          </a:xfrm>
        </p:grpSpPr>
        <p:grpSp>
          <p:nvGrpSpPr>
            <p:cNvPr id="53" name="Group 52"/>
            <p:cNvGrpSpPr/>
            <p:nvPr/>
          </p:nvGrpSpPr>
          <p:grpSpPr>
            <a:xfrm>
              <a:off x="4505325" y="4143115"/>
              <a:ext cx="4638675" cy="2689485"/>
              <a:chOff x="4505325" y="4143115"/>
              <a:chExt cx="4638675" cy="2689485"/>
            </a:xfrm>
          </p:grpSpPr>
          <p:sp>
            <p:nvSpPr>
              <p:cNvPr id="58" name="Rectangle 12"/>
              <p:cNvSpPr>
                <a:spLocks noChangeArrowheads="1"/>
              </p:cNvSpPr>
              <p:nvPr/>
            </p:nvSpPr>
            <p:spPr bwMode="auto">
              <a:xfrm>
                <a:off x="4524375" y="4152900"/>
                <a:ext cx="4495800" cy="2679700"/>
              </a:xfrm>
              <a:prstGeom prst="rect">
                <a:avLst/>
              </a:prstGeom>
              <a:solidFill>
                <a:srgbClr val="F7FFF7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9" name="Text Box 13"/>
              <p:cNvSpPr txBox="1">
                <a:spLocks noChangeArrowheads="1"/>
              </p:cNvSpPr>
              <p:nvPr/>
            </p:nvSpPr>
            <p:spPr bwMode="auto">
              <a:xfrm>
                <a:off x="4505325" y="4143115"/>
                <a:ext cx="4638675" cy="2530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noAutofit/>
              </a:bodyPr>
              <a:lstStyle/>
              <a:p>
                <a:pPr algn="l"/>
                <a:r>
                  <a:rPr lang="en-US" dirty="0" err="1"/>
                  <a:t>int</a:t>
                </a:r>
                <a:r>
                  <a:rPr lang="en-US" dirty="0"/>
                  <a:t> main()</a:t>
                </a:r>
              </a:p>
              <a:p>
                <a:pPr algn="l"/>
                <a:r>
                  <a:rPr lang="en-US" sz="1200" b="1" dirty="0"/>
                  <a:t>{</a:t>
                </a:r>
              </a:p>
              <a:p>
                <a:pPr algn="l"/>
                <a:r>
                  <a:rPr lang="en-US" dirty="0"/>
                  <a:t>    </a:t>
                </a:r>
                <a:r>
                  <a:rPr lang="en-US" dirty="0" err="1"/>
                  <a:t>const</a:t>
                </a:r>
                <a:r>
                  <a:rPr lang="en-US" dirty="0"/>
                  <a:t> </a:t>
                </a:r>
                <a:r>
                  <a:rPr lang="en-US" dirty="0" err="1"/>
                  <a:t>int</a:t>
                </a:r>
                <a:r>
                  <a:rPr lang="en-US" dirty="0"/>
                  <a:t> n = </a:t>
                </a:r>
                <a:r>
                  <a:rPr lang="en-US" dirty="0" smtClean="0"/>
                  <a:t>5;</a:t>
                </a:r>
                <a:endParaRPr lang="en-US" dirty="0"/>
              </a:p>
              <a:p>
                <a:pPr algn="l"/>
                <a:r>
                  <a:rPr lang="en-US" dirty="0" smtClean="0"/>
                  <a:t>    </a:t>
                </a:r>
                <a:r>
                  <a:rPr lang="en-US" dirty="0" err="1"/>
                  <a:t>int</a:t>
                </a:r>
                <a:r>
                  <a:rPr lang="en-US" dirty="0"/>
                  <a:t> </a:t>
                </a:r>
                <a:r>
                  <a:rPr lang="en-US" dirty="0" err="1"/>
                  <a:t>arr</a:t>
                </a:r>
                <a:r>
                  <a:rPr lang="en-US" dirty="0"/>
                  <a:t>[n] = { 10, 100, 42, 72, 16}, s;</a:t>
                </a:r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:r>
                  <a:rPr lang="en-US" sz="600" dirty="0"/>
                  <a:t>      </a:t>
                </a:r>
              </a:p>
              <a:p>
                <a:pPr algn="l"/>
                <a:r>
                  <a:rPr lang="en-US" sz="1200" dirty="0"/>
                  <a:t> </a:t>
                </a:r>
              </a:p>
              <a:p>
                <a:pPr algn="l"/>
                <a:r>
                  <a:rPr lang="en-US" sz="1200" dirty="0" smtClean="0"/>
                  <a:t/>
                </a:r>
                <a:br>
                  <a:rPr lang="en-US" sz="1200" dirty="0" smtClean="0"/>
                </a:br>
                <a:endParaRPr lang="en-US" sz="1200" dirty="0"/>
              </a:p>
              <a:p>
                <a:pPr algn="l"/>
                <a:endParaRPr lang="en-US" sz="600" dirty="0"/>
              </a:p>
              <a:p>
                <a:pPr algn="l"/>
                <a:endParaRPr lang="en-US" sz="1050" dirty="0" smtClean="0"/>
              </a:p>
              <a:p>
                <a:pPr algn="l"/>
                <a:r>
                  <a:rPr lang="en-US" sz="1200" b="1" dirty="0" smtClean="0"/>
                  <a:t>}</a:t>
                </a:r>
                <a:endParaRPr lang="en-US" sz="1200" b="1" dirty="0"/>
              </a:p>
            </p:txBody>
          </p:sp>
        </p:grpSp>
        <p:sp>
          <p:nvSpPr>
            <p:cNvPr id="54" name="Text Box 15"/>
            <p:cNvSpPr txBox="1">
              <a:spLocks noChangeArrowheads="1"/>
            </p:cNvSpPr>
            <p:nvPr/>
          </p:nvSpPr>
          <p:spPr bwMode="auto">
            <a:xfrm>
              <a:off x="4761094" y="5968740"/>
              <a:ext cx="446563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dirty="0" smtClean="0"/>
                <a:t>s = </a:t>
              </a:r>
              <a:r>
                <a:rPr lang="en-US" dirty="0" err="1" smtClean="0"/>
                <a:t>magicsumArr</a:t>
              </a:r>
              <a:r>
                <a:rPr lang="en-US" dirty="0"/>
                <a:t>( </a:t>
              </a:r>
              <a:r>
                <a:rPr lang="en-US" dirty="0" err="1" smtClean="0">
                  <a:solidFill>
                    <a:srgbClr val="6600CC"/>
                  </a:solidFill>
                </a:rPr>
                <a:t>arr</a:t>
              </a:r>
              <a:r>
                <a:rPr lang="en-US" dirty="0" smtClean="0"/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n/2</a:t>
              </a:r>
              <a:r>
                <a:rPr lang="en-US" dirty="0" smtClean="0">
                  <a:solidFill>
                    <a:srgbClr val="6600CC"/>
                  </a:solidFill>
                </a:rPr>
                <a:t> </a:t>
              </a:r>
              <a:r>
                <a:rPr lang="en-US" dirty="0" smtClean="0"/>
                <a:t>); </a:t>
              </a:r>
              <a:r>
                <a:rPr lang="en-US" sz="1200" dirty="0" smtClean="0"/>
                <a:t> // sums 1</a:t>
              </a:r>
              <a:r>
                <a:rPr lang="en-US" sz="1200" baseline="30000" dirty="0" smtClean="0"/>
                <a:t>st</a:t>
              </a:r>
              <a:r>
                <a:rPr lang="en-US" sz="1200" dirty="0" smtClean="0"/>
                <a:t> half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 Box 34"/>
            <p:cNvSpPr txBox="1">
              <a:spLocks noChangeArrowheads="1"/>
            </p:cNvSpPr>
            <p:nvPr/>
          </p:nvSpPr>
          <p:spPr bwMode="auto">
            <a:xfrm>
              <a:off x="4732518" y="6302115"/>
              <a:ext cx="487789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dirty="0" smtClean="0"/>
                <a:t>s = </a:t>
              </a:r>
              <a:r>
                <a:rPr lang="en-US" dirty="0" err="1" smtClean="0"/>
                <a:t>magicsumArr</a:t>
              </a:r>
              <a:r>
                <a:rPr lang="en-US" dirty="0" smtClean="0"/>
                <a:t>( </a:t>
              </a:r>
              <a:r>
                <a:rPr lang="en-US" dirty="0" err="1" smtClean="0">
                  <a:solidFill>
                    <a:srgbClr val="6600CC"/>
                  </a:solidFill>
                </a:rPr>
                <a:t>arr</a:t>
              </a:r>
              <a:r>
                <a:rPr lang="en-US" dirty="0" err="1" smtClean="0"/>
                <a:t>+</a:t>
              </a:r>
              <a:r>
                <a:rPr lang="en-US" dirty="0" err="1" smtClean="0">
                  <a:solidFill>
                    <a:srgbClr val="FF0000"/>
                  </a:solidFill>
                </a:rPr>
                <a:t>n</a:t>
              </a:r>
              <a:r>
                <a:rPr lang="en-US" dirty="0" smtClean="0">
                  <a:solidFill>
                    <a:srgbClr val="FF0000"/>
                  </a:solidFill>
                </a:rPr>
                <a:t>/2</a:t>
              </a:r>
              <a:r>
                <a:rPr lang="en-US" dirty="0" smtClean="0"/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n</a:t>
              </a:r>
              <a:r>
                <a:rPr lang="en-US" sz="1100" dirty="0" smtClean="0">
                  <a:solidFill>
                    <a:srgbClr val="FF0000"/>
                  </a:solidFill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</a:rPr>
                <a:t>–</a:t>
              </a:r>
              <a:r>
                <a:rPr lang="en-US" sz="1200" dirty="0" smtClean="0">
                  <a:solidFill>
                    <a:srgbClr val="FF0000"/>
                  </a:solidFill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</a:rPr>
                <a:t>n/2</a:t>
              </a:r>
              <a:r>
                <a:rPr lang="en-US" sz="1000" dirty="0" smtClean="0"/>
                <a:t>  </a:t>
              </a:r>
              <a:r>
                <a:rPr lang="en-US" dirty="0" smtClean="0"/>
                <a:t>); </a:t>
              </a:r>
              <a:r>
                <a:rPr lang="en-US" sz="1200" dirty="0" smtClean="0"/>
                <a:t>// 2</a:t>
              </a:r>
              <a:r>
                <a:rPr lang="en-US" sz="1200" baseline="30000" dirty="0" smtClean="0"/>
                <a:t>nd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 Box 15"/>
            <p:cNvSpPr txBox="1">
              <a:spLocks noChangeArrowheads="1"/>
            </p:cNvSpPr>
            <p:nvPr/>
          </p:nvSpPr>
          <p:spPr bwMode="auto">
            <a:xfrm>
              <a:off x="4797241" y="5305865"/>
              <a:ext cx="482392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dirty="0" smtClean="0"/>
                <a:t>s = </a:t>
              </a:r>
              <a:r>
                <a:rPr lang="en-US" dirty="0" err="1" smtClean="0"/>
                <a:t>magicsumArr</a:t>
              </a:r>
              <a:r>
                <a:rPr lang="en-US" dirty="0"/>
                <a:t>( </a:t>
              </a:r>
              <a:r>
                <a:rPr lang="en-US" dirty="0" err="1" smtClean="0">
                  <a:solidFill>
                    <a:srgbClr val="6600CC"/>
                  </a:solidFill>
                </a:rPr>
                <a:t>arr</a:t>
              </a:r>
              <a:r>
                <a:rPr lang="en-US" dirty="0" smtClean="0"/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n-1</a:t>
              </a:r>
              <a:r>
                <a:rPr lang="en-US" dirty="0" smtClean="0"/>
                <a:t> ); </a:t>
              </a:r>
              <a:r>
                <a:rPr lang="en-US" sz="1200" dirty="0" smtClean="0"/>
                <a:t> // first n-1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 Box 15"/>
            <p:cNvSpPr txBox="1">
              <a:spLocks noChangeArrowheads="1"/>
            </p:cNvSpPr>
            <p:nvPr/>
          </p:nvSpPr>
          <p:spPr bwMode="auto">
            <a:xfrm>
              <a:off x="4786494" y="5631656"/>
              <a:ext cx="425273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dirty="0" smtClean="0"/>
                <a:t>s = </a:t>
              </a:r>
              <a:r>
                <a:rPr lang="en-US" dirty="0" err="1" smtClean="0"/>
                <a:t>magicsumArr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>
                  <a:solidFill>
                    <a:srgbClr val="6600CC"/>
                  </a:solidFill>
                </a:rPr>
                <a:t> </a:t>
              </a:r>
              <a:r>
                <a:rPr lang="en-US" dirty="0" smtClean="0">
                  <a:solidFill>
                    <a:srgbClr val="6600CC"/>
                  </a:solidFill>
                </a:rPr>
                <a:t>arr+1</a:t>
              </a:r>
              <a:r>
                <a:rPr lang="en-US" dirty="0" smtClean="0"/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n-1</a:t>
              </a:r>
              <a:r>
                <a:rPr lang="en-US" dirty="0" smtClean="0"/>
                <a:t> ); </a:t>
              </a:r>
              <a:r>
                <a:rPr lang="en-US" sz="1200" dirty="0" smtClean="0"/>
                <a:t> // last n-1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4" grpId="0"/>
      <p:bldP spid="65" grpId="0"/>
      <p:bldP spid="66" grpId="0"/>
      <p:bldP spid="66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5002213" y="869430"/>
            <a:ext cx="4037012" cy="3245370"/>
            <a:chOff x="5154613" y="1021830"/>
            <a:chExt cx="4037012" cy="3245370"/>
          </a:xfrm>
        </p:grpSpPr>
        <p:sp>
          <p:nvSpPr>
            <p:cNvPr id="84" name="Rectangle 2"/>
            <p:cNvSpPr>
              <a:spLocks noChangeArrowheads="1"/>
            </p:cNvSpPr>
            <p:nvPr/>
          </p:nvSpPr>
          <p:spPr bwMode="auto">
            <a:xfrm>
              <a:off x="5162550" y="1021830"/>
              <a:ext cx="4010025" cy="3245370"/>
            </a:xfrm>
            <a:prstGeom prst="rect">
              <a:avLst/>
            </a:prstGeom>
            <a:solidFill>
              <a:srgbClr val="FFF3E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Autofit/>
            </a:bodyPr>
            <a:lstStyle/>
            <a:p>
              <a:endParaRPr lang="en-US"/>
            </a:p>
          </p:txBody>
        </p:sp>
        <p:sp>
          <p:nvSpPr>
            <p:cNvPr id="85" name="Text Box 3"/>
            <p:cNvSpPr txBox="1">
              <a:spLocks noChangeArrowheads="1"/>
            </p:cNvSpPr>
            <p:nvPr/>
          </p:nvSpPr>
          <p:spPr bwMode="auto">
            <a:xfrm>
              <a:off x="5183188" y="2117725"/>
              <a:ext cx="2279650" cy="2100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86" name="Text Box 5"/>
            <p:cNvSpPr txBox="1">
              <a:spLocks noChangeArrowheads="1"/>
            </p:cNvSpPr>
            <p:nvPr/>
          </p:nvSpPr>
          <p:spPr bwMode="auto">
            <a:xfrm>
              <a:off x="5535613" y="1803400"/>
              <a:ext cx="36560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sumArr(int arr[</a:t>
              </a:r>
              <a:r>
                <a:rPr lang="en-US" sz="800"/>
                <a:t> </a:t>
              </a:r>
              <a:r>
                <a:rPr lang="en-US"/>
                <a:t>], int n)</a:t>
              </a:r>
            </a:p>
          </p:txBody>
        </p:sp>
        <p:sp>
          <p:nvSpPr>
            <p:cNvPr id="87" name="Text Box 6"/>
            <p:cNvSpPr txBox="1">
              <a:spLocks noChangeArrowheads="1"/>
            </p:cNvSpPr>
            <p:nvPr/>
          </p:nvSpPr>
          <p:spPr bwMode="auto">
            <a:xfrm>
              <a:off x="5154613" y="1803400"/>
              <a:ext cx="2279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</a:t>
              </a:r>
            </a:p>
          </p:txBody>
        </p:sp>
      </p:grpSp>
      <p:sp>
        <p:nvSpPr>
          <p:cNvPr id="88" name="Text Box 8"/>
          <p:cNvSpPr txBox="1">
            <a:spLocks noChangeArrowheads="1"/>
          </p:cNvSpPr>
          <p:nvPr/>
        </p:nvSpPr>
        <p:spPr bwMode="auto">
          <a:xfrm>
            <a:off x="5038928" y="828230"/>
            <a:ext cx="42066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// provided for your use!</a:t>
            </a:r>
          </a:p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magicsumArr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</a:t>
            </a:r>
            <a:r>
              <a:rPr lang="en-US" dirty="0" err="1" smtClean="0">
                <a:solidFill>
                  <a:srgbClr val="6600CC"/>
                </a:solidFill>
              </a:rPr>
              <a:t>arr</a:t>
            </a:r>
            <a:r>
              <a:rPr lang="en-US" dirty="0" smtClean="0">
                <a:solidFill>
                  <a:srgbClr val="6600CC"/>
                </a:solidFill>
              </a:rPr>
              <a:t>[], </a:t>
            </a:r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x</a:t>
            </a:r>
            <a:r>
              <a:rPr lang="en-US" dirty="0" smtClean="0">
                <a:solidFill>
                  <a:schemeClr val="tx1"/>
                </a:solidFill>
              </a:rPr>
              <a:t>) { </a:t>
            </a:r>
            <a:r>
              <a:rPr lang="en-US" sz="1400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 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"/>
          <p:cNvSpPr>
            <a:spLocks noGrp="1" noChangeArrowheads="1"/>
          </p:cNvSpPr>
          <p:nvPr>
            <p:ph type="title"/>
          </p:nvPr>
        </p:nvSpPr>
        <p:spPr>
          <a:xfrm>
            <a:off x="114650" y="-216825"/>
            <a:ext cx="9048750" cy="1143000"/>
          </a:xfrm>
        </p:spPr>
        <p:txBody>
          <a:bodyPr/>
          <a:lstStyle/>
          <a:p>
            <a:r>
              <a:rPr lang="en-US" sz="2800" dirty="0"/>
              <a:t>Step #4: </a:t>
            </a:r>
            <a:r>
              <a:rPr lang="en-US" sz="2800" dirty="0">
                <a:solidFill>
                  <a:schemeClr val="accent2"/>
                </a:solidFill>
              </a:rPr>
              <a:t>Solve the problem using the magic function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C846-C6BE-4D48-8633-C46FDBD938CA}" type="slidenum">
              <a:rPr lang="en-US"/>
              <a:pPr/>
              <a:t>35</a:t>
            </a:fld>
            <a:endParaRPr lang="en-US"/>
          </a:p>
        </p:txBody>
      </p:sp>
      <p:sp>
        <p:nvSpPr>
          <p:cNvPr id="847884" name="Text Box 12"/>
          <p:cNvSpPr txBox="1">
            <a:spLocks noChangeArrowheads="1"/>
          </p:cNvSpPr>
          <p:nvPr/>
        </p:nvSpPr>
        <p:spPr bwMode="auto">
          <a:xfrm>
            <a:off x="2055813" y="1670050"/>
            <a:ext cx="252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93301" y="2137069"/>
            <a:ext cx="3884710" cy="696416"/>
            <a:chOff x="5249863" y="2137069"/>
            <a:chExt cx="3884710" cy="696416"/>
          </a:xfrm>
        </p:grpSpPr>
        <p:sp>
          <p:nvSpPr>
            <p:cNvPr id="45" name="Text Box 30"/>
            <p:cNvSpPr txBox="1">
              <a:spLocks noChangeArrowheads="1"/>
            </p:cNvSpPr>
            <p:nvPr/>
          </p:nvSpPr>
          <p:spPr bwMode="auto">
            <a:xfrm>
              <a:off x="5249863" y="2137069"/>
              <a:ext cx="38846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dirty="0"/>
                <a:t>if (</a:t>
              </a:r>
              <a:r>
                <a:rPr lang="en-US" dirty="0">
                  <a:solidFill>
                    <a:srgbClr val="6600CC"/>
                  </a:solidFill>
                </a:rPr>
                <a:t>n == 0</a:t>
              </a:r>
              <a:r>
                <a:rPr lang="en-US" dirty="0"/>
                <a:t>)  </a:t>
              </a:r>
              <a:r>
                <a:rPr lang="en-US" dirty="0" smtClean="0"/>
                <a:t>return </a:t>
              </a:r>
              <a:r>
                <a:rPr lang="en-US" dirty="0"/>
                <a:t>0;  </a:t>
              </a:r>
              <a:r>
                <a:rPr lang="en-US" sz="1600" dirty="0" smtClean="0"/>
                <a:t> </a:t>
              </a:r>
              <a:endParaRPr lang="en-US" sz="1200" dirty="0"/>
            </a:p>
          </p:txBody>
        </p:sp>
        <p:sp>
          <p:nvSpPr>
            <p:cNvPr id="46" name="Text Box 53"/>
            <p:cNvSpPr txBox="1">
              <a:spLocks noChangeArrowheads="1"/>
            </p:cNvSpPr>
            <p:nvPr/>
          </p:nvSpPr>
          <p:spPr bwMode="auto">
            <a:xfrm>
              <a:off x="5249961" y="2464153"/>
              <a:ext cx="38846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dirty="0"/>
                <a:t>if (</a:t>
              </a:r>
              <a:r>
                <a:rPr lang="en-US" dirty="0">
                  <a:solidFill>
                    <a:srgbClr val="6600CC"/>
                  </a:solidFill>
                </a:rPr>
                <a:t>n == 1</a:t>
              </a:r>
              <a:r>
                <a:rPr lang="en-US" dirty="0"/>
                <a:t>)  </a:t>
              </a:r>
              <a:r>
                <a:rPr lang="en-US" dirty="0" smtClean="0"/>
                <a:t>return </a:t>
              </a:r>
              <a:r>
                <a:rPr lang="en-US" dirty="0" err="1"/>
                <a:t>arr</a:t>
              </a:r>
              <a:r>
                <a:rPr lang="en-US" dirty="0"/>
                <a:t>[0];  </a:t>
              </a:r>
              <a:r>
                <a:rPr lang="en-US" sz="1200" dirty="0" smtClean="0"/>
                <a:t> </a:t>
              </a:r>
              <a:endParaRPr lang="en-US" sz="1200" dirty="0"/>
            </a:p>
          </p:txBody>
        </p:sp>
      </p:grp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146299" y="2857242"/>
            <a:ext cx="493345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So let’s try to break our problem into </a:t>
            </a:r>
            <a:r>
              <a:rPr lang="en-US" dirty="0" smtClean="0">
                <a:solidFill>
                  <a:srgbClr val="FF0000"/>
                </a:solidFill>
              </a:rPr>
              <a:t>two</a:t>
            </a:r>
            <a:r>
              <a:rPr lang="en-US" dirty="0" smtClean="0">
                <a:solidFill>
                  <a:schemeClr val="tx1"/>
                </a:solidFill>
              </a:rPr>
              <a:t> (or more) simpler sub-problems and use our magic function to solve those.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140314" y="1784707"/>
            <a:ext cx="484519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Unfortunately, you can’t use the </a:t>
            </a:r>
            <a:r>
              <a:rPr lang="en-US" dirty="0" smtClean="0">
                <a:solidFill>
                  <a:srgbClr val="FF0000"/>
                </a:solidFill>
              </a:rPr>
              <a:t>magic function </a:t>
            </a:r>
            <a:r>
              <a:rPr lang="en-US" dirty="0" smtClean="0">
                <a:solidFill>
                  <a:schemeClr val="tx1"/>
                </a:solidFill>
              </a:rPr>
              <a:t>to do all the work for you…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(it can’t solve problems of size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0652" y="771801"/>
            <a:ext cx="47407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Now try to figure out how to use the </a:t>
            </a:r>
            <a:r>
              <a:rPr lang="en-US" dirty="0">
                <a:solidFill>
                  <a:srgbClr val="FF0000"/>
                </a:solidFill>
              </a:rPr>
              <a:t>magic function </a:t>
            </a:r>
            <a:r>
              <a:rPr lang="en-US" dirty="0" smtClean="0">
                <a:solidFill>
                  <a:schemeClr val="tx1"/>
                </a:solidFill>
              </a:rPr>
              <a:t>in your new function to help you solve the problem.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127122" y="4042263"/>
            <a:ext cx="4362206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Strategy #1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rgbClr val="CC00FF"/>
                </a:solidFill>
              </a:rPr>
              <a:t>Front to back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Your function uses the magic function to process the </a:t>
            </a:r>
            <a:r>
              <a:rPr lang="en-US" dirty="0" smtClean="0">
                <a:solidFill>
                  <a:srgbClr val="FF0000"/>
                </a:solidFill>
              </a:rPr>
              <a:t>first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n-1</a:t>
            </a:r>
            <a:r>
              <a:rPr lang="en-US" dirty="0" smtClean="0">
                <a:solidFill>
                  <a:schemeClr val="tx1"/>
                </a:solidFill>
              </a:rPr>
              <a:t> elements of the array, ignoring the </a:t>
            </a:r>
            <a:r>
              <a:rPr lang="en-US" dirty="0" smtClean="0">
                <a:solidFill>
                  <a:srgbClr val="FF0000"/>
                </a:solidFill>
              </a:rPr>
              <a:t>last element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sz="1050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Once it gets the result from the magic function, it combines it with the </a:t>
            </a:r>
            <a:r>
              <a:rPr lang="en-US" dirty="0" smtClean="0">
                <a:solidFill>
                  <a:srgbClr val="FF0000"/>
                </a:solidFill>
              </a:rPr>
              <a:t>last element</a:t>
            </a:r>
            <a:r>
              <a:rPr lang="en-US" dirty="0" smtClean="0">
                <a:solidFill>
                  <a:schemeClr val="tx1"/>
                </a:solidFill>
              </a:rPr>
              <a:t> in the array.</a:t>
            </a:r>
          </a:p>
          <a:p>
            <a:endParaRPr lang="en-US" sz="1050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It then returns the full result.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12395" y="2857242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front =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229528" y="3238297"/>
            <a:ext cx="353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 smtClean="0"/>
              <a:t>int</a:t>
            </a:r>
            <a:r>
              <a:rPr lang="en-US" dirty="0" smtClean="0"/>
              <a:t> total = front +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FF0000"/>
                </a:solidFill>
              </a:rPr>
              <a:t>n-1</a:t>
            </a:r>
            <a:r>
              <a:rPr lang="en-US" dirty="0" smtClean="0"/>
              <a:t>];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229530" y="3589988"/>
            <a:ext cx="294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return total;</a:t>
            </a:r>
            <a:endParaRPr lang="en-US" dirty="0"/>
          </a:p>
        </p:txBody>
      </p:sp>
      <p:sp>
        <p:nvSpPr>
          <p:cNvPr id="39" name="Rectangle 58"/>
          <p:cNvSpPr>
            <a:spLocks noChangeArrowheads="1"/>
          </p:cNvSpPr>
          <p:nvPr/>
        </p:nvSpPr>
        <p:spPr bwMode="auto">
          <a:xfrm>
            <a:off x="127123" y="757240"/>
            <a:ext cx="4824244" cy="610076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4505325" y="4143115"/>
            <a:ext cx="5115837" cy="2689485"/>
            <a:chOff x="4505325" y="4143115"/>
            <a:chExt cx="5115837" cy="2689485"/>
          </a:xfrm>
        </p:grpSpPr>
        <p:grpSp>
          <p:nvGrpSpPr>
            <p:cNvPr id="53" name="Group 52"/>
            <p:cNvGrpSpPr/>
            <p:nvPr/>
          </p:nvGrpSpPr>
          <p:grpSpPr>
            <a:xfrm>
              <a:off x="4505325" y="4143115"/>
              <a:ext cx="4638675" cy="2689485"/>
              <a:chOff x="4505325" y="4143115"/>
              <a:chExt cx="4638675" cy="2689485"/>
            </a:xfrm>
          </p:grpSpPr>
          <p:sp>
            <p:nvSpPr>
              <p:cNvPr id="58" name="Rectangle 12"/>
              <p:cNvSpPr>
                <a:spLocks noChangeArrowheads="1"/>
              </p:cNvSpPr>
              <p:nvPr/>
            </p:nvSpPr>
            <p:spPr bwMode="auto">
              <a:xfrm>
                <a:off x="4524375" y="4152900"/>
                <a:ext cx="4495800" cy="2679700"/>
              </a:xfrm>
              <a:prstGeom prst="rect">
                <a:avLst/>
              </a:prstGeom>
              <a:solidFill>
                <a:srgbClr val="F7FFF7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9" name="Text Box 13"/>
              <p:cNvSpPr txBox="1">
                <a:spLocks noChangeArrowheads="1"/>
              </p:cNvSpPr>
              <p:nvPr/>
            </p:nvSpPr>
            <p:spPr bwMode="auto">
              <a:xfrm>
                <a:off x="4505325" y="4143115"/>
                <a:ext cx="4638675" cy="2530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noAutofit/>
              </a:bodyPr>
              <a:lstStyle/>
              <a:p>
                <a:pPr algn="l"/>
                <a:r>
                  <a:rPr lang="en-US" dirty="0" err="1"/>
                  <a:t>int</a:t>
                </a:r>
                <a:r>
                  <a:rPr lang="en-US" dirty="0"/>
                  <a:t> main()</a:t>
                </a:r>
              </a:p>
              <a:p>
                <a:pPr algn="l"/>
                <a:r>
                  <a:rPr lang="en-US" sz="1200" b="1" dirty="0"/>
                  <a:t>{</a:t>
                </a:r>
              </a:p>
              <a:p>
                <a:pPr algn="l"/>
                <a:r>
                  <a:rPr lang="en-US" dirty="0"/>
                  <a:t>    </a:t>
                </a:r>
                <a:r>
                  <a:rPr lang="en-US" dirty="0" err="1"/>
                  <a:t>const</a:t>
                </a:r>
                <a:r>
                  <a:rPr lang="en-US" dirty="0"/>
                  <a:t> </a:t>
                </a:r>
                <a:r>
                  <a:rPr lang="en-US" dirty="0" err="1"/>
                  <a:t>int</a:t>
                </a:r>
                <a:r>
                  <a:rPr lang="en-US" dirty="0"/>
                  <a:t> n = </a:t>
                </a:r>
                <a:r>
                  <a:rPr lang="en-US" dirty="0" smtClean="0"/>
                  <a:t>5;</a:t>
                </a:r>
                <a:endParaRPr lang="en-US" dirty="0"/>
              </a:p>
              <a:p>
                <a:pPr algn="l"/>
                <a:r>
                  <a:rPr lang="en-US" dirty="0" smtClean="0"/>
                  <a:t>    </a:t>
                </a:r>
                <a:r>
                  <a:rPr lang="en-US" dirty="0" err="1"/>
                  <a:t>int</a:t>
                </a:r>
                <a:r>
                  <a:rPr lang="en-US" dirty="0"/>
                  <a:t> </a:t>
                </a:r>
                <a:r>
                  <a:rPr lang="en-US" dirty="0" err="1"/>
                  <a:t>arr</a:t>
                </a:r>
                <a:r>
                  <a:rPr lang="en-US" dirty="0"/>
                  <a:t>[n] = { 10, 100, 42, 72, 16}, s;</a:t>
                </a:r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:r>
                  <a:rPr lang="en-US" sz="600" dirty="0"/>
                  <a:t>      </a:t>
                </a:r>
              </a:p>
              <a:p>
                <a:pPr algn="l"/>
                <a:r>
                  <a:rPr lang="en-US" sz="1200" dirty="0"/>
                  <a:t> </a:t>
                </a:r>
              </a:p>
              <a:p>
                <a:pPr algn="l"/>
                <a:r>
                  <a:rPr lang="en-US" sz="1200" dirty="0" smtClean="0"/>
                  <a:t/>
                </a:r>
                <a:br>
                  <a:rPr lang="en-US" sz="1200" dirty="0" smtClean="0"/>
                </a:br>
                <a:endParaRPr lang="en-US" sz="1200" dirty="0"/>
              </a:p>
              <a:p>
                <a:pPr algn="l"/>
                <a:endParaRPr lang="en-US" sz="600" dirty="0"/>
              </a:p>
              <a:p>
                <a:pPr algn="l"/>
                <a:endParaRPr lang="en-US" sz="1050" dirty="0" smtClean="0"/>
              </a:p>
              <a:p>
                <a:pPr algn="l"/>
                <a:r>
                  <a:rPr lang="en-US" sz="1200" b="1" dirty="0" smtClean="0"/>
                  <a:t>}</a:t>
                </a:r>
                <a:endParaRPr lang="en-US" sz="1200" b="1" dirty="0"/>
              </a:p>
            </p:txBody>
          </p:sp>
        </p:grpSp>
        <p:sp>
          <p:nvSpPr>
            <p:cNvPr id="54" name="Text Box 15"/>
            <p:cNvSpPr txBox="1">
              <a:spLocks noChangeArrowheads="1"/>
            </p:cNvSpPr>
            <p:nvPr/>
          </p:nvSpPr>
          <p:spPr bwMode="auto">
            <a:xfrm>
              <a:off x="4761094" y="5968740"/>
              <a:ext cx="446563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dirty="0" smtClean="0"/>
                <a:t>s = </a:t>
              </a:r>
              <a:r>
                <a:rPr lang="en-US" dirty="0" err="1" smtClean="0"/>
                <a:t>magicsumArr</a:t>
              </a:r>
              <a:r>
                <a:rPr lang="en-US" dirty="0"/>
                <a:t>( </a:t>
              </a:r>
              <a:r>
                <a:rPr lang="en-US" dirty="0" err="1" smtClean="0">
                  <a:solidFill>
                    <a:srgbClr val="6600CC"/>
                  </a:solidFill>
                </a:rPr>
                <a:t>arr</a:t>
              </a:r>
              <a:r>
                <a:rPr lang="en-US" dirty="0" smtClean="0"/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n/2</a:t>
              </a:r>
              <a:r>
                <a:rPr lang="en-US" dirty="0" smtClean="0">
                  <a:solidFill>
                    <a:srgbClr val="6600CC"/>
                  </a:solidFill>
                </a:rPr>
                <a:t> </a:t>
              </a:r>
              <a:r>
                <a:rPr lang="en-US" dirty="0" smtClean="0"/>
                <a:t>); </a:t>
              </a:r>
              <a:r>
                <a:rPr lang="en-US" sz="1200" dirty="0" smtClean="0"/>
                <a:t> // sums 1</a:t>
              </a:r>
              <a:r>
                <a:rPr lang="en-US" sz="1200" baseline="30000" dirty="0" smtClean="0"/>
                <a:t>st</a:t>
              </a:r>
              <a:r>
                <a:rPr lang="en-US" sz="1200" dirty="0" smtClean="0"/>
                <a:t> half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 Box 34"/>
            <p:cNvSpPr txBox="1">
              <a:spLocks noChangeArrowheads="1"/>
            </p:cNvSpPr>
            <p:nvPr/>
          </p:nvSpPr>
          <p:spPr bwMode="auto">
            <a:xfrm>
              <a:off x="4732518" y="6302115"/>
              <a:ext cx="487789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dirty="0" smtClean="0"/>
                <a:t>s = </a:t>
              </a:r>
              <a:r>
                <a:rPr lang="en-US" dirty="0" err="1" smtClean="0"/>
                <a:t>magicsumArr</a:t>
              </a:r>
              <a:r>
                <a:rPr lang="en-US" dirty="0" smtClean="0"/>
                <a:t>( </a:t>
              </a:r>
              <a:r>
                <a:rPr lang="en-US" dirty="0" err="1" smtClean="0">
                  <a:solidFill>
                    <a:srgbClr val="6600CC"/>
                  </a:solidFill>
                </a:rPr>
                <a:t>arr</a:t>
              </a:r>
              <a:r>
                <a:rPr lang="en-US" dirty="0" err="1" smtClean="0"/>
                <a:t>+</a:t>
              </a:r>
              <a:r>
                <a:rPr lang="en-US" dirty="0" err="1" smtClean="0">
                  <a:solidFill>
                    <a:srgbClr val="FF0000"/>
                  </a:solidFill>
                </a:rPr>
                <a:t>n</a:t>
              </a:r>
              <a:r>
                <a:rPr lang="en-US" dirty="0" smtClean="0">
                  <a:solidFill>
                    <a:srgbClr val="FF0000"/>
                  </a:solidFill>
                </a:rPr>
                <a:t>/2</a:t>
              </a:r>
              <a:r>
                <a:rPr lang="en-US" dirty="0" smtClean="0"/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n</a:t>
              </a:r>
              <a:r>
                <a:rPr lang="en-US" sz="1100" dirty="0" smtClean="0">
                  <a:solidFill>
                    <a:srgbClr val="FF0000"/>
                  </a:solidFill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</a:rPr>
                <a:t>–</a:t>
              </a:r>
              <a:r>
                <a:rPr lang="en-US" sz="1200" dirty="0" smtClean="0">
                  <a:solidFill>
                    <a:srgbClr val="FF0000"/>
                  </a:solidFill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</a:rPr>
                <a:t>n/2</a:t>
              </a:r>
              <a:r>
                <a:rPr lang="en-US" sz="1000" dirty="0" smtClean="0"/>
                <a:t>  </a:t>
              </a:r>
              <a:r>
                <a:rPr lang="en-US" dirty="0" smtClean="0"/>
                <a:t>); </a:t>
              </a:r>
              <a:r>
                <a:rPr lang="en-US" sz="1200" dirty="0" smtClean="0"/>
                <a:t>// 2</a:t>
              </a:r>
              <a:r>
                <a:rPr lang="en-US" sz="1200" baseline="30000" dirty="0" smtClean="0"/>
                <a:t>nd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 Box 15"/>
            <p:cNvSpPr txBox="1">
              <a:spLocks noChangeArrowheads="1"/>
            </p:cNvSpPr>
            <p:nvPr/>
          </p:nvSpPr>
          <p:spPr bwMode="auto">
            <a:xfrm>
              <a:off x="4797241" y="5305865"/>
              <a:ext cx="482392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dirty="0" smtClean="0"/>
                <a:t>s = </a:t>
              </a:r>
              <a:r>
                <a:rPr lang="en-US" dirty="0" err="1" smtClean="0"/>
                <a:t>magicsumArr</a:t>
              </a:r>
              <a:r>
                <a:rPr lang="en-US" dirty="0"/>
                <a:t>( </a:t>
              </a:r>
              <a:r>
                <a:rPr lang="en-US" dirty="0" err="1" smtClean="0">
                  <a:solidFill>
                    <a:srgbClr val="6600CC"/>
                  </a:solidFill>
                </a:rPr>
                <a:t>arr</a:t>
              </a:r>
              <a:r>
                <a:rPr lang="en-US" dirty="0" smtClean="0"/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n-1</a:t>
              </a:r>
              <a:r>
                <a:rPr lang="en-US" dirty="0" smtClean="0"/>
                <a:t> ); </a:t>
              </a:r>
              <a:r>
                <a:rPr lang="en-US" sz="1200" dirty="0" smtClean="0"/>
                <a:t> // first n-1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 Box 15"/>
            <p:cNvSpPr txBox="1">
              <a:spLocks noChangeArrowheads="1"/>
            </p:cNvSpPr>
            <p:nvPr/>
          </p:nvSpPr>
          <p:spPr bwMode="auto">
            <a:xfrm>
              <a:off x="4786494" y="5631656"/>
              <a:ext cx="425273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dirty="0" smtClean="0"/>
                <a:t>s = </a:t>
              </a:r>
              <a:r>
                <a:rPr lang="en-US" dirty="0" err="1" smtClean="0"/>
                <a:t>magicsumArr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>
                  <a:solidFill>
                    <a:srgbClr val="6600CC"/>
                  </a:solidFill>
                </a:rPr>
                <a:t> </a:t>
              </a:r>
              <a:r>
                <a:rPr lang="en-US" dirty="0" smtClean="0">
                  <a:solidFill>
                    <a:srgbClr val="6600CC"/>
                  </a:solidFill>
                </a:rPr>
                <a:t>arr+1</a:t>
              </a:r>
              <a:r>
                <a:rPr lang="en-US" dirty="0" smtClean="0"/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n-1</a:t>
              </a:r>
              <a:r>
                <a:rPr lang="en-US" dirty="0" smtClean="0"/>
                <a:t> ); </a:t>
              </a:r>
              <a:r>
                <a:rPr lang="en-US" sz="1200" dirty="0" smtClean="0"/>
                <a:t> // last n-1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Rectangle 102"/>
          <p:cNvSpPr>
            <a:spLocks noChangeArrowheads="1"/>
          </p:cNvSpPr>
          <p:nvPr/>
        </p:nvSpPr>
        <p:spPr bwMode="auto">
          <a:xfrm>
            <a:off x="5155676" y="5310726"/>
            <a:ext cx="27478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err="1" smtClean="0">
                <a:solidFill>
                  <a:srgbClr val="6600CC"/>
                </a:solidFill>
              </a:rPr>
              <a:t>magicsumArr</a:t>
            </a:r>
            <a:r>
              <a:rPr lang="en-US" dirty="0" smtClean="0">
                <a:solidFill>
                  <a:srgbClr val="6600CC"/>
                </a:solidFill>
              </a:rPr>
              <a:t>( </a:t>
            </a:r>
            <a:r>
              <a:rPr lang="en-US" dirty="0" err="1" smtClean="0">
                <a:solidFill>
                  <a:srgbClr val="6600CC"/>
                </a:solidFill>
              </a:rPr>
              <a:t>arr</a:t>
            </a:r>
            <a:r>
              <a:rPr lang="en-US" dirty="0" smtClean="0">
                <a:solidFill>
                  <a:srgbClr val="6600CC"/>
                </a:solidFill>
              </a:rPr>
              <a:t>,</a:t>
            </a:r>
            <a:r>
              <a:rPr lang="en-US" sz="1000" dirty="0" smtClean="0">
                <a:solidFill>
                  <a:srgbClr val="6600CC"/>
                </a:solidFill>
              </a:rPr>
              <a:t> </a:t>
            </a:r>
            <a:r>
              <a:rPr lang="en-US" sz="700" dirty="0" smtClean="0">
                <a:solidFill>
                  <a:srgbClr val="6600CC"/>
                </a:solidFill>
              </a:rPr>
              <a:t> </a:t>
            </a:r>
            <a:r>
              <a:rPr lang="en-US" dirty="0" smtClean="0">
                <a:solidFill>
                  <a:srgbClr val="6600CC"/>
                </a:solidFill>
              </a:rPr>
              <a:t>n-1 );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6170613" y="4849792"/>
            <a:ext cx="1732931" cy="35881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900054" y="4849903"/>
            <a:ext cx="405503" cy="35881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5" name="AutoShape 46"/>
          <p:cNvSpPr>
            <a:spLocks noChangeArrowheads="1"/>
          </p:cNvSpPr>
          <p:nvPr/>
        </p:nvSpPr>
        <p:spPr bwMode="auto">
          <a:xfrm flipH="1">
            <a:off x="185319" y="2002426"/>
            <a:ext cx="3993399" cy="2985981"/>
          </a:xfrm>
          <a:prstGeom prst="wedgeRoundRectCallout">
            <a:avLst>
              <a:gd name="adj1" fmla="val -75497"/>
              <a:gd name="adj2" fmla="val -14969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dirty="0" smtClean="0">
                <a:solidFill>
                  <a:srgbClr val="6600CC"/>
                </a:solidFill>
              </a:rPr>
              <a:t>Hopefully, we can agree that if the </a:t>
            </a:r>
            <a:r>
              <a:rPr lang="en-US" sz="2400" dirty="0" smtClean="0">
                <a:solidFill>
                  <a:srgbClr val="FF0000"/>
                </a:solidFill>
              </a:rPr>
              <a:t>magic function </a:t>
            </a:r>
            <a:r>
              <a:rPr lang="en-US" sz="2400" dirty="0" smtClean="0">
                <a:solidFill>
                  <a:srgbClr val="6600CC"/>
                </a:solidFill>
              </a:rPr>
              <a:t>does what it’s supposed to…</a:t>
            </a:r>
          </a:p>
          <a:p>
            <a:endParaRPr lang="en-US" sz="2400" dirty="0">
              <a:solidFill>
                <a:srgbClr val="6600CC"/>
              </a:solidFill>
            </a:endParaRPr>
          </a:p>
          <a:p>
            <a:r>
              <a:rPr lang="en-US" sz="2400" dirty="0" smtClean="0">
                <a:solidFill>
                  <a:srgbClr val="6600CC"/>
                </a:solidFill>
              </a:rPr>
              <a:t>Then our new function will work correctly!</a:t>
            </a:r>
            <a:endParaRPr lang="en-US" sz="2400" dirty="0">
              <a:solidFill>
                <a:srgbClr val="66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2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85185E-6 L 0.13212 -0.3592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97" y="-1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uiExpand="1" build="p"/>
      <p:bldP spid="2" grpId="0"/>
      <p:bldP spid="33" grpId="0"/>
      <p:bldP spid="34" grpId="0"/>
      <p:bldP spid="39" grpId="0" animBg="1"/>
      <p:bldP spid="39" grpId="1" animBg="1"/>
      <p:bldP spid="31" grpId="0"/>
      <p:bldP spid="31" grpId="1"/>
      <p:bldP spid="3" grpId="0" animBg="1"/>
      <p:bldP spid="3" grpId="1" animBg="1"/>
      <p:bldP spid="38" grpId="0" animBg="1"/>
      <p:bldP spid="38" grpId="1" animBg="1"/>
      <p:bldP spid="35" grpId="0" animBg="1"/>
      <p:bldP spid="35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5002213" y="869430"/>
            <a:ext cx="4037012" cy="3245370"/>
            <a:chOff x="5154613" y="1021830"/>
            <a:chExt cx="4037012" cy="3245370"/>
          </a:xfrm>
        </p:grpSpPr>
        <p:sp>
          <p:nvSpPr>
            <p:cNvPr id="84" name="Rectangle 2"/>
            <p:cNvSpPr>
              <a:spLocks noChangeArrowheads="1"/>
            </p:cNvSpPr>
            <p:nvPr/>
          </p:nvSpPr>
          <p:spPr bwMode="auto">
            <a:xfrm>
              <a:off x="5162550" y="1021830"/>
              <a:ext cx="4010025" cy="3245370"/>
            </a:xfrm>
            <a:prstGeom prst="rect">
              <a:avLst/>
            </a:prstGeom>
            <a:solidFill>
              <a:srgbClr val="FFF3E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Autofit/>
            </a:bodyPr>
            <a:lstStyle/>
            <a:p>
              <a:endParaRPr lang="en-US"/>
            </a:p>
          </p:txBody>
        </p:sp>
        <p:sp>
          <p:nvSpPr>
            <p:cNvPr id="85" name="Text Box 3"/>
            <p:cNvSpPr txBox="1">
              <a:spLocks noChangeArrowheads="1"/>
            </p:cNvSpPr>
            <p:nvPr/>
          </p:nvSpPr>
          <p:spPr bwMode="auto">
            <a:xfrm>
              <a:off x="5183188" y="2117725"/>
              <a:ext cx="2279650" cy="2100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86" name="Text Box 5"/>
            <p:cNvSpPr txBox="1">
              <a:spLocks noChangeArrowheads="1"/>
            </p:cNvSpPr>
            <p:nvPr/>
          </p:nvSpPr>
          <p:spPr bwMode="auto">
            <a:xfrm>
              <a:off x="5535613" y="1803400"/>
              <a:ext cx="36560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sumArr(int arr[</a:t>
              </a:r>
              <a:r>
                <a:rPr lang="en-US" sz="800"/>
                <a:t> </a:t>
              </a:r>
              <a:r>
                <a:rPr lang="en-US"/>
                <a:t>], int n)</a:t>
              </a:r>
            </a:p>
          </p:txBody>
        </p:sp>
        <p:sp>
          <p:nvSpPr>
            <p:cNvPr id="87" name="Text Box 6"/>
            <p:cNvSpPr txBox="1">
              <a:spLocks noChangeArrowheads="1"/>
            </p:cNvSpPr>
            <p:nvPr/>
          </p:nvSpPr>
          <p:spPr bwMode="auto">
            <a:xfrm>
              <a:off x="5154613" y="1803400"/>
              <a:ext cx="2279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</a:t>
              </a:r>
            </a:p>
          </p:txBody>
        </p:sp>
      </p:grpSp>
      <p:sp>
        <p:nvSpPr>
          <p:cNvPr id="88" name="Text Box 8"/>
          <p:cNvSpPr txBox="1">
            <a:spLocks noChangeArrowheads="1"/>
          </p:cNvSpPr>
          <p:nvPr/>
        </p:nvSpPr>
        <p:spPr bwMode="auto">
          <a:xfrm>
            <a:off x="5038928" y="828230"/>
            <a:ext cx="42066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// provided for your use!</a:t>
            </a:r>
          </a:p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magicsumArr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</a:t>
            </a:r>
            <a:r>
              <a:rPr lang="en-US" dirty="0" err="1" smtClean="0">
                <a:solidFill>
                  <a:srgbClr val="6600CC"/>
                </a:solidFill>
              </a:rPr>
              <a:t>arr</a:t>
            </a:r>
            <a:r>
              <a:rPr lang="en-US" dirty="0" smtClean="0">
                <a:solidFill>
                  <a:srgbClr val="6600CC"/>
                </a:solidFill>
              </a:rPr>
              <a:t>[], </a:t>
            </a:r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x</a:t>
            </a:r>
            <a:r>
              <a:rPr lang="en-US" dirty="0" smtClean="0">
                <a:solidFill>
                  <a:schemeClr val="tx1"/>
                </a:solidFill>
              </a:rPr>
              <a:t>) { </a:t>
            </a:r>
            <a:r>
              <a:rPr lang="en-US" sz="1400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 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"/>
          <p:cNvSpPr>
            <a:spLocks noGrp="1" noChangeArrowheads="1"/>
          </p:cNvSpPr>
          <p:nvPr>
            <p:ph type="title"/>
          </p:nvPr>
        </p:nvSpPr>
        <p:spPr>
          <a:xfrm>
            <a:off x="114650" y="-216825"/>
            <a:ext cx="9048750" cy="1143000"/>
          </a:xfrm>
        </p:spPr>
        <p:txBody>
          <a:bodyPr/>
          <a:lstStyle/>
          <a:p>
            <a:r>
              <a:rPr lang="en-US" sz="2800" dirty="0"/>
              <a:t>Step #4: </a:t>
            </a:r>
            <a:r>
              <a:rPr lang="en-US" sz="2800" dirty="0">
                <a:solidFill>
                  <a:schemeClr val="accent2"/>
                </a:solidFill>
              </a:rPr>
              <a:t>Solve the problem using the magic function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C846-C6BE-4D48-8633-C46FDBD938CA}" type="slidenum">
              <a:rPr lang="en-US"/>
              <a:pPr/>
              <a:t>36</a:t>
            </a:fld>
            <a:endParaRPr lang="en-US"/>
          </a:p>
        </p:txBody>
      </p:sp>
      <p:sp>
        <p:nvSpPr>
          <p:cNvPr id="847884" name="Text Box 12"/>
          <p:cNvSpPr txBox="1">
            <a:spLocks noChangeArrowheads="1"/>
          </p:cNvSpPr>
          <p:nvPr/>
        </p:nvSpPr>
        <p:spPr bwMode="auto">
          <a:xfrm>
            <a:off x="2055813" y="1670050"/>
            <a:ext cx="252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93301" y="2137069"/>
            <a:ext cx="3884710" cy="696416"/>
            <a:chOff x="5249863" y="2137069"/>
            <a:chExt cx="3884710" cy="696416"/>
          </a:xfrm>
        </p:grpSpPr>
        <p:sp>
          <p:nvSpPr>
            <p:cNvPr id="45" name="Text Box 30"/>
            <p:cNvSpPr txBox="1">
              <a:spLocks noChangeArrowheads="1"/>
            </p:cNvSpPr>
            <p:nvPr/>
          </p:nvSpPr>
          <p:spPr bwMode="auto">
            <a:xfrm>
              <a:off x="5249863" y="2137069"/>
              <a:ext cx="38846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dirty="0"/>
                <a:t>if (</a:t>
              </a:r>
              <a:r>
                <a:rPr lang="en-US" dirty="0">
                  <a:solidFill>
                    <a:srgbClr val="6600CC"/>
                  </a:solidFill>
                </a:rPr>
                <a:t>n == 0</a:t>
              </a:r>
              <a:r>
                <a:rPr lang="en-US" dirty="0"/>
                <a:t>)  </a:t>
              </a:r>
              <a:r>
                <a:rPr lang="en-US" dirty="0" smtClean="0"/>
                <a:t>return </a:t>
              </a:r>
              <a:r>
                <a:rPr lang="en-US" dirty="0"/>
                <a:t>0;  </a:t>
              </a:r>
              <a:r>
                <a:rPr lang="en-US" sz="1600" dirty="0" smtClean="0"/>
                <a:t> </a:t>
              </a:r>
              <a:endParaRPr lang="en-US" sz="1200" dirty="0"/>
            </a:p>
          </p:txBody>
        </p:sp>
        <p:sp>
          <p:nvSpPr>
            <p:cNvPr id="46" name="Text Box 53"/>
            <p:cNvSpPr txBox="1">
              <a:spLocks noChangeArrowheads="1"/>
            </p:cNvSpPr>
            <p:nvPr/>
          </p:nvSpPr>
          <p:spPr bwMode="auto">
            <a:xfrm>
              <a:off x="5249961" y="2464153"/>
              <a:ext cx="38846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dirty="0"/>
                <a:t>if (</a:t>
              </a:r>
              <a:r>
                <a:rPr lang="en-US" dirty="0">
                  <a:solidFill>
                    <a:srgbClr val="6600CC"/>
                  </a:solidFill>
                </a:rPr>
                <a:t>n == 1</a:t>
              </a:r>
              <a:r>
                <a:rPr lang="en-US" dirty="0"/>
                <a:t>)  </a:t>
              </a:r>
              <a:r>
                <a:rPr lang="en-US" dirty="0" smtClean="0"/>
                <a:t>return </a:t>
              </a:r>
              <a:r>
                <a:rPr lang="en-US" dirty="0" err="1"/>
                <a:t>arr</a:t>
              </a:r>
              <a:r>
                <a:rPr lang="en-US" dirty="0"/>
                <a:t>[0];  </a:t>
              </a:r>
              <a:r>
                <a:rPr lang="en-US" sz="1200" dirty="0" smtClean="0"/>
                <a:t> </a:t>
              </a:r>
              <a:endParaRPr lang="en-US" sz="1200" dirty="0"/>
            </a:p>
          </p:txBody>
        </p:sp>
      </p:grp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146299" y="2857242"/>
            <a:ext cx="493345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So let’s try to break our problem into </a:t>
            </a:r>
            <a:r>
              <a:rPr lang="en-US" dirty="0" smtClean="0">
                <a:solidFill>
                  <a:srgbClr val="FF0000"/>
                </a:solidFill>
              </a:rPr>
              <a:t>two</a:t>
            </a:r>
            <a:r>
              <a:rPr lang="en-US" dirty="0" smtClean="0">
                <a:solidFill>
                  <a:schemeClr val="tx1"/>
                </a:solidFill>
              </a:rPr>
              <a:t> (or more) simpler sub-problems and use our magic function to solve those.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140314" y="1784707"/>
            <a:ext cx="484519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Unfortunately, you can’t use the </a:t>
            </a:r>
            <a:r>
              <a:rPr lang="en-US" dirty="0" smtClean="0">
                <a:solidFill>
                  <a:srgbClr val="FF0000"/>
                </a:solidFill>
              </a:rPr>
              <a:t>magic function </a:t>
            </a:r>
            <a:r>
              <a:rPr lang="en-US" dirty="0" smtClean="0">
                <a:solidFill>
                  <a:schemeClr val="tx1"/>
                </a:solidFill>
              </a:rPr>
              <a:t>to do all the work for you…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(it can’t solve problems of size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0652" y="771801"/>
            <a:ext cx="47407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Now try to figure out how to use the </a:t>
            </a:r>
            <a:r>
              <a:rPr lang="en-US" dirty="0">
                <a:solidFill>
                  <a:srgbClr val="FF0000"/>
                </a:solidFill>
              </a:rPr>
              <a:t>magic function </a:t>
            </a:r>
            <a:r>
              <a:rPr lang="en-US" dirty="0" smtClean="0">
                <a:solidFill>
                  <a:schemeClr val="tx1"/>
                </a:solidFill>
              </a:rPr>
              <a:t>in your new function to help you solve the problem.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127122" y="4060721"/>
            <a:ext cx="4362206" cy="2793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Strategy #2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rgbClr val="CC00FF"/>
                </a:solidFill>
              </a:rPr>
              <a:t>Back to front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Your function uses the magic function to process the </a:t>
            </a:r>
            <a:r>
              <a:rPr lang="en-US" dirty="0">
                <a:solidFill>
                  <a:srgbClr val="FF0000"/>
                </a:solidFill>
              </a:rPr>
              <a:t>last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n-1</a:t>
            </a:r>
            <a:r>
              <a:rPr lang="en-US" dirty="0">
                <a:solidFill>
                  <a:schemeClr val="tx1"/>
                </a:solidFill>
              </a:rPr>
              <a:t> elements of the array, ignoring the </a:t>
            </a:r>
            <a:r>
              <a:rPr lang="en-US" dirty="0">
                <a:solidFill>
                  <a:srgbClr val="FF0000"/>
                </a:solidFill>
              </a:rPr>
              <a:t>first </a:t>
            </a:r>
            <a:r>
              <a:rPr lang="en-US" dirty="0" smtClean="0">
                <a:solidFill>
                  <a:srgbClr val="FF0000"/>
                </a:solidFill>
              </a:rPr>
              <a:t>element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sz="1050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Once </a:t>
            </a:r>
            <a:r>
              <a:rPr lang="en-US" dirty="0">
                <a:solidFill>
                  <a:schemeClr val="tx1"/>
                </a:solidFill>
              </a:rPr>
              <a:t>it gets the result from the magic function, it </a:t>
            </a:r>
            <a:r>
              <a:rPr lang="en-US" dirty="0" smtClean="0">
                <a:solidFill>
                  <a:schemeClr val="tx1"/>
                </a:solidFill>
              </a:rPr>
              <a:t>combines it with </a:t>
            </a: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first </a:t>
            </a:r>
            <a:r>
              <a:rPr lang="en-US" dirty="0" smtClean="0">
                <a:solidFill>
                  <a:srgbClr val="FF0000"/>
                </a:solidFill>
              </a:rPr>
              <a:t>element</a:t>
            </a:r>
            <a:r>
              <a:rPr lang="en-US" dirty="0" smtClean="0">
                <a:solidFill>
                  <a:schemeClr val="tx1"/>
                </a:solidFill>
              </a:rPr>
              <a:t> in the array.</a:t>
            </a:r>
            <a:endParaRPr lang="en-US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It then returns the full result.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57287" y="2844885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rear</a:t>
            </a:r>
            <a:r>
              <a:rPr lang="en-US" sz="1400" dirty="0" smtClean="0"/>
              <a:t> </a:t>
            </a:r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155386" y="3238296"/>
            <a:ext cx="349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 smtClean="0"/>
              <a:t>int</a:t>
            </a:r>
            <a:r>
              <a:rPr lang="en-US" dirty="0" smtClean="0"/>
              <a:t> total =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] + rear;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55388" y="3589988"/>
            <a:ext cx="294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return total;</a:t>
            </a:r>
            <a:endParaRPr lang="en-US" dirty="0"/>
          </a:p>
        </p:txBody>
      </p:sp>
      <p:sp>
        <p:nvSpPr>
          <p:cNvPr id="40" name="Rectangle 58"/>
          <p:cNvSpPr>
            <a:spLocks noChangeArrowheads="1"/>
          </p:cNvSpPr>
          <p:nvPr/>
        </p:nvSpPr>
        <p:spPr bwMode="auto">
          <a:xfrm>
            <a:off x="127123" y="757240"/>
            <a:ext cx="4824244" cy="610076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1" name="AutoShape 46"/>
          <p:cNvSpPr>
            <a:spLocks noChangeArrowheads="1"/>
          </p:cNvSpPr>
          <p:nvPr/>
        </p:nvSpPr>
        <p:spPr bwMode="auto">
          <a:xfrm flipH="1">
            <a:off x="185319" y="2002426"/>
            <a:ext cx="3993399" cy="2985981"/>
          </a:xfrm>
          <a:prstGeom prst="wedgeRoundRectCallout">
            <a:avLst>
              <a:gd name="adj1" fmla="val -75497"/>
              <a:gd name="adj2" fmla="val -14969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dirty="0" smtClean="0">
                <a:solidFill>
                  <a:srgbClr val="6600CC"/>
                </a:solidFill>
              </a:rPr>
              <a:t>Hopefully, we can agree that if the </a:t>
            </a:r>
            <a:r>
              <a:rPr lang="en-US" sz="2400" dirty="0" smtClean="0">
                <a:solidFill>
                  <a:srgbClr val="FF0000"/>
                </a:solidFill>
              </a:rPr>
              <a:t>magic function </a:t>
            </a:r>
            <a:r>
              <a:rPr lang="en-US" sz="2400" dirty="0" smtClean="0">
                <a:solidFill>
                  <a:srgbClr val="6600CC"/>
                </a:solidFill>
              </a:rPr>
              <a:t>does what it’s supposed to…</a:t>
            </a:r>
          </a:p>
          <a:p>
            <a:endParaRPr lang="en-US" sz="2400" dirty="0">
              <a:solidFill>
                <a:srgbClr val="6600CC"/>
              </a:solidFill>
            </a:endParaRPr>
          </a:p>
          <a:p>
            <a:r>
              <a:rPr lang="en-US" sz="2400" dirty="0" smtClean="0">
                <a:solidFill>
                  <a:srgbClr val="6600CC"/>
                </a:solidFill>
              </a:rPr>
              <a:t>Then our new function will work correctly!</a:t>
            </a:r>
            <a:endParaRPr lang="en-US" sz="2400" dirty="0">
              <a:solidFill>
                <a:srgbClr val="6600CC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505325" y="4143115"/>
            <a:ext cx="5115837" cy="2689485"/>
            <a:chOff x="4505325" y="4143115"/>
            <a:chExt cx="5115837" cy="2689485"/>
          </a:xfrm>
        </p:grpSpPr>
        <p:grpSp>
          <p:nvGrpSpPr>
            <p:cNvPr id="53" name="Group 52"/>
            <p:cNvGrpSpPr/>
            <p:nvPr/>
          </p:nvGrpSpPr>
          <p:grpSpPr>
            <a:xfrm>
              <a:off x="4505325" y="4143115"/>
              <a:ext cx="4638675" cy="2689485"/>
              <a:chOff x="4505325" y="4143115"/>
              <a:chExt cx="4638675" cy="2689485"/>
            </a:xfrm>
          </p:grpSpPr>
          <p:sp>
            <p:nvSpPr>
              <p:cNvPr id="58" name="Rectangle 12"/>
              <p:cNvSpPr>
                <a:spLocks noChangeArrowheads="1"/>
              </p:cNvSpPr>
              <p:nvPr/>
            </p:nvSpPr>
            <p:spPr bwMode="auto">
              <a:xfrm>
                <a:off x="4524375" y="4152900"/>
                <a:ext cx="4495800" cy="2679700"/>
              </a:xfrm>
              <a:prstGeom prst="rect">
                <a:avLst/>
              </a:prstGeom>
              <a:solidFill>
                <a:srgbClr val="F7FFF7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9" name="Text Box 13"/>
              <p:cNvSpPr txBox="1">
                <a:spLocks noChangeArrowheads="1"/>
              </p:cNvSpPr>
              <p:nvPr/>
            </p:nvSpPr>
            <p:spPr bwMode="auto">
              <a:xfrm>
                <a:off x="4505325" y="4143115"/>
                <a:ext cx="4638675" cy="2530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noAutofit/>
              </a:bodyPr>
              <a:lstStyle/>
              <a:p>
                <a:pPr algn="l"/>
                <a:r>
                  <a:rPr lang="en-US" dirty="0" err="1"/>
                  <a:t>int</a:t>
                </a:r>
                <a:r>
                  <a:rPr lang="en-US" dirty="0"/>
                  <a:t> main()</a:t>
                </a:r>
              </a:p>
              <a:p>
                <a:pPr algn="l"/>
                <a:r>
                  <a:rPr lang="en-US" sz="1200" b="1" dirty="0"/>
                  <a:t>{</a:t>
                </a:r>
              </a:p>
              <a:p>
                <a:pPr algn="l"/>
                <a:r>
                  <a:rPr lang="en-US" dirty="0"/>
                  <a:t>    </a:t>
                </a:r>
                <a:r>
                  <a:rPr lang="en-US" dirty="0" err="1"/>
                  <a:t>const</a:t>
                </a:r>
                <a:r>
                  <a:rPr lang="en-US" dirty="0"/>
                  <a:t> </a:t>
                </a:r>
                <a:r>
                  <a:rPr lang="en-US" dirty="0" err="1"/>
                  <a:t>int</a:t>
                </a:r>
                <a:r>
                  <a:rPr lang="en-US" dirty="0"/>
                  <a:t> n = </a:t>
                </a:r>
                <a:r>
                  <a:rPr lang="en-US" dirty="0" smtClean="0"/>
                  <a:t>5;</a:t>
                </a:r>
                <a:endParaRPr lang="en-US" dirty="0"/>
              </a:p>
              <a:p>
                <a:pPr algn="l"/>
                <a:r>
                  <a:rPr lang="en-US" dirty="0" smtClean="0"/>
                  <a:t>    </a:t>
                </a:r>
                <a:r>
                  <a:rPr lang="en-US" dirty="0" err="1"/>
                  <a:t>int</a:t>
                </a:r>
                <a:r>
                  <a:rPr lang="en-US" dirty="0"/>
                  <a:t> </a:t>
                </a:r>
                <a:r>
                  <a:rPr lang="en-US" dirty="0" err="1"/>
                  <a:t>arr</a:t>
                </a:r>
                <a:r>
                  <a:rPr lang="en-US" dirty="0"/>
                  <a:t>[n] = { 10, 100, 42, 72, 16}, s;</a:t>
                </a:r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:r>
                  <a:rPr lang="en-US" sz="600" dirty="0"/>
                  <a:t>      </a:t>
                </a:r>
              </a:p>
              <a:p>
                <a:pPr algn="l"/>
                <a:r>
                  <a:rPr lang="en-US" sz="1200" dirty="0"/>
                  <a:t> </a:t>
                </a:r>
              </a:p>
              <a:p>
                <a:pPr algn="l"/>
                <a:r>
                  <a:rPr lang="en-US" sz="1200" dirty="0" smtClean="0"/>
                  <a:t/>
                </a:r>
                <a:br>
                  <a:rPr lang="en-US" sz="1200" dirty="0" smtClean="0"/>
                </a:br>
                <a:endParaRPr lang="en-US" sz="1200" dirty="0"/>
              </a:p>
              <a:p>
                <a:pPr algn="l"/>
                <a:endParaRPr lang="en-US" sz="600" dirty="0"/>
              </a:p>
              <a:p>
                <a:pPr algn="l"/>
                <a:endParaRPr lang="en-US" sz="1050" dirty="0" smtClean="0"/>
              </a:p>
              <a:p>
                <a:pPr algn="l"/>
                <a:r>
                  <a:rPr lang="en-US" sz="1200" b="1" dirty="0" smtClean="0"/>
                  <a:t>}</a:t>
                </a:r>
                <a:endParaRPr lang="en-US" sz="1200" b="1" dirty="0"/>
              </a:p>
            </p:txBody>
          </p:sp>
        </p:grpSp>
        <p:sp>
          <p:nvSpPr>
            <p:cNvPr id="54" name="Text Box 15"/>
            <p:cNvSpPr txBox="1">
              <a:spLocks noChangeArrowheads="1"/>
            </p:cNvSpPr>
            <p:nvPr/>
          </p:nvSpPr>
          <p:spPr bwMode="auto">
            <a:xfrm>
              <a:off x="4761094" y="5968740"/>
              <a:ext cx="446563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dirty="0" smtClean="0"/>
                <a:t>s = </a:t>
              </a:r>
              <a:r>
                <a:rPr lang="en-US" dirty="0" err="1" smtClean="0"/>
                <a:t>magicsumArr</a:t>
              </a:r>
              <a:r>
                <a:rPr lang="en-US" dirty="0"/>
                <a:t>( </a:t>
              </a:r>
              <a:r>
                <a:rPr lang="en-US" dirty="0" err="1" smtClean="0">
                  <a:solidFill>
                    <a:srgbClr val="6600CC"/>
                  </a:solidFill>
                </a:rPr>
                <a:t>arr</a:t>
              </a:r>
              <a:r>
                <a:rPr lang="en-US" dirty="0" smtClean="0"/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n/2</a:t>
              </a:r>
              <a:r>
                <a:rPr lang="en-US" dirty="0" smtClean="0">
                  <a:solidFill>
                    <a:srgbClr val="6600CC"/>
                  </a:solidFill>
                </a:rPr>
                <a:t> </a:t>
              </a:r>
              <a:r>
                <a:rPr lang="en-US" dirty="0" smtClean="0"/>
                <a:t>); </a:t>
              </a:r>
              <a:r>
                <a:rPr lang="en-US" sz="1200" dirty="0" smtClean="0"/>
                <a:t> // sums 1</a:t>
              </a:r>
              <a:r>
                <a:rPr lang="en-US" sz="1200" baseline="30000" dirty="0" smtClean="0"/>
                <a:t>st</a:t>
              </a:r>
              <a:r>
                <a:rPr lang="en-US" sz="1200" dirty="0" smtClean="0"/>
                <a:t> half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 Box 34"/>
            <p:cNvSpPr txBox="1">
              <a:spLocks noChangeArrowheads="1"/>
            </p:cNvSpPr>
            <p:nvPr/>
          </p:nvSpPr>
          <p:spPr bwMode="auto">
            <a:xfrm>
              <a:off x="4732518" y="6302115"/>
              <a:ext cx="487789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dirty="0" smtClean="0"/>
                <a:t>s = </a:t>
              </a:r>
              <a:r>
                <a:rPr lang="en-US" dirty="0" err="1" smtClean="0"/>
                <a:t>magicsumArr</a:t>
              </a:r>
              <a:r>
                <a:rPr lang="en-US" dirty="0" smtClean="0"/>
                <a:t>( </a:t>
              </a:r>
              <a:r>
                <a:rPr lang="en-US" dirty="0" err="1" smtClean="0">
                  <a:solidFill>
                    <a:srgbClr val="6600CC"/>
                  </a:solidFill>
                </a:rPr>
                <a:t>arr</a:t>
              </a:r>
              <a:r>
                <a:rPr lang="en-US" dirty="0" err="1" smtClean="0"/>
                <a:t>+</a:t>
              </a:r>
              <a:r>
                <a:rPr lang="en-US" dirty="0" err="1" smtClean="0">
                  <a:solidFill>
                    <a:srgbClr val="FF0000"/>
                  </a:solidFill>
                </a:rPr>
                <a:t>n</a:t>
              </a:r>
              <a:r>
                <a:rPr lang="en-US" dirty="0" smtClean="0">
                  <a:solidFill>
                    <a:srgbClr val="FF0000"/>
                  </a:solidFill>
                </a:rPr>
                <a:t>/2</a:t>
              </a:r>
              <a:r>
                <a:rPr lang="en-US" dirty="0" smtClean="0"/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n</a:t>
              </a:r>
              <a:r>
                <a:rPr lang="en-US" sz="1100" dirty="0" smtClean="0">
                  <a:solidFill>
                    <a:srgbClr val="FF0000"/>
                  </a:solidFill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</a:rPr>
                <a:t>–</a:t>
              </a:r>
              <a:r>
                <a:rPr lang="en-US" sz="1200" dirty="0" smtClean="0">
                  <a:solidFill>
                    <a:srgbClr val="FF0000"/>
                  </a:solidFill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</a:rPr>
                <a:t>n/2</a:t>
              </a:r>
              <a:r>
                <a:rPr lang="en-US" sz="1000" dirty="0" smtClean="0"/>
                <a:t>  </a:t>
              </a:r>
              <a:r>
                <a:rPr lang="en-US" dirty="0" smtClean="0"/>
                <a:t>); </a:t>
              </a:r>
              <a:r>
                <a:rPr lang="en-US" sz="1200" dirty="0" smtClean="0"/>
                <a:t>// 2</a:t>
              </a:r>
              <a:r>
                <a:rPr lang="en-US" sz="1200" baseline="30000" dirty="0" smtClean="0"/>
                <a:t>nd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 Box 15"/>
            <p:cNvSpPr txBox="1">
              <a:spLocks noChangeArrowheads="1"/>
            </p:cNvSpPr>
            <p:nvPr/>
          </p:nvSpPr>
          <p:spPr bwMode="auto">
            <a:xfrm>
              <a:off x="4797241" y="5305865"/>
              <a:ext cx="482392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dirty="0" smtClean="0"/>
                <a:t>s = </a:t>
              </a:r>
              <a:r>
                <a:rPr lang="en-US" dirty="0" err="1" smtClean="0"/>
                <a:t>magicsumArr</a:t>
              </a:r>
              <a:r>
                <a:rPr lang="en-US" dirty="0"/>
                <a:t>( </a:t>
              </a:r>
              <a:r>
                <a:rPr lang="en-US" dirty="0" err="1" smtClean="0">
                  <a:solidFill>
                    <a:srgbClr val="6600CC"/>
                  </a:solidFill>
                </a:rPr>
                <a:t>arr</a:t>
              </a:r>
              <a:r>
                <a:rPr lang="en-US" dirty="0" smtClean="0"/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n-1</a:t>
              </a:r>
              <a:r>
                <a:rPr lang="en-US" dirty="0" smtClean="0"/>
                <a:t> ); </a:t>
              </a:r>
              <a:r>
                <a:rPr lang="en-US" sz="1200" dirty="0" smtClean="0"/>
                <a:t> // first n-1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 Box 15"/>
            <p:cNvSpPr txBox="1">
              <a:spLocks noChangeArrowheads="1"/>
            </p:cNvSpPr>
            <p:nvPr/>
          </p:nvSpPr>
          <p:spPr bwMode="auto">
            <a:xfrm>
              <a:off x="4786494" y="5631656"/>
              <a:ext cx="425273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dirty="0" smtClean="0"/>
                <a:t>s = </a:t>
              </a:r>
              <a:r>
                <a:rPr lang="en-US" dirty="0" err="1" smtClean="0"/>
                <a:t>magicsumArr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>
                  <a:solidFill>
                    <a:srgbClr val="6600CC"/>
                  </a:solidFill>
                </a:rPr>
                <a:t> </a:t>
              </a:r>
              <a:r>
                <a:rPr lang="en-US" dirty="0" smtClean="0">
                  <a:solidFill>
                    <a:srgbClr val="6600CC"/>
                  </a:solidFill>
                </a:rPr>
                <a:t>arr+1</a:t>
              </a:r>
              <a:r>
                <a:rPr lang="en-US" dirty="0" smtClean="0"/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n-1</a:t>
              </a:r>
              <a:r>
                <a:rPr lang="en-US" dirty="0" smtClean="0"/>
                <a:t> ); </a:t>
              </a:r>
              <a:r>
                <a:rPr lang="en-US" sz="1200" dirty="0" smtClean="0"/>
                <a:t> // last n-1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Rectangle 102"/>
          <p:cNvSpPr>
            <a:spLocks noChangeArrowheads="1"/>
          </p:cNvSpPr>
          <p:nvPr/>
        </p:nvSpPr>
        <p:spPr bwMode="auto">
          <a:xfrm>
            <a:off x="5143319" y="5619651"/>
            <a:ext cx="29706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err="1" smtClean="0">
                <a:solidFill>
                  <a:srgbClr val="6600CC"/>
                </a:solidFill>
              </a:rPr>
              <a:t>magicsumArr</a:t>
            </a:r>
            <a:r>
              <a:rPr lang="en-US" dirty="0" smtClean="0">
                <a:solidFill>
                  <a:srgbClr val="6600CC"/>
                </a:solidFill>
              </a:rPr>
              <a:t>( arr+1,</a:t>
            </a:r>
            <a:r>
              <a:rPr lang="en-US" sz="1000" dirty="0" smtClean="0">
                <a:solidFill>
                  <a:srgbClr val="6600CC"/>
                </a:solidFill>
              </a:rPr>
              <a:t> </a:t>
            </a:r>
            <a:r>
              <a:rPr lang="en-US" sz="700" dirty="0" smtClean="0">
                <a:solidFill>
                  <a:srgbClr val="6600CC"/>
                </a:solidFill>
              </a:rPr>
              <a:t> </a:t>
            </a:r>
            <a:r>
              <a:rPr lang="en-US" dirty="0" smtClean="0">
                <a:solidFill>
                  <a:srgbClr val="6600CC"/>
                </a:solidFill>
              </a:rPr>
              <a:t>n-1 );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524565" y="4849792"/>
            <a:ext cx="1732931" cy="35881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217045" y="4849792"/>
            <a:ext cx="309058" cy="35881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57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7037E-6 L 0.11319 -0.4062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0" y="-2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uiExpand="1" build="p"/>
      <p:bldP spid="2" grpId="0"/>
      <p:bldP spid="33" grpId="0"/>
      <p:bldP spid="34" grpId="0"/>
      <p:bldP spid="40" grpId="0" animBg="1"/>
      <p:bldP spid="40" grpId="1" animBg="1"/>
      <p:bldP spid="41" grpId="0" animBg="1"/>
      <p:bldP spid="41" grpId="1" animBg="1"/>
      <p:bldP spid="31" grpId="0"/>
      <p:bldP spid="31" grpId="1"/>
      <p:bldP spid="38" grpId="0" animBg="1"/>
      <p:bldP spid="38" grpId="1" animBg="1"/>
      <p:bldP spid="39" grpId="0" animBg="1"/>
      <p:bldP spid="39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5002213" y="869430"/>
            <a:ext cx="4037012" cy="3245370"/>
            <a:chOff x="5154613" y="1021830"/>
            <a:chExt cx="4037012" cy="3245370"/>
          </a:xfrm>
        </p:grpSpPr>
        <p:sp>
          <p:nvSpPr>
            <p:cNvPr id="84" name="Rectangle 2"/>
            <p:cNvSpPr>
              <a:spLocks noChangeArrowheads="1"/>
            </p:cNvSpPr>
            <p:nvPr/>
          </p:nvSpPr>
          <p:spPr bwMode="auto">
            <a:xfrm>
              <a:off x="5162550" y="1021830"/>
              <a:ext cx="4010025" cy="3245370"/>
            </a:xfrm>
            <a:prstGeom prst="rect">
              <a:avLst/>
            </a:prstGeom>
            <a:solidFill>
              <a:srgbClr val="FFF3E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Autofit/>
            </a:bodyPr>
            <a:lstStyle/>
            <a:p>
              <a:endParaRPr lang="en-US"/>
            </a:p>
          </p:txBody>
        </p:sp>
        <p:sp>
          <p:nvSpPr>
            <p:cNvPr id="85" name="Text Box 3"/>
            <p:cNvSpPr txBox="1">
              <a:spLocks noChangeArrowheads="1"/>
            </p:cNvSpPr>
            <p:nvPr/>
          </p:nvSpPr>
          <p:spPr bwMode="auto">
            <a:xfrm>
              <a:off x="5183188" y="2117725"/>
              <a:ext cx="2279650" cy="2100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86" name="Text Box 5"/>
            <p:cNvSpPr txBox="1">
              <a:spLocks noChangeArrowheads="1"/>
            </p:cNvSpPr>
            <p:nvPr/>
          </p:nvSpPr>
          <p:spPr bwMode="auto">
            <a:xfrm>
              <a:off x="5535613" y="1803400"/>
              <a:ext cx="36560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sumArr(int arr[</a:t>
              </a:r>
              <a:r>
                <a:rPr lang="en-US" sz="800"/>
                <a:t> </a:t>
              </a:r>
              <a:r>
                <a:rPr lang="en-US"/>
                <a:t>], int n)</a:t>
              </a:r>
            </a:p>
          </p:txBody>
        </p:sp>
        <p:sp>
          <p:nvSpPr>
            <p:cNvPr id="87" name="Text Box 6"/>
            <p:cNvSpPr txBox="1">
              <a:spLocks noChangeArrowheads="1"/>
            </p:cNvSpPr>
            <p:nvPr/>
          </p:nvSpPr>
          <p:spPr bwMode="auto">
            <a:xfrm>
              <a:off x="5154613" y="1803400"/>
              <a:ext cx="2279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</a:t>
              </a:r>
            </a:p>
          </p:txBody>
        </p:sp>
      </p:grpSp>
      <p:sp>
        <p:nvSpPr>
          <p:cNvPr id="88" name="Text Box 8"/>
          <p:cNvSpPr txBox="1">
            <a:spLocks noChangeArrowheads="1"/>
          </p:cNvSpPr>
          <p:nvPr/>
        </p:nvSpPr>
        <p:spPr bwMode="auto">
          <a:xfrm>
            <a:off x="5038928" y="828230"/>
            <a:ext cx="42066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// provided for your use!</a:t>
            </a:r>
          </a:p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magicsumArr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</a:t>
            </a:r>
            <a:r>
              <a:rPr lang="en-US" dirty="0" err="1" smtClean="0">
                <a:solidFill>
                  <a:srgbClr val="6600CC"/>
                </a:solidFill>
              </a:rPr>
              <a:t>arr</a:t>
            </a:r>
            <a:r>
              <a:rPr lang="en-US" dirty="0" smtClean="0">
                <a:solidFill>
                  <a:srgbClr val="6600CC"/>
                </a:solidFill>
              </a:rPr>
              <a:t>[], </a:t>
            </a:r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x</a:t>
            </a:r>
            <a:r>
              <a:rPr lang="en-US" dirty="0" smtClean="0">
                <a:solidFill>
                  <a:schemeClr val="tx1"/>
                </a:solidFill>
              </a:rPr>
              <a:t>) { </a:t>
            </a:r>
            <a:r>
              <a:rPr lang="en-US" sz="1400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 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"/>
          <p:cNvSpPr>
            <a:spLocks noGrp="1" noChangeArrowheads="1"/>
          </p:cNvSpPr>
          <p:nvPr>
            <p:ph type="title"/>
          </p:nvPr>
        </p:nvSpPr>
        <p:spPr>
          <a:xfrm>
            <a:off x="114650" y="-216825"/>
            <a:ext cx="9048750" cy="1143000"/>
          </a:xfrm>
        </p:spPr>
        <p:txBody>
          <a:bodyPr/>
          <a:lstStyle/>
          <a:p>
            <a:r>
              <a:rPr lang="en-US" sz="2800" dirty="0"/>
              <a:t>Step #4: </a:t>
            </a:r>
            <a:r>
              <a:rPr lang="en-US" sz="2800" dirty="0">
                <a:solidFill>
                  <a:schemeClr val="accent2"/>
                </a:solidFill>
              </a:rPr>
              <a:t>Solve the problem using the magic function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C846-C6BE-4D48-8633-C46FDBD938CA}" type="slidenum">
              <a:rPr lang="en-US"/>
              <a:pPr/>
              <a:t>37</a:t>
            </a:fld>
            <a:endParaRPr lang="en-US"/>
          </a:p>
        </p:txBody>
      </p:sp>
      <p:sp>
        <p:nvSpPr>
          <p:cNvPr id="847884" name="Text Box 12"/>
          <p:cNvSpPr txBox="1">
            <a:spLocks noChangeArrowheads="1"/>
          </p:cNvSpPr>
          <p:nvPr/>
        </p:nvSpPr>
        <p:spPr bwMode="auto">
          <a:xfrm>
            <a:off x="2055813" y="1670050"/>
            <a:ext cx="252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93301" y="2137069"/>
            <a:ext cx="3884710" cy="696416"/>
            <a:chOff x="5249863" y="2137069"/>
            <a:chExt cx="3884710" cy="696416"/>
          </a:xfrm>
        </p:grpSpPr>
        <p:sp>
          <p:nvSpPr>
            <p:cNvPr id="45" name="Text Box 30"/>
            <p:cNvSpPr txBox="1">
              <a:spLocks noChangeArrowheads="1"/>
            </p:cNvSpPr>
            <p:nvPr/>
          </p:nvSpPr>
          <p:spPr bwMode="auto">
            <a:xfrm>
              <a:off x="5249863" y="2137069"/>
              <a:ext cx="38846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dirty="0"/>
                <a:t>if (</a:t>
              </a:r>
              <a:r>
                <a:rPr lang="en-US" dirty="0">
                  <a:solidFill>
                    <a:srgbClr val="6600CC"/>
                  </a:solidFill>
                </a:rPr>
                <a:t>n == 0</a:t>
              </a:r>
              <a:r>
                <a:rPr lang="en-US" dirty="0"/>
                <a:t>)  </a:t>
              </a:r>
              <a:r>
                <a:rPr lang="en-US" dirty="0" smtClean="0"/>
                <a:t>return </a:t>
              </a:r>
              <a:r>
                <a:rPr lang="en-US" dirty="0"/>
                <a:t>0;  </a:t>
              </a:r>
              <a:r>
                <a:rPr lang="en-US" sz="1600" dirty="0" smtClean="0"/>
                <a:t> </a:t>
              </a:r>
              <a:endParaRPr lang="en-US" sz="1200" dirty="0"/>
            </a:p>
          </p:txBody>
        </p:sp>
        <p:sp>
          <p:nvSpPr>
            <p:cNvPr id="46" name="Text Box 53"/>
            <p:cNvSpPr txBox="1">
              <a:spLocks noChangeArrowheads="1"/>
            </p:cNvSpPr>
            <p:nvPr/>
          </p:nvSpPr>
          <p:spPr bwMode="auto">
            <a:xfrm>
              <a:off x="5249961" y="2464153"/>
              <a:ext cx="38846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dirty="0"/>
                <a:t>if (</a:t>
              </a:r>
              <a:r>
                <a:rPr lang="en-US" dirty="0">
                  <a:solidFill>
                    <a:srgbClr val="6600CC"/>
                  </a:solidFill>
                </a:rPr>
                <a:t>n == 1</a:t>
              </a:r>
              <a:r>
                <a:rPr lang="en-US" dirty="0"/>
                <a:t>)  </a:t>
              </a:r>
              <a:r>
                <a:rPr lang="en-US" dirty="0" smtClean="0"/>
                <a:t>return </a:t>
              </a:r>
              <a:r>
                <a:rPr lang="en-US" dirty="0" err="1"/>
                <a:t>arr</a:t>
              </a:r>
              <a:r>
                <a:rPr lang="en-US" dirty="0"/>
                <a:t>[0];  </a:t>
              </a:r>
              <a:r>
                <a:rPr lang="en-US" sz="1200" dirty="0" smtClean="0"/>
                <a:t> </a:t>
              </a:r>
              <a:endParaRPr lang="en-US" sz="1200" dirty="0"/>
            </a:p>
          </p:txBody>
        </p:sp>
      </p:grp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146299" y="2857242"/>
            <a:ext cx="493345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So let’s try to break our problem into </a:t>
            </a:r>
            <a:r>
              <a:rPr lang="en-US" dirty="0" smtClean="0">
                <a:solidFill>
                  <a:srgbClr val="FF0000"/>
                </a:solidFill>
              </a:rPr>
              <a:t>two</a:t>
            </a:r>
            <a:r>
              <a:rPr lang="en-US" dirty="0" smtClean="0">
                <a:solidFill>
                  <a:schemeClr val="tx1"/>
                </a:solidFill>
              </a:rPr>
              <a:t> (or more) simpler sub-problems and use our magic function to solve those.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140314" y="1784707"/>
            <a:ext cx="484519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Unfortunately, you can’t use the </a:t>
            </a:r>
            <a:r>
              <a:rPr lang="en-US" dirty="0" smtClean="0">
                <a:solidFill>
                  <a:srgbClr val="FF0000"/>
                </a:solidFill>
              </a:rPr>
              <a:t>magic function </a:t>
            </a:r>
            <a:r>
              <a:rPr lang="en-US" dirty="0" smtClean="0">
                <a:solidFill>
                  <a:schemeClr val="tx1"/>
                </a:solidFill>
              </a:rPr>
              <a:t>to do all the work for you…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(it can’t solve problems of size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0652" y="771801"/>
            <a:ext cx="47407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Now try to figure out how to use the </a:t>
            </a:r>
            <a:r>
              <a:rPr lang="en-US" dirty="0">
                <a:solidFill>
                  <a:srgbClr val="FF0000"/>
                </a:solidFill>
              </a:rPr>
              <a:t>magic function </a:t>
            </a:r>
            <a:r>
              <a:rPr lang="en-US" dirty="0" smtClean="0">
                <a:solidFill>
                  <a:schemeClr val="tx1"/>
                </a:solidFill>
              </a:rPr>
              <a:t>in your new function to help you solve the problem.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127122" y="4060721"/>
            <a:ext cx="4362206" cy="253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Strategy #3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rgbClr val="CC00FF"/>
                </a:solidFill>
              </a:rPr>
              <a:t>Divide and conquer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Your function uses the magic function to process the </a:t>
            </a:r>
            <a:r>
              <a:rPr lang="en-US" dirty="0">
                <a:solidFill>
                  <a:srgbClr val="FF0000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half</a:t>
            </a:r>
            <a:r>
              <a:rPr lang="en-US" dirty="0">
                <a:solidFill>
                  <a:schemeClr val="tx1"/>
                </a:solidFill>
              </a:rPr>
              <a:t> of the </a:t>
            </a:r>
            <a:r>
              <a:rPr lang="en-US" dirty="0" smtClean="0">
                <a:solidFill>
                  <a:schemeClr val="tx1"/>
                </a:solidFill>
              </a:rPr>
              <a:t>array.</a:t>
            </a:r>
          </a:p>
          <a:p>
            <a:endParaRPr lang="en-US" sz="1050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Your </a:t>
            </a:r>
            <a:r>
              <a:rPr lang="en-US" dirty="0">
                <a:solidFill>
                  <a:schemeClr val="tx1"/>
                </a:solidFill>
              </a:rPr>
              <a:t>function uses the magic function to process the </a:t>
            </a:r>
            <a:r>
              <a:rPr lang="en-US" dirty="0">
                <a:solidFill>
                  <a:srgbClr val="FF0000"/>
                </a:solidFill>
              </a:rPr>
              <a:t>last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half</a:t>
            </a:r>
            <a:r>
              <a:rPr lang="en-US" dirty="0">
                <a:solidFill>
                  <a:schemeClr val="tx1"/>
                </a:solidFill>
              </a:rPr>
              <a:t> of the array.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1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Once it gets </a:t>
            </a:r>
            <a:r>
              <a:rPr lang="en-US" dirty="0" smtClean="0">
                <a:solidFill>
                  <a:schemeClr val="tx1"/>
                </a:solidFill>
              </a:rPr>
              <a:t>both results, </a:t>
            </a:r>
            <a:r>
              <a:rPr lang="en-US" dirty="0">
                <a:solidFill>
                  <a:schemeClr val="tx1"/>
                </a:solidFill>
              </a:rPr>
              <a:t>it </a:t>
            </a:r>
            <a:r>
              <a:rPr lang="en-US" dirty="0" smtClean="0">
                <a:solidFill>
                  <a:schemeClr val="tx1"/>
                </a:solidFill>
              </a:rPr>
              <a:t>combines </a:t>
            </a:r>
            <a:r>
              <a:rPr lang="en-US" dirty="0">
                <a:solidFill>
                  <a:schemeClr val="tx1"/>
                </a:solidFill>
              </a:rPr>
              <a:t>them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chemeClr val="tx1"/>
                </a:solidFill>
              </a:rPr>
              <a:t>returns the full result.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71115" y="2844885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first =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155387" y="3238297"/>
            <a:ext cx="294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 smtClean="0"/>
              <a:t>int</a:t>
            </a:r>
            <a:r>
              <a:rPr lang="en-US" dirty="0" smtClean="0"/>
              <a:t> last = 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55388" y="3589988"/>
            <a:ext cx="294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return first + last;</a:t>
            </a:r>
            <a:endParaRPr lang="en-US" dirty="0"/>
          </a:p>
        </p:txBody>
      </p:sp>
      <p:sp>
        <p:nvSpPr>
          <p:cNvPr id="41" name="Rectangle 58"/>
          <p:cNvSpPr>
            <a:spLocks noChangeArrowheads="1"/>
          </p:cNvSpPr>
          <p:nvPr/>
        </p:nvSpPr>
        <p:spPr bwMode="auto">
          <a:xfrm>
            <a:off x="127123" y="757240"/>
            <a:ext cx="4824244" cy="610076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2" name="AutoShape 46"/>
          <p:cNvSpPr>
            <a:spLocks noChangeArrowheads="1"/>
          </p:cNvSpPr>
          <p:nvPr/>
        </p:nvSpPr>
        <p:spPr bwMode="auto">
          <a:xfrm flipH="1">
            <a:off x="185319" y="2002426"/>
            <a:ext cx="3993399" cy="2985981"/>
          </a:xfrm>
          <a:prstGeom prst="wedgeRoundRectCallout">
            <a:avLst>
              <a:gd name="adj1" fmla="val -75497"/>
              <a:gd name="adj2" fmla="val -14969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dirty="0" smtClean="0">
                <a:solidFill>
                  <a:srgbClr val="6600CC"/>
                </a:solidFill>
              </a:rPr>
              <a:t>Hopefully, we can agree that if the </a:t>
            </a:r>
            <a:r>
              <a:rPr lang="en-US" sz="2400" dirty="0" smtClean="0">
                <a:solidFill>
                  <a:srgbClr val="FF0000"/>
                </a:solidFill>
              </a:rPr>
              <a:t>magic function </a:t>
            </a:r>
            <a:r>
              <a:rPr lang="en-US" sz="2400" dirty="0" smtClean="0">
                <a:solidFill>
                  <a:srgbClr val="6600CC"/>
                </a:solidFill>
              </a:rPr>
              <a:t>does what it’s supposed to…</a:t>
            </a:r>
          </a:p>
          <a:p>
            <a:endParaRPr lang="en-US" sz="2400" dirty="0">
              <a:solidFill>
                <a:srgbClr val="6600CC"/>
              </a:solidFill>
            </a:endParaRPr>
          </a:p>
          <a:p>
            <a:r>
              <a:rPr lang="en-US" sz="2400" dirty="0" smtClean="0">
                <a:solidFill>
                  <a:srgbClr val="6600CC"/>
                </a:solidFill>
              </a:rPr>
              <a:t>Then our new function will work correctly!</a:t>
            </a:r>
            <a:endParaRPr lang="en-US" sz="2400" dirty="0">
              <a:solidFill>
                <a:srgbClr val="6600CC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505325" y="4143115"/>
            <a:ext cx="5115837" cy="2689485"/>
            <a:chOff x="4505325" y="4143115"/>
            <a:chExt cx="5115837" cy="2689485"/>
          </a:xfrm>
        </p:grpSpPr>
        <p:grpSp>
          <p:nvGrpSpPr>
            <p:cNvPr id="53" name="Group 52"/>
            <p:cNvGrpSpPr/>
            <p:nvPr/>
          </p:nvGrpSpPr>
          <p:grpSpPr>
            <a:xfrm>
              <a:off x="4505325" y="4143115"/>
              <a:ext cx="4638675" cy="2689485"/>
              <a:chOff x="4505325" y="4143115"/>
              <a:chExt cx="4638675" cy="2689485"/>
            </a:xfrm>
          </p:grpSpPr>
          <p:sp>
            <p:nvSpPr>
              <p:cNvPr id="58" name="Rectangle 12"/>
              <p:cNvSpPr>
                <a:spLocks noChangeArrowheads="1"/>
              </p:cNvSpPr>
              <p:nvPr/>
            </p:nvSpPr>
            <p:spPr bwMode="auto">
              <a:xfrm>
                <a:off x="4524375" y="4152900"/>
                <a:ext cx="4495800" cy="2679700"/>
              </a:xfrm>
              <a:prstGeom prst="rect">
                <a:avLst/>
              </a:prstGeom>
              <a:solidFill>
                <a:srgbClr val="F7FFF7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9" name="Text Box 13"/>
              <p:cNvSpPr txBox="1">
                <a:spLocks noChangeArrowheads="1"/>
              </p:cNvSpPr>
              <p:nvPr/>
            </p:nvSpPr>
            <p:spPr bwMode="auto">
              <a:xfrm>
                <a:off x="4505325" y="4143115"/>
                <a:ext cx="4638675" cy="2530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noAutofit/>
              </a:bodyPr>
              <a:lstStyle/>
              <a:p>
                <a:pPr algn="l"/>
                <a:r>
                  <a:rPr lang="en-US" dirty="0" err="1"/>
                  <a:t>int</a:t>
                </a:r>
                <a:r>
                  <a:rPr lang="en-US" dirty="0"/>
                  <a:t> main()</a:t>
                </a:r>
              </a:p>
              <a:p>
                <a:pPr algn="l"/>
                <a:r>
                  <a:rPr lang="en-US" sz="1200" b="1" dirty="0"/>
                  <a:t>{</a:t>
                </a:r>
              </a:p>
              <a:p>
                <a:pPr algn="l"/>
                <a:r>
                  <a:rPr lang="en-US" dirty="0"/>
                  <a:t>    </a:t>
                </a:r>
                <a:r>
                  <a:rPr lang="en-US" dirty="0" err="1"/>
                  <a:t>const</a:t>
                </a:r>
                <a:r>
                  <a:rPr lang="en-US" dirty="0"/>
                  <a:t> </a:t>
                </a:r>
                <a:r>
                  <a:rPr lang="en-US" dirty="0" err="1"/>
                  <a:t>int</a:t>
                </a:r>
                <a:r>
                  <a:rPr lang="en-US" dirty="0"/>
                  <a:t> n = </a:t>
                </a:r>
                <a:r>
                  <a:rPr lang="en-US" dirty="0" smtClean="0"/>
                  <a:t>5;</a:t>
                </a:r>
                <a:endParaRPr lang="en-US" dirty="0"/>
              </a:p>
              <a:p>
                <a:pPr algn="l"/>
                <a:r>
                  <a:rPr lang="en-US" dirty="0" smtClean="0"/>
                  <a:t>    </a:t>
                </a:r>
                <a:r>
                  <a:rPr lang="en-US" dirty="0" err="1"/>
                  <a:t>int</a:t>
                </a:r>
                <a:r>
                  <a:rPr lang="en-US" dirty="0"/>
                  <a:t> </a:t>
                </a:r>
                <a:r>
                  <a:rPr lang="en-US" dirty="0" err="1"/>
                  <a:t>arr</a:t>
                </a:r>
                <a:r>
                  <a:rPr lang="en-US" dirty="0"/>
                  <a:t>[n] = { 10, 100, 42, 72, 16}, s;</a:t>
                </a:r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:r>
                  <a:rPr lang="en-US" sz="600" dirty="0"/>
                  <a:t>      </a:t>
                </a:r>
              </a:p>
              <a:p>
                <a:pPr algn="l"/>
                <a:r>
                  <a:rPr lang="en-US" sz="1200" dirty="0"/>
                  <a:t> </a:t>
                </a:r>
              </a:p>
              <a:p>
                <a:pPr algn="l"/>
                <a:r>
                  <a:rPr lang="en-US" sz="1200" dirty="0" smtClean="0"/>
                  <a:t/>
                </a:r>
                <a:br>
                  <a:rPr lang="en-US" sz="1200" dirty="0" smtClean="0"/>
                </a:br>
                <a:endParaRPr lang="en-US" sz="1200" dirty="0"/>
              </a:p>
              <a:p>
                <a:pPr algn="l"/>
                <a:endParaRPr lang="en-US" sz="600" dirty="0"/>
              </a:p>
              <a:p>
                <a:pPr algn="l"/>
                <a:endParaRPr lang="en-US" sz="1050" dirty="0" smtClean="0"/>
              </a:p>
              <a:p>
                <a:pPr algn="l"/>
                <a:r>
                  <a:rPr lang="en-US" sz="1200" b="1" dirty="0" smtClean="0"/>
                  <a:t>}</a:t>
                </a:r>
                <a:endParaRPr lang="en-US" sz="1200" b="1" dirty="0"/>
              </a:p>
            </p:txBody>
          </p:sp>
        </p:grpSp>
        <p:sp>
          <p:nvSpPr>
            <p:cNvPr id="54" name="Text Box 15"/>
            <p:cNvSpPr txBox="1">
              <a:spLocks noChangeArrowheads="1"/>
            </p:cNvSpPr>
            <p:nvPr/>
          </p:nvSpPr>
          <p:spPr bwMode="auto">
            <a:xfrm>
              <a:off x="4761094" y="5968740"/>
              <a:ext cx="446563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dirty="0" smtClean="0"/>
                <a:t>s = </a:t>
              </a:r>
              <a:r>
                <a:rPr lang="en-US" dirty="0" err="1" smtClean="0"/>
                <a:t>magicsumArr</a:t>
              </a:r>
              <a:r>
                <a:rPr lang="en-US" dirty="0"/>
                <a:t>( </a:t>
              </a:r>
              <a:r>
                <a:rPr lang="en-US" dirty="0" err="1" smtClean="0">
                  <a:solidFill>
                    <a:srgbClr val="6600CC"/>
                  </a:solidFill>
                </a:rPr>
                <a:t>arr</a:t>
              </a:r>
              <a:r>
                <a:rPr lang="en-US" dirty="0" smtClean="0"/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n/2</a:t>
              </a:r>
              <a:r>
                <a:rPr lang="en-US" dirty="0" smtClean="0">
                  <a:solidFill>
                    <a:srgbClr val="6600CC"/>
                  </a:solidFill>
                </a:rPr>
                <a:t> </a:t>
              </a:r>
              <a:r>
                <a:rPr lang="en-US" dirty="0" smtClean="0"/>
                <a:t>); </a:t>
              </a:r>
              <a:r>
                <a:rPr lang="en-US" sz="1200" dirty="0" smtClean="0"/>
                <a:t> // sums 1</a:t>
              </a:r>
              <a:r>
                <a:rPr lang="en-US" sz="1200" baseline="30000" dirty="0" smtClean="0"/>
                <a:t>st</a:t>
              </a:r>
              <a:r>
                <a:rPr lang="en-US" sz="1200" dirty="0" smtClean="0"/>
                <a:t> half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 Box 34"/>
            <p:cNvSpPr txBox="1">
              <a:spLocks noChangeArrowheads="1"/>
            </p:cNvSpPr>
            <p:nvPr/>
          </p:nvSpPr>
          <p:spPr bwMode="auto">
            <a:xfrm>
              <a:off x="4732518" y="6302115"/>
              <a:ext cx="487789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dirty="0" smtClean="0"/>
                <a:t>s = </a:t>
              </a:r>
              <a:r>
                <a:rPr lang="en-US" dirty="0" err="1" smtClean="0"/>
                <a:t>magicsumArr</a:t>
              </a:r>
              <a:r>
                <a:rPr lang="en-US" dirty="0" smtClean="0"/>
                <a:t>( </a:t>
              </a:r>
              <a:r>
                <a:rPr lang="en-US" dirty="0" err="1" smtClean="0">
                  <a:solidFill>
                    <a:srgbClr val="6600CC"/>
                  </a:solidFill>
                </a:rPr>
                <a:t>arr</a:t>
              </a:r>
              <a:r>
                <a:rPr lang="en-US" dirty="0" err="1" smtClean="0"/>
                <a:t>+</a:t>
              </a:r>
              <a:r>
                <a:rPr lang="en-US" dirty="0" err="1" smtClean="0">
                  <a:solidFill>
                    <a:srgbClr val="FF0000"/>
                  </a:solidFill>
                </a:rPr>
                <a:t>n</a:t>
              </a:r>
              <a:r>
                <a:rPr lang="en-US" dirty="0" smtClean="0">
                  <a:solidFill>
                    <a:srgbClr val="FF0000"/>
                  </a:solidFill>
                </a:rPr>
                <a:t>/2</a:t>
              </a:r>
              <a:r>
                <a:rPr lang="en-US" dirty="0" smtClean="0"/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n</a:t>
              </a:r>
              <a:r>
                <a:rPr lang="en-US" sz="1100" dirty="0" smtClean="0">
                  <a:solidFill>
                    <a:srgbClr val="FF0000"/>
                  </a:solidFill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</a:rPr>
                <a:t>–</a:t>
              </a:r>
              <a:r>
                <a:rPr lang="en-US" sz="1200" dirty="0" smtClean="0">
                  <a:solidFill>
                    <a:srgbClr val="FF0000"/>
                  </a:solidFill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</a:rPr>
                <a:t>n/2</a:t>
              </a:r>
              <a:r>
                <a:rPr lang="en-US" sz="1000" dirty="0" smtClean="0"/>
                <a:t>  </a:t>
              </a:r>
              <a:r>
                <a:rPr lang="en-US" dirty="0" smtClean="0"/>
                <a:t>); </a:t>
              </a:r>
              <a:r>
                <a:rPr lang="en-US" sz="1200" dirty="0" smtClean="0"/>
                <a:t>// 2</a:t>
              </a:r>
              <a:r>
                <a:rPr lang="en-US" sz="1200" baseline="30000" dirty="0" smtClean="0"/>
                <a:t>nd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 Box 15"/>
            <p:cNvSpPr txBox="1">
              <a:spLocks noChangeArrowheads="1"/>
            </p:cNvSpPr>
            <p:nvPr/>
          </p:nvSpPr>
          <p:spPr bwMode="auto">
            <a:xfrm>
              <a:off x="4797241" y="5305865"/>
              <a:ext cx="482392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dirty="0" smtClean="0"/>
                <a:t>s = </a:t>
              </a:r>
              <a:r>
                <a:rPr lang="en-US" dirty="0" err="1" smtClean="0"/>
                <a:t>magicsumArr</a:t>
              </a:r>
              <a:r>
                <a:rPr lang="en-US" dirty="0"/>
                <a:t>( </a:t>
              </a:r>
              <a:r>
                <a:rPr lang="en-US" dirty="0" err="1" smtClean="0">
                  <a:solidFill>
                    <a:srgbClr val="6600CC"/>
                  </a:solidFill>
                </a:rPr>
                <a:t>arr</a:t>
              </a:r>
              <a:r>
                <a:rPr lang="en-US" dirty="0" smtClean="0"/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n-1</a:t>
              </a:r>
              <a:r>
                <a:rPr lang="en-US" dirty="0" smtClean="0"/>
                <a:t> ); </a:t>
              </a:r>
              <a:r>
                <a:rPr lang="en-US" sz="1200" dirty="0" smtClean="0"/>
                <a:t> // first n-1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 Box 15"/>
            <p:cNvSpPr txBox="1">
              <a:spLocks noChangeArrowheads="1"/>
            </p:cNvSpPr>
            <p:nvPr/>
          </p:nvSpPr>
          <p:spPr bwMode="auto">
            <a:xfrm>
              <a:off x="4786494" y="5631656"/>
              <a:ext cx="425273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dirty="0" smtClean="0"/>
                <a:t>s = </a:t>
              </a:r>
              <a:r>
                <a:rPr lang="en-US" dirty="0" err="1" smtClean="0"/>
                <a:t>magicsumArr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>
                  <a:solidFill>
                    <a:srgbClr val="6600CC"/>
                  </a:solidFill>
                </a:rPr>
                <a:t> </a:t>
              </a:r>
              <a:r>
                <a:rPr lang="en-US" dirty="0" smtClean="0">
                  <a:solidFill>
                    <a:srgbClr val="6600CC"/>
                  </a:solidFill>
                </a:rPr>
                <a:t>arr+1</a:t>
              </a:r>
              <a:r>
                <a:rPr lang="en-US" dirty="0" smtClean="0"/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n-1</a:t>
              </a:r>
              <a:r>
                <a:rPr lang="en-US" dirty="0" smtClean="0"/>
                <a:t> ); </a:t>
              </a:r>
              <a:r>
                <a:rPr lang="en-US" sz="1200" dirty="0" smtClean="0"/>
                <a:t> // last n-1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Rectangle 102"/>
          <p:cNvSpPr>
            <a:spLocks noChangeArrowheads="1"/>
          </p:cNvSpPr>
          <p:nvPr/>
        </p:nvSpPr>
        <p:spPr bwMode="auto">
          <a:xfrm>
            <a:off x="5118605" y="5965647"/>
            <a:ext cx="28151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err="1" smtClean="0">
                <a:solidFill>
                  <a:srgbClr val="6600CC"/>
                </a:solidFill>
              </a:rPr>
              <a:t>magicsumArr</a:t>
            </a:r>
            <a:r>
              <a:rPr lang="en-US" dirty="0" smtClean="0">
                <a:solidFill>
                  <a:srgbClr val="6600CC"/>
                </a:solidFill>
              </a:rPr>
              <a:t>( </a:t>
            </a:r>
            <a:r>
              <a:rPr lang="en-US" dirty="0" err="1" smtClean="0">
                <a:solidFill>
                  <a:srgbClr val="6600CC"/>
                </a:solidFill>
              </a:rPr>
              <a:t>arr</a:t>
            </a:r>
            <a:r>
              <a:rPr lang="en-US" dirty="0" smtClean="0">
                <a:solidFill>
                  <a:srgbClr val="6600CC"/>
                </a:solidFill>
              </a:rPr>
              <a:t>,</a:t>
            </a:r>
            <a:r>
              <a:rPr lang="en-US" sz="1000" dirty="0" smtClean="0">
                <a:solidFill>
                  <a:srgbClr val="6600CC"/>
                </a:solidFill>
              </a:rPr>
              <a:t> </a:t>
            </a:r>
            <a:r>
              <a:rPr lang="en-US" sz="700" dirty="0" smtClean="0">
                <a:solidFill>
                  <a:srgbClr val="6600CC"/>
                </a:solidFill>
              </a:rPr>
              <a:t> </a:t>
            </a:r>
            <a:r>
              <a:rPr lang="en-US" dirty="0" smtClean="0">
                <a:solidFill>
                  <a:srgbClr val="6600CC"/>
                </a:solidFill>
              </a:rPr>
              <a:t>n/2 );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36" name="Rectangle 102"/>
          <p:cNvSpPr>
            <a:spLocks noChangeArrowheads="1"/>
          </p:cNvSpPr>
          <p:nvPr/>
        </p:nvSpPr>
        <p:spPr bwMode="auto">
          <a:xfrm>
            <a:off x="5094444" y="6296406"/>
            <a:ext cx="27061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err="1" smtClean="0">
                <a:solidFill>
                  <a:srgbClr val="6600CC"/>
                </a:solidFill>
              </a:rPr>
              <a:t>magicsumArr</a:t>
            </a:r>
            <a:r>
              <a:rPr lang="en-US" dirty="0" smtClean="0">
                <a:solidFill>
                  <a:srgbClr val="6600CC"/>
                </a:solidFill>
              </a:rPr>
              <a:t>( </a:t>
            </a:r>
            <a:r>
              <a:rPr lang="en-US" dirty="0" err="1" smtClean="0">
                <a:solidFill>
                  <a:srgbClr val="6600CC"/>
                </a:solidFill>
              </a:rPr>
              <a:t>arr+n</a:t>
            </a:r>
            <a:r>
              <a:rPr lang="en-US" dirty="0" smtClean="0">
                <a:solidFill>
                  <a:srgbClr val="6600CC"/>
                </a:solidFill>
              </a:rPr>
              <a:t>/2, 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37" name="Rectangle 102"/>
          <p:cNvSpPr>
            <a:spLocks noChangeArrowheads="1"/>
          </p:cNvSpPr>
          <p:nvPr/>
        </p:nvSpPr>
        <p:spPr bwMode="auto">
          <a:xfrm>
            <a:off x="7587837" y="6298317"/>
            <a:ext cx="11128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solidFill>
                  <a:srgbClr val="6600CC"/>
                </a:solidFill>
              </a:rPr>
              <a:t>n</a:t>
            </a:r>
            <a:r>
              <a:rPr lang="en-US" sz="1100" dirty="0" smtClean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rgbClr val="6600CC"/>
                </a:solidFill>
              </a:rPr>
              <a:t>–</a:t>
            </a:r>
            <a:r>
              <a:rPr lang="en-US" sz="1600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rgbClr val="6600CC"/>
                </a:solidFill>
              </a:rPr>
              <a:t>n/2 </a:t>
            </a:r>
            <a:r>
              <a:rPr lang="en-US" dirty="0" smtClean="0">
                <a:solidFill>
                  <a:srgbClr val="6600CC"/>
                </a:solidFill>
              </a:rPr>
              <a:t>);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218315" y="4867292"/>
            <a:ext cx="830003" cy="35881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7114465" y="4866567"/>
            <a:ext cx="1128260" cy="35881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02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L 0.12916 -0.4567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58" y="-2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59259E-6 L 0.1132 -0.44908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0" y="-22454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0.01198 -0.4159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20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uiExpand="1" build="p"/>
      <p:bldP spid="2" grpId="0"/>
      <p:bldP spid="33" grpId="0"/>
      <p:bldP spid="34" grpId="0"/>
      <p:bldP spid="41" grpId="0" animBg="1"/>
      <p:bldP spid="41" grpId="1" animBg="1"/>
      <p:bldP spid="42" grpId="0" animBg="1"/>
      <p:bldP spid="42" grpId="1" animBg="1"/>
      <p:bldP spid="31" grpId="0"/>
      <p:bldP spid="31" grpId="1"/>
      <p:bldP spid="36" grpId="0"/>
      <p:bldP spid="36" grpId="1"/>
      <p:bldP spid="37" grpId="0"/>
      <p:bldP spid="37" grpId="1"/>
      <p:bldP spid="39" grpId="0" animBg="1"/>
      <p:bldP spid="39" grpId="1" animBg="1"/>
      <p:bldP spid="40" grpId="0" animBg="1"/>
      <p:bldP spid="40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55FD-1879-4A26-B246-1493BE74B105}" type="slidenum">
              <a:rPr lang="en-US"/>
              <a:pPr/>
              <a:t>38</a:t>
            </a:fld>
            <a:endParaRPr lang="en-US"/>
          </a:p>
        </p:txBody>
      </p:sp>
      <p:sp>
        <p:nvSpPr>
          <p:cNvPr id="849930" name="Text Box 10"/>
          <p:cNvSpPr txBox="1">
            <a:spLocks noChangeArrowheads="1"/>
          </p:cNvSpPr>
          <p:nvPr/>
        </p:nvSpPr>
        <p:spPr bwMode="auto">
          <a:xfrm>
            <a:off x="2055813" y="1670050"/>
            <a:ext cx="252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259014" y="1276902"/>
            <a:ext cx="446207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OK, so let’s see what this </a:t>
            </a:r>
            <a:r>
              <a:rPr lang="en-US" sz="2000" dirty="0" smtClean="0">
                <a:solidFill>
                  <a:srgbClr val="FF0000"/>
                </a:solidFill>
              </a:rPr>
              <a:t>magic function </a:t>
            </a:r>
            <a:r>
              <a:rPr lang="en-US" sz="2000" dirty="0" smtClean="0">
                <a:solidFill>
                  <a:schemeClr val="tx1"/>
                </a:solidFill>
              </a:rPr>
              <a:t>really looks like!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8" name="Text Box 33"/>
          <p:cNvSpPr txBox="1">
            <a:spLocks noChangeArrowheads="1"/>
          </p:cNvSpPr>
          <p:nvPr/>
        </p:nvSpPr>
        <p:spPr bwMode="auto">
          <a:xfrm>
            <a:off x="80061" y="6079646"/>
            <a:ext cx="443469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Woohoo</a:t>
            </a:r>
            <a:r>
              <a:rPr lang="en-US" sz="2000" dirty="0">
                <a:solidFill>
                  <a:srgbClr val="FF0000"/>
                </a:solidFill>
              </a:rPr>
              <a:t>!</a:t>
            </a:r>
            <a:r>
              <a:rPr lang="en-US" sz="2000" dirty="0"/>
              <a:t> We’ve just created our </a:t>
            </a:r>
            <a:r>
              <a:rPr lang="en-US" sz="2000" dirty="0" smtClean="0"/>
              <a:t>second </a:t>
            </a:r>
            <a:r>
              <a:rPr lang="en-US" sz="2000" dirty="0" smtClean="0">
                <a:solidFill>
                  <a:srgbClr val="7030A0"/>
                </a:solidFill>
              </a:rPr>
              <a:t>recursive function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259014" y="2080479"/>
            <a:ext cx="436864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Wait a second!  Our </a:t>
            </a:r>
            <a:r>
              <a:rPr lang="en-US" sz="2000" dirty="0" err="1" smtClean="0">
                <a:solidFill>
                  <a:srgbClr val="FF0000"/>
                </a:solidFill>
              </a:rPr>
              <a:t>magicsumArr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function just calls </a:t>
            </a:r>
            <a:r>
              <a:rPr lang="en-US" sz="2000" dirty="0" err="1" smtClean="0">
                <a:solidFill>
                  <a:srgbClr val="FF0000"/>
                </a:solidFill>
              </a:rPr>
              <a:t>sumArr</a:t>
            </a:r>
            <a:r>
              <a:rPr lang="en-US" sz="2000" dirty="0" smtClean="0">
                <a:solidFill>
                  <a:schemeClr val="tx1"/>
                </a:solidFill>
              </a:rPr>
              <a:t>!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This means that </a:t>
            </a:r>
            <a:r>
              <a:rPr lang="en-US" sz="2000" dirty="0" err="1" smtClean="0">
                <a:solidFill>
                  <a:srgbClr val="FF0000"/>
                </a:solidFill>
              </a:rPr>
              <a:t>sumArr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is really just calling itself!</a:t>
            </a: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357862" y="5620138"/>
            <a:ext cx="42315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Will that work?  </a:t>
            </a:r>
            <a:r>
              <a:rPr lang="en-US" sz="2000" dirty="0" smtClean="0">
                <a:solidFill>
                  <a:srgbClr val="FF0000"/>
                </a:solidFill>
              </a:rPr>
              <a:t>Yup! </a:t>
            </a:r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105054" y="3630548"/>
            <a:ext cx="47511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magic </a:t>
            </a:r>
            <a:r>
              <a:rPr lang="en-US" sz="2000" dirty="0" smtClean="0">
                <a:solidFill>
                  <a:schemeClr val="tx1"/>
                </a:solidFill>
              </a:rPr>
              <a:t>function hid this from us, but that’s what’s really happening!</a:t>
            </a:r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-24778" y="4451838"/>
            <a:ext cx="46504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OK, well in that case, let’s replace our calls to the magic function with calls directly to our own function.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002213" y="869430"/>
            <a:ext cx="4075798" cy="3245370"/>
            <a:chOff x="5002213" y="869430"/>
            <a:chExt cx="4075798" cy="3245370"/>
          </a:xfrm>
        </p:grpSpPr>
        <p:grpSp>
          <p:nvGrpSpPr>
            <p:cNvPr id="60" name="Group 59"/>
            <p:cNvGrpSpPr/>
            <p:nvPr/>
          </p:nvGrpSpPr>
          <p:grpSpPr>
            <a:xfrm>
              <a:off x="5002213" y="869430"/>
              <a:ext cx="4037012" cy="3245370"/>
              <a:chOff x="5154613" y="1021830"/>
              <a:chExt cx="4037012" cy="3245370"/>
            </a:xfrm>
          </p:grpSpPr>
          <p:sp>
            <p:nvSpPr>
              <p:cNvPr id="61" name="Rectangle 2"/>
              <p:cNvSpPr>
                <a:spLocks noChangeArrowheads="1"/>
              </p:cNvSpPr>
              <p:nvPr/>
            </p:nvSpPr>
            <p:spPr bwMode="auto">
              <a:xfrm>
                <a:off x="5162550" y="1021830"/>
                <a:ext cx="4010025" cy="3245370"/>
              </a:xfrm>
              <a:prstGeom prst="rect">
                <a:avLst/>
              </a:prstGeom>
              <a:solidFill>
                <a:srgbClr val="FFF3E7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2" name="Text Box 3"/>
              <p:cNvSpPr txBox="1">
                <a:spLocks noChangeArrowheads="1"/>
              </p:cNvSpPr>
              <p:nvPr/>
            </p:nvSpPr>
            <p:spPr bwMode="auto">
              <a:xfrm>
                <a:off x="5183188" y="2117725"/>
                <a:ext cx="2279650" cy="2100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200"/>
                  <a:t>{</a:t>
                </a:r>
              </a:p>
              <a:p>
                <a:pPr algn="l"/>
                <a:endParaRPr lang="en-US" sz="1200"/>
              </a:p>
              <a:p>
                <a:pPr algn="l"/>
                <a:endParaRPr lang="en-US" sz="1200"/>
              </a:p>
              <a:p>
                <a:pPr algn="l"/>
                <a:endParaRPr lang="en-US" sz="1200"/>
              </a:p>
              <a:p>
                <a:pPr algn="l"/>
                <a:endParaRPr lang="en-US" sz="1200"/>
              </a:p>
              <a:p>
                <a:pPr algn="l"/>
                <a:endParaRPr lang="en-US" sz="1200"/>
              </a:p>
              <a:p>
                <a:pPr algn="l"/>
                <a:endParaRPr lang="en-US" sz="1200"/>
              </a:p>
              <a:p>
                <a:pPr algn="l"/>
                <a:endParaRPr lang="en-US" sz="1200"/>
              </a:p>
              <a:p>
                <a:pPr algn="l"/>
                <a:endParaRPr lang="en-US" sz="1200"/>
              </a:p>
              <a:p>
                <a:pPr algn="l"/>
                <a:endParaRPr lang="en-US" sz="1200"/>
              </a:p>
              <a:p>
                <a:pPr algn="l"/>
                <a:r>
                  <a:rPr lang="en-US" sz="1200"/>
                  <a:t>}</a:t>
                </a:r>
              </a:p>
            </p:txBody>
          </p:sp>
          <p:sp>
            <p:nvSpPr>
              <p:cNvPr id="63" name="Text Box 5"/>
              <p:cNvSpPr txBox="1">
                <a:spLocks noChangeArrowheads="1"/>
              </p:cNvSpPr>
              <p:nvPr/>
            </p:nvSpPr>
            <p:spPr bwMode="auto">
              <a:xfrm>
                <a:off x="5535613" y="1803400"/>
                <a:ext cx="3656012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/>
                  <a:t>sumArr(int arr[</a:t>
                </a:r>
                <a:r>
                  <a:rPr lang="en-US" sz="800"/>
                  <a:t> </a:t>
                </a:r>
                <a:r>
                  <a:rPr lang="en-US"/>
                  <a:t>], int n)</a:t>
                </a:r>
              </a:p>
            </p:txBody>
          </p:sp>
          <p:sp>
            <p:nvSpPr>
              <p:cNvPr id="64" name="Text Box 6"/>
              <p:cNvSpPr txBox="1">
                <a:spLocks noChangeArrowheads="1"/>
              </p:cNvSpPr>
              <p:nvPr/>
            </p:nvSpPr>
            <p:spPr bwMode="auto">
              <a:xfrm>
                <a:off x="5154613" y="1803400"/>
                <a:ext cx="22796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/>
                  <a:t>int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5193301" y="2137069"/>
              <a:ext cx="3884710" cy="696416"/>
              <a:chOff x="5249863" y="2137069"/>
              <a:chExt cx="3884710" cy="696416"/>
            </a:xfrm>
          </p:grpSpPr>
          <p:sp>
            <p:nvSpPr>
              <p:cNvPr id="67" name="Text Box 30"/>
              <p:cNvSpPr txBox="1">
                <a:spLocks noChangeArrowheads="1"/>
              </p:cNvSpPr>
              <p:nvPr/>
            </p:nvSpPr>
            <p:spPr bwMode="auto">
              <a:xfrm>
                <a:off x="5249863" y="2137069"/>
                <a:ext cx="388461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dirty="0"/>
                  <a:t>if (</a:t>
                </a:r>
                <a:r>
                  <a:rPr lang="en-US" dirty="0">
                    <a:solidFill>
                      <a:srgbClr val="6600CC"/>
                    </a:solidFill>
                  </a:rPr>
                  <a:t>n == 0</a:t>
                </a:r>
                <a:r>
                  <a:rPr lang="en-US" dirty="0"/>
                  <a:t>)  </a:t>
                </a:r>
                <a:r>
                  <a:rPr lang="en-US" dirty="0" smtClean="0"/>
                  <a:t>return </a:t>
                </a:r>
                <a:r>
                  <a:rPr lang="en-US" dirty="0"/>
                  <a:t>0;  </a:t>
                </a:r>
                <a:r>
                  <a:rPr lang="en-US" sz="1600" dirty="0" smtClean="0"/>
                  <a:t> </a:t>
                </a:r>
                <a:endParaRPr lang="en-US" sz="1200" dirty="0"/>
              </a:p>
            </p:txBody>
          </p:sp>
          <p:sp>
            <p:nvSpPr>
              <p:cNvPr id="68" name="Text Box 53"/>
              <p:cNvSpPr txBox="1">
                <a:spLocks noChangeArrowheads="1"/>
              </p:cNvSpPr>
              <p:nvPr/>
            </p:nvSpPr>
            <p:spPr bwMode="auto">
              <a:xfrm>
                <a:off x="5249961" y="2464153"/>
                <a:ext cx="388461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dirty="0"/>
                  <a:t>if (</a:t>
                </a:r>
                <a:r>
                  <a:rPr lang="en-US" dirty="0">
                    <a:solidFill>
                      <a:srgbClr val="6600CC"/>
                    </a:solidFill>
                  </a:rPr>
                  <a:t>n == 1</a:t>
                </a:r>
                <a:r>
                  <a:rPr lang="en-US" dirty="0"/>
                  <a:t>)  </a:t>
                </a:r>
                <a:r>
                  <a:rPr lang="en-US" dirty="0" smtClean="0"/>
                  <a:t>return </a:t>
                </a:r>
                <a:r>
                  <a:rPr lang="en-US" dirty="0" err="1"/>
                  <a:t>arr</a:t>
                </a:r>
                <a:r>
                  <a:rPr lang="en-US" dirty="0"/>
                  <a:t>[0];  </a:t>
                </a:r>
                <a:r>
                  <a:rPr lang="en-US" sz="1200" dirty="0" smtClean="0"/>
                  <a:t> </a:t>
                </a:r>
                <a:endParaRPr lang="en-US" sz="1200" dirty="0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5190526" y="2858479"/>
              <a:ext cx="1314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int</a:t>
              </a:r>
              <a:r>
                <a:rPr lang="en-US" dirty="0" smtClean="0"/>
                <a:t> first = 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188778" y="3146046"/>
              <a:ext cx="1289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int</a:t>
              </a:r>
              <a:r>
                <a:rPr lang="en-US" dirty="0" smtClean="0"/>
                <a:t> </a:t>
              </a:r>
              <a:r>
                <a:rPr lang="en-US" dirty="0" err="1" smtClean="0"/>
                <a:t>scnd</a:t>
              </a:r>
              <a:r>
                <a:rPr lang="en-US" dirty="0" smtClean="0"/>
                <a:t> = </a:t>
              </a:r>
              <a:endParaRPr lang="en-US" dirty="0"/>
            </a:p>
          </p:txBody>
        </p:sp>
        <p:sp>
          <p:nvSpPr>
            <p:cNvPr id="71" name="Rectangle 102"/>
            <p:cNvSpPr>
              <a:spLocks noChangeArrowheads="1"/>
            </p:cNvSpPr>
            <p:nvPr/>
          </p:nvSpPr>
          <p:spPr bwMode="auto">
            <a:xfrm>
              <a:off x="5183356" y="3573215"/>
              <a:ext cx="226857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 smtClean="0">
                  <a:solidFill>
                    <a:schemeClr val="tx1"/>
                  </a:solidFill>
                </a:rPr>
                <a:t>return</a:t>
              </a:r>
              <a:r>
                <a:rPr lang="en-US" dirty="0" smtClean="0">
                  <a:solidFill>
                    <a:srgbClr val="6600CC"/>
                  </a:solidFill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</a:rPr>
                <a:t>first</a:t>
              </a:r>
              <a:r>
                <a:rPr lang="en-US" dirty="0" smtClean="0">
                  <a:solidFill>
                    <a:srgbClr val="6600CC"/>
                  </a:solidFill>
                </a:rPr>
                <a:t> + </a:t>
              </a:r>
              <a:r>
                <a:rPr lang="en-US" dirty="0" err="1" smtClean="0">
                  <a:solidFill>
                    <a:schemeClr val="tx1"/>
                  </a:solidFill>
                </a:rPr>
                <a:t>scnd</a:t>
              </a:r>
              <a:r>
                <a:rPr lang="en-US" dirty="0" smtClean="0">
                  <a:solidFill>
                    <a:srgbClr val="6600CC"/>
                  </a:solidFill>
                </a:rPr>
                <a:t>;</a:t>
              </a:r>
              <a:endParaRPr lang="en-US" dirty="0">
                <a:solidFill>
                  <a:srgbClr val="6600CC"/>
                </a:solidFill>
              </a:endParaRPr>
            </a:p>
          </p:txBody>
        </p:sp>
      </p:grpSp>
      <p:sp>
        <p:nvSpPr>
          <p:cNvPr id="78" name="Rectangle 5"/>
          <p:cNvSpPr>
            <a:spLocks noGrp="1" noChangeArrowheads="1"/>
          </p:cNvSpPr>
          <p:nvPr>
            <p:ph type="title"/>
          </p:nvPr>
        </p:nvSpPr>
        <p:spPr>
          <a:xfrm>
            <a:off x="400050" y="-161925"/>
            <a:ext cx="8229600" cy="1143000"/>
          </a:xfrm>
        </p:spPr>
        <p:txBody>
          <a:bodyPr/>
          <a:lstStyle/>
          <a:p>
            <a:r>
              <a:rPr lang="en-US" sz="3200" dirty="0"/>
              <a:t>Step #5: </a:t>
            </a:r>
            <a:r>
              <a:rPr lang="en-US" sz="3200" dirty="0" smtClean="0">
                <a:solidFill>
                  <a:schemeClr val="accent2"/>
                </a:solidFill>
              </a:rPr>
              <a:t>Remove the magic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80" name="Straight Arrow Connector 79"/>
          <p:cNvCxnSpPr/>
          <p:nvPr/>
        </p:nvCxnSpPr>
        <p:spPr bwMode="auto">
          <a:xfrm>
            <a:off x="5750924" y="1984788"/>
            <a:ext cx="1073738" cy="991981"/>
          </a:xfrm>
          <a:prstGeom prst="straightConnector1">
            <a:avLst/>
          </a:pr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" name="Group 13"/>
          <p:cNvGrpSpPr/>
          <p:nvPr/>
        </p:nvGrpSpPr>
        <p:grpSpPr>
          <a:xfrm>
            <a:off x="6273023" y="2832371"/>
            <a:ext cx="2864821" cy="920927"/>
            <a:chOff x="6273023" y="2832371"/>
            <a:chExt cx="2864821" cy="920927"/>
          </a:xfrm>
        </p:grpSpPr>
        <p:sp>
          <p:nvSpPr>
            <p:cNvPr id="82" name="Rectangle 102"/>
            <p:cNvSpPr>
              <a:spLocks noChangeArrowheads="1"/>
            </p:cNvSpPr>
            <p:nvPr/>
          </p:nvSpPr>
          <p:spPr bwMode="auto">
            <a:xfrm>
              <a:off x="6301811" y="2832371"/>
              <a:ext cx="28360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 smtClean="0">
                  <a:solidFill>
                    <a:srgbClr val="6600CC"/>
                  </a:solidFill>
                </a:rPr>
                <a:t>         </a:t>
              </a:r>
              <a:r>
                <a:rPr lang="en-US" dirty="0" err="1" smtClean="0">
                  <a:solidFill>
                    <a:srgbClr val="6600CC"/>
                  </a:solidFill>
                </a:rPr>
                <a:t>sumArr</a:t>
              </a:r>
              <a:r>
                <a:rPr lang="en-US" dirty="0" smtClean="0">
                  <a:solidFill>
                    <a:srgbClr val="6600CC"/>
                  </a:solidFill>
                </a:rPr>
                <a:t>( </a:t>
              </a:r>
              <a:r>
                <a:rPr lang="en-US" dirty="0" err="1" smtClean="0">
                  <a:solidFill>
                    <a:srgbClr val="6600CC"/>
                  </a:solidFill>
                </a:rPr>
                <a:t>arr</a:t>
              </a:r>
              <a:r>
                <a:rPr lang="en-US" dirty="0" smtClean="0">
                  <a:solidFill>
                    <a:srgbClr val="6600CC"/>
                  </a:solidFill>
                </a:rPr>
                <a:t>,</a:t>
              </a:r>
              <a:r>
                <a:rPr lang="en-US" sz="1000" dirty="0" smtClean="0">
                  <a:solidFill>
                    <a:srgbClr val="6600CC"/>
                  </a:solidFill>
                </a:rPr>
                <a:t>  </a:t>
              </a:r>
              <a:r>
                <a:rPr lang="en-US" dirty="0" smtClean="0">
                  <a:solidFill>
                    <a:srgbClr val="6600CC"/>
                  </a:solidFill>
                </a:rPr>
                <a:t>n/2</a:t>
              </a:r>
              <a:r>
                <a:rPr lang="en-US" sz="1600" dirty="0" smtClean="0">
                  <a:solidFill>
                    <a:srgbClr val="6600CC"/>
                  </a:solidFill>
                </a:rPr>
                <a:t> </a:t>
              </a:r>
              <a:r>
                <a:rPr lang="en-US" dirty="0">
                  <a:solidFill>
                    <a:srgbClr val="6600CC"/>
                  </a:solidFill>
                </a:rPr>
                <a:t>);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73023" y="3160037"/>
              <a:ext cx="2769798" cy="593261"/>
              <a:chOff x="6273023" y="3191841"/>
              <a:chExt cx="2769798" cy="593261"/>
            </a:xfrm>
          </p:grpSpPr>
          <p:sp>
            <p:nvSpPr>
              <p:cNvPr id="83" name="Rectangle 102"/>
              <p:cNvSpPr>
                <a:spLocks noChangeArrowheads="1"/>
              </p:cNvSpPr>
              <p:nvPr/>
            </p:nvSpPr>
            <p:spPr bwMode="auto">
              <a:xfrm>
                <a:off x="6273023" y="3191841"/>
                <a:ext cx="272382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dirty="0" smtClean="0">
                    <a:solidFill>
                      <a:srgbClr val="6600CC"/>
                    </a:solidFill>
                  </a:rPr>
                  <a:t>         </a:t>
                </a:r>
                <a:r>
                  <a:rPr lang="en-US" dirty="0" err="1" smtClean="0">
                    <a:solidFill>
                      <a:srgbClr val="6600CC"/>
                    </a:solidFill>
                  </a:rPr>
                  <a:t>sumArr</a:t>
                </a:r>
                <a:r>
                  <a:rPr lang="en-US" dirty="0" smtClean="0">
                    <a:solidFill>
                      <a:srgbClr val="6600CC"/>
                    </a:solidFill>
                  </a:rPr>
                  <a:t>( </a:t>
                </a:r>
                <a:r>
                  <a:rPr lang="en-US" dirty="0" err="1" smtClean="0">
                    <a:solidFill>
                      <a:srgbClr val="6600CC"/>
                    </a:solidFill>
                  </a:rPr>
                  <a:t>arr+n</a:t>
                </a:r>
                <a:r>
                  <a:rPr lang="en-US" dirty="0" smtClean="0">
                    <a:solidFill>
                      <a:srgbClr val="6600CC"/>
                    </a:solidFill>
                  </a:rPr>
                  <a:t>/2, </a:t>
                </a:r>
                <a:endParaRPr lang="en-US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84" name="Rectangle 102"/>
              <p:cNvSpPr>
                <a:spLocks noChangeArrowheads="1"/>
              </p:cNvSpPr>
              <p:nvPr/>
            </p:nvSpPr>
            <p:spPr bwMode="auto">
              <a:xfrm>
                <a:off x="7930016" y="3415770"/>
                <a:ext cx="111280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dirty="0" smtClean="0">
                    <a:solidFill>
                      <a:srgbClr val="6600CC"/>
                    </a:solidFill>
                  </a:rPr>
                  <a:t>n</a:t>
                </a:r>
                <a:r>
                  <a:rPr lang="en-US" sz="1100" dirty="0" smtClean="0">
                    <a:solidFill>
                      <a:srgbClr val="6600CC"/>
                    </a:solidFill>
                  </a:rPr>
                  <a:t> </a:t>
                </a:r>
                <a:r>
                  <a:rPr lang="en-US" dirty="0">
                    <a:solidFill>
                      <a:srgbClr val="6600CC"/>
                    </a:solidFill>
                  </a:rPr>
                  <a:t>–</a:t>
                </a:r>
                <a:r>
                  <a:rPr lang="en-US" sz="1600" dirty="0">
                    <a:solidFill>
                      <a:srgbClr val="6600CC"/>
                    </a:solidFill>
                  </a:rPr>
                  <a:t> </a:t>
                </a:r>
                <a:r>
                  <a:rPr lang="en-US" dirty="0">
                    <a:solidFill>
                      <a:srgbClr val="6600CC"/>
                    </a:solidFill>
                  </a:rPr>
                  <a:t>n/2 </a:t>
                </a:r>
                <a:r>
                  <a:rPr lang="en-US" dirty="0" smtClean="0">
                    <a:solidFill>
                      <a:srgbClr val="6600CC"/>
                    </a:solidFill>
                  </a:rPr>
                  <a:t>);</a:t>
                </a:r>
                <a:endParaRPr lang="en-US" dirty="0">
                  <a:solidFill>
                    <a:srgbClr val="6600CC"/>
                  </a:solidFill>
                </a:endParaRPr>
              </a:p>
            </p:txBody>
          </p:sp>
        </p:grpSp>
      </p:grpSp>
      <p:sp>
        <p:nvSpPr>
          <p:cNvPr id="12" name="Rectangle 11"/>
          <p:cNvSpPr/>
          <p:nvPr/>
        </p:nvSpPr>
        <p:spPr>
          <a:xfrm>
            <a:off x="6299212" y="2831467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magic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6268739" y="3158789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magic</a:t>
            </a:r>
            <a:endParaRPr lang="en-US" dirty="0"/>
          </a:p>
        </p:txBody>
      </p:sp>
      <p:sp>
        <p:nvSpPr>
          <p:cNvPr id="88" name="Text Box 8"/>
          <p:cNvSpPr txBox="1">
            <a:spLocks noChangeArrowheads="1"/>
          </p:cNvSpPr>
          <p:nvPr/>
        </p:nvSpPr>
        <p:spPr bwMode="auto">
          <a:xfrm>
            <a:off x="5038928" y="828230"/>
            <a:ext cx="42066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// provided for your use!</a:t>
            </a:r>
          </a:p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magicsumArr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</a:t>
            </a:r>
            <a:r>
              <a:rPr lang="en-US" dirty="0" err="1" smtClean="0">
                <a:solidFill>
                  <a:srgbClr val="6600CC"/>
                </a:solidFill>
              </a:rPr>
              <a:t>arr</a:t>
            </a:r>
            <a:r>
              <a:rPr lang="en-US" dirty="0" smtClean="0">
                <a:solidFill>
                  <a:srgbClr val="6600CC"/>
                </a:solidFill>
              </a:rPr>
              <a:t>[], </a:t>
            </a:r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x</a:t>
            </a:r>
            <a:r>
              <a:rPr lang="en-US" dirty="0" smtClean="0">
                <a:solidFill>
                  <a:schemeClr val="tx1"/>
                </a:solidFill>
              </a:rPr>
              <a:t>) { </a:t>
            </a:r>
            <a:r>
              <a:rPr lang="en-US" sz="1400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 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AutoShape 46"/>
          <p:cNvSpPr>
            <a:spLocks noChangeArrowheads="1"/>
          </p:cNvSpPr>
          <p:nvPr/>
        </p:nvSpPr>
        <p:spPr bwMode="auto">
          <a:xfrm flipH="1">
            <a:off x="408750" y="-18287"/>
            <a:ext cx="4374388" cy="1225340"/>
          </a:xfrm>
          <a:prstGeom prst="wedgeRoundRectCallout">
            <a:avLst>
              <a:gd name="adj1" fmla="val -65219"/>
              <a:gd name="adj2" fmla="val 48553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magicsumArr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err="1" smtClean="0">
                <a:solidFill>
                  <a:srgbClr val="6600CC"/>
                </a:solidFill>
              </a:rPr>
              <a:t>int</a:t>
            </a:r>
            <a:r>
              <a:rPr lang="en-US" sz="2000" dirty="0" smtClean="0">
                <a:solidFill>
                  <a:srgbClr val="6600CC"/>
                </a:solidFill>
              </a:rPr>
              <a:t> </a:t>
            </a:r>
            <a:r>
              <a:rPr lang="en-US" sz="2000" dirty="0" err="1" smtClean="0">
                <a:solidFill>
                  <a:srgbClr val="6600CC"/>
                </a:solidFill>
              </a:rPr>
              <a:t>arr</a:t>
            </a:r>
            <a:r>
              <a:rPr lang="en-US" sz="2000" dirty="0" smtClean="0">
                <a:solidFill>
                  <a:srgbClr val="6600CC"/>
                </a:solidFill>
              </a:rPr>
              <a:t>[], </a:t>
            </a:r>
            <a:r>
              <a:rPr lang="en-US" sz="2000" dirty="0" err="1" smtClean="0">
                <a:solidFill>
                  <a:srgbClr val="6600CC"/>
                </a:solidFill>
              </a:rPr>
              <a:t>int</a:t>
            </a:r>
            <a:r>
              <a:rPr lang="en-US" sz="2000" dirty="0" smtClean="0">
                <a:solidFill>
                  <a:srgbClr val="6600CC"/>
                </a:solidFill>
              </a:rPr>
              <a:t> x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1400" b="1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    return </a:t>
            </a:r>
            <a:r>
              <a:rPr lang="en-US" sz="2000" dirty="0" err="1" smtClean="0">
                <a:solidFill>
                  <a:schemeClr val="tx1"/>
                </a:solidFill>
              </a:rPr>
              <a:t>sumArr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</a:rPr>
              <a:t>arr,x</a:t>
            </a:r>
            <a:r>
              <a:rPr lang="en-US" sz="2000" dirty="0" smtClean="0">
                <a:solidFill>
                  <a:schemeClr val="tx1"/>
                </a:solidFill>
              </a:rPr>
              <a:t>);</a:t>
            </a:r>
          </a:p>
          <a:p>
            <a:pPr algn="l"/>
            <a:r>
              <a:rPr lang="en-US" sz="1400" b="1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79" name="Straight Arrow Connector 78"/>
          <p:cNvCxnSpPr/>
          <p:nvPr/>
        </p:nvCxnSpPr>
        <p:spPr bwMode="auto">
          <a:xfrm flipH="1" flipV="1">
            <a:off x="4373217" y="214685"/>
            <a:ext cx="3396930" cy="2680188"/>
          </a:xfrm>
          <a:prstGeom prst="straightConnector1">
            <a:avLst/>
          </a:pr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Arrow Connector 80"/>
          <p:cNvCxnSpPr/>
          <p:nvPr/>
        </p:nvCxnSpPr>
        <p:spPr bwMode="auto">
          <a:xfrm>
            <a:off x="3468077" y="777293"/>
            <a:ext cx="1652563" cy="1057063"/>
          </a:xfrm>
          <a:prstGeom prst="straightConnector1">
            <a:avLst/>
          </a:pr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AutoShape 46"/>
          <p:cNvSpPr>
            <a:spLocks noChangeArrowheads="1"/>
          </p:cNvSpPr>
          <p:nvPr/>
        </p:nvSpPr>
        <p:spPr bwMode="auto">
          <a:xfrm flipH="1">
            <a:off x="36887" y="782324"/>
            <a:ext cx="4650449" cy="2202017"/>
          </a:xfrm>
          <a:prstGeom prst="wedgeRoundRectCallout">
            <a:avLst>
              <a:gd name="adj1" fmla="val -59920"/>
              <a:gd name="adj2" fmla="val 60478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But if our function calls itself, what stops it from running on forever?</a:t>
            </a:r>
            <a:endParaRPr lang="en-US" sz="2000" b="1" dirty="0" smtClean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Right! Our </a:t>
            </a:r>
            <a:r>
              <a:rPr lang="en-US" sz="2000" dirty="0" smtClean="0">
                <a:solidFill>
                  <a:srgbClr val="FF0000"/>
                </a:solidFill>
              </a:rPr>
              <a:t>base case code</a:t>
            </a:r>
            <a:r>
              <a:rPr lang="en-US" sz="2000" dirty="0" smtClean="0">
                <a:solidFill>
                  <a:schemeClr val="tx1"/>
                </a:solidFill>
              </a:rPr>
              <a:t> ensures that our function eventually stops calling itself!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4505325" y="4143115"/>
            <a:ext cx="4638675" cy="2689485"/>
            <a:chOff x="4505325" y="4143115"/>
            <a:chExt cx="4638675" cy="2689485"/>
          </a:xfrm>
        </p:grpSpPr>
        <p:sp>
          <p:nvSpPr>
            <p:cNvPr id="65" name="Rectangle 12"/>
            <p:cNvSpPr>
              <a:spLocks noChangeArrowheads="1"/>
            </p:cNvSpPr>
            <p:nvPr/>
          </p:nvSpPr>
          <p:spPr bwMode="auto">
            <a:xfrm>
              <a:off x="4524375" y="4152900"/>
              <a:ext cx="4495800" cy="2679700"/>
            </a:xfrm>
            <a:prstGeom prst="rect">
              <a:avLst/>
            </a:prstGeom>
            <a:solidFill>
              <a:srgbClr val="F7FFF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Autofit/>
            </a:bodyPr>
            <a:lstStyle/>
            <a:p>
              <a:endParaRPr lang="en-US"/>
            </a:p>
          </p:txBody>
        </p:sp>
        <p:sp>
          <p:nvSpPr>
            <p:cNvPr id="72" name="Text Box 13"/>
            <p:cNvSpPr txBox="1">
              <a:spLocks noChangeArrowheads="1"/>
            </p:cNvSpPr>
            <p:nvPr/>
          </p:nvSpPr>
          <p:spPr bwMode="auto">
            <a:xfrm>
              <a:off x="4505325" y="4143115"/>
              <a:ext cx="46386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 algn="l"/>
              <a:r>
                <a:rPr lang="en-US" dirty="0" err="1"/>
                <a:t>int</a:t>
              </a:r>
              <a:r>
                <a:rPr lang="en-US" dirty="0"/>
                <a:t> main()</a:t>
              </a:r>
            </a:p>
            <a:p>
              <a:pPr algn="l"/>
              <a:r>
                <a:rPr lang="en-US" sz="1200" b="1" dirty="0"/>
                <a:t>{</a:t>
              </a:r>
            </a:p>
            <a:p>
              <a:pPr algn="l"/>
              <a:r>
                <a:rPr lang="en-US" dirty="0"/>
                <a:t>    </a:t>
              </a:r>
              <a:r>
                <a:rPr lang="en-US" dirty="0" err="1"/>
                <a:t>const</a:t>
              </a:r>
              <a:r>
                <a:rPr lang="en-US" dirty="0"/>
                <a:t> </a:t>
              </a:r>
              <a:r>
                <a:rPr lang="en-US" dirty="0" err="1"/>
                <a:t>int</a:t>
              </a:r>
              <a:r>
                <a:rPr lang="en-US" dirty="0"/>
                <a:t> n = </a:t>
              </a:r>
              <a:r>
                <a:rPr lang="en-US" dirty="0" smtClean="0"/>
                <a:t>5;</a:t>
              </a:r>
              <a:endParaRPr lang="en-US" dirty="0"/>
            </a:p>
            <a:p>
              <a:pPr algn="l"/>
              <a:r>
                <a:rPr lang="en-US" dirty="0" smtClean="0"/>
                <a:t>    </a:t>
              </a:r>
              <a:r>
                <a:rPr lang="en-US" dirty="0" err="1"/>
                <a:t>int</a:t>
              </a:r>
              <a:r>
                <a:rPr lang="en-US" dirty="0"/>
                <a:t> </a:t>
              </a:r>
              <a:r>
                <a:rPr lang="en-US" dirty="0" err="1"/>
                <a:t>arr</a:t>
              </a:r>
              <a:r>
                <a:rPr lang="en-US" dirty="0"/>
                <a:t>[n] = { 10, 100, 42, 72, 16}, s;</a:t>
              </a:r>
            </a:p>
            <a:p>
              <a:pPr algn="l"/>
              <a:endParaRPr lang="en-US" dirty="0"/>
            </a:p>
            <a:p>
              <a:pPr algn="l"/>
              <a:endParaRPr lang="en-US" dirty="0"/>
            </a:p>
            <a:p>
              <a:pPr algn="l"/>
              <a:r>
                <a:rPr lang="en-US" sz="600" dirty="0"/>
                <a:t>      </a:t>
              </a:r>
            </a:p>
            <a:p>
              <a:pPr algn="l"/>
              <a:r>
                <a:rPr lang="en-US" sz="1200" dirty="0"/>
                <a:t> </a:t>
              </a:r>
            </a:p>
            <a:p>
              <a:pPr algn="l"/>
              <a:r>
                <a:rPr lang="en-US" sz="1200" dirty="0" smtClean="0"/>
                <a:t/>
              </a:r>
              <a:br>
                <a:rPr lang="en-US" sz="1200" dirty="0" smtClean="0"/>
              </a:br>
              <a:endParaRPr lang="en-US" sz="1200" dirty="0"/>
            </a:p>
            <a:p>
              <a:pPr algn="l"/>
              <a:endParaRPr lang="en-US" sz="600" dirty="0"/>
            </a:p>
            <a:p>
              <a:pPr algn="l"/>
              <a:endParaRPr lang="en-US" sz="1050" dirty="0" smtClean="0"/>
            </a:p>
            <a:p>
              <a:pPr algn="l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</p:grpSp>
      <p:sp>
        <p:nvSpPr>
          <p:cNvPr id="86" name="Text Box 15"/>
          <p:cNvSpPr txBox="1">
            <a:spLocks noChangeArrowheads="1"/>
          </p:cNvSpPr>
          <p:nvPr/>
        </p:nvSpPr>
        <p:spPr bwMode="auto">
          <a:xfrm>
            <a:off x="4761094" y="5968740"/>
            <a:ext cx="4465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smtClean="0"/>
              <a:t>s = </a:t>
            </a:r>
            <a:r>
              <a:rPr lang="en-US" dirty="0" err="1" smtClean="0"/>
              <a:t>magicsumArr</a:t>
            </a:r>
            <a:r>
              <a:rPr lang="en-US" dirty="0"/>
              <a:t>( </a:t>
            </a:r>
            <a:r>
              <a:rPr lang="en-US" dirty="0" err="1" smtClean="0">
                <a:solidFill>
                  <a:srgbClr val="6600CC"/>
                </a:solidFill>
              </a:rPr>
              <a:t>arr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n/2</a:t>
            </a:r>
            <a:r>
              <a:rPr lang="en-US" dirty="0" smtClean="0">
                <a:solidFill>
                  <a:srgbClr val="6600CC"/>
                </a:solidFill>
              </a:rPr>
              <a:t> </a:t>
            </a:r>
            <a:r>
              <a:rPr lang="en-US" dirty="0" smtClean="0"/>
              <a:t>); </a:t>
            </a:r>
            <a:r>
              <a:rPr lang="en-US" sz="1200" dirty="0" smtClean="0"/>
              <a:t> // sums 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half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7" name="Text Box 34"/>
          <p:cNvSpPr txBox="1">
            <a:spLocks noChangeArrowheads="1"/>
          </p:cNvSpPr>
          <p:nvPr/>
        </p:nvSpPr>
        <p:spPr bwMode="auto">
          <a:xfrm>
            <a:off x="4732518" y="6302115"/>
            <a:ext cx="4877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s = </a:t>
            </a:r>
            <a:r>
              <a:rPr lang="en-US" dirty="0" err="1" smtClean="0"/>
              <a:t>magicsumArr</a:t>
            </a:r>
            <a:r>
              <a:rPr lang="en-US" dirty="0" smtClean="0"/>
              <a:t>( </a:t>
            </a:r>
            <a:r>
              <a:rPr lang="en-US" dirty="0" err="1" smtClean="0">
                <a:solidFill>
                  <a:srgbClr val="6600CC"/>
                </a:solidFill>
              </a:rPr>
              <a:t>arr</a:t>
            </a:r>
            <a:r>
              <a:rPr lang="en-US" dirty="0" err="1" smtClean="0"/>
              <a:t>+</a:t>
            </a:r>
            <a:r>
              <a:rPr lang="en-US" dirty="0" err="1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/2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–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n/2</a:t>
            </a:r>
            <a:r>
              <a:rPr lang="en-US" sz="1000" dirty="0" smtClean="0"/>
              <a:t>  </a:t>
            </a:r>
            <a:r>
              <a:rPr lang="en-US" dirty="0" smtClean="0"/>
              <a:t>); </a:t>
            </a:r>
            <a:r>
              <a:rPr lang="en-US" sz="1200" dirty="0" smtClean="0"/>
              <a:t>// 2</a:t>
            </a:r>
            <a:r>
              <a:rPr lang="en-US" sz="1200" baseline="30000" dirty="0" smtClean="0"/>
              <a:t>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9" name="Text Box 15"/>
          <p:cNvSpPr txBox="1">
            <a:spLocks noChangeArrowheads="1"/>
          </p:cNvSpPr>
          <p:nvPr/>
        </p:nvSpPr>
        <p:spPr bwMode="auto">
          <a:xfrm>
            <a:off x="4797241" y="5305865"/>
            <a:ext cx="48239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s = </a:t>
            </a:r>
            <a:r>
              <a:rPr lang="en-US" dirty="0" err="1" smtClean="0"/>
              <a:t>magicsumArr</a:t>
            </a:r>
            <a:r>
              <a:rPr lang="en-US" dirty="0"/>
              <a:t>( </a:t>
            </a:r>
            <a:r>
              <a:rPr lang="en-US" dirty="0" err="1" smtClean="0">
                <a:solidFill>
                  <a:srgbClr val="6600CC"/>
                </a:solidFill>
              </a:rPr>
              <a:t>arr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n-1</a:t>
            </a:r>
            <a:r>
              <a:rPr lang="en-US" dirty="0" smtClean="0"/>
              <a:t> ); </a:t>
            </a:r>
            <a:r>
              <a:rPr lang="en-US" sz="1200" dirty="0" smtClean="0"/>
              <a:t> // first n-1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0" name="Text Box 15"/>
          <p:cNvSpPr txBox="1">
            <a:spLocks noChangeArrowheads="1"/>
          </p:cNvSpPr>
          <p:nvPr/>
        </p:nvSpPr>
        <p:spPr bwMode="auto">
          <a:xfrm>
            <a:off x="4786494" y="5631656"/>
            <a:ext cx="42527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s = </a:t>
            </a:r>
            <a:r>
              <a:rPr lang="en-US" dirty="0" err="1" smtClean="0"/>
              <a:t>magicsumArr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 smtClean="0">
                <a:solidFill>
                  <a:srgbClr val="6600CC"/>
                </a:solidFill>
              </a:rPr>
              <a:t>arr+1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n-1</a:t>
            </a:r>
            <a:r>
              <a:rPr lang="en-US" dirty="0" smtClean="0"/>
              <a:t> ); </a:t>
            </a:r>
            <a:r>
              <a:rPr lang="en-US" sz="1200" dirty="0" smtClean="0"/>
              <a:t> // last n-1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4041E-6 L -0.05816 1.14041E-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0.00023 L 0.00105 -0.09584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4815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22222E-6 L -0.00017 -0.09769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4884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0.00017 -0.09814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  <p:bldP spid="50" grpId="0" build="p"/>
      <p:bldP spid="51" grpId="0"/>
      <p:bldP spid="53" grpId="0"/>
      <p:bldP spid="54" grpId="0"/>
      <p:bldP spid="12" grpId="0"/>
      <p:bldP spid="85" grpId="0"/>
      <p:bldP spid="88" grpId="0"/>
      <p:bldP spid="52" grpId="0" animBg="1"/>
      <p:bldP spid="52" grpId="1" animBg="1"/>
      <p:bldP spid="47" grpId="0" build="p" animBg="1"/>
      <p:bldP spid="47" grpId="1" build="allAtOnce" animBg="1"/>
      <p:bldP spid="47" grpId="2" uiExpand="1" build="allAtOnce" animBg="1"/>
      <p:bldP spid="86" grpId="0"/>
      <p:bldP spid="87" grpId="0"/>
      <p:bldP spid="89" grpId="0"/>
      <p:bldP spid="9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C973-C782-4DF8-8A69-FE363EB4F8A1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-200025"/>
            <a:ext cx="7972425" cy="1143000"/>
          </a:xfrm>
        </p:spPr>
        <p:txBody>
          <a:bodyPr/>
          <a:lstStyle/>
          <a:p>
            <a:r>
              <a:rPr lang="en-US" sz="3000"/>
              <a:t>Step #6: </a:t>
            </a:r>
            <a:r>
              <a:rPr lang="en-US" sz="3000">
                <a:solidFill>
                  <a:schemeClr val="accent2"/>
                </a:solidFill>
              </a:rPr>
              <a:t>Validating our Function</a:t>
            </a:r>
          </a:p>
        </p:txBody>
      </p:sp>
      <p:sp>
        <p:nvSpPr>
          <p:cNvPr id="909316" name="Rectangle 4"/>
          <p:cNvSpPr>
            <a:spLocks noChangeArrowheads="1"/>
          </p:cNvSpPr>
          <p:nvPr/>
        </p:nvSpPr>
        <p:spPr bwMode="auto">
          <a:xfrm>
            <a:off x="4924425" y="4343400"/>
            <a:ext cx="4076700" cy="24447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  <a:endParaRPr lang="en-US" dirty="0">
              <a:solidFill>
                <a:schemeClr val="tx1"/>
              </a:solidFill>
            </a:endParaRPr>
          </a:p>
          <a:p>
            <a:pPr algn="l" eaLnBrk="0" hangingPunct="0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0" hangingPunct="0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= {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10, 20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algn="l" eaLnBrk="0" hangingPunct="0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hangingPunct="0"/>
            <a:endParaRPr lang="en-US" dirty="0">
              <a:solidFill>
                <a:schemeClr val="tx1"/>
              </a:solidFill>
            </a:endParaRPr>
          </a:p>
          <a:p>
            <a:pPr algn="l" eaLnBrk="0" hangingPunct="0"/>
            <a:endParaRPr lang="en-US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09323" name="Text Box 11"/>
          <p:cNvSpPr txBox="1">
            <a:spLocks noChangeArrowheads="1"/>
          </p:cNvSpPr>
          <p:nvPr/>
        </p:nvSpPr>
        <p:spPr bwMode="auto">
          <a:xfrm>
            <a:off x="195263" y="1270000"/>
            <a:ext cx="848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Start by testing your function with the </a:t>
            </a:r>
            <a:r>
              <a:rPr lang="en-US" dirty="0">
                <a:solidFill>
                  <a:srgbClr val="6600CC"/>
                </a:solidFill>
              </a:rPr>
              <a:t>simplest possible input</a:t>
            </a:r>
            <a:r>
              <a:rPr lang="en-US" dirty="0"/>
              <a:t>.</a:t>
            </a:r>
          </a:p>
        </p:txBody>
      </p:sp>
      <p:sp>
        <p:nvSpPr>
          <p:cNvPr id="909324" name="Text Box 12"/>
          <p:cNvSpPr txBox="1">
            <a:spLocks noChangeArrowheads="1"/>
          </p:cNvSpPr>
          <p:nvPr/>
        </p:nvSpPr>
        <p:spPr bwMode="auto">
          <a:xfrm>
            <a:off x="376238" y="679450"/>
            <a:ext cx="848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You SHOULD do this step </a:t>
            </a:r>
            <a:r>
              <a:rPr lang="en-US" dirty="0">
                <a:solidFill>
                  <a:srgbClr val="FF0000"/>
                </a:solidFill>
              </a:rPr>
              <a:t>EVERY</a:t>
            </a:r>
            <a:r>
              <a:rPr lang="en-US" dirty="0"/>
              <a:t> time your write a recursive function!</a:t>
            </a:r>
          </a:p>
        </p:txBody>
      </p:sp>
      <p:sp>
        <p:nvSpPr>
          <p:cNvPr id="909325" name="Rectangle 13"/>
          <p:cNvSpPr>
            <a:spLocks noChangeArrowheads="1"/>
          </p:cNvSpPr>
          <p:nvPr/>
        </p:nvSpPr>
        <p:spPr bwMode="auto">
          <a:xfrm>
            <a:off x="5202238" y="5567363"/>
            <a:ext cx="3597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cout &lt;&lt; sumArr( arr,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0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 );</a:t>
            </a:r>
          </a:p>
        </p:txBody>
      </p:sp>
      <p:sp>
        <p:nvSpPr>
          <p:cNvPr id="909327" name="Text Box 15"/>
          <p:cNvSpPr txBox="1">
            <a:spLocks noChangeArrowheads="1"/>
          </p:cNvSpPr>
          <p:nvPr/>
        </p:nvSpPr>
        <p:spPr bwMode="auto">
          <a:xfrm>
            <a:off x="261938" y="1840999"/>
            <a:ext cx="84867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Next test your function with </a:t>
            </a:r>
            <a:r>
              <a:rPr lang="en-US" dirty="0">
                <a:solidFill>
                  <a:srgbClr val="6600CC"/>
                </a:solidFill>
              </a:rPr>
              <a:t>incrementally more complex inputs</a:t>
            </a:r>
            <a:r>
              <a:rPr lang="en-US" dirty="0"/>
              <a:t>.</a:t>
            </a:r>
          </a:p>
          <a:p>
            <a:r>
              <a:rPr lang="en-US" dirty="0"/>
              <a:t>(You can usually stop once you’ve validated at least one recursive call)</a:t>
            </a:r>
          </a:p>
        </p:txBody>
      </p:sp>
      <p:grpSp>
        <p:nvGrpSpPr>
          <p:cNvPr id="909356" name="Group 44"/>
          <p:cNvGrpSpPr>
            <a:grpSpLocks/>
          </p:cNvGrpSpPr>
          <p:nvPr/>
        </p:nvGrpSpPr>
        <p:grpSpPr bwMode="auto">
          <a:xfrm>
            <a:off x="182563" y="4162425"/>
            <a:ext cx="4132262" cy="2552700"/>
            <a:chOff x="115" y="2622"/>
            <a:chExt cx="2603" cy="1608"/>
          </a:xfrm>
        </p:grpSpPr>
        <p:sp>
          <p:nvSpPr>
            <p:cNvPr id="909346" name="Rectangle 34"/>
            <p:cNvSpPr>
              <a:spLocks noChangeArrowheads="1"/>
            </p:cNvSpPr>
            <p:nvPr/>
          </p:nvSpPr>
          <p:spPr bwMode="auto">
            <a:xfrm>
              <a:off x="120" y="2622"/>
              <a:ext cx="2526" cy="1608"/>
            </a:xfrm>
            <a:prstGeom prst="rect">
              <a:avLst/>
            </a:prstGeom>
            <a:solidFill>
              <a:srgbClr val="FFF3E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09347" name="Text Box 35"/>
            <p:cNvSpPr txBox="1">
              <a:spLocks noChangeArrowheads="1"/>
            </p:cNvSpPr>
            <p:nvPr/>
          </p:nvSpPr>
          <p:spPr bwMode="auto">
            <a:xfrm>
              <a:off x="133" y="2876"/>
              <a:ext cx="1436" cy="1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r>
                <a:rPr lang="en-US" sz="1200"/>
                <a:t>}</a:t>
              </a:r>
            </a:p>
          </p:txBody>
        </p:sp>
        <p:grpSp>
          <p:nvGrpSpPr>
            <p:cNvPr id="909348" name="Group 36"/>
            <p:cNvGrpSpPr>
              <a:grpSpLocks/>
            </p:cNvGrpSpPr>
            <p:nvPr/>
          </p:nvGrpSpPr>
          <p:grpSpPr bwMode="auto">
            <a:xfrm>
              <a:off x="115" y="2678"/>
              <a:ext cx="2543" cy="231"/>
              <a:chOff x="3151" y="1040"/>
              <a:chExt cx="2543" cy="231"/>
            </a:xfrm>
          </p:grpSpPr>
          <p:sp>
            <p:nvSpPr>
              <p:cNvPr id="909349" name="Text Box 37"/>
              <p:cNvSpPr txBox="1">
                <a:spLocks noChangeArrowheads="1"/>
              </p:cNvSpPr>
              <p:nvPr/>
            </p:nvSpPr>
            <p:spPr bwMode="auto">
              <a:xfrm>
                <a:off x="3391" y="1040"/>
                <a:ext cx="230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/>
                  <a:t>sumArr(int arr[</a:t>
                </a:r>
                <a:r>
                  <a:rPr lang="en-US" sz="800"/>
                  <a:t> </a:t>
                </a:r>
                <a:r>
                  <a:rPr lang="en-US"/>
                  <a:t>], int n)</a:t>
                </a:r>
              </a:p>
            </p:txBody>
          </p:sp>
          <p:sp>
            <p:nvSpPr>
              <p:cNvPr id="909350" name="Text Box 38"/>
              <p:cNvSpPr txBox="1">
                <a:spLocks noChangeArrowheads="1"/>
              </p:cNvSpPr>
              <p:nvPr/>
            </p:nvSpPr>
            <p:spPr bwMode="auto">
              <a:xfrm>
                <a:off x="3151" y="1040"/>
                <a:ext cx="14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/>
                  <a:t>int</a:t>
                </a:r>
              </a:p>
            </p:txBody>
          </p:sp>
        </p:grpSp>
        <p:sp>
          <p:nvSpPr>
            <p:cNvPr id="909351" name="Text Box 39"/>
            <p:cNvSpPr txBox="1">
              <a:spLocks noChangeArrowheads="1"/>
            </p:cNvSpPr>
            <p:nvPr/>
          </p:nvSpPr>
          <p:spPr bwMode="auto">
            <a:xfrm>
              <a:off x="271" y="3002"/>
              <a:ext cx="244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dirty="0"/>
                <a:t>if (</a:t>
              </a:r>
              <a:r>
                <a:rPr lang="en-US" dirty="0">
                  <a:solidFill>
                    <a:srgbClr val="6600CC"/>
                  </a:solidFill>
                </a:rPr>
                <a:t>n == 0</a:t>
              </a:r>
              <a:r>
                <a:rPr lang="en-US" dirty="0" smtClean="0"/>
                <a:t>)  return 0;    </a:t>
              </a:r>
              <a:br>
                <a:rPr lang="en-US" dirty="0" smtClean="0"/>
              </a:br>
              <a:r>
                <a:rPr lang="en-US" dirty="0" smtClean="0"/>
                <a:t>if (</a:t>
              </a:r>
              <a:r>
                <a:rPr lang="en-US" dirty="0" smtClean="0">
                  <a:solidFill>
                    <a:srgbClr val="7030A0"/>
                  </a:solidFill>
                </a:rPr>
                <a:t>n == 1</a:t>
              </a:r>
              <a:r>
                <a:rPr lang="en-US" dirty="0" smtClean="0"/>
                <a:t>)  </a:t>
              </a:r>
              <a:r>
                <a:rPr lang="en-US" sz="1200" dirty="0" smtClean="0"/>
                <a:t> </a:t>
              </a:r>
              <a:r>
                <a:rPr lang="en-US" dirty="0" smtClean="0"/>
                <a:t>return </a:t>
              </a:r>
              <a:r>
                <a:rPr lang="en-US" dirty="0" err="1" smtClean="0"/>
                <a:t>arr</a:t>
              </a:r>
              <a:r>
                <a:rPr lang="en-US" dirty="0" smtClean="0"/>
                <a:t>[0];</a:t>
              </a:r>
              <a:endParaRPr lang="en-US" dirty="0"/>
            </a:p>
          </p:txBody>
        </p:sp>
        <p:sp>
          <p:nvSpPr>
            <p:cNvPr id="909354" name="Text Box 42"/>
            <p:cNvSpPr txBox="1">
              <a:spLocks noChangeArrowheads="1"/>
            </p:cNvSpPr>
            <p:nvPr/>
          </p:nvSpPr>
          <p:spPr bwMode="auto">
            <a:xfrm>
              <a:off x="1673" y="3560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909357" name="Rectangle 45"/>
          <p:cNvSpPr>
            <a:spLocks noChangeArrowheads="1"/>
          </p:cNvSpPr>
          <p:nvPr/>
        </p:nvSpPr>
        <p:spPr bwMode="auto">
          <a:xfrm>
            <a:off x="5202238" y="6138863"/>
            <a:ext cx="3597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&lt;&lt;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sumArr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(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arr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2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909358" name="Text Box 46"/>
          <p:cNvSpPr txBox="1">
            <a:spLocks noChangeArrowheads="1"/>
          </p:cNvSpPr>
          <p:nvPr/>
        </p:nvSpPr>
        <p:spPr bwMode="auto">
          <a:xfrm>
            <a:off x="8056563" y="525145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09360" name="Line 48"/>
          <p:cNvSpPr>
            <a:spLocks noChangeShapeType="1"/>
          </p:cNvSpPr>
          <p:nvPr/>
        </p:nvSpPr>
        <p:spPr bwMode="auto">
          <a:xfrm>
            <a:off x="4924425" y="5753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9368" name="Line 56"/>
          <p:cNvSpPr>
            <a:spLocks noChangeShapeType="1"/>
          </p:cNvSpPr>
          <p:nvPr/>
        </p:nvSpPr>
        <p:spPr bwMode="auto">
          <a:xfrm>
            <a:off x="4943475" y="50673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9376" name="Rectangle 64"/>
          <p:cNvSpPr>
            <a:spLocks noChangeArrowheads="1"/>
          </p:cNvSpPr>
          <p:nvPr/>
        </p:nvSpPr>
        <p:spPr bwMode="auto">
          <a:xfrm>
            <a:off x="1419225" y="3629025"/>
            <a:ext cx="1485900" cy="504825"/>
          </a:xfrm>
          <a:prstGeom prst="rect">
            <a:avLst/>
          </a:prstGeom>
          <a:solidFill>
            <a:schemeClr val="bg1">
              <a:alpha val="8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9377" name="Line 65"/>
          <p:cNvSpPr>
            <a:spLocks noChangeShapeType="1"/>
          </p:cNvSpPr>
          <p:nvPr/>
        </p:nvSpPr>
        <p:spPr bwMode="auto">
          <a:xfrm>
            <a:off x="-28575" y="4448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9378" name="AutoShape 66" hidden="1"/>
          <p:cNvSpPr>
            <a:spLocks noChangeArrowheads="1"/>
          </p:cNvSpPr>
          <p:nvPr/>
        </p:nvSpPr>
        <p:spPr bwMode="auto">
          <a:xfrm flipH="1">
            <a:off x="5476875" y="2085975"/>
            <a:ext cx="3419475" cy="2124075"/>
          </a:xfrm>
          <a:prstGeom prst="wedgeRoundRectCallout">
            <a:avLst>
              <a:gd name="adj1" fmla="val -12676"/>
              <a:gd name="adj2" fmla="val 97306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rgbClr val="6600CC"/>
                </a:solidFill>
              </a:rPr>
              <a:t>Our simplest input is an array with no elements.  So let’s pass in our array but specify a size of 0 </a:t>
            </a:r>
          </a:p>
          <a:p>
            <a:endParaRPr lang="en-US">
              <a:solidFill>
                <a:srgbClr val="6600CC"/>
              </a:solidFill>
            </a:endParaRPr>
          </a:p>
          <a:p>
            <a:r>
              <a:rPr lang="en-US">
                <a:solidFill>
                  <a:srgbClr val="6600CC"/>
                </a:solidFill>
              </a:rPr>
              <a:t>(it’s as if the array has no items.)</a:t>
            </a:r>
          </a:p>
        </p:txBody>
      </p:sp>
      <p:sp>
        <p:nvSpPr>
          <p:cNvPr id="909379" name="Line 67"/>
          <p:cNvSpPr>
            <a:spLocks noChangeShapeType="1"/>
          </p:cNvSpPr>
          <p:nvPr/>
        </p:nvSpPr>
        <p:spPr bwMode="auto">
          <a:xfrm>
            <a:off x="200025" y="4953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9380" name="Line 68"/>
          <p:cNvSpPr>
            <a:spLocks noChangeShapeType="1"/>
          </p:cNvSpPr>
          <p:nvPr/>
        </p:nvSpPr>
        <p:spPr bwMode="auto">
          <a:xfrm>
            <a:off x="1627187" y="4641066"/>
            <a:ext cx="161925" cy="19747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9381" name="AutoShape 69" hidden="1"/>
          <p:cNvSpPr>
            <a:spLocks noChangeArrowheads="1"/>
          </p:cNvSpPr>
          <p:nvPr/>
        </p:nvSpPr>
        <p:spPr bwMode="auto">
          <a:xfrm flipH="1">
            <a:off x="2152650" y="3524250"/>
            <a:ext cx="3286125" cy="1152525"/>
          </a:xfrm>
          <a:prstGeom prst="wedgeRoundRectCallout">
            <a:avLst>
              <a:gd name="adj1" fmla="val 60722"/>
              <a:gd name="adj2" fmla="val 82093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>
                <a:solidFill>
                  <a:srgbClr val="6600CC"/>
                </a:solidFill>
              </a:rPr>
              <a:t>This is the correct result!  The sum of an empty array is zero!</a:t>
            </a:r>
          </a:p>
        </p:txBody>
      </p:sp>
      <p:sp>
        <p:nvSpPr>
          <p:cNvPr id="909382" name="Text Box 70"/>
          <p:cNvSpPr txBox="1">
            <a:spLocks noChangeArrowheads="1"/>
          </p:cNvSpPr>
          <p:nvPr/>
        </p:nvSpPr>
        <p:spPr bwMode="auto">
          <a:xfrm>
            <a:off x="8054829" y="5880100"/>
            <a:ext cx="325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2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909390" name="Line 78"/>
          <p:cNvSpPr>
            <a:spLocks noChangeShapeType="1"/>
          </p:cNvSpPr>
          <p:nvPr/>
        </p:nvSpPr>
        <p:spPr bwMode="auto">
          <a:xfrm>
            <a:off x="4962525" y="6324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9394" name="Line 82"/>
          <p:cNvSpPr>
            <a:spLocks noChangeShapeType="1"/>
          </p:cNvSpPr>
          <p:nvPr/>
        </p:nvSpPr>
        <p:spPr bwMode="auto">
          <a:xfrm>
            <a:off x="-28575" y="4448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9395" name="Line 83"/>
          <p:cNvSpPr>
            <a:spLocks noChangeShapeType="1"/>
          </p:cNvSpPr>
          <p:nvPr/>
        </p:nvSpPr>
        <p:spPr bwMode="auto">
          <a:xfrm>
            <a:off x="200025" y="4953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9396" name="Line 84"/>
          <p:cNvSpPr>
            <a:spLocks noChangeShapeType="1"/>
          </p:cNvSpPr>
          <p:nvPr/>
        </p:nvSpPr>
        <p:spPr bwMode="auto">
          <a:xfrm>
            <a:off x="134353" y="56007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9412" name="Rectangle 100"/>
          <p:cNvSpPr>
            <a:spLocks noChangeArrowheads="1"/>
          </p:cNvSpPr>
          <p:nvPr/>
        </p:nvSpPr>
        <p:spPr bwMode="auto">
          <a:xfrm>
            <a:off x="1314450" y="0"/>
            <a:ext cx="6572250" cy="628650"/>
          </a:xfrm>
          <a:prstGeom prst="rect">
            <a:avLst/>
          </a:prstGeom>
          <a:solidFill>
            <a:schemeClr val="bg1">
              <a:alpha val="8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909427" name="AutoShape 115" hidden="1"/>
          <p:cNvSpPr>
            <a:spLocks noChangeArrowheads="1"/>
          </p:cNvSpPr>
          <p:nvPr/>
        </p:nvSpPr>
        <p:spPr bwMode="auto">
          <a:xfrm flipH="1">
            <a:off x="3143250" y="4076700"/>
            <a:ext cx="3238500" cy="809625"/>
          </a:xfrm>
          <a:prstGeom prst="wedgeRoundRectCallout">
            <a:avLst>
              <a:gd name="adj1" fmla="val 54704"/>
              <a:gd name="adj2" fmla="val 109213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rgbClr val="6600CC"/>
                </a:solidFill>
              </a:rPr>
              <a:t>Again, since n=0, it’s as if the array has no items.</a:t>
            </a:r>
          </a:p>
        </p:txBody>
      </p:sp>
      <p:sp>
        <p:nvSpPr>
          <p:cNvPr id="909429" name="AutoShape 117" hidden="1"/>
          <p:cNvSpPr>
            <a:spLocks noChangeArrowheads="1"/>
          </p:cNvSpPr>
          <p:nvPr/>
        </p:nvSpPr>
        <p:spPr bwMode="auto">
          <a:xfrm flipH="1">
            <a:off x="2419350" y="4772025"/>
            <a:ext cx="3286125" cy="1152525"/>
          </a:xfrm>
          <a:prstGeom prst="wedgeRoundRectCallout">
            <a:avLst>
              <a:gd name="adj1" fmla="val 67681"/>
              <a:gd name="adj2" fmla="val 72727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This is the correct result!  The sum of an array with one element is just</a:t>
            </a:r>
            <a:r>
              <a:rPr lang="en-US">
                <a:solidFill>
                  <a:srgbClr val="6600CC"/>
                </a:solidFill>
              </a:rPr>
              <a:t> arr[0].</a:t>
            </a:r>
          </a:p>
        </p:txBody>
      </p:sp>
      <p:sp>
        <p:nvSpPr>
          <p:cNvPr id="909431" name="Rectangle 119"/>
          <p:cNvSpPr>
            <a:spLocks noChangeArrowheads="1"/>
          </p:cNvSpPr>
          <p:nvPr/>
        </p:nvSpPr>
        <p:spPr bwMode="auto">
          <a:xfrm>
            <a:off x="7629525" y="5257800"/>
            <a:ext cx="50800" cy="342900"/>
          </a:xfrm>
          <a:prstGeom prst="rect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9436" name="Text Box 124"/>
          <p:cNvSpPr txBox="1">
            <a:spLocks noChangeArrowheads="1"/>
          </p:cNvSpPr>
          <p:nvPr/>
        </p:nvSpPr>
        <p:spPr bwMode="auto">
          <a:xfrm>
            <a:off x="642938" y="2641099"/>
            <a:ext cx="7581900" cy="106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Excellent! We’ve tested all of the base case(s) as well as validated a single level of recursion…</a:t>
            </a:r>
          </a:p>
          <a:p>
            <a:endParaRPr lang="en-US" sz="1000" dirty="0"/>
          </a:p>
          <a:p>
            <a:r>
              <a:rPr lang="en-US" dirty="0"/>
              <a:t>We can be pretty certain our function works now…</a:t>
            </a:r>
          </a:p>
        </p:txBody>
      </p:sp>
      <p:sp>
        <p:nvSpPr>
          <p:cNvPr id="909437" name="AutoShape 125" hidden="1"/>
          <p:cNvSpPr>
            <a:spLocks noChangeArrowheads="1"/>
          </p:cNvSpPr>
          <p:nvPr/>
        </p:nvSpPr>
        <p:spPr bwMode="auto">
          <a:xfrm flipH="1">
            <a:off x="4810125" y="3819525"/>
            <a:ext cx="3419475" cy="1304925"/>
          </a:xfrm>
          <a:prstGeom prst="wedgeRoundRectCallout">
            <a:avLst>
              <a:gd name="adj1" fmla="val -12676"/>
              <a:gd name="adj2" fmla="val 126884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rgbClr val="6600CC"/>
                </a:solidFill>
              </a:rPr>
              <a:t>Alright, next let’s test our function on an array with exactly one element…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48999" y="5421251"/>
            <a:ext cx="4015843" cy="1083215"/>
            <a:chOff x="5265515" y="2830838"/>
            <a:chExt cx="4015843" cy="1083215"/>
          </a:xfrm>
        </p:grpSpPr>
        <p:sp>
          <p:nvSpPr>
            <p:cNvPr id="65" name="Rectangle 21"/>
            <p:cNvSpPr>
              <a:spLocks noChangeArrowheads="1"/>
            </p:cNvSpPr>
            <p:nvPr/>
          </p:nvSpPr>
          <p:spPr bwMode="auto">
            <a:xfrm>
              <a:off x="5284704" y="3544721"/>
              <a:ext cx="391485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solidFill>
                    <a:schemeClr val="tx1"/>
                  </a:solidFill>
                </a:rPr>
                <a:t>return </a:t>
              </a:r>
              <a:r>
                <a:rPr lang="en-US" dirty="0" smtClean="0">
                  <a:solidFill>
                    <a:srgbClr val="6600CC"/>
                  </a:solidFill>
                </a:rPr>
                <a:t>first </a:t>
              </a:r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r>
                <a:rPr lang="en-US" dirty="0" smtClean="0">
                  <a:solidFill>
                    <a:srgbClr val="6600CC"/>
                  </a:solidFill>
                </a:rPr>
                <a:t> </a:t>
              </a:r>
              <a:r>
                <a:rPr lang="en-US" dirty="0" err="1" smtClean="0">
                  <a:solidFill>
                    <a:srgbClr val="6600CC"/>
                  </a:solidFill>
                </a:rPr>
                <a:t>secnd</a:t>
              </a:r>
              <a:r>
                <a:rPr lang="en-US" dirty="0" smtClean="0">
                  <a:solidFill>
                    <a:srgbClr val="6600CC"/>
                  </a:solidFill>
                </a:rPr>
                <a:t>; </a:t>
              </a:r>
              <a:r>
                <a:rPr lang="en-US" sz="1100" dirty="0" smtClean="0">
                  <a:solidFill>
                    <a:schemeClr val="tx1"/>
                  </a:solidFill>
                </a:rPr>
                <a:t>//</a:t>
              </a:r>
              <a:r>
                <a:rPr lang="en-US" dirty="0" smtClean="0">
                  <a:solidFill>
                    <a:srgbClr val="6600CC"/>
                  </a:solidFill>
                </a:rPr>
                <a:t> </a:t>
              </a:r>
              <a:r>
                <a:rPr lang="en-US" sz="1200" dirty="0">
                  <a:solidFill>
                    <a:schemeClr val="tx1"/>
                  </a:solidFill>
                </a:rPr>
                <a:t>combine &amp; return</a:t>
              </a: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5265515" y="2830838"/>
              <a:ext cx="4015843" cy="650704"/>
              <a:chOff x="5202561" y="6031233"/>
              <a:chExt cx="4015843" cy="650704"/>
            </a:xfrm>
          </p:grpSpPr>
          <p:sp>
            <p:nvSpPr>
              <p:cNvPr id="67" name="Rectangle 102"/>
              <p:cNvSpPr>
                <a:spLocks noChangeArrowheads="1"/>
              </p:cNvSpPr>
              <p:nvPr/>
            </p:nvSpPr>
            <p:spPr bwMode="auto">
              <a:xfrm>
                <a:off x="5207308" y="6031233"/>
                <a:ext cx="3461204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dirty="0" err="1" smtClean="0">
                    <a:solidFill>
                      <a:srgbClr val="6600CC"/>
                    </a:solidFill>
                  </a:rPr>
                  <a:t>int</a:t>
                </a:r>
                <a:r>
                  <a:rPr lang="en-US" dirty="0" smtClean="0">
                    <a:solidFill>
                      <a:srgbClr val="6600CC"/>
                    </a:solidFill>
                  </a:rPr>
                  <a:t> first = </a:t>
                </a:r>
                <a:r>
                  <a:rPr lang="en-US" dirty="0" err="1" smtClean="0">
                    <a:solidFill>
                      <a:srgbClr val="6600CC"/>
                    </a:solidFill>
                  </a:rPr>
                  <a:t>sumArr</a:t>
                </a:r>
                <a:r>
                  <a:rPr lang="en-US" dirty="0" smtClean="0">
                    <a:solidFill>
                      <a:srgbClr val="6600CC"/>
                    </a:solidFill>
                  </a:rPr>
                  <a:t>(  </a:t>
                </a:r>
                <a:r>
                  <a:rPr lang="en-US" dirty="0" err="1" smtClean="0">
                    <a:solidFill>
                      <a:srgbClr val="6600CC"/>
                    </a:solidFill>
                  </a:rPr>
                  <a:t>arr</a:t>
                </a:r>
                <a:r>
                  <a:rPr lang="en-US" dirty="0" smtClean="0">
                    <a:solidFill>
                      <a:srgbClr val="6600CC"/>
                    </a:solidFill>
                  </a:rPr>
                  <a:t> </a:t>
                </a:r>
                <a:r>
                  <a:rPr lang="en-US" sz="1000" dirty="0" smtClean="0">
                    <a:solidFill>
                      <a:srgbClr val="6600CC"/>
                    </a:solidFill>
                  </a:rPr>
                  <a:t> </a:t>
                </a:r>
                <a:r>
                  <a:rPr lang="en-US" dirty="0">
                    <a:solidFill>
                      <a:srgbClr val="6600CC"/>
                    </a:solidFill>
                  </a:rPr>
                  <a:t>,</a:t>
                </a:r>
                <a:r>
                  <a:rPr lang="en-US" sz="1000" dirty="0">
                    <a:solidFill>
                      <a:srgbClr val="6600CC"/>
                    </a:solidFill>
                  </a:rPr>
                  <a:t> </a:t>
                </a:r>
                <a:r>
                  <a:rPr lang="en-US" dirty="0" smtClean="0">
                    <a:solidFill>
                      <a:srgbClr val="6600CC"/>
                    </a:solidFill>
                  </a:rPr>
                  <a:t>n/2</a:t>
                </a:r>
                <a:r>
                  <a:rPr lang="en-US" sz="1000" dirty="0" smtClean="0">
                    <a:solidFill>
                      <a:srgbClr val="6600CC"/>
                    </a:solidFill>
                  </a:rPr>
                  <a:t> </a:t>
                </a:r>
                <a:r>
                  <a:rPr lang="en-US" dirty="0">
                    <a:solidFill>
                      <a:srgbClr val="6600CC"/>
                    </a:solidFill>
                  </a:rPr>
                  <a:t>);</a:t>
                </a:r>
              </a:p>
            </p:txBody>
          </p:sp>
          <p:sp>
            <p:nvSpPr>
              <p:cNvPr id="68" name="Rectangle 102"/>
              <p:cNvSpPr>
                <a:spLocks noChangeArrowheads="1"/>
              </p:cNvSpPr>
              <p:nvPr/>
            </p:nvSpPr>
            <p:spPr bwMode="auto">
              <a:xfrm>
                <a:off x="5202561" y="6312605"/>
                <a:ext cx="401584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dirty="0" err="1" smtClean="0">
                    <a:solidFill>
                      <a:srgbClr val="6600CC"/>
                    </a:solidFill>
                  </a:rPr>
                  <a:t>int</a:t>
                </a:r>
                <a:r>
                  <a:rPr lang="en-US" dirty="0" smtClean="0">
                    <a:solidFill>
                      <a:srgbClr val="6600CC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6600CC"/>
                    </a:solidFill>
                  </a:rPr>
                  <a:t>secnd</a:t>
                </a:r>
                <a:r>
                  <a:rPr lang="en-US" dirty="0" smtClean="0">
                    <a:solidFill>
                      <a:srgbClr val="6600CC"/>
                    </a:solidFill>
                  </a:rPr>
                  <a:t> = </a:t>
                </a:r>
                <a:r>
                  <a:rPr lang="en-US" dirty="0" err="1" smtClean="0">
                    <a:solidFill>
                      <a:srgbClr val="6600CC"/>
                    </a:solidFill>
                  </a:rPr>
                  <a:t>sumArr</a:t>
                </a:r>
                <a:r>
                  <a:rPr lang="en-US" dirty="0" smtClean="0">
                    <a:solidFill>
                      <a:srgbClr val="6600CC"/>
                    </a:solidFill>
                  </a:rPr>
                  <a:t>(</a:t>
                </a:r>
                <a:r>
                  <a:rPr lang="en-US" dirty="0" err="1" smtClean="0">
                    <a:solidFill>
                      <a:srgbClr val="6600CC"/>
                    </a:solidFill>
                  </a:rPr>
                  <a:t>arr+n</a:t>
                </a:r>
                <a:r>
                  <a:rPr lang="en-US" dirty="0" smtClean="0">
                    <a:solidFill>
                      <a:srgbClr val="6600CC"/>
                    </a:solidFill>
                  </a:rPr>
                  <a:t>/2, n-n/2);</a:t>
                </a:r>
                <a:endParaRPr lang="en-US" dirty="0">
                  <a:solidFill>
                    <a:srgbClr val="6600CC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92088" y="771525"/>
            <a:ext cx="4207877" cy="2552700"/>
            <a:chOff x="192088" y="771525"/>
            <a:chExt cx="4207877" cy="2552700"/>
          </a:xfrm>
        </p:grpSpPr>
        <p:grpSp>
          <p:nvGrpSpPr>
            <p:cNvPr id="909399" name="Group 87"/>
            <p:cNvGrpSpPr>
              <a:grpSpLocks/>
            </p:cNvGrpSpPr>
            <p:nvPr/>
          </p:nvGrpSpPr>
          <p:grpSpPr bwMode="auto">
            <a:xfrm>
              <a:off x="192088" y="771525"/>
              <a:ext cx="4132262" cy="2552700"/>
              <a:chOff x="115" y="2622"/>
              <a:chExt cx="2603" cy="1608"/>
            </a:xfrm>
          </p:grpSpPr>
          <p:sp>
            <p:nvSpPr>
              <p:cNvPr id="909400" name="Rectangle 88"/>
              <p:cNvSpPr>
                <a:spLocks noChangeArrowheads="1"/>
              </p:cNvSpPr>
              <p:nvPr/>
            </p:nvSpPr>
            <p:spPr bwMode="auto">
              <a:xfrm>
                <a:off x="120" y="2622"/>
                <a:ext cx="2526" cy="1608"/>
              </a:xfrm>
              <a:prstGeom prst="rect">
                <a:avLst/>
              </a:prstGeom>
              <a:solidFill>
                <a:srgbClr val="FFF3E7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9401" name="Text Box 89"/>
              <p:cNvSpPr txBox="1">
                <a:spLocks noChangeArrowheads="1"/>
              </p:cNvSpPr>
              <p:nvPr/>
            </p:nvSpPr>
            <p:spPr bwMode="auto">
              <a:xfrm>
                <a:off x="133" y="2876"/>
                <a:ext cx="1436" cy="1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200"/>
                  <a:t>{</a:t>
                </a:r>
              </a:p>
              <a:p>
                <a:pPr algn="l"/>
                <a:endParaRPr lang="en-US" sz="1200"/>
              </a:p>
              <a:p>
                <a:pPr algn="l"/>
                <a:endParaRPr lang="en-US" sz="1200"/>
              </a:p>
              <a:p>
                <a:pPr algn="l"/>
                <a:endParaRPr lang="en-US" sz="1200"/>
              </a:p>
              <a:p>
                <a:pPr algn="l"/>
                <a:endParaRPr lang="en-US" sz="1200"/>
              </a:p>
              <a:p>
                <a:pPr algn="l"/>
                <a:endParaRPr lang="en-US" sz="1200"/>
              </a:p>
              <a:p>
                <a:pPr algn="l"/>
                <a:endParaRPr lang="en-US" sz="1200"/>
              </a:p>
              <a:p>
                <a:pPr algn="l"/>
                <a:endParaRPr lang="en-US" sz="1200"/>
              </a:p>
              <a:p>
                <a:pPr algn="l"/>
                <a:endParaRPr lang="en-US" sz="1200"/>
              </a:p>
              <a:p>
                <a:pPr algn="l"/>
                <a:endParaRPr lang="en-US" sz="1200"/>
              </a:p>
              <a:p>
                <a:pPr algn="l"/>
                <a:r>
                  <a:rPr lang="en-US" sz="1200"/>
                  <a:t>}</a:t>
                </a:r>
              </a:p>
            </p:txBody>
          </p:sp>
          <p:grpSp>
            <p:nvGrpSpPr>
              <p:cNvPr id="909402" name="Group 90"/>
              <p:cNvGrpSpPr>
                <a:grpSpLocks/>
              </p:cNvGrpSpPr>
              <p:nvPr/>
            </p:nvGrpSpPr>
            <p:grpSpPr bwMode="auto">
              <a:xfrm>
                <a:off x="115" y="2678"/>
                <a:ext cx="2543" cy="231"/>
                <a:chOff x="3151" y="1040"/>
                <a:chExt cx="2543" cy="231"/>
              </a:xfrm>
            </p:grpSpPr>
            <p:sp>
              <p:nvSpPr>
                <p:cNvPr id="909403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3391" y="1040"/>
                  <a:ext cx="230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/>
                    <a:t>sumArr(int arr[</a:t>
                  </a:r>
                  <a:r>
                    <a:rPr lang="en-US" sz="800"/>
                    <a:t> </a:t>
                  </a:r>
                  <a:r>
                    <a:rPr lang="en-US"/>
                    <a:t>], int n)</a:t>
                  </a:r>
                </a:p>
              </p:txBody>
            </p:sp>
            <p:sp>
              <p:nvSpPr>
                <p:cNvPr id="909404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3151" y="1040"/>
                  <a:ext cx="143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/>
                    <a:t>int</a:t>
                  </a:r>
                </a:p>
              </p:txBody>
            </p:sp>
          </p:grpSp>
          <p:sp>
            <p:nvSpPr>
              <p:cNvPr id="909405" name="Text Box 93"/>
              <p:cNvSpPr txBox="1">
                <a:spLocks noChangeArrowheads="1"/>
              </p:cNvSpPr>
              <p:nvPr/>
            </p:nvSpPr>
            <p:spPr bwMode="auto">
              <a:xfrm>
                <a:off x="271" y="3002"/>
                <a:ext cx="2447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dirty="0"/>
                  <a:t>if (</a:t>
                </a:r>
                <a:r>
                  <a:rPr lang="en-US" dirty="0">
                    <a:solidFill>
                      <a:srgbClr val="6600CC"/>
                    </a:solidFill>
                  </a:rPr>
                  <a:t>n == 0</a:t>
                </a:r>
                <a:r>
                  <a:rPr lang="en-US" dirty="0"/>
                  <a:t>)  return 0;    </a:t>
                </a:r>
                <a:br>
                  <a:rPr lang="en-US" dirty="0"/>
                </a:br>
                <a:r>
                  <a:rPr lang="en-US" dirty="0"/>
                  <a:t>if (</a:t>
                </a:r>
                <a:r>
                  <a:rPr lang="en-US" dirty="0">
                    <a:solidFill>
                      <a:srgbClr val="7030A0"/>
                    </a:solidFill>
                  </a:rPr>
                  <a:t>n == 1</a:t>
                </a:r>
                <a:r>
                  <a:rPr lang="en-US" dirty="0"/>
                  <a:t>)  </a:t>
                </a:r>
                <a:r>
                  <a:rPr lang="en-US" sz="1200" dirty="0"/>
                  <a:t> </a:t>
                </a:r>
                <a:r>
                  <a:rPr lang="en-US" dirty="0"/>
                  <a:t>return </a:t>
                </a:r>
                <a:r>
                  <a:rPr lang="en-US" dirty="0" err="1"/>
                  <a:t>arr</a:t>
                </a:r>
                <a:r>
                  <a:rPr lang="en-US" dirty="0"/>
                  <a:t>[0];</a:t>
                </a:r>
              </a:p>
            </p:txBody>
          </p:sp>
          <p:sp>
            <p:nvSpPr>
              <p:cNvPr id="909408" name="Text Box 96"/>
              <p:cNvSpPr txBox="1">
                <a:spLocks noChangeArrowheads="1"/>
              </p:cNvSpPr>
              <p:nvPr/>
            </p:nvSpPr>
            <p:spPr bwMode="auto">
              <a:xfrm>
                <a:off x="1673" y="3560"/>
                <a:ext cx="15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384122" y="1980846"/>
              <a:ext cx="4015843" cy="1083215"/>
              <a:chOff x="5313641" y="2886985"/>
              <a:chExt cx="4015843" cy="1083215"/>
            </a:xfrm>
          </p:grpSpPr>
          <p:sp>
            <p:nvSpPr>
              <p:cNvPr id="71" name="Rectangle 21"/>
              <p:cNvSpPr>
                <a:spLocks noChangeArrowheads="1"/>
              </p:cNvSpPr>
              <p:nvPr/>
            </p:nvSpPr>
            <p:spPr bwMode="auto">
              <a:xfrm>
                <a:off x="5332830" y="3600868"/>
                <a:ext cx="3914854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dirty="0">
                    <a:solidFill>
                      <a:srgbClr val="FF0000"/>
                    </a:solidFill>
                  </a:rPr>
                  <a:t>return</a:t>
                </a:r>
                <a:r>
                  <a:rPr lang="en-US" dirty="0">
                    <a:solidFill>
                      <a:srgbClr val="6600CC"/>
                    </a:solidFill>
                  </a:rPr>
                  <a:t> </a:t>
                </a:r>
                <a:r>
                  <a:rPr lang="en-US" dirty="0" smtClean="0">
                    <a:solidFill>
                      <a:srgbClr val="6600CC"/>
                    </a:solidFill>
                  </a:rPr>
                  <a:t>first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dirty="0" smtClean="0">
                    <a:solidFill>
                      <a:srgbClr val="6600CC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6600CC"/>
                    </a:solidFill>
                  </a:rPr>
                  <a:t>secnd</a:t>
                </a:r>
                <a:r>
                  <a:rPr lang="en-US" dirty="0" smtClean="0">
                    <a:solidFill>
                      <a:srgbClr val="6600CC"/>
                    </a:solidFill>
                  </a:rPr>
                  <a:t>; </a:t>
                </a:r>
                <a:r>
                  <a:rPr lang="en-US" sz="1100" dirty="0" smtClean="0">
                    <a:solidFill>
                      <a:schemeClr val="tx1"/>
                    </a:solidFill>
                  </a:rPr>
                  <a:t>//</a:t>
                </a:r>
                <a:r>
                  <a:rPr lang="en-US" dirty="0" smtClean="0">
                    <a:solidFill>
                      <a:srgbClr val="6600CC"/>
                    </a:solidFill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combine &amp; return</a:t>
                </a: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5313641" y="2886985"/>
                <a:ext cx="4015843" cy="650704"/>
                <a:chOff x="5250687" y="6087380"/>
                <a:chExt cx="4015843" cy="650704"/>
              </a:xfrm>
            </p:grpSpPr>
            <p:sp>
              <p:nvSpPr>
                <p:cNvPr id="73" name="Rectangle 102"/>
                <p:cNvSpPr>
                  <a:spLocks noChangeArrowheads="1"/>
                </p:cNvSpPr>
                <p:nvPr/>
              </p:nvSpPr>
              <p:spPr bwMode="auto">
                <a:xfrm>
                  <a:off x="5255434" y="6087380"/>
                  <a:ext cx="3461204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dirty="0" err="1" smtClean="0">
                      <a:solidFill>
                        <a:srgbClr val="6600CC"/>
                      </a:solidFill>
                    </a:rPr>
                    <a:t>int</a:t>
                  </a:r>
                  <a:r>
                    <a:rPr lang="en-US" dirty="0" smtClean="0">
                      <a:solidFill>
                        <a:srgbClr val="6600CC"/>
                      </a:solidFill>
                    </a:rPr>
                    <a:t> first = </a:t>
                  </a:r>
                  <a:r>
                    <a:rPr lang="en-US" dirty="0" err="1" smtClean="0">
                      <a:solidFill>
                        <a:srgbClr val="6600CC"/>
                      </a:solidFill>
                    </a:rPr>
                    <a:t>sumArr</a:t>
                  </a:r>
                  <a:r>
                    <a:rPr lang="en-US" dirty="0" smtClean="0">
                      <a:solidFill>
                        <a:srgbClr val="6600CC"/>
                      </a:solidFill>
                    </a:rPr>
                    <a:t>(  </a:t>
                  </a:r>
                  <a:r>
                    <a:rPr lang="en-US" dirty="0" err="1" smtClean="0">
                      <a:solidFill>
                        <a:srgbClr val="6600CC"/>
                      </a:solidFill>
                    </a:rPr>
                    <a:t>arr</a:t>
                  </a:r>
                  <a:r>
                    <a:rPr lang="en-US" dirty="0" smtClean="0">
                      <a:solidFill>
                        <a:srgbClr val="6600CC"/>
                      </a:solidFill>
                    </a:rPr>
                    <a:t> </a:t>
                  </a:r>
                  <a:r>
                    <a:rPr lang="en-US" sz="1000" dirty="0" smtClean="0">
                      <a:solidFill>
                        <a:srgbClr val="6600CC"/>
                      </a:solidFill>
                    </a:rPr>
                    <a:t> </a:t>
                  </a:r>
                  <a:r>
                    <a:rPr lang="en-US" dirty="0">
                      <a:solidFill>
                        <a:srgbClr val="6600CC"/>
                      </a:solidFill>
                    </a:rPr>
                    <a:t>,</a:t>
                  </a:r>
                  <a:r>
                    <a:rPr lang="en-US" sz="1000" dirty="0">
                      <a:solidFill>
                        <a:srgbClr val="6600CC"/>
                      </a:solidFill>
                    </a:rPr>
                    <a:t> </a:t>
                  </a:r>
                  <a:r>
                    <a:rPr lang="en-US" dirty="0" smtClean="0">
                      <a:solidFill>
                        <a:srgbClr val="6600CC"/>
                      </a:solidFill>
                    </a:rPr>
                    <a:t>n/2</a:t>
                  </a:r>
                  <a:r>
                    <a:rPr lang="en-US" sz="1000" dirty="0" smtClean="0">
                      <a:solidFill>
                        <a:srgbClr val="6600CC"/>
                      </a:solidFill>
                    </a:rPr>
                    <a:t> </a:t>
                  </a:r>
                  <a:r>
                    <a:rPr lang="en-US" dirty="0">
                      <a:solidFill>
                        <a:srgbClr val="6600CC"/>
                      </a:solidFill>
                    </a:rPr>
                    <a:t>);</a:t>
                  </a:r>
                </a:p>
              </p:txBody>
            </p:sp>
            <p:sp>
              <p:nvSpPr>
                <p:cNvPr id="74" name="Rectangle 102"/>
                <p:cNvSpPr>
                  <a:spLocks noChangeArrowheads="1"/>
                </p:cNvSpPr>
                <p:nvPr/>
              </p:nvSpPr>
              <p:spPr bwMode="auto">
                <a:xfrm>
                  <a:off x="5250687" y="6368752"/>
                  <a:ext cx="4015843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dirty="0" err="1" smtClean="0">
                      <a:solidFill>
                        <a:srgbClr val="6600CC"/>
                      </a:solidFill>
                    </a:rPr>
                    <a:t>int</a:t>
                  </a:r>
                  <a:r>
                    <a:rPr lang="en-US" dirty="0" smtClean="0">
                      <a:solidFill>
                        <a:srgbClr val="6600CC"/>
                      </a:solidFill>
                    </a:rPr>
                    <a:t> </a:t>
                  </a:r>
                  <a:r>
                    <a:rPr lang="en-US" dirty="0" err="1" smtClean="0">
                      <a:solidFill>
                        <a:srgbClr val="6600CC"/>
                      </a:solidFill>
                    </a:rPr>
                    <a:t>secnd</a:t>
                  </a:r>
                  <a:r>
                    <a:rPr lang="en-US" dirty="0" smtClean="0">
                      <a:solidFill>
                        <a:srgbClr val="6600CC"/>
                      </a:solidFill>
                    </a:rPr>
                    <a:t> = </a:t>
                  </a:r>
                  <a:r>
                    <a:rPr lang="en-US" dirty="0" err="1" smtClean="0">
                      <a:solidFill>
                        <a:srgbClr val="6600CC"/>
                      </a:solidFill>
                    </a:rPr>
                    <a:t>sumArr</a:t>
                  </a:r>
                  <a:r>
                    <a:rPr lang="en-US" dirty="0" smtClean="0">
                      <a:solidFill>
                        <a:srgbClr val="6600CC"/>
                      </a:solidFill>
                    </a:rPr>
                    <a:t>(</a:t>
                  </a:r>
                  <a:r>
                    <a:rPr lang="en-US" dirty="0" err="1" smtClean="0">
                      <a:solidFill>
                        <a:srgbClr val="6600CC"/>
                      </a:solidFill>
                    </a:rPr>
                    <a:t>arr+n</a:t>
                  </a:r>
                  <a:r>
                    <a:rPr lang="en-US" dirty="0" smtClean="0">
                      <a:solidFill>
                        <a:srgbClr val="6600CC"/>
                      </a:solidFill>
                    </a:rPr>
                    <a:t>/2, n-n/2);</a:t>
                  </a:r>
                  <a:endParaRPr lang="en-US" dirty="0">
                    <a:solidFill>
                      <a:srgbClr val="6600CC"/>
                    </a:solidFill>
                  </a:endParaRPr>
                </a:p>
              </p:txBody>
            </p:sp>
          </p:grpSp>
        </p:grpSp>
      </p:grpSp>
      <p:sp>
        <p:nvSpPr>
          <p:cNvPr id="909410" name="Text Box 98"/>
          <p:cNvSpPr txBox="1">
            <a:spLocks noChangeArrowheads="1"/>
          </p:cNvSpPr>
          <p:nvPr/>
        </p:nvSpPr>
        <p:spPr bwMode="auto">
          <a:xfrm>
            <a:off x="3185226" y="5207336"/>
            <a:ext cx="2888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09433" name="Rectangle 121"/>
          <p:cNvSpPr>
            <a:spLocks noChangeArrowheads="1"/>
          </p:cNvSpPr>
          <p:nvPr/>
        </p:nvSpPr>
        <p:spPr bwMode="auto">
          <a:xfrm>
            <a:off x="2532180" y="5088176"/>
            <a:ext cx="475715" cy="369332"/>
          </a:xfrm>
          <a:prstGeom prst="rect">
            <a:avLst/>
          </a:prstGeom>
          <a:solidFill>
            <a:schemeClr val="accent1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6" name="Line 84"/>
          <p:cNvSpPr>
            <a:spLocks noChangeShapeType="1"/>
          </p:cNvSpPr>
          <p:nvPr/>
        </p:nvSpPr>
        <p:spPr bwMode="auto">
          <a:xfrm>
            <a:off x="-42862" y="10461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84"/>
          <p:cNvSpPr>
            <a:spLocks noChangeShapeType="1"/>
          </p:cNvSpPr>
          <p:nvPr/>
        </p:nvSpPr>
        <p:spPr bwMode="auto">
          <a:xfrm>
            <a:off x="204385" y="155750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Line 84"/>
          <p:cNvSpPr>
            <a:spLocks noChangeShapeType="1"/>
          </p:cNvSpPr>
          <p:nvPr/>
        </p:nvSpPr>
        <p:spPr bwMode="auto">
          <a:xfrm>
            <a:off x="185236" y="18317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1526208" y="5429250"/>
            <a:ext cx="2288741" cy="314325"/>
          </a:xfrm>
          <a:prstGeom prst="rect">
            <a:avLst/>
          </a:prstGeom>
          <a:solidFill>
            <a:srgbClr val="FCEFDC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09416" name="Text Box 104"/>
          <p:cNvSpPr txBox="1">
            <a:spLocks noChangeArrowheads="1"/>
          </p:cNvSpPr>
          <p:nvPr/>
        </p:nvSpPr>
        <p:spPr bwMode="auto">
          <a:xfrm>
            <a:off x="2766393" y="1425645"/>
            <a:ext cx="4299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1" name="Line 84"/>
          <p:cNvSpPr>
            <a:spLocks noChangeShapeType="1"/>
          </p:cNvSpPr>
          <p:nvPr/>
        </p:nvSpPr>
        <p:spPr bwMode="auto">
          <a:xfrm>
            <a:off x="135921" y="591335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Rectangle 120"/>
          <p:cNvSpPr>
            <a:spLocks noChangeArrowheads="1"/>
          </p:cNvSpPr>
          <p:nvPr/>
        </p:nvSpPr>
        <p:spPr bwMode="auto">
          <a:xfrm>
            <a:off x="2648710" y="5421250"/>
            <a:ext cx="466795" cy="369332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83" name="Text Box 98"/>
          <p:cNvSpPr txBox="1">
            <a:spLocks noChangeArrowheads="1"/>
          </p:cNvSpPr>
          <p:nvPr/>
        </p:nvSpPr>
        <p:spPr bwMode="auto">
          <a:xfrm>
            <a:off x="3648717" y="5510568"/>
            <a:ext cx="2888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258050" y="4441825"/>
            <a:ext cx="906502" cy="393681"/>
            <a:chOff x="7258050" y="4441825"/>
            <a:chExt cx="906502" cy="393681"/>
          </a:xfrm>
        </p:grpSpPr>
        <p:sp>
          <p:nvSpPr>
            <p:cNvPr id="909362" name="Rectangle 50"/>
            <p:cNvSpPr>
              <a:spLocks noChangeArrowheads="1"/>
            </p:cNvSpPr>
            <p:nvPr/>
          </p:nvSpPr>
          <p:spPr bwMode="auto">
            <a:xfrm>
              <a:off x="7258050" y="4441825"/>
              <a:ext cx="452438" cy="392113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87" name="Rectangle 50"/>
            <p:cNvSpPr>
              <a:spLocks noChangeArrowheads="1"/>
            </p:cNvSpPr>
            <p:nvPr/>
          </p:nvSpPr>
          <p:spPr bwMode="auto">
            <a:xfrm>
              <a:off x="7712114" y="4443393"/>
              <a:ext cx="452438" cy="392113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023344" y="5821372"/>
            <a:ext cx="906502" cy="393681"/>
            <a:chOff x="7258050" y="4441825"/>
            <a:chExt cx="906502" cy="393681"/>
          </a:xfrm>
        </p:grpSpPr>
        <p:sp>
          <p:nvSpPr>
            <p:cNvPr id="90" name="Rectangle 50"/>
            <p:cNvSpPr>
              <a:spLocks noChangeArrowheads="1"/>
            </p:cNvSpPr>
            <p:nvPr/>
          </p:nvSpPr>
          <p:spPr bwMode="auto">
            <a:xfrm>
              <a:off x="7258050" y="4441825"/>
              <a:ext cx="452438" cy="392113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91" name="Rectangle 50"/>
            <p:cNvSpPr>
              <a:spLocks noChangeArrowheads="1"/>
            </p:cNvSpPr>
            <p:nvPr/>
          </p:nvSpPr>
          <p:spPr bwMode="auto">
            <a:xfrm>
              <a:off x="7712114" y="4443393"/>
              <a:ext cx="452438" cy="392113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</p:grpSp>
      <p:sp>
        <p:nvSpPr>
          <p:cNvPr id="92" name="Line 83"/>
          <p:cNvSpPr>
            <a:spLocks noChangeShapeType="1"/>
          </p:cNvSpPr>
          <p:nvPr/>
        </p:nvSpPr>
        <p:spPr bwMode="auto">
          <a:xfrm>
            <a:off x="182563" y="523139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84"/>
          <p:cNvSpPr>
            <a:spLocks noChangeShapeType="1"/>
          </p:cNvSpPr>
          <p:nvPr/>
        </p:nvSpPr>
        <p:spPr bwMode="auto">
          <a:xfrm>
            <a:off x="1474787" y="1497833"/>
            <a:ext cx="233362" cy="27775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ectangle 79"/>
          <p:cNvSpPr/>
          <p:nvPr/>
        </p:nvSpPr>
        <p:spPr bwMode="auto">
          <a:xfrm>
            <a:off x="1612022" y="5750441"/>
            <a:ext cx="2588503" cy="314325"/>
          </a:xfrm>
          <a:prstGeom prst="rect">
            <a:avLst/>
          </a:prstGeom>
          <a:solidFill>
            <a:srgbClr val="FCEFDC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5" name="Line 84"/>
          <p:cNvSpPr>
            <a:spLocks noChangeShapeType="1"/>
          </p:cNvSpPr>
          <p:nvPr/>
        </p:nvSpPr>
        <p:spPr bwMode="auto">
          <a:xfrm>
            <a:off x="-39218" y="10395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84"/>
          <p:cNvSpPr>
            <a:spLocks noChangeShapeType="1"/>
          </p:cNvSpPr>
          <p:nvPr/>
        </p:nvSpPr>
        <p:spPr bwMode="auto">
          <a:xfrm>
            <a:off x="208029" y="155090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84"/>
          <p:cNvSpPr>
            <a:spLocks noChangeShapeType="1"/>
          </p:cNvSpPr>
          <p:nvPr/>
        </p:nvSpPr>
        <p:spPr bwMode="auto">
          <a:xfrm>
            <a:off x="188880" y="18251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Text Box 104"/>
          <p:cNvSpPr txBox="1">
            <a:spLocks noChangeArrowheads="1"/>
          </p:cNvSpPr>
          <p:nvPr/>
        </p:nvSpPr>
        <p:spPr bwMode="auto">
          <a:xfrm>
            <a:off x="2751603" y="1419045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4" name="Line 84"/>
          <p:cNvSpPr>
            <a:spLocks noChangeShapeType="1"/>
          </p:cNvSpPr>
          <p:nvPr/>
        </p:nvSpPr>
        <p:spPr bwMode="auto">
          <a:xfrm>
            <a:off x="1478431" y="1491233"/>
            <a:ext cx="233362" cy="27775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84"/>
          <p:cNvSpPr>
            <a:spLocks noChangeShapeType="1"/>
          </p:cNvSpPr>
          <p:nvPr/>
        </p:nvSpPr>
        <p:spPr bwMode="auto">
          <a:xfrm>
            <a:off x="143505" y="632644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Text Box 104"/>
          <p:cNvSpPr txBox="1">
            <a:spLocks noChangeArrowheads="1"/>
          </p:cNvSpPr>
          <p:nvPr/>
        </p:nvSpPr>
        <p:spPr bwMode="auto">
          <a:xfrm>
            <a:off x="1688111" y="5934075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9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0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11111E-6 L -0.57187 -0.2055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909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-1027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33333E-6 L -0.62291 -0.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9094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46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90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90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909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0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22222E-6 L -0.56875 -0.29722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909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38" y="-14861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87572E-6 L -0.58715 -0.28667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58" y="-143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000"/>
                                        <p:tgtEl>
                                          <p:spTgt spid="90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90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-0.03802 -0.6919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9094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0" y="-34606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11022E-16 L -0.0533 -0.68125 " pathEditMode="relative" rAng="0" ptsTypes="AA">
                                      <p:cBhvr>
                                        <p:cTn id="192" dur="2000" fill="hold"/>
                                        <p:tgtEl>
                                          <p:spTgt spid="9094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4" y="-3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2222E-6 L -0.14392 0.58287 " pathEditMode="relative" rAng="0" ptsTypes="AA">
                                      <p:cBhvr>
                                        <p:cTn id="232" dur="2000" fill="hold"/>
                                        <p:tgtEl>
                                          <p:spTgt spid="9094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5" y="29144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90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909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909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13972E-6 L -0.0875 -0.73306 " pathEditMode="relative" rAng="0" ptsTypes="AA">
                                      <p:cBhvr>
                                        <p:cTn id="26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-36664"/>
                                    </p:animMotion>
                                  </p:childTnLst>
                                </p:cTn>
                              </p:par>
                              <p:par>
                                <p:cTn id="26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89313E-6 L -0.06527 -0.72981 " pathEditMode="relative" rAng="0" ptsTypes="AA">
                                      <p:cBhvr>
                                        <p:cTn id="270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4" y="-365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6 L -0.13507 0.625 " pathEditMode="relative" rAng="0" ptsTypes="AA">
                                      <p:cBhvr>
                                        <p:cTn id="310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53" y="31250"/>
                                    </p:animMotion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11022E-16 L 0.53004 -0.00301 " pathEditMode="relative" rAng="0" ptsTypes="AA">
                                      <p:cBhvr>
                                        <p:cTn id="338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93" y="-162"/>
                                    </p:animMotion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909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9323" grpId="0"/>
      <p:bldP spid="909325" grpId="0"/>
      <p:bldP spid="909327" grpId="0"/>
      <p:bldP spid="909357" grpId="0"/>
      <p:bldP spid="909358" grpId="0"/>
      <p:bldP spid="909358" grpId="1"/>
      <p:bldP spid="909358" grpId="2"/>
      <p:bldP spid="909360" grpId="0" animBg="1"/>
      <p:bldP spid="909360" grpId="1" animBg="1"/>
      <p:bldP spid="909368" grpId="0" animBg="1"/>
      <p:bldP spid="909368" grpId="1" animBg="1"/>
      <p:bldP spid="909376" grpId="0" animBg="1"/>
      <p:bldP spid="909377" grpId="0" animBg="1"/>
      <p:bldP spid="909377" grpId="1" animBg="1"/>
      <p:bldP spid="909378" grpId="0" animBg="1"/>
      <p:bldP spid="909378" grpId="1" animBg="1"/>
      <p:bldP spid="909379" grpId="0" animBg="1"/>
      <p:bldP spid="909379" grpId="1" animBg="1"/>
      <p:bldP spid="909380" grpId="0" animBg="1"/>
      <p:bldP spid="909380" grpId="1" animBg="1"/>
      <p:bldP spid="909381" grpId="0" animBg="1"/>
      <p:bldP spid="909381" grpId="1" animBg="1"/>
      <p:bldP spid="909382" grpId="0"/>
      <p:bldP spid="909382" grpId="1"/>
      <p:bldP spid="909382" grpId="2"/>
      <p:bldP spid="909390" grpId="0" animBg="1"/>
      <p:bldP spid="909390" grpId="1" animBg="1"/>
      <p:bldP spid="909394" grpId="0" animBg="1"/>
      <p:bldP spid="909394" grpId="1" animBg="1"/>
      <p:bldP spid="909395" grpId="0" animBg="1"/>
      <p:bldP spid="909395" grpId="1" animBg="1"/>
      <p:bldP spid="909396" grpId="0" animBg="1"/>
      <p:bldP spid="909396" grpId="1" animBg="1"/>
      <p:bldP spid="909412" grpId="0" animBg="1"/>
      <p:bldP spid="909427" grpId="0" animBg="1"/>
      <p:bldP spid="909427" grpId="1" animBg="1"/>
      <p:bldP spid="909429" grpId="0" animBg="1"/>
      <p:bldP spid="909429" grpId="1" animBg="1"/>
      <p:bldP spid="909431" grpId="0" animBg="1"/>
      <p:bldP spid="909431" grpId="1" animBg="1"/>
      <p:bldP spid="909431" grpId="2" animBg="1"/>
      <p:bldP spid="909436" grpId="0"/>
      <p:bldP spid="909437" grpId="0" animBg="1"/>
      <p:bldP spid="909437" grpId="1" animBg="1"/>
      <p:bldP spid="909410" grpId="0"/>
      <p:bldP spid="909410" grpId="1"/>
      <p:bldP spid="909410" grpId="2"/>
      <p:bldP spid="909433" grpId="0" animBg="1"/>
      <p:bldP spid="909433" grpId="1" animBg="1"/>
      <p:bldP spid="909433" grpId="2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4" grpId="0" animBg="1"/>
      <p:bldP spid="909416" grpId="0"/>
      <p:bldP spid="909416" grpId="1"/>
      <p:bldP spid="81" grpId="0" animBg="1"/>
      <p:bldP spid="81" grpId="1" animBg="1"/>
      <p:bldP spid="82" grpId="0" animBg="1"/>
      <p:bldP spid="82" grpId="1" animBg="1"/>
      <p:bldP spid="82" grpId="2" animBg="1"/>
      <p:bldP spid="83" grpId="0"/>
      <p:bldP spid="83" grpId="1"/>
      <p:bldP spid="83" grpId="2"/>
      <p:bldP spid="92" grpId="0" animBg="1"/>
      <p:bldP spid="92" grpId="1" animBg="1"/>
      <p:bldP spid="75" grpId="0" animBg="1"/>
      <p:bldP spid="75" grpId="1" animBg="1"/>
      <p:bldP spid="80" grpId="0" animBg="1"/>
      <p:bldP spid="85" grpId="0" animBg="1"/>
      <p:bldP spid="85" grpId="1" animBg="1"/>
      <p:bldP spid="86" grpId="0" animBg="1"/>
      <p:bldP spid="86" grpId="1" animBg="1"/>
      <p:bldP spid="88" grpId="0" animBg="1"/>
      <p:bldP spid="88" grpId="1" animBg="1"/>
      <p:bldP spid="93" grpId="0"/>
      <p:bldP spid="93" grpId="1"/>
      <p:bldP spid="94" grpId="0" animBg="1"/>
      <p:bldP spid="94" grpId="1" animBg="1"/>
      <p:bldP spid="95" grpId="0" animBg="1"/>
      <p:bldP spid="95" grpId="1" animBg="1"/>
      <p:bldP spid="96" grpId="0"/>
      <p:bldP spid="9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2639-C7D5-4729-A9FE-DD36DEB05343}" type="slidenum">
              <a:rPr lang="en-US"/>
              <a:pPr/>
              <a:t>4</a:t>
            </a:fld>
            <a:endParaRPr lang="en-US"/>
          </a:p>
        </p:txBody>
      </p:sp>
      <p:pic>
        <p:nvPicPr>
          <p:cNvPr id="796701" name="Picture 2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5257800"/>
            <a:ext cx="1600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“The Lazy Person’s Sort”</a:t>
            </a:r>
          </a:p>
        </p:txBody>
      </p:sp>
      <p:sp>
        <p:nvSpPr>
          <p:cNvPr id="796675" name="Text Box 3"/>
          <p:cNvSpPr txBox="1">
            <a:spLocks noChangeArrowheads="1"/>
          </p:cNvSpPr>
          <p:nvPr/>
        </p:nvSpPr>
        <p:spPr bwMode="auto">
          <a:xfrm>
            <a:off x="344488" y="777875"/>
            <a:ext cx="8413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cs typeface="Courier New" pitchFamily="49" charset="0"/>
              </a:rPr>
              <a:t>Let’s design a new</a:t>
            </a:r>
            <a:r>
              <a:rPr lang="en-US" sz="2400" dirty="0">
                <a:solidFill>
                  <a:srgbClr val="6600CC"/>
                </a:solidFill>
                <a:cs typeface="Courier New" pitchFamily="49" charset="0"/>
              </a:rPr>
              <a:t> sorting algorithm, </a:t>
            </a:r>
            <a:br>
              <a:rPr lang="en-US" sz="2400" dirty="0">
                <a:solidFill>
                  <a:srgbClr val="6600CC"/>
                </a:solidFill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cs typeface="Courier New" pitchFamily="49" charset="0"/>
              </a:rPr>
              <a:t>called the</a:t>
            </a:r>
            <a:r>
              <a:rPr lang="en-US" sz="2400" dirty="0">
                <a:solidFill>
                  <a:srgbClr val="6600CC"/>
                </a:solidFill>
                <a:cs typeface="Courier New" pitchFamily="49" charset="0"/>
              </a:rPr>
              <a:t> “lazy person’s sort”…</a:t>
            </a:r>
            <a:endParaRPr lang="en-US" sz="2400" dirty="0">
              <a:cs typeface="Courier New" pitchFamily="49" charset="0"/>
            </a:endParaRPr>
          </a:p>
        </p:txBody>
      </p:sp>
      <p:sp>
        <p:nvSpPr>
          <p:cNvPr id="796676" name="Text Box 4"/>
          <p:cNvSpPr txBox="1">
            <a:spLocks noChangeArrowheads="1"/>
          </p:cNvSpPr>
          <p:nvPr/>
        </p:nvSpPr>
        <p:spPr bwMode="auto">
          <a:xfrm>
            <a:off x="838200" y="3581400"/>
            <a:ext cx="7696200" cy="1498600"/>
          </a:xfrm>
          <a:prstGeom prst="rect">
            <a:avLst/>
          </a:prstGeom>
          <a:solidFill>
            <a:srgbClr val="EB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/>
              <a:t>Lazy Person’s Sort:</a:t>
            </a:r>
          </a:p>
          <a:p>
            <a:pPr algn="l"/>
            <a:r>
              <a:rPr lang="en-US" dirty="0"/>
              <a:t>  Split the cards into two roughly-equal piles</a:t>
            </a:r>
          </a:p>
          <a:p>
            <a:pPr algn="l"/>
            <a:r>
              <a:rPr lang="en-US" dirty="0"/>
              <a:t>  Hand one pile </a:t>
            </a:r>
            <a:r>
              <a:rPr lang="en-US"/>
              <a:t>to </a:t>
            </a:r>
            <a:r>
              <a:rPr lang="en-US" smtClean="0"/>
              <a:t>nerdy </a:t>
            </a:r>
            <a:r>
              <a:rPr lang="en-US" dirty="0"/>
              <a:t>student A and ask them to sort it</a:t>
            </a:r>
          </a:p>
          <a:p>
            <a:pPr algn="l"/>
            <a:r>
              <a:rPr lang="en-US" dirty="0"/>
              <a:t>  Hand the other pile </a:t>
            </a:r>
            <a:r>
              <a:rPr lang="en-US"/>
              <a:t>to </a:t>
            </a:r>
            <a:r>
              <a:rPr lang="en-US" smtClean="0"/>
              <a:t>nerdy </a:t>
            </a:r>
            <a:r>
              <a:rPr lang="en-US" dirty="0"/>
              <a:t>student B and ask them to sort it</a:t>
            </a:r>
          </a:p>
          <a:p>
            <a:pPr algn="l"/>
            <a:r>
              <a:rPr lang="en-US" dirty="0"/>
              <a:t>  Take the two sorted piles and merge them into a single sorted pile</a:t>
            </a:r>
          </a:p>
        </p:txBody>
      </p:sp>
      <p:sp>
        <p:nvSpPr>
          <p:cNvPr id="796679" name="Text Box 7"/>
          <p:cNvSpPr txBox="1">
            <a:spLocks noChangeArrowheads="1"/>
          </p:cNvSpPr>
          <p:nvPr/>
        </p:nvSpPr>
        <p:spPr bwMode="auto">
          <a:xfrm>
            <a:off x="457200" y="1905000"/>
            <a:ext cx="3276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6600CC"/>
                </a:solidFill>
                <a:cs typeface="Courier New" pitchFamily="49" charset="0"/>
              </a:rPr>
              <a:t>The input to this sort are a bunch of index cards with #s.</a:t>
            </a:r>
            <a:endParaRPr lang="en-US" sz="2400">
              <a:cs typeface="Courier New" pitchFamily="49" charset="0"/>
            </a:endParaRPr>
          </a:p>
        </p:txBody>
      </p:sp>
      <p:grpSp>
        <p:nvGrpSpPr>
          <p:cNvPr id="796685" name="Group 13"/>
          <p:cNvGrpSpPr>
            <a:grpSpLocks/>
          </p:cNvGrpSpPr>
          <p:nvPr/>
        </p:nvGrpSpPr>
        <p:grpSpPr bwMode="auto">
          <a:xfrm>
            <a:off x="5181600" y="2057400"/>
            <a:ext cx="914400" cy="514350"/>
            <a:chOff x="576" y="1488"/>
            <a:chExt cx="1008" cy="605"/>
          </a:xfrm>
        </p:grpSpPr>
        <p:pic>
          <p:nvPicPr>
            <p:cNvPr id="796682" name="Picture 1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6684" name="Text Box 12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pSp>
        <p:nvGrpSpPr>
          <p:cNvPr id="796686" name="Group 14"/>
          <p:cNvGrpSpPr>
            <a:grpSpLocks/>
          </p:cNvGrpSpPr>
          <p:nvPr/>
        </p:nvGrpSpPr>
        <p:grpSpPr bwMode="auto">
          <a:xfrm>
            <a:off x="5334000" y="2133600"/>
            <a:ext cx="914400" cy="514350"/>
            <a:chOff x="576" y="1488"/>
            <a:chExt cx="1008" cy="605"/>
          </a:xfrm>
        </p:grpSpPr>
        <p:pic>
          <p:nvPicPr>
            <p:cNvPr id="796687" name="Picture 1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6688" name="Text Box 16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22</a:t>
              </a:r>
            </a:p>
          </p:txBody>
        </p:sp>
      </p:grpSp>
      <p:grpSp>
        <p:nvGrpSpPr>
          <p:cNvPr id="796689" name="Group 17"/>
          <p:cNvGrpSpPr>
            <a:grpSpLocks/>
          </p:cNvGrpSpPr>
          <p:nvPr/>
        </p:nvGrpSpPr>
        <p:grpSpPr bwMode="auto">
          <a:xfrm>
            <a:off x="5486400" y="2209800"/>
            <a:ext cx="914400" cy="514350"/>
            <a:chOff x="576" y="1488"/>
            <a:chExt cx="1008" cy="605"/>
          </a:xfrm>
        </p:grpSpPr>
        <p:pic>
          <p:nvPicPr>
            <p:cNvPr id="796690" name="Picture 1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6691" name="Text Box 19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17</a:t>
              </a:r>
            </a:p>
          </p:txBody>
        </p:sp>
      </p:grpSp>
      <p:grpSp>
        <p:nvGrpSpPr>
          <p:cNvPr id="796692" name="Group 20"/>
          <p:cNvGrpSpPr>
            <a:grpSpLocks/>
          </p:cNvGrpSpPr>
          <p:nvPr/>
        </p:nvGrpSpPr>
        <p:grpSpPr bwMode="auto">
          <a:xfrm>
            <a:off x="5638800" y="2286000"/>
            <a:ext cx="914400" cy="514350"/>
            <a:chOff x="576" y="1488"/>
            <a:chExt cx="1008" cy="605"/>
          </a:xfrm>
        </p:grpSpPr>
        <p:pic>
          <p:nvPicPr>
            <p:cNvPr id="796693" name="Picture 2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6694" name="Text Box 22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grpSp>
        <p:nvGrpSpPr>
          <p:cNvPr id="796695" name="Group 23"/>
          <p:cNvGrpSpPr>
            <a:grpSpLocks/>
          </p:cNvGrpSpPr>
          <p:nvPr/>
        </p:nvGrpSpPr>
        <p:grpSpPr bwMode="auto">
          <a:xfrm>
            <a:off x="5791200" y="2316163"/>
            <a:ext cx="914400" cy="514350"/>
            <a:chOff x="576" y="1488"/>
            <a:chExt cx="1008" cy="605"/>
          </a:xfrm>
        </p:grpSpPr>
        <p:pic>
          <p:nvPicPr>
            <p:cNvPr id="796696" name="Picture 2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6697" name="Text Box 25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95</a:t>
              </a:r>
            </a:p>
          </p:txBody>
        </p:sp>
      </p:grpSp>
      <p:grpSp>
        <p:nvGrpSpPr>
          <p:cNvPr id="796698" name="Group 26"/>
          <p:cNvGrpSpPr>
            <a:grpSpLocks/>
          </p:cNvGrpSpPr>
          <p:nvPr/>
        </p:nvGrpSpPr>
        <p:grpSpPr bwMode="auto">
          <a:xfrm>
            <a:off x="5943600" y="2381250"/>
            <a:ext cx="914400" cy="514350"/>
            <a:chOff x="576" y="1488"/>
            <a:chExt cx="1008" cy="605"/>
          </a:xfrm>
        </p:grpSpPr>
        <p:pic>
          <p:nvPicPr>
            <p:cNvPr id="796699" name="Picture 2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6700" name="Text Box 28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14</a:t>
              </a:r>
            </a:p>
          </p:txBody>
        </p:sp>
      </p:grpSp>
      <p:pic>
        <p:nvPicPr>
          <p:cNvPr id="796702" name="Picture 3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1864" y="5257800"/>
            <a:ext cx="106883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6703" name="Line 31"/>
          <p:cNvSpPr>
            <a:spLocks noChangeShapeType="1"/>
          </p:cNvSpPr>
          <p:nvPr/>
        </p:nvSpPr>
        <p:spPr bwMode="auto">
          <a:xfrm>
            <a:off x="762000" y="4057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6704" name="Line 32"/>
          <p:cNvSpPr>
            <a:spLocks noChangeShapeType="1"/>
          </p:cNvSpPr>
          <p:nvPr/>
        </p:nvSpPr>
        <p:spPr bwMode="auto">
          <a:xfrm>
            <a:off x="762000" y="4333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6705" name="Line 33"/>
          <p:cNvSpPr>
            <a:spLocks noChangeShapeType="1"/>
          </p:cNvSpPr>
          <p:nvPr/>
        </p:nvSpPr>
        <p:spPr bwMode="auto">
          <a:xfrm>
            <a:off x="781050" y="4610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96706" name="Group 34"/>
          <p:cNvGrpSpPr>
            <a:grpSpLocks/>
          </p:cNvGrpSpPr>
          <p:nvPr/>
        </p:nvGrpSpPr>
        <p:grpSpPr bwMode="auto">
          <a:xfrm>
            <a:off x="1200150" y="5572125"/>
            <a:ext cx="914400" cy="514350"/>
            <a:chOff x="576" y="1488"/>
            <a:chExt cx="1008" cy="605"/>
          </a:xfrm>
        </p:grpSpPr>
        <p:pic>
          <p:nvPicPr>
            <p:cNvPr id="796707" name="Picture 3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6708" name="Text Box 36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pSp>
        <p:nvGrpSpPr>
          <p:cNvPr id="796709" name="Group 37"/>
          <p:cNvGrpSpPr>
            <a:grpSpLocks/>
          </p:cNvGrpSpPr>
          <p:nvPr/>
        </p:nvGrpSpPr>
        <p:grpSpPr bwMode="auto">
          <a:xfrm>
            <a:off x="3028950" y="5572125"/>
            <a:ext cx="914400" cy="514350"/>
            <a:chOff x="576" y="1488"/>
            <a:chExt cx="1008" cy="605"/>
          </a:xfrm>
        </p:grpSpPr>
        <p:pic>
          <p:nvPicPr>
            <p:cNvPr id="796710" name="Picture 3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6711" name="Text Box 39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22</a:t>
              </a:r>
            </a:p>
          </p:txBody>
        </p:sp>
      </p:grpSp>
      <p:grpSp>
        <p:nvGrpSpPr>
          <p:cNvPr id="796712" name="Group 40"/>
          <p:cNvGrpSpPr>
            <a:grpSpLocks/>
          </p:cNvGrpSpPr>
          <p:nvPr/>
        </p:nvGrpSpPr>
        <p:grpSpPr bwMode="auto">
          <a:xfrm>
            <a:off x="2114550" y="5572125"/>
            <a:ext cx="914400" cy="514350"/>
            <a:chOff x="576" y="1488"/>
            <a:chExt cx="1008" cy="605"/>
          </a:xfrm>
        </p:grpSpPr>
        <p:pic>
          <p:nvPicPr>
            <p:cNvPr id="796713" name="Picture 4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6714" name="Text Box 42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17</a:t>
              </a:r>
            </a:p>
          </p:txBody>
        </p:sp>
      </p:grpSp>
      <p:grpSp>
        <p:nvGrpSpPr>
          <p:cNvPr id="796716" name="Group 44"/>
          <p:cNvGrpSpPr>
            <a:grpSpLocks/>
          </p:cNvGrpSpPr>
          <p:nvPr/>
        </p:nvGrpSpPr>
        <p:grpSpPr bwMode="auto">
          <a:xfrm>
            <a:off x="4800600" y="5562600"/>
            <a:ext cx="914400" cy="514350"/>
            <a:chOff x="576" y="1488"/>
            <a:chExt cx="1008" cy="605"/>
          </a:xfrm>
        </p:grpSpPr>
        <p:pic>
          <p:nvPicPr>
            <p:cNvPr id="796717" name="Picture 4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6718" name="Text Box 46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grpSp>
        <p:nvGrpSpPr>
          <p:cNvPr id="796719" name="Group 47"/>
          <p:cNvGrpSpPr>
            <a:grpSpLocks/>
          </p:cNvGrpSpPr>
          <p:nvPr/>
        </p:nvGrpSpPr>
        <p:grpSpPr bwMode="auto">
          <a:xfrm>
            <a:off x="6553200" y="5562600"/>
            <a:ext cx="914400" cy="514350"/>
            <a:chOff x="576" y="1488"/>
            <a:chExt cx="1008" cy="605"/>
          </a:xfrm>
        </p:grpSpPr>
        <p:pic>
          <p:nvPicPr>
            <p:cNvPr id="796720" name="Picture 4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6721" name="Text Box 49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95</a:t>
              </a:r>
            </a:p>
          </p:txBody>
        </p:sp>
      </p:grpSp>
      <p:grpSp>
        <p:nvGrpSpPr>
          <p:cNvPr id="796722" name="Group 50"/>
          <p:cNvGrpSpPr>
            <a:grpSpLocks/>
          </p:cNvGrpSpPr>
          <p:nvPr/>
        </p:nvGrpSpPr>
        <p:grpSpPr bwMode="auto">
          <a:xfrm>
            <a:off x="5638800" y="5562600"/>
            <a:ext cx="914400" cy="514350"/>
            <a:chOff x="576" y="1488"/>
            <a:chExt cx="1008" cy="605"/>
          </a:xfrm>
        </p:grpSpPr>
        <p:pic>
          <p:nvPicPr>
            <p:cNvPr id="796723" name="Picture 5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6724" name="Text Box 52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14</a:t>
              </a:r>
            </a:p>
          </p:txBody>
        </p:sp>
      </p:grpSp>
      <p:sp>
        <p:nvSpPr>
          <p:cNvPr id="796726" name="Line 54"/>
          <p:cNvSpPr>
            <a:spLocks noChangeShapeType="1"/>
          </p:cNvSpPr>
          <p:nvPr/>
        </p:nvSpPr>
        <p:spPr bwMode="auto">
          <a:xfrm>
            <a:off x="762000" y="4876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96728" name="Picture 5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1447800"/>
            <a:ext cx="13620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96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96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96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96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74" dur="2000" fill="hold"/>
                                        <p:tgtEl>
                                          <p:spTgt spid="7966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76" dur="2000" fill="hold"/>
                                        <p:tgtEl>
                                          <p:spTgt spid="7966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78" dur="2000" fill="hold"/>
                                        <p:tgtEl>
                                          <p:spTgt spid="7966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5.55112E-17 L -0.43334 0.5180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7966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25903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0.00417 L -0.35833 0.5069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7966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17" y="25556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0.00416 L -0.28333 0.49584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7966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2000"/>
                                        <p:tgtEl>
                                          <p:spTgt spid="7966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2000"/>
                                        <p:tgtEl>
                                          <p:spTgt spid="796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2000"/>
                                        <p:tgtEl>
                                          <p:spTgt spid="7966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796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796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79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-0.08334 0.47361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7966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23681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6666 " pathEditMode="relative" ptsTypes="AA">
                                      <p:cBhvr>
                                        <p:cTn id="128" dur="2000" fill="hold"/>
                                        <p:tgtEl>
                                          <p:spTgt spid="7966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075 0.45972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7966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2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2000"/>
                                        <p:tgtEl>
                                          <p:spTgt spid="7966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2000"/>
                                        <p:tgtEl>
                                          <p:spTgt spid="7966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2000"/>
                                        <p:tgtEl>
                                          <p:spTgt spid="7966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796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796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796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7966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796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8889 " pathEditMode="relative" ptsTypes="AA">
                                      <p:cBhvr>
                                        <p:cTn id="170" dur="2000" fill="hold"/>
                                        <p:tgtEl>
                                          <p:spTgt spid="7967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8889 " pathEditMode="relative" ptsTypes="AA">
                                      <p:cBhvr>
                                        <p:cTn id="172" dur="2000" fill="hold"/>
                                        <p:tgtEl>
                                          <p:spTgt spid="7967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8889 " pathEditMode="relative" ptsTypes="AA">
                                      <p:cBhvr>
                                        <p:cTn id="174" dur="2000" fill="hold"/>
                                        <p:tgtEl>
                                          <p:spTgt spid="7967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8889 " pathEditMode="relative" ptsTypes="AA">
                                      <p:cBhvr>
                                        <p:cTn id="176" dur="2000" fill="hold"/>
                                        <p:tgtEl>
                                          <p:spTgt spid="7967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8889 " pathEditMode="relative" ptsTypes="AA">
                                      <p:cBhvr>
                                        <p:cTn id="178" dur="2000" fill="hold"/>
                                        <p:tgtEl>
                                          <p:spTgt spid="7967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8889 " pathEditMode="relative" ptsTypes="AA">
                                      <p:cBhvr>
                                        <p:cTn id="180" dur="2000" fill="hold"/>
                                        <p:tgtEl>
                                          <p:spTgt spid="796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5" grpId="0"/>
      <p:bldP spid="796676" grpId="1" build="p" animBg="1"/>
      <p:bldP spid="796679" grpId="0"/>
      <p:bldP spid="796679" grpId="1"/>
      <p:bldP spid="796703" grpId="0" animBg="1"/>
      <p:bldP spid="796703" grpId="1" animBg="1"/>
      <p:bldP spid="796704" grpId="0" animBg="1"/>
      <p:bldP spid="796704" grpId="1" animBg="1"/>
      <p:bldP spid="796705" grpId="0" animBg="1"/>
      <p:bldP spid="796705" grpId="1" animBg="1"/>
      <p:bldP spid="79672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BA44-4EB1-4289-9253-CB10108FB9A0}" type="slidenum">
              <a:rPr lang="en-US"/>
              <a:pPr/>
              <a:t>40</a:t>
            </a:fld>
            <a:endParaRPr lang="en-US"/>
          </a:p>
        </p:txBody>
      </p:sp>
      <p:sp>
        <p:nvSpPr>
          <p:cNvPr id="864281" name="Rectangle 25"/>
          <p:cNvSpPr>
            <a:spLocks noChangeArrowheads="1"/>
          </p:cNvSpPr>
          <p:nvPr/>
        </p:nvSpPr>
        <p:spPr bwMode="auto">
          <a:xfrm>
            <a:off x="5334000" y="4410075"/>
            <a:ext cx="3686175" cy="2333625"/>
          </a:xfrm>
          <a:prstGeom prst="rect">
            <a:avLst/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282" name="Text Box 26"/>
          <p:cNvSpPr txBox="1">
            <a:spLocks noChangeArrowheads="1"/>
          </p:cNvSpPr>
          <p:nvPr/>
        </p:nvSpPr>
        <p:spPr bwMode="auto">
          <a:xfrm>
            <a:off x="5334000" y="4432300"/>
            <a:ext cx="3695700" cy="234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algn="l"/>
            <a:r>
              <a:rPr lang="en-US" sz="1200" dirty="0"/>
              <a:t>{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 = 3;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nums</a:t>
            </a:r>
            <a:r>
              <a:rPr lang="en-US" dirty="0"/>
              <a:t>[n] = { 10, 20, 42 };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sz="1000" dirty="0"/>
          </a:p>
          <a:p>
            <a:pPr algn="l"/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>
                <a:solidFill>
                  <a:srgbClr val="6600CC"/>
                </a:solidFill>
              </a:rPr>
              <a:t>sumArr</a:t>
            </a:r>
            <a:r>
              <a:rPr lang="en-US" dirty="0"/>
              <a:t>( </a:t>
            </a:r>
            <a:r>
              <a:rPr lang="en-US" dirty="0" err="1"/>
              <a:t>nums</a:t>
            </a:r>
            <a:r>
              <a:rPr lang="en-US" dirty="0"/>
              <a:t> , n );</a:t>
            </a:r>
          </a:p>
          <a:p>
            <a:pPr algn="l"/>
            <a:endParaRPr lang="en-US" sz="600" dirty="0"/>
          </a:p>
          <a:p>
            <a:pPr algn="l"/>
            <a:r>
              <a:rPr lang="en-US" sz="1200" dirty="0"/>
              <a:t>}</a:t>
            </a:r>
          </a:p>
        </p:txBody>
      </p:sp>
      <p:sp>
        <p:nvSpPr>
          <p:cNvPr id="864303" name="Line 47"/>
          <p:cNvSpPr>
            <a:spLocks noChangeShapeType="1"/>
          </p:cNvSpPr>
          <p:nvPr/>
        </p:nvSpPr>
        <p:spPr bwMode="auto">
          <a:xfrm>
            <a:off x="5334000" y="5381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398" name="Line 142"/>
          <p:cNvSpPr>
            <a:spLocks noChangeShapeType="1"/>
          </p:cNvSpPr>
          <p:nvPr/>
        </p:nvSpPr>
        <p:spPr bwMode="auto">
          <a:xfrm>
            <a:off x="5372100" y="6324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-619365" y="-121393"/>
            <a:ext cx="5667375" cy="1143000"/>
          </a:xfrm>
          <a:noFill/>
          <a:ln/>
        </p:spPr>
        <p:txBody>
          <a:bodyPr/>
          <a:lstStyle/>
          <a:p>
            <a:r>
              <a:rPr lang="en-US" sz="2400" dirty="0"/>
              <a:t>Array-summer Trace-through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64465" name="Rectangle 209"/>
          <p:cNvSpPr>
            <a:spLocks noChangeArrowheads="1"/>
          </p:cNvSpPr>
          <p:nvPr/>
        </p:nvSpPr>
        <p:spPr bwMode="auto">
          <a:xfrm>
            <a:off x="6450585" y="6120983"/>
            <a:ext cx="2047875" cy="457200"/>
          </a:xfrm>
          <a:prstGeom prst="rect">
            <a:avLst/>
          </a:prstGeom>
          <a:solidFill>
            <a:srgbClr val="EFFFEF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84" name="Group 44"/>
          <p:cNvGrpSpPr>
            <a:grpSpLocks/>
          </p:cNvGrpSpPr>
          <p:nvPr/>
        </p:nvGrpSpPr>
        <p:grpSpPr bwMode="auto">
          <a:xfrm>
            <a:off x="136735" y="4539355"/>
            <a:ext cx="4384507" cy="2247085"/>
            <a:chOff x="100" y="2730"/>
            <a:chExt cx="2526" cy="1545"/>
          </a:xfrm>
        </p:grpSpPr>
        <p:sp>
          <p:nvSpPr>
            <p:cNvPr id="85" name="Rectangle 34"/>
            <p:cNvSpPr>
              <a:spLocks noChangeArrowheads="1"/>
            </p:cNvSpPr>
            <p:nvPr/>
          </p:nvSpPr>
          <p:spPr bwMode="auto">
            <a:xfrm>
              <a:off x="100" y="2730"/>
              <a:ext cx="2526" cy="1545"/>
            </a:xfrm>
            <a:prstGeom prst="rect">
              <a:avLst/>
            </a:prstGeom>
            <a:solidFill>
              <a:srgbClr val="FFF3E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en-US" dirty="0" err="1" smtClean="0">
                  <a:solidFill>
                    <a:schemeClr val="tx1"/>
                  </a:solidFill>
                </a:rPr>
                <a:t>int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sumArr</a:t>
              </a:r>
              <a:r>
                <a:rPr lang="en-US" dirty="0" smtClean="0">
                  <a:solidFill>
                    <a:schemeClr val="tx1"/>
                  </a:solidFill>
                </a:rPr>
                <a:t>(</a:t>
              </a:r>
              <a:r>
                <a:rPr lang="en-US" dirty="0" err="1" smtClean="0">
                  <a:solidFill>
                    <a:schemeClr val="tx1"/>
                  </a:solidFill>
                </a:rPr>
                <a:t>int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arr</a:t>
              </a:r>
              <a:r>
                <a:rPr lang="en-US" dirty="0" smtClean="0">
                  <a:solidFill>
                    <a:schemeClr val="tx1"/>
                  </a:solidFill>
                </a:rPr>
                <a:t>[], </a:t>
              </a:r>
              <a:r>
                <a:rPr lang="en-US" dirty="0" err="1" smtClean="0">
                  <a:solidFill>
                    <a:schemeClr val="tx1"/>
                  </a:solidFill>
                </a:rPr>
                <a:t>int</a:t>
              </a:r>
              <a:r>
                <a:rPr lang="en-US" dirty="0" smtClean="0">
                  <a:solidFill>
                    <a:schemeClr val="tx1"/>
                  </a:solidFill>
                </a:rPr>
                <a:t> n)</a:t>
              </a:r>
            </a:p>
            <a:p>
              <a:pPr algn="l"/>
              <a:r>
                <a:rPr lang="en-US" sz="1200" b="1" dirty="0" smtClean="0">
                  <a:solidFill>
                    <a:schemeClr val="tx1"/>
                  </a:solidFill>
                </a:rPr>
                <a:t>{</a:t>
              </a:r>
            </a:p>
            <a:p>
              <a:pPr algn="l"/>
              <a:r>
                <a:rPr lang="en-US" dirty="0" smtClean="0">
                  <a:solidFill>
                    <a:schemeClr val="tx1"/>
                  </a:solidFill>
                </a:rPr>
                <a:t>    if (n == 0) return 0;</a:t>
              </a:r>
            </a:p>
            <a:p>
              <a:pPr algn="l"/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</a:rPr>
                <a:t>   if (n == 1)  return </a:t>
              </a:r>
              <a:r>
                <a:rPr lang="en-US" dirty="0" err="1" smtClean="0">
                  <a:solidFill>
                    <a:schemeClr val="tx1"/>
                  </a:solidFill>
                </a:rPr>
                <a:t>arr</a:t>
              </a:r>
              <a:r>
                <a:rPr lang="en-US" dirty="0" smtClean="0">
                  <a:solidFill>
                    <a:schemeClr val="tx1"/>
                  </a:solidFill>
                </a:rPr>
                <a:t>[0];</a:t>
              </a:r>
            </a:p>
            <a:p>
              <a:pPr algn="l"/>
              <a:r>
                <a:rPr lang="en-US" sz="500" dirty="0" smtClean="0">
                  <a:solidFill>
                    <a:schemeClr val="tx1"/>
                  </a:solidFill>
                </a:rPr>
                <a:t/>
              </a:r>
              <a:br>
                <a:rPr lang="en-US" sz="500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    </a:t>
              </a:r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r>
                <a:rPr lang="en-US" dirty="0">
                  <a:solidFill>
                    <a:schemeClr val="tx1"/>
                  </a:solidFill>
                </a:rPr>
                <a:t> first = 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sumArr</a:t>
              </a:r>
              <a:r>
                <a:rPr lang="en-US" dirty="0" smtClean="0">
                  <a:solidFill>
                    <a:schemeClr val="tx1"/>
                  </a:solidFill>
                </a:rPr>
                <a:t>( </a:t>
              </a:r>
              <a:r>
                <a:rPr lang="en-US" dirty="0" err="1" smtClean="0">
                  <a:solidFill>
                    <a:schemeClr val="tx1"/>
                  </a:solidFill>
                </a:rPr>
                <a:t>arr</a:t>
              </a:r>
              <a:r>
                <a:rPr lang="en-US" dirty="0" smtClean="0">
                  <a:solidFill>
                    <a:schemeClr val="tx1"/>
                  </a:solidFill>
                </a:rPr>
                <a:t>, </a:t>
              </a:r>
              <a:r>
                <a:rPr lang="en-US" dirty="0">
                  <a:solidFill>
                    <a:schemeClr val="tx1"/>
                  </a:solidFill>
                </a:rPr>
                <a:t>n/2 );</a:t>
              </a:r>
            </a:p>
            <a:p>
              <a:pPr algn="l"/>
              <a:r>
                <a:rPr lang="en-US" dirty="0" smtClean="0">
                  <a:solidFill>
                    <a:schemeClr val="tx1"/>
                  </a:solidFill>
                </a:rPr>
                <a:t>    </a:t>
              </a:r>
              <a:r>
                <a:rPr lang="en-US" dirty="0" err="1" smtClean="0">
                  <a:solidFill>
                    <a:schemeClr val="tx1"/>
                  </a:solidFill>
                </a:rPr>
                <a:t>int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secnd</a:t>
              </a:r>
              <a:r>
                <a:rPr lang="en-US" dirty="0">
                  <a:solidFill>
                    <a:schemeClr val="tx1"/>
                  </a:solidFill>
                </a:rPr>
                <a:t> = </a:t>
              </a:r>
              <a:r>
                <a:rPr lang="en-US" dirty="0" err="1">
                  <a:solidFill>
                    <a:schemeClr val="tx1"/>
                  </a:solidFill>
                </a:rPr>
                <a:t>sumArr</a:t>
              </a:r>
              <a:r>
                <a:rPr lang="en-US" dirty="0" smtClean="0">
                  <a:solidFill>
                    <a:schemeClr val="tx1"/>
                  </a:solidFill>
                </a:rPr>
                <a:t>( </a:t>
              </a:r>
              <a:r>
                <a:rPr lang="en-US" dirty="0" err="1" smtClean="0">
                  <a:solidFill>
                    <a:schemeClr val="tx1"/>
                  </a:solidFill>
                </a:rPr>
                <a:t>arr+n</a:t>
              </a:r>
              <a:r>
                <a:rPr lang="en-US" dirty="0" smtClean="0">
                  <a:solidFill>
                    <a:schemeClr val="tx1"/>
                  </a:solidFill>
                </a:rPr>
                <a:t>/2</a:t>
              </a:r>
              <a:r>
                <a:rPr lang="en-US" dirty="0">
                  <a:solidFill>
                    <a:schemeClr val="tx1"/>
                  </a:solidFill>
                </a:rPr>
                <a:t>, n-n/2);</a:t>
              </a:r>
            </a:p>
            <a:p>
              <a:pPr algn="l"/>
              <a:r>
                <a:rPr lang="en-US" dirty="0" smtClean="0">
                  <a:solidFill>
                    <a:schemeClr val="tx1"/>
                  </a:solidFill>
                </a:rPr>
                <a:t>    return </a:t>
              </a:r>
              <a:r>
                <a:rPr lang="en-US" dirty="0">
                  <a:solidFill>
                    <a:schemeClr val="tx1"/>
                  </a:solidFill>
                </a:rPr>
                <a:t>first + </a:t>
              </a:r>
              <a:r>
                <a:rPr lang="en-US" dirty="0" err="1">
                  <a:solidFill>
                    <a:schemeClr val="tx1"/>
                  </a:solidFill>
                </a:rPr>
                <a:t>secnd</a:t>
              </a:r>
              <a:r>
                <a:rPr lang="en-US" dirty="0" smtClean="0">
                  <a:solidFill>
                    <a:schemeClr val="tx1"/>
                  </a:solidFill>
                </a:rPr>
                <a:t>;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sz="1200" b="1" dirty="0" smtClean="0">
                  <a:solidFill>
                    <a:schemeClr val="tx1"/>
                  </a:solidFill>
                </a:rPr>
                <a:t>}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Text Box 42"/>
            <p:cNvSpPr txBox="1">
              <a:spLocks noChangeArrowheads="1"/>
            </p:cNvSpPr>
            <p:nvPr/>
          </p:nvSpPr>
          <p:spPr bwMode="auto">
            <a:xfrm>
              <a:off x="1673" y="3560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508657" y="3191674"/>
            <a:ext cx="203920" cy="990882"/>
            <a:chOff x="5265515" y="2830838"/>
            <a:chExt cx="203920" cy="990882"/>
          </a:xfrm>
        </p:grpSpPr>
        <p:sp>
          <p:nvSpPr>
            <p:cNvPr id="93" name="Rectangle 21"/>
            <p:cNvSpPr>
              <a:spLocks noChangeArrowheads="1"/>
            </p:cNvSpPr>
            <p:nvPr/>
          </p:nvSpPr>
          <p:spPr bwMode="auto">
            <a:xfrm>
              <a:off x="5284704" y="3544721"/>
              <a:ext cx="18473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5265515" y="2830838"/>
              <a:ext cx="189478" cy="650704"/>
              <a:chOff x="5202561" y="6031233"/>
              <a:chExt cx="189478" cy="650704"/>
            </a:xfrm>
          </p:grpSpPr>
          <p:sp>
            <p:nvSpPr>
              <p:cNvPr id="95" name="Rectangle 102"/>
              <p:cNvSpPr>
                <a:spLocks noChangeArrowheads="1"/>
              </p:cNvSpPr>
              <p:nvPr/>
            </p:nvSpPr>
            <p:spPr bwMode="auto">
              <a:xfrm>
                <a:off x="5207308" y="6031233"/>
                <a:ext cx="184731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96" name="Rectangle 102"/>
              <p:cNvSpPr>
                <a:spLocks noChangeArrowheads="1"/>
              </p:cNvSpPr>
              <p:nvPr/>
            </p:nvSpPr>
            <p:spPr bwMode="auto">
              <a:xfrm>
                <a:off x="5202561" y="6312605"/>
                <a:ext cx="184731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dirty="0">
                  <a:solidFill>
                    <a:srgbClr val="6600CC"/>
                  </a:solidFill>
                </a:endParaRPr>
              </a:p>
            </p:txBody>
          </p:sp>
        </p:grpSp>
      </p:grpSp>
      <p:sp>
        <p:nvSpPr>
          <p:cNvPr id="97" name="Line 47"/>
          <p:cNvSpPr>
            <a:spLocks noChangeShapeType="1"/>
          </p:cNvSpPr>
          <p:nvPr/>
        </p:nvSpPr>
        <p:spPr bwMode="auto">
          <a:xfrm>
            <a:off x="-88232" y="473192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Line 47"/>
          <p:cNvSpPr>
            <a:spLocks noChangeShapeType="1"/>
          </p:cNvSpPr>
          <p:nvPr/>
        </p:nvSpPr>
        <p:spPr bwMode="auto">
          <a:xfrm>
            <a:off x="184484" y="521318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Line 47"/>
          <p:cNvSpPr>
            <a:spLocks noChangeShapeType="1"/>
          </p:cNvSpPr>
          <p:nvPr/>
        </p:nvSpPr>
        <p:spPr bwMode="auto">
          <a:xfrm>
            <a:off x="184485" y="546985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100"/>
          <p:cNvSpPr/>
          <p:nvPr/>
        </p:nvSpPr>
        <p:spPr bwMode="auto">
          <a:xfrm>
            <a:off x="1620211" y="5348455"/>
            <a:ext cx="2588503" cy="314325"/>
          </a:xfrm>
          <a:prstGeom prst="rect">
            <a:avLst/>
          </a:prstGeom>
          <a:solidFill>
            <a:srgbClr val="FCEFDC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18" name="Group 44"/>
          <p:cNvGrpSpPr>
            <a:grpSpLocks/>
          </p:cNvGrpSpPr>
          <p:nvPr/>
        </p:nvGrpSpPr>
        <p:grpSpPr bwMode="auto">
          <a:xfrm>
            <a:off x="136734" y="1816249"/>
            <a:ext cx="4384507" cy="2247085"/>
            <a:chOff x="100" y="2730"/>
            <a:chExt cx="2526" cy="1545"/>
          </a:xfrm>
        </p:grpSpPr>
        <p:sp>
          <p:nvSpPr>
            <p:cNvPr id="119" name="Rectangle 34"/>
            <p:cNvSpPr>
              <a:spLocks noChangeArrowheads="1"/>
            </p:cNvSpPr>
            <p:nvPr/>
          </p:nvSpPr>
          <p:spPr bwMode="auto">
            <a:xfrm>
              <a:off x="100" y="2730"/>
              <a:ext cx="2526" cy="1545"/>
            </a:xfrm>
            <a:prstGeom prst="rect">
              <a:avLst/>
            </a:prstGeom>
            <a:solidFill>
              <a:srgbClr val="FFF3E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en-US" dirty="0" err="1" smtClean="0">
                  <a:solidFill>
                    <a:schemeClr val="tx1"/>
                  </a:solidFill>
                </a:rPr>
                <a:t>int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sumArr</a:t>
              </a:r>
              <a:r>
                <a:rPr lang="en-US" dirty="0" smtClean="0">
                  <a:solidFill>
                    <a:schemeClr val="tx1"/>
                  </a:solidFill>
                </a:rPr>
                <a:t>(</a:t>
              </a:r>
              <a:r>
                <a:rPr lang="en-US" dirty="0" err="1" smtClean="0">
                  <a:solidFill>
                    <a:schemeClr val="tx1"/>
                  </a:solidFill>
                </a:rPr>
                <a:t>int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arr</a:t>
              </a:r>
              <a:r>
                <a:rPr lang="en-US" dirty="0" smtClean="0">
                  <a:solidFill>
                    <a:schemeClr val="tx1"/>
                  </a:solidFill>
                </a:rPr>
                <a:t>[], </a:t>
              </a:r>
              <a:r>
                <a:rPr lang="en-US" dirty="0" err="1" smtClean="0">
                  <a:solidFill>
                    <a:schemeClr val="tx1"/>
                  </a:solidFill>
                </a:rPr>
                <a:t>int</a:t>
              </a:r>
              <a:r>
                <a:rPr lang="en-US" dirty="0" smtClean="0">
                  <a:solidFill>
                    <a:schemeClr val="tx1"/>
                  </a:solidFill>
                </a:rPr>
                <a:t> n)</a:t>
              </a:r>
            </a:p>
            <a:p>
              <a:pPr algn="l"/>
              <a:r>
                <a:rPr lang="en-US" sz="1200" b="1" dirty="0" smtClean="0">
                  <a:solidFill>
                    <a:schemeClr val="tx1"/>
                  </a:solidFill>
                </a:rPr>
                <a:t>{</a:t>
              </a:r>
            </a:p>
            <a:p>
              <a:pPr algn="l"/>
              <a:r>
                <a:rPr lang="en-US" dirty="0" smtClean="0">
                  <a:solidFill>
                    <a:schemeClr val="tx1"/>
                  </a:solidFill>
                </a:rPr>
                <a:t>    if (n == 0) return 0;</a:t>
              </a:r>
            </a:p>
            <a:p>
              <a:pPr algn="l"/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</a:rPr>
                <a:t>   if (n == 1)  return </a:t>
              </a:r>
              <a:r>
                <a:rPr lang="en-US" dirty="0" err="1" smtClean="0">
                  <a:solidFill>
                    <a:schemeClr val="tx1"/>
                  </a:solidFill>
                </a:rPr>
                <a:t>arr</a:t>
              </a:r>
              <a:r>
                <a:rPr lang="en-US" dirty="0" smtClean="0">
                  <a:solidFill>
                    <a:schemeClr val="tx1"/>
                  </a:solidFill>
                </a:rPr>
                <a:t>[0];</a:t>
              </a:r>
            </a:p>
            <a:p>
              <a:pPr algn="l"/>
              <a:r>
                <a:rPr lang="en-US" sz="500" dirty="0" smtClean="0">
                  <a:solidFill>
                    <a:schemeClr val="tx1"/>
                  </a:solidFill>
                </a:rPr>
                <a:t/>
              </a:r>
              <a:br>
                <a:rPr lang="en-US" sz="500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    </a:t>
              </a:r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r>
                <a:rPr lang="en-US" dirty="0">
                  <a:solidFill>
                    <a:schemeClr val="tx1"/>
                  </a:solidFill>
                </a:rPr>
                <a:t> first = 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sumArr</a:t>
              </a:r>
              <a:r>
                <a:rPr lang="en-US" dirty="0" smtClean="0">
                  <a:solidFill>
                    <a:schemeClr val="tx1"/>
                  </a:solidFill>
                </a:rPr>
                <a:t>( </a:t>
              </a:r>
              <a:r>
                <a:rPr lang="en-US" dirty="0" err="1" smtClean="0">
                  <a:solidFill>
                    <a:schemeClr val="tx1"/>
                  </a:solidFill>
                </a:rPr>
                <a:t>arr</a:t>
              </a:r>
              <a:r>
                <a:rPr lang="en-US" dirty="0" smtClean="0">
                  <a:solidFill>
                    <a:schemeClr val="tx1"/>
                  </a:solidFill>
                </a:rPr>
                <a:t>, </a:t>
              </a:r>
              <a:r>
                <a:rPr lang="en-US" dirty="0">
                  <a:solidFill>
                    <a:schemeClr val="tx1"/>
                  </a:solidFill>
                </a:rPr>
                <a:t>n/2 );</a:t>
              </a:r>
            </a:p>
            <a:p>
              <a:pPr algn="l"/>
              <a:r>
                <a:rPr lang="en-US" dirty="0" smtClean="0">
                  <a:solidFill>
                    <a:schemeClr val="tx1"/>
                  </a:solidFill>
                </a:rPr>
                <a:t>    </a:t>
              </a:r>
              <a:r>
                <a:rPr lang="en-US" dirty="0" err="1" smtClean="0">
                  <a:solidFill>
                    <a:schemeClr val="tx1"/>
                  </a:solidFill>
                </a:rPr>
                <a:t>int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secnd</a:t>
              </a:r>
              <a:r>
                <a:rPr lang="en-US" dirty="0">
                  <a:solidFill>
                    <a:schemeClr val="tx1"/>
                  </a:solidFill>
                </a:rPr>
                <a:t> = </a:t>
              </a:r>
              <a:r>
                <a:rPr lang="en-US" dirty="0" err="1">
                  <a:solidFill>
                    <a:schemeClr val="tx1"/>
                  </a:solidFill>
                </a:rPr>
                <a:t>sumArr</a:t>
              </a:r>
              <a:r>
                <a:rPr lang="en-US" dirty="0" smtClean="0">
                  <a:solidFill>
                    <a:schemeClr val="tx1"/>
                  </a:solidFill>
                </a:rPr>
                <a:t>( </a:t>
              </a:r>
              <a:r>
                <a:rPr lang="en-US" dirty="0" err="1" smtClean="0">
                  <a:solidFill>
                    <a:schemeClr val="tx1"/>
                  </a:solidFill>
                </a:rPr>
                <a:t>arr+n</a:t>
              </a:r>
              <a:r>
                <a:rPr lang="en-US" dirty="0" smtClean="0">
                  <a:solidFill>
                    <a:schemeClr val="tx1"/>
                  </a:solidFill>
                </a:rPr>
                <a:t>/2</a:t>
              </a:r>
              <a:r>
                <a:rPr lang="en-US" dirty="0">
                  <a:solidFill>
                    <a:schemeClr val="tx1"/>
                  </a:solidFill>
                </a:rPr>
                <a:t>, n-n/2);</a:t>
              </a:r>
            </a:p>
            <a:p>
              <a:pPr algn="l"/>
              <a:r>
                <a:rPr lang="en-US" dirty="0" smtClean="0">
                  <a:solidFill>
                    <a:schemeClr val="tx1"/>
                  </a:solidFill>
                </a:rPr>
                <a:t>    return </a:t>
              </a:r>
              <a:r>
                <a:rPr lang="en-US" dirty="0">
                  <a:solidFill>
                    <a:schemeClr val="tx1"/>
                  </a:solidFill>
                </a:rPr>
                <a:t>first + </a:t>
              </a:r>
              <a:r>
                <a:rPr lang="en-US" dirty="0" err="1">
                  <a:solidFill>
                    <a:schemeClr val="tx1"/>
                  </a:solidFill>
                </a:rPr>
                <a:t>secnd</a:t>
              </a:r>
              <a:r>
                <a:rPr lang="en-US" dirty="0" smtClean="0">
                  <a:solidFill>
                    <a:schemeClr val="tx1"/>
                  </a:solidFill>
                </a:rPr>
                <a:t>;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sz="1200" b="1" dirty="0" smtClean="0">
                  <a:solidFill>
                    <a:schemeClr val="tx1"/>
                  </a:solidFill>
                </a:rPr>
                <a:t>}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 Box 42"/>
            <p:cNvSpPr txBox="1">
              <a:spLocks noChangeArrowheads="1"/>
            </p:cNvSpPr>
            <p:nvPr/>
          </p:nvSpPr>
          <p:spPr bwMode="auto">
            <a:xfrm>
              <a:off x="1673" y="3560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121" name="Line 142"/>
          <p:cNvSpPr>
            <a:spLocks noChangeShapeType="1"/>
          </p:cNvSpPr>
          <p:nvPr/>
        </p:nvSpPr>
        <p:spPr bwMode="auto">
          <a:xfrm>
            <a:off x="190500" y="583301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Text Box 143"/>
          <p:cNvSpPr txBox="1">
            <a:spLocks noChangeArrowheads="1"/>
          </p:cNvSpPr>
          <p:nvPr/>
        </p:nvSpPr>
        <p:spPr bwMode="auto">
          <a:xfrm>
            <a:off x="3262938" y="5348455"/>
            <a:ext cx="2888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1</a:t>
            </a:r>
          </a:p>
        </p:txBody>
      </p:sp>
      <p:sp>
        <p:nvSpPr>
          <p:cNvPr id="117" name="Rectangle 121"/>
          <p:cNvSpPr>
            <a:spLocks noChangeArrowheads="1"/>
          </p:cNvSpPr>
          <p:nvPr/>
        </p:nvSpPr>
        <p:spPr bwMode="auto">
          <a:xfrm>
            <a:off x="2613171" y="5353132"/>
            <a:ext cx="475715" cy="369332"/>
          </a:xfrm>
          <a:prstGeom prst="rect">
            <a:avLst/>
          </a:prstGeom>
          <a:solidFill>
            <a:schemeClr val="accent1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22" name="Line 47"/>
          <p:cNvSpPr>
            <a:spLocks noChangeShapeType="1"/>
          </p:cNvSpPr>
          <p:nvPr/>
        </p:nvSpPr>
        <p:spPr bwMode="auto">
          <a:xfrm>
            <a:off x="-80210" y="2052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Line 47"/>
          <p:cNvSpPr>
            <a:spLocks noChangeShapeType="1"/>
          </p:cNvSpPr>
          <p:nvPr/>
        </p:nvSpPr>
        <p:spPr bwMode="auto">
          <a:xfrm>
            <a:off x="184484" y="2486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Line 47"/>
          <p:cNvSpPr>
            <a:spLocks noChangeShapeType="1"/>
          </p:cNvSpPr>
          <p:nvPr/>
        </p:nvSpPr>
        <p:spPr bwMode="auto">
          <a:xfrm>
            <a:off x="198521" y="275874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Rectangle 125"/>
          <p:cNvSpPr/>
          <p:nvPr/>
        </p:nvSpPr>
        <p:spPr bwMode="auto">
          <a:xfrm>
            <a:off x="1620211" y="5674338"/>
            <a:ext cx="2588503" cy="314325"/>
          </a:xfrm>
          <a:prstGeom prst="rect">
            <a:avLst/>
          </a:prstGeom>
          <a:solidFill>
            <a:srgbClr val="FCEFDC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5" name="Text Box 104"/>
          <p:cNvSpPr txBox="1">
            <a:spLocks noChangeArrowheads="1"/>
          </p:cNvSpPr>
          <p:nvPr/>
        </p:nvSpPr>
        <p:spPr bwMode="auto">
          <a:xfrm>
            <a:off x="2724297" y="2325422"/>
            <a:ext cx="4299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8" name="Line 142"/>
          <p:cNvSpPr>
            <a:spLocks noChangeShapeType="1"/>
          </p:cNvSpPr>
          <p:nvPr/>
        </p:nvSpPr>
        <p:spPr bwMode="auto">
          <a:xfrm>
            <a:off x="174458" y="612098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1" name="Group 135"/>
          <p:cNvGrpSpPr>
            <a:grpSpLocks/>
          </p:cNvGrpSpPr>
          <p:nvPr/>
        </p:nvGrpSpPr>
        <p:grpSpPr bwMode="auto">
          <a:xfrm>
            <a:off x="2553642" y="5619583"/>
            <a:ext cx="930276" cy="369888"/>
            <a:chOff x="4297" y="2583"/>
            <a:chExt cx="586" cy="233"/>
          </a:xfrm>
        </p:grpSpPr>
        <p:sp>
          <p:nvSpPr>
            <p:cNvPr id="132" name="Rectangle 136"/>
            <p:cNvSpPr>
              <a:spLocks noChangeArrowheads="1"/>
            </p:cNvSpPr>
            <p:nvPr/>
          </p:nvSpPr>
          <p:spPr bwMode="auto">
            <a:xfrm>
              <a:off x="4297" y="2583"/>
              <a:ext cx="294" cy="233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33" name="Rectangle 137"/>
            <p:cNvSpPr>
              <a:spLocks noChangeArrowheads="1"/>
            </p:cNvSpPr>
            <p:nvPr/>
          </p:nvSpPr>
          <p:spPr bwMode="auto">
            <a:xfrm>
              <a:off x="4589" y="2583"/>
              <a:ext cx="294" cy="233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dirty="0" smtClean="0"/>
                <a:t>42</a:t>
              </a:r>
              <a:endParaRPr lang="en-US" dirty="0"/>
            </a:p>
          </p:txBody>
        </p:sp>
      </p:grpSp>
      <p:sp>
        <p:nvSpPr>
          <p:cNvPr id="138" name="Text Box 143"/>
          <p:cNvSpPr txBox="1">
            <a:spLocks noChangeArrowheads="1"/>
          </p:cNvSpPr>
          <p:nvPr/>
        </p:nvSpPr>
        <p:spPr bwMode="auto">
          <a:xfrm>
            <a:off x="3694108" y="5661602"/>
            <a:ext cx="325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2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139" name="Line 47"/>
          <p:cNvSpPr>
            <a:spLocks noChangeShapeType="1"/>
          </p:cNvSpPr>
          <p:nvPr/>
        </p:nvSpPr>
        <p:spPr bwMode="auto">
          <a:xfrm>
            <a:off x="-88232" y="205238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Line 47"/>
          <p:cNvSpPr>
            <a:spLocks noChangeShapeType="1"/>
          </p:cNvSpPr>
          <p:nvPr/>
        </p:nvSpPr>
        <p:spPr bwMode="auto">
          <a:xfrm>
            <a:off x="184484" y="2486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Line 47"/>
          <p:cNvSpPr>
            <a:spLocks noChangeShapeType="1"/>
          </p:cNvSpPr>
          <p:nvPr/>
        </p:nvSpPr>
        <p:spPr bwMode="auto">
          <a:xfrm>
            <a:off x="190500" y="275874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Line 47"/>
          <p:cNvSpPr>
            <a:spLocks noChangeShapeType="1"/>
          </p:cNvSpPr>
          <p:nvPr/>
        </p:nvSpPr>
        <p:spPr bwMode="auto">
          <a:xfrm>
            <a:off x="174458" y="312770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" name="Group 44"/>
          <p:cNvGrpSpPr>
            <a:grpSpLocks/>
          </p:cNvGrpSpPr>
          <p:nvPr/>
        </p:nvGrpSpPr>
        <p:grpSpPr bwMode="auto">
          <a:xfrm>
            <a:off x="4656149" y="552673"/>
            <a:ext cx="4384507" cy="2247085"/>
            <a:chOff x="100" y="2730"/>
            <a:chExt cx="2526" cy="1545"/>
          </a:xfrm>
        </p:grpSpPr>
        <p:sp>
          <p:nvSpPr>
            <p:cNvPr id="144" name="Rectangle 34"/>
            <p:cNvSpPr>
              <a:spLocks noChangeArrowheads="1"/>
            </p:cNvSpPr>
            <p:nvPr/>
          </p:nvSpPr>
          <p:spPr bwMode="auto">
            <a:xfrm>
              <a:off x="100" y="2730"/>
              <a:ext cx="2526" cy="1545"/>
            </a:xfrm>
            <a:prstGeom prst="rect">
              <a:avLst/>
            </a:prstGeom>
            <a:solidFill>
              <a:srgbClr val="FFF3E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en-US" dirty="0" err="1" smtClean="0">
                  <a:solidFill>
                    <a:schemeClr val="tx1"/>
                  </a:solidFill>
                </a:rPr>
                <a:t>int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sumArr</a:t>
              </a:r>
              <a:r>
                <a:rPr lang="en-US" dirty="0" smtClean="0">
                  <a:solidFill>
                    <a:schemeClr val="tx1"/>
                  </a:solidFill>
                </a:rPr>
                <a:t>(</a:t>
              </a:r>
              <a:r>
                <a:rPr lang="en-US" dirty="0" err="1" smtClean="0">
                  <a:solidFill>
                    <a:schemeClr val="tx1"/>
                  </a:solidFill>
                </a:rPr>
                <a:t>int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arr</a:t>
              </a:r>
              <a:r>
                <a:rPr lang="en-US" dirty="0" smtClean="0">
                  <a:solidFill>
                    <a:schemeClr val="tx1"/>
                  </a:solidFill>
                </a:rPr>
                <a:t>[], </a:t>
              </a:r>
              <a:r>
                <a:rPr lang="en-US" dirty="0" err="1" smtClean="0">
                  <a:solidFill>
                    <a:schemeClr val="tx1"/>
                  </a:solidFill>
                </a:rPr>
                <a:t>int</a:t>
              </a:r>
              <a:r>
                <a:rPr lang="en-US" dirty="0" smtClean="0">
                  <a:solidFill>
                    <a:schemeClr val="tx1"/>
                  </a:solidFill>
                </a:rPr>
                <a:t> n)</a:t>
              </a:r>
            </a:p>
            <a:p>
              <a:pPr algn="l"/>
              <a:r>
                <a:rPr lang="en-US" sz="1200" b="1" dirty="0" smtClean="0">
                  <a:solidFill>
                    <a:schemeClr val="tx1"/>
                  </a:solidFill>
                </a:rPr>
                <a:t>{</a:t>
              </a:r>
            </a:p>
            <a:p>
              <a:pPr algn="l"/>
              <a:r>
                <a:rPr lang="en-US" dirty="0" smtClean="0">
                  <a:solidFill>
                    <a:schemeClr val="tx1"/>
                  </a:solidFill>
                </a:rPr>
                <a:t>    if (n == 0) return 0;</a:t>
              </a:r>
            </a:p>
            <a:p>
              <a:pPr algn="l"/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</a:rPr>
                <a:t>   if (n == 1)  return </a:t>
              </a:r>
              <a:r>
                <a:rPr lang="en-US" dirty="0" err="1" smtClean="0">
                  <a:solidFill>
                    <a:schemeClr val="tx1"/>
                  </a:solidFill>
                </a:rPr>
                <a:t>arr</a:t>
              </a:r>
              <a:r>
                <a:rPr lang="en-US" dirty="0" smtClean="0">
                  <a:solidFill>
                    <a:schemeClr val="tx1"/>
                  </a:solidFill>
                </a:rPr>
                <a:t>[0];</a:t>
              </a:r>
            </a:p>
            <a:p>
              <a:pPr algn="l"/>
              <a:r>
                <a:rPr lang="en-US" sz="500" dirty="0" smtClean="0">
                  <a:solidFill>
                    <a:schemeClr val="tx1"/>
                  </a:solidFill>
                </a:rPr>
                <a:t/>
              </a:r>
              <a:br>
                <a:rPr lang="en-US" sz="500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    </a:t>
              </a:r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r>
                <a:rPr lang="en-US" dirty="0">
                  <a:solidFill>
                    <a:schemeClr val="tx1"/>
                  </a:solidFill>
                </a:rPr>
                <a:t> first = 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sumArr</a:t>
              </a:r>
              <a:r>
                <a:rPr lang="en-US" dirty="0" smtClean="0">
                  <a:solidFill>
                    <a:schemeClr val="tx1"/>
                  </a:solidFill>
                </a:rPr>
                <a:t>( </a:t>
              </a:r>
              <a:r>
                <a:rPr lang="en-US" dirty="0" err="1" smtClean="0">
                  <a:solidFill>
                    <a:schemeClr val="tx1"/>
                  </a:solidFill>
                </a:rPr>
                <a:t>arr</a:t>
              </a:r>
              <a:r>
                <a:rPr lang="en-US" dirty="0" smtClean="0">
                  <a:solidFill>
                    <a:schemeClr val="tx1"/>
                  </a:solidFill>
                </a:rPr>
                <a:t>, </a:t>
              </a:r>
              <a:r>
                <a:rPr lang="en-US" dirty="0">
                  <a:solidFill>
                    <a:schemeClr val="tx1"/>
                  </a:solidFill>
                </a:rPr>
                <a:t>n/2 );</a:t>
              </a:r>
            </a:p>
            <a:p>
              <a:pPr algn="l"/>
              <a:r>
                <a:rPr lang="en-US" dirty="0" smtClean="0">
                  <a:solidFill>
                    <a:schemeClr val="tx1"/>
                  </a:solidFill>
                </a:rPr>
                <a:t>    </a:t>
              </a:r>
              <a:r>
                <a:rPr lang="en-US" dirty="0" err="1" smtClean="0">
                  <a:solidFill>
                    <a:schemeClr val="tx1"/>
                  </a:solidFill>
                </a:rPr>
                <a:t>int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secnd</a:t>
              </a:r>
              <a:r>
                <a:rPr lang="en-US" dirty="0">
                  <a:solidFill>
                    <a:schemeClr val="tx1"/>
                  </a:solidFill>
                </a:rPr>
                <a:t> = </a:t>
              </a:r>
              <a:r>
                <a:rPr lang="en-US" dirty="0" err="1">
                  <a:solidFill>
                    <a:schemeClr val="tx1"/>
                  </a:solidFill>
                </a:rPr>
                <a:t>sumArr</a:t>
              </a:r>
              <a:r>
                <a:rPr lang="en-US" dirty="0" smtClean="0">
                  <a:solidFill>
                    <a:schemeClr val="tx1"/>
                  </a:solidFill>
                </a:rPr>
                <a:t>( </a:t>
              </a:r>
              <a:r>
                <a:rPr lang="en-US" dirty="0" err="1" smtClean="0">
                  <a:solidFill>
                    <a:schemeClr val="tx1"/>
                  </a:solidFill>
                </a:rPr>
                <a:t>arr+n</a:t>
              </a:r>
              <a:r>
                <a:rPr lang="en-US" dirty="0" smtClean="0">
                  <a:solidFill>
                    <a:schemeClr val="tx1"/>
                  </a:solidFill>
                </a:rPr>
                <a:t>/2</a:t>
              </a:r>
              <a:r>
                <a:rPr lang="en-US" dirty="0">
                  <a:solidFill>
                    <a:schemeClr val="tx1"/>
                  </a:solidFill>
                </a:rPr>
                <a:t>, n-n/2);</a:t>
              </a:r>
            </a:p>
            <a:p>
              <a:pPr algn="l"/>
              <a:r>
                <a:rPr lang="en-US" dirty="0" smtClean="0">
                  <a:solidFill>
                    <a:schemeClr val="tx1"/>
                  </a:solidFill>
                </a:rPr>
                <a:t>    return </a:t>
              </a:r>
              <a:r>
                <a:rPr lang="en-US" dirty="0">
                  <a:solidFill>
                    <a:schemeClr val="tx1"/>
                  </a:solidFill>
                </a:rPr>
                <a:t>first + </a:t>
              </a:r>
              <a:r>
                <a:rPr lang="en-US" dirty="0" err="1">
                  <a:solidFill>
                    <a:schemeClr val="tx1"/>
                  </a:solidFill>
                </a:rPr>
                <a:t>secnd</a:t>
              </a:r>
              <a:r>
                <a:rPr lang="en-US" dirty="0" smtClean="0">
                  <a:solidFill>
                    <a:schemeClr val="tx1"/>
                  </a:solidFill>
                </a:rPr>
                <a:t>;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sz="1200" b="1" dirty="0" smtClean="0">
                  <a:solidFill>
                    <a:schemeClr val="tx1"/>
                  </a:solidFill>
                </a:rPr>
                <a:t>}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5" name="Text Box 42"/>
            <p:cNvSpPr txBox="1">
              <a:spLocks noChangeArrowheads="1"/>
            </p:cNvSpPr>
            <p:nvPr/>
          </p:nvSpPr>
          <p:spPr bwMode="auto">
            <a:xfrm>
              <a:off x="1673" y="3560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146" name="Rectangle 145"/>
          <p:cNvSpPr/>
          <p:nvPr/>
        </p:nvSpPr>
        <p:spPr bwMode="auto">
          <a:xfrm>
            <a:off x="1645008" y="2642596"/>
            <a:ext cx="2588503" cy="314325"/>
          </a:xfrm>
          <a:prstGeom prst="rect">
            <a:avLst/>
          </a:prstGeom>
          <a:solidFill>
            <a:srgbClr val="FCEFDC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7" name="Text Box 143"/>
          <p:cNvSpPr txBox="1">
            <a:spLocks noChangeArrowheads="1"/>
          </p:cNvSpPr>
          <p:nvPr/>
        </p:nvSpPr>
        <p:spPr bwMode="auto">
          <a:xfrm>
            <a:off x="3287735" y="2642596"/>
            <a:ext cx="2888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1</a:t>
            </a:r>
          </a:p>
        </p:txBody>
      </p:sp>
      <p:sp>
        <p:nvSpPr>
          <p:cNvPr id="148" name="Rectangle 121"/>
          <p:cNvSpPr>
            <a:spLocks noChangeArrowheads="1"/>
          </p:cNvSpPr>
          <p:nvPr/>
        </p:nvSpPr>
        <p:spPr bwMode="auto">
          <a:xfrm>
            <a:off x="2637968" y="2647273"/>
            <a:ext cx="475715" cy="369332"/>
          </a:xfrm>
          <a:prstGeom prst="rect">
            <a:avLst/>
          </a:prstGeom>
          <a:solidFill>
            <a:schemeClr val="accent1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49" name="Line 47"/>
          <p:cNvSpPr>
            <a:spLocks noChangeShapeType="1"/>
          </p:cNvSpPr>
          <p:nvPr/>
        </p:nvSpPr>
        <p:spPr bwMode="auto">
          <a:xfrm>
            <a:off x="4454300" y="77105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Line 47"/>
          <p:cNvSpPr>
            <a:spLocks noChangeShapeType="1"/>
          </p:cNvSpPr>
          <p:nvPr/>
        </p:nvSpPr>
        <p:spPr bwMode="auto">
          <a:xfrm>
            <a:off x="4695061" y="120555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Line 47"/>
          <p:cNvSpPr>
            <a:spLocks noChangeShapeType="1"/>
          </p:cNvSpPr>
          <p:nvPr/>
        </p:nvSpPr>
        <p:spPr bwMode="auto">
          <a:xfrm>
            <a:off x="4701541" y="1494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Rectangle 151"/>
          <p:cNvSpPr/>
          <p:nvPr/>
        </p:nvSpPr>
        <p:spPr bwMode="auto">
          <a:xfrm>
            <a:off x="1610757" y="2930063"/>
            <a:ext cx="2588503" cy="314325"/>
          </a:xfrm>
          <a:prstGeom prst="rect">
            <a:avLst/>
          </a:prstGeom>
          <a:solidFill>
            <a:srgbClr val="FCEFDC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3" name="Text Box 104"/>
          <p:cNvSpPr txBox="1">
            <a:spLocks noChangeArrowheads="1"/>
          </p:cNvSpPr>
          <p:nvPr/>
        </p:nvSpPr>
        <p:spPr bwMode="auto">
          <a:xfrm>
            <a:off x="7217457" y="1020892"/>
            <a:ext cx="4667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4" name="Line 47"/>
          <p:cNvSpPr>
            <a:spLocks noChangeShapeType="1"/>
          </p:cNvSpPr>
          <p:nvPr/>
        </p:nvSpPr>
        <p:spPr bwMode="auto">
          <a:xfrm>
            <a:off x="184186" y="340160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Text Box 143"/>
          <p:cNvSpPr txBox="1">
            <a:spLocks noChangeArrowheads="1"/>
          </p:cNvSpPr>
          <p:nvPr/>
        </p:nvSpPr>
        <p:spPr bwMode="auto">
          <a:xfrm>
            <a:off x="3549677" y="2925857"/>
            <a:ext cx="2888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1</a:t>
            </a:r>
          </a:p>
        </p:txBody>
      </p:sp>
      <p:sp>
        <p:nvSpPr>
          <p:cNvPr id="156" name="Rectangle 121"/>
          <p:cNvSpPr>
            <a:spLocks noChangeArrowheads="1"/>
          </p:cNvSpPr>
          <p:nvPr/>
        </p:nvSpPr>
        <p:spPr bwMode="auto">
          <a:xfrm>
            <a:off x="2899910" y="2930534"/>
            <a:ext cx="475715" cy="369332"/>
          </a:xfrm>
          <a:prstGeom prst="rect">
            <a:avLst/>
          </a:prstGeom>
          <a:solidFill>
            <a:schemeClr val="accent1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157" name="Line 47"/>
          <p:cNvSpPr>
            <a:spLocks noChangeShapeType="1"/>
          </p:cNvSpPr>
          <p:nvPr/>
        </p:nvSpPr>
        <p:spPr bwMode="auto">
          <a:xfrm>
            <a:off x="6065432" y="1244470"/>
            <a:ext cx="152400" cy="18466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Line 47"/>
          <p:cNvSpPr>
            <a:spLocks noChangeShapeType="1"/>
          </p:cNvSpPr>
          <p:nvPr/>
        </p:nvSpPr>
        <p:spPr bwMode="auto">
          <a:xfrm>
            <a:off x="4454300" y="77105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Line 47"/>
          <p:cNvSpPr>
            <a:spLocks noChangeShapeType="1"/>
          </p:cNvSpPr>
          <p:nvPr/>
        </p:nvSpPr>
        <p:spPr bwMode="auto">
          <a:xfrm>
            <a:off x="4691813" y="120555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Line 47"/>
          <p:cNvSpPr>
            <a:spLocks noChangeShapeType="1"/>
          </p:cNvSpPr>
          <p:nvPr/>
        </p:nvSpPr>
        <p:spPr bwMode="auto">
          <a:xfrm>
            <a:off x="4708021" y="1494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Rectangle 160"/>
          <p:cNvSpPr/>
          <p:nvPr/>
        </p:nvSpPr>
        <p:spPr bwMode="auto">
          <a:xfrm>
            <a:off x="1704789" y="3208927"/>
            <a:ext cx="2749511" cy="314325"/>
          </a:xfrm>
          <a:prstGeom prst="rect">
            <a:avLst/>
          </a:prstGeom>
          <a:solidFill>
            <a:srgbClr val="FCEFDC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2" name="Text Box 104"/>
          <p:cNvSpPr txBox="1">
            <a:spLocks noChangeArrowheads="1"/>
          </p:cNvSpPr>
          <p:nvPr/>
        </p:nvSpPr>
        <p:spPr bwMode="auto">
          <a:xfrm>
            <a:off x="7214209" y="1017644"/>
            <a:ext cx="4667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>
            <a:off x="6062184" y="1241222"/>
            <a:ext cx="152400" cy="18466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Line 47"/>
          <p:cNvSpPr>
            <a:spLocks noChangeShapeType="1"/>
          </p:cNvSpPr>
          <p:nvPr/>
        </p:nvSpPr>
        <p:spPr bwMode="auto">
          <a:xfrm>
            <a:off x="169337" y="365771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Rectangle 165"/>
          <p:cNvSpPr/>
          <p:nvPr/>
        </p:nvSpPr>
        <p:spPr bwMode="auto">
          <a:xfrm>
            <a:off x="1263212" y="3536846"/>
            <a:ext cx="1523793" cy="314325"/>
          </a:xfrm>
          <a:prstGeom prst="rect">
            <a:avLst/>
          </a:prstGeom>
          <a:solidFill>
            <a:srgbClr val="FCEFDC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7" name="Rectangle 166"/>
          <p:cNvSpPr/>
          <p:nvPr/>
        </p:nvSpPr>
        <p:spPr bwMode="auto">
          <a:xfrm>
            <a:off x="1693388" y="6000643"/>
            <a:ext cx="2760912" cy="314325"/>
          </a:xfrm>
          <a:prstGeom prst="rect">
            <a:avLst/>
          </a:prstGeom>
          <a:solidFill>
            <a:srgbClr val="FCEFDC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5" name="Text Box 104"/>
          <p:cNvSpPr txBox="1">
            <a:spLocks noChangeArrowheads="1"/>
          </p:cNvSpPr>
          <p:nvPr/>
        </p:nvSpPr>
        <p:spPr bwMode="auto">
          <a:xfrm>
            <a:off x="1660410" y="3509343"/>
            <a:ext cx="4667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9" name="Line 47"/>
          <p:cNvSpPr>
            <a:spLocks noChangeShapeType="1"/>
          </p:cNvSpPr>
          <p:nvPr/>
        </p:nvSpPr>
        <p:spPr bwMode="auto">
          <a:xfrm>
            <a:off x="178255" y="638708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Rectangle 169"/>
          <p:cNvSpPr/>
          <p:nvPr/>
        </p:nvSpPr>
        <p:spPr bwMode="auto">
          <a:xfrm>
            <a:off x="1219960" y="6231535"/>
            <a:ext cx="1523793" cy="314325"/>
          </a:xfrm>
          <a:prstGeom prst="rect">
            <a:avLst/>
          </a:prstGeom>
          <a:solidFill>
            <a:srgbClr val="FCEFDC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1" name="Text Box 104"/>
          <p:cNvSpPr txBox="1">
            <a:spLocks noChangeArrowheads="1"/>
          </p:cNvSpPr>
          <p:nvPr/>
        </p:nvSpPr>
        <p:spPr bwMode="auto">
          <a:xfrm>
            <a:off x="1617158" y="6204032"/>
            <a:ext cx="4667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72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64390" name="Group 134"/>
          <p:cNvGrpSpPr>
            <a:grpSpLocks/>
          </p:cNvGrpSpPr>
          <p:nvPr/>
        </p:nvGrpSpPr>
        <p:grpSpPr bwMode="auto">
          <a:xfrm>
            <a:off x="5932488" y="5646738"/>
            <a:ext cx="2079625" cy="757237"/>
            <a:chOff x="3875" y="2567"/>
            <a:chExt cx="1310" cy="477"/>
          </a:xfrm>
        </p:grpSpPr>
        <p:sp>
          <p:nvSpPr>
            <p:cNvPr id="864382" name="Rectangle 126"/>
            <p:cNvSpPr>
              <a:spLocks noChangeArrowheads="1"/>
            </p:cNvSpPr>
            <p:nvPr/>
          </p:nvSpPr>
          <p:spPr bwMode="auto">
            <a:xfrm>
              <a:off x="4302" y="2576"/>
              <a:ext cx="285" cy="247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864383" name="Rectangle 127"/>
            <p:cNvSpPr>
              <a:spLocks noChangeArrowheads="1"/>
            </p:cNvSpPr>
            <p:nvPr/>
          </p:nvSpPr>
          <p:spPr bwMode="auto">
            <a:xfrm>
              <a:off x="4583" y="2576"/>
              <a:ext cx="308" cy="247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20</a:t>
              </a:r>
            </a:p>
          </p:txBody>
        </p:sp>
        <p:sp>
          <p:nvSpPr>
            <p:cNvPr id="864384" name="Rectangle 128"/>
            <p:cNvSpPr>
              <a:spLocks noChangeArrowheads="1"/>
            </p:cNvSpPr>
            <p:nvPr/>
          </p:nvSpPr>
          <p:spPr bwMode="auto">
            <a:xfrm>
              <a:off x="4877" y="2576"/>
              <a:ext cx="308" cy="247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42</a:t>
              </a:r>
            </a:p>
          </p:txBody>
        </p:sp>
        <p:sp>
          <p:nvSpPr>
            <p:cNvPr id="864387" name="Rectangle 131"/>
            <p:cNvSpPr>
              <a:spLocks noChangeArrowheads="1"/>
            </p:cNvSpPr>
            <p:nvPr/>
          </p:nvSpPr>
          <p:spPr bwMode="auto">
            <a:xfrm>
              <a:off x="3875" y="2567"/>
              <a:ext cx="4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6600CC"/>
                  </a:solidFill>
                </a:rPr>
                <a:t>nums</a:t>
              </a:r>
              <a:endParaRPr lang="en-US" dirty="0">
                <a:solidFill>
                  <a:srgbClr val="6600CC"/>
                </a:solidFill>
              </a:endParaRPr>
            </a:p>
          </p:txBody>
        </p:sp>
        <p:sp>
          <p:nvSpPr>
            <p:cNvPr id="864388" name="Rectangle 132"/>
            <p:cNvSpPr>
              <a:spLocks noChangeArrowheads="1"/>
            </p:cNvSpPr>
            <p:nvPr/>
          </p:nvSpPr>
          <p:spPr bwMode="auto">
            <a:xfrm>
              <a:off x="4401" y="2813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64389" name="Rectangle 133"/>
            <p:cNvSpPr>
              <a:spLocks noChangeArrowheads="1"/>
            </p:cNvSpPr>
            <p:nvPr/>
          </p:nvSpPr>
          <p:spPr bwMode="auto">
            <a:xfrm>
              <a:off x="4990" y="2801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864391" name="Group 135"/>
          <p:cNvGrpSpPr>
            <a:grpSpLocks/>
          </p:cNvGrpSpPr>
          <p:nvPr/>
        </p:nvGrpSpPr>
        <p:grpSpPr bwMode="auto">
          <a:xfrm>
            <a:off x="6196013" y="5646738"/>
            <a:ext cx="1816100" cy="757237"/>
            <a:chOff x="4041" y="2567"/>
            <a:chExt cx="1144" cy="477"/>
          </a:xfrm>
        </p:grpSpPr>
        <p:sp>
          <p:nvSpPr>
            <p:cNvPr id="864392" name="Rectangle 136"/>
            <p:cNvSpPr>
              <a:spLocks noChangeArrowheads="1"/>
            </p:cNvSpPr>
            <p:nvPr/>
          </p:nvSpPr>
          <p:spPr bwMode="auto">
            <a:xfrm>
              <a:off x="4302" y="2576"/>
              <a:ext cx="285" cy="247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864393" name="Rectangle 137"/>
            <p:cNvSpPr>
              <a:spLocks noChangeArrowheads="1"/>
            </p:cNvSpPr>
            <p:nvPr/>
          </p:nvSpPr>
          <p:spPr bwMode="auto">
            <a:xfrm>
              <a:off x="4583" y="2576"/>
              <a:ext cx="308" cy="247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864394" name="Rectangle 138"/>
            <p:cNvSpPr>
              <a:spLocks noChangeArrowheads="1"/>
            </p:cNvSpPr>
            <p:nvPr/>
          </p:nvSpPr>
          <p:spPr bwMode="auto">
            <a:xfrm>
              <a:off x="4877" y="2576"/>
              <a:ext cx="308" cy="247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42</a:t>
              </a:r>
            </a:p>
          </p:txBody>
        </p:sp>
        <p:sp>
          <p:nvSpPr>
            <p:cNvPr id="864395" name="Rectangle 139"/>
            <p:cNvSpPr>
              <a:spLocks noChangeArrowheads="1"/>
            </p:cNvSpPr>
            <p:nvPr/>
          </p:nvSpPr>
          <p:spPr bwMode="auto">
            <a:xfrm>
              <a:off x="4041" y="2567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64396" name="Rectangle 140"/>
            <p:cNvSpPr>
              <a:spLocks noChangeArrowheads="1"/>
            </p:cNvSpPr>
            <p:nvPr/>
          </p:nvSpPr>
          <p:spPr bwMode="auto">
            <a:xfrm>
              <a:off x="4379" y="2813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864397" name="Rectangle 141"/>
            <p:cNvSpPr>
              <a:spLocks noChangeArrowheads="1"/>
            </p:cNvSpPr>
            <p:nvPr/>
          </p:nvSpPr>
          <p:spPr bwMode="auto">
            <a:xfrm>
              <a:off x="4968" y="2801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864399" name="Text Box 143"/>
          <p:cNvSpPr txBox="1">
            <a:spLocks noChangeArrowheads="1"/>
          </p:cNvSpPr>
          <p:nvPr/>
        </p:nvSpPr>
        <p:spPr bwMode="auto">
          <a:xfrm>
            <a:off x="8048625" y="57943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-0.58872 -0.2247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643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44" y="-1125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58195 -0.2310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643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97" y="-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0" fill="hold"/>
                                        <p:tgtEl>
                                          <p:spTgt spid="8643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8643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96296E-6 L -0.07118 -0.56458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9" y="-28241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-0.09879 -0.575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-28750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-0.12621 0.48449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9" y="24213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7037E-6 L -0.11927 -0.61389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2" y="-30694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81481E-6 L -0.12118 -0.61226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9" y="-3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7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8148E-6 L 0.43628 -0.35023 " pathEditMode="relative" rAng="0" ptsTypes="AA">
                                      <p:cBhvr>
                                        <p:cTn id="221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6" y="-17523"/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96296E-6 L 0.40434 -0.35926 " pathEditMode="relative" rAng="0" ptsTypes="AA">
                                      <p:cBhvr>
                                        <p:cTn id="223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08" y="-17963"/>
                                    </p:animMotion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7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0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06060"/>
                                      </p:to>
                                    </p:animClr>
                                    <p:set>
                                      <p:cBhvr>
                                        <p:cTn id="231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44444E-6 L -0.62188 0.27894 " pathEditMode="relative" rAng="0" ptsTypes="AA">
                                      <p:cBhvr>
                                        <p:cTn id="267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94" y="13935"/>
                                    </p:animMotion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8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22222E-6 L 0.40539 -0.3912 " pathEditMode="relative" rAng="0" ptsTypes="AA">
                                      <p:cBhvr>
                                        <p:cTn id="312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-19560"/>
                                    </p:animMotion>
                                  </p:childTnLst>
                                </p:cTn>
                              </p:par>
                              <p:par>
                                <p:cTn id="3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37552 -0.39885 " pathEditMode="relative" rAng="0" ptsTypes="AA">
                                      <p:cBhvr>
                                        <p:cTn id="314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67" y="-1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7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8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06060"/>
                                      </p:to>
                                    </p:animClr>
                                    <p:set>
                                      <p:cBhvr>
                                        <p:cTn id="319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48148E-6 L -0.60903 0.31875 " pathEditMode="relative" rAng="0" ptsTypes="AA">
                                      <p:cBhvr>
                                        <p:cTn id="355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51" y="15926"/>
                                    </p:animMotion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5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6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-0.00023 L -0.00573 0.3537 " pathEditMode="relative" rAng="0" ptsTypes="AA">
                                      <p:cBhvr>
                                        <p:cTn id="394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17685"/>
                                    </p:animMotion>
                                  </p:childTnLst>
                                </p:cTn>
                              </p:par>
                              <p:par>
                                <p:cTn id="3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9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0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 L 0.53316 -0.00648 " pathEditMode="relative" rAng="0" ptsTypes="AA">
                                      <p:cBhvr>
                                        <p:cTn id="448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49" y="-324"/>
                                    </p:animMotion>
                                  </p:childTnLst>
                                </p:cTn>
                              </p:par>
                              <p:par>
                                <p:cTn id="4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5" dur="500"/>
                                        <p:tgtEl>
                                          <p:spTgt spid="864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500"/>
                                        <p:tgtEl>
                                          <p:spTgt spid="86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7" dur="2000" fill="hold"/>
                                        <p:tgtEl>
                                          <p:spTgt spid="8643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78" dur="2000" fill="hold"/>
                                        <p:tgtEl>
                                          <p:spTgt spid="8643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303" grpId="0" animBg="1"/>
      <p:bldP spid="864303" grpId="1" animBg="1"/>
      <p:bldP spid="864398" grpId="0" animBg="1"/>
      <p:bldP spid="864398" grpId="1" animBg="1"/>
      <p:bldP spid="864465" grpId="0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1" grpId="0" animBg="1"/>
      <p:bldP spid="101" grpId="1" animBg="1"/>
      <p:bldP spid="121" grpId="0" animBg="1"/>
      <p:bldP spid="121" grpId="1" animBg="1"/>
      <p:bldP spid="116" grpId="0"/>
      <p:bldP spid="116" grpId="1"/>
      <p:bldP spid="116" grpId="2"/>
      <p:bldP spid="117" grpId="0" animBg="1"/>
      <p:bldP spid="117" grpId="1" animBg="1"/>
      <p:bldP spid="117" grpId="2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6" grpId="0" animBg="1"/>
      <p:bldP spid="126" grpId="1" animBg="1"/>
      <p:bldP spid="125" grpId="0"/>
      <p:bldP spid="125" grpId="1"/>
      <p:bldP spid="125" grpId="2"/>
      <p:bldP spid="128" grpId="0" animBg="1"/>
      <p:bldP spid="128" grpId="1" animBg="1"/>
      <p:bldP spid="138" grpId="0"/>
      <p:bldP spid="138" grpId="1"/>
      <p:bldP spid="138" grpId="2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2" grpId="2" animBg="1"/>
      <p:bldP spid="146" grpId="0" animBg="1"/>
      <p:bldP spid="146" grpId="1" animBg="1"/>
      <p:bldP spid="147" grpId="0"/>
      <p:bldP spid="147" grpId="1"/>
      <p:bldP spid="147" grpId="2"/>
      <p:bldP spid="148" grpId="0" animBg="1"/>
      <p:bldP spid="148" grpId="1" animBg="1"/>
      <p:bldP spid="148" grpId="2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2" grpId="0" animBg="1"/>
      <p:bldP spid="152" grpId="1" animBg="1"/>
      <p:bldP spid="153" grpId="0"/>
      <p:bldP spid="153" grpId="1"/>
      <p:bldP spid="153" grpId="2"/>
      <p:bldP spid="154" grpId="0" animBg="1"/>
      <p:bldP spid="154" grpId="1" animBg="1"/>
      <p:bldP spid="154" grpId="2" animBg="1"/>
      <p:bldP spid="155" grpId="0"/>
      <p:bldP spid="155" grpId="1"/>
      <p:bldP spid="155" grpId="2"/>
      <p:bldP spid="156" grpId="0" animBg="1"/>
      <p:bldP spid="156" grpId="1" animBg="1"/>
      <p:bldP spid="156" grpId="2" animBg="1"/>
      <p:bldP spid="157" grpId="0" animBg="1"/>
      <p:bldP spid="157" grpId="1" animBg="1"/>
      <p:bldP spid="158" grpId="0" animBg="1"/>
      <p:bldP spid="158" grpId="1" animBg="1"/>
      <p:bldP spid="159" grpId="0" animBg="1"/>
      <p:bldP spid="159" grpId="1" animBg="1"/>
      <p:bldP spid="160" grpId="0" animBg="1"/>
      <p:bldP spid="160" grpId="1" animBg="1"/>
      <p:bldP spid="161" grpId="0" animBg="1"/>
      <p:bldP spid="161" grpId="1" animBg="1"/>
      <p:bldP spid="162" grpId="0"/>
      <p:bldP spid="162" grpId="1"/>
      <p:bldP spid="162" grpId="2"/>
      <p:bldP spid="163" grpId="0" animBg="1"/>
      <p:bldP spid="163" grpId="1" animBg="1"/>
      <p:bldP spid="164" grpId="0" animBg="1"/>
      <p:bldP spid="164" grpId="1" animBg="1"/>
      <p:bldP spid="166" grpId="0" animBg="1"/>
      <p:bldP spid="166" grpId="1" animBg="1"/>
      <p:bldP spid="167" grpId="0" animBg="1"/>
      <p:bldP spid="167" grpId="1" animBg="1"/>
      <p:bldP spid="165" grpId="0"/>
      <p:bldP spid="165" grpId="1"/>
      <p:bldP spid="165" grpId="2"/>
      <p:bldP spid="169" grpId="0" animBg="1"/>
      <p:bldP spid="169" grpId="1" animBg="1"/>
      <p:bldP spid="170" grpId="0" animBg="1"/>
      <p:bldP spid="170" grpId="1" animBg="1"/>
      <p:bldP spid="171" grpId="0"/>
      <p:bldP spid="171" grpId="1"/>
      <p:bldP spid="864399" grpId="0"/>
      <p:bldP spid="864399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2BA9-B861-4ACE-A95A-CF256E11BBAC}" type="slidenum">
              <a:rPr lang="en-US"/>
              <a:pPr/>
              <a:t>41</a:t>
            </a:fld>
            <a:endParaRPr lang="en-US"/>
          </a:p>
        </p:txBody>
      </p:sp>
      <p:sp>
        <p:nvSpPr>
          <p:cNvPr id="91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Your Turn: </a:t>
            </a:r>
            <a:r>
              <a:rPr lang="en-US" sz="4000">
                <a:solidFill>
                  <a:srgbClr val="FF0000"/>
                </a:solidFill>
              </a:rPr>
              <a:t>Recursion Challenge</a:t>
            </a:r>
          </a:p>
        </p:txBody>
      </p:sp>
      <p:sp>
        <p:nvSpPr>
          <p:cNvPr id="918531" name="Text Box 3"/>
          <p:cNvSpPr txBox="1">
            <a:spLocks noChangeArrowheads="1"/>
          </p:cNvSpPr>
          <p:nvPr/>
        </p:nvSpPr>
        <p:spPr bwMode="auto">
          <a:xfrm>
            <a:off x="593725" y="1227138"/>
            <a:ext cx="7940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Write a </a:t>
            </a:r>
            <a:r>
              <a:rPr lang="en-US" sz="2400">
                <a:solidFill>
                  <a:srgbClr val="006666"/>
                </a:solidFill>
              </a:rPr>
              <a:t>recursive</a:t>
            </a:r>
            <a:r>
              <a:rPr lang="en-US" sz="2400"/>
              <a:t> function called </a:t>
            </a:r>
            <a:r>
              <a:rPr lang="en-US" sz="2400">
                <a:solidFill>
                  <a:srgbClr val="6600CC"/>
                </a:solidFill>
              </a:rPr>
              <a:t>printArr</a:t>
            </a:r>
            <a:r>
              <a:rPr lang="en-US" sz="2400"/>
              <a:t> that prints out an array from top to bottom.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188595" y="2359525"/>
            <a:ext cx="532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Step #1: </a:t>
            </a:r>
            <a:r>
              <a:rPr lang="en-US" sz="2000" dirty="0">
                <a:solidFill>
                  <a:schemeClr val="tx1"/>
                </a:solidFill>
              </a:rPr>
              <a:t>Write the function header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026670" y="3683500"/>
            <a:ext cx="5651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Step #3: </a:t>
            </a:r>
            <a:r>
              <a:rPr lang="en-US" sz="2000">
                <a:solidFill>
                  <a:schemeClr val="tx1"/>
                </a:solidFill>
              </a:rPr>
              <a:t>Add your base case code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2055245" y="4369300"/>
            <a:ext cx="55943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Step #4: </a:t>
            </a:r>
            <a:r>
              <a:rPr lang="en-US" sz="2000" dirty="0" smtClean="0">
                <a:solidFill>
                  <a:schemeClr val="tx1"/>
                </a:solidFill>
              </a:rPr>
              <a:t>Solve the problem using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the magic function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088583" y="5172445"/>
            <a:ext cx="5527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Step #5: </a:t>
            </a:r>
            <a:r>
              <a:rPr lang="en-US" sz="2000" dirty="0" smtClean="0">
                <a:solidFill>
                  <a:schemeClr val="tx1"/>
                </a:solidFill>
              </a:rPr>
              <a:t>Remove the magic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2188595" y="3026275"/>
            <a:ext cx="532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Step #2: </a:t>
            </a:r>
            <a:r>
              <a:rPr lang="en-US" sz="2000" dirty="0" smtClean="0">
                <a:solidFill>
                  <a:schemeClr val="tx1"/>
                </a:solidFill>
              </a:rPr>
              <a:t>Define your magic function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2188595" y="5712325"/>
            <a:ext cx="532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Step #6: </a:t>
            </a:r>
            <a:r>
              <a:rPr lang="en-US" sz="2000">
                <a:solidFill>
                  <a:schemeClr val="tx1"/>
                </a:solidFill>
              </a:rPr>
              <a:t>Validate your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C5D7-E29D-42DF-854D-2DA49F087871}" type="slidenum">
              <a:rPr lang="en-US"/>
              <a:pPr/>
              <a:t>42</a:t>
            </a:fld>
            <a:endParaRPr lang="en-US"/>
          </a:p>
        </p:txBody>
      </p:sp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Recursion Challenge</a:t>
            </a:r>
          </a:p>
        </p:txBody>
      </p:sp>
      <p:sp>
        <p:nvSpPr>
          <p:cNvPr id="971779" name="Text Box 3"/>
          <p:cNvSpPr txBox="1">
            <a:spLocks noChangeArrowheads="1"/>
          </p:cNvSpPr>
          <p:nvPr/>
        </p:nvSpPr>
        <p:spPr bwMode="auto">
          <a:xfrm>
            <a:off x="266700" y="879470"/>
            <a:ext cx="492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Step #1: Write the function header</a:t>
            </a:r>
          </a:p>
        </p:txBody>
      </p:sp>
      <p:sp>
        <p:nvSpPr>
          <p:cNvPr id="971780" name="Text Box 4"/>
          <p:cNvSpPr txBox="1">
            <a:spLocks noChangeArrowheads="1"/>
          </p:cNvSpPr>
          <p:nvPr/>
        </p:nvSpPr>
        <p:spPr bwMode="auto">
          <a:xfrm>
            <a:off x="600075" y="1558675"/>
            <a:ext cx="3990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Step #3: Add your base case code</a:t>
            </a:r>
          </a:p>
        </p:txBody>
      </p:sp>
      <p:sp>
        <p:nvSpPr>
          <p:cNvPr id="971781" name="Text Box 5"/>
          <p:cNvSpPr txBox="1">
            <a:spLocks noChangeArrowheads="1"/>
          </p:cNvSpPr>
          <p:nvPr/>
        </p:nvSpPr>
        <p:spPr bwMode="auto">
          <a:xfrm>
            <a:off x="-194420" y="1914030"/>
            <a:ext cx="60055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Step #4: </a:t>
            </a:r>
            <a:r>
              <a:rPr lang="en-US" dirty="0" smtClean="0">
                <a:solidFill>
                  <a:schemeClr val="accent2"/>
                </a:solidFill>
              </a:rPr>
              <a:t>Solve the problem using 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your magic function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71782" name="Text Box 6"/>
          <p:cNvSpPr txBox="1">
            <a:spLocks noChangeArrowheads="1"/>
          </p:cNvSpPr>
          <p:nvPr/>
        </p:nvSpPr>
        <p:spPr bwMode="auto">
          <a:xfrm>
            <a:off x="285750" y="2523635"/>
            <a:ext cx="4965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Step #5: </a:t>
            </a:r>
            <a:r>
              <a:rPr lang="en-US" dirty="0" smtClean="0">
                <a:solidFill>
                  <a:schemeClr val="accent2"/>
                </a:solidFill>
              </a:rPr>
              <a:t>Remove the magic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71783" name="Text Box 7"/>
          <p:cNvSpPr txBox="1">
            <a:spLocks noChangeArrowheads="1"/>
          </p:cNvSpPr>
          <p:nvPr/>
        </p:nvSpPr>
        <p:spPr bwMode="auto">
          <a:xfrm>
            <a:off x="257175" y="1223835"/>
            <a:ext cx="4918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Step #2: </a:t>
            </a:r>
            <a:r>
              <a:rPr lang="en-US" dirty="0" smtClean="0">
                <a:solidFill>
                  <a:schemeClr val="accent2"/>
                </a:solidFill>
              </a:rPr>
              <a:t>Define your magic function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71784" name="Text Box 8"/>
          <p:cNvSpPr txBox="1">
            <a:spLocks noChangeArrowheads="1"/>
          </p:cNvSpPr>
          <p:nvPr/>
        </p:nvSpPr>
        <p:spPr bwMode="auto">
          <a:xfrm>
            <a:off x="0" y="2846750"/>
            <a:ext cx="532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Step #6: Validate your function</a:t>
            </a:r>
          </a:p>
        </p:txBody>
      </p:sp>
      <p:sp>
        <p:nvSpPr>
          <p:cNvPr id="971785" name="Text Box 9"/>
          <p:cNvSpPr txBox="1">
            <a:spLocks noChangeArrowheads="1"/>
          </p:cNvSpPr>
          <p:nvPr/>
        </p:nvSpPr>
        <p:spPr bwMode="auto">
          <a:xfrm>
            <a:off x="146050" y="3368675"/>
            <a:ext cx="4559300" cy="3462070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algn="l">
              <a:spcBef>
                <a:spcPct val="50000"/>
              </a:spcBef>
            </a:pPr>
            <a:endParaRPr lang="en-US" dirty="0" smtClean="0"/>
          </a:p>
          <a:p>
            <a:pPr algn="l">
              <a:spcBef>
                <a:spcPct val="50000"/>
              </a:spcBef>
            </a:pPr>
            <a:endParaRPr lang="en-US" dirty="0" smtClean="0"/>
          </a:p>
          <a:p>
            <a:pPr algn="l">
              <a:spcBef>
                <a:spcPct val="50000"/>
              </a:spcBef>
            </a:pPr>
            <a:r>
              <a:rPr lang="en-US" dirty="0" smtClean="0"/>
              <a:t>void </a:t>
            </a:r>
            <a:r>
              <a:rPr lang="en-US" dirty="0" err="1" smtClean="0"/>
              <a:t>printArr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arr</a:t>
            </a:r>
            <a:r>
              <a:rPr lang="en-US" dirty="0"/>
              <a:t>[], </a:t>
            </a:r>
            <a:r>
              <a:rPr lang="en-US" dirty="0" err="1"/>
              <a:t>int</a:t>
            </a:r>
            <a:r>
              <a:rPr lang="en-US" dirty="0"/>
              <a:t> size)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</a:t>
            </a:r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100" dirty="0"/>
              <a:t/>
            </a:r>
            <a:br>
              <a:rPr lang="en-US" sz="100" dirty="0"/>
            </a:br>
            <a:r>
              <a:rPr lang="en-US" dirty="0"/>
              <a:t>}</a:t>
            </a:r>
          </a:p>
        </p:txBody>
      </p:sp>
      <p:sp>
        <p:nvSpPr>
          <p:cNvPr id="971786" name="Rectangle 10"/>
          <p:cNvSpPr>
            <a:spLocks noChangeArrowheads="1"/>
          </p:cNvSpPr>
          <p:nvPr/>
        </p:nvSpPr>
        <p:spPr bwMode="auto">
          <a:xfrm>
            <a:off x="434139" y="4777410"/>
            <a:ext cx="180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/>
              <a:t>if (size == 0)    </a:t>
            </a:r>
            <a:br>
              <a:rPr lang="en-US" dirty="0"/>
            </a:br>
            <a:r>
              <a:rPr lang="en-US" dirty="0"/>
              <a:t>     return;</a:t>
            </a:r>
          </a:p>
        </p:txBody>
      </p:sp>
      <p:sp>
        <p:nvSpPr>
          <p:cNvPr id="971788" name="Text Box 12"/>
          <p:cNvSpPr txBox="1">
            <a:spLocks noChangeArrowheads="1"/>
          </p:cNvSpPr>
          <p:nvPr/>
        </p:nvSpPr>
        <p:spPr bwMode="auto">
          <a:xfrm>
            <a:off x="4899025" y="3990975"/>
            <a:ext cx="4206875" cy="2846933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err="1"/>
              <a:t>int</a:t>
            </a:r>
            <a:r>
              <a:rPr lang="en-US" dirty="0"/>
              <a:t> main()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size = 5;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[size] = {7, 9, 6, 2, 4};</a:t>
            </a:r>
            <a:br>
              <a:rPr lang="en-US" dirty="0"/>
            </a:br>
            <a:endParaRPr lang="en-US" sz="800" dirty="0"/>
          </a:p>
          <a:p>
            <a:pPr algn="l">
              <a:spcBef>
                <a:spcPct val="50000"/>
              </a:spcBef>
            </a:pPr>
            <a:endParaRPr lang="en-US" dirty="0"/>
          </a:p>
          <a:p>
            <a:pPr algn="l">
              <a:spcBef>
                <a:spcPct val="50000"/>
              </a:spcBef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>
              <a:spcBef>
                <a:spcPct val="50000"/>
              </a:spcBef>
            </a:pPr>
            <a:r>
              <a:rPr lang="en-US" dirty="0"/>
              <a:t>}</a:t>
            </a:r>
          </a:p>
        </p:txBody>
      </p:sp>
      <p:sp>
        <p:nvSpPr>
          <p:cNvPr id="971790" name="Rectangle 14"/>
          <p:cNvSpPr>
            <a:spLocks noChangeArrowheads="1"/>
          </p:cNvSpPr>
          <p:nvPr/>
        </p:nvSpPr>
        <p:spPr bwMode="auto">
          <a:xfrm>
            <a:off x="412261" y="5423980"/>
            <a:ext cx="5229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 smtClean="0"/>
              <a:t>];</a:t>
            </a:r>
            <a:endParaRPr lang="en-US" dirty="0"/>
          </a:p>
        </p:txBody>
      </p:sp>
      <p:sp>
        <p:nvSpPr>
          <p:cNvPr id="971792" name="Rectangle 16"/>
          <p:cNvSpPr>
            <a:spLocks noChangeArrowheads="1"/>
          </p:cNvSpPr>
          <p:nvPr/>
        </p:nvSpPr>
        <p:spPr bwMode="auto">
          <a:xfrm>
            <a:off x="5092700" y="5478330"/>
            <a:ext cx="398538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solidFill>
                  <a:srgbClr val="6600CC"/>
                </a:solidFill>
              </a:rPr>
              <a:t>// show how to use your magic </a:t>
            </a:r>
            <a:r>
              <a:rPr lang="en-US" dirty="0" err="1" smtClean="0">
                <a:solidFill>
                  <a:srgbClr val="6600CC"/>
                </a:solidFill>
              </a:rPr>
              <a:t>func</a:t>
            </a:r>
            <a:r>
              <a:rPr lang="en-US" dirty="0" smtClean="0">
                <a:solidFill>
                  <a:srgbClr val="6600CC"/>
                </a:solidFill>
              </a:rPr>
              <a:t/>
            </a:r>
            <a:br>
              <a:rPr lang="en-US" dirty="0" smtClean="0">
                <a:solidFill>
                  <a:srgbClr val="6600CC"/>
                </a:solidFill>
              </a:rPr>
            </a:br>
            <a:r>
              <a:rPr lang="en-US" dirty="0" smtClean="0">
                <a:solidFill>
                  <a:srgbClr val="6600CC"/>
                </a:solidFill>
              </a:rPr>
              <a:t>// to print the </a:t>
            </a:r>
            <a:r>
              <a:rPr lang="en-US" dirty="0" smtClean="0">
                <a:solidFill>
                  <a:srgbClr val="FF0000"/>
                </a:solidFill>
              </a:rPr>
              <a:t>last n-1 </a:t>
            </a:r>
            <a:r>
              <a:rPr lang="en-US" dirty="0" err="1" smtClean="0">
                <a:solidFill>
                  <a:srgbClr val="6600CC"/>
                </a:solidFill>
              </a:rPr>
              <a:t>elems</a:t>
            </a:r>
            <a:endParaRPr lang="en-US" dirty="0" smtClean="0">
              <a:solidFill>
                <a:srgbClr val="6600CC"/>
              </a:solidFill>
            </a:endParaRPr>
          </a:p>
          <a:p>
            <a:pPr algn="l"/>
            <a:r>
              <a:rPr lang="en-US" dirty="0" err="1" smtClean="0">
                <a:solidFill>
                  <a:srgbClr val="6600CC"/>
                </a:solidFill>
              </a:rPr>
              <a:t>magicprintArr</a:t>
            </a:r>
            <a:r>
              <a:rPr lang="en-US" dirty="0" smtClean="0"/>
              <a:t>(arr</a:t>
            </a:r>
            <a:r>
              <a:rPr lang="en-US" dirty="0" smtClean="0">
                <a:solidFill>
                  <a:srgbClr val="FF0000"/>
                </a:solidFill>
              </a:rPr>
              <a:t>+1</a:t>
            </a:r>
            <a:r>
              <a:rPr lang="en-US" dirty="0" smtClean="0"/>
              <a:t>,size</a:t>
            </a:r>
            <a:r>
              <a:rPr lang="en-US" dirty="0" smtClean="0">
                <a:solidFill>
                  <a:srgbClr val="FF0000"/>
                </a:solidFill>
              </a:rPr>
              <a:t>-1</a:t>
            </a:r>
            <a:r>
              <a:rPr lang="en-US" dirty="0" smtClean="0"/>
              <a:t>);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971793" name="Rectangle 17"/>
          <p:cNvSpPr>
            <a:spLocks noChangeArrowheads="1"/>
          </p:cNvSpPr>
          <p:nvPr/>
        </p:nvSpPr>
        <p:spPr bwMode="auto">
          <a:xfrm>
            <a:off x="980551" y="5854610"/>
            <a:ext cx="29483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rgbClr val="6600CC"/>
                </a:solidFill>
              </a:rPr>
              <a:t> </a:t>
            </a:r>
            <a:r>
              <a:rPr lang="en-US" dirty="0" err="1" smtClean="0">
                <a:solidFill>
                  <a:srgbClr val="6600CC"/>
                </a:solidFill>
              </a:rPr>
              <a:t>printArr</a:t>
            </a:r>
            <a:r>
              <a:rPr lang="en-US" dirty="0" smtClean="0"/>
              <a:t>(arr</a:t>
            </a:r>
            <a:r>
              <a:rPr lang="en-US" dirty="0" smtClean="0">
                <a:solidFill>
                  <a:srgbClr val="FF0000"/>
                </a:solidFill>
              </a:rPr>
              <a:t>+1</a:t>
            </a:r>
            <a:r>
              <a:rPr lang="en-US" dirty="0" smtClean="0"/>
              <a:t>,size</a:t>
            </a:r>
            <a:r>
              <a:rPr lang="en-US" dirty="0" smtClean="0">
                <a:solidFill>
                  <a:srgbClr val="FF0000"/>
                </a:solidFill>
              </a:rPr>
              <a:t>-1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971796" name="Text Box 20"/>
          <p:cNvSpPr txBox="1">
            <a:spLocks noChangeArrowheads="1"/>
          </p:cNvSpPr>
          <p:nvPr/>
        </p:nvSpPr>
        <p:spPr bwMode="auto">
          <a:xfrm>
            <a:off x="5856288" y="1085850"/>
            <a:ext cx="29114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Write a </a:t>
            </a:r>
            <a:r>
              <a:rPr lang="en-US" sz="2400">
                <a:solidFill>
                  <a:srgbClr val="006666"/>
                </a:solidFill>
              </a:rPr>
              <a:t>recursive</a:t>
            </a:r>
            <a:r>
              <a:rPr lang="en-US" sz="2400"/>
              <a:t> function called </a:t>
            </a:r>
            <a:r>
              <a:rPr lang="en-US" sz="2400">
                <a:solidFill>
                  <a:srgbClr val="6600CC"/>
                </a:solidFill>
              </a:rPr>
              <a:t>printArr</a:t>
            </a:r>
            <a:r>
              <a:rPr lang="en-US" sz="2400"/>
              <a:t> that prints out an array from top to bottom.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65170" y="3415084"/>
            <a:ext cx="42514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smtClean="0"/>
              <a:t>// just assume it works (like magic)!</a:t>
            </a:r>
          </a:p>
          <a:p>
            <a:pPr algn="l"/>
            <a:r>
              <a:rPr lang="en-US" dirty="0" smtClean="0"/>
              <a:t>void </a:t>
            </a:r>
            <a:r>
              <a:rPr lang="en-US" dirty="0" err="1" smtClean="0">
                <a:solidFill>
                  <a:srgbClr val="FF0000"/>
                </a:solidFill>
              </a:rPr>
              <a:t>magicprintArr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[], </a:t>
            </a:r>
            <a:r>
              <a:rPr lang="en-US" dirty="0" err="1" smtClean="0"/>
              <a:t>int</a:t>
            </a:r>
            <a:r>
              <a:rPr lang="en-US" dirty="0" smtClean="0"/>
              <a:t> s) {…}</a:t>
            </a:r>
            <a:endParaRPr lang="en-US" dirty="0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447135" y="5857000"/>
            <a:ext cx="34817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err="1" smtClean="0">
                <a:solidFill>
                  <a:srgbClr val="6600CC"/>
                </a:solidFill>
              </a:rPr>
              <a:t>magicprintArr</a:t>
            </a:r>
            <a:r>
              <a:rPr lang="en-US" dirty="0" smtClean="0"/>
              <a:t>(arr</a:t>
            </a:r>
            <a:r>
              <a:rPr lang="en-US" dirty="0" smtClean="0">
                <a:solidFill>
                  <a:srgbClr val="FF0000"/>
                </a:solidFill>
              </a:rPr>
              <a:t>+1</a:t>
            </a:r>
            <a:r>
              <a:rPr lang="en-US" dirty="0" smtClean="0"/>
              <a:t>,size</a:t>
            </a:r>
            <a:r>
              <a:rPr lang="en-US" dirty="0" smtClean="0">
                <a:solidFill>
                  <a:srgbClr val="FF0000"/>
                </a:solidFill>
              </a:rPr>
              <a:t>-1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971795" name="Rectangle 19"/>
          <p:cNvSpPr>
            <a:spLocks noChangeArrowheads="1"/>
          </p:cNvSpPr>
          <p:nvPr/>
        </p:nvSpPr>
        <p:spPr bwMode="auto">
          <a:xfrm>
            <a:off x="188913" y="3415084"/>
            <a:ext cx="4487862" cy="3327548"/>
          </a:xfrm>
          <a:prstGeom prst="rect">
            <a:avLst/>
          </a:prstGeom>
          <a:solidFill>
            <a:srgbClr val="FFFF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5130273" y="5478330"/>
            <a:ext cx="294835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err="1" smtClean="0">
                <a:solidFill>
                  <a:srgbClr val="6600CC"/>
                </a:solidFill>
              </a:rPr>
              <a:t>printArr</a:t>
            </a:r>
            <a:r>
              <a:rPr lang="en-US" dirty="0" smtClean="0"/>
              <a:t>(arr,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pPr algn="l"/>
            <a:r>
              <a:rPr lang="en-US" dirty="0" err="1" smtClean="0">
                <a:solidFill>
                  <a:srgbClr val="6600CC"/>
                </a:solidFill>
              </a:rPr>
              <a:t>printArr</a:t>
            </a:r>
            <a:r>
              <a:rPr lang="en-US" dirty="0" smtClean="0"/>
              <a:t>(arr,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AutoShape 46"/>
          <p:cNvSpPr>
            <a:spLocks noChangeArrowheads="1"/>
          </p:cNvSpPr>
          <p:nvPr/>
        </p:nvSpPr>
        <p:spPr bwMode="auto">
          <a:xfrm flipH="1">
            <a:off x="4275918" y="5241940"/>
            <a:ext cx="4657065" cy="1225340"/>
          </a:xfrm>
          <a:prstGeom prst="wedgeRoundRectCallout">
            <a:avLst>
              <a:gd name="adj1" fmla="val 65965"/>
              <a:gd name="adj2" fmla="val 15751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Then we’ll ask our magic function to print the </a:t>
            </a:r>
            <a:r>
              <a:rPr lang="en-US" sz="2000" dirty="0" smtClean="0">
                <a:solidFill>
                  <a:srgbClr val="FF0000"/>
                </a:solidFill>
              </a:rPr>
              <a:t>remaining n-1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elements of the array for us.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AutoShape 46"/>
          <p:cNvSpPr>
            <a:spLocks noChangeArrowheads="1"/>
          </p:cNvSpPr>
          <p:nvPr/>
        </p:nvSpPr>
        <p:spPr bwMode="auto">
          <a:xfrm flipH="1">
            <a:off x="3373904" y="4174530"/>
            <a:ext cx="4242745" cy="894641"/>
          </a:xfrm>
          <a:prstGeom prst="wedgeRoundRectCallout">
            <a:avLst>
              <a:gd name="adj1" fmla="val 78635"/>
              <a:gd name="adj2" fmla="val 105314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First, we’ll print out the </a:t>
            </a:r>
            <a:r>
              <a:rPr lang="en-US" sz="2000" dirty="0" err="1" smtClean="0">
                <a:solidFill>
                  <a:srgbClr val="FF0000"/>
                </a:solidFill>
              </a:rPr>
              <a:t>zeroth</a:t>
            </a:r>
            <a:r>
              <a:rPr lang="en-US" sz="2000" dirty="0" smtClean="0">
                <a:solidFill>
                  <a:srgbClr val="FF0000"/>
                </a:solidFill>
              </a:rPr>
              <a:t> element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in the array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ourself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4973132" y="4061415"/>
            <a:ext cx="4104953" cy="2681217"/>
          </a:xfrm>
          <a:prstGeom prst="rect">
            <a:avLst/>
          </a:prstGeom>
          <a:solidFill>
            <a:srgbClr val="FFFF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7.40741E-7 L -0.06944 0.0037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9717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" y="185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71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/>
      <p:bldP spid="971780" grpId="0"/>
      <p:bldP spid="971781" grpId="0"/>
      <p:bldP spid="971782" grpId="0"/>
      <p:bldP spid="971783" grpId="0"/>
      <p:bldP spid="971784" grpId="0"/>
      <p:bldP spid="971785" grpId="0" animBg="1"/>
      <p:bldP spid="971786" grpId="0"/>
      <p:bldP spid="971788" grpId="0" animBg="1"/>
      <p:bldP spid="971790" grpId="0"/>
      <p:bldP spid="971792" grpId="0"/>
      <p:bldP spid="971792" grpId="1"/>
      <p:bldP spid="971793" grpId="0"/>
      <p:bldP spid="971793" grpId="1"/>
      <p:bldP spid="19" grpId="0"/>
      <p:bldP spid="19" grpId="1"/>
      <p:bldP spid="20" grpId="0"/>
      <p:bldP spid="20" grpId="1"/>
      <p:bldP spid="971795" grpId="0" animBg="1"/>
      <p:bldP spid="23" grpId="0"/>
      <p:bldP spid="21" grpId="0" animBg="1"/>
      <p:bldP spid="21" grpId="1" animBg="1"/>
      <p:bldP spid="22" grpId="0" animBg="1"/>
      <p:bldP spid="22" grpId="1" animBg="1"/>
      <p:bldP spid="2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9F24-B2D0-4A89-A75C-FBF37BD1F58D}" type="slidenum">
              <a:rPr lang="en-US"/>
              <a:pPr/>
              <a:t>43</a:t>
            </a:fld>
            <a:endParaRPr lang="en-US"/>
          </a:p>
        </p:txBody>
      </p:sp>
      <p:sp>
        <p:nvSpPr>
          <p:cNvPr id="92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Recursion Challenge #2</a:t>
            </a:r>
          </a:p>
        </p:txBody>
      </p:sp>
      <p:sp>
        <p:nvSpPr>
          <p:cNvPr id="920579" name="Text Box 3"/>
          <p:cNvSpPr txBox="1">
            <a:spLocks noChangeArrowheads="1"/>
          </p:cNvSpPr>
          <p:nvPr/>
        </p:nvSpPr>
        <p:spPr bwMode="auto">
          <a:xfrm>
            <a:off x="593725" y="1227138"/>
            <a:ext cx="7940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Update your </a:t>
            </a:r>
            <a:r>
              <a:rPr lang="en-US" sz="2400">
                <a:solidFill>
                  <a:srgbClr val="006666"/>
                </a:solidFill>
              </a:rPr>
              <a:t>recursive</a:t>
            </a:r>
            <a:r>
              <a:rPr lang="en-US" sz="2400"/>
              <a:t> function so it prints out the items from bottom-to-top.</a:t>
            </a:r>
          </a:p>
        </p:txBody>
      </p:sp>
      <p:sp>
        <p:nvSpPr>
          <p:cNvPr id="920580" name="Text Box 4"/>
          <p:cNvSpPr txBox="1">
            <a:spLocks noChangeArrowheads="1"/>
          </p:cNvSpPr>
          <p:nvPr/>
        </p:nvSpPr>
        <p:spPr bwMode="auto">
          <a:xfrm>
            <a:off x="323850" y="2317750"/>
            <a:ext cx="85756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HINT:</a:t>
            </a:r>
          </a:p>
          <a:p>
            <a:r>
              <a:rPr lang="en-US" sz="2000" dirty="0">
                <a:solidFill>
                  <a:schemeClr val="tx1"/>
                </a:solidFill>
              </a:rPr>
              <a:t>You can swap just two lines in your previous function!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6050" y="3368675"/>
            <a:ext cx="4559300" cy="3462070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algn="l">
              <a:spcBef>
                <a:spcPct val="50000"/>
              </a:spcBef>
            </a:pPr>
            <a:endParaRPr lang="en-US" dirty="0" smtClean="0"/>
          </a:p>
          <a:p>
            <a:pPr algn="l">
              <a:spcBef>
                <a:spcPct val="50000"/>
              </a:spcBef>
            </a:pPr>
            <a:endParaRPr lang="en-US" dirty="0" smtClean="0"/>
          </a:p>
          <a:p>
            <a:pPr algn="l">
              <a:spcBef>
                <a:spcPct val="50000"/>
              </a:spcBef>
            </a:pPr>
            <a:r>
              <a:rPr lang="en-US" dirty="0" smtClean="0"/>
              <a:t>void </a:t>
            </a:r>
            <a:r>
              <a:rPr lang="en-US" dirty="0" err="1" smtClean="0"/>
              <a:t>printArr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arr</a:t>
            </a:r>
            <a:r>
              <a:rPr lang="en-US" dirty="0"/>
              <a:t>[], </a:t>
            </a:r>
            <a:r>
              <a:rPr lang="en-US" dirty="0" err="1"/>
              <a:t>int</a:t>
            </a:r>
            <a:r>
              <a:rPr lang="en-US" dirty="0"/>
              <a:t> size)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</a:t>
            </a:r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100" dirty="0"/>
              <a:t/>
            </a:r>
            <a:br>
              <a:rPr lang="en-US" sz="100" dirty="0"/>
            </a:br>
            <a:r>
              <a:rPr lang="en-US" dirty="0"/>
              <a:t>}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34139" y="4777410"/>
            <a:ext cx="180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/>
              <a:t>if (size == 0)    </a:t>
            </a:r>
            <a:br>
              <a:rPr lang="en-US" dirty="0"/>
            </a:br>
            <a:r>
              <a:rPr lang="en-US" dirty="0"/>
              <a:t>     return;</a:t>
            </a: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367623" y="5854610"/>
            <a:ext cx="29483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rgbClr val="6600CC"/>
                </a:solidFill>
              </a:rPr>
              <a:t> </a:t>
            </a:r>
            <a:r>
              <a:rPr lang="en-US" dirty="0" err="1" smtClean="0">
                <a:solidFill>
                  <a:srgbClr val="6600CC"/>
                </a:solidFill>
              </a:rPr>
              <a:t>printArr</a:t>
            </a:r>
            <a:r>
              <a:rPr lang="en-US" dirty="0" smtClean="0"/>
              <a:t>(arr</a:t>
            </a:r>
            <a:r>
              <a:rPr lang="en-US" dirty="0" smtClean="0">
                <a:solidFill>
                  <a:srgbClr val="FF0000"/>
                </a:solidFill>
              </a:rPr>
              <a:t>+1</a:t>
            </a:r>
            <a:r>
              <a:rPr lang="en-US" dirty="0" smtClean="0"/>
              <a:t>,size</a:t>
            </a:r>
            <a:r>
              <a:rPr lang="en-US" dirty="0" smtClean="0">
                <a:solidFill>
                  <a:srgbClr val="FF0000"/>
                </a:solidFill>
              </a:rPr>
              <a:t>-1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412261" y="5423980"/>
            <a:ext cx="415180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 smtClean="0"/>
              <a:t>];</a:t>
            </a:r>
            <a:endParaRPr lang="en-US" dirty="0"/>
          </a:p>
        </p:txBody>
      </p:sp>
      <p:sp>
        <p:nvSpPr>
          <p:cNvPr id="12" name="AutoShape 46"/>
          <p:cNvSpPr>
            <a:spLocks noChangeArrowheads="1"/>
          </p:cNvSpPr>
          <p:nvPr/>
        </p:nvSpPr>
        <p:spPr bwMode="auto">
          <a:xfrm flipH="1">
            <a:off x="4149518" y="4334933"/>
            <a:ext cx="4657065" cy="1160741"/>
          </a:xfrm>
          <a:prstGeom prst="wedgeRoundRectCallout">
            <a:avLst>
              <a:gd name="adj1" fmla="val 76058"/>
              <a:gd name="adj2" fmla="val 47136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First we’ll use recursion to print out the </a:t>
            </a:r>
            <a:r>
              <a:rPr lang="en-US" sz="2000" dirty="0" smtClean="0">
                <a:solidFill>
                  <a:srgbClr val="FF0000"/>
                </a:solidFill>
              </a:rPr>
              <a:t>last n-1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elements of the array in reverse order.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AutoShape 46"/>
          <p:cNvSpPr>
            <a:spLocks noChangeArrowheads="1"/>
          </p:cNvSpPr>
          <p:nvPr/>
        </p:nvSpPr>
        <p:spPr bwMode="auto">
          <a:xfrm flipH="1">
            <a:off x="4493412" y="5776621"/>
            <a:ext cx="4242745" cy="894641"/>
          </a:xfrm>
          <a:prstGeom prst="wedgeRoundRectCallout">
            <a:avLst>
              <a:gd name="adj1" fmla="val 104014"/>
              <a:gd name="adj2" fmla="val -20775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Then, we’ll print out the </a:t>
            </a:r>
            <a:r>
              <a:rPr lang="en-US" sz="2000" dirty="0" smtClean="0">
                <a:solidFill>
                  <a:srgbClr val="FF0000"/>
                </a:solidFill>
              </a:rPr>
              <a:t>first element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in the array afterward.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188913" y="3415084"/>
            <a:ext cx="4487862" cy="3327548"/>
          </a:xfrm>
          <a:prstGeom prst="rect">
            <a:avLst/>
          </a:prstGeom>
          <a:solidFill>
            <a:srgbClr val="FFFF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44444E-6 L 0.00087 -0.0636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319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37885E-6 L 1.38889E-6 0.06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0580" grpId="0"/>
      <p:bldP spid="8" grpId="0"/>
      <p:bldP spid="11" grpId="0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BF81-9AC1-40A0-878E-309B13C98A58}" type="slidenum">
              <a:rPr lang="en-US"/>
              <a:pPr/>
              <a:t>44</a:t>
            </a:fld>
            <a:endParaRPr lang="en-US"/>
          </a:p>
        </p:txBody>
      </p:sp>
      <p:sp>
        <p:nvSpPr>
          <p:cNvPr id="92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Working Through Recursion</a:t>
            </a:r>
          </a:p>
        </p:txBody>
      </p:sp>
      <p:grpSp>
        <p:nvGrpSpPr>
          <p:cNvPr id="922627" name="Group 3"/>
          <p:cNvGrpSpPr>
            <a:grpSpLocks/>
          </p:cNvGrpSpPr>
          <p:nvPr/>
        </p:nvGrpSpPr>
        <p:grpSpPr bwMode="auto">
          <a:xfrm>
            <a:off x="123825" y="4267200"/>
            <a:ext cx="5480050" cy="2454275"/>
            <a:chOff x="1110" y="1787"/>
            <a:chExt cx="3452" cy="1546"/>
          </a:xfrm>
        </p:grpSpPr>
        <p:sp>
          <p:nvSpPr>
            <p:cNvPr id="922628" name="Text Box 4"/>
            <p:cNvSpPr txBox="1">
              <a:spLocks noChangeArrowheads="1"/>
            </p:cNvSpPr>
            <p:nvPr/>
          </p:nvSpPr>
          <p:spPr bwMode="auto">
            <a:xfrm>
              <a:off x="1110" y="1787"/>
              <a:ext cx="3452" cy="1546"/>
            </a:xfrm>
            <a:prstGeom prst="rect">
              <a:avLst/>
            </a:prstGeom>
            <a:solidFill>
              <a:srgbClr val="FFFB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/>
                <a:t>void reversePrint(string </a:t>
              </a:r>
              <a:r>
                <a:rPr lang="en-US" sz="1700">
                  <a:solidFill>
                    <a:srgbClr val="6600CC"/>
                  </a:solidFill>
                </a:rPr>
                <a:t>arr</a:t>
              </a:r>
              <a:r>
                <a:rPr lang="en-US" sz="1700"/>
                <a:t>[ ], int </a:t>
              </a:r>
              <a:r>
                <a:rPr lang="en-US" sz="1700">
                  <a:solidFill>
                    <a:srgbClr val="6600CC"/>
                  </a:solidFill>
                </a:rPr>
                <a:t>size</a:t>
              </a:r>
              <a:r>
                <a:rPr lang="en-US" sz="1700"/>
                <a:t>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922629" name="Rectangle 5"/>
            <p:cNvSpPr>
              <a:spLocks noChangeArrowheads="1"/>
            </p:cNvSpPr>
            <p:nvPr/>
          </p:nvSpPr>
          <p:spPr bwMode="auto">
            <a:xfrm>
              <a:off x="1308" y="2064"/>
              <a:ext cx="2205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if (size == 0) // an empty array</a:t>
              </a:r>
            </a:p>
            <a:p>
              <a:pPr algn="l"/>
              <a:endParaRPr lang="en-US" sz="200"/>
            </a:p>
            <a:p>
              <a:pPr algn="l"/>
              <a:r>
                <a:rPr lang="en-US"/>
                <a:t>    return;</a:t>
              </a:r>
            </a:p>
          </p:txBody>
        </p:sp>
        <p:sp>
          <p:nvSpPr>
            <p:cNvPr id="922630" name="Rectangle 6"/>
            <p:cNvSpPr>
              <a:spLocks noChangeArrowheads="1"/>
            </p:cNvSpPr>
            <p:nvPr/>
          </p:nvSpPr>
          <p:spPr bwMode="auto">
            <a:xfrm>
              <a:off x="1296" y="2429"/>
              <a:ext cx="2361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else 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reversePrint(</a:t>
              </a:r>
              <a:r>
                <a:rPr lang="en-US">
                  <a:solidFill>
                    <a:srgbClr val="6600CC"/>
                  </a:solidFill>
                </a:rPr>
                <a:t>arr + 1</a:t>
              </a:r>
              <a:r>
                <a:rPr lang="en-US"/>
                <a:t>,  </a:t>
              </a:r>
              <a:r>
                <a:rPr lang="en-US">
                  <a:solidFill>
                    <a:srgbClr val="6600CC"/>
                  </a:solidFill>
                </a:rPr>
                <a:t>size – 1 </a:t>
              </a:r>
              <a:r>
                <a:rPr lang="en-US"/>
                <a:t>);</a:t>
              </a:r>
            </a:p>
            <a:p>
              <a:pPr algn="l"/>
              <a:r>
                <a:rPr lang="en-US"/>
                <a:t>    cout &lt;&lt; arr[</a:t>
              </a:r>
              <a:r>
                <a:rPr lang="en-US">
                  <a:solidFill>
                    <a:srgbClr val="6600CC"/>
                  </a:solidFill>
                </a:rPr>
                <a:t>0</a:t>
              </a:r>
              <a:r>
                <a:rPr lang="en-US"/>
                <a:t>] &lt;&lt; “\n”;</a:t>
              </a:r>
            </a:p>
            <a:p>
              <a:pPr algn="l"/>
              <a:r>
                <a:rPr lang="en-US" sz="1200"/>
                <a:t>}</a:t>
              </a:r>
            </a:p>
          </p:txBody>
        </p:sp>
      </p:grpSp>
      <p:sp>
        <p:nvSpPr>
          <p:cNvPr id="922631" name="Text Box 7"/>
          <p:cNvSpPr txBox="1">
            <a:spLocks noChangeArrowheads="1"/>
          </p:cNvSpPr>
          <p:nvPr/>
        </p:nvSpPr>
        <p:spPr bwMode="auto">
          <a:xfrm>
            <a:off x="5784850" y="4268788"/>
            <a:ext cx="3225800" cy="2433637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main()</a:t>
            </a:r>
          </a:p>
          <a:p>
            <a:pPr algn="l">
              <a:spcBef>
                <a:spcPct val="50000"/>
              </a:spcBef>
            </a:pPr>
            <a:r>
              <a:rPr lang="en-US"/>
              <a:t>{</a:t>
            </a:r>
          </a:p>
          <a:p>
            <a:pPr algn="l">
              <a:spcBef>
                <a:spcPct val="50000"/>
              </a:spcBef>
            </a:pPr>
            <a:r>
              <a:rPr lang="en-US"/>
              <a:t>    string names[3];</a:t>
            </a:r>
          </a:p>
          <a:p>
            <a:pPr algn="l">
              <a:spcBef>
                <a:spcPct val="50000"/>
              </a:spcBef>
            </a:pPr>
            <a:r>
              <a:rPr lang="en-US"/>
              <a:t>    ...</a:t>
            </a:r>
          </a:p>
          <a:p>
            <a:pPr algn="l">
              <a:spcBef>
                <a:spcPct val="50000"/>
              </a:spcBef>
            </a:pPr>
            <a:r>
              <a:rPr lang="en-US"/>
              <a:t>    reversePrint(names,3);</a:t>
            </a:r>
          </a:p>
          <a:p>
            <a:pPr algn="l">
              <a:spcBef>
                <a:spcPct val="50000"/>
              </a:spcBef>
            </a:pPr>
            <a:r>
              <a:rPr lang="en-US"/>
              <a:t>}</a:t>
            </a:r>
          </a:p>
        </p:txBody>
      </p:sp>
      <p:sp>
        <p:nvSpPr>
          <p:cNvPr id="922632" name="Line 8"/>
          <p:cNvSpPr>
            <a:spLocks noChangeShapeType="1"/>
          </p:cNvSpPr>
          <p:nvPr/>
        </p:nvSpPr>
        <p:spPr bwMode="auto">
          <a:xfrm>
            <a:off x="5772150" y="52943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33" name="Line 9"/>
          <p:cNvSpPr>
            <a:spLocks noChangeShapeType="1"/>
          </p:cNvSpPr>
          <p:nvPr/>
        </p:nvSpPr>
        <p:spPr bwMode="auto">
          <a:xfrm>
            <a:off x="5781675" y="5734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2634" name="Group 10"/>
          <p:cNvGrpSpPr>
            <a:grpSpLocks/>
          </p:cNvGrpSpPr>
          <p:nvPr/>
        </p:nvGrpSpPr>
        <p:grpSpPr bwMode="auto">
          <a:xfrm>
            <a:off x="6553200" y="928688"/>
            <a:ext cx="1905000" cy="2119312"/>
            <a:chOff x="4128" y="585"/>
            <a:chExt cx="1200" cy="1335"/>
          </a:xfrm>
        </p:grpSpPr>
        <p:sp>
          <p:nvSpPr>
            <p:cNvPr id="922635" name="Rectangle 11"/>
            <p:cNvSpPr>
              <a:spLocks noChangeArrowheads="1"/>
            </p:cNvSpPr>
            <p:nvPr/>
          </p:nvSpPr>
          <p:spPr bwMode="auto">
            <a:xfrm>
              <a:off x="4608" y="768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2636" name="Rectangle 12"/>
            <p:cNvSpPr>
              <a:spLocks noChangeArrowheads="1"/>
            </p:cNvSpPr>
            <p:nvPr/>
          </p:nvSpPr>
          <p:spPr bwMode="auto">
            <a:xfrm>
              <a:off x="4608" y="1056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2637" name="Rectangle 13"/>
            <p:cNvSpPr>
              <a:spLocks noChangeArrowheads="1"/>
            </p:cNvSpPr>
            <p:nvPr/>
          </p:nvSpPr>
          <p:spPr bwMode="auto">
            <a:xfrm>
              <a:off x="4608" y="1344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2638" name="Rectangle 14"/>
            <p:cNvSpPr>
              <a:spLocks noChangeArrowheads="1"/>
            </p:cNvSpPr>
            <p:nvPr/>
          </p:nvSpPr>
          <p:spPr bwMode="auto">
            <a:xfrm>
              <a:off x="4608" y="163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0E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2639" name="Text Box 15"/>
            <p:cNvSpPr txBox="1">
              <a:spLocks noChangeArrowheads="1"/>
            </p:cNvSpPr>
            <p:nvPr/>
          </p:nvSpPr>
          <p:spPr bwMode="auto">
            <a:xfrm>
              <a:off x="4128" y="585"/>
              <a:ext cx="5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names</a:t>
              </a:r>
            </a:p>
          </p:txBody>
        </p:sp>
        <p:sp>
          <p:nvSpPr>
            <p:cNvPr id="922640" name="Text Box 16"/>
            <p:cNvSpPr txBox="1">
              <a:spLocks noChangeArrowheads="1"/>
            </p:cNvSpPr>
            <p:nvPr/>
          </p:nvSpPr>
          <p:spPr bwMode="auto">
            <a:xfrm>
              <a:off x="4320" y="777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922641" name="Text Box 17"/>
            <p:cNvSpPr txBox="1">
              <a:spLocks noChangeArrowheads="1"/>
            </p:cNvSpPr>
            <p:nvPr/>
          </p:nvSpPr>
          <p:spPr bwMode="auto">
            <a:xfrm>
              <a:off x="4326" y="1065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[1]</a:t>
              </a:r>
            </a:p>
          </p:txBody>
        </p:sp>
        <p:sp>
          <p:nvSpPr>
            <p:cNvPr id="922642" name="Text Box 18"/>
            <p:cNvSpPr txBox="1">
              <a:spLocks noChangeArrowheads="1"/>
            </p:cNvSpPr>
            <p:nvPr/>
          </p:nvSpPr>
          <p:spPr bwMode="auto">
            <a:xfrm>
              <a:off x="4314" y="1353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[2]</a:t>
              </a:r>
            </a:p>
          </p:txBody>
        </p:sp>
        <p:sp>
          <p:nvSpPr>
            <p:cNvPr id="922643" name="Text Box 19"/>
            <p:cNvSpPr txBox="1">
              <a:spLocks noChangeArrowheads="1"/>
            </p:cNvSpPr>
            <p:nvPr/>
          </p:nvSpPr>
          <p:spPr bwMode="auto">
            <a:xfrm>
              <a:off x="4314" y="1659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</p:grpSp>
      <p:sp>
        <p:nvSpPr>
          <p:cNvPr id="922644" name="Text Box 20"/>
          <p:cNvSpPr txBox="1">
            <a:spLocks noChangeArrowheads="1"/>
          </p:cNvSpPr>
          <p:nvPr/>
        </p:nvSpPr>
        <p:spPr bwMode="auto">
          <a:xfrm>
            <a:off x="7472363" y="1274763"/>
            <a:ext cx="852487" cy="173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Leslie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6600CC"/>
                </a:solidFill>
              </a:rPr>
              <a:t>Phyllis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6600CC"/>
                </a:solidFill>
              </a:rPr>
              <a:t>Nan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endParaRPr lang="en-US">
              <a:solidFill>
                <a:srgbClr val="6600CC"/>
              </a:solidFill>
            </a:endParaRPr>
          </a:p>
        </p:txBody>
      </p:sp>
      <p:sp>
        <p:nvSpPr>
          <p:cNvPr id="922645" name="Line 21"/>
          <p:cNvSpPr>
            <a:spLocks noChangeShapeType="1"/>
          </p:cNvSpPr>
          <p:nvPr/>
        </p:nvSpPr>
        <p:spPr bwMode="auto">
          <a:xfrm>
            <a:off x="5791200" y="6105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2646" name="Group 22"/>
          <p:cNvGrpSpPr>
            <a:grpSpLocks/>
          </p:cNvGrpSpPr>
          <p:nvPr/>
        </p:nvGrpSpPr>
        <p:grpSpPr bwMode="auto">
          <a:xfrm>
            <a:off x="4572000" y="4648200"/>
            <a:ext cx="1133475" cy="857250"/>
            <a:chOff x="2880" y="2928"/>
            <a:chExt cx="714" cy="540"/>
          </a:xfrm>
        </p:grpSpPr>
        <p:sp>
          <p:nvSpPr>
            <p:cNvPr id="922647" name="Rectangle 23"/>
            <p:cNvSpPr>
              <a:spLocks noChangeArrowheads="1"/>
            </p:cNvSpPr>
            <p:nvPr/>
          </p:nvSpPr>
          <p:spPr bwMode="auto">
            <a:xfrm>
              <a:off x="2880" y="2928"/>
              <a:ext cx="714" cy="540"/>
            </a:xfrm>
            <a:prstGeom prst="rect">
              <a:avLst/>
            </a:prstGeom>
            <a:solidFill>
              <a:srgbClr val="CC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2648" name="Text Box 24"/>
            <p:cNvSpPr txBox="1">
              <a:spLocks noChangeArrowheads="1"/>
            </p:cNvSpPr>
            <p:nvPr/>
          </p:nvSpPr>
          <p:spPr bwMode="auto">
            <a:xfrm>
              <a:off x="2919" y="2972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arr</a:t>
              </a:r>
            </a:p>
          </p:txBody>
        </p:sp>
        <p:sp>
          <p:nvSpPr>
            <p:cNvPr id="922649" name="Text Box 25"/>
            <p:cNvSpPr txBox="1">
              <a:spLocks noChangeArrowheads="1"/>
            </p:cNvSpPr>
            <p:nvPr/>
          </p:nvSpPr>
          <p:spPr bwMode="auto">
            <a:xfrm>
              <a:off x="2880" y="3212"/>
              <a:ext cx="3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size</a:t>
              </a:r>
            </a:p>
          </p:txBody>
        </p:sp>
        <p:sp>
          <p:nvSpPr>
            <p:cNvPr id="922650" name="Rectangle 26"/>
            <p:cNvSpPr>
              <a:spLocks noChangeArrowheads="1"/>
            </p:cNvSpPr>
            <p:nvPr/>
          </p:nvSpPr>
          <p:spPr bwMode="auto">
            <a:xfrm>
              <a:off x="3216" y="3234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2651" name="Rectangle 27"/>
            <p:cNvSpPr>
              <a:spLocks noChangeArrowheads="1"/>
            </p:cNvSpPr>
            <p:nvPr/>
          </p:nvSpPr>
          <p:spPr bwMode="auto">
            <a:xfrm>
              <a:off x="3222" y="3000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22652" name="Text Box 28"/>
          <p:cNvSpPr txBox="1">
            <a:spLocks noChangeArrowheads="1"/>
          </p:cNvSpPr>
          <p:nvPr/>
        </p:nvSpPr>
        <p:spPr bwMode="auto">
          <a:xfrm>
            <a:off x="7524750" y="5638800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2000</a:t>
            </a:r>
          </a:p>
        </p:txBody>
      </p:sp>
      <p:sp>
        <p:nvSpPr>
          <p:cNvPr id="922653" name="Text Box 29"/>
          <p:cNvSpPr txBox="1">
            <a:spLocks noChangeArrowheads="1"/>
          </p:cNvSpPr>
          <p:nvPr/>
        </p:nvSpPr>
        <p:spPr bwMode="auto">
          <a:xfrm>
            <a:off x="8229600" y="5643563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3</a:t>
            </a:r>
          </a:p>
        </p:txBody>
      </p:sp>
      <p:sp>
        <p:nvSpPr>
          <p:cNvPr id="922654" name="Line 30"/>
          <p:cNvSpPr>
            <a:spLocks noChangeShapeType="1"/>
          </p:cNvSpPr>
          <p:nvPr/>
        </p:nvSpPr>
        <p:spPr bwMode="auto">
          <a:xfrm>
            <a:off x="-66675" y="4438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55" name="Rectangle 31"/>
          <p:cNvSpPr>
            <a:spLocks noChangeArrowheads="1"/>
          </p:cNvSpPr>
          <p:nvPr/>
        </p:nvSpPr>
        <p:spPr bwMode="auto">
          <a:xfrm>
            <a:off x="5724525" y="4171950"/>
            <a:ext cx="3343275" cy="26098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656" name="Line 32"/>
          <p:cNvSpPr>
            <a:spLocks noChangeShapeType="1"/>
          </p:cNvSpPr>
          <p:nvPr/>
        </p:nvSpPr>
        <p:spPr bwMode="auto">
          <a:xfrm>
            <a:off x="219075" y="4895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57" name="Line 33"/>
          <p:cNvSpPr>
            <a:spLocks noChangeShapeType="1"/>
          </p:cNvSpPr>
          <p:nvPr/>
        </p:nvSpPr>
        <p:spPr bwMode="auto">
          <a:xfrm>
            <a:off x="161925" y="5486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58" name="Line 34"/>
          <p:cNvSpPr>
            <a:spLocks noChangeShapeType="1"/>
          </p:cNvSpPr>
          <p:nvPr/>
        </p:nvSpPr>
        <p:spPr bwMode="auto">
          <a:xfrm>
            <a:off x="447675" y="5962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59" name="Rectangle 35"/>
          <p:cNvSpPr>
            <a:spLocks noChangeArrowheads="1"/>
          </p:cNvSpPr>
          <p:nvPr/>
        </p:nvSpPr>
        <p:spPr bwMode="auto">
          <a:xfrm>
            <a:off x="76200" y="4219575"/>
            <a:ext cx="5657850" cy="26098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22660" name="Group 36"/>
          <p:cNvGrpSpPr>
            <a:grpSpLocks/>
          </p:cNvGrpSpPr>
          <p:nvPr/>
        </p:nvGrpSpPr>
        <p:grpSpPr bwMode="auto">
          <a:xfrm>
            <a:off x="219075" y="2162175"/>
            <a:ext cx="5480050" cy="2454275"/>
            <a:chOff x="1110" y="1787"/>
            <a:chExt cx="3452" cy="1546"/>
          </a:xfrm>
        </p:grpSpPr>
        <p:sp>
          <p:nvSpPr>
            <p:cNvPr id="922661" name="Text Box 37"/>
            <p:cNvSpPr txBox="1">
              <a:spLocks noChangeArrowheads="1"/>
            </p:cNvSpPr>
            <p:nvPr/>
          </p:nvSpPr>
          <p:spPr bwMode="auto">
            <a:xfrm>
              <a:off x="1110" y="1787"/>
              <a:ext cx="3452" cy="1546"/>
            </a:xfrm>
            <a:prstGeom prst="rect">
              <a:avLst/>
            </a:prstGeom>
            <a:solidFill>
              <a:srgbClr val="FFFB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/>
                <a:t>void reversePrint(string </a:t>
              </a:r>
              <a:r>
                <a:rPr lang="en-US" sz="1700">
                  <a:solidFill>
                    <a:srgbClr val="6600CC"/>
                  </a:solidFill>
                </a:rPr>
                <a:t>arr</a:t>
              </a:r>
              <a:r>
                <a:rPr lang="en-US" sz="1700"/>
                <a:t>[ ], int </a:t>
              </a:r>
              <a:r>
                <a:rPr lang="en-US" sz="1700">
                  <a:solidFill>
                    <a:srgbClr val="6600CC"/>
                  </a:solidFill>
                </a:rPr>
                <a:t>size</a:t>
              </a:r>
              <a:r>
                <a:rPr lang="en-US" sz="1700"/>
                <a:t>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922662" name="Rectangle 38"/>
            <p:cNvSpPr>
              <a:spLocks noChangeArrowheads="1"/>
            </p:cNvSpPr>
            <p:nvPr/>
          </p:nvSpPr>
          <p:spPr bwMode="auto">
            <a:xfrm>
              <a:off x="1308" y="2064"/>
              <a:ext cx="2205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if (size == 0) // an empty array</a:t>
              </a:r>
            </a:p>
            <a:p>
              <a:pPr algn="l"/>
              <a:endParaRPr lang="en-US" sz="200"/>
            </a:p>
            <a:p>
              <a:pPr algn="l"/>
              <a:r>
                <a:rPr lang="en-US"/>
                <a:t>    return;</a:t>
              </a:r>
            </a:p>
          </p:txBody>
        </p:sp>
        <p:sp>
          <p:nvSpPr>
            <p:cNvPr id="922663" name="Rectangle 39"/>
            <p:cNvSpPr>
              <a:spLocks noChangeArrowheads="1"/>
            </p:cNvSpPr>
            <p:nvPr/>
          </p:nvSpPr>
          <p:spPr bwMode="auto">
            <a:xfrm>
              <a:off x="1296" y="2429"/>
              <a:ext cx="2318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else 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reversePrint(</a:t>
              </a:r>
              <a:r>
                <a:rPr lang="en-US">
                  <a:solidFill>
                    <a:srgbClr val="6600CC"/>
                  </a:solidFill>
                </a:rPr>
                <a:t>arr + 1</a:t>
              </a:r>
              <a:r>
                <a:rPr lang="en-US"/>
                <a:t>, </a:t>
              </a:r>
              <a:r>
                <a:rPr lang="en-US">
                  <a:solidFill>
                    <a:srgbClr val="6600CC"/>
                  </a:solidFill>
                </a:rPr>
                <a:t>size – 1</a:t>
              </a:r>
              <a:r>
                <a:rPr lang="en-US"/>
                <a:t> );</a:t>
              </a:r>
            </a:p>
            <a:p>
              <a:pPr algn="l"/>
              <a:r>
                <a:rPr lang="en-US"/>
                <a:t>    cout &lt;&lt; arr[0] &lt;&lt; “\n”;</a:t>
              </a:r>
            </a:p>
            <a:p>
              <a:pPr algn="l"/>
              <a:r>
                <a:rPr lang="en-US" sz="1200"/>
                <a:t>}</a:t>
              </a:r>
            </a:p>
          </p:txBody>
        </p:sp>
      </p:grpSp>
      <p:grpSp>
        <p:nvGrpSpPr>
          <p:cNvPr id="922664" name="Group 40"/>
          <p:cNvGrpSpPr>
            <a:grpSpLocks/>
          </p:cNvGrpSpPr>
          <p:nvPr/>
        </p:nvGrpSpPr>
        <p:grpSpPr bwMode="auto">
          <a:xfrm>
            <a:off x="4648200" y="2571750"/>
            <a:ext cx="1133475" cy="857250"/>
            <a:chOff x="2880" y="2928"/>
            <a:chExt cx="714" cy="540"/>
          </a:xfrm>
        </p:grpSpPr>
        <p:sp>
          <p:nvSpPr>
            <p:cNvPr id="922665" name="Rectangle 41"/>
            <p:cNvSpPr>
              <a:spLocks noChangeArrowheads="1"/>
            </p:cNvSpPr>
            <p:nvPr/>
          </p:nvSpPr>
          <p:spPr bwMode="auto">
            <a:xfrm>
              <a:off x="2880" y="2928"/>
              <a:ext cx="714" cy="540"/>
            </a:xfrm>
            <a:prstGeom prst="rect">
              <a:avLst/>
            </a:prstGeom>
            <a:solidFill>
              <a:srgbClr val="CC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2666" name="Text Box 42"/>
            <p:cNvSpPr txBox="1">
              <a:spLocks noChangeArrowheads="1"/>
            </p:cNvSpPr>
            <p:nvPr/>
          </p:nvSpPr>
          <p:spPr bwMode="auto">
            <a:xfrm>
              <a:off x="2919" y="2972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arr</a:t>
              </a:r>
            </a:p>
          </p:txBody>
        </p:sp>
        <p:sp>
          <p:nvSpPr>
            <p:cNvPr id="922667" name="Text Box 43"/>
            <p:cNvSpPr txBox="1">
              <a:spLocks noChangeArrowheads="1"/>
            </p:cNvSpPr>
            <p:nvPr/>
          </p:nvSpPr>
          <p:spPr bwMode="auto">
            <a:xfrm>
              <a:off x="2880" y="3212"/>
              <a:ext cx="3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size</a:t>
              </a:r>
            </a:p>
          </p:txBody>
        </p:sp>
        <p:sp>
          <p:nvSpPr>
            <p:cNvPr id="922668" name="Rectangle 44"/>
            <p:cNvSpPr>
              <a:spLocks noChangeArrowheads="1"/>
            </p:cNvSpPr>
            <p:nvPr/>
          </p:nvSpPr>
          <p:spPr bwMode="auto">
            <a:xfrm>
              <a:off x="3216" y="3234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2669" name="Rectangle 45"/>
            <p:cNvSpPr>
              <a:spLocks noChangeArrowheads="1"/>
            </p:cNvSpPr>
            <p:nvPr/>
          </p:nvSpPr>
          <p:spPr bwMode="auto">
            <a:xfrm>
              <a:off x="3222" y="3000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22670" name="Text Box 46"/>
          <p:cNvSpPr txBox="1">
            <a:spLocks noChangeArrowheads="1"/>
          </p:cNvSpPr>
          <p:nvPr/>
        </p:nvSpPr>
        <p:spPr bwMode="auto">
          <a:xfrm>
            <a:off x="5086350" y="2681288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2020</a:t>
            </a:r>
          </a:p>
        </p:txBody>
      </p:sp>
      <p:sp>
        <p:nvSpPr>
          <p:cNvPr id="922671" name="Text Box 47"/>
          <p:cNvSpPr txBox="1">
            <a:spLocks noChangeArrowheads="1"/>
          </p:cNvSpPr>
          <p:nvPr/>
        </p:nvSpPr>
        <p:spPr bwMode="auto">
          <a:xfrm>
            <a:off x="2057400" y="5538788"/>
            <a:ext cx="151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2000 + 1</a:t>
            </a:r>
          </a:p>
        </p:txBody>
      </p:sp>
      <p:sp>
        <p:nvSpPr>
          <p:cNvPr id="922672" name="Text Box 48"/>
          <p:cNvSpPr txBox="1">
            <a:spLocks noChangeArrowheads="1"/>
          </p:cNvSpPr>
          <p:nvPr/>
        </p:nvSpPr>
        <p:spPr bwMode="auto">
          <a:xfrm>
            <a:off x="3359150" y="5538788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2</a:t>
            </a:r>
          </a:p>
        </p:txBody>
      </p:sp>
      <p:sp>
        <p:nvSpPr>
          <p:cNvPr id="922673" name="Line 49"/>
          <p:cNvSpPr>
            <a:spLocks noChangeShapeType="1"/>
          </p:cNvSpPr>
          <p:nvPr/>
        </p:nvSpPr>
        <p:spPr bwMode="auto">
          <a:xfrm>
            <a:off x="28575" y="2343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74" name="Line 50"/>
          <p:cNvSpPr>
            <a:spLocks noChangeShapeType="1"/>
          </p:cNvSpPr>
          <p:nvPr/>
        </p:nvSpPr>
        <p:spPr bwMode="auto">
          <a:xfrm>
            <a:off x="304800" y="2790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75" name="Line 51"/>
          <p:cNvSpPr>
            <a:spLocks noChangeShapeType="1"/>
          </p:cNvSpPr>
          <p:nvPr/>
        </p:nvSpPr>
        <p:spPr bwMode="auto">
          <a:xfrm>
            <a:off x="295275" y="3381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76" name="Line 52"/>
          <p:cNvSpPr>
            <a:spLocks noChangeShapeType="1"/>
          </p:cNvSpPr>
          <p:nvPr/>
        </p:nvSpPr>
        <p:spPr bwMode="auto">
          <a:xfrm>
            <a:off x="523875" y="3838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77" name="Rectangle 53"/>
          <p:cNvSpPr>
            <a:spLocks noChangeArrowheads="1"/>
          </p:cNvSpPr>
          <p:nvPr/>
        </p:nvSpPr>
        <p:spPr bwMode="auto">
          <a:xfrm>
            <a:off x="228600" y="2038350"/>
            <a:ext cx="5657850" cy="26098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22678" name="Group 54"/>
          <p:cNvGrpSpPr>
            <a:grpSpLocks/>
          </p:cNvGrpSpPr>
          <p:nvPr/>
        </p:nvGrpSpPr>
        <p:grpSpPr bwMode="auto">
          <a:xfrm>
            <a:off x="381000" y="60325"/>
            <a:ext cx="5480050" cy="2454275"/>
            <a:chOff x="1110" y="1787"/>
            <a:chExt cx="3452" cy="1546"/>
          </a:xfrm>
        </p:grpSpPr>
        <p:sp>
          <p:nvSpPr>
            <p:cNvPr id="922679" name="Text Box 55"/>
            <p:cNvSpPr txBox="1">
              <a:spLocks noChangeArrowheads="1"/>
            </p:cNvSpPr>
            <p:nvPr/>
          </p:nvSpPr>
          <p:spPr bwMode="auto">
            <a:xfrm>
              <a:off x="1110" y="1787"/>
              <a:ext cx="3452" cy="1546"/>
            </a:xfrm>
            <a:prstGeom prst="rect">
              <a:avLst/>
            </a:prstGeom>
            <a:solidFill>
              <a:srgbClr val="FFFB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/>
                <a:t>void reversePrint(string </a:t>
              </a:r>
              <a:r>
                <a:rPr lang="en-US" sz="1700">
                  <a:solidFill>
                    <a:srgbClr val="6600CC"/>
                  </a:solidFill>
                </a:rPr>
                <a:t>arr</a:t>
              </a:r>
              <a:r>
                <a:rPr lang="en-US" sz="1700"/>
                <a:t>[ ], int </a:t>
              </a:r>
              <a:r>
                <a:rPr lang="en-US" sz="1700">
                  <a:solidFill>
                    <a:srgbClr val="6600CC"/>
                  </a:solidFill>
                </a:rPr>
                <a:t>size</a:t>
              </a:r>
              <a:r>
                <a:rPr lang="en-US" sz="1700"/>
                <a:t>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922680" name="Rectangle 56"/>
            <p:cNvSpPr>
              <a:spLocks noChangeArrowheads="1"/>
            </p:cNvSpPr>
            <p:nvPr/>
          </p:nvSpPr>
          <p:spPr bwMode="auto">
            <a:xfrm>
              <a:off x="1308" y="2064"/>
              <a:ext cx="2205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if (size == 0) // an empty array</a:t>
              </a:r>
            </a:p>
            <a:p>
              <a:pPr algn="l"/>
              <a:endParaRPr lang="en-US" sz="200"/>
            </a:p>
            <a:p>
              <a:pPr algn="l"/>
              <a:r>
                <a:rPr lang="en-US"/>
                <a:t>    return;</a:t>
              </a:r>
            </a:p>
          </p:txBody>
        </p:sp>
        <p:sp>
          <p:nvSpPr>
            <p:cNvPr id="922681" name="Rectangle 57"/>
            <p:cNvSpPr>
              <a:spLocks noChangeArrowheads="1"/>
            </p:cNvSpPr>
            <p:nvPr/>
          </p:nvSpPr>
          <p:spPr bwMode="auto">
            <a:xfrm>
              <a:off x="1296" y="2429"/>
              <a:ext cx="2318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else 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reversePrint(</a:t>
              </a:r>
              <a:r>
                <a:rPr lang="en-US">
                  <a:solidFill>
                    <a:srgbClr val="6600CC"/>
                  </a:solidFill>
                </a:rPr>
                <a:t>arr + 1</a:t>
              </a:r>
              <a:r>
                <a:rPr lang="en-US"/>
                <a:t>, </a:t>
              </a:r>
              <a:r>
                <a:rPr lang="en-US">
                  <a:solidFill>
                    <a:srgbClr val="6600CC"/>
                  </a:solidFill>
                </a:rPr>
                <a:t>size – 1</a:t>
              </a:r>
              <a:r>
                <a:rPr lang="en-US"/>
                <a:t> );</a:t>
              </a:r>
            </a:p>
            <a:p>
              <a:pPr algn="l"/>
              <a:r>
                <a:rPr lang="en-US"/>
                <a:t>    cout &lt;&lt; arr[</a:t>
              </a:r>
              <a:r>
                <a:rPr lang="en-US">
                  <a:solidFill>
                    <a:srgbClr val="6600CC"/>
                  </a:solidFill>
                </a:rPr>
                <a:t>0</a:t>
              </a:r>
              <a:r>
                <a:rPr lang="en-US"/>
                <a:t>] &lt;&lt; “\n”;</a:t>
              </a:r>
            </a:p>
            <a:p>
              <a:pPr algn="l"/>
              <a:r>
                <a:rPr lang="en-US" sz="1200"/>
                <a:t>}</a:t>
              </a:r>
            </a:p>
          </p:txBody>
        </p:sp>
      </p:grpSp>
      <p:grpSp>
        <p:nvGrpSpPr>
          <p:cNvPr id="922682" name="Group 58"/>
          <p:cNvGrpSpPr>
            <a:grpSpLocks/>
          </p:cNvGrpSpPr>
          <p:nvPr/>
        </p:nvGrpSpPr>
        <p:grpSpPr bwMode="auto">
          <a:xfrm>
            <a:off x="4810125" y="469900"/>
            <a:ext cx="1133475" cy="857250"/>
            <a:chOff x="2880" y="2928"/>
            <a:chExt cx="714" cy="540"/>
          </a:xfrm>
        </p:grpSpPr>
        <p:sp>
          <p:nvSpPr>
            <p:cNvPr id="922683" name="Rectangle 59"/>
            <p:cNvSpPr>
              <a:spLocks noChangeArrowheads="1"/>
            </p:cNvSpPr>
            <p:nvPr/>
          </p:nvSpPr>
          <p:spPr bwMode="auto">
            <a:xfrm>
              <a:off x="2880" y="2928"/>
              <a:ext cx="714" cy="540"/>
            </a:xfrm>
            <a:prstGeom prst="rect">
              <a:avLst/>
            </a:prstGeom>
            <a:solidFill>
              <a:srgbClr val="CC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2684" name="Text Box 60"/>
            <p:cNvSpPr txBox="1">
              <a:spLocks noChangeArrowheads="1"/>
            </p:cNvSpPr>
            <p:nvPr/>
          </p:nvSpPr>
          <p:spPr bwMode="auto">
            <a:xfrm>
              <a:off x="2919" y="2972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arr</a:t>
              </a:r>
            </a:p>
          </p:txBody>
        </p:sp>
        <p:sp>
          <p:nvSpPr>
            <p:cNvPr id="922685" name="Text Box 61"/>
            <p:cNvSpPr txBox="1">
              <a:spLocks noChangeArrowheads="1"/>
            </p:cNvSpPr>
            <p:nvPr/>
          </p:nvSpPr>
          <p:spPr bwMode="auto">
            <a:xfrm>
              <a:off x="2880" y="3212"/>
              <a:ext cx="3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size</a:t>
              </a:r>
            </a:p>
          </p:txBody>
        </p:sp>
        <p:sp>
          <p:nvSpPr>
            <p:cNvPr id="922686" name="Rectangle 62"/>
            <p:cNvSpPr>
              <a:spLocks noChangeArrowheads="1"/>
            </p:cNvSpPr>
            <p:nvPr/>
          </p:nvSpPr>
          <p:spPr bwMode="auto">
            <a:xfrm>
              <a:off x="3216" y="3234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2687" name="Rectangle 63"/>
            <p:cNvSpPr>
              <a:spLocks noChangeArrowheads="1"/>
            </p:cNvSpPr>
            <p:nvPr/>
          </p:nvSpPr>
          <p:spPr bwMode="auto">
            <a:xfrm>
              <a:off x="3222" y="3000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22688" name="Text Box 64"/>
          <p:cNvSpPr txBox="1">
            <a:spLocks noChangeArrowheads="1"/>
          </p:cNvSpPr>
          <p:nvPr/>
        </p:nvSpPr>
        <p:spPr bwMode="auto">
          <a:xfrm>
            <a:off x="5248275" y="550863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2040</a:t>
            </a:r>
          </a:p>
        </p:txBody>
      </p:sp>
      <p:sp>
        <p:nvSpPr>
          <p:cNvPr id="922689" name="Text Box 65"/>
          <p:cNvSpPr txBox="1">
            <a:spLocks noChangeArrowheads="1"/>
          </p:cNvSpPr>
          <p:nvPr/>
        </p:nvSpPr>
        <p:spPr bwMode="auto">
          <a:xfrm>
            <a:off x="2190750" y="3438525"/>
            <a:ext cx="1127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2020 + 1</a:t>
            </a:r>
          </a:p>
        </p:txBody>
      </p:sp>
      <p:sp>
        <p:nvSpPr>
          <p:cNvPr id="922690" name="Text Box 66"/>
          <p:cNvSpPr txBox="1">
            <a:spLocks noChangeArrowheads="1"/>
          </p:cNvSpPr>
          <p:nvPr/>
        </p:nvSpPr>
        <p:spPr bwMode="auto">
          <a:xfrm>
            <a:off x="3406775" y="3438525"/>
            <a:ext cx="393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1</a:t>
            </a:r>
          </a:p>
        </p:txBody>
      </p:sp>
      <p:sp>
        <p:nvSpPr>
          <p:cNvPr id="922691" name="Line 67"/>
          <p:cNvSpPr>
            <a:spLocks noChangeShapeType="1"/>
          </p:cNvSpPr>
          <p:nvPr/>
        </p:nvSpPr>
        <p:spPr bwMode="auto">
          <a:xfrm>
            <a:off x="200025" y="2381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92" name="Line 68"/>
          <p:cNvSpPr>
            <a:spLocks noChangeShapeType="1"/>
          </p:cNvSpPr>
          <p:nvPr/>
        </p:nvSpPr>
        <p:spPr bwMode="auto">
          <a:xfrm>
            <a:off x="457200" y="685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93" name="Line 69"/>
          <p:cNvSpPr>
            <a:spLocks noChangeShapeType="1"/>
          </p:cNvSpPr>
          <p:nvPr/>
        </p:nvSpPr>
        <p:spPr bwMode="auto">
          <a:xfrm>
            <a:off x="714375" y="17335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94" name="Text Box 70"/>
          <p:cNvSpPr txBox="1">
            <a:spLocks noChangeArrowheads="1"/>
          </p:cNvSpPr>
          <p:nvPr/>
        </p:nvSpPr>
        <p:spPr bwMode="auto">
          <a:xfrm>
            <a:off x="8410575" y="1047750"/>
            <a:ext cx="742950" cy="128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2000</a:t>
            </a:r>
          </a:p>
          <a:p>
            <a:pPr algn="l"/>
            <a:endParaRPr lang="en-US" sz="1200">
              <a:solidFill>
                <a:srgbClr val="FF0000"/>
              </a:solidFill>
            </a:endParaRPr>
          </a:p>
          <a:p>
            <a:pPr algn="l"/>
            <a:r>
              <a:rPr lang="en-US">
                <a:solidFill>
                  <a:srgbClr val="FF0000"/>
                </a:solidFill>
              </a:rPr>
              <a:t>2020</a:t>
            </a:r>
          </a:p>
          <a:p>
            <a:pPr algn="l"/>
            <a:endParaRPr lang="en-US" sz="1200">
              <a:solidFill>
                <a:srgbClr val="FF0000"/>
              </a:solidFill>
            </a:endParaRPr>
          </a:p>
          <a:p>
            <a:pPr algn="l"/>
            <a:r>
              <a:rPr lang="en-US">
                <a:solidFill>
                  <a:srgbClr val="FF0000"/>
                </a:solidFill>
              </a:rPr>
              <a:t>2040</a:t>
            </a:r>
          </a:p>
        </p:txBody>
      </p:sp>
      <p:grpSp>
        <p:nvGrpSpPr>
          <p:cNvPr id="922695" name="Group 71"/>
          <p:cNvGrpSpPr>
            <a:grpSpLocks/>
          </p:cNvGrpSpPr>
          <p:nvPr/>
        </p:nvGrpSpPr>
        <p:grpSpPr bwMode="auto">
          <a:xfrm>
            <a:off x="6296025" y="800100"/>
            <a:ext cx="1028700" cy="495300"/>
            <a:chOff x="3966" y="504"/>
            <a:chExt cx="648" cy="312"/>
          </a:xfrm>
        </p:grpSpPr>
        <p:sp>
          <p:nvSpPr>
            <p:cNvPr id="922696" name="Rectangle 72"/>
            <p:cNvSpPr>
              <a:spLocks noChangeArrowheads="1"/>
            </p:cNvSpPr>
            <p:nvPr/>
          </p:nvSpPr>
          <p:spPr bwMode="auto">
            <a:xfrm>
              <a:off x="3966" y="504"/>
              <a:ext cx="648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2697" name="Text Box 73"/>
            <p:cNvSpPr txBox="1">
              <a:spLocks noChangeArrowheads="1"/>
            </p:cNvSpPr>
            <p:nvPr/>
          </p:nvSpPr>
          <p:spPr bwMode="auto">
            <a:xfrm>
              <a:off x="4142" y="585"/>
              <a:ext cx="4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arr        </a:t>
              </a:r>
            </a:p>
          </p:txBody>
        </p:sp>
      </p:grpSp>
      <p:grpSp>
        <p:nvGrpSpPr>
          <p:cNvPr id="922698" name="Group 74"/>
          <p:cNvGrpSpPr>
            <a:grpSpLocks/>
          </p:cNvGrpSpPr>
          <p:nvPr/>
        </p:nvGrpSpPr>
        <p:grpSpPr bwMode="auto">
          <a:xfrm>
            <a:off x="6553200" y="723900"/>
            <a:ext cx="2619375" cy="1819275"/>
            <a:chOff x="5760" y="3552"/>
            <a:chExt cx="1650" cy="1146"/>
          </a:xfrm>
        </p:grpSpPr>
        <p:sp>
          <p:nvSpPr>
            <p:cNvPr id="922699" name="Rectangle 75"/>
            <p:cNvSpPr>
              <a:spLocks noChangeArrowheads="1"/>
            </p:cNvSpPr>
            <p:nvPr/>
          </p:nvSpPr>
          <p:spPr bwMode="auto">
            <a:xfrm>
              <a:off x="5760" y="3672"/>
              <a:ext cx="1218" cy="48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2700" name="Rectangle 76"/>
            <p:cNvSpPr>
              <a:spLocks noChangeArrowheads="1"/>
            </p:cNvSpPr>
            <p:nvPr/>
          </p:nvSpPr>
          <p:spPr bwMode="auto">
            <a:xfrm>
              <a:off x="6978" y="3552"/>
              <a:ext cx="432" cy="48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2701" name="Rectangle 77"/>
            <p:cNvSpPr>
              <a:spLocks noChangeArrowheads="1"/>
            </p:cNvSpPr>
            <p:nvPr/>
          </p:nvSpPr>
          <p:spPr bwMode="auto">
            <a:xfrm>
              <a:off x="5946" y="4158"/>
              <a:ext cx="276" cy="54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2702" name="Text Box 78"/>
            <p:cNvSpPr txBox="1">
              <a:spLocks noChangeArrowheads="1"/>
            </p:cNvSpPr>
            <p:nvPr/>
          </p:nvSpPr>
          <p:spPr bwMode="auto">
            <a:xfrm>
              <a:off x="5780" y="3984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6600CC"/>
                  </a:solidFill>
                </a:rPr>
                <a:t>arr    </a:t>
              </a:r>
            </a:p>
          </p:txBody>
        </p:sp>
        <p:sp>
          <p:nvSpPr>
            <p:cNvPr id="922703" name="Rectangle 79"/>
            <p:cNvSpPr>
              <a:spLocks noChangeArrowheads="1"/>
            </p:cNvSpPr>
            <p:nvPr/>
          </p:nvSpPr>
          <p:spPr bwMode="auto">
            <a:xfrm>
              <a:off x="5956" y="4168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922704" name="Rectangle 80"/>
            <p:cNvSpPr>
              <a:spLocks noChangeArrowheads="1"/>
            </p:cNvSpPr>
            <p:nvPr/>
          </p:nvSpPr>
          <p:spPr bwMode="auto">
            <a:xfrm>
              <a:off x="5962" y="4450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[1]</a:t>
              </a:r>
            </a:p>
          </p:txBody>
        </p:sp>
      </p:grpSp>
      <p:grpSp>
        <p:nvGrpSpPr>
          <p:cNvPr id="922705" name="Group 81"/>
          <p:cNvGrpSpPr>
            <a:grpSpLocks/>
          </p:cNvGrpSpPr>
          <p:nvPr/>
        </p:nvGrpSpPr>
        <p:grpSpPr bwMode="auto">
          <a:xfrm>
            <a:off x="6565900" y="1295400"/>
            <a:ext cx="2644775" cy="1695450"/>
            <a:chOff x="5760" y="2592"/>
            <a:chExt cx="1666" cy="1068"/>
          </a:xfrm>
        </p:grpSpPr>
        <p:sp>
          <p:nvSpPr>
            <p:cNvPr id="922706" name="Rectangle 82"/>
            <p:cNvSpPr>
              <a:spLocks noChangeArrowheads="1"/>
            </p:cNvSpPr>
            <p:nvPr/>
          </p:nvSpPr>
          <p:spPr bwMode="auto">
            <a:xfrm>
              <a:off x="6994" y="2676"/>
              <a:ext cx="432" cy="31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2707" name="Rectangle 83"/>
            <p:cNvSpPr>
              <a:spLocks noChangeArrowheads="1"/>
            </p:cNvSpPr>
            <p:nvPr/>
          </p:nvSpPr>
          <p:spPr bwMode="auto">
            <a:xfrm>
              <a:off x="5811" y="2838"/>
              <a:ext cx="1189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2708" name="Rectangle 84"/>
            <p:cNvSpPr>
              <a:spLocks noChangeArrowheads="1"/>
            </p:cNvSpPr>
            <p:nvPr/>
          </p:nvSpPr>
          <p:spPr bwMode="auto">
            <a:xfrm>
              <a:off x="5934" y="3120"/>
              <a:ext cx="269" cy="54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2709" name="Text Box 85"/>
            <p:cNvSpPr txBox="1">
              <a:spLocks noChangeArrowheads="1"/>
            </p:cNvSpPr>
            <p:nvPr/>
          </p:nvSpPr>
          <p:spPr bwMode="auto">
            <a:xfrm>
              <a:off x="5760" y="2946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6600CC"/>
                  </a:solidFill>
                </a:rPr>
                <a:t>arr    </a:t>
              </a:r>
            </a:p>
          </p:txBody>
        </p:sp>
        <p:sp>
          <p:nvSpPr>
            <p:cNvPr id="922710" name="Rectangle 86"/>
            <p:cNvSpPr>
              <a:spLocks noChangeArrowheads="1"/>
            </p:cNvSpPr>
            <p:nvPr/>
          </p:nvSpPr>
          <p:spPr bwMode="auto">
            <a:xfrm>
              <a:off x="5944" y="3130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922711" name="Rectangle 87"/>
            <p:cNvSpPr>
              <a:spLocks noChangeArrowheads="1"/>
            </p:cNvSpPr>
            <p:nvPr/>
          </p:nvSpPr>
          <p:spPr bwMode="auto">
            <a:xfrm>
              <a:off x="5806" y="2592"/>
              <a:ext cx="432" cy="31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22712" name="AutoShape 88"/>
          <p:cNvSpPr>
            <a:spLocks noChangeArrowheads="1"/>
          </p:cNvSpPr>
          <p:nvPr/>
        </p:nvSpPr>
        <p:spPr bwMode="auto">
          <a:xfrm>
            <a:off x="-5305425" y="4933950"/>
            <a:ext cx="3286125" cy="742950"/>
          </a:xfrm>
          <a:prstGeom prst="wedgeRoundRectCallout">
            <a:avLst>
              <a:gd name="adj1" fmla="val 435"/>
              <a:gd name="adj2" fmla="val 115171"/>
              <a:gd name="adj3" fmla="val 16667"/>
            </a:avLst>
          </a:prstGeom>
          <a:solidFill>
            <a:srgbClr val="FBFFF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arr [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/>
              <a:t>]  is</a:t>
            </a:r>
          </a:p>
          <a:p>
            <a:r>
              <a:rPr lang="en-US"/>
              <a:t>“            ”</a:t>
            </a:r>
          </a:p>
        </p:txBody>
      </p:sp>
      <p:sp>
        <p:nvSpPr>
          <p:cNvPr id="922713" name="AutoShape 89"/>
          <p:cNvSpPr>
            <a:spLocks noChangeArrowheads="1"/>
          </p:cNvSpPr>
          <p:nvPr/>
        </p:nvSpPr>
        <p:spPr bwMode="auto">
          <a:xfrm>
            <a:off x="2552700" y="657225"/>
            <a:ext cx="2905125" cy="1400175"/>
          </a:xfrm>
          <a:prstGeom prst="wedgeRoundRectCallout">
            <a:avLst>
              <a:gd name="adj1" fmla="val 34917"/>
              <a:gd name="adj2" fmla="val 95352"/>
              <a:gd name="adj3" fmla="val 16667"/>
            </a:avLst>
          </a:prstGeom>
          <a:solidFill>
            <a:srgbClr val="E2FEE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Cool! It’s if our array starts at location 2020 and only has 2 elements!</a:t>
            </a:r>
          </a:p>
        </p:txBody>
      </p:sp>
      <p:sp>
        <p:nvSpPr>
          <p:cNvPr id="922714" name="AutoShape 90"/>
          <p:cNvSpPr>
            <a:spLocks noChangeArrowheads="1"/>
          </p:cNvSpPr>
          <p:nvPr/>
        </p:nvSpPr>
        <p:spPr bwMode="auto">
          <a:xfrm>
            <a:off x="6124575" y="-28575"/>
            <a:ext cx="2905125" cy="885825"/>
          </a:xfrm>
          <a:prstGeom prst="wedgeRoundRectCallout">
            <a:avLst>
              <a:gd name="adj1" fmla="val -58852"/>
              <a:gd name="adj2" fmla="val 52866"/>
              <a:gd name="adj3" fmla="val 16667"/>
            </a:avLst>
          </a:prstGeom>
          <a:solidFill>
            <a:srgbClr val="E2FEE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Now it looks like arr has just one element and starts at 2040!</a:t>
            </a:r>
          </a:p>
        </p:txBody>
      </p:sp>
      <p:sp>
        <p:nvSpPr>
          <p:cNvPr id="922715" name="Line 91"/>
          <p:cNvSpPr>
            <a:spLocks noChangeShapeType="1"/>
          </p:cNvSpPr>
          <p:nvPr/>
        </p:nvSpPr>
        <p:spPr bwMode="auto">
          <a:xfrm>
            <a:off x="371475" y="1266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2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2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9226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9226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2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59259E-6 L -0.27396 -0.1305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9226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98" y="-652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96296E-6 L -0.33368 -0.0801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9226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84" y="-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2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2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2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2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7.40741E-7 L 0.28125 -0.41667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9226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3" y="-20833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7.40741E-7 L 0.2059 -0.3662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9226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5" y="-1831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3000"/>
                                        <p:tgtEl>
                                          <p:spTgt spid="922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2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92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2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2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92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92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922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L 0.30729 -0.42083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9226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5" y="-21042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7.40741E-7 L 0.22257 -0.3662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9226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8" y="-18310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3000"/>
                                        <p:tgtEl>
                                          <p:spTgt spid="9226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2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000"/>
                                        <p:tgtEl>
                                          <p:spTgt spid="92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2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92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92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31" grpId="0" animBg="1"/>
      <p:bldP spid="922632" grpId="0" animBg="1"/>
      <p:bldP spid="922632" grpId="1" animBg="1"/>
      <p:bldP spid="922633" grpId="0" animBg="1"/>
      <p:bldP spid="922633" grpId="1" animBg="1"/>
      <p:bldP spid="922644" grpId="0"/>
      <p:bldP spid="922645" grpId="0" animBg="1"/>
      <p:bldP spid="922652" grpId="0"/>
      <p:bldP spid="922652" grpId="1"/>
      <p:bldP spid="922653" grpId="0"/>
      <p:bldP spid="922653" grpId="1"/>
      <p:bldP spid="922654" grpId="0" animBg="1"/>
      <p:bldP spid="922654" grpId="1" animBg="1"/>
      <p:bldP spid="922655" grpId="0" animBg="1"/>
      <p:bldP spid="922656" grpId="0" animBg="1"/>
      <p:bldP spid="922656" grpId="1" animBg="1"/>
      <p:bldP spid="922657" grpId="0" animBg="1"/>
      <p:bldP spid="922657" grpId="1" animBg="1"/>
      <p:bldP spid="922658" grpId="0" animBg="1"/>
      <p:bldP spid="922659" grpId="0" animBg="1"/>
      <p:bldP spid="922670" grpId="0"/>
      <p:bldP spid="922671" grpId="0"/>
      <p:bldP spid="922671" grpId="1"/>
      <p:bldP spid="922671" grpId="2"/>
      <p:bldP spid="922672" grpId="0"/>
      <p:bldP spid="922672" grpId="1"/>
      <p:bldP spid="922673" grpId="0" animBg="1"/>
      <p:bldP spid="922673" grpId="1" animBg="1"/>
      <p:bldP spid="922674" grpId="0" animBg="1"/>
      <p:bldP spid="922674" grpId="1" animBg="1"/>
      <p:bldP spid="922675" grpId="0" animBg="1"/>
      <p:bldP spid="922675" grpId="1" animBg="1"/>
      <p:bldP spid="922676" grpId="0" animBg="1"/>
      <p:bldP spid="922677" grpId="0" animBg="1"/>
      <p:bldP spid="922688" grpId="0"/>
      <p:bldP spid="922689" grpId="0"/>
      <p:bldP spid="922689" grpId="1"/>
      <p:bldP spid="922689" grpId="2"/>
      <p:bldP spid="922690" grpId="0"/>
      <p:bldP spid="922690" grpId="1"/>
      <p:bldP spid="922691" grpId="0" animBg="1"/>
      <p:bldP spid="922691" grpId="1" animBg="1"/>
      <p:bldP spid="922692" grpId="0" animBg="1"/>
      <p:bldP spid="922692" grpId="1" animBg="1"/>
      <p:bldP spid="922693" grpId="0" animBg="1"/>
      <p:bldP spid="922694" grpId="0"/>
      <p:bldP spid="922694" grpId="1"/>
      <p:bldP spid="922713" grpId="0" animBg="1"/>
      <p:bldP spid="922713" grpId="1" animBg="1"/>
      <p:bldP spid="922714" grpId="0" animBg="1"/>
      <p:bldP spid="922714" grpId="1" animBg="1"/>
      <p:bldP spid="922715" grpId="0" animBg="1"/>
      <p:bldP spid="922715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E8C3-0216-41CE-B1D3-59D988D510EA}" type="slidenum">
              <a:rPr lang="en-US"/>
              <a:pPr/>
              <a:t>45</a:t>
            </a:fld>
            <a:endParaRPr lang="en-US"/>
          </a:p>
        </p:txBody>
      </p:sp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Working Through Recursion</a:t>
            </a:r>
          </a:p>
        </p:txBody>
      </p:sp>
      <p:sp>
        <p:nvSpPr>
          <p:cNvPr id="924675" name="Text Box 3"/>
          <p:cNvSpPr txBox="1">
            <a:spLocks noChangeArrowheads="1"/>
          </p:cNvSpPr>
          <p:nvPr/>
        </p:nvSpPr>
        <p:spPr bwMode="auto">
          <a:xfrm>
            <a:off x="5784850" y="4268788"/>
            <a:ext cx="3225800" cy="2433637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main()</a:t>
            </a:r>
          </a:p>
          <a:p>
            <a:pPr algn="l">
              <a:spcBef>
                <a:spcPct val="50000"/>
              </a:spcBef>
            </a:pPr>
            <a:r>
              <a:rPr lang="en-US"/>
              <a:t>{</a:t>
            </a:r>
          </a:p>
          <a:p>
            <a:pPr algn="l">
              <a:spcBef>
                <a:spcPct val="50000"/>
              </a:spcBef>
            </a:pPr>
            <a:r>
              <a:rPr lang="en-US"/>
              <a:t>    string names[3];</a:t>
            </a:r>
          </a:p>
          <a:p>
            <a:pPr algn="l">
              <a:spcBef>
                <a:spcPct val="50000"/>
              </a:spcBef>
            </a:pPr>
            <a:r>
              <a:rPr lang="en-US"/>
              <a:t>    ...</a:t>
            </a:r>
          </a:p>
          <a:p>
            <a:pPr algn="l">
              <a:spcBef>
                <a:spcPct val="50000"/>
              </a:spcBef>
            </a:pPr>
            <a:r>
              <a:rPr lang="en-US"/>
              <a:t>    reversePrint(names,3);</a:t>
            </a:r>
          </a:p>
          <a:p>
            <a:pPr algn="l">
              <a:spcBef>
                <a:spcPct val="50000"/>
              </a:spcBef>
            </a:pPr>
            <a:r>
              <a:rPr lang="en-US"/>
              <a:t>}</a:t>
            </a:r>
          </a:p>
        </p:txBody>
      </p:sp>
      <p:grpSp>
        <p:nvGrpSpPr>
          <p:cNvPr id="924676" name="Group 4"/>
          <p:cNvGrpSpPr>
            <a:grpSpLocks/>
          </p:cNvGrpSpPr>
          <p:nvPr/>
        </p:nvGrpSpPr>
        <p:grpSpPr bwMode="auto">
          <a:xfrm>
            <a:off x="6553200" y="928688"/>
            <a:ext cx="1905000" cy="2119312"/>
            <a:chOff x="4128" y="585"/>
            <a:chExt cx="1200" cy="1335"/>
          </a:xfrm>
        </p:grpSpPr>
        <p:sp>
          <p:nvSpPr>
            <p:cNvPr id="924677" name="Rectangle 5"/>
            <p:cNvSpPr>
              <a:spLocks noChangeArrowheads="1"/>
            </p:cNvSpPr>
            <p:nvPr/>
          </p:nvSpPr>
          <p:spPr bwMode="auto">
            <a:xfrm>
              <a:off x="4608" y="768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4678" name="Rectangle 6"/>
            <p:cNvSpPr>
              <a:spLocks noChangeArrowheads="1"/>
            </p:cNvSpPr>
            <p:nvPr/>
          </p:nvSpPr>
          <p:spPr bwMode="auto">
            <a:xfrm>
              <a:off x="4608" y="1056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4679" name="Rectangle 7"/>
            <p:cNvSpPr>
              <a:spLocks noChangeArrowheads="1"/>
            </p:cNvSpPr>
            <p:nvPr/>
          </p:nvSpPr>
          <p:spPr bwMode="auto">
            <a:xfrm>
              <a:off x="4608" y="1344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4680" name="Rectangle 8"/>
            <p:cNvSpPr>
              <a:spLocks noChangeArrowheads="1"/>
            </p:cNvSpPr>
            <p:nvPr/>
          </p:nvSpPr>
          <p:spPr bwMode="auto">
            <a:xfrm>
              <a:off x="4608" y="163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0E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4681" name="Text Box 9"/>
            <p:cNvSpPr txBox="1">
              <a:spLocks noChangeArrowheads="1"/>
            </p:cNvSpPr>
            <p:nvPr/>
          </p:nvSpPr>
          <p:spPr bwMode="auto">
            <a:xfrm>
              <a:off x="4128" y="585"/>
              <a:ext cx="5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names</a:t>
              </a:r>
            </a:p>
          </p:txBody>
        </p:sp>
        <p:sp>
          <p:nvSpPr>
            <p:cNvPr id="924682" name="Text Box 10"/>
            <p:cNvSpPr txBox="1">
              <a:spLocks noChangeArrowheads="1"/>
            </p:cNvSpPr>
            <p:nvPr/>
          </p:nvSpPr>
          <p:spPr bwMode="auto">
            <a:xfrm>
              <a:off x="4320" y="777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924683" name="Text Box 11"/>
            <p:cNvSpPr txBox="1">
              <a:spLocks noChangeArrowheads="1"/>
            </p:cNvSpPr>
            <p:nvPr/>
          </p:nvSpPr>
          <p:spPr bwMode="auto">
            <a:xfrm>
              <a:off x="4326" y="1065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[1]</a:t>
              </a:r>
            </a:p>
          </p:txBody>
        </p:sp>
        <p:sp>
          <p:nvSpPr>
            <p:cNvPr id="924684" name="Text Box 12"/>
            <p:cNvSpPr txBox="1">
              <a:spLocks noChangeArrowheads="1"/>
            </p:cNvSpPr>
            <p:nvPr/>
          </p:nvSpPr>
          <p:spPr bwMode="auto">
            <a:xfrm>
              <a:off x="4314" y="1353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[2]</a:t>
              </a:r>
            </a:p>
          </p:txBody>
        </p:sp>
        <p:sp>
          <p:nvSpPr>
            <p:cNvPr id="924685" name="Text Box 13"/>
            <p:cNvSpPr txBox="1">
              <a:spLocks noChangeArrowheads="1"/>
            </p:cNvSpPr>
            <p:nvPr/>
          </p:nvSpPr>
          <p:spPr bwMode="auto">
            <a:xfrm>
              <a:off x="4314" y="1659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</p:grpSp>
      <p:sp>
        <p:nvSpPr>
          <p:cNvPr id="924686" name="Text Box 14"/>
          <p:cNvSpPr txBox="1">
            <a:spLocks noChangeArrowheads="1"/>
          </p:cNvSpPr>
          <p:nvPr/>
        </p:nvSpPr>
        <p:spPr bwMode="auto">
          <a:xfrm>
            <a:off x="7472363" y="1274763"/>
            <a:ext cx="852487" cy="173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Leslie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6600CC"/>
                </a:solidFill>
              </a:rPr>
              <a:t>Phyllis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6600CC"/>
                </a:solidFill>
              </a:rPr>
              <a:t>Nan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endParaRPr lang="en-US">
              <a:solidFill>
                <a:srgbClr val="6600CC"/>
              </a:solidFill>
            </a:endParaRPr>
          </a:p>
        </p:txBody>
      </p:sp>
      <p:sp>
        <p:nvSpPr>
          <p:cNvPr id="924687" name="Line 15"/>
          <p:cNvSpPr>
            <a:spLocks noChangeShapeType="1"/>
          </p:cNvSpPr>
          <p:nvPr/>
        </p:nvSpPr>
        <p:spPr bwMode="auto">
          <a:xfrm>
            <a:off x="5791200" y="6115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88" name="Rectangle 16"/>
          <p:cNvSpPr>
            <a:spLocks noChangeArrowheads="1"/>
          </p:cNvSpPr>
          <p:nvPr/>
        </p:nvSpPr>
        <p:spPr bwMode="auto">
          <a:xfrm>
            <a:off x="5724525" y="4171950"/>
            <a:ext cx="3343275" cy="26098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4689" name="Text Box 17"/>
          <p:cNvSpPr txBox="1">
            <a:spLocks noChangeArrowheads="1"/>
          </p:cNvSpPr>
          <p:nvPr/>
        </p:nvSpPr>
        <p:spPr bwMode="auto">
          <a:xfrm>
            <a:off x="8410575" y="1047750"/>
            <a:ext cx="742950" cy="128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2000</a:t>
            </a:r>
          </a:p>
          <a:p>
            <a:pPr algn="l"/>
            <a:endParaRPr lang="en-US" sz="1200">
              <a:solidFill>
                <a:srgbClr val="FF0000"/>
              </a:solidFill>
            </a:endParaRPr>
          </a:p>
          <a:p>
            <a:pPr algn="l"/>
            <a:r>
              <a:rPr lang="en-US">
                <a:solidFill>
                  <a:srgbClr val="FF0000"/>
                </a:solidFill>
              </a:rPr>
              <a:t>2020</a:t>
            </a:r>
          </a:p>
          <a:p>
            <a:pPr algn="l"/>
            <a:endParaRPr lang="en-US" sz="1200">
              <a:solidFill>
                <a:srgbClr val="FF0000"/>
              </a:solidFill>
            </a:endParaRPr>
          </a:p>
          <a:p>
            <a:pPr algn="l"/>
            <a:r>
              <a:rPr lang="en-US">
                <a:solidFill>
                  <a:srgbClr val="FF0000"/>
                </a:solidFill>
              </a:rPr>
              <a:t>2040</a:t>
            </a:r>
          </a:p>
        </p:txBody>
      </p:sp>
      <p:grpSp>
        <p:nvGrpSpPr>
          <p:cNvPr id="924690" name="Group 18"/>
          <p:cNvGrpSpPr>
            <a:grpSpLocks/>
          </p:cNvGrpSpPr>
          <p:nvPr/>
        </p:nvGrpSpPr>
        <p:grpSpPr bwMode="auto">
          <a:xfrm>
            <a:off x="6296025" y="800100"/>
            <a:ext cx="1028700" cy="495300"/>
            <a:chOff x="3966" y="504"/>
            <a:chExt cx="648" cy="312"/>
          </a:xfrm>
        </p:grpSpPr>
        <p:sp>
          <p:nvSpPr>
            <p:cNvPr id="924691" name="Rectangle 19"/>
            <p:cNvSpPr>
              <a:spLocks noChangeArrowheads="1"/>
            </p:cNvSpPr>
            <p:nvPr/>
          </p:nvSpPr>
          <p:spPr bwMode="auto">
            <a:xfrm>
              <a:off x="3966" y="504"/>
              <a:ext cx="648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4692" name="Text Box 20"/>
            <p:cNvSpPr txBox="1">
              <a:spLocks noChangeArrowheads="1"/>
            </p:cNvSpPr>
            <p:nvPr/>
          </p:nvSpPr>
          <p:spPr bwMode="auto">
            <a:xfrm>
              <a:off x="4142" y="585"/>
              <a:ext cx="4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arr        </a:t>
              </a:r>
            </a:p>
          </p:txBody>
        </p:sp>
      </p:grpSp>
      <p:grpSp>
        <p:nvGrpSpPr>
          <p:cNvPr id="924693" name="Group 21"/>
          <p:cNvGrpSpPr>
            <a:grpSpLocks/>
          </p:cNvGrpSpPr>
          <p:nvPr/>
        </p:nvGrpSpPr>
        <p:grpSpPr bwMode="auto">
          <a:xfrm>
            <a:off x="6553200" y="723900"/>
            <a:ext cx="2619375" cy="1819275"/>
            <a:chOff x="5760" y="3552"/>
            <a:chExt cx="1650" cy="1146"/>
          </a:xfrm>
        </p:grpSpPr>
        <p:sp>
          <p:nvSpPr>
            <p:cNvPr id="924694" name="Rectangle 22"/>
            <p:cNvSpPr>
              <a:spLocks noChangeArrowheads="1"/>
            </p:cNvSpPr>
            <p:nvPr/>
          </p:nvSpPr>
          <p:spPr bwMode="auto">
            <a:xfrm>
              <a:off x="5760" y="3672"/>
              <a:ext cx="1218" cy="48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4695" name="Rectangle 23"/>
            <p:cNvSpPr>
              <a:spLocks noChangeArrowheads="1"/>
            </p:cNvSpPr>
            <p:nvPr/>
          </p:nvSpPr>
          <p:spPr bwMode="auto">
            <a:xfrm>
              <a:off x="6978" y="3552"/>
              <a:ext cx="432" cy="48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4696" name="Rectangle 24"/>
            <p:cNvSpPr>
              <a:spLocks noChangeArrowheads="1"/>
            </p:cNvSpPr>
            <p:nvPr/>
          </p:nvSpPr>
          <p:spPr bwMode="auto">
            <a:xfrm>
              <a:off x="5946" y="4158"/>
              <a:ext cx="276" cy="54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4697" name="Text Box 25"/>
            <p:cNvSpPr txBox="1">
              <a:spLocks noChangeArrowheads="1"/>
            </p:cNvSpPr>
            <p:nvPr/>
          </p:nvSpPr>
          <p:spPr bwMode="auto">
            <a:xfrm>
              <a:off x="5780" y="3984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6600CC"/>
                  </a:solidFill>
                </a:rPr>
                <a:t>arr    </a:t>
              </a:r>
            </a:p>
          </p:txBody>
        </p:sp>
        <p:sp>
          <p:nvSpPr>
            <p:cNvPr id="924698" name="Rectangle 26"/>
            <p:cNvSpPr>
              <a:spLocks noChangeArrowheads="1"/>
            </p:cNvSpPr>
            <p:nvPr/>
          </p:nvSpPr>
          <p:spPr bwMode="auto">
            <a:xfrm>
              <a:off x="5956" y="4168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924699" name="Rectangle 27"/>
            <p:cNvSpPr>
              <a:spLocks noChangeArrowheads="1"/>
            </p:cNvSpPr>
            <p:nvPr/>
          </p:nvSpPr>
          <p:spPr bwMode="auto">
            <a:xfrm>
              <a:off x="5962" y="4450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[1]</a:t>
              </a:r>
            </a:p>
          </p:txBody>
        </p:sp>
      </p:grpSp>
      <p:grpSp>
        <p:nvGrpSpPr>
          <p:cNvPr id="924700" name="Group 28"/>
          <p:cNvGrpSpPr>
            <a:grpSpLocks/>
          </p:cNvGrpSpPr>
          <p:nvPr/>
        </p:nvGrpSpPr>
        <p:grpSpPr bwMode="auto">
          <a:xfrm>
            <a:off x="6565900" y="1295400"/>
            <a:ext cx="2644775" cy="1695450"/>
            <a:chOff x="5760" y="2592"/>
            <a:chExt cx="1666" cy="1068"/>
          </a:xfrm>
        </p:grpSpPr>
        <p:sp>
          <p:nvSpPr>
            <p:cNvPr id="924701" name="Rectangle 29"/>
            <p:cNvSpPr>
              <a:spLocks noChangeArrowheads="1"/>
            </p:cNvSpPr>
            <p:nvPr/>
          </p:nvSpPr>
          <p:spPr bwMode="auto">
            <a:xfrm>
              <a:off x="6994" y="2676"/>
              <a:ext cx="432" cy="31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4702" name="Rectangle 30"/>
            <p:cNvSpPr>
              <a:spLocks noChangeArrowheads="1"/>
            </p:cNvSpPr>
            <p:nvPr/>
          </p:nvSpPr>
          <p:spPr bwMode="auto">
            <a:xfrm>
              <a:off x="5811" y="2838"/>
              <a:ext cx="1189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4703" name="Rectangle 31"/>
            <p:cNvSpPr>
              <a:spLocks noChangeArrowheads="1"/>
            </p:cNvSpPr>
            <p:nvPr/>
          </p:nvSpPr>
          <p:spPr bwMode="auto">
            <a:xfrm>
              <a:off x="5934" y="3120"/>
              <a:ext cx="269" cy="54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4704" name="Text Box 32"/>
            <p:cNvSpPr txBox="1">
              <a:spLocks noChangeArrowheads="1"/>
            </p:cNvSpPr>
            <p:nvPr/>
          </p:nvSpPr>
          <p:spPr bwMode="auto">
            <a:xfrm>
              <a:off x="5760" y="2946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6600CC"/>
                  </a:solidFill>
                </a:rPr>
                <a:t>arr    </a:t>
              </a:r>
            </a:p>
          </p:txBody>
        </p:sp>
        <p:sp>
          <p:nvSpPr>
            <p:cNvPr id="924705" name="Rectangle 33"/>
            <p:cNvSpPr>
              <a:spLocks noChangeArrowheads="1"/>
            </p:cNvSpPr>
            <p:nvPr/>
          </p:nvSpPr>
          <p:spPr bwMode="auto">
            <a:xfrm>
              <a:off x="5944" y="3130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924706" name="Rectangle 34"/>
            <p:cNvSpPr>
              <a:spLocks noChangeArrowheads="1"/>
            </p:cNvSpPr>
            <p:nvPr/>
          </p:nvSpPr>
          <p:spPr bwMode="auto">
            <a:xfrm>
              <a:off x="5806" y="2592"/>
              <a:ext cx="432" cy="31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924708" name="Group 36"/>
          <p:cNvGrpSpPr>
            <a:grpSpLocks/>
          </p:cNvGrpSpPr>
          <p:nvPr/>
        </p:nvGrpSpPr>
        <p:grpSpPr bwMode="auto">
          <a:xfrm>
            <a:off x="76200" y="60325"/>
            <a:ext cx="6181725" cy="6769100"/>
            <a:chOff x="48" y="38"/>
            <a:chExt cx="3894" cy="4264"/>
          </a:xfrm>
        </p:grpSpPr>
        <p:grpSp>
          <p:nvGrpSpPr>
            <p:cNvPr id="924709" name="Group 37"/>
            <p:cNvGrpSpPr>
              <a:grpSpLocks/>
            </p:cNvGrpSpPr>
            <p:nvPr/>
          </p:nvGrpSpPr>
          <p:grpSpPr bwMode="auto">
            <a:xfrm>
              <a:off x="48" y="38"/>
              <a:ext cx="3726" cy="4264"/>
              <a:chOff x="48" y="38"/>
              <a:chExt cx="3726" cy="4264"/>
            </a:xfrm>
          </p:grpSpPr>
          <p:grpSp>
            <p:nvGrpSpPr>
              <p:cNvPr id="924710" name="Group 38"/>
              <p:cNvGrpSpPr>
                <a:grpSpLocks/>
              </p:cNvGrpSpPr>
              <p:nvPr/>
            </p:nvGrpSpPr>
            <p:grpSpPr bwMode="auto">
              <a:xfrm>
                <a:off x="78" y="2688"/>
                <a:ext cx="3452" cy="1546"/>
                <a:chOff x="1110" y="1787"/>
                <a:chExt cx="3452" cy="1546"/>
              </a:xfrm>
            </p:grpSpPr>
            <p:sp>
              <p:nvSpPr>
                <p:cNvPr id="92471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110" y="1787"/>
                  <a:ext cx="3452" cy="1546"/>
                </a:xfrm>
                <a:prstGeom prst="rect">
                  <a:avLst/>
                </a:prstGeom>
                <a:solidFill>
                  <a:srgbClr val="FFFB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700"/>
                    <a:t>void reversePrint(string </a:t>
                  </a:r>
                  <a:r>
                    <a:rPr lang="en-US" sz="1700">
                      <a:solidFill>
                        <a:srgbClr val="6600CC"/>
                      </a:solidFill>
                    </a:rPr>
                    <a:t>arr</a:t>
                  </a:r>
                  <a:r>
                    <a:rPr lang="en-US" sz="1700"/>
                    <a:t>[ ], int </a:t>
                  </a:r>
                  <a:r>
                    <a:rPr lang="en-US" sz="1700">
                      <a:solidFill>
                        <a:srgbClr val="6600CC"/>
                      </a:solidFill>
                    </a:rPr>
                    <a:t>size</a:t>
                  </a:r>
                  <a:r>
                    <a:rPr lang="en-US" sz="1700"/>
                    <a:t>)</a:t>
                  </a:r>
                </a:p>
                <a:p>
                  <a:pPr algn="l"/>
                  <a:r>
                    <a:rPr lang="en-US" sz="1200"/>
                    <a:t>{</a:t>
                  </a:r>
                </a:p>
                <a:p>
                  <a:pPr algn="l"/>
                  <a:endParaRPr lang="en-US" sz="12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r>
                    <a:rPr lang="en-US" sz="1200"/>
                    <a:t>}</a:t>
                  </a:r>
                </a:p>
              </p:txBody>
            </p:sp>
            <p:sp>
              <p:nvSpPr>
                <p:cNvPr id="924712" name="Rectangle 40"/>
                <p:cNvSpPr>
                  <a:spLocks noChangeArrowheads="1"/>
                </p:cNvSpPr>
                <p:nvPr/>
              </p:nvSpPr>
              <p:spPr bwMode="auto">
                <a:xfrm>
                  <a:off x="1308" y="2064"/>
                  <a:ext cx="2205" cy="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if (size == 0) // an empty array</a:t>
                  </a:r>
                </a:p>
                <a:p>
                  <a:pPr algn="l"/>
                  <a:endParaRPr lang="en-US" sz="200"/>
                </a:p>
                <a:p>
                  <a:pPr algn="l"/>
                  <a:r>
                    <a:rPr lang="en-US"/>
                    <a:t>    return;</a:t>
                  </a:r>
                </a:p>
              </p:txBody>
            </p:sp>
            <p:sp>
              <p:nvSpPr>
                <p:cNvPr id="924713" name="Rectangle 41"/>
                <p:cNvSpPr>
                  <a:spLocks noChangeArrowheads="1"/>
                </p:cNvSpPr>
                <p:nvPr/>
              </p:nvSpPr>
              <p:spPr bwMode="auto">
                <a:xfrm>
                  <a:off x="1296" y="2429"/>
                  <a:ext cx="2361" cy="8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else </a:t>
                  </a:r>
                </a:p>
                <a:p>
                  <a:pPr algn="l"/>
                  <a:r>
                    <a:rPr lang="en-US" sz="1200"/>
                    <a:t>{</a:t>
                  </a:r>
                </a:p>
                <a:p>
                  <a:pPr algn="l"/>
                  <a:r>
                    <a:rPr lang="en-US"/>
                    <a:t>    reversePrint(</a:t>
                  </a:r>
                  <a:r>
                    <a:rPr lang="en-US">
                      <a:solidFill>
                        <a:srgbClr val="6600CC"/>
                      </a:solidFill>
                    </a:rPr>
                    <a:t>arr + 1</a:t>
                  </a:r>
                  <a:r>
                    <a:rPr lang="en-US"/>
                    <a:t>,  </a:t>
                  </a:r>
                  <a:r>
                    <a:rPr lang="en-US">
                      <a:solidFill>
                        <a:srgbClr val="6600CC"/>
                      </a:solidFill>
                    </a:rPr>
                    <a:t>size – 1 </a:t>
                  </a:r>
                  <a:r>
                    <a:rPr lang="en-US"/>
                    <a:t>);</a:t>
                  </a:r>
                </a:p>
                <a:p>
                  <a:pPr algn="l"/>
                  <a:r>
                    <a:rPr lang="en-US"/>
                    <a:t>    cout &lt;&lt; arr[</a:t>
                  </a:r>
                  <a:r>
                    <a:rPr lang="en-US">
                      <a:solidFill>
                        <a:srgbClr val="6600CC"/>
                      </a:solidFill>
                    </a:rPr>
                    <a:t>0</a:t>
                  </a:r>
                  <a:r>
                    <a:rPr lang="en-US"/>
                    <a:t>] &lt;&lt; “\n”;</a:t>
                  </a:r>
                </a:p>
                <a:p>
                  <a:pPr algn="l"/>
                  <a:r>
                    <a:rPr lang="en-US" sz="1200"/>
                    <a:t>}</a:t>
                  </a:r>
                </a:p>
              </p:txBody>
            </p:sp>
          </p:grpSp>
          <p:grpSp>
            <p:nvGrpSpPr>
              <p:cNvPr id="924714" name="Group 42"/>
              <p:cNvGrpSpPr>
                <a:grpSpLocks/>
              </p:cNvGrpSpPr>
              <p:nvPr/>
            </p:nvGrpSpPr>
            <p:grpSpPr bwMode="auto">
              <a:xfrm>
                <a:off x="2880" y="2928"/>
                <a:ext cx="714" cy="540"/>
                <a:chOff x="2880" y="2928"/>
                <a:chExt cx="714" cy="540"/>
              </a:xfrm>
            </p:grpSpPr>
            <p:sp>
              <p:nvSpPr>
                <p:cNvPr id="924715" name="Rectangle 43"/>
                <p:cNvSpPr>
                  <a:spLocks noChangeArrowheads="1"/>
                </p:cNvSpPr>
                <p:nvPr/>
              </p:nvSpPr>
              <p:spPr bwMode="auto">
                <a:xfrm>
                  <a:off x="2880" y="2928"/>
                  <a:ext cx="714" cy="540"/>
                </a:xfrm>
                <a:prstGeom prst="rect">
                  <a:avLst/>
                </a:prstGeom>
                <a:solidFill>
                  <a:srgbClr val="CC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4716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919" y="2972"/>
                  <a:ext cx="32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chemeClr val="tx1"/>
                      </a:solidFill>
                    </a:rPr>
                    <a:t>arr</a:t>
                  </a:r>
                </a:p>
              </p:txBody>
            </p:sp>
            <p:sp>
              <p:nvSpPr>
                <p:cNvPr id="92471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880" y="3212"/>
                  <a:ext cx="38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chemeClr val="tx1"/>
                      </a:solidFill>
                    </a:rPr>
                    <a:t>size</a:t>
                  </a:r>
                </a:p>
              </p:txBody>
            </p:sp>
            <p:sp>
              <p:nvSpPr>
                <p:cNvPr id="924718" name="Rectangle 46"/>
                <p:cNvSpPr>
                  <a:spLocks noChangeArrowheads="1"/>
                </p:cNvSpPr>
                <p:nvPr/>
              </p:nvSpPr>
              <p:spPr bwMode="auto">
                <a:xfrm>
                  <a:off x="3216" y="3234"/>
                  <a:ext cx="336" cy="192"/>
                </a:xfrm>
                <a:prstGeom prst="rect">
                  <a:avLst/>
                </a:prstGeom>
                <a:solidFill>
                  <a:srgbClr val="FF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4719" name="Rectangle 47"/>
                <p:cNvSpPr>
                  <a:spLocks noChangeArrowheads="1"/>
                </p:cNvSpPr>
                <p:nvPr/>
              </p:nvSpPr>
              <p:spPr bwMode="auto">
                <a:xfrm>
                  <a:off x="3222" y="3000"/>
                  <a:ext cx="336" cy="192"/>
                </a:xfrm>
                <a:prstGeom prst="rect">
                  <a:avLst/>
                </a:prstGeom>
                <a:solidFill>
                  <a:srgbClr val="FF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24720" name="Line 48"/>
              <p:cNvSpPr>
                <a:spLocks noChangeShapeType="1"/>
              </p:cNvSpPr>
              <p:nvPr/>
            </p:nvSpPr>
            <p:spPr bwMode="auto">
              <a:xfrm>
                <a:off x="294" y="374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721" name="Text Box 49"/>
              <p:cNvSpPr txBox="1">
                <a:spLocks noChangeArrowheads="1"/>
              </p:cNvSpPr>
              <p:nvPr/>
            </p:nvSpPr>
            <p:spPr bwMode="auto">
              <a:xfrm>
                <a:off x="3292" y="3225"/>
                <a:ext cx="3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>
                    <a:solidFill>
                      <a:srgbClr val="006666"/>
                    </a:solidFill>
                  </a:rPr>
                  <a:t>3</a:t>
                </a:r>
              </a:p>
            </p:txBody>
          </p:sp>
          <p:sp>
            <p:nvSpPr>
              <p:cNvPr id="924722" name="Text Box 50"/>
              <p:cNvSpPr txBox="1">
                <a:spLocks noChangeArrowheads="1"/>
              </p:cNvSpPr>
              <p:nvPr/>
            </p:nvSpPr>
            <p:spPr bwMode="auto">
              <a:xfrm>
                <a:off x="3160" y="2979"/>
                <a:ext cx="5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>
                    <a:solidFill>
                      <a:srgbClr val="006666"/>
                    </a:solidFill>
                  </a:rPr>
                  <a:t>2000</a:t>
                </a:r>
              </a:p>
            </p:txBody>
          </p:sp>
          <p:sp>
            <p:nvSpPr>
              <p:cNvPr id="924723" name="Rectangle 51"/>
              <p:cNvSpPr>
                <a:spLocks noChangeArrowheads="1"/>
              </p:cNvSpPr>
              <p:nvPr/>
            </p:nvSpPr>
            <p:spPr bwMode="auto">
              <a:xfrm>
                <a:off x="48" y="2658"/>
                <a:ext cx="3564" cy="1644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924724" name="Group 52"/>
              <p:cNvGrpSpPr>
                <a:grpSpLocks/>
              </p:cNvGrpSpPr>
              <p:nvPr/>
            </p:nvGrpSpPr>
            <p:grpSpPr bwMode="auto">
              <a:xfrm>
                <a:off x="138" y="1362"/>
                <a:ext cx="3452" cy="1546"/>
                <a:chOff x="1110" y="1787"/>
                <a:chExt cx="3452" cy="1546"/>
              </a:xfrm>
            </p:grpSpPr>
            <p:sp>
              <p:nvSpPr>
                <p:cNvPr id="924725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1110" y="1787"/>
                  <a:ext cx="3452" cy="1546"/>
                </a:xfrm>
                <a:prstGeom prst="rect">
                  <a:avLst/>
                </a:prstGeom>
                <a:solidFill>
                  <a:srgbClr val="FFFB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700"/>
                    <a:t>void reversePrint(string </a:t>
                  </a:r>
                  <a:r>
                    <a:rPr lang="en-US" sz="1700">
                      <a:solidFill>
                        <a:srgbClr val="6600CC"/>
                      </a:solidFill>
                    </a:rPr>
                    <a:t>arr</a:t>
                  </a:r>
                  <a:r>
                    <a:rPr lang="en-US" sz="1700"/>
                    <a:t>[ ], int </a:t>
                  </a:r>
                  <a:r>
                    <a:rPr lang="en-US" sz="1700">
                      <a:solidFill>
                        <a:srgbClr val="6600CC"/>
                      </a:solidFill>
                    </a:rPr>
                    <a:t>size</a:t>
                  </a:r>
                  <a:r>
                    <a:rPr lang="en-US" sz="1700"/>
                    <a:t>)</a:t>
                  </a:r>
                </a:p>
                <a:p>
                  <a:pPr algn="l"/>
                  <a:r>
                    <a:rPr lang="en-US" sz="1200"/>
                    <a:t>{</a:t>
                  </a:r>
                </a:p>
                <a:p>
                  <a:pPr algn="l"/>
                  <a:endParaRPr lang="en-US" sz="12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r>
                    <a:rPr lang="en-US" sz="1200"/>
                    <a:t>}</a:t>
                  </a:r>
                </a:p>
              </p:txBody>
            </p:sp>
            <p:sp>
              <p:nvSpPr>
                <p:cNvPr id="924726" name="Rectangle 54"/>
                <p:cNvSpPr>
                  <a:spLocks noChangeArrowheads="1"/>
                </p:cNvSpPr>
                <p:nvPr/>
              </p:nvSpPr>
              <p:spPr bwMode="auto">
                <a:xfrm>
                  <a:off x="1308" y="2064"/>
                  <a:ext cx="2205" cy="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if (size == 0) // an empty array</a:t>
                  </a:r>
                </a:p>
                <a:p>
                  <a:pPr algn="l"/>
                  <a:endParaRPr lang="en-US" sz="200"/>
                </a:p>
                <a:p>
                  <a:pPr algn="l"/>
                  <a:r>
                    <a:rPr lang="en-US"/>
                    <a:t>    return;</a:t>
                  </a:r>
                </a:p>
              </p:txBody>
            </p:sp>
            <p:sp>
              <p:nvSpPr>
                <p:cNvPr id="924727" name="Rectangle 55"/>
                <p:cNvSpPr>
                  <a:spLocks noChangeArrowheads="1"/>
                </p:cNvSpPr>
                <p:nvPr/>
              </p:nvSpPr>
              <p:spPr bwMode="auto">
                <a:xfrm>
                  <a:off x="1296" y="2429"/>
                  <a:ext cx="2318" cy="8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else </a:t>
                  </a:r>
                </a:p>
                <a:p>
                  <a:pPr algn="l"/>
                  <a:r>
                    <a:rPr lang="en-US" sz="1200"/>
                    <a:t>{</a:t>
                  </a:r>
                </a:p>
                <a:p>
                  <a:pPr algn="l"/>
                  <a:r>
                    <a:rPr lang="en-US"/>
                    <a:t>    reversePrint(</a:t>
                  </a:r>
                  <a:r>
                    <a:rPr lang="en-US">
                      <a:solidFill>
                        <a:srgbClr val="6600CC"/>
                      </a:solidFill>
                    </a:rPr>
                    <a:t>arr + 1</a:t>
                  </a:r>
                  <a:r>
                    <a:rPr lang="en-US"/>
                    <a:t>, </a:t>
                  </a:r>
                  <a:r>
                    <a:rPr lang="en-US">
                      <a:solidFill>
                        <a:srgbClr val="6600CC"/>
                      </a:solidFill>
                    </a:rPr>
                    <a:t>size – 1</a:t>
                  </a:r>
                  <a:r>
                    <a:rPr lang="en-US"/>
                    <a:t> );</a:t>
                  </a:r>
                </a:p>
                <a:p>
                  <a:pPr algn="l"/>
                  <a:r>
                    <a:rPr lang="en-US"/>
                    <a:t>    cout &lt;&lt; arr[0] &lt;&lt; “\n”;</a:t>
                  </a:r>
                </a:p>
                <a:p>
                  <a:pPr algn="l"/>
                  <a:r>
                    <a:rPr lang="en-US" sz="1200"/>
                    <a:t>}</a:t>
                  </a:r>
                </a:p>
              </p:txBody>
            </p:sp>
          </p:grpSp>
          <p:sp>
            <p:nvSpPr>
              <p:cNvPr id="924728" name="Line 56"/>
              <p:cNvSpPr>
                <a:spLocks noChangeShapeType="1"/>
              </p:cNvSpPr>
              <p:nvPr/>
            </p:nvSpPr>
            <p:spPr bwMode="auto">
              <a:xfrm>
                <a:off x="330" y="241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24729" name="Group 57"/>
              <p:cNvGrpSpPr>
                <a:grpSpLocks/>
              </p:cNvGrpSpPr>
              <p:nvPr/>
            </p:nvGrpSpPr>
            <p:grpSpPr bwMode="auto">
              <a:xfrm>
                <a:off x="2928" y="1620"/>
                <a:ext cx="714" cy="540"/>
                <a:chOff x="2880" y="2928"/>
                <a:chExt cx="714" cy="540"/>
              </a:xfrm>
            </p:grpSpPr>
            <p:sp>
              <p:nvSpPr>
                <p:cNvPr id="924730" name="Rectangle 58"/>
                <p:cNvSpPr>
                  <a:spLocks noChangeArrowheads="1"/>
                </p:cNvSpPr>
                <p:nvPr/>
              </p:nvSpPr>
              <p:spPr bwMode="auto">
                <a:xfrm>
                  <a:off x="2880" y="2928"/>
                  <a:ext cx="714" cy="540"/>
                </a:xfrm>
                <a:prstGeom prst="rect">
                  <a:avLst/>
                </a:prstGeom>
                <a:solidFill>
                  <a:srgbClr val="CC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4731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919" y="2972"/>
                  <a:ext cx="32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chemeClr val="tx1"/>
                      </a:solidFill>
                    </a:rPr>
                    <a:t>arr</a:t>
                  </a:r>
                </a:p>
              </p:txBody>
            </p:sp>
            <p:sp>
              <p:nvSpPr>
                <p:cNvPr id="924732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2880" y="3212"/>
                  <a:ext cx="38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chemeClr val="tx1"/>
                      </a:solidFill>
                    </a:rPr>
                    <a:t>size</a:t>
                  </a:r>
                </a:p>
              </p:txBody>
            </p:sp>
            <p:sp>
              <p:nvSpPr>
                <p:cNvPr id="924733" name="Rectangle 61"/>
                <p:cNvSpPr>
                  <a:spLocks noChangeArrowheads="1"/>
                </p:cNvSpPr>
                <p:nvPr/>
              </p:nvSpPr>
              <p:spPr bwMode="auto">
                <a:xfrm>
                  <a:off x="3216" y="3234"/>
                  <a:ext cx="336" cy="192"/>
                </a:xfrm>
                <a:prstGeom prst="rect">
                  <a:avLst/>
                </a:prstGeom>
                <a:solidFill>
                  <a:srgbClr val="FF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4734" name="Rectangle 62"/>
                <p:cNvSpPr>
                  <a:spLocks noChangeArrowheads="1"/>
                </p:cNvSpPr>
                <p:nvPr/>
              </p:nvSpPr>
              <p:spPr bwMode="auto">
                <a:xfrm>
                  <a:off x="3222" y="3000"/>
                  <a:ext cx="336" cy="192"/>
                </a:xfrm>
                <a:prstGeom prst="rect">
                  <a:avLst/>
                </a:prstGeom>
                <a:solidFill>
                  <a:srgbClr val="FF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24735" name="Text Box 63"/>
              <p:cNvSpPr txBox="1">
                <a:spLocks noChangeArrowheads="1"/>
              </p:cNvSpPr>
              <p:nvPr/>
            </p:nvSpPr>
            <p:spPr bwMode="auto">
              <a:xfrm>
                <a:off x="3204" y="1689"/>
                <a:ext cx="4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>
                    <a:solidFill>
                      <a:srgbClr val="006666"/>
                    </a:solidFill>
                  </a:rPr>
                  <a:t>2020</a:t>
                </a:r>
              </a:p>
            </p:txBody>
          </p:sp>
          <p:sp>
            <p:nvSpPr>
              <p:cNvPr id="924736" name="Text Box 64"/>
              <p:cNvSpPr txBox="1">
                <a:spLocks noChangeArrowheads="1"/>
              </p:cNvSpPr>
              <p:nvPr/>
            </p:nvSpPr>
            <p:spPr bwMode="auto">
              <a:xfrm>
                <a:off x="3298" y="1911"/>
                <a:ext cx="3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>
                    <a:solidFill>
                      <a:srgbClr val="006666"/>
                    </a:solidFill>
                  </a:rPr>
                  <a:t>2</a:t>
                </a:r>
              </a:p>
            </p:txBody>
          </p:sp>
          <p:sp>
            <p:nvSpPr>
              <p:cNvPr id="924737" name="Rectangle 65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3564" cy="1644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924738" name="Group 66"/>
              <p:cNvGrpSpPr>
                <a:grpSpLocks/>
              </p:cNvGrpSpPr>
              <p:nvPr/>
            </p:nvGrpSpPr>
            <p:grpSpPr bwMode="auto">
              <a:xfrm>
                <a:off x="240" y="38"/>
                <a:ext cx="3452" cy="1546"/>
                <a:chOff x="1110" y="1787"/>
                <a:chExt cx="3452" cy="1546"/>
              </a:xfrm>
            </p:grpSpPr>
            <p:sp>
              <p:nvSpPr>
                <p:cNvPr id="924739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110" y="1787"/>
                  <a:ext cx="3452" cy="1546"/>
                </a:xfrm>
                <a:prstGeom prst="rect">
                  <a:avLst/>
                </a:prstGeom>
                <a:solidFill>
                  <a:srgbClr val="FFFB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700"/>
                    <a:t>void reversePrint(string </a:t>
                  </a:r>
                  <a:r>
                    <a:rPr lang="en-US" sz="1700">
                      <a:solidFill>
                        <a:srgbClr val="6600CC"/>
                      </a:solidFill>
                    </a:rPr>
                    <a:t>arr</a:t>
                  </a:r>
                  <a:r>
                    <a:rPr lang="en-US" sz="1700"/>
                    <a:t>[ ], int </a:t>
                  </a:r>
                  <a:r>
                    <a:rPr lang="en-US" sz="1700">
                      <a:solidFill>
                        <a:srgbClr val="6600CC"/>
                      </a:solidFill>
                    </a:rPr>
                    <a:t>size</a:t>
                  </a:r>
                  <a:r>
                    <a:rPr lang="en-US" sz="1700"/>
                    <a:t>)</a:t>
                  </a:r>
                </a:p>
                <a:p>
                  <a:pPr algn="l"/>
                  <a:r>
                    <a:rPr lang="en-US" sz="1200"/>
                    <a:t>{</a:t>
                  </a:r>
                </a:p>
                <a:p>
                  <a:pPr algn="l"/>
                  <a:endParaRPr lang="en-US" sz="12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r>
                    <a:rPr lang="en-US" sz="1200"/>
                    <a:t>}</a:t>
                  </a:r>
                </a:p>
              </p:txBody>
            </p:sp>
            <p:sp>
              <p:nvSpPr>
                <p:cNvPr id="924740" name="Rectangle 68"/>
                <p:cNvSpPr>
                  <a:spLocks noChangeArrowheads="1"/>
                </p:cNvSpPr>
                <p:nvPr/>
              </p:nvSpPr>
              <p:spPr bwMode="auto">
                <a:xfrm>
                  <a:off x="1308" y="2064"/>
                  <a:ext cx="2205" cy="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if (size == 0) // an empty array</a:t>
                  </a:r>
                </a:p>
                <a:p>
                  <a:pPr algn="l"/>
                  <a:endParaRPr lang="en-US" sz="200"/>
                </a:p>
                <a:p>
                  <a:pPr algn="l"/>
                  <a:r>
                    <a:rPr lang="en-US"/>
                    <a:t>    return;</a:t>
                  </a:r>
                </a:p>
              </p:txBody>
            </p:sp>
            <p:sp>
              <p:nvSpPr>
                <p:cNvPr id="924741" name="Rectangle 69"/>
                <p:cNvSpPr>
                  <a:spLocks noChangeArrowheads="1"/>
                </p:cNvSpPr>
                <p:nvPr/>
              </p:nvSpPr>
              <p:spPr bwMode="auto">
                <a:xfrm>
                  <a:off x="1296" y="2429"/>
                  <a:ext cx="2318" cy="8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else </a:t>
                  </a:r>
                </a:p>
                <a:p>
                  <a:pPr algn="l"/>
                  <a:r>
                    <a:rPr lang="en-US" sz="1200"/>
                    <a:t>{</a:t>
                  </a:r>
                </a:p>
                <a:p>
                  <a:pPr algn="l"/>
                  <a:r>
                    <a:rPr lang="en-US"/>
                    <a:t>    reversePrint(</a:t>
                  </a:r>
                  <a:r>
                    <a:rPr lang="en-US">
                      <a:solidFill>
                        <a:srgbClr val="6600CC"/>
                      </a:solidFill>
                    </a:rPr>
                    <a:t>arr + 1</a:t>
                  </a:r>
                  <a:r>
                    <a:rPr lang="en-US"/>
                    <a:t>, </a:t>
                  </a:r>
                  <a:r>
                    <a:rPr lang="en-US">
                      <a:solidFill>
                        <a:srgbClr val="6600CC"/>
                      </a:solidFill>
                    </a:rPr>
                    <a:t>size – 1</a:t>
                  </a:r>
                  <a:r>
                    <a:rPr lang="en-US"/>
                    <a:t> );</a:t>
                  </a:r>
                </a:p>
                <a:p>
                  <a:pPr algn="l"/>
                  <a:r>
                    <a:rPr lang="en-US"/>
                    <a:t>    cout &lt;&lt; arr[</a:t>
                  </a:r>
                  <a:r>
                    <a:rPr lang="en-US">
                      <a:solidFill>
                        <a:srgbClr val="6600CC"/>
                      </a:solidFill>
                    </a:rPr>
                    <a:t>0</a:t>
                  </a:r>
                  <a:r>
                    <a:rPr lang="en-US"/>
                    <a:t>] &lt;&lt; “\n”;</a:t>
                  </a:r>
                </a:p>
                <a:p>
                  <a:pPr algn="l"/>
                  <a:r>
                    <a:rPr lang="en-US" sz="1200"/>
                    <a:t>}</a:t>
                  </a:r>
                </a:p>
              </p:txBody>
            </p:sp>
          </p:grpSp>
          <p:grpSp>
            <p:nvGrpSpPr>
              <p:cNvPr id="924742" name="Group 70"/>
              <p:cNvGrpSpPr>
                <a:grpSpLocks/>
              </p:cNvGrpSpPr>
              <p:nvPr/>
            </p:nvGrpSpPr>
            <p:grpSpPr bwMode="auto">
              <a:xfrm>
                <a:off x="3030" y="296"/>
                <a:ext cx="714" cy="540"/>
                <a:chOff x="2880" y="2928"/>
                <a:chExt cx="714" cy="540"/>
              </a:xfrm>
            </p:grpSpPr>
            <p:sp>
              <p:nvSpPr>
                <p:cNvPr id="924743" name="Rectangle 71"/>
                <p:cNvSpPr>
                  <a:spLocks noChangeArrowheads="1"/>
                </p:cNvSpPr>
                <p:nvPr/>
              </p:nvSpPr>
              <p:spPr bwMode="auto">
                <a:xfrm>
                  <a:off x="2880" y="2928"/>
                  <a:ext cx="714" cy="540"/>
                </a:xfrm>
                <a:prstGeom prst="rect">
                  <a:avLst/>
                </a:prstGeom>
                <a:solidFill>
                  <a:srgbClr val="CC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4744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919" y="2972"/>
                  <a:ext cx="32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chemeClr val="tx1"/>
                      </a:solidFill>
                    </a:rPr>
                    <a:t>arr</a:t>
                  </a:r>
                </a:p>
              </p:txBody>
            </p:sp>
            <p:sp>
              <p:nvSpPr>
                <p:cNvPr id="924745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880" y="3212"/>
                  <a:ext cx="38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chemeClr val="tx1"/>
                      </a:solidFill>
                    </a:rPr>
                    <a:t>size</a:t>
                  </a:r>
                </a:p>
              </p:txBody>
            </p:sp>
            <p:sp>
              <p:nvSpPr>
                <p:cNvPr id="924746" name="Rectangle 74"/>
                <p:cNvSpPr>
                  <a:spLocks noChangeArrowheads="1"/>
                </p:cNvSpPr>
                <p:nvPr/>
              </p:nvSpPr>
              <p:spPr bwMode="auto">
                <a:xfrm>
                  <a:off x="3216" y="3234"/>
                  <a:ext cx="336" cy="192"/>
                </a:xfrm>
                <a:prstGeom prst="rect">
                  <a:avLst/>
                </a:prstGeom>
                <a:solidFill>
                  <a:srgbClr val="FF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4747" name="Rectangle 75"/>
                <p:cNvSpPr>
                  <a:spLocks noChangeArrowheads="1"/>
                </p:cNvSpPr>
                <p:nvPr/>
              </p:nvSpPr>
              <p:spPr bwMode="auto">
                <a:xfrm>
                  <a:off x="3222" y="3000"/>
                  <a:ext cx="336" cy="192"/>
                </a:xfrm>
                <a:prstGeom prst="rect">
                  <a:avLst/>
                </a:prstGeom>
                <a:solidFill>
                  <a:srgbClr val="FF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24748" name="Text Box 76"/>
              <p:cNvSpPr txBox="1">
                <a:spLocks noChangeArrowheads="1"/>
              </p:cNvSpPr>
              <p:nvPr/>
            </p:nvSpPr>
            <p:spPr bwMode="auto">
              <a:xfrm>
                <a:off x="3306" y="347"/>
                <a:ext cx="4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>
                    <a:solidFill>
                      <a:srgbClr val="006666"/>
                    </a:solidFill>
                  </a:rPr>
                  <a:t>2040</a:t>
                </a:r>
              </a:p>
            </p:txBody>
          </p:sp>
        </p:grpSp>
        <p:sp>
          <p:nvSpPr>
            <p:cNvPr id="924749" name="Text Box 77"/>
            <p:cNvSpPr txBox="1">
              <a:spLocks noChangeArrowheads="1"/>
            </p:cNvSpPr>
            <p:nvPr/>
          </p:nvSpPr>
          <p:spPr bwMode="auto">
            <a:xfrm>
              <a:off x="3430" y="585"/>
              <a:ext cx="5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solidFill>
                    <a:srgbClr val="006666"/>
                  </a:solidFill>
                </a:rPr>
                <a:t>1</a:t>
              </a:r>
            </a:p>
          </p:txBody>
        </p:sp>
      </p:grpSp>
      <p:sp>
        <p:nvSpPr>
          <p:cNvPr id="924750" name="Line 78"/>
          <p:cNvSpPr>
            <a:spLocks noChangeShapeType="1"/>
          </p:cNvSpPr>
          <p:nvPr/>
        </p:nvSpPr>
        <p:spPr bwMode="auto">
          <a:xfrm>
            <a:off x="704850" y="17335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751" name="Rectangle 79"/>
          <p:cNvSpPr>
            <a:spLocks noChangeArrowheads="1"/>
          </p:cNvSpPr>
          <p:nvPr/>
        </p:nvSpPr>
        <p:spPr bwMode="auto">
          <a:xfrm>
            <a:off x="228600" y="2038350"/>
            <a:ext cx="5657850" cy="26098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24752" name="Group 80"/>
          <p:cNvGrpSpPr>
            <a:grpSpLocks/>
          </p:cNvGrpSpPr>
          <p:nvPr/>
        </p:nvGrpSpPr>
        <p:grpSpPr bwMode="auto">
          <a:xfrm>
            <a:off x="657225" y="374650"/>
            <a:ext cx="5480050" cy="2454275"/>
            <a:chOff x="1110" y="1787"/>
            <a:chExt cx="3452" cy="1546"/>
          </a:xfrm>
        </p:grpSpPr>
        <p:sp>
          <p:nvSpPr>
            <p:cNvPr id="924753" name="Text Box 81"/>
            <p:cNvSpPr txBox="1">
              <a:spLocks noChangeArrowheads="1"/>
            </p:cNvSpPr>
            <p:nvPr/>
          </p:nvSpPr>
          <p:spPr bwMode="auto">
            <a:xfrm>
              <a:off x="1110" y="1787"/>
              <a:ext cx="3452" cy="1546"/>
            </a:xfrm>
            <a:prstGeom prst="rect">
              <a:avLst/>
            </a:prstGeom>
            <a:solidFill>
              <a:srgbClr val="FFFB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/>
                <a:t>void reversePrint(string </a:t>
              </a:r>
              <a:r>
                <a:rPr lang="en-US" sz="1700">
                  <a:solidFill>
                    <a:srgbClr val="6600CC"/>
                  </a:solidFill>
                </a:rPr>
                <a:t>arr</a:t>
              </a:r>
              <a:r>
                <a:rPr lang="en-US" sz="1700"/>
                <a:t>[ ], int </a:t>
              </a:r>
              <a:r>
                <a:rPr lang="en-US" sz="1700">
                  <a:solidFill>
                    <a:srgbClr val="6600CC"/>
                  </a:solidFill>
                </a:rPr>
                <a:t>size</a:t>
              </a:r>
              <a:r>
                <a:rPr lang="en-US" sz="1700"/>
                <a:t>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924754" name="Rectangle 82"/>
            <p:cNvSpPr>
              <a:spLocks noChangeArrowheads="1"/>
            </p:cNvSpPr>
            <p:nvPr/>
          </p:nvSpPr>
          <p:spPr bwMode="auto">
            <a:xfrm>
              <a:off x="1308" y="2064"/>
              <a:ext cx="2205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if (size == 0) // an empty array</a:t>
              </a:r>
            </a:p>
            <a:p>
              <a:pPr algn="l"/>
              <a:endParaRPr lang="en-US" sz="200"/>
            </a:p>
            <a:p>
              <a:pPr algn="l"/>
              <a:r>
                <a:rPr lang="en-US"/>
                <a:t>    return;</a:t>
              </a:r>
            </a:p>
          </p:txBody>
        </p:sp>
        <p:sp>
          <p:nvSpPr>
            <p:cNvPr id="924755" name="Rectangle 83"/>
            <p:cNvSpPr>
              <a:spLocks noChangeArrowheads="1"/>
            </p:cNvSpPr>
            <p:nvPr/>
          </p:nvSpPr>
          <p:spPr bwMode="auto">
            <a:xfrm>
              <a:off x="1296" y="2429"/>
              <a:ext cx="2318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else 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reversePrint(</a:t>
              </a:r>
              <a:r>
                <a:rPr lang="en-US">
                  <a:solidFill>
                    <a:srgbClr val="6600CC"/>
                  </a:solidFill>
                </a:rPr>
                <a:t>arr + 1</a:t>
              </a:r>
              <a:r>
                <a:rPr lang="en-US"/>
                <a:t>, </a:t>
              </a:r>
              <a:r>
                <a:rPr lang="en-US">
                  <a:solidFill>
                    <a:srgbClr val="6600CC"/>
                  </a:solidFill>
                </a:rPr>
                <a:t>size – 1</a:t>
              </a:r>
              <a:r>
                <a:rPr lang="en-US"/>
                <a:t> );</a:t>
              </a:r>
            </a:p>
            <a:p>
              <a:pPr algn="l"/>
              <a:r>
                <a:rPr lang="en-US"/>
                <a:t>    cout &lt;&lt; arr[</a:t>
              </a:r>
              <a:r>
                <a:rPr lang="en-US">
                  <a:solidFill>
                    <a:srgbClr val="6600CC"/>
                  </a:solidFill>
                </a:rPr>
                <a:t>0</a:t>
              </a:r>
              <a:r>
                <a:rPr lang="en-US"/>
                <a:t>] &lt;&lt; “\n”;</a:t>
              </a:r>
            </a:p>
            <a:p>
              <a:pPr algn="l"/>
              <a:r>
                <a:rPr lang="en-US" sz="1200"/>
                <a:t>}</a:t>
              </a:r>
            </a:p>
          </p:txBody>
        </p:sp>
      </p:grpSp>
      <p:grpSp>
        <p:nvGrpSpPr>
          <p:cNvPr id="924756" name="Group 84"/>
          <p:cNvGrpSpPr>
            <a:grpSpLocks/>
          </p:cNvGrpSpPr>
          <p:nvPr/>
        </p:nvGrpSpPr>
        <p:grpSpPr bwMode="auto">
          <a:xfrm>
            <a:off x="5114925" y="698500"/>
            <a:ext cx="1133475" cy="857250"/>
            <a:chOff x="2880" y="2928"/>
            <a:chExt cx="714" cy="540"/>
          </a:xfrm>
        </p:grpSpPr>
        <p:sp>
          <p:nvSpPr>
            <p:cNvPr id="924757" name="Rectangle 85"/>
            <p:cNvSpPr>
              <a:spLocks noChangeArrowheads="1"/>
            </p:cNvSpPr>
            <p:nvPr/>
          </p:nvSpPr>
          <p:spPr bwMode="auto">
            <a:xfrm>
              <a:off x="2880" y="2928"/>
              <a:ext cx="714" cy="540"/>
            </a:xfrm>
            <a:prstGeom prst="rect">
              <a:avLst/>
            </a:prstGeom>
            <a:solidFill>
              <a:srgbClr val="CC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4758" name="Text Box 86"/>
            <p:cNvSpPr txBox="1">
              <a:spLocks noChangeArrowheads="1"/>
            </p:cNvSpPr>
            <p:nvPr/>
          </p:nvSpPr>
          <p:spPr bwMode="auto">
            <a:xfrm>
              <a:off x="2919" y="2972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arr</a:t>
              </a:r>
            </a:p>
          </p:txBody>
        </p:sp>
        <p:sp>
          <p:nvSpPr>
            <p:cNvPr id="924759" name="Text Box 87"/>
            <p:cNvSpPr txBox="1">
              <a:spLocks noChangeArrowheads="1"/>
            </p:cNvSpPr>
            <p:nvPr/>
          </p:nvSpPr>
          <p:spPr bwMode="auto">
            <a:xfrm>
              <a:off x="2880" y="3212"/>
              <a:ext cx="3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size</a:t>
              </a:r>
            </a:p>
          </p:txBody>
        </p:sp>
        <p:sp>
          <p:nvSpPr>
            <p:cNvPr id="924760" name="Rectangle 88"/>
            <p:cNvSpPr>
              <a:spLocks noChangeArrowheads="1"/>
            </p:cNvSpPr>
            <p:nvPr/>
          </p:nvSpPr>
          <p:spPr bwMode="auto">
            <a:xfrm>
              <a:off x="3216" y="3234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4761" name="Rectangle 89"/>
            <p:cNvSpPr>
              <a:spLocks noChangeArrowheads="1"/>
            </p:cNvSpPr>
            <p:nvPr/>
          </p:nvSpPr>
          <p:spPr bwMode="auto">
            <a:xfrm>
              <a:off x="3222" y="3000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24762" name="Text Box 90"/>
          <p:cNvSpPr txBox="1">
            <a:spLocks noChangeArrowheads="1"/>
          </p:cNvSpPr>
          <p:nvPr/>
        </p:nvSpPr>
        <p:spPr bwMode="auto">
          <a:xfrm>
            <a:off x="2390775" y="3657600"/>
            <a:ext cx="1127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2040 + 1</a:t>
            </a:r>
          </a:p>
        </p:txBody>
      </p:sp>
      <p:sp>
        <p:nvSpPr>
          <p:cNvPr id="924763" name="Text Box 91"/>
          <p:cNvSpPr txBox="1">
            <a:spLocks noChangeArrowheads="1"/>
          </p:cNvSpPr>
          <p:nvPr/>
        </p:nvSpPr>
        <p:spPr bwMode="auto">
          <a:xfrm>
            <a:off x="3606800" y="3657600"/>
            <a:ext cx="393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24764" name="Line 92"/>
          <p:cNvSpPr>
            <a:spLocks noChangeShapeType="1"/>
          </p:cNvSpPr>
          <p:nvPr/>
        </p:nvSpPr>
        <p:spPr bwMode="auto">
          <a:xfrm>
            <a:off x="447675" y="561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765" name="Text Box 93"/>
          <p:cNvSpPr txBox="1">
            <a:spLocks noChangeArrowheads="1"/>
          </p:cNvSpPr>
          <p:nvPr/>
        </p:nvSpPr>
        <p:spPr bwMode="auto">
          <a:xfrm>
            <a:off x="5553075" y="798513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2060</a:t>
            </a:r>
          </a:p>
        </p:txBody>
      </p:sp>
      <p:grpSp>
        <p:nvGrpSpPr>
          <p:cNvPr id="924766" name="Group 94"/>
          <p:cNvGrpSpPr>
            <a:grpSpLocks/>
          </p:cNvGrpSpPr>
          <p:nvPr/>
        </p:nvGrpSpPr>
        <p:grpSpPr bwMode="auto">
          <a:xfrm>
            <a:off x="6565900" y="1733550"/>
            <a:ext cx="2644775" cy="1695450"/>
            <a:chOff x="5760" y="2592"/>
            <a:chExt cx="1666" cy="1068"/>
          </a:xfrm>
        </p:grpSpPr>
        <p:sp>
          <p:nvSpPr>
            <p:cNvPr id="924767" name="Rectangle 95"/>
            <p:cNvSpPr>
              <a:spLocks noChangeArrowheads="1"/>
            </p:cNvSpPr>
            <p:nvPr/>
          </p:nvSpPr>
          <p:spPr bwMode="auto">
            <a:xfrm>
              <a:off x="6994" y="2676"/>
              <a:ext cx="432" cy="31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4768" name="Rectangle 96"/>
            <p:cNvSpPr>
              <a:spLocks noChangeArrowheads="1"/>
            </p:cNvSpPr>
            <p:nvPr/>
          </p:nvSpPr>
          <p:spPr bwMode="auto">
            <a:xfrm>
              <a:off x="5811" y="2838"/>
              <a:ext cx="1189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4769" name="Rectangle 97"/>
            <p:cNvSpPr>
              <a:spLocks noChangeArrowheads="1"/>
            </p:cNvSpPr>
            <p:nvPr/>
          </p:nvSpPr>
          <p:spPr bwMode="auto">
            <a:xfrm>
              <a:off x="5934" y="3120"/>
              <a:ext cx="269" cy="54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4770" name="Text Box 98"/>
            <p:cNvSpPr txBox="1">
              <a:spLocks noChangeArrowheads="1"/>
            </p:cNvSpPr>
            <p:nvPr/>
          </p:nvSpPr>
          <p:spPr bwMode="auto">
            <a:xfrm>
              <a:off x="5760" y="2946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6600CC"/>
                  </a:solidFill>
                </a:rPr>
                <a:t>arr    </a:t>
              </a:r>
            </a:p>
          </p:txBody>
        </p:sp>
        <p:sp>
          <p:nvSpPr>
            <p:cNvPr id="924771" name="Rectangle 99"/>
            <p:cNvSpPr>
              <a:spLocks noChangeArrowheads="1"/>
            </p:cNvSpPr>
            <p:nvPr/>
          </p:nvSpPr>
          <p:spPr bwMode="auto">
            <a:xfrm>
              <a:off x="5944" y="3130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924772" name="Rectangle 100"/>
            <p:cNvSpPr>
              <a:spLocks noChangeArrowheads="1"/>
            </p:cNvSpPr>
            <p:nvPr/>
          </p:nvSpPr>
          <p:spPr bwMode="auto">
            <a:xfrm>
              <a:off x="5806" y="2592"/>
              <a:ext cx="432" cy="31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24773" name="AutoShape 101"/>
          <p:cNvSpPr>
            <a:spLocks noChangeArrowheads="1"/>
          </p:cNvSpPr>
          <p:nvPr/>
        </p:nvSpPr>
        <p:spPr bwMode="auto">
          <a:xfrm>
            <a:off x="2933700" y="1609725"/>
            <a:ext cx="3638550" cy="1400175"/>
          </a:xfrm>
          <a:prstGeom prst="wedgeRoundRectCallout">
            <a:avLst>
              <a:gd name="adj1" fmla="val -62829"/>
              <a:gd name="adj2" fmla="val -94444"/>
              <a:gd name="adj3" fmla="val 16667"/>
            </a:avLst>
          </a:prstGeom>
          <a:solidFill>
            <a:srgbClr val="E2FEE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We’ve hit our base case!  </a:t>
            </a:r>
          </a:p>
          <a:p>
            <a:endParaRPr lang="en-US"/>
          </a:p>
          <a:p>
            <a:r>
              <a:rPr lang="en-US"/>
              <a:t>We’ve got an empty array (of size 0) so we just return!</a:t>
            </a:r>
          </a:p>
        </p:txBody>
      </p:sp>
      <p:sp>
        <p:nvSpPr>
          <p:cNvPr id="924774" name="Line 102"/>
          <p:cNvSpPr>
            <a:spLocks noChangeShapeType="1"/>
          </p:cNvSpPr>
          <p:nvPr/>
        </p:nvSpPr>
        <p:spPr bwMode="auto">
          <a:xfrm>
            <a:off x="742950" y="990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775" name="Line 103"/>
          <p:cNvSpPr>
            <a:spLocks noChangeShapeType="1"/>
          </p:cNvSpPr>
          <p:nvPr/>
        </p:nvSpPr>
        <p:spPr bwMode="auto">
          <a:xfrm>
            <a:off x="981075" y="13049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5139 " pathEditMode="relative" ptsTypes="AA">
                                      <p:cBhvr>
                                        <p:cTn id="6" dur="2000" fill="hold"/>
                                        <p:tgtEl>
                                          <p:spTgt spid="9247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8.14815E-6 L 4.16667E-6 0.34862 " pathEditMode="relative" ptsTypes="AA">
                                      <p:cBhvr>
                                        <p:cTn id="8" dur="2000" fill="hold"/>
                                        <p:tgtEl>
                                          <p:spTgt spid="9247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38 -3.7037E-6 L 0.31667 -0.4208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247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5" y="-2104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7.40741E-7 L 0.22257 -0.366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247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8" y="-1831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3000"/>
                                        <p:tgtEl>
                                          <p:spTgt spid="924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2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0"/>
                                        <p:tgtEl>
                                          <p:spTgt spid="92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2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2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2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924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924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924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924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924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9247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34861 L -2.5E-6 0.00139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9247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61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35139 L -0.00104 0.00139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9247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750" grpId="0" animBg="1"/>
      <p:bldP spid="924750" grpId="1" animBg="1"/>
      <p:bldP spid="924751" grpId="0" animBg="1"/>
      <p:bldP spid="924751" grpId="1" animBg="1"/>
      <p:bldP spid="924762" grpId="0"/>
      <p:bldP spid="924762" grpId="1"/>
      <p:bldP spid="924762" grpId="2"/>
      <p:bldP spid="924763" grpId="0"/>
      <p:bldP spid="924763" grpId="1"/>
      <p:bldP spid="924763" grpId="2"/>
      <p:bldP spid="924764" grpId="0" animBg="1"/>
      <p:bldP spid="924764" grpId="1" animBg="1"/>
      <p:bldP spid="924765" grpId="0"/>
      <p:bldP spid="924765" grpId="1"/>
      <p:bldP spid="924773" grpId="0" animBg="1"/>
      <p:bldP spid="924773" grpId="1" animBg="1"/>
      <p:bldP spid="924774" grpId="0" animBg="1"/>
      <p:bldP spid="924774" grpId="1" animBg="1"/>
      <p:bldP spid="924775" grpId="0" animBg="1"/>
      <p:bldP spid="924775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733C-483B-4E6B-A464-089023653274}" type="slidenum">
              <a:rPr lang="en-US"/>
              <a:pPr/>
              <a:t>46</a:t>
            </a:fld>
            <a:endParaRPr lang="en-US"/>
          </a:p>
        </p:txBody>
      </p:sp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Working Through Recursion</a:t>
            </a:r>
          </a:p>
        </p:txBody>
      </p:sp>
      <p:grpSp>
        <p:nvGrpSpPr>
          <p:cNvPr id="926723" name="Group 3"/>
          <p:cNvGrpSpPr>
            <a:grpSpLocks/>
          </p:cNvGrpSpPr>
          <p:nvPr/>
        </p:nvGrpSpPr>
        <p:grpSpPr bwMode="auto">
          <a:xfrm>
            <a:off x="123825" y="4267200"/>
            <a:ext cx="5480050" cy="2454275"/>
            <a:chOff x="1110" y="1787"/>
            <a:chExt cx="3452" cy="1546"/>
          </a:xfrm>
        </p:grpSpPr>
        <p:sp>
          <p:nvSpPr>
            <p:cNvPr id="926724" name="Text Box 4"/>
            <p:cNvSpPr txBox="1">
              <a:spLocks noChangeArrowheads="1"/>
            </p:cNvSpPr>
            <p:nvPr/>
          </p:nvSpPr>
          <p:spPr bwMode="auto">
            <a:xfrm>
              <a:off x="1110" y="1787"/>
              <a:ext cx="3452" cy="1546"/>
            </a:xfrm>
            <a:prstGeom prst="rect">
              <a:avLst/>
            </a:prstGeom>
            <a:solidFill>
              <a:srgbClr val="FFFB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/>
                <a:t>void reversePrint(string </a:t>
              </a:r>
              <a:r>
                <a:rPr lang="en-US" sz="1700">
                  <a:solidFill>
                    <a:srgbClr val="6600CC"/>
                  </a:solidFill>
                </a:rPr>
                <a:t>arr</a:t>
              </a:r>
              <a:r>
                <a:rPr lang="en-US" sz="1700"/>
                <a:t>[ ], int </a:t>
              </a:r>
              <a:r>
                <a:rPr lang="en-US" sz="1700">
                  <a:solidFill>
                    <a:srgbClr val="6600CC"/>
                  </a:solidFill>
                </a:rPr>
                <a:t>size</a:t>
              </a:r>
              <a:r>
                <a:rPr lang="en-US" sz="1700"/>
                <a:t>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926725" name="Rectangle 5"/>
            <p:cNvSpPr>
              <a:spLocks noChangeArrowheads="1"/>
            </p:cNvSpPr>
            <p:nvPr/>
          </p:nvSpPr>
          <p:spPr bwMode="auto">
            <a:xfrm>
              <a:off x="1308" y="2064"/>
              <a:ext cx="2205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if (size == 0) // an empty array</a:t>
              </a:r>
            </a:p>
            <a:p>
              <a:pPr algn="l"/>
              <a:endParaRPr lang="en-US" sz="200"/>
            </a:p>
            <a:p>
              <a:pPr algn="l"/>
              <a:r>
                <a:rPr lang="en-US"/>
                <a:t>    return;</a:t>
              </a:r>
            </a:p>
          </p:txBody>
        </p:sp>
        <p:sp>
          <p:nvSpPr>
            <p:cNvPr id="926726" name="Rectangle 6"/>
            <p:cNvSpPr>
              <a:spLocks noChangeArrowheads="1"/>
            </p:cNvSpPr>
            <p:nvPr/>
          </p:nvSpPr>
          <p:spPr bwMode="auto">
            <a:xfrm>
              <a:off x="1296" y="2429"/>
              <a:ext cx="2361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else 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reversePrint(</a:t>
              </a:r>
              <a:r>
                <a:rPr lang="en-US">
                  <a:solidFill>
                    <a:srgbClr val="6600CC"/>
                  </a:solidFill>
                </a:rPr>
                <a:t>arr + 1</a:t>
              </a:r>
              <a:r>
                <a:rPr lang="en-US"/>
                <a:t>,  </a:t>
              </a:r>
              <a:r>
                <a:rPr lang="en-US">
                  <a:solidFill>
                    <a:srgbClr val="6600CC"/>
                  </a:solidFill>
                </a:rPr>
                <a:t>size – 1 </a:t>
              </a:r>
              <a:r>
                <a:rPr lang="en-US"/>
                <a:t>);</a:t>
              </a:r>
            </a:p>
            <a:p>
              <a:pPr algn="l"/>
              <a:r>
                <a:rPr lang="en-US"/>
                <a:t>    cout &lt;&lt; arr[</a:t>
              </a:r>
              <a:r>
                <a:rPr lang="en-US">
                  <a:solidFill>
                    <a:srgbClr val="6600CC"/>
                  </a:solidFill>
                </a:rPr>
                <a:t>0</a:t>
              </a:r>
              <a:r>
                <a:rPr lang="en-US"/>
                <a:t>] &lt;&lt; “\n”;</a:t>
              </a:r>
            </a:p>
            <a:p>
              <a:pPr algn="l"/>
              <a:r>
                <a:rPr lang="en-US" sz="1200"/>
                <a:t>}</a:t>
              </a:r>
            </a:p>
          </p:txBody>
        </p:sp>
      </p:grpSp>
      <p:sp>
        <p:nvSpPr>
          <p:cNvPr id="926727" name="Text Box 7"/>
          <p:cNvSpPr txBox="1">
            <a:spLocks noChangeArrowheads="1"/>
          </p:cNvSpPr>
          <p:nvPr/>
        </p:nvSpPr>
        <p:spPr bwMode="auto">
          <a:xfrm>
            <a:off x="5784850" y="4268788"/>
            <a:ext cx="3225800" cy="2433637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main()</a:t>
            </a:r>
          </a:p>
          <a:p>
            <a:pPr algn="l">
              <a:spcBef>
                <a:spcPct val="50000"/>
              </a:spcBef>
            </a:pPr>
            <a:r>
              <a:rPr lang="en-US"/>
              <a:t>{</a:t>
            </a:r>
          </a:p>
          <a:p>
            <a:pPr algn="l">
              <a:spcBef>
                <a:spcPct val="50000"/>
              </a:spcBef>
            </a:pPr>
            <a:r>
              <a:rPr lang="en-US"/>
              <a:t>    string names[3];</a:t>
            </a:r>
          </a:p>
          <a:p>
            <a:pPr algn="l">
              <a:spcBef>
                <a:spcPct val="50000"/>
              </a:spcBef>
            </a:pPr>
            <a:r>
              <a:rPr lang="en-US"/>
              <a:t>    ...</a:t>
            </a:r>
          </a:p>
          <a:p>
            <a:pPr algn="l">
              <a:spcBef>
                <a:spcPct val="50000"/>
              </a:spcBef>
            </a:pPr>
            <a:r>
              <a:rPr lang="en-US"/>
              <a:t>    reversePrint(names,3);</a:t>
            </a:r>
          </a:p>
          <a:p>
            <a:pPr algn="l">
              <a:spcBef>
                <a:spcPct val="50000"/>
              </a:spcBef>
            </a:pPr>
            <a:r>
              <a:rPr lang="en-US"/>
              <a:t>}</a:t>
            </a:r>
          </a:p>
        </p:txBody>
      </p:sp>
      <p:grpSp>
        <p:nvGrpSpPr>
          <p:cNvPr id="926728" name="Group 8"/>
          <p:cNvGrpSpPr>
            <a:grpSpLocks/>
          </p:cNvGrpSpPr>
          <p:nvPr/>
        </p:nvGrpSpPr>
        <p:grpSpPr bwMode="auto">
          <a:xfrm>
            <a:off x="6553200" y="928688"/>
            <a:ext cx="1905000" cy="2119312"/>
            <a:chOff x="4128" y="585"/>
            <a:chExt cx="1200" cy="1335"/>
          </a:xfrm>
        </p:grpSpPr>
        <p:sp>
          <p:nvSpPr>
            <p:cNvPr id="926729" name="Rectangle 9"/>
            <p:cNvSpPr>
              <a:spLocks noChangeArrowheads="1"/>
            </p:cNvSpPr>
            <p:nvPr/>
          </p:nvSpPr>
          <p:spPr bwMode="auto">
            <a:xfrm>
              <a:off x="4608" y="768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6730" name="Rectangle 10"/>
            <p:cNvSpPr>
              <a:spLocks noChangeArrowheads="1"/>
            </p:cNvSpPr>
            <p:nvPr/>
          </p:nvSpPr>
          <p:spPr bwMode="auto">
            <a:xfrm>
              <a:off x="4608" y="1056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6731" name="Rectangle 11"/>
            <p:cNvSpPr>
              <a:spLocks noChangeArrowheads="1"/>
            </p:cNvSpPr>
            <p:nvPr/>
          </p:nvSpPr>
          <p:spPr bwMode="auto">
            <a:xfrm>
              <a:off x="4608" y="1344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6732" name="Rectangle 12"/>
            <p:cNvSpPr>
              <a:spLocks noChangeArrowheads="1"/>
            </p:cNvSpPr>
            <p:nvPr/>
          </p:nvSpPr>
          <p:spPr bwMode="auto">
            <a:xfrm>
              <a:off x="4608" y="163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0E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6733" name="Text Box 13"/>
            <p:cNvSpPr txBox="1">
              <a:spLocks noChangeArrowheads="1"/>
            </p:cNvSpPr>
            <p:nvPr/>
          </p:nvSpPr>
          <p:spPr bwMode="auto">
            <a:xfrm>
              <a:off x="4128" y="585"/>
              <a:ext cx="5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names</a:t>
              </a:r>
            </a:p>
          </p:txBody>
        </p:sp>
        <p:sp>
          <p:nvSpPr>
            <p:cNvPr id="926734" name="Text Box 14"/>
            <p:cNvSpPr txBox="1">
              <a:spLocks noChangeArrowheads="1"/>
            </p:cNvSpPr>
            <p:nvPr/>
          </p:nvSpPr>
          <p:spPr bwMode="auto">
            <a:xfrm>
              <a:off x="4320" y="777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926735" name="Text Box 15"/>
            <p:cNvSpPr txBox="1">
              <a:spLocks noChangeArrowheads="1"/>
            </p:cNvSpPr>
            <p:nvPr/>
          </p:nvSpPr>
          <p:spPr bwMode="auto">
            <a:xfrm>
              <a:off x="4326" y="1065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[1]</a:t>
              </a:r>
            </a:p>
          </p:txBody>
        </p:sp>
        <p:sp>
          <p:nvSpPr>
            <p:cNvPr id="926736" name="Text Box 16"/>
            <p:cNvSpPr txBox="1">
              <a:spLocks noChangeArrowheads="1"/>
            </p:cNvSpPr>
            <p:nvPr/>
          </p:nvSpPr>
          <p:spPr bwMode="auto">
            <a:xfrm>
              <a:off x="4314" y="1353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[2]</a:t>
              </a:r>
            </a:p>
          </p:txBody>
        </p:sp>
        <p:sp>
          <p:nvSpPr>
            <p:cNvPr id="926737" name="Text Box 17"/>
            <p:cNvSpPr txBox="1">
              <a:spLocks noChangeArrowheads="1"/>
            </p:cNvSpPr>
            <p:nvPr/>
          </p:nvSpPr>
          <p:spPr bwMode="auto">
            <a:xfrm>
              <a:off x="4314" y="1659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</p:grpSp>
      <p:sp>
        <p:nvSpPr>
          <p:cNvPr id="926738" name="Text Box 18"/>
          <p:cNvSpPr txBox="1">
            <a:spLocks noChangeArrowheads="1"/>
          </p:cNvSpPr>
          <p:nvPr/>
        </p:nvSpPr>
        <p:spPr bwMode="auto">
          <a:xfrm>
            <a:off x="7472363" y="1274763"/>
            <a:ext cx="852487" cy="173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Leslie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6600CC"/>
                </a:solidFill>
              </a:rPr>
              <a:t>Phyllis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6600CC"/>
                </a:solidFill>
              </a:rPr>
              <a:t>Nan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endParaRPr lang="en-US">
              <a:solidFill>
                <a:srgbClr val="6600CC"/>
              </a:solidFill>
            </a:endParaRPr>
          </a:p>
        </p:txBody>
      </p:sp>
      <p:sp>
        <p:nvSpPr>
          <p:cNvPr id="926739" name="Line 19"/>
          <p:cNvSpPr>
            <a:spLocks noChangeShapeType="1"/>
          </p:cNvSpPr>
          <p:nvPr/>
        </p:nvSpPr>
        <p:spPr bwMode="auto">
          <a:xfrm>
            <a:off x="5791200" y="6105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6740" name="Group 20"/>
          <p:cNvGrpSpPr>
            <a:grpSpLocks/>
          </p:cNvGrpSpPr>
          <p:nvPr/>
        </p:nvGrpSpPr>
        <p:grpSpPr bwMode="auto">
          <a:xfrm>
            <a:off x="4572000" y="4648200"/>
            <a:ext cx="1133475" cy="857250"/>
            <a:chOff x="2880" y="2928"/>
            <a:chExt cx="714" cy="540"/>
          </a:xfrm>
        </p:grpSpPr>
        <p:sp>
          <p:nvSpPr>
            <p:cNvPr id="926741" name="Rectangle 21"/>
            <p:cNvSpPr>
              <a:spLocks noChangeArrowheads="1"/>
            </p:cNvSpPr>
            <p:nvPr/>
          </p:nvSpPr>
          <p:spPr bwMode="auto">
            <a:xfrm>
              <a:off x="2880" y="2928"/>
              <a:ext cx="714" cy="540"/>
            </a:xfrm>
            <a:prstGeom prst="rect">
              <a:avLst/>
            </a:prstGeom>
            <a:solidFill>
              <a:srgbClr val="CC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6742" name="Text Box 22"/>
            <p:cNvSpPr txBox="1">
              <a:spLocks noChangeArrowheads="1"/>
            </p:cNvSpPr>
            <p:nvPr/>
          </p:nvSpPr>
          <p:spPr bwMode="auto">
            <a:xfrm>
              <a:off x="2919" y="2972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arr</a:t>
              </a:r>
            </a:p>
          </p:txBody>
        </p:sp>
        <p:sp>
          <p:nvSpPr>
            <p:cNvPr id="926743" name="Text Box 23"/>
            <p:cNvSpPr txBox="1">
              <a:spLocks noChangeArrowheads="1"/>
            </p:cNvSpPr>
            <p:nvPr/>
          </p:nvSpPr>
          <p:spPr bwMode="auto">
            <a:xfrm>
              <a:off x="2880" y="3212"/>
              <a:ext cx="3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size</a:t>
              </a:r>
            </a:p>
          </p:txBody>
        </p:sp>
        <p:sp>
          <p:nvSpPr>
            <p:cNvPr id="926744" name="Rectangle 24"/>
            <p:cNvSpPr>
              <a:spLocks noChangeArrowheads="1"/>
            </p:cNvSpPr>
            <p:nvPr/>
          </p:nvSpPr>
          <p:spPr bwMode="auto">
            <a:xfrm>
              <a:off x="3216" y="3234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6745" name="Rectangle 25"/>
            <p:cNvSpPr>
              <a:spLocks noChangeArrowheads="1"/>
            </p:cNvSpPr>
            <p:nvPr/>
          </p:nvSpPr>
          <p:spPr bwMode="auto">
            <a:xfrm>
              <a:off x="3222" y="3000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26746" name="Text Box 26"/>
          <p:cNvSpPr txBox="1">
            <a:spLocks noChangeArrowheads="1"/>
          </p:cNvSpPr>
          <p:nvPr/>
        </p:nvSpPr>
        <p:spPr bwMode="auto">
          <a:xfrm>
            <a:off x="7524750" y="5638800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2000</a:t>
            </a:r>
          </a:p>
        </p:txBody>
      </p:sp>
      <p:sp>
        <p:nvSpPr>
          <p:cNvPr id="926747" name="Text Box 27"/>
          <p:cNvSpPr txBox="1">
            <a:spLocks noChangeArrowheads="1"/>
          </p:cNvSpPr>
          <p:nvPr/>
        </p:nvSpPr>
        <p:spPr bwMode="auto">
          <a:xfrm>
            <a:off x="8229600" y="5643563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3</a:t>
            </a:r>
          </a:p>
        </p:txBody>
      </p:sp>
      <p:sp>
        <p:nvSpPr>
          <p:cNvPr id="926748" name="Rectangle 28"/>
          <p:cNvSpPr>
            <a:spLocks noChangeArrowheads="1"/>
          </p:cNvSpPr>
          <p:nvPr/>
        </p:nvSpPr>
        <p:spPr bwMode="auto">
          <a:xfrm>
            <a:off x="5724525" y="4171950"/>
            <a:ext cx="3343275" cy="26098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6749" name="Line 29"/>
          <p:cNvSpPr>
            <a:spLocks noChangeShapeType="1"/>
          </p:cNvSpPr>
          <p:nvPr/>
        </p:nvSpPr>
        <p:spPr bwMode="auto">
          <a:xfrm>
            <a:off x="447675" y="5962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812" name="Text Box 92"/>
          <p:cNvSpPr txBox="1">
            <a:spLocks noChangeArrowheads="1"/>
          </p:cNvSpPr>
          <p:nvPr/>
        </p:nvSpPr>
        <p:spPr bwMode="auto">
          <a:xfrm>
            <a:off x="5219700" y="511333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3</a:t>
            </a:r>
          </a:p>
        </p:txBody>
      </p:sp>
      <p:sp>
        <p:nvSpPr>
          <p:cNvPr id="926750" name="Text Box 30"/>
          <p:cNvSpPr txBox="1">
            <a:spLocks noChangeArrowheads="1"/>
          </p:cNvSpPr>
          <p:nvPr/>
        </p:nvSpPr>
        <p:spPr bwMode="auto">
          <a:xfrm>
            <a:off x="5010150" y="4738688"/>
            <a:ext cx="151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2000</a:t>
            </a:r>
          </a:p>
        </p:txBody>
      </p:sp>
      <p:sp>
        <p:nvSpPr>
          <p:cNvPr id="926751" name="Rectangle 31"/>
          <p:cNvSpPr>
            <a:spLocks noChangeArrowheads="1"/>
          </p:cNvSpPr>
          <p:nvPr/>
        </p:nvSpPr>
        <p:spPr bwMode="auto">
          <a:xfrm>
            <a:off x="76200" y="4219575"/>
            <a:ext cx="5657850" cy="26098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26752" name="Group 32"/>
          <p:cNvGrpSpPr>
            <a:grpSpLocks/>
          </p:cNvGrpSpPr>
          <p:nvPr/>
        </p:nvGrpSpPr>
        <p:grpSpPr bwMode="auto">
          <a:xfrm>
            <a:off x="219075" y="2162175"/>
            <a:ext cx="5480050" cy="2454275"/>
            <a:chOff x="1110" y="1787"/>
            <a:chExt cx="3452" cy="1546"/>
          </a:xfrm>
        </p:grpSpPr>
        <p:sp>
          <p:nvSpPr>
            <p:cNvPr id="926753" name="Text Box 33"/>
            <p:cNvSpPr txBox="1">
              <a:spLocks noChangeArrowheads="1"/>
            </p:cNvSpPr>
            <p:nvPr/>
          </p:nvSpPr>
          <p:spPr bwMode="auto">
            <a:xfrm>
              <a:off x="1110" y="1787"/>
              <a:ext cx="3452" cy="1546"/>
            </a:xfrm>
            <a:prstGeom prst="rect">
              <a:avLst/>
            </a:prstGeom>
            <a:solidFill>
              <a:srgbClr val="FFFB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/>
                <a:t>void reversePrint(string </a:t>
              </a:r>
              <a:r>
                <a:rPr lang="en-US" sz="1700">
                  <a:solidFill>
                    <a:srgbClr val="6600CC"/>
                  </a:solidFill>
                </a:rPr>
                <a:t>arr</a:t>
              </a:r>
              <a:r>
                <a:rPr lang="en-US" sz="1700"/>
                <a:t>[ ], int </a:t>
              </a:r>
              <a:r>
                <a:rPr lang="en-US" sz="1700">
                  <a:solidFill>
                    <a:srgbClr val="6600CC"/>
                  </a:solidFill>
                </a:rPr>
                <a:t>size</a:t>
              </a:r>
              <a:r>
                <a:rPr lang="en-US" sz="1700"/>
                <a:t>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926754" name="Rectangle 34"/>
            <p:cNvSpPr>
              <a:spLocks noChangeArrowheads="1"/>
            </p:cNvSpPr>
            <p:nvPr/>
          </p:nvSpPr>
          <p:spPr bwMode="auto">
            <a:xfrm>
              <a:off x="1308" y="2064"/>
              <a:ext cx="2205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if (size == 0) // an empty array</a:t>
              </a:r>
            </a:p>
            <a:p>
              <a:pPr algn="l"/>
              <a:endParaRPr lang="en-US" sz="200"/>
            </a:p>
            <a:p>
              <a:pPr algn="l"/>
              <a:r>
                <a:rPr lang="en-US"/>
                <a:t>    return;</a:t>
              </a:r>
            </a:p>
          </p:txBody>
        </p:sp>
        <p:sp>
          <p:nvSpPr>
            <p:cNvPr id="926755" name="Rectangle 35"/>
            <p:cNvSpPr>
              <a:spLocks noChangeArrowheads="1"/>
            </p:cNvSpPr>
            <p:nvPr/>
          </p:nvSpPr>
          <p:spPr bwMode="auto">
            <a:xfrm>
              <a:off x="1296" y="2429"/>
              <a:ext cx="2318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else 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reversePrint(</a:t>
              </a:r>
              <a:r>
                <a:rPr lang="en-US">
                  <a:solidFill>
                    <a:srgbClr val="6600CC"/>
                  </a:solidFill>
                </a:rPr>
                <a:t>arr + 1</a:t>
              </a:r>
              <a:r>
                <a:rPr lang="en-US"/>
                <a:t>, </a:t>
              </a:r>
              <a:r>
                <a:rPr lang="en-US">
                  <a:solidFill>
                    <a:srgbClr val="6600CC"/>
                  </a:solidFill>
                </a:rPr>
                <a:t>size – 1</a:t>
              </a:r>
              <a:r>
                <a:rPr lang="en-US"/>
                <a:t> );</a:t>
              </a:r>
            </a:p>
            <a:p>
              <a:pPr algn="l"/>
              <a:r>
                <a:rPr lang="en-US"/>
                <a:t>    cout &lt;&lt; arr[0] &lt;&lt; “\n”;</a:t>
              </a:r>
            </a:p>
            <a:p>
              <a:pPr algn="l"/>
              <a:r>
                <a:rPr lang="en-US" sz="1200"/>
                <a:t>}</a:t>
              </a:r>
            </a:p>
          </p:txBody>
        </p:sp>
      </p:grpSp>
      <p:grpSp>
        <p:nvGrpSpPr>
          <p:cNvPr id="926756" name="Group 36"/>
          <p:cNvGrpSpPr>
            <a:grpSpLocks/>
          </p:cNvGrpSpPr>
          <p:nvPr/>
        </p:nvGrpSpPr>
        <p:grpSpPr bwMode="auto">
          <a:xfrm>
            <a:off x="4648200" y="2571750"/>
            <a:ext cx="1133475" cy="857250"/>
            <a:chOff x="2880" y="2928"/>
            <a:chExt cx="714" cy="540"/>
          </a:xfrm>
        </p:grpSpPr>
        <p:sp>
          <p:nvSpPr>
            <p:cNvPr id="926757" name="Rectangle 37"/>
            <p:cNvSpPr>
              <a:spLocks noChangeArrowheads="1"/>
            </p:cNvSpPr>
            <p:nvPr/>
          </p:nvSpPr>
          <p:spPr bwMode="auto">
            <a:xfrm>
              <a:off x="2880" y="2928"/>
              <a:ext cx="714" cy="540"/>
            </a:xfrm>
            <a:prstGeom prst="rect">
              <a:avLst/>
            </a:prstGeom>
            <a:solidFill>
              <a:srgbClr val="CC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6758" name="Text Box 38"/>
            <p:cNvSpPr txBox="1">
              <a:spLocks noChangeArrowheads="1"/>
            </p:cNvSpPr>
            <p:nvPr/>
          </p:nvSpPr>
          <p:spPr bwMode="auto">
            <a:xfrm>
              <a:off x="2919" y="2972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arr</a:t>
              </a:r>
            </a:p>
          </p:txBody>
        </p:sp>
        <p:sp>
          <p:nvSpPr>
            <p:cNvPr id="926759" name="Text Box 39"/>
            <p:cNvSpPr txBox="1">
              <a:spLocks noChangeArrowheads="1"/>
            </p:cNvSpPr>
            <p:nvPr/>
          </p:nvSpPr>
          <p:spPr bwMode="auto">
            <a:xfrm>
              <a:off x="2880" y="3212"/>
              <a:ext cx="3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size</a:t>
              </a:r>
            </a:p>
          </p:txBody>
        </p:sp>
        <p:sp>
          <p:nvSpPr>
            <p:cNvPr id="926760" name="Rectangle 40"/>
            <p:cNvSpPr>
              <a:spLocks noChangeArrowheads="1"/>
            </p:cNvSpPr>
            <p:nvPr/>
          </p:nvSpPr>
          <p:spPr bwMode="auto">
            <a:xfrm>
              <a:off x="3216" y="3234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6761" name="Rectangle 41"/>
            <p:cNvSpPr>
              <a:spLocks noChangeArrowheads="1"/>
            </p:cNvSpPr>
            <p:nvPr/>
          </p:nvSpPr>
          <p:spPr bwMode="auto">
            <a:xfrm>
              <a:off x="3222" y="3000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26762" name="Text Box 42"/>
          <p:cNvSpPr txBox="1">
            <a:spLocks noChangeArrowheads="1"/>
          </p:cNvSpPr>
          <p:nvPr/>
        </p:nvSpPr>
        <p:spPr bwMode="auto">
          <a:xfrm>
            <a:off x="5086350" y="2681288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2020</a:t>
            </a:r>
          </a:p>
        </p:txBody>
      </p:sp>
      <p:sp>
        <p:nvSpPr>
          <p:cNvPr id="926810" name="Text Box 90"/>
          <p:cNvSpPr txBox="1">
            <a:spLocks noChangeArrowheads="1"/>
          </p:cNvSpPr>
          <p:nvPr/>
        </p:nvSpPr>
        <p:spPr bwMode="auto">
          <a:xfrm>
            <a:off x="5229225" y="302736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2</a:t>
            </a:r>
          </a:p>
        </p:txBody>
      </p:sp>
      <p:sp>
        <p:nvSpPr>
          <p:cNvPr id="926763" name="Line 43"/>
          <p:cNvSpPr>
            <a:spLocks noChangeShapeType="1"/>
          </p:cNvSpPr>
          <p:nvPr/>
        </p:nvSpPr>
        <p:spPr bwMode="auto">
          <a:xfrm>
            <a:off x="514350" y="3829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64" name="Rectangle 44"/>
          <p:cNvSpPr>
            <a:spLocks noChangeArrowheads="1"/>
          </p:cNvSpPr>
          <p:nvPr/>
        </p:nvSpPr>
        <p:spPr bwMode="auto">
          <a:xfrm>
            <a:off x="228600" y="2038350"/>
            <a:ext cx="5657850" cy="26098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26765" name="Group 45"/>
          <p:cNvGrpSpPr>
            <a:grpSpLocks/>
          </p:cNvGrpSpPr>
          <p:nvPr/>
        </p:nvGrpSpPr>
        <p:grpSpPr bwMode="auto">
          <a:xfrm>
            <a:off x="381000" y="60325"/>
            <a:ext cx="5480050" cy="2454275"/>
            <a:chOff x="1110" y="1787"/>
            <a:chExt cx="3452" cy="1546"/>
          </a:xfrm>
        </p:grpSpPr>
        <p:sp>
          <p:nvSpPr>
            <p:cNvPr id="926766" name="Text Box 46"/>
            <p:cNvSpPr txBox="1">
              <a:spLocks noChangeArrowheads="1"/>
            </p:cNvSpPr>
            <p:nvPr/>
          </p:nvSpPr>
          <p:spPr bwMode="auto">
            <a:xfrm>
              <a:off x="1110" y="1787"/>
              <a:ext cx="3452" cy="1546"/>
            </a:xfrm>
            <a:prstGeom prst="rect">
              <a:avLst/>
            </a:prstGeom>
            <a:solidFill>
              <a:srgbClr val="FFFB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/>
                <a:t>void reversePrint(string </a:t>
              </a:r>
              <a:r>
                <a:rPr lang="en-US" sz="1700">
                  <a:solidFill>
                    <a:srgbClr val="6600CC"/>
                  </a:solidFill>
                </a:rPr>
                <a:t>arr</a:t>
              </a:r>
              <a:r>
                <a:rPr lang="en-US" sz="1700"/>
                <a:t>[ ], int </a:t>
              </a:r>
              <a:r>
                <a:rPr lang="en-US" sz="1700">
                  <a:solidFill>
                    <a:srgbClr val="6600CC"/>
                  </a:solidFill>
                </a:rPr>
                <a:t>size</a:t>
              </a:r>
              <a:r>
                <a:rPr lang="en-US" sz="1700"/>
                <a:t>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926767" name="Rectangle 47"/>
            <p:cNvSpPr>
              <a:spLocks noChangeArrowheads="1"/>
            </p:cNvSpPr>
            <p:nvPr/>
          </p:nvSpPr>
          <p:spPr bwMode="auto">
            <a:xfrm>
              <a:off x="1308" y="2064"/>
              <a:ext cx="2205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if (size == 0) // an empty array</a:t>
              </a:r>
            </a:p>
            <a:p>
              <a:pPr algn="l"/>
              <a:endParaRPr lang="en-US" sz="200"/>
            </a:p>
            <a:p>
              <a:pPr algn="l"/>
              <a:r>
                <a:rPr lang="en-US"/>
                <a:t>    return;</a:t>
              </a:r>
            </a:p>
          </p:txBody>
        </p:sp>
        <p:sp>
          <p:nvSpPr>
            <p:cNvPr id="926768" name="Rectangle 48"/>
            <p:cNvSpPr>
              <a:spLocks noChangeArrowheads="1"/>
            </p:cNvSpPr>
            <p:nvPr/>
          </p:nvSpPr>
          <p:spPr bwMode="auto">
            <a:xfrm>
              <a:off x="1296" y="2429"/>
              <a:ext cx="2318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else 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reversePrint(</a:t>
              </a:r>
              <a:r>
                <a:rPr lang="en-US">
                  <a:solidFill>
                    <a:srgbClr val="6600CC"/>
                  </a:solidFill>
                </a:rPr>
                <a:t>arr + 1</a:t>
              </a:r>
              <a:r>
                <a:rPr lang="en-US"/>
                <a:t>, </a:t>
              </a:r>
              <a:r>
                <a:rPr lang="en-US">
                  <a:solidFill>
                    <a:srgbClr val="6600CC"/>
                  </a:solidFill>
                </a:rPr>
                <a:t>size – 1</a:t>
              </a:r>
              <a:r>
                <a:rPr lang="en-US"/>
                <a:t> );</a:t>
              </a:r>
            </a:p>
            <a:p>
              <a:pPr algn="l"/>
              <a:r>
                <a:rPr lang="en-US"/>
                <a:t>    cout &lt;&lt; arr[</a:t>
              </a:r>
              <a:r>
                <a:rPr lang="en-US">
                  <a:solidFill>
                    <a:srgbClr val="6600CC"/>
                  </a:solidFill>
                </a:rPr>
                <a:t>0</a:t>
              </a:r>
              <a:r>
                <a:rPr lang="en-US"/>
                <a:t>] &lt;&lt; “\n”;</a:t>
              </a:r>
            </a:p>
            <a:p>
              <a:pPr algn="l"/>
              <a:r>
                <a:rPr lang="en-US" sz="1200"/>
                <a:t>}</a:t>
              </a:r>
            </a:p>
          </p:txBody>
        </p:sp>
      </p:grpSp>
      <p:grpSp>
        <p:nvGrpSpPr>
          <p:cNvPr id="926769" name="Group 49"/>
          <p:cNvGrpSpPr>
            <a:grpSpLocks/>
          </p:cNvGrpSpPr>
          <p:nvPr/>
        </p:nvGrpSpPr>
        <p:grpSpPr bwMode="auto">
          <a:xfrm>
            <a:off x="4810125" y="469900"/>
            <a:ext cx="1133475" cy="857250"/>
            <a:chOff x="2880" y="2928"/>
            <a:chExt cx="714" cy="540"/>
          </a:xfrm>
        </p:grpSpPr>
        <p:sp>
          <p:nvSpPr>
            <p:cNvPr id="926770" name="Rectangle 50"/>
            <p:cNvSpPr>
              <a:spLocks noChangeArrowheads="1"/>
            </p:cNvSpPr>
            <p:nvPr/>
          </p:nvSpPr>
          <p:spPr bwMode="auto">
            <a:xfrm>
              <a:off x="2880" y="2928"/>
              <a:ext cx="714" cy="540"/>
            </a:xfrm>
            <a:prstGeom prst="rect">
              <a:avLst/>
            </a:prstGeom>
            <a:solidFill>
              <a:srgbClr val="CC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6771" name="Text Box 51"/>
            <p:cNvSpPr txBox="1">
              <a:spLocks noChangeArrowheads="1"/>
            </p:cNvSpPr>
            <p:nvPr/>
          </p:nvSpPr>
          <p:spPr bwMode="auto">
            <a:xfrm>
              <a:off x="2919" y="2972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arr</a:t>
              </a:r>
            </a:p>
          </p:txBody>
        </p:sp>
        <p:sp>
          <p:nvSpPr>
            <p:cNvPr id="926772" name="Text Box 52"/>
            <p:cNvSpPr txBox="1">
              <a:spLocks noChangeArrowheads="1"/>
            </p:cNvSpPr>
            <p:nvPr/>
          </p:nvSpPr>
          <p:spPr bwMode="auto">
            <a:xfrm>
              <a:off x="2880" y="3212"/>
              <a:ext cx="3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size</a:t>
              </a:r>
            </a:p>
          </p:txBody>
        </p:sp>
        <p:sp>
          <p:nvSpPr>
            <p:cNvPr id="926773" name="Rectangle 53"/>
            <p:cNvSpPr>
              <a:spLocks noChangeArrowheads="1"/>
            </p:cNvSpPr>
            <p:nvPr/>
          </p:nvSpPr>
          <p:spPr bwMode="auto">
            <a:xfrm>
              <a:off x="3216" y="3234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6774" name="Rectangle 54"/>
            <p:cNvSpPr>
              <a:spLocks noChangeArrowheads="1"/>
            </p:cNvSpPr>
            <p:nvPr/>
          </p:nvSpPr>
          <p:spPr bwMode="auto">
            <a:xfrm>
              <a:off x="3222" y="3000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26775" name="Text Box 55"/>
          <p:cNvSpPr txBox="1">
            <a:spLocks noChangeArrowheads="1"/>
          </p:cNvSpPr>
          <p:nvPr/>
        </p:nvSpPr>
        <p:spPr bwMode="auto">
          <a:xfrm>
            <a:off x="5248275" y="550863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2040</a:t>
            </a:r>
          </a:p>
        </p:txBody>
      </p:sp>
      <p:sp>
        <p:nvSpPr>
          <p:cNvPr id="926776" name="Line 56"/>
          <p:cNvSpPr>
            <a:spLocks noChangeShapeType="1"/>
          </p:cNvSpPr>
          <p:nvPr/>
        </p:nvSpPr>
        <p:spPr bwMode="auto">
          <a:xfrm>
            <a:off x="714375" y="2000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77" name="Line 57"/>
          <p:cNvSpPr>
            <a:spLocks noChangeShapeType="1"/>
          </p:cNvSpPr>
          <p:nvPr/>
        </p:nvSpPr>
        <p:spPr bwMode="auto">
          <a:xfrm>
            <a:off x="142875" y="23717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78" name="Line 58"/>
          <p:cNvSpPr>
            <a:spLocks noChangeShapeType="1"/>
          </p:cNvSpPr>
          <p:nvPr/>
        </p:nvSpPr>
        <p:spPr bwMode="auto">
          <a:xfrm>
            <a:off x="533400" y="41243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79" name="AutoShape 59"/>
          <p:cNvSpPr>
            <a:spLocks noChangeArrowheads="1"/>
          </p:cNvSpPr>
          <p:nvPr/>
        </p:nvSpPr>
        <p:spPr bwMode="auto">
          <a:xfrm>
            <a:off x="638175" y="2819400"/>
            <a:ext cx="3286125" cy="742950"/>
          </a:xfrm>
          <a:prstGeom prst="wedgeRoundRectCallout">
            <a:avLst>
              <a:gd name="adj1" fmla="val 435"/>
              <a:gd name="adj2" fmla="val 115171"/>
              <a:gd name="adj3" fmla="val 16667"/>
            </a:avLst>
          </a:prstGeom>
          <a:solidFill>
            <a:srgbClr val="FBFFF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arr [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/>
              <a:t>]  is</a:t>
            </a:r>
          </a:p>
          <a:p>
            <a:r>
              <a:rPr lang="en-US"/>
              <a:t>“            ”</a:t>
            </a:r>
          </a:p>
        </p:txBody>
      </p:sp>
      <p:sp>
        <p:nvSpPr>
          <p:cNvPr id="926780" name="Rectangle 60"/>
          <p:cNvSpPr>
            <a:spLocks noChangeArrowheads="1"/>
          </p:cNvSpPr>
          <p:nvPr/>
        </p:nvSpPr>
        <p:spPr bwMode="auto">
          <a:xfrm>
            <a:off x="1828800" y="3113088"/>
            <a:ext cx="920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Phyllis </a:t>
            </a:r>
          </a:p>
        </p:txBody>
      </p:sp>
      <p:sp>
        <p:nvSpPr>
          <p:cNvPr id="926781" name="Line 61"/>
          <p:cNvSpPr>
            <a:spLocks noChangeShapeType="1"/>
          </p:cNvSpPr>
          <p:nvPr/>
        </p:nvSpPr>
        <p:spPr bwMode="auto">
          <a:xfrm>
            <a:off x="0" y="4467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82" name="Line 62"/>
          <p:cNvSpPr>
            <a:spLocks noChangeShapeType="1"/>
          </p:cNvSpPr>
          <p:nvPr/>
        </p:nvSpPr>
        <p:spPr bwMode="auto">
          <a:xfrm>
            <a:off x="457200" y="6219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83" name="AutoShape 63"/>
          <p:cNvSpPr>
            <a:spLocks noChangeArrowheads="1"/>
          </p:cNvSpPr>
          <p:nvPr/>
        </p:nvSpPr>
        <p:spPr bwMode="auto">
          <a:xfrm>
            <a:off x="704850" y="4905375"/>
            <a:ext cx="3286125" cy="742950"/>
          </a:xfrm>
          <a:prstGeom prst="wedgeRoundRectCallout">
            <a:avLst>
              <a:gd name="adj1" fmla="val 435"/>
              <a:gd name="adj2" fmla="val 115171"/>
              <a:gd name="adj3" fmla="val 16667"/>
            </a:avLst>
          </a:prstGeom>
          <a:solidFill>
            <a:srgbClr val="FBFFF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arr [</a:t>
            </a:r>
            <a:r>
              <a:rPr lang="en-US">
                <a:solidFill>
                  <a:srgbClr val="006666"/>
                </a:solidFill>
              </a:rPr>
              <a:t>0</a:t>
            </a:r>
            <a:r>
              <a:rPr lang="en-US"/>
              <a:t>]  is</a:t>
            </a:r>
          </a:p>
          <a:p>
            <a:r>
              <a:rPr lang="en-US"/>
              <a:t>“            ”</a:t>
            </a:r>
          </a:p>
        </p:txBody>
      </p:sp>
      <p:sp>
        <p:nvSpPr>
          <p:cNvPr id="926784" name="Rectangle 64"/>
          <p:cNvSpPr>
            <a:spLocks noChangeArrowheads="1"/>
          </p:cNvSpPr>
          <p:nvPr/>
        </p:nvSpPr>
        <p:spPr bwMode="auto">
          <a:xfrm>
            <a:off x="1924050" y="5199063"/>
            <a:ext cx="865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Leslie </a:t>
            </a:r>
          </a:p>
        </p:txBody>
      </p:sp>
      <p:sp>
        <p:nvSpPr>
          <p:cNvPr id="926785" name="Line 65"/>
          <p:cNvSpPr>
            <a:spLocks noChangeShapeType="1"/>
          </p:cNvSpPr>
          <p:nvPr/>
        </p:nvSpPr>
        <p:spPr bwMode="auto">
          <a:xfrm>
            <a:off x="-85725" y="6600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86" name="Line 66"/>
          <p:cNvSpPr>
            <a:spLocks noChangeShapeType="1"/>
          </p:cNvSpPr>
          <p:nvPr/>
        </p:nvSpPr>
        <p:spPr bwMode="auto">
          <a:xfrm>
            <a:off x="5629275" y="6534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87" name="Text Box 67"/>
          <p:cNvSpPr txBox="1">
            <a:spLocks noChangeArrowheads="1"/>
          </p:cNvSpPr>
          <p:nvPr/>
        </p:nvSpPr>
        <p:spPr bwMode="auto">
          <a:xfrm>
            <a:off x="8410575" y="1047750"/>
            <a:ext cx="742950" cy="128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2000</a:t>
            </a:r>
          </a:p>
          <a:p>
            <a:pPr algn="l"/>
            <a:endParaRPr lang="en-US" sz="1200">
              <a:solidFill>
                <a:srgbClr val="FF0000"/>
              </a:solidFill>
            </a:endParaRPr>
          </a:p>
          <a:p>
            <a:pPr algn="l"/>
            <a:r>
              <a:rPr lang="en-US">
                <a:solidFill>
                  <a:srgbClr val="FF0000"/>
                </a:solidFill>
              </a:rPr>
              <a:t>2020</a:t>
            </a:r>
          </a:p>
          <a:p>
            <a:pPr algn="l"/>
            <a:endParaRPr lang="en-US" sz="1200">
              <a:solidFill>
                <a:srgbClr val="FF0000"/>
              </a:solidFill>
            </a:endParaRPr>
          </a:p>
          <a:p>
            <a:pPr algn="l"/>
            <a:r>
              <a:rPr lang="en-US">
                <a:solidFill>
                  <a:srgbClr val="FF0000"/>
                </a:solidFill>
              </a:rPr>
              <a:t>2040</a:t>
            </a:r>
          </a:p>
        </p:txBody>
      </p:sp>
      <p:grpSp>
        <p:nvGrpSpPr>
          <p:cNvPr id="926788" name="Group 68"/>
          <p:cNvGrpSpPr>
            <a:grpSpLocks/>
          </p:cNvGrpSpPr>
          <p:nvPr/>
        </p:nvGrpSpPr>
        <p:grpSpPr bwMode="auto">
          <a:xfrm>
            <a:off x="6296025" y="800100"/>
            <a:ext cx="1028700" cy="495300"/>
            <a:chOff x="3966" y="504"/>
            <a:chExt cx="648" cy="312"/>
          </a:xfrm>
        </p:grpSpPr>
        <p:sp>
          <p:nvSpPr>
            <p:cNvPr id="926789" name="Rectangle 69"/>
            <p:cNvSpPr>
              <a:spLocks noChangeArrowheads="1"/>
            </p:cNvSpPr>
            <p:nvPr/>
          </p:nvSpPr>
          <p:spPr bwMode="auto">
            <a:xfrm>
              <a:off x="3966" y="504"/>
              <a:ext cx="648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6790" name="Text Box 70"/>
            <p:cNvSpPr txBox="1">
              <a:spLocks noChangeArrowheads="1"/>
            </p:cNvSpPr>
            <p:nvPr/>
          </p:nvSpPr>
          <p:spPr bwMode="auto">
            <a:xfrm>
              <a:off x="4142" y="585"/>
              <a:ext cx="4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arr        </a:t>
              </a:r>
            </a:p>
          </p:txBody>
        </p:sp>
      </p:grpSp>
      <p:grpSp>
        <p:nvGrpSpPr>
          <p:cNvPr id="926791" name="Group 71"/>
          <p:cNvGrpSpPr>
            <a:grpSpLocks/>
          </p:cNvGrpSpPr>
          <p:nvPr/>
        </p:nvGrpSpPr>
        <p:grpSpPr bwMode="auto">
          <a:xfrm>
            <a:off x="6553200" y="723900"/>
            <a:ext cx="2619375" cy="1819275"/>
            <a:chOff x="5760" y="3552"/>
            <a:chExt cx="1650" cy="1146"/>
          </a:xfrm>
        </p:grpSpPr>
        <p:sp>
          <p:nvSpPr>
            <p:cNvPr id="926792" name="Rectangle 72"/>
            <p:cNvSpPr>
              <a:spLocks noChangeArrowheads="1"/>
            </p:cNvSpPr>
            <p:nvPr/>
          </p:nvSpPr>
          <p:spPr bwMode="auto">
            <a:xfrm>
              <a:off x="5760" y="3672"/>
              <a:ext cx="1218" cy="48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6793" name="Rectangle 73"/>
            <p:cNvSpPr>
              <a:spLocks noChangeArrowheads="1"/>
            </p:cNvSpPr>
            <p:nvPr/>
          </p:nvSpPr>
          <p:spPr bwMode="auto">
            <a:xfrm>
              <a:off x="6978" y="3552"/>
              <a:ext cx="432" cy="48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6794" name="Rectangle 74"/>
            <p:cNvSpPr>
              <a:spLocks noChangeArrowheads="1"/>
            </p:cNvSpPr>
            <p:nvPr/>
          </p:nvSpPr>
          <p:spPr bwMode="auto">
            <a:xfrm>
              <a:off x="5946" y="4158"/>
              <a:ext cx="276" cy="54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6795" name="Text Box 75"/>
            <p:cNvSpPr txBox="1">
              <a:spLocks noChangeArrowheads="1"/>
            </p:cNvSpPr>
            <p:nvPr/>
          </p:nvSpPr>
          <p:spPr bwMode="auto">
            <a:xfrm>
              <a:off x="5780" y="3984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6600CC"/>
                  </a:solidFill>
                </a:rPr>
                <a:t>arr    </a:t>
              </a:r>
            </a:p>
          </p:txBody>
        </p:sp>
        <p:sp>
          <p:nvSpPr>
            <p:cNvPr id="926796" name="Rectangle 76"/>
            <p:cNvSpPr>
              <a:spLocks noChangeArrowheads="1"/>
            </p:cNvSpPr>
            <p:nvPr/>
          </p:nvSpPr>
          <p:spPr bwMode="auto">
            <a:xfrm>
              <a:off x="5956" y="4168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926797" name="Rectangle 77"/>
            <p:cNvSpPr>
              <a:spLocks noChangeArrowheads="1"/>
            </p:cNvSpPr>
            <p:nvPr/>
          </p:nvSpPr>
          <p:spPr bwMode="auto">
            <a:xfrm>
              <a:off x="5962" y="4450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[1]</a:t>
              </a:r>
            </a:p>
          </p:txBody>
        </p:sp>
      </p:grpSp>
      <p:grpSp>
        <p:nvGrpSpPr>
          <p:cNvPr id="926798" name="Group 78"/>
          <p:cNvGrpSpPr>
            <a:grpSpLocks/>
          </p:cNvGrpSpPr>
          <p:nvPr/>
        </p:nvGrpSpPr>
        <p:grpSpPr bwMode="auto">
          <a:xfrm>
            <a:off x="6565900" y="1295400"/>
            <a:ext cx="2644775" cy="1695450"/>
            <a:chOff x="5760" y="2592"/>
            <a:chExt cx="1666" cy="1068"/>
          </a:xfrm>
        </p:grpSpPr>
        <p:sp>
          <p:nvSpPr>
            <p:cNvPr id="926799" name="Rectangle 79"/>
            <p:cNvSpPr>
              <a:spLocks noChangeArrowheads="1"/>
            </p:cNvSpPr>
            <p:nvPr/>
          </p:nvSpPr>
          <p:spPr bwMode="auto">
            <a:xfrm>
              <a:off x="6994" y="2676"/>
              <a:ext cx="432" cy="31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6800" name="Rectangle 80"/>
            <p:cNvSpPr>
              <a:spLocks noChangeArrowheads="1"/>
            </p:cNvSpPr>
            <p:nvPr/>
          </p:nvSpPr>
          <p:spPr bwMode="auto">
            <a:xfrm>
              <a:off x="5811" y="2838"/>
              <a:ext cx="1189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6801" name="Rectangle 81"/>
            <p:cNvSpPr>
              <a:spLocks noChangeArrowheads="1"/>
            </p:cNvSpPr>
            <p:nvPr/>
          </p:nvSpPr>
          <p:spPr bwMode="auto">
            <a:xfrm>
              <a:off x="5934" y="3120"/>
              <a:ext cx="269" cy="54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6802" name="Text Box 82"/>
            <p:cNvSpPr txBox="1">
              <a:spLocks noChangeArrowheads="1"/>
            </p:cNvSpPr>
            <p:nvPr/>
          </p:nvSpPr>
          <p:spPr bwMode="auto">
            <a:xfrm>
              <a:off x="5760" y="2946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6600CC"/>
                  </a:solidFill>
                </a:rPr>
                <a:t>arr    </a:t>
              </a:r>
            </a:p>
          </p:txBody>
        </p:sp>
        <p:sp>
          <p:nvSpPr>
            <p:cNvPr id="926803" name="Rectangle 83"/>
            <p:cNvSpPr>
              <a:spLocks noChangeArrowheads="1"/>
            </p:cNvSpPr>
            <p:nvPr/>
          </p:nvSpPr>
          <p:spPr bwMode="auto">
            <a:xfrm>
              <a:off x="5944" y="3130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926804" name="Rectangle 84"/>
            <p:cNvSpPr>
              <a:spLocks noChangeArrowheads="1"/>
            </p:cNvSpPr>
            <p:nvPr/>
          </p:nvSpPr>
          <p:spPr bwMode="auto">
            <a:xfrm>
              <a:off x="5806" y="2592"/>
              <a:ext cx="432" cy="31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26805" name="AutoShape 85"/>
          <p:cNvSpPr>
            <a:spLocks noChangeArrowheads="1"/>
          </p:cNvSpPr>
          <p:nvPr/>
        </p:nvSpPr>
        <p:spPr bwMode="auto">
          <a:xfrm>
            <a:off x="-5305425" y="4933950"/>
            <a:ext cx="3286125" cy="742950"/>
          </a:xfrm>
          <a:prstGeom prst="wedgeRoundRectCallout">
            <a:avLst>
              <a:gd name="adj1" fmla="val 435"/>
              <a:gd name="adj2" fmla="val 115171"/>
              <a:gd name="adj3" fmla="val 16667"/>
            </a:avLst>
          </a:prstGeom>
          <a:solidFill>
            <a:srgbClr val="FBFFF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arr [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/>
              <a:t>]  is</a:t>
            </a:r>
          </a:p>
          <a:p>
            <a:r>
              <a:rPr lang="en-US"/>
              <a:t>“            ”</a:t>
            </a:r>
          </a:p>
        </p:txBody>
      </p:sp>
      <p:sp>
        <p:nvSpPr>
          <p:cNvPr id="926806" name="AutoShape 86"/>
          <p:cNvSpPr>
            <a:spLocks noChangeArrowheads="1"/>
          </p:cNvSpPr>
          <p:nvPr/>
        </p:nvSpPr>
        <p:spPr bwMode="auto">
          <a:xfrm>
            <a:off x="666750" y="838200"/>
            <a:ext cx="3286125" cy="742950"/>
          </a:xfrm>
          <a:prstGeom prst="wedgeRoundRectCallout">
            <a:avLst>
              <a:gd name="adj1" fmla="val 3042"/>
              <a:gd name="adj2" fmla="val 94657"/>
              <a:gd name="adj3" fmla="val 16667"/>
            </a:avLst>
          </a:prstGeom>
          <a:solidFill>
            <a:srgbClr val="FBFFF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arr [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/>
              <a:t>]  is</a:t>
            </a:r>
          </a:p>
          <a:p>
            <a:r>
              <a:rPr lang="en-US"/>
              <a:t>“            ”</a:t>
            </a:r>
          </a:p>
        </p:txBody>
      </p:sp>
      <p:sp>
        <p:nvSpPr>
          <p:cNvPr id="926807" name="Rectangle 87"/>
          <p:cNvSpPr>
            <a:spLocks noChangeArrowheads="1"/>
          </p:cNvSpPr>
          <p:nvPr/>
        </p:nvSpPr>
        <p:spPr bwMode="auto">
          <a:xfrm>
            <a:off x="2041525" y="1141413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Nan</a:t>
            </a:r>
          </a:p>
        </p:txBody>
      </p:sp>
      <p:sp>
        <p:nvSpPr>
          <p:cNvPr id="926809" name="Text Box 89"/>
          <p:cNvSpPr txBox="1">
            <a:spLocks noChangeArrowheads="1"/>
          </p:cNvSpPr>
          <p:nvPr/>
        </p:nvSpPr>
        <p:spPr bwMode="auto">
          <a:xfrm>
            <a:off x="5448300" y="922338"/>
            <a:ext cx="287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2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2 4.44444E-6 L 0.53125 0.2902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9268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3" y="1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26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26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26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26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9267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2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44444E-6 L 0.55 0.0541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9267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00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26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926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926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926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926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9267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926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22222E-6 L 0.54167 -0.20555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9267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3" y="-1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926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926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926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9267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926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9267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926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39" grpId="0" animBg="1"/>
      <p:bldP spid="926746" grpId="0"/>
      <p:bldP spid="926747" grpId="0"/>
      <p:bldP spid="926748" grpId="0" animBg="1"/>
      <p:bldP spid="926749" grpId="0" animBg="1"/>
      <p:bldP spid="926812" grpId="0"/>
      <p:bldP spid="926750" grpId="0"/>
      <p:bldP spid="926751" grpId="0" animBg="1"/>
      <p:bldP spid="926751" grpId="1" animBg="1"/>
      <p:bldP spid="926762" grpId="0"/>
      <p:bldP spid="926810" grpId="0"/>
      <p:bldP spid="926763" grpId="0" animBg="1"/>
      <p:bldP spid="926764" grpId="0" animBg="1"/>
      <p:bldP spid="926764" grpId="1" animBg="1"/>
      <p:bldP spid="926775" grpId="0"/>
      <p:bldP spid="926776" grpId="0" animBg="1"/>
      <p:bldP spid="926776" grpId="1" animBg="1"/>
      <p:bldP spid="926777" grpId="0" animBg="1"/>
      <p:bldP spid="926777" grpId="1" animBg="1"/>
      <p:bldP spid="926778" grpId="0" animBg="1"/>
      <p:bldP spid="926778" grpId="1" animBg="1"/>
      <p:bldP spid="926779" grpId="0" animBg="1"/>
      <p:bldP spid="926779" grpId="1" animBg="1"/>
      <p:bldP spid="926780" grpId="0"/>
      <p:bldP spid="926780" grpId="1"/>
      <p:bldP spid="926781" grpId="0" animBg="1"/>
      <p:bldP spid="926781" grpId="1" animBg="1"/>
      <p:bldP spid="926782" grpId="0" animBg="1"/>
      <p:bldP spid="926782" grpId="1" animBg="1"/>
      <p:bldP spid="926783" grpId="0" animBg="1"/>
      <p:bldP spid="926783" grpId="1" animBg="1"/>
      <p:bldP spid="926784" grpId="0"/>
      <p:bldP spid="926784" grpId="1"/>
      <p:bldP spid="926785" grpId="0" animBg="1"/>
      <p:bldP spid="926785" grpId="1" animBg="1"/>
      <p:bldP spid="926786" grpId="0" animBg="1"/>
      <p:bldP spid="926806" grpId="0" animBg="1"/>
      <p:bldP spid="926806" grpId="1" animBg="1"/>
      <p:bldP spid="926807" grpId="0"/>
      <p:bldP spid="926807" grpId="1"/>
      <p:bldP spid="92680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70EA-93B5-4627-80D1-9A6DDD0907B1}" type="slidenum">
              <a:rPr lang="en-US"/>
              <a:pPr/>
              <a:t>47</a:t>
            </a:fld>
            <a:endParaRPr lang="en-US"/>
          </a:p>
        </p:txBody>
      </p:sp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-156631"/>
            <a:ext cx="8562975" cy="1143000"/>
          </a:xfrm>
        </p:spPr>
        <p:txBody>
          <a:bodyPr/>
          <a:lstStyle/>
          <a:p>
            <a:r>
              <a:rPr lang="en-US" sz="3400"/>
              <a:t>Example #3: Recursion on a Linked List</a:t>
            </a:r>
          </a:p>
        </p:txBody>
      </p:sp>
      <p:sp>
        <p:nvSpPr>
          <p:cNvPr id="862211" name="Text Box 3"/>
          <p:cNvSpPr txBox="1">
            <a:spLocks noChangeArrowheads="1"/>
          </p:cNvSpPr>
          <p:nvPr/>
        </p:nvSpPr>
        <p:spPr bwMode="auto">
          <a:xfrm>
            <a:off x="325967" y="957798"/>
            <a:ext cx="654896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When we process a </a:t>
            </a:r>
            <a:r>
              <a:rPr lang="en-US" sz="2000" dirty="0">
                <a:solidFill>
                  <a:srgbClr val="6600CC"/>
                </a:solidFill>
              </a:rPr>
              <a:t>linked list</a:t>
            </a:r>
            <a:r>
              <a:rPr lang="en-US" sz="2000" dirty="0"/>
              <a:t> using recursion, it’s very much like processing an </a:t>
            </a:r>
            <a:r>
              <a:rPr lang="en-US" sz="2000" dirty="0" smtClean="0">
                <a:solidFill>
                  <a:srgbClr val="6600CC"/>
                </a:solidFill>
              </a:rPr>
              <a:t>array using strategy #2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grpSp>
        <p:nvGrpSpPr>
          <p:cNvPr id="862279" name="Group 71"/>
          <p:cNvGrpSpPr>
            <a:grpSpLocks/>
          </p:cNvGrpSpPr>
          <p:nvPr/>
        </p:nvGrpSpPr>
        <p:grpSpPr bwMode="auto">
          <a:xfrm>
            <a:off x="6745283" y="1304925"/>
            <a:ext cx="2501900" cy="5191125"/>
            <a:chOff x="3429" y="870"/>
            <a:chExt cx="1576" cy="3270"/>
          </a:xfrm>
        </p:grpSpPr>
        <p:sp>
          <p:nvSpPr>
            <p:cNvPr id="862223" name="Text Box 15"/>
            <p:cNvSpPr txBox="1">
              <a:spLocks noChangeArrowheads="1"/>
            </p:cNvSpPr>
            <p:nvPr/>
          </p:nvSpPr>
          <p:spPr bwMode="auto">
            <a:xfrm>
              <a:off x="4317" y="2256"/>
              <a:ext cx="2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…</a:t>
              </a:r>
            </a:p>
          </p:txBody>
        </p:sp>
        <p:sp>
          <p:nvSpPr>
            <p:cNvPr id="862224" name="Rectangle 16"/>
            <p:cNvSpPr>
              <a:spLocks noChangeArrowheads="1"/>
            </p:cNvSpPr>
            <p:nvPr/>
          </p:nvSpPr>
          <p:spPr bwMode="auto">
            <a:xfrm>
              <a:off x="4214" y="1704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25" name="Rectangle 17"/>
            <p:cNvSpPr>
              <a:spLocks noChangeArrowheads="1"/>
            </p:cNvSpPr>
            <p:nvPr/>
          </p:nvSpPr>
          <p:spPr bwMode="auto">
            <a:xfrm>
              <a:off x="4214" y="189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27" name="Rectangle 19"/>
            <p:cNvSpPr>
              <a:spLocks noChangeArrowheads="1"/>
            </p:cNvSpPr>
            <p:nvPr/>
          </p:nvSpPr>
          <p:spPr bwMode="auto">
            <a:xfrm>
              <a:off x="4212" y="209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28" name="Rectangle 20"/>
            <p:cNvSpPr>
              <a:spLocks noChangeArrowheads="1"/>
            </p:cNvSpPr>
            <p:nvPr/>
          </p:nvSpPr>
          <p:spPr bwMode="auto">
            <a:xfrm>
              <a:off x="4223" y="2597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29" name="Rectangle 21"/>
            <p:cNvSpPr>
              <a:spLocks noChangeArrowheads="1"/>
            </p:cNvSpPr>
            <p:nvPr/>
          </p:nvSpPr>
          <p:spPr bwMode="auto">
            <a:xfrm>
              <a:off x="4223" y="278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31" name="Rectangle 23"/>
            <p:cNvSpPr>
              <a:spLocks noChangeArrowheads="1"/>
            </p:cNvSpPr>
            <p:nvPr/>
          </p:nvSpPr>
          <p:spPr bwMode="auto">
            <a:xfrm>
              <a:off x="4221" y="2984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32" name="Rectangle 24"/>
            <p:cNvSpPr>
              <a:spLocks noChangeArrowheads="1"/>
            </p:cNvSpPr>
            <p:nvPr/>
          </p:nvSpPr>
          <p:spPr bwMode="auto">
            <a:xfrm>
              <a:off x="4223" y="346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33" name="Rectangle 25"/>
            <p:cNvSpPr>
              <a:spLocks noChangeArrowheads="1"/>
            </p:cNvSpPr>
            <p:nvPr/>
          </p:nvSpPr>
          <p:spPr bwMode="auto">
            <a:xfrm>
              <a:off x="4223" y="3653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35" name="Rectangle 27"/>
            <p:cNvSpPr>
              <a:spLocks noChangeArrowheads="1"/>
            </p:cNvSpPr>
            <p:nvPr/>
          </p:nvSpPr>
          <p:spPr bwMode="auto">
            <a:xfrm>
              <a:off x="4221" y="3848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36" name="Rectangle 28"/>
            <p:cNvSpPr>
              <a:spLocks noChangeArrowheads="1"/>
            </p:cNvSpPr>
            <p:nvPr/>
          </p:nvSpPr>
          <p:spPr bwMode="auto">
            <a:xfrm>
              <a:off x="4223" y="90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62240" name="Group 32"/>
            <p:cNvGrpSpPr>
              <a:grpSpLocks/>
            </p:cNvGrpSpPr>
            <p:nvPr/>
          </p:nvGrpSpPr>
          <p:grpSpPr bwMode="auto">
            <a:xfrm>
              <a:off x="3429" y="885"/>
              <a:ext cx="1576" cy="250"/>
              <a:chOff x="3477" y="885"/>
              <a:chExt cx="1576" cy="250"/>
            </a:xfrm>
          </p:grpSpPr>
          <p:sp>
            <p:nvSpPr>
              <p:cNvPr id="862241" name="Text Box 33"/>
              <p:cNvSpPr txBox="1">
                <a:spLocks noChangeArrowheads="1"/>
              </p:cNvSpPr>
              <p:nvPr/>
            </p:nvSpPr>
            <p:spPr bwMode="auto">
              <a:xfrm>
                <a:off x="3477" y="885"/>
                <a:ext cx="15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1"/>
                    </a:solidFill>
                    <a:cs typeface="Arial" charset="0"/>
                  </a:rPr>
                  <a:t>     head                  </a:t>
                </a:r>
              </a:p>
            </p:txBody>
          </p:sp>
          <p:sp>
            <p:nvSpPr>
              <p:cNvPr id="862242" name="Rectangle 34"/>
              <p:cNvSpPr>
                <a:spLocks noChangeArrowheads="1"/>
              </p:cNvSpPr>
              <p:nvPr/>
            </p:nvSpPr>
            <p:spPr bwMode="auto">
              <a:xfrm>
                <a:off x="4272" y="912"/>
                <a:ext cx="528" cy="192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62243" name="Group 35"/>
            <p:cNvGrpSpPr>
              <a:grpSpLocks/>
            </p:cNvGrpSpPr>
            <p:nvPr/>
          </p:nvGrpSpPr>
          <p:grpSpPr bwMode="auto">
            <a:xfrm>
              <a:off x="4215" y="3417"/>
              <a:ext cx="540" cy="717"/>
              <a:chOff x="4263" y="2562"/>
              <a:chExt cx="540" cy="717"/>
            </a:xfrm>
          </p:grpSpPr>
          <p:sp>
            <p:nvSpPr>
              <p:cNvPr id="862244" name="Rectangle 36"/>
              <p:cNvSpPr>
                <a:spLocks noChangeArrowheads="1"/>
              </p:cNvSpPr>
              <p:nvPr/>
            </p:nvSpPr>
            <p:spPr bwMode="auto">
              <a:xfrm>
                <a:off x="4263" y="2592"/>
                <a:ext cx="540" cy="68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2245" name="Text Box 37"/>
              <p:cNvSpPr txBox="1">
                <a:spLocks noChangeArrowheads="1"/>
              </p:cNvSpPr>
              <p:nvPr/>
            </p:nvSpPr>
            <p:spPr bwMode="auto">
              <a:xfrm>
                <a:off x="4272" y="2562"/>
                <a:ext cx="3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  val</a:t>
                </a:r>
              </a:p>
            </p:txBody>
          </p:sp>
          <p:sp>
            <p:nvSpPr>
              <p:cNvPr id="862246" name="Rectangle 38"/>
              <p:cNvSpPr>
                <a:spLocks noChangeArrowheads="1"/>
              </p:cNvSpPr>
              <p:nvPr/>
            </p:nvSpPr>
            <p:spPr bwMode="auto">
              <a:xfrm>
                <a:off x="4292" y="2771"/>
                <a:ext cx="480" cy="16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2247" name="Text Box 39"/>
              <p:cNvSpPr txBox="1">
                <a:spLocks noChangeArrowheads="1"/>
              </p:cNvSpPr>
              <p:nvPr/>
            </p:nvSpPr>
            <p:spPr bwMode="auto">
              <a:xfrm>
                <a:off x="4320" y="2891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next</a:t>
                </a:r>
              </a:p>
            </p:txBody>
          </p:sp>
          <p:sp>
            <p:nvSpPr>
              <p:cNvPr id="862248" name="Rectangle 40"/>
              <p:cNvSpPr>
                <a:spLocks noChangeArrowheads="1"/>
              </p:cNvSpPr>
              <p:nvPr/>
            </p:nvSpPr>
            <p:spPr bwMode="auto">
              <a:xfrm>
                <a:off x="4292" y="3100"/>
                <a:ext cx="480" cy="14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2249" name="Text Box 41"/>
            <p:cNvSpPr txBox="1">
              <a:spLocks noChangeArrowheads="1"/>
            </p:cNvSpPr>
            <p:nvPr/>
          </p:nvSpPr>
          <p:spPr bwMode="auto">
            <a:xfrm>
              <a:off x="4222" y="870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FFCC"/>
                  </a:solidFill>
                  <a:cs typeface="Arial" charset="0"/>
                </a:rPr>
                <a:t>1200</a:t>
              </a:r>
            </a:p>
          </p:txBody>
        </p:sp>
        <p:sp>
          <p:nvSpPr>
            <p:cNvPr id="862250" name="Text Box 42"/>
            <p:cNvSpPr txBox="1">
              <a:spLocks noChangeArrowheads="1"/>
            </p:cNvSpPr>
            <p:nvPr/>
          </p:nvSpPr>
          <p:spPr bwMode="auto">
            <a:xfrm>
              <a:off x="4164" y="3606"/>
              <a:ext cx="4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     39</a:t>
              </a:r>
            </a:p>
          </p:txBody>
        </p:sp>
        <p:grpSp>
          <p:nvGrpSpPr>
            <p:cNvPr id="862251" name="Group 43"/>
            <p:cNvGrpSpPr>
              <a:grpSpLocks/>
            </p:cNvGrpSpPr>
            <p:nvPr/>
          </p:nvGrpSpPr>
          <p:grpSpPr bwMode="auto">
            <a:xfrm>
              <a:off x="4213" y="2565"/>
              <a:ext cx="540" cy="750"/>
              <a:chOff x="3648" y="2595"/>
              <a:chExt cx="540" cy="750"/>
            </a:xfrm>
          </p:grpSpPr>
          <p:grpSp>
            <p:nvGrpSpPr>
              <p:cNvPr id="862252" name="Group 44"/>
              <p:cNvGrpSpPr>
                <a:grpSpLocks/>
              </p:cNvGrpSpPr>
              <p:nvPr/>
            </p:nvGrpSpPr>
            <p:grpSpPr bwMode="auto">
              <a:xfrm>
                <a:off x="3648" y="2595"/>
                <a:ext cx="540" cy="717"/>
                <a:chOff x="4263" y="2562"/>
                <a:chExt cx="540" cy="717"/>
              </a:xfrm>
            </p:grpSpPr>
            <p:sp>
              <p:nvSpPr>
                <p:cNvPr id="862253" name="Rectangle 45"/>
                <p:cNvSpPr>
                  <a:spLocks noChangeArrowheads="1"/>
                </p:cNvSpPr>
                <p:nvPr/>
              </p:nvSpPr>
              <p:spPr bwMode="auto">
                <a:xfrm>
                  <a:off x="4263" y="2592"/>
                  <a:ext cx="540" cy="68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2254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272" y="2562"/>
                  <a:ext cx="3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b="1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  val</a:t>
                  </a:r>
                </a:p>
              </p:txBody>
            </p:sp>
            <p:sp>
              <p:nvSpPr>
                <p:cNvPr id="862255" name="Rectangle 47"/>
                <p:cNvSpPr>
                  <a:spLocks noChangeArrowheads="1"/>
                </p:cNvSpPr>
                <p:nvPr/>
              </p:nvSpPr>
              <p:spPr bwMode="auto">
                <a:xfrm>
                  <a:off x="4292" y="2771"/>
                  <a:ext cx="480" cy="16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2256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20" y="2891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b="1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next</a:t>
                  </a:r>
                </a:p>
              </p:txBody>
            </p:sp>
            <p:sp>
              <p:nvSpPr>
                <p:cNvPr id="862257" name="Rectangle 49"/>
                <p:cNvSpPr>
                  <a:spLocks noChangeArrowheads="1"/>
                </p:cNvSpPr>
                <p:nvPr/>
              </p:nvSpPr>
              <p:spPr bwMode="auto">
                <a:xfrm>
                  <a:off x="4292" y="3100"/>
                  <a:ext cx="480" cy="143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62258" name="Text Box 50"/>
              <p:cNvSpPr txBox="1">
                <a:spLocks noChangeArrowheads="1"/>
              </p:cNvSpPr>
              <p:nvPr/>
            </p:nvSpPr>
            <p:spPr bwMode="auto">
              <a:xfrm>
                <a:off x="3657" y="2769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="1">
                    <a:solidFill>
                      <a:schemeClr val="accent2"/>
                    </a:solidFill>
                    <a:latin typeface="Arial" charset="0"/>
                    <a:cs typeface="Arial" charset="0"/>
                  </a:rPr>
                  <a:t>  18</a:t>
                </a:r>
              </a:p>
            </p:txBody>
          </p:sp>
          <p:sp>
            <p:nvSpPr>
              <p:cNvPr id="862259" name="Text Box 51"/>
              <p:cNvSpPr txBox="1">
                <a:spLocks noChangeArrowheads="1"/>
              </p:cNvSpPr>
              <p:nvPr/>
            </p:nvSpPr>
            <p:spPr bwMode="auto">
              <a:xfrm>
                <a:off x="3686" y="3095"/>
                <a:ext cx="4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0066"/>
                    </a:solidFill>
                    <a:cs typeface="Arial" charset="0"/>
                  </a:rPr>
                  <a:t>1400</a:t>
                </a:r>
              </a:p>
            </p:txBody>
          </p:sp>
        </p:grpSp>
        <p:grpSp>
          <p:nvGrpSpPr>
            <p:cNvPr id="862260" name="Group 52"/>
            <p:cNvGrpSpPr>
              <a:grpSpLocks/>
            </p:cNvGrpSpPr>
            <p:nvPr/>
          </p:nvGrpSpPr>
          <p:grpSpPr bwMode="auto">
            <a:xfrm flipH="1">
              <a:off x="4191" y="2251"/>
              <a:ext cx="44" cy="353"/>
              <a:chOff x="4772" y="1008"/>
              <a:chExt cx="116" cy="1844"/>
            </a:xfrm>
          </p:grpSpPr>
          <p:cxnSp>
            <p:nvCxnSpPr>
              <p:cNvPr id="862261" name="AutoShape 53"/>
              <p:cNvCxnSpPr>
                <a:cxnSpLocks noChangeShapeType="1"/>
              </p:cNvCxnSpPr>
              <p:nvPr/>
            </p:nvCxnSpPr>
            <p:spPr bwMode="auto">
              <a:xfrm flipH="1">
                <a:off x="4772" y="1008"/>
                <a:ext cx="37" cy="1844"/>
              </a:xfrm>
              <a:prstGeom prst="curvedConnector3">
                <a:avLst>
                  <a:gd name="adj1" fmla="val -1062167"/>
                </a:avLst>
              </a:prstGeom>
              <a:noFill/>
              <a:ln w="38100">
                <a:solidFill>
                  <a:srgbClr val="008000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62262" name="Text Box 54"/>
              <p:cNvSpPr txBox="1">
                <a:spLocks noChangeArrowheads="1"/>
              </p:cNvSpPr>
              <p:nvPr/>
            </p:nvSpPr>
            <p:spPr bwMode="auto">
              <a:xfrm>
                <a:off x="4772" y="1290"/>
                <a:ext cx="116" cy="1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endParaRPr lang="en-US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862263" name="Group 55"/>
            <p:cNvGrpSpPr>
              <a:grpSpLocks/>
            </p:cNvGrpSpPr>
            <p:nvPr/>
          </p:nvGrpSpPr>
          <p:grpSpPr bwMode="auto">
            <a:xfrm>
              <a:off x="4092" y="1662"/>
              <a:ext cx="651" cy="750"/>
              <a:chOff x="3537" y="2595"/>
              <a:chExt cx="651" cy="750"/>
            </a:xfrm>
          </p:grpSpPr>
          <p:grpSp>
            <p:nvGrpSpPr>
              <p:cNvPr id="862264" name="Group 56"/>
              <p:cNvGrpSpPr>
                <a:grpSpLocks/>
              </p:cNvGrpSpPr>
              <p:nvPr/>
            </p:nvGrpSpPr>
            <p:grpSpPr bwMode="auto">
              <a:xfrm>
                <a:off x="3648" y="2595"/>
                <a:ext cx="540" cy="717"/>
                <a:chOff x="4263" y="2562"/>
                <a:chExt cx="540" cy="717"/>
              </a:xfrm>
            </p:grpSpPr>
            <p:sp>
              <p:nvSpPr>
                <p:cNvPr id="862265" name="Rectangle 57"/>
                <p:cNvSpPr>
                  <a:spLocks noChangeArrowheads="1"/>
                </p:cNvSpPr>
                <p:nvPr/>
              </p:nvSpPr>
              <p:spPr bwMode="auto">
                <a:xfrm>
                  <a:off x="4263" y="2592"/>
                  <a:ext cx="540" cy="68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2266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4272" y="2562"/>
                  <a:ext cx="43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b="1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   val</a:t>
                  </a:r>
                </a:p>
              </p:txBody>
            </p:sp>
            <p:sp>
              <p:nvSpPr>
                <p:cNvPr id="862267" name="Rectangle 59"/>
                <p:cNvSpPr>
                  <a:spLocks noChangeArrowheads="1"/>
                </p:cNvSpPr>
                <p:nvPr/>
              </p:nvSpPr>
              <p:spPr bwMode="auto">
                <a:xfrm>
                  <a:off x="4292" y="2771"/>
                  <a:ext cx="480" cy="16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2268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4320" y="2891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b="1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next</a:t>
                  </a:r>
                </a:p>
              </p:txBody>
            </p:sp>
            <p:sp>
              <p:nvSpPr>
                <p:cNvPr id="862269" name="Rectangle 61"/>
                <p:cNvSpPr>
                  <a:spLocks noChangeArrowheads="1"/>
                </p:cNvSpPr>
                <p:nvPr/>
              </p:nvSpPr>
              <p:spPr bwMode="auto">
                <a:xfrm>
                  <a:off x="4292" y="3100"/>
                  <a:ext cx="480" cy="143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62270" name="Text Box 62"/>
              <p:cNvSpPr txBox="1">
                <a:spLocks noChangeArrowheads="1"/>
              </p:cNvSpPr>
              <p:nvPr/>
            </p:nvSpPr>
            <p:spPr bwMode="auto">
              <a:xfrm>
                <a:off x="3537" y="2769"/>
                <a:ext cx="5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  <a:latin typeface="Arial" charset="0"/>
                    <a:cs typeface="Arial" charset="0"/>
                  </a:rPr>
                  <a:t>      42</a:t>
                </a:r>
              </a:p>
            </p:txBody>
          </p:sp>
          <p:sp>
            <p:nvSpPr>
              <p:cNvPr id="862271" name="Text Box 63"/>
              <p:cNvSpPr txBox="1">
                <a:spLocks noChangeArrowheads="1"/>
              </p:cNvSpPr>
              <p:nvPr/>
            </p:nvSpPr>
            <p:spPr bwMode="auto">
              <a:xfrm>
                <a:off x="3686" y="3095"/>
                <a:ext cx="4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0066"/>
                    </a:solidFill>
                    <a:cs typeface="Arial" charset="0"/>
                  </a:rPr>
                  <a:t>1300</a:t>
                </a:r>
              </a:p>
            </p:txBody>
          </p:sp>
        </p:grpSp>
        <p:grpSp>
          <p:nvGrpSpPr>
            <p:cNvPr id="862272" name="Group 64"/>
            <p:cNvGrpSpPr>
              <a:grpSpLocks/>
            </p:cNvGrpSpPr>
            <p:nvPr/>
          </p:nvGrpSpPr>
          <p:grpSpPr bwMode="auto">
            <a:xfrm flipH="1">
              <a:off x="4035" y="1044"/>
              <a:ext cx="213" cy="701"/>
              <a:chOff x="4772" y="1008"/>
              <a:chExt cx="479" cy="1863"/>
            </a:xfrm>
          </p:grpSpPr>
          <p:cxnSp>
            <p:nvCxnSpPr>
              <p:cNvPr id="862273" name="AutoShape 65"/>
              <p:cNvCxnSpPr>
                <a:cxnSpLocks noChangeShapeType="1"/>
              </p:cNvCxnSpPr>
              <p:nvPr/>
            </p:nvCxnSpPr>
            <p:spPr bwMode="auto">
              <a:xfrm flipH="1">
                <a:off x="4772" y="1008"/>
                <a:ext cx="37" cy="1844"/>
              </a:xfrm>
              <a:prstGeom prst="curvedConnector3">
                <a:avLst>
                  <a:gd name="adj1" fmla="val -1062167"/>
                </a:avLst>
              </a:prstGeom>
              <a:noFill/>
              <a:ln w="38100">
                <a:solidFill>
                  <a:srgbClr val="008000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62274" name="Text Box 66"/>
              <p:cNvSpPr txBox="1">
                <a:spLocks noChangeArrowheads="1"/>
              </p:cNvSpPr>
              <p:nvPr/>
            </p:nvSpPr>
            <p:spPr bwMode="auto">
              <a:xfrm>
                <a:off x="5184" y="2257"/>
                <a:ext cx="67" cy="6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862275" name="Group 67"/>
            <p:cNvGrpSpPr>
              <a:grpSpLocks/>
            </p:cNvGrpSpPr>
            <p:nvPr/>
          </p:nvGrpSpPr>
          <p:grpSpPr bwMode="auto">
            <a:xfrm flipH="1">
              <a:off x="4186" y="3169"/>
              <a:ext cx="37" cy="373"/>
              <a:chOff x="4772" y="1008"/>
              <a:chExt cx="117" cy="2091"/>
            </a:xfrm>
          </p:grpSpPr>
          <p:cxnSp>
            <p:nvCxnSpPr>
              <p:cNvPr id="862276" name="AutoShape 68"/>
              <p:cNvCxnSpPr>
                <a:cxnSpLocks noChangeShapeType="1"/>
              </p:cNvCxnSpPr>
              <p:nvPr/>
            </p:nvCxnSpPr>
            <p:spPr bwMode="auto">
              <a:xfrm flipH="1">
                <a:off x="4772" y="1008"/>
                <a:ext cx="37" cy="1844"/>
              </a:xfrm>
              <a:prstGeom prst="curvedConnector3">
                <a:avLst>
                  <a:gd name="adj1" fmla="val -1062167"/>
                </a:avLst>
              </a:prstGeom>
              <a:noFill/>
              <a:ln w="38100">
                <a:solidFill>
                  <a:srgbClr val="008000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62277" name="Text Box 69"/>
              <p:cNvSpPr txBox="1">
                <a:spLocks noChangeArrowheads="1"/>
              </p:cNvSpPr>
              <p:nvPr/>
            </p:nvSpPr>
            <p:spPr bwMode="auto">
              <a:xfrm>
                <a:off x="4772" y="1804"/>
                <a:ext cx="117" cy="1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endParaRPr lang="en-US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862278" name="Rectangle 70"/>
            <p:cNvSpPr>
              <a:spLocks noChangeArrowheads="1"/>
            </p:cNvSpPr>
            <p:nvPr/>
          </p:nvSpPr>
          <p:spPr bwMode="auto">
            <a:xfrm>
              <a:off x="4212" y="3907"/>
              <a:ext cx="56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FF0066"/>
                  </a:solidFill>
                  <a:cs typeface="Arial" charset="0"/>
                </a:rPr>
                <a:t>nullptr</a:t>
              </a:r>
              <a:endParaRPr lang="en-US" dirty="0">
                <a:solidFill>
                  <a:srgbClr val="FF0066"/>
                </a:solidFill>
                <a:cs typeface="Arial" charset="0"/>
              </a:endParaRPr>
            </a:p>
          </p:txBody>
        </p:sp>
      </p:grpSp>
      <p:sp>
        <p:nvSpPr>
          <p:cNvPr id="862280" name="Text Box 72"/>
          <p:cNvSpPr txBox="1">
            <a:spLocks noChangeArrowheads="1"/>
          </p:cNvSpPr>
          <p:nvPr/>
        </p:nvSpPr>
        <p:spPr bwMode="auto">
          <a:xfrm>
            <a:off x="2727325" y="1939933"/>
            <a:ext cx="2225675" cy="1477328"/>
          </a:xfrm>
          <a:prstGeom prst="rect">
            <a:avLst/>
          </a:prstGeom>
          <a:solidFill>
            <a:srgbClr val="EFFFE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 err="1"/>
              <a:t>struct</a:t>
            </a:r>
            <a:r>
              <a:rPr lang="en-US" sz="2000" dirty="0"/>
              <a:t> Node</a:t>
            </a:r>
          </a:p>
          <a:p>
            <a:pPr algn="l"/>
            <a:r>
              <a:rPr lang="en-US" sz="1400" b="1" dirty="0"/>
              <a:t>{</a:t>
            </a:r>
          </a:p>
          <a:p>
            <a:pPr algn="l"/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val</a:t>
            </a:r>
            <a:r>
              <a:rPr lang="en-US" sz="2000" dirty="0"/>
              <a:t>;</a:t>
            </a:r>
          </a:p>
          <a:p>
            <a:pPr algn="l"/>
            <a:r>
              <a:rPr lang="en-US" sz="2000" dirty="0"/>
              <a:t>    Node *next;</a:t>
            </a:r>
          </a:p>
          <a:p>
            <a:pPr algn="l"/>
            <a:r>
              <a:rPr lang="en-US" sz="1400" b="1" dirty="0"/>
              <a:t>};</a:t>
            </a:r>
            <a:endParaRPr lang="en-US" sz="2000" b="1" dirty="0"/>
          </a:p>
        </p:txBody>
      </p:sp>
      <p:sp>
        <p:nvSpPr>
          <p:cNvPr id="862282" name="Text Box 74"/>
          <p:cNvSpPr txBox="1">
            <a:spLocks noChangeArrowheads="1"/>
          </p:cNvSpPr>
          <p:nvPr/>
        </p:nvSpPr>
        <p:spPr bwMode="auto">
          <a:xfrm>
            <a:off x="508000" y="3709466"/>
            <a:ext cx="6759575" cy="198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000" dirty="0">
                <a:solidFill>
                  <a:schemeClr val="accent2"/>
                </a:solidFill>
                <a:latin typeface="Comic Sans MS" pitchFamily="66" charset="0"/>
              </a:rPr>
              <a:t>There are two differences: </a:t>
            </a:r>
            <a:r>
              <a:rPr lang="en-US" sz="2000" dirty="0" smtClean="0">
                <a:solidFill>
                  <a:schemeClr val="accent2"/>
                </a:solidFill>
                <a:latin typeface="Comic Sans MS" pitchFamily="66" charset="0"/>
              </a:rPr>
              <a:t/>
            </a:r>
            <a:br>
              <a:rPr lang="en-US" sz="2000" dirty="0" smtClean="0">
                <a:solidFill>
                  <a:schemeClr val="accent2"/>
                </a:solidFill>
                <a:latin typeface="Comic Sans MS" pitchFamily="66" charset="0"/>
              </a:rPr>
            </a:br>
            <a:endParaRPr lang="en-US" sz="900" dirty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000" dirty="0">
                <a:latin typeface="Comic Sans MS" pitchFamily="66" charset="0"/>
              </a:rPr>
              <a:t>Instead of passing in a</a:t>
            </a:r>
            <a:r>
              <a:rPr lang="en-US" sz="2000" dirty="0">
                <a:solidFill>
                  <a:srgbClr val="6600CC"/>
                </a:solidFill>
                <a:latin typeface="Comic Sans MS" pitchFamily="66" charset="0"/>
              </a:rPr>
              <a:t> pointer to an array element, </a:t>
            </a:r>
            <a:r>
              <a:rPr lang="en-US" sz="2000" dirty="0">
                <a:latin typeface="Comic Sans MS" pitchFamily="66" charset="0"/>
              </a:rPr>
              <a:t>you pass in a</a:t>
            </a:r>
            <a:r>
              <a:rPr lang="en-US" sz="2000" dirty="0">
                <a:solidFill>
                  <a:srgbClr val="6600CC"/>
                </a:solidFill>
                <a:latin typeface="Comic Sans MS" pitchFamily="66" charset="0"/>
              </a:rPr>
              <a:t> pointer to a </a:t>
            </a:r>
            <a:r>
              <a:rPr lang="en-US" sz="2000" dirty="0" smtClean="0">
                <a:solidFill>
                  <a:srgbClr val="6600CC"/>
                </a:solidFill>
                <a:latin typeface="Comic Sans MS" pitchFamily="66" charset="0"/>
              </a:rPr>
              <a:t>node</a:t>
            </a:r>
            <a:br>
              <a:rPr lang="en-US" sz="2000" dirty="0" smtClean="0">
                <a:solidFill>
                  <a:srgbClr val="6600CC"/>
                </a:solidFill>
                <a:latin typeface="Comic Sans MS" pitchFamily="66" charset="0"/>
              </a:rPr>
            </a:br>
            <a:endParaRPr lang="en-US" sz="1000" dirty="0">
              <a:solidFill>
                <a:srgbClr val="6600CC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000" dirty="0">
                <a:latin typeface="Comic Sans MS" pitchFamily="66" charset="0"/>
              </a:rPr>
              <a:t>You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don’t</a:t>
            </a:r>
            <a:r>
              <a:rPr lang="en-US" sz="2000" dirty="0">
                <a:latin typeface="Comic Sans MS" pitchFamily="66" charset="0"/>
              </a:rPr>
              <a:t> need to pass in a</a:t>
            </a:r>
            <a:r>
              <a:rPr lang="en-US" sz="2000" dirty="0">
                <a:solidFill>
                  <a:srgbClr val="6600CC"/>
                </a:solidFill>
                <a:latin typeface="Comic Sans MS" pitchFamily="66" charset="0"/>
              </a:rPr>
              <a:t> size value </a:t>
            </a:r>
            <a:r>
              <a:rPr lang="en-US" sz="2000" dirty="0">
                <a:latin typeface="Comic Sans MS" pitchFamily="66" charset="0"/>
              </a:rPr>
              <a:t>for your list </a:t>
            </a:r>
            <a:br>
              <a:rPr lang="en-US" sz="2000" dirty="0">
                <a:latin typeface="Comic Sans MS" pitchFamily="66" charset="0"/>
              </a:rPr>
            </a:br>
            <a:r>
              <a:rPr lang="en-US" sz="2000" dirty="0">
                <a:latin typeface="Comic Sans MS" pitchFamily="66" charset="0"/>
              </a:rPr>
              <a:t>(this is determined via the </a:t>
            </a:r>
            <a:r>
              <a:rPr lang="en-US" sz="2000" dirty="0">
                <a:solidFill>
                  <a:srgbClr val="6600CC"/>
                </a:solidFill>
                <a:latin typeface="Comic Sans MS" pitchFamily="66" charset="0"/>
              </a:rPr>
              <a:t>next </a:t>
            </a:r>
            <a:r>
              <a:rPr lang="en-US" sz="2000" dirty="0">
                <a:latin typeface="Comic Sans MS" pitchFamily="66" charset="0"/>
              </a:rPr>
              <a:t>pointers)</a:t>
            </a:r>
          </a:p>
        </p:txBody>
      </p:sp>
      <p:sp>
        <p:nvSpPr>
          <p:cNvPr id="862283" name="Text Box 75"/>
          <p:cNvSpPr txBox="1">
            <a:spLocks noChangeArrowheads="1"/>
          </p:cNvSpPr>
          <p:nvPr/>
        </p:nvSpPr>
        <p:spPr bwMode="auto">
          <a:xfrm>
            <a:off x="119592" y="5876926"/>
            <a:ext cx="7454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Let’s see an example. We’ll write a function that </a:t>
            </a:r>
            <a:r>
              <a:rPr lang="en-US" sz="2000" dirty="0">
                <a:solidFill>
                  <a:srgbClr val="6600CC"/>
                </a:solidFill>
              </a:rPr>
              <a:t>finds the </a:t>
            </a:r>
            <a:r>
              <a:rPr lang="en-US" sz="2000" dirty="0" smtClean="0">
                <a:solidFill>
                  <a:srgbClr val="6600CC"/>
                </a:solidFill>
              </a:rPr>
              <a:t>biggest </a:t>
            </a:r>
            <a:r>
              <a:rPr lang="en-US" sz="2000" dirty="0">
                <a:solidFill>
                  <a:srgbClr val="6600CC"/>
                </a:solidFill>
              </a:rPr>
              <a:t>number </a:t>
            </a:r>
            <a:r>
              <a:rPr lang="en-US" sz="2000" dirty="0"/>
              <a:t>in a </a:t>
            </a:r>
            <a:r>
              <a:rPr lang="en-US" sz="2000" dirty="0">
                <a:solidFill>
                  <a:srgbClr val="FF0000"/>
                </a:solidFill>
              </a:rPr>
              <a:t>NON-EMPTY </a:t>
            </a:r>
            <a:r>
              <a:rPr lang="en-US" sz="2000" dirty="0">
                <a:solidFill>
                  <a:srgbClr val="6600CC"/>
                </a:solidFill>
              </a:rPr>
              <a:t>linked list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2280" grpId="0" animBg="1"/>
      <p:bldP spid="862282" grpId="0" build="p"/>
      <p:bldP spid="86228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010150" y="943324"/>
            <a:ext cx="4057650" cy="4371092"/>
            <a:chOff x="5010150" y="943324"/>
            <a:chExt cx="4057650" cy="4371092"/>
          </a:xfrm>
        </p:grpSpPr>
        <p:sp>
          <p:nvSpPr>
            <p:cNvPr id="868354" name="Rectangle 2"/>
            <p:cNvSpPr>
              <a:spLocks noChangeArrowheads="1"/>
            </p:cNvSpPr>
            <p:nvPr/>
          </p:nvSpPr>
          <p:spPr bwMode="auto">
            <a:xfrm>
              <a:off x="5010150" y="958226"/>
              <a:ext cx="4057650" cy="4356190"/>
            </a:xfrm>
            <a:prstGeom prst="rect">
              <a:avLst/>
            </a:prstGeom>
            <a:solidFill>
              <a:srgbClr val="FFF3E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Autofit/>
            </a:bodyPr>
            <a:lstStyle/>
            <a:p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5030788" y="943324"/>
              <a:ext cx="3989387" cy="11849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600" dirty="0" err="1"/>
                <a:t>struct</a:t>
              </a:r>
              <a:r>
                <a:rPr lang="en-US" sz="1600" dirty="0"/>
                <a:t> Node</a:t>
              </a:r>
            </a:p>
            <a:p>
              <a:pPr algn="l"/>
              <a:r>
                <a:rPr lang="en-US" sz="1100" b="1" dirty="0"/>
                <a:t>{</a:t>
              </a:r>
            </a:p>
            <a:p>
              <a:pPr algn="l"/>
              <a:r>
                <a:rPr lang="en-US" sz="1600" dirty="0"/>
                <a:t>    </a:t>
              </a:r>
              <a:r>
                <a:rPr lang="en-US" sz="1600" dirty="0" err="1"/>
                <a:t>int</a:t>
              </a:r>
              <a:r>
                <a:rPr lang="en-US" sz="1600" dirty="0"/>
                <a:t> </a:t>
              </a:r>
              <a:r>
                <a:rPr lang="en-US" sz="1600" dirty="0" err="1"/>
                <a:t>val</a:t>
              </a:r>
              <a:r>
                <a:rPr lang="en-US" sz="1600" dirty="0"/>
                <a:t>;</a:t>
              </a:r>
            </a:p>
            <a:p>
              <a:pPr algn="l"/>
              <a:r>
                <a:rPr lang="en-US" sz="1600" dirty="0"/>
                <a:t>    Node *next;</a:t>
              </a:r>
            </a:p>
            <a:p>
              <a:pPr algn="l"/>
              <a:r>
                <a:rPr lang="en-US" sz="1200" b="1" dirty="0"/>
                <a:t>};</a:t>
              </a:r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8618-5D9A-4CE0-A73A-5383B08F3A2C}" type="slidenum">
              <a:rPr lang="en-US"/>
              <a:pPr/>
              <a:t>48</a:t>
            </a:fld>
            <a:endParaRPr lang="en-US"/>
          </a:p>
        </p:txBody>
      </p:sp>
      <p:sp>
        <p:nvSpPr>
          <p:cNvPr id="868355" name="Text Box 3"/>
          <p:cNvSpPr txBox="1">
            <a:spLocks noChangeArrowheads="1"/>
          </p:cNvSpPr>
          <p:nvPr/>
        </p:nvSpPr>
        <p:spPr bwMode="auto">
          <a:xfrm>
            <a:off x="5030788" y="3414401"/>
            <a:ext cx="22796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 dirty="0"/>
              <a:t>{</a:t>
            </a:r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200" dirty="0" smtClean="0"/>
          </a:p>
          <a:p>
            <a:pPr algn="l"/>
            <a:endParaRPr lang="en-US" sz="1200" dirty="0" smtClean="0"/>
          </a:p>
          <a:p>
            <a:pPr algn="l"/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868356" name="Rectangle 4"/>
          <p:cNvSpPr>
            <a:spLocks noGrp="1" noChangeArrowheads="1"/>
          </p:cNvSpPr>
          <p:nvPr>
            <p:ph type="title"/>
          </p:nvPr>
        </p:nvSpPr>
        <p:spPr>
          <a:xfrm>
            <a:off x="-209550" y="-190500"/>
            <a:ext cx="7772400" cy="1143000"/>
          </a:xfrm>
        </p:spPr>
        <p:txBody>
          <a:bodyPr/>
          <a:lstStyle/>
          <a:p>
            <a:r>
              <a:rPr lang="en-US" sz="2800"/>
              <a:t>Step #1: </a:t>
            </a:r>
            <a:r>
              <a:rPr lang="en-US" sz="2800">
                <a:solidFill>
                  <a:schemeClr val="accent2"/>
                </a:solidFill>
              </a:rPr>
              <a:t>Write the function header</a:t>
            </a:r>
          </a:p>
        </p:txBody>
      </p:sp>
      <p:sp>
        <p:nvSpPr>
          <p:cNvPr id="868357" name="Text Box 5"/>
          <p:cNvSpPr txBox="1">
            <a:spLocks noChangeArrowheads="1"/>
          </p:cNvSpPr>
          <p:nvPr/>
        </p:nvSpPr>
        <p:spPr bwMode="auto">
          <a:xfrm>
            <a:off x="5383213" y="3100081"/>
            <a:ext cx="36560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smtClean="0"/>
              <a:t>biggest(                    </a:t>
            </a:r>
            <a:r>
              <a:rPr lang="en-US" dirty="0"/>
              <a:t>)</a:t>
            </a:r>
          </a:p>
        </p:txBody>
      </p:sp>
      <p:sp>
        <p:nvSpPr>
          <p:cNvPr id="868358" name="Text Box 6"/>
          <p:cNvSpPr txBox="1">
            <a:spLocks noChangeArrowheads="1"/>
          </p:cNvSpPr>
          <p:nvPr/>
        </p:nvSpPr>
        <p:spPr bwMode="auto">
          <a:xfrm>
            <a:off x="5002213" y="3100081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</a:t>
            </a:r>
          </a:p>
        </p:txBody>
      </p:sp>
      <p:sp>
        <p:nvSpPr>
          <p:cNvPr id="868359" name="Text Box 7"/>
          <p:cNvSpPr txBox="1">
            <a:spLocks noChangeArrowheads="1"/>
          </p:cNvSpPr>
          <p:nvPr/>
        </p:nvSpPr>
        <p:spPr bwMode="auto">
          <a:xfrm>
            <a:off x="587114" y="887912"/>
            <a:ext cx="402642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Figure out what </a:t>
            </a:r>
            <a:r>
              <a:rPr lang="en-US" sz="2000" dirty="0">
                <a:solidFill>
                  <a:srgbClr val="6600CC"/>
                </a:solidFill>
              </a:rPr>
              <a:t>argument(s)</a:t>
            </a:r>
            <a:r>
              <a:rPr lang="en-US" sz="2000" dirty="0">
                <a:solidFill>
                  <a:schemeClr val="tx1"/>
                </a:solidFill>
              </a:rPr>
              <a:t> your function will take and what it needs to </a:t>
            </a:r>
            <a:r>
              <a:rPr lang="en-US" sz="2000" dirty="0">
                <a:solidFill>
                  <a:srgbClr val="6600CC"/>
                </a:solidFill>
              </a:rPr>
              <a:t>return </a:t>
            </a:r>
            <a:r>
              <a:rPr lang="en-US" sz="2000" dirty="0">
                <a:solidFill>
                  <a:schemeClr val="tx1"/>
                </a:solidFill>
              </a:rPr>
              <a:t>(if anything).  </a:t>
            </a:r>
          </a:p>
        </p:txBody>
      </p:sp>
      <p:sp>
        <p:nvSpPr>
          <p:cNvPr id="868360" name="Text Box 8"/>
          <p:cNvSpPr txBox="1">
            <a:spLocks noChangeArrowheads="1"/>
          </p:cNvSpPr>
          <p:nvPr/>
        </p:nvSpPr>
        <p:spPr bwMode="auto">
          <a:xfrm>
            <a:off x="422275" y="4321443"/>
            <a:ext cx="43561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Our function will return the </a:t>
            </a:r>
            <a:r>
              <a:rPr lang="en-US" dirty="0" smtClean="0"/>
              <a:t>biggest </a:t>
            </a:r>
            <a:r>
              <a:rPr lang="en-US" dirty="0"/>
              <a:t>value in the list, so we can make the return type an </a:t>
            </a:r>
            <a:r>
              <a:rPr lang="en-US" dirty="0">
                <a:solidFill>
                  <a:srgbClr val="6600CC"/>
                </a:solidFill>
              </a:rPr>
              <a:t>int</a:t>
            </a:r>
            <a:r>
              <a:rPr lang="en-US" dirty="0"/>
              <a:t>.</a:t>
            </a:r>
          </a:p>
        </p:txBody>
      </p:sp>
      <p:sp>
        <p:nvSpPr>
          <p:cNvPr id="868361" name="Text Box 9"/>
          <p:cNvSpPr txBox="1">
            <a:spLocks noChangeArrowheads="1"/>
          </p:cNvSpPr>
          <p:nvPr/>
        </p:nvSpPr>
        <p:spPr bwMode="auto">
          <a:xfrm>
            <a:off x="312738" y="3372079"/>
            <a:ext cx="4575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Right! All we need to pass in is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6600CC"/>
                </a:solidFill>
              </a:rPr>
              <a:t>pointer </a:t>
            </a:r>
            <a:r>
              <a:rPr lang="en-US" dirty="0">
                <a:solidFill>
                  <a:srgbClr val="6600CC"/>
                </a:solidFill>
              </a:rPr>
              <a:t>to a node </a:t>
            </a:r>
            <a:r>
              <a:rPr lang="en-US" dirty="0"/>
              <a:t>of the linked list.</a:t>
            </a:r>
          </a:p>
        </p:txBody>
      </p:sp>
      <p:sp>
        <p:nvSpPr>
          <p:cNvPr id="868362" name="Text Box 10"/>
          <p:cNvSpPr txBox="1">
            <a:spLocks noChangeArrowheads="1"/>
          </p:cNvSpPr>
          <p:nvPr/>
        </p:nvSpPr>
        <p:spPr bwMode="auto">
          <a:xfrm>
            <a:off x="422275" y="5557407"/>
            <a:ext cx="4356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So far, so good. </a:t>
            </a:r>
            <a:r>
              <a:rPr lang="en-US" dirty="0"/>
              <a:t>Let’s go on to step #2.</a:t>
            </a:r>
          </a:p>
        </p:txBody>
      </p:sp>
      <p:sp>
        <p:nvSpPr>
          <p:cNvPr id="868365" name="Text Box 13"/>
          <p:cNvSpPr txBox="1">
            <a:spLocks noChangeArrowheads="1"/>
          </p:cNvSpPr>
          <p:nvPr/>
        </p:nvSpPr>
        <p:spPr bwMode="auto">
          <a:xfrm>
            <a:off x="6253532" y="3119131"/>
            <a:ext cx="1508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Node *cur</a:t>
            </a:r>
          </a:p>
        </p:txBody>
      </p:sp>
      <p:sp>
        <p:nvSpPr>
          <p:cNvPr id="868366" name="Text Box 14"/>
          <p:cNvSpPr txBox="1">
            <a:spLocks noChangeArrowheads="1"/>
          </p:cNvSpPr>
          <p:nvPr/>
        </p:nvSpPr>
        <p:spPr bwMode="auto">
          <a:xfrm>
            <a:off x="312738" y="2163493"/>
            <a:ext cx="45751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To find the </a:t>
            </a:r>
            <a:r>
              <a:rPr lang="en-US" dirty="0" smtClean="0"/>
              <a:t>biggest </a:t>
            </a:r>
            <a:r>
              <a:rPr lang="en-US" dirty="0"/>
              <a:t>item in a linked list, what kind of parameter should we pass to our function?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8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8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6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6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355" grpId="0"/>
      <p:bldP spid="868359" grpId="0"/>
      <p:bldP spid="868360" grpId="0"/>
      <p:bldP spid="868361" grpId="0"/>
      <p:bldP spid="868362" grpId="0"/>
      <p:bldP spid="868365" grpId="0"/>
      <p:bldP spid="86836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260606" y="6075687"/>
            <a:ext cx="31394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Let’s see how to do this. 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153682" y="711537"/>
            <a:ext cx="484947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Pretend that you are given a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magic function </a:t>
            </a:r>
            <a:r>
              <a:rPr lang="en-US" sz="2000" dirty="0" smtClean="0">
                <a:solidFill>
                  <a:schemeClr val="tx1"/>
                </a:solidFill>
              </a:rPr>
              <a:t>that finds the biggest value in a linked list and returns it…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65841" y="1907448"/>
            <a:ext cx="488992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There’s only one catch!  You are </a:t>
            </a:r>
            <a:r>
              <a:rPr lang="en-US" sz="2000" dirty="0" smtClean="0">
                <a:solidFill>
                  <a:srgbClr val="FF0000"/>
                </a:solidFill>
              </a:rPr>
              <a:t>forbidden</a:t>
            </a:r>
            <a:r>
              <a:rPr lang="en-US" sz="2000" dirty="0" smtClean="0">
                <a:solidFill>
                  <a:schemeClr val="tx1"/>
                </a:solidFill>
              </a:rPr>
              <a:t> from passing in a full linked list with </a:t>
            </a:r>
            <a:r>
              <a:rPr lang="en-US" sz="2000" dirty="0" smtClean="0">
                <a:solidFill>
                  <a:srgbClr val="FF0000"/>
                </a:solidFill>
              </a:rPr>
              <a:t>all n elements </a:t>
            </a:r>
            <a:r>
              <a:rPr lang="en-US" sz="2000" dirty="0" smtClean="0">
                <a:solidFill>
                  <a:schemeClr val="tx1"/>
                </a:solidFill>
              </a:rPr>
              <a:t>to this function.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221969" y="3093647"/>
            <a:ext cx="459469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So you can’t use it to find the biggest item in the entire list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smtClean="0">
                <a:solidFill>
                  <a:srgbClr val="FF0000"/>
                </a:solidFill>
              </a:rPr>
              <a:t>one with all n items</a:t>
            </a:r>
            <a:r>
              <a:rPr lang="en-US" sz="2000" dirty="0" smtClean="0">
                <a:solidFill>
                  <a:schemeClr val="tx1"/>
                </a:solidFill>
              </a:rPr>
              <a:t>)…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146266" y="4422439"/>
            <a:ext cx="351133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But you can use it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to find the biggest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item in a partial list 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(e.g., with </a:t>
            </a:r>
            <a:r>
              <a:rPr lang="en-US" sz="2000" dirty="0" smtClean="0">
                <a:solidFill>
                  <a:srgbClr val="FF0000"/>
                </a:solidFill>
              </a:rPr>
              <a:t>n-1</a:t>
            </a:r>
            <a:r>
              <a:rPr lang="en-US" sz="2000" dirty="0" smtClean="0">
                <a:solidFill>
                  <a:schemeClr val="tx1"/>
                </a:solidFill>
              </a:rPr>
              <a:t> elements)!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02213" y="943324"/>
            <a:ext cx="4065587" cy="4410069"/>
            <a:chOff x="5002213" y="1235164"/>
            <a:chExt cx="4065587" cy="4410069"/>
          </a:xfrm>
        </p:grpSpPr>
        <p:sp>
          <p:nvSpPr>
            <p:cNvPr id="66" name="Rectangle 2"/>
            <p:cNvSpPr>
              <a:spLocks noChangeArrowheads="1"/>
            </p:cNvSpPr>
            <p:nvPr/>
          </p:nvSpPr>
          <p:spPr bwMode="auto">
            <a:xfrm>
              <a:off x="5010150" y="1250066"/>
              <a:ext cx="4057650" cy="4356190"/>
            </a:xfrm>
            <a:prstGeom prst="rect">
              <a:avLst/>
            </a:prstGeom>
            <a:solidFill>
              <a:srgbClr val="FFF3E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Autofit/>
            </a:bodyPr>
            <a:lstStyle/>
            <a:p>
              <a:endParaRPr lang="en-US"/>
            </a:p>
          </p:txBody>
        </p:sp>
        <p:sp>
          <p:nvSpPr>
            <p:cNvPr id="67" name="Text Box 3"/>
            <p:cNvSpPr txBox="1">
              <a:spLocks noChangeArrowheads="1"/>
            </p:cNvSpPr>
            <p:nvPr/>
          </p:nvSpPr>
          <p:spPr bwMode="auto">
            <a:xfrm>
              <a:off x="5030788" y="3706241"/>
              <a:ext cx="2279650" cy="1938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200" b="1" dirty="0"/>
                <a:t>{</a:t>
              </a:r>
            </a:p>
            <a:p>
              <a:pPr algn="l"/>
              <a:endParaRPr lang="en-US" sz="1200" dirty="0"/>
            </a:p>
            <a:p>
              <a:pPr algn="l"/>
              <a:endParaRPr lang="en-US" sz="1200" dirty="0"/>
            </a:p>
            <a:p>
              <a:pPr algn="l"/>
              <a:endParaRPr lang="en-US" sz="1200" dirty="0"/>
            </a:p>
            <a:p>
              <a:pPr algn="l"/>
              <a:endParaRPr lang="en-US" sz="1200" dirty="0"/>
            </a:p>
            <a:p>
              <a:pPr algn="l"/>
              <a:endParaRPr lang="en-US" sz="1200" dirty="0"/>
            </a:p>
            <a:p>
              <a:pPr algn="l"/>
              <a:endParaRPr lang="en-US" sz="1200" dirty="0"/>
            </a:p>
            <a:p>
              <a:pPr algn="l"/>
              <a:endParaRPr lang="en-US" sz="1200" dirty="0" smtClean="0"/>
            </a:p>
            <a:p>
              <a:pPr algn="l"/>
              <a:endParaRPr lang="en-US" sz="1200" dirty="0" smtClean="0"/>
            </a:p>
            <a:p>
              <a:pPr algn="l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  <p:sp>
          <p:nvSpPr>
            <p:cNvPr id="68" name="Text Box 5"/>
            <p:cNvSpPr txBox="1">
              <a:spLocks noChangeArrowheads="1"/>
            </p:cNvSpPr>
            <p:nvPr/>
          </p:nvSpPr>
          <p:spPr bwMode="auto">
            <a:xfrm>
              <a:off x="5383213" y="3391921"/>
              <a:ext cx="36560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dirty="0" smtClean="0"/>
                <a:t>biggest(                    </a:t>
              </a:r>
              <a:r>
                <a:rPr lang="en-US" dirty="0"/>
                <a:t>)</a:t>
              </a:r>
            </a:p>
          </p:txBody>
        </p:sp>
        <p:sp>
          <p:nvSpPr>
            <p:cNvPr id="69" name="Text Box 6"/>
            <p:cNvSpPr txBox="1">
              <a:spLocks noChangeArrowheads="1"/>
            </p:cNvSpPr>
            <p:nvPr/>
          </p:nvSpPr>
          <p:spPr bwMode="auto">
            <a:xfrm>
              <a:off x="5002213" y="3391921"/>
              <a:ext cx="2279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</a:t>
              </a:r>
            </a:p>
          </p:txBody>
        </p:sp>
        <p:sp>
          <p:nvSpPr>
            <p:cNvPr id="70" name="Text Box 13"/>
            <p:cNvSpPr txBox="1">
              <a:spLocks noChangeArrowheads="1"/>
            </p:cNvSpPr>
            <p:nvPr/>
          </p:nvSpPr>
          <p:spPr bwMode="auto">
            <a:xfrm>
              <a:off x="6257350" y="3410971"/>
              <a:ext cx="150812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6600CC"/>
                  </a:solidFill>
                </a:rPr>
                <a:t>Node *cur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30788" y="1235164"/>
              <a:ext cx="3989387" cy="11849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600" dirty="0" err="1"/>
                <a:t>struct</a:t>
              </a:r>
              <a:r>
                <a:rPr lang="en-US" sz="1600" dirty="0"/>
                <a:t> Node</a:t>
              </a:r>
            </a:p>
            <a:p>
              <a:pPr algn="l"/>
              <a:r>
                <a:rPr lang="en-US" sz="1100" b="1" dirty="0"/>
                <a:t>{</a:t>
              </a:r>
            </a:p>
            <a:p>
              <a:pPr algn="l"/>
              <a:r>
                <a:rPr lang="en-US" sz="1600" dirty="0"/>
                <a:t>    </a:t>
              </a:r>
              <a:r>
                <a:rPr lang="en-US" sz="1600" dirty="0" err="1"/>
                <a:t>int</a:t>
              </a:r>
              <a:r>
                <a:rPr lang="en-US" sz="1600" dirty="0"/>
                <a:t> </a:t>
              </a:r>
              <a:r>
                <a:rPr lang="en-US" sz="1600" dirty="0" err="1"/>
                <a:t>val</a:t>
              </a:r>
              <a:r>
                <a:rPr lang="en-US" sz="1600" dirty="0"/>
                <a:t>;</a:t>
              </a:r>
            </a:p>
            <a:p>
              <a:pPr algn="l"/>
              <a:r>
                <a:rPr lang="en-US" sz="1600" dirty="0"/>
                <a:t>    Node *next;</a:t>
              </a:r>
            </a:p>
            <a:p>
              <a:pPr algn="l"/>
              <a:r>
                <a:rPr lang="en-US" sz="1200" b="1" dirty="0"/>
                <a:t>};</a:t>
              </a:r>
            </a:p>
          </p:txBody>
        </p:sp>
      </p:grpSp>
      <p:sp>
        <p:nvSpPr>
          <p:cNvPr id="40" name="Rectangle 6"/>
          <p:cNvSpPr txBox="1">
            <a:spLocks noChangeArrowheads="1"/>
          </p:cNvSpPr>
          <p:nvPr/>
        </p:nvSpPr>
        <p:spPr bwMode="auto">
          <a:xfrm>
            <a:off x="-522678" y="-161925"/>
            <a:ext cx="81629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sz="2800" kern="0" dirty="0" smtClean="0"/>
              <a:t>Step #2: </a:t>
            </a:r>
            <a:r>
              <a:rPr lang="en-US" sz="2800" kern="0" dirty="0" smtClean="0">
                <a:solidFill>
                  <a:schemeClr val="accent2"/>
                </a:solidFill>
              </a:rPr>
              <a:t>Define your magic function</a:t>
            </a:r>
            <a:endParaRPr lang="en-US" sz="2800" kern="0" dirty="0">
              <a:solidFill>
                <a:schemeClr val="accent2"/>
              </a:solidFill>
            </a:endParaRP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2BC0-AC43-4718-8741-07C202A22B1D}" type="slidenum">
              <a:rPr lang="en-US"/>
              <a:pPr/>
              <a:t>49</a:t>
            </a:fld>
            <a:endParaRPr lang="en-US"/>
          </a:p>
        </p:txBody>
      </p:sp>
      <p:sp>
        <p:nvSpPr>
          <p:cNvPr id="72" name="Rectangle 28"/>
          <p:cNvSpPr>
            <a:spLocks noChangeArrowheads="1"/>
          </p:cNvSpPr>
          <p:nvPr/>
        </p:nvSpPr>
        <p:spPr bwMode="auto">
          <a:xfrm>
            <a:off x="208192" y="796409"/>
            <a:ext cx="4759841" cy="567938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  <a:effectLst/>
          <a:extLst/>
        </p:spPr>
        <p:txBody>
          <a:bodyPr wrap="square" anchor="ctr">
            <a:noAutofit/>
          </a:bodyPr>
          <a:lstStyle/>
          <a:p>
            <a:endParaRPr lang="en-US" u="sng" dirty="0"/>
          </a:p>
        </p:txBody>
      </p:sp>
      <p:grpSp>
        <p:nvGrpSpPr>
          <p:cNvPr id="3" name="Group 2"/>
          <p:cNvGrpSpPr/>
          <p:nvPr/>
        </p:nvGrpSpPr>
        <p:grpSpPr>
          <a:xfrm>
            <a:off x="4998575" y="5367575"/>
            <a:ext cx="4204419" cy="1336502"/>
            <a:chOff x="4518205" y="5018186"/>
            <a:chExt cx="4655311" cy="1859205"/>
          </a:xfrm>
        </p:grpSpPr>
        <p:sp>
          <p:nvSpPr>
            <p:cNvPr id="870407" name="Rectangle 7"/>
            <p:cNvSpPr>
              <a:spLocks noChangeArrowheads="1"/>
            </p:cNvSpPr>
            <p:nvPr/>
          </p:nvSpPr>
          <p:spPr bwMode="auto">
            <a:xfrm>
              <a:off x="4537254" y="5087157"/>
              <a:ext cx="4495800" cy="1770843"/>
            </a:xfrm>
            <a:prstGeom prst="rect">
              <a:avLst/>
            </a:prstGeom>
            <a:solidFill>
              <a:srgbClr val="F7FFF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Autofit/>
            </a:bodyPr>
            <a:lstStyle/>
            <a:p>
              <a:endParaRPr lang="en-US"/>
            </a:p>
          </p:txBody>
        </p:sp>
        <p:sp>
          <p:nvSpPr>
            <p:cNvPr id="870408" name="Text Box 8"/>
            <p:cNvSpPr txBox="1">
              <a:spLocks noChangeArrowheads="1"/>
            </p:cNvSpPr>
            <p:nvPr/>
          </p:nvSpPr>
          <p:spPr bwMode="auto">
            <a:xfrm>
              <a:off x="4518205" y="5018186"/>
              <a:ext cx="4655311" cy="1859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 algn="l"/>
              <a:r>
                <a:rPr lang="en-US" dirty="0" err="1"/>
                <a:t>int</a:t>
              </a:r>
              <a:r>
                <a:rPr lang="en-US" dirty="0"/>
                <a:t> main()</a:t>
              </a:r>
            </a:p>
            <a:p>
              <a:pPr algn="l"/>
              <a:r>
                <a:rPr lang="en-US" sz="1100" b="1" dirty="0" smtClean="0"/>
                <a:t>{</a:t>
              </a: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dirty="0" smtClean="0"/>
                <a:t>Node *cur = </a:t>
              </a:r>
              <a:r>
                <a:rPr lang="en-US" dirty="0" err="1" smtClean="0"/>
                <a:t>createLinkedList</a:t>
              </a:r>
              <a:r>
                <a:rPr lang="en-US" dirty="0" smtClean="0"/>
                <a:t>();  </a:t>
              </a:r>
            </a:p>
            <a:p>
              <a:pPr algn="l"/>
              <a:r>
                <a:rPr lang="en-US" sz="1600" dirty="0" smtClean="0"/>
                <a:t> </a:t>
              </a:r>
            </a:p>
            <a:p>
              <a:pPr algn="l"/>
              <a:r>
                <a:rPr lang="en-US" sz="800" dirty="0" smtClean="0"/>
                <a:t/>
              </a:r>
              <a:br>
                <a:rPr lang="en-US" sz="800" dirty="0" smtClean="0"/>
              </a:br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</p:grpSp>
      <p:pic>
        <p:nvPicPr>
          <p:cNvPr id="870429" name="Picture 2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895" y="4487761"/>
            <a:ext cx="1117600" cy="228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0430" name="Line 30"/>
          <p:cNvSpPr>
            <a:spLocks noChangeShapeType="1"/>
          </p:cNvSpPr>
          <p:nvPr/>
        </p:nvSpPr>
        <p:spPr bwMode="auto">
          <a:xfrm>
            <a:off x="4911390" y="600623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5038928" y="2212806"/>
            <a:ext cx="42066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// provided for your use!</a:t>
            </a:r>
          </a:p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magicbiggest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6600CC"/>
                </a:solidFill>
              </a:rPr>
              <a:t>Node *n</a:t>
            </a:r>
            <a:r>
              <a:rPr lang="en-US" dirty="0" smtClean="0">
                <a:solidFill>
                  <a:schemeClr val="tx1"/>
                </a:solidFill>
              </a:rPr>
              <a:t>) { </a:t>
            </a:r>
            <a:r>
              <a:rPr lang="en-US" sz="1400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 }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5260340" y="2859485"/>
            <a:ext cx="0" cy="281216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arrow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 flipH="1">
            <a:off x="7356961" y="2801807"/>
            <a:ext cx="322198" cy="343974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arrow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 Box 15"/>
          <p:cNvSpPr txBox="1">
            <a:spLocks noChangeArrowheads="1"/>
          </p:cNvSpPr>
          <p:nvPr/>
        </p:nvSpPr>
        <p:spPr bwMode="auto">
          <a:xfrm>
            <a:off x="5156154" y="6171866"/>
            <a:ext cx="42527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err="1" smtClean="0"/>
              <a:t>int</a:t>
            </a:r>
            <a:r>
              <a:rPr lang="en-US" dirty="0" smtClean="0"/>
              <a:t> biggest = </a:t>
            </a:r>
            <a:r>
              <a:rPr lang="en-US" dirty="0" err="1" smtClean="0"/>
              <a:t>magicbiggest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6600CC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cur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); </a:t>
            </a:r>
            <a:r>
              <a:rPr lang="en-US" sz="1200" dirty="0" smtClean="0"/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Line 30"/>
          <p:cNvSpPr>
            <a:spLocks noChangeShapeType="1"/>
          </p:cNvSpPr>
          <p:nvPr/>
        </p:nvSpPr>
        <p:spPr bwMode="auto">
          <a:xfrm>
            <a:off x="4921613" y="636146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6455319" y="6249355"/>
            <a:ext cx="2389312" cy="214354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AutoShape 46"/>
          <p:cNvSpPr>
            <a:spLocks noChangeArrowheads="1"/>
          </p:cNvSpPr>
          <p:nvPr/>
        </p:nvSpPr>
        <p:spPr bwMode="auto">
          <a:xfrm flipH="1">
            <a:off x="5003158" y="1727200"/>
            <a:ext cx="4073904" cy="1639659"/>
          </a:xfrm>
          <a:prstGeom prst="wedgeRoundRectCallout">
            <a:avLst>
              <a:gd name="adj1" fmla="val 2574"/>
              <a:gd name="adj2" fmla="val 225768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Now, how can we somehow isolate just </a:t>
            </a:r>
            <a:r>
              <a:rPr lang="en-US" sz="2000" dirty="0" smtClean="0">
                <a:solidFill>
                  <a:srgbClr val="FF0000"/>
                </a:solidFill>
              </a:rPr>
              <a:t>n-1 </a:t>
            </a:r>
            <a:r>
              <a:rPr lang="en-US" sz="2000" dirty="0" smtClean="0">
                <a:solidFill>
                  <a:schemeClr val="tx1"/>
                </a:solidFill>
              </a:rPr>
              <a:t>nodes from our linked list so we can pass them into our magic function?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3" name="AutoShape 46"/>
          <p:cNvSpPr>
            <a:spLocks noChangeArrowheads="1"/>
          </p:cNvSpPr>
          <p:nvPr/>
        </p:nvSpPr>
        <p:spPr bwMode="auto">
          <a:xfrm flipH="1">
            <a:off x="508783" y="2184139"/>
            <a:ext cx="3457912" cy="1175805"/>
          </a:xfrm>
          <a:prstGeom prst="wedgeRoundRectCallout">
            <a:avLst>
              <a:gd name="adj1" fmla="val -51721"/>
              <a:gd name="adj2" fmla="val 136336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Well, if </a:t>
            </a:r>
            <a:r>
              <a:rPr lang="en-US" sz="2000" dirty="0" smtClean="0">
                <a:solidFill>
                  <a:srgbClr val="FF0000"/>
                </a:solidFill>
              </a:rPr>
              <a:t>cur</a:t>
            </a:r>
            <a:r>
              <a:rPr lang="en-US" sz="2000" dirty="0" smtClean="0">
                <a:solidFill>
                  <a:schemeClr val="tx1"/>
                </a:solidFill>
              </a:rPr>
              <a:t> points to the top node of an </a:t>
            </a:r>
            <a:r>
              <a:rPr lang="en-US" sz="2000" dirty="0" smtClean="0">
                <a:solidFill>
                  <a:srgbClr val="FF0000"/>
                </a:solidFill>
              </a:rPr>
              <a:t>n-element</a:t>
            </a:r>
            <a:r>
              <a:rPr lang="en-US" sz="2000" dirty="0" smtClean="0">
                <a:solidFill>
                  <a:schemeClr val="tx1"/>
                </a:solidFill>
              </a:rPr>
              <a:t> linked list…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4" name="AutoShape 46"/>
          <p:cNvSpPr>
            <a:spLocks noChangeArrowheads="1"/>
          </p:cNvSpPr>
          <p:nvPr/>
        </p:nvSpPr>
        <p:spPr bwMode="auto">
          <a:xfrm flipH="1">
            <a:off x="221968" y="3222007"/>
            <a:ext cx="3485909" cy="1175805"/>
          </a:xfrm>
          <a:prstGeom prst="wedgeRoundRectCallout">
            <a:avLst>
              <a:gd name="adj1" fmla="val -57962"/>
              <a:gd name="adj2" fmla="val 132809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Then </a:t>
            </a:r>
            <a:r>
              <a:rPr lang="en-US" sz="2000" dirty="0" smtClean="0">
                <a:solidFill>
                  <a:srgbClr val="FF0000"/>
                </a:solidFill>
              </a:rPr>
              <a:t>cur-&gt;next</a:t>
            </a:r>
            <a:r>
              <a:rPr lang="en-US" sz="2000" dirty="0" smtClean="0">
                <a:solidFill>
                  <a:schemeClr val="tx1"/>
                </a:solidFill>
              </a:rPr>
              <a:t> points to a linked list with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n-1 </a:t>
            </a:r>
            <a:r>
              <a:rPr lang="en-US" sz="2000" dirty="0" smtClean="0">
                <a:solidFill>
                  <a:schemeClr val="tx1"/>
                </a:solidFill>
              </a:rPr>
              <a:t>elements…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256130" y="5067045"/>
            <a:ext cx="605307" cy="1736226"/>
            <a:chOff x="9775065" y="2772041"/>
            <a:chExt cx="605307" cy="2005242"/>
          </a:xfrm>
        </p:grpSpPr>
        <p:sp>
          <p:nvSpPr>
            <p:cNvPr id="4" name="Up-Down Arrow 3"/>
            <p:cNvSpPr/>
            <p:nvPr/>
          </p:nvSpPr>
          <p:spPr bwMode="auto">
            <a:xfrm>
              <a:off x="9775065" y="2772041"/>
              <a:ext cx="605307" cy="2005242"/>
            </a:xfrm>
            <a:prstGeom prst="upDownArrow">
              <a:avLst/>
            </a:prstGeom>
            <a:solidFill>
              <a:srgbClr val="FFFF9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9389927" y="3634482"/>
              <a:ext cx="133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 elements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270514" y="5592259"/>
            <a:ext cx="605307" cy="1256696"/>
            <a:chOff x="9775065" y="2772041"/>
            <a:chExt cx="605307" cy="2005242"/>
          </a:xfrm>
        </p:grpSpPr>
        <p:sp>
          <p:nvSpPr>
            <p:cNvPr id="56" name="Up-Down Arrow 55"/>
            <p:cNvSpPr/>
            <p:nvPr/>
          </p:nvSpPr>
          <p:spPr bwMode="auto">
            <a:xfrm>
              <a:off x="9775065" y="2772041"/>
              <a:ext cx="605307" cy="2005242"/>
            </a:xfrm>
            <a:prstGeom prst="upDownArrow">
              <a:avLst/>
            </a:prstGeom>
            <a:solidFill>
              <a:srgbClr val="FFFF9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 rot="16200000">
              <a:off x="9122371" y="3665259"/>
              <a:ext cx="1872339" cy="30777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n-1 elements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8" name="Text Box 15"/>
          <p:cNvSpPr txBox="1">
            <a:spLocks noChangeArrowheads="1"/>
          </p:cNvSpPr>
          <p:nvPr/>
        </p:nvSpPr>
        <p:spPr bwMode="auto">
          <a:xfrm>
            <a:off x="5159402" y="6161803"/>
            <a:ext cx="42494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/>
              <a:t>int</a:t>
            </a:r>
            <a:r>
              <a:rPr lang="en-US" sz="1600" dirty="0" smtClean="0"/>
              <a:t> biggest</a:t>
            </a:r>
            <a:r>
              <a:rPr lang="en-US" dirty="0" smtClean="0"/>
              <a:t> = </a:t>
            </a:r>
            <a:r>
              <a:rPr lang="en-US" dirty="0" err="1" smtClean="0"/>
              <a:t>magicbiggest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6600CC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</a:t>
            </a:r>
            <a:r>
              <a:rPr lang="en-US" dirty="0" smtClean="0"/>
              <a:t>); </a:t>
            </a:r>
            <a:r>
              <a:rPr lang="en-US" sz="1200" dirty="0" smtClean="0"/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70419" name="Rectangle 19"/>
          <p:cNvSpPr>
            <a:spLocks noChangeArrowheads="1"/>
          </p:cNvSpPr>
          <p:nvPr/>
        </p:nvSpPr>
        <p:spPr bwMode="auto">
          <a:xfrm>
            <a:off x="7875489" y="6165803"/>
            <a:ext cx="1200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cur-&gt;next</a:t>
            </a:r>
          </a:p>
        </p:txBody>
      </p:sp>
      <p:sp>
        <p:nvSpPr>
          <p:cNvPr id="59" name="AutoShape 46"/>
          <p:cNvSpPr>
            <a:spLocks noChangeArrowheads="1"/>
          </p:cNvSpPr>
          <p:nvPr/>
        </p:nvSpPr>
        <p:spPr bwMode="auto">
          <a:xfrm flipH="1">
            <a:off x="5651818" y="3454126"/>
            <a:ext cx="3457912" cy="1648795"/>
          </a:xfrm>
          <a:prstGeom prst="wedgeRoundRectCallout">
            <a:avLst>
              <a:gd name="adj1" fmla="val 12389"/>
              <a:gd name="adj2" fmla="val 117654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So if we trust our magic function, this will give us the biggest item in the </a:t>
            </a:r>
            <a:r>
              <a:rPr lang="en-US" sz="2000" dirty="0" smtClean="0">
                <a:solidFill>
                  <a:srgbClr val="FF0000"/>
                </a:solidFill>
              </a:rPr>
              <a:t>last n-1 </a:t>
            </a:r>
            <a:r>
              <a:rPr lang="en-US" sz="2000" dirty="0" smtClean="0">
                <a:solidFill>
                  <a:schemeClr val="tx1"/>
                </a:solidFill>
              </a:rPr>
              <a:t>nodes of our linked list.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44444E-6 L -0.01354 0.05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87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1" grpId="0"/>
      <p:bldP spid="42" grpId="0"/>
      <p:bldP spid="43" grpId="0"/>
      <p:bldP spid="44" grpId="0"/>
      <p:bldP spid="72" grpId="1" animBg="1"/>
      <p:bldP spid="870430" grpId="0" animBg="1"/>
      <p:bldP spid="870430" grpId="1" animBg="1"/>
      <p:bldP spid="47" grpId="0"/>
      <p:bldP spid="39" grpId="0"/>
      <p:bldP spid="39" grpId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4" grpId="2" animBg="1"/>
      <p:bldP spid="58" grpId="0"/>
      <p:bldP spid="870419" grpId="0"/>
      <p:bldP spid="59" grpId="0" animBg="1"/>
      <p:bldP spid="5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23C2-4602-4B93-803B-65A1C1EC7892}" type="slidenum">
              <a:rPr lang="en-US"/>
              <a:pPr/>
              <a:t>5</a:t>
            </a:fld>
            <a:endParaRPr lang="en-US"/>
          </a:p>
        </p:txBody>
      </p:sp>
      <p:pic>
        <p:nvPicPr>
          <p:cNvPr id="798768" name="Picture 4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1447800"/>
            <a:ext cx="13620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87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5257800"/>
            <a:ext cx="1600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872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“The Lazy Person’s Sort”</a:t>
            </a:r>
          </a:p>
        </p:txBody>
      </p:sp>
      <p:sp>
        <p:nvSpPr>
          <p:cNvPr id="798725" name="Text Box 5"/>
          <p:cNvSpPr txBox="1">
            <a:spLocks noChangeArrowheads="1"/>
          </p:cNvSpPr>
          <p:nvPr/>
        </p:nvSpPr>
        <p:spPr bwMode="auto">
          <a:xfrm>
            <a:off x="838200" y="3581400"/>
            <a:ext cx="7696200" cy="1498600"/>
          </a:xfrm>
          <a:prstGeom prst="rect">
            <a:avLst/>
          </a:prstGeom>
          <a:solidFill>
            <a:srgbClr val="EB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/>
              <a:t>Lazy Person’s Sort:</a:t>
            </a:r>
          </a:p>
          <a:p>
            <a:pPr algn="l"/>
            <a:r>
              <a:rPr lang="en-US" dirty="0"/>
              <a:t>  Split the cards into two roughly-equal piles</a:t>
            </a:r>
          </a:p>
          <a:p>
            <a:pPr algn="l"/>
            <a:r>
              <a:rPr lang="en-US" dirty="0"/>
              <a:t>  Hand one pile </a:t>
            </a:r>
            <a:r>
              <a:rPr lang="en-US"/>
              <a:t>to </a:t>
            </a:r>
            <a:r>
              <a:rPr lang="en-US" smtClean="0"/>
              <a:t>nerdy </a:t>
            </a:r>
            <a:r>
              <a:rPr lang="en-US" dirty="0"/>
              <a:t>student A and ask them to sort it</a:t>
            </a:r>
          </a:p>
          <a:p>
            <a:pPr algn="l"/>
            <a:r>
              <a:rPr lang="en-US" dirty="0"/>
              <a:t>  Hand the other pile </a:t>
            </a:r>
            <a:r>
              <a:rPr lang="en-US"/>
              <a:t>to </a:t>
            </a:r>
            <a:r>
              <a:rPr lang="en-US" smtClean="0"/>
              <a:t>nerdy </a:t>
            </a:r>
            <a:r>
              <a:rPr lang="en-US" dirty="0"/>
              <a:t>student B and ask them to sort it</a:t>
            </a:r>
          </a:p>
          <a:p>
            <a:pPr algn="l"/>
            <a:r>
              <a:rPr lang="en-US" dirty="0"/>
              <a:t>  Take the two sorted piles and merge them into a single sorted pile</a:t>
            </a:r>
          </a:p>
        </p:txBody>
      </p:sp>
      <p:pic>
        <p:nvPicPr>
          <p:cNvPr id="798745" name="Picture 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1864" y="5257800"/>
            <a:ext cx="106883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8767" name="Line 47"/>
          <p:cNvSpPr>
            <a:spLocks noChangeShapeType="1"/>
          </p:cNvSpPr>
          <p:nvPr/>
        </p:nvSpPr>
        <p:spPr bwMode="auto">
          <a:xfrm>
            <a:off x="762000" y="4876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98761" name="Group 41"/>
          <p:cNvGrpSpPr>
            <a:grpSpLocks/>
          </p:cNvGrpSpPr>
          <p:nvPr/>
        </p:nvGrpSpPr>
        <p:grpSpPr bwMode="auto">
          <a:xfrm>
            <a:off x="6553200" y="2886075"/>
            <a:ext cx="914400" cy="514350"/>
            <a:chOff x="576" y="1488"/>
            <a:chExt cx="1008" cy="605"/>
          </a:xfrm>
        </p:grpSpPr>
        <p:pic>
          <p:nvPicPr>
            <p:cNvPr id="798762" name="Picture 4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8763" name="Text Box 43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95</a:t>
              </a:r>
            </a:p>
          </p:txBody>
        </p:sp>
      </p:grpSp>
      <p:grpSp>
        <p:nvGrpSpPr>
          <p:cNvPr id="798752" name="Group 32"/>
          <p:cNvGrpSpPr>
            <a:grpSpLocks/>
          </p:cNvGrpSpPr>
          <p:nvPr/>
        </p:nvGrpSpPr>
        <p:grpSpPr bwMode="auto">
          <a:xfrm>
            <a:off x="3028950" y="2895600"/>
            <a:ext cx="914400" cy="514350"/>
            <a:chOff x="576" y="1488"/>
            <a:chExt cx="1008" cy="605"/>
          </a:xfrm>
        </p:grpSpPr>
        <p:pic>
          <p:nvPicPr>
            <p:cNvPr id="798753" name="Picture 3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8754" name="Text Box 34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22</a:t>
              </a:r>
            </a:p>
          </p:txBody>
        </p:sp>
      </p:grpSp>
      <p:grpSp>
        <p:nvGrpSpPr>
          <p:cNvPr id="798755" name="Group 35"/>
          <p:cNvGrpSpPr>
            <a:grpSpLocks/>
          </p:cNvGrpSpPr>
          <p:nvPr/>
        </p:nvGrpSpPr>
        <p:grpSpPr bwMode="auto">
          <a:xfrm>
            <a:off x="2114550" y="2895600"/>
            <a:ext cx="914400" cy="514350"/>
            <a:chOff x="576" y="1488"/>
            <a:chExt cx="1008" cy="605"/>
          </a:xfrm>
        </p:grpSpPr>
        <p:pic>
          <p:nvPicPr>
            <p:cNvPr id="798756" name="Picture 3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8757" name="Text Box 37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17</a:t>
              </a:r>
            </a:p>
          </p:txBody>
        </p:sp>
      </p:grpSp>
      <p:grpSp>
        <p:nvGrpSpPr>
          <p:cNvPr id="798764" name="Group 44"/>
          <p:cNvGrpSpPr>
            <a:grpSpLocks/>
          </p:cNvGrpSpPr>
          <p:nvPr/>
        </p:nvGrpSpPr>
        <p:grpSpPr bwMode="auto">
          <a:xfrm>
            <a:off x="5638800" y="2886075"/>
            <a:ext cx="914400" cy="514350"/>
            <a:chOff x="576" y="1488"/>
            <a:chExt cx="1008" cy="605"/>
          </a:xfrm>
        </p:grpSpPr>
        <p:pic>
          <p:nvPicPr>
            <p:cNvPr id="798765" name="Picture 4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8766" name="Text Box 46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14</a:t>
              </a:r>
            </a:p>
          </p:txBody>
        </p:sp>
      </p:grpSp>
      <p:grpSp>
        <p:nvGrpSpPr>
          <p:cNvPr id="798749" name="Group 29"/>
          <p:cNvGrpSpPr>
            <a:grpSpLocks/>
          </p:cNvGrpSpPr>
          <p:nvPr/>
        </p:nvGrpSpPr>
        <p:grpSpPr bwMode="auto">
          <a:xfrm>
            <a:off x="1200150" y="2895600"/>
            <a:ext cx="914400" cy="514350"/>
            <a:chOff x="576" y="1488"/>
            <a:chExt cx="1008" cy="605"/>
          </a:xfrm>
        </p:grpSpPr>
        <p:pic>
          <p:nvPicPr>
            <p:cNvPr id="798750" name="Picture 3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8751" name="Text Box 31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pSp>
        <p:nvGrpSpPr>
          <p:cNvPr id="798758" name="Group 38"/>
          <p:cNvGrpSpPr>
            <a:grpSpLocks/>
          </p:cNvGrpSpPr>
          <p:nvPr/>
        </p:nvGrpSpPr>
        <p:grpSpPr bwMode="auto">
          <a:xfrm>
            <a:off x="4800600" y="2886075"/>
            <a:ext cx="914400" cy="514350"/>
            <a:chOff x="576" y="1488"/>
            <a:chExt cx="1008" cy="605"/>
          </a:xfrm>
        </p:grpSpPr>
        <p:pic>
          <p:nvPicPr>
            <p:cNvPr id="798759" name="Picture 3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8760" name="Text Box 40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sp>
        <p:nvSpPr>
          <p:cNvPr id="798770" name="AutoShape 50"/>
          <p:cNvSpPr>
            <a:spLocks noChangeArrowheads="1"/>
          </p:cNvSpPr>
          <p:nvPr/>
        </p:nvSpPr>
        <p:spPr bwMode="auto">
          <a:xfrm>
            <a:off x="4800600" y="533400"/>
            <a:ext cx="2819400" cy="1752600"/>
          </a:xfrm>
          <a:prstGeom prst="wedgeRoundRectCallout">
            <a:avLst>
              <a:gd name="adj1" fmla="val 53884"/>
              <a:gd name="adj2" fmla="val 60509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Pretty good!  All I had to do was merge two piles of sorted cards!</a:t>
            </a:r>
          </a:p>
          <a:p>
            <a:endParaRPr lang="en-US" sz="800" dirty="0"/>
          </a:p>
          <a:p>
            <a:r>
              <a:rPr lang="en-US" dirty="0"/>
              <a:t>(</a:t>
            </a:r>
            <a:r>
              <a:rPr lang="en-US"/>
              <a:t>My </a:t>
            </a:r>
            <a:r>
              <a:rPr lang="en-US" smtClean="0"/>
              <a:t>nerdy </a:t>
            </a:r>
            <a:r>
              <a:rPr lang="en-US" dirty="0"/>
              <a:t>students did all the real work!)</a:t>
            </a:r>
          </a:p>
          <a:p>
            <a:endParaRPr lang="en-US" dirty="0"/>
          </a:p>
        </p:txBody>
      </p:sp>
      <p:sp>
        <p:nvSpPr>
          <p:cNvPr id="798777" name="AutoShape 57"/>
          <p:cNvSpPr>
            <a:spLocks noChangeArrowheads="1"/>
          </p:cNvSpPr>
          <p:nvPr/>
        </p:nvSpPr>
        <p:spPr bwMode="auto">
          <a:xfrm>
            <a:off x="4800600" y="990600"/>
            <a:ext cx="2819400" cy="1295400"/>
          </a:xfrm>
          <a:prstGeom prst="wedgeRoundRectCallout">
            <a:avLst>
              <a:gd name="adj1" fmla="val 53884"/>
              <a:gd name="adj2" fmla="val 64218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Well that worked so well, I think I’ll have them sort the other six hundred!</a:t>
            </a:r>
          </a:p>
        </p:txBody>
      </p:sp>
      <p:grpSp>
        <p:nvGrpSpPr>
          <p:cNvPr id="798785" name="Group 65"/>
          <p:cNvGrpSpPr>
            <a:grpSpLocks/>
          </p:cNvGrpSpPr>
          <p:nvPr/>
        </p:nvGrpSpPr>
        <p:grpSpPr bwMode="auto">
          <a:xfrm>
            <a:off x="533400" y="1295400"/>
            <a:ext cx="1752600" cy="914400"/>
            <a:chOff x="144" y="528"/>
            <a:chExt cx="1104" cy="576"/>
          </a:xfrm>
        </p:grpSpPr>
        <p:pic>
          <p:nvPicPr>
            <p:cNvPr id="798786" name="Picture 6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2" t="21979" r="15942" b="25275"/>
            <a:stretch>
              <a:fillRect/>
            </a:stretch>
          </p:blipFill>
          <p:spPr bwMode="auto">
            <a:xfrm>
              <a:off x="144" y="528"/>
              <a:ext cx="110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8787" name="Text Box 67"/>
            <p:cNvSpPr txBox="1">
              <a:spLocks noChangeArrowheads="1"/>
            </p:cNvSpPr>
            <p:nvPr/>
          </p:nvSpPr>
          <p:spPr bwMode="auto">
            <a:xfrm>
              <a:off x="426" y="666"/>
              <a:ext cx="4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   17</a:t>
              </a:r>
            </a:p>
          </p:txBody>
        </p:sp>
      </p:grpSp>
      <p:grpSp>
        <p:nvGrpSpPr>
          <p:cNvPr id="798782" name="Group 62"/>
          <p:cNvGrpSpPr>
            <a:grpSpLocks/>
          </p:cNvGrpSpPr>
          <p:nvPr/>
        </p:nvGrpSpPr>
        <p:grpSpPr bwMode="auto">
          <a:xfrm>
            <a:off x="504825" y="1143000"/>
            <a:ext cx="1752600" cy="914400"/>
            <a:chOff x="144" y="528"/>
            <a:chExt cx="1104" cy="576"/>
          </a:xfrm>
        </p:grpSpPr>
        <p:pic>
          <p:nvPicPr>
            <p:cNvPr id="798783" name="Picture 6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2" t="21979" r="15942" b="25275"/>
            <a:stretch>
              <a:fillRect/>
            </a:stretch>
          </p:blipFill>
          <p:spPr bwMode="auto">
            <a:xfrm>
              <a:off x="144" y="528"/>
              <a:ext cx="110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8784" name="Text Box 64"/>
            <p:cNvSpPr txBox="1">
              <a:spLocks noChangeArrowheads="1"/>
            </p:cNvSpPr>
            <p:nvPr/>
          </p:nvSpPr>
          <p:spPr bwMode="auto">
            <a:xfrm>
              <a:off x="426" y="666"/>
              <a:ext cx="53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61492</a:t>
              </a:r>
            </a:p>
          </p:txBody>
        </p:sp>
      </p:grpSp>
      <p:grpSp>
        <p:nvGrpSpPr>
          <p:cNvPr id="798779" name="Group 59"/>
          <p:cNvGrpSpPr>
            <a:grpSpLocks/>
          </p:cNvGrpSpPr>
          <p:nvPr/>
        </p:nvGrpSpPr>
        <p:grpSpPr bwMode="auto">
          <a:xfrm>
            <a:off x="485775" y="1000125"/>
            <a:ext cx="1752600" cy="914400"/>
            <a:chOff x="144" y="528"/>
            <a:chExt cx="1104" cy="576"/>
          </a:xfrm>
        </p:grpSpPr>
        <p:pic>
          <p:nvPicPr>
            <p:cNvPr id="798780" name="Picture 6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2" t="21979" r="15942" b="25275"/>
            <a:stretch>
              <a:fillRect/>
            </a:stretch>
          </p:blipFill>
          <p:spPr bwMode="auto">
            <a:xfrm>
              <a:off x="144" y="528"/>
              <a:ext cx="110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8781" name="Text Box 61"/>
            <p:cNvSpPr txBox="1">
              <a:spLocks noChangeArrowheads="1"/>
            </p:cNvSpPr>
            <p:nvPr/>
          </p:nvSpPr>
          <p:spPr bwMode="auto">
            <a:xfrm>
              <a:off x="426" y="666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2774</a:t>
              </a:r>
            </a:p>
          </p:txBody>
        </p:sp>
      </p:grpSp>
      <p:grpSp>
        <p:nvGrpSpPr>
          <p:cNvPr id="798778" name="Group 58"/>
          <p:cNvGrpSpPr>
            <a:grpSpLocks/>
          </p:cNvGrpSpPr>
          <p:nvPr/>
        </p:nvGrpSpPr>
        <p:grpSpPr bwMode="auto">
          <a:xfrm>
            <a:off x="466725" y="866775"/>
            <a:ext cx="1752600" cy="914400"/>
            <a:chOff x="144" y="528"/>
            <a:chExt cx="1104" cy="576"/>
          </a:xfrm>
        </p:grpSpPr>
        <p:pic>
          <p:nvPicPr>
            <p:cNvPr id="798774" name="Picture 5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2" t="21979" r="15942" b="25275"/>
            <a:stretch>
              <a:fillRect/>
            </a:stretch>
          </p:blipFill>
          <p:spPr bwMode="auto">
            <a:xfrm>
              <a:off x="144" y="528"/>
              <a:ext cx="110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8775" name="Text Box 55"/>
            <p:cNvSpPr txBox="1">
              <a:spLocks noChangeArrowheads="1"/>
            </p:cNvSpPr>
            <p:nvPr/>
          </p:nvSpPr>
          <p:spPr bwMode="auto">
            <a:xfrm>
              <a:off x="426" y="666"/>
              <a:ext cx="5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99322</a:t>
              </a:r>
            </a:p>
          </p:txBody>
        </p:sp>
      </p:grpSp>
      <p:sp>
        <p:nvSpPr>
          <p:cNvPr id="798788" name="AutoShape 68"/>
          <p:cNvSpPr>
            <a:spLocks noChangeArrowheads="1"/>
          </p:cNvSpPr>
          <p:nvPr/>
        </p:nvSpPr>
        <p:spPr bwMode="auto">
          <a:xfrm>
            <a:off x="1219200" y="4495800"/>
            <a:ext cx="2819400" cy="1266825"/>
          </a:xfrm>
          <a:prstGeom prst="wedgeRoundRectCallout">
            <a:avLst>
              <a:gd name="adj1" fmla="val -71792"/>
              <a:gd name="adj2" fmla="val 38972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That sucks. Sorting 3 cards was OK… but 300? I don’t know where to start!</a:t>
            </a:r>
          </a:p>
        </p:txBody>
      </p:sp>
      <p:sp>
        <p:nvSpPr>
          <p:cNvPr id="798789" name="AutoShape 69"/>
          <p:cNvSpPr>
            <a:spLocks noChangeArrowheads="1"/>
          </p:cNvSpPr>
          <p:nvPr/>
        </p:nvSpPr>
        <p:spPr bwMode="auto">
          <a:xfrm>
            <a:off x="4419600" y="4419600"/>
            <a:ext cx="2819400" cy="1066800"/>
          </a:xfrm>
          <a:prstGeom prst="wedgeRoundRectCallout">
            <a:avLst>
              <a:gd name="adj1" fmla="val 74157"/>
              <a:gd name="adj2" fmla="val 69940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Yeah right. Hey, you’re kind of cute when you’re angry!</a:t>
            </a:r>
          </a:p>
        </p:txBody>
      </p:sp>
      <p:sp>
        <p:nvSpPr>
          <p:cNvPr id="798790" name="AutoShape 70"/>
          <p:cNvSpPr>
            <a:spLocks noChangeArrowheads="1"/>
          </p:cNvSpPr>
          <p:nvPr/>
        </p:nvSpPr>
        <p:spPr bwMode="auto">
          <a:xfrm>
            <a:off x="1219200" y="4724400"/>
            <a:ext cx="2819400" cy="914400"/>
          </a:xfrm>
          <a:prstGeom prst="wedgeRoundRectCallout">
            <a:avLst>
              <a:gd name="adj1" fmla="val -71792"/>
              <a:gd name="adj2" fmla="val 48264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&lt;blush&gt;Thanks&lt;/blush&gt;</a:t>
            </a:r>
          </a:p>
          <a:p>
            <a:endParaRPr lang="en-US" sz="1000"/>
          </a:p>
          <a:p>
            <a:r>
              <a:rPr lang="en-US"/>
              <a:t>But what can we do?</a:t>
            </a:r>
          </a:p>
        </p:txBody>
      </p:sp>
      <p:sp>
        <p:nvSpPr>
          <p:cNvPr id="798791" name="AutoShape 71"/>
          <p:cNvSpPr>
            <a:spLocks noChangeArrowheads="1"/>
          </p:cNvSpPr>
          <p:nvPr/>
        </p:nvSpPr>
        <p:spPr bwMode="auto">
          <a:xfrm>
            <a:off x="4419600" y="4419600"/>
            <a:ext cx="2819400" cy="1371600"/>
          </a:xfrm>
          <a:prstGeom prst="wedgeRoundRectCallout">
            <a:avLst>
              <a:gd name="adj1" fmla="val 74157"/>
              <a:gd name="adj2" fmla="val 43287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I think I have an idea.  We can be lazy too, let’s change Carey’s algorithm just a bit.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39167 -0.1666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98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83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22222E-6 L 0.1 -0.1666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98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-0.3 -0.1666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987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0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17708 -0.17083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7987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-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16042 -0.1708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7987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21" y="-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-0.15 -0.16944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7987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 -0.16666 L 0.01667 -0.16666 " pathEditMode="relative" ptsTypes="AA">
                                      <p:cBhvr>
                                        <p:cTn id="25" dur="1000" fill="hold"/>
                                        <p:tgtEl>
                                          <p:spTgt spid="798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 -0.16666 L -0.46667 -0.16666 " pathEditMode="relative" ptsTypes="AA">
                                      <p:cBhvr>
                                        <p:cTn id="27" dur="1000" fill="hold"/>
                                        <p:tgtEl>
                                          <p:spTgt spid="7987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08 -0.17083 L -0.07292 -0.17083 " pathEditMode="relative" ptsTypes="AA">
                                      <p:cBhvr>
                                        <p:cTn id="29" dur="1000" fill="hold"/>
                                        <p:tgtEl>
                                          <p:spTgt spid="7987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42 -0.17083 L -0.16458 -0.17083 " pathEditMode="relative" ptsTypes="AA">
                                      <p:cBhvr>
                                        <p:cTn id="31" dur="1000" fill="hold"/>
                                        <p:tgtEl>
                                          <p:spTgt spid="7987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16944 L -0.54167 -0.16944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7987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9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98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98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98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98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8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98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98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98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98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9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79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79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79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7" grpId="0" animBg="1"/>
      <p:bldP spid="798770" grpId="0" animBg="1"/>
      <p:bldP spid="798770" grpId="1" animBg="1"/>
      <p:bldP spid="798777" grpId="0" animBg="1"/>
      <p:bldP spid="798777" grpId="1" animBg="1"/>
      <p:bldP spid="798788" grpId="0" animBg="1"/>
      <p:bldP spid="798788" grpId="1" animBg="1"/>
      <p:bldP spid="798789" grpId="0" animBg="1"/>
      <p:bldP spid="798789" grpId="1" animBg="1"/>
      <p:bldP spid="798790" grpId="0" animBg="1"/>
      <p:bldP spid="798790" grpId="1" animBg="1"/>
      <p:bldP spid="798791" grpId="0" animBg="1"/>
      <p:bldP spid="798791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998575" y="5367575"/>
            <a:ext cx="4410311" cy="1336502"/>
            <a:chOff x="4998575" y="5367575"/>
            <a:chExt cx="4410311" cy="1336502"/>
          </a:xfrm>
        </p:grpSpPr>
        <p:grpSp>
          <p:nvGrpSpPr>
            <p:cNvPr id="58" name="Group 57"/>
            <p:cNvGrpSpPr/>
            <p:nvPr/>
          </p:nvGrpSpPr>
          <p:grpSpPr>
            <a:xfrm>
              <a:off x="4998575" y="5367575"/>
              <a:ext cx="4204419" cy="1336502"/>
              <a:chOff x="4518205" y="5018186"/>
              <a:chExt cx="4655311" cy="1859205"/>
            </a:xfrm>
          </p:grpSpPr>
          <p:sp>
            <p:nvSpPr>
              <p:cNvPr id="59" name="Rectangle 7"/>
              <p:cNvSpPr>
                <a:spLocks noChangeArrowheads="1"/>
              </p:cNvSpPr>
              <p:nvPr/>
            </p:nvSpPr>
            <p:spPr bwMode="auto">
              <a:xfrm>
                <a:off x="4537254" y="5087157"/>
                <a:ext cx="4495800" cy="1770843"/>
              </a:xfrm>
              <a:prstGeom prst="rect">
                <a:avLst/>
              </a:prstGeom>
              <a:solidFill>
                <a:srgbClr val="F7FFF7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Text Box 8"/>
              <p:cNvSpPr txBox="1">
                <a:spLocks noChangeArrowheads="1"/>
              </p:cNvSpPr>
              <p:nvPr/>
            </p:nvSpPr>
            <p:spPr bwMode="auto">
              <a:xfrm>
                <a:off x="4518205" y="5018186"/>
                <a:ext cx="4655311" cy="1859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noAutofit/>
              </a:bodyPr>
              <a:lstStyle/>
              <a:p>
                <a:pPr algn="l"/>
                <a:r>
                  <a:rPr lang="en-US" dirty="0" err="1"/>
                  <a:t>int</a:t>
                </a:r>
                <a:r>
                  <a:rPr lang="en-US" dirty="0"/>
                  <a:t> main()</a:t>
                </a:r>
              </a:p>
              <a:p>
                <a:pPr algn="l"/>
                <a:r>
                  <a:rPr lang="en-US" sz="1100" b="1" dirty="0" smtClean="0"/>
                  <a:t>{</a:t>
                </a:r>
                <a:r>
                  <a:rPr lang="en-US" sz="1200" dirty="0" smtClean="0"/>
                  <a:t/>
                </a:r>
                <a:br>
                  <a:rPr lang="en-US" sz="1200" dirty="0" smtClean="0"/>
                </a:br>
                <a:r>
                  <a:rPr lang="en-US" sz="1200" dirty="0" smtClean="0"/>
                  <a:t>    </a:t>
                </a:r>
                <a:r>
                  <a:rPr lang="en-US" dirty="0" smtClean="0"/>
                  <a:t>Node *cur = </a:t>
                </a:r>
                <a:r>
                  <a:rPr lang="en-US" dirty="0" err="1" smtClean="0"/>
                  <a:t>createLinkedList</a:t>
                </a:r>
                <a:r>
                  <a:rPr lang="en-US" dirty="0" smtClean="0"/>
                  <a:t>();  </a:t>
                </a:r>
              </a:p>
              <a:p>
                <a:pPr algn="l"/>
                <a:r>
                  <a:rPr lang="en-US" sz="1600" dirty="0" smtClean="0"/>
                  <a:t> </a:t>
                </a:r>
              </a:p>
              <a:p>
                <a:pPr algn="l"/>
                <a:r>
                  <a:rPr lang="en-US" sz="800" dirty="0" smtClean="0"/>
                  <a:t/>
                </a:r>
                <a:br>
                  <a:rPr lang="en-US" sz="800" dirty="0" smtClean="0"/>
                </a:br>
                <a:r>
                  <a:rPr lang="en-US" sz="1200" b="1" dirty="0" smtClean="0"/>
                  <a:t>}</a:t>
                </a:r>
                <a:endParaRPr lang="en-US" sz="1200" b="1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5159402" y="6161803"/>
              <a:ext cx="4249484" cy="370712"/>
              <a:chOff x="5159402" y="6161803"/>
              <a:chExt cx="4249484" cy="370712"/>
            </a:xfrm>
          </p:grpSpPr>
          <p:sp>
            <p:nvSpPr>
              <p:cNvPr id="61" name="Text Box 15"/>
              <p:cNvSpPr txBox="1">
                <a:spLocks noChangeArrowheads="1"/>
              </p:cNvSpPr>
              <p:nvPr/>
            </p:nvSpPr>
            <p:spPr bwMode="auto">
              <a:xfrm>
                <a:off x="5159402" y="6161803"/>
                <a:ext cx="4249484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600" dirty="0" err="1" smtClean="0"/>
                  <a:t>int</a:t>
                </a:r>
                <a:r>
                  <a:rPr lang="en-US" sz="1600" dirty="0" smtClean="0"/>
                  <a:t> biggest</a:t>
                </a:r>
                <a:r>
                  <a:rPr lang="en-US" dirty="0" smtClean="0"/>
                  <a:t> = </a:t>
                </a:r>
                <a:r>
                  <a:rPr lang="en-US" dirty="0" err="1" smtClean="0"/>
                  <a:t>magicbiggest</a:t>
                </a:r>
                <a:r>
                  <a:rPr lang="en-US" dirty="0" smtClean="0"/>
                  <a:t>( </a:t>
                </a:r>
                <a:r>
                  <a:rPr lang="en-US" dirty="0" smtClean="0">
                    <a:solidFill>
                      <a:srgbClr val="6600CC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           </a:t>
                </a:r>
                <a:r>
                  <a:rPr lang="en-US" dirty="0" smtClean="0"/>
                  <a:t>); </a:t>
                </a:r>
                <a:r>
                  <a:rPr lang="en-US" sz="1200" dirty="0" smtClean="0"/>
                  <a:t>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2" name="Rectangle 19"/>
              <p:cNvSpPr>
                <a:spLocks noChangeArrowheads="1"/>
              </p:cNvSpPr>
              <p:nvPr/>
            </p:nvSpPr>
            <p:spPr bwMode="auto">
              <a:xfrm>
                <a:off x="7837781" y="6165803"/>
                <a:ext cx="12001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cur-&gt;next</a:t>
                </a: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5002213" y="943324"/>
            <a:ext cx="4243387" cy="4410069"/>
            <a:chOff x="5002213" y="943324"/>
            <a:chExt cx="4243387" cy="4410069"/>
          </a:xfrm>
        </p:grpSpPr>
        <p:grpSp>
          <p:nvGrpSpPr>
            <p:cNvPr id="45" name="Group 44"/>
            <p:cNvGrpSpPr/>
            <p:nvPr/>
          </p:nvGrpSpPr>
          <p:grpSpPr>
            <a:xfrm>
              <a:off x="5002213" y="943324"/>
              <a:ext cx="4065587" cy="4410069"/>
              <a:chOff x="5002213" y="1235164"/>
              <a:chExt cx="4065587" cy="4410069"/>
            </a:xfrm>
          </p:grpSpPr>
          <p:sp>
            <p:nvSpPr>
              <p:cNvPr id="46" name="Rectangle 2"/>
              <p:cNvSpPr>
                <a:spLocks noChangeArrowheads="1"/>
              </p:cNvSpPr>
              <p:nvPr/>
            </p:nvSpPr>
            <p:spPr bwMode="auto">
              <a:xfrm>
                <a:off x="5010150" y="1250066"/>
                <a:ext cx="4057650" cy="4356190"/>
              </a:xfrm>
              <a:prstGeom prst="rect">
                <a:avLst/>
              </a:prstGeom>
              <a:solidFill>
                <a:srgbClr val="FFF3E7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7" name="Text Box 3"/>
              <p:cNvSpPr txBox="1">
                <a:spLocks noChangeArrowheads="1"/>
              </p:cNvSpPr>
              <p:nvPr/>
            </p:nvSpPr>
            <p:spPr bwMode="auto">
              <a:xfrm>
                <a:off x="5030788" y="3706241"/>
                <a:ext cx="2279650" cy="19389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200" b="1" dirty="0"/>
                  <a:t>{</a:t>
                </a:r>
              </a:p>
              <a:p>
                <a:pPr algn="l"/>
                <a:endParaRPr lang="en-US" sz="1200" dirty="0"/>
              </a:p>
              <a:p>
                <a:pPr algn="l"/>
                <a:endParaRPr lang="en-US" sz="1200" dirty="0"/>
              </a:p>
              <a:p>
                <a:pPr algn="l"/>
                <a:endParaRPr lang="en-US" sz="1200" dirty="0"/>
              </a:p>
              <a:p>
                <a:pPr algn="l"/>
                <a:endParaRPr lang="en-US" sz="1200" dirty="0"/>
              </a:p>
              <a:p>
                <a:pPr algn="l"/>
                <a:endParaRPr lang="en-US" sz="1200" dirty="0"/>
              </a:p>
              <a:p>
                <a:pPr algn="l"/>
                <a:endParaRPr lang="en-US" sz="1200" dirty="0"/>
              </a:p>
              <a:p>
                <a:pPr algn="l"/>
                <a:endParaRPr lang="en-US" sz="1200" dirty="0" smtClean="0"/>
              </a:p>
              <a:p>
                <a:pPr algn="l"/>
                <a:endParaRPr lang="en-US" sz="1200" dirty="0" smtClean="0"/>
              </a:p>
              <a:p>
                <a:pPr algn="l"/>
                <a:r>
                  <a:rPr lang="en-US" sz="1200" b="1" dirty="0" smtClean="0"/>
                  <a:t>}</a:t>
                </a:r>
                <a:endParaRPr lang="en-US" sz="1200" b="1" dirty="0"/>
              </a:p>
            </p:txBody>
          </p:sp>
          <p:sp>
            <p:nvSpPr>
              <p:cNvPr id="48" name="Text Box 5"/>
              <p:cNvSpPr txBox="1">
                <a:spLocks noChangeArrowheads="1"/>
              </p:cNvSpPr>
              <p:nvPr/>
            </p:nvSpPr>
            <p:spPr bwMode="auto">
              <a:xfrm>
                <a:off x="5383213" y="3391921"/>
                <a:ext cx="3656012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dirty="0" smtClean="0"/>
                  <a:t>biggest(                    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49" name="Text Box 6"/>
              <p:cNvSpPr txBox="1">
                <a:spLocks noChangeArrowheads="1"/>
              </p:cNvSpPr>
              <p:nvPr/>
            </p:nvSpPr>
            <p:spPr bwMode="auto">
              <a:xfrm>
                <a:off x="5002213" y="3391921"/>
                <a:ext cx="22796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/>
                  <a:t>int</a:t>
                </a:r>
              </a:p>
            </p:txBody>
          </p:sp>
          <p:sp>
            <p:nvSpPr>
              <p:cNvPr id="50" name="Text Box 13"/>
              <p:cNvSpPr txBox="1">
                <a:spLocks noChangeArrowheads="1"/>
              </p:cNvSpPr>
              <p:nvPr/>
            </p:nvSpPr>
            <p:spPr bwMode="auto">
              <a:xfrm>
                <a:off x="6257350" y="3410971"/>
                <a:ext cx="1508125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dirty="0">
                    <a:solidFill>
                      <a:srgbClr val="6600CC"/>
                    </a:solidFill>
                  </a:rPr>
                  <a:t>Node *cur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030788" y="1235164"/>
                <a:ext cx="3989387" cy="11849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600" dirty="0" err="1"/>
                  <a:t>struct</a:t>
                </a:r>
                <a:r>
                  <a:rPr lang="en-US" sz="1600" dirty="0"/>
                  <a:t> Node</a:t>
                </a:r>
              </a:p>
              <a:p>
                <a:pPr algn="l"/>
                <a:r>
                  <a:rPr lang="en-US" sz="1100" b="1" dirty="0"/>
                  <a:t>{</a:t>
                </a:r>
              </a:p>
              <a:p>
                <a:pPr algn="l"/>
                <a:r>
                  <a:rPr lang="en-US" sz="1600" dirty="0"/>
                  <a:t>    </a:t>
                </a:r>
                <a:r>
                  <a:rPr lang="en-US" sz="1600" dirty="0" err="1"/>
                  <a:t>int</a:t>
                </a:r>
                <a:r>
                  <a:rPr lang="en-US" sz="1600" dirty="0"/>
                  <a:t> </a:t>
                </a:r>
                <a:r>
                  <a:rPr lang="en-US" sz="1600" dirty="0" err="1"/>
                  <a:t>val</a:t>
                </a:r>
                <a:r>
                  <a:rPr lang="en-US" sz="1600" dirty="0"/>
                  <a:t>;</a:t>
                </a:r>
              </a:p>
              <a:p>
                <a:pPr algn="l"/>
                <a:r>
                  <a:rPr lang="en-US" sz="1600" dirty="0"/>
                  <a:t>    Node *next;</a:t>
                </a:r>
              </a:p>
              <a:p>
                <a:pPr algn="l"/>
                <a:r>
                  <a:rPr lang="en-US" sz="1200" b="1" dirty="0"/>
                  <a:t>};</a:t>
                </a:r>
              </a:p>
            </p:txBody>
          </p:sp>
        </p:grpSp>
        <p:sp>
          <p:nvSpPr>
            <p:cNvPr id="52" name="Text Box 8"/>
            <p:cNvSpPr txBox="1">
              <a:spLocks noChangeArrowheads="1"/>
            </p:cNvSpPr>
            <p:nvPr/>
          </p:nvSpPr>
          <p:spPr bwMode="auto">
            <a:xfrm>
              <a:off x="5038928" y="2212806"/>
              <a:ext cx="4206672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dirty="0" smtClean="0">
                  <a:solidFill>
                    <a:schemeClr val="tx1"/>
                  </a:solidFill>
                </a:rPr>
                <a:t>// provided for your use!</a:t>
              </a:r>
            </a:p>
            <a:p>
              <a:pPr algn="l"/>
              <a:r>
                <a:rPr lang="en-US" dirty="0" err="1" smtClean="0">
                  <a:solidFill>
                    <a:schemeClr val="accent1">
                      <a:lumMod val="75000"/>
                    </a:schemeClr>
                  </a:solidFill>
                </a:rPr>
                <a:t>int</a:t>
              </a:r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rgbClr val="FF0000"/>
                  </a:solidFill>
                </a:rPr>
                <a:t>magicbiggest</a:t>
              </a:r>
              <a:r>
                <a:rPr lang="en-US" dirty="0" smtClean="0">
                  <a:solidFill>
                    <a:srgbClr val="FF0000"/>
                  </a:solidFill>
                </a:rPr>
                <a:t>(</a:t>
              </a:r>
              <a:r>
                <a:rPr lang="en-US" dirty="0" smtClean="0">
                  <a:solidFill>
                    <a:srgbClr val="6600CC"/>
                  </a:solidFill>
                </a:rPr>
                <a:t>Node *n</a:t>
              </a:r>
              <a:r>
                <a:rPr lang="en-US" dirty="0" smtClean="0">
                  <a:solidFill>
                    <a:schemeClr val="tx1"/>
                  </a:solidFill>
                </a:rPr>
                <a:t>) { </a:t>
              </a:r>
              <a:r>
                <a:rPr lang="en-US" sz="1400" dirty="0" smtClean="0">
                  <a:solidFill>
                    <a:schemeClr val="tx1"/>
                  </a:solidFill>
                </a:rPr>
                <a:t>…</a:t>
              </a:r>
              <a:r>
                <a:rPr lang="en-US" dirty="0" smtClean="0">
                  <a:solidFill>
                    <a:schemeClr val="tx1"/>
                  </a:solidFill>
                </a:rPr>
                <a:t> }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CBF0-A5C7-40B3-8B0B-7FAE76A6F72C}" type="slidenum">
              <a:rPr lang="en-US"/>
              <a:pPr/>
              <a:t>50</a:t>
            </a:fld>
            <a:endParaRPr lang="en-US"/>
          </a:p>
        </p:txBody>
      </p:sp>
      <p:sp>
        <p:nvSpPr>
          <p:cNvPr id="872461" name="Rectangle 13"/>
          <p:cNvSpPr>
            <a:spLocks noGrp="1" noChangeArrowheads="1"/>
          </p:cNvSpPr>
          <p:nvPr>
            <p:ph type="title"/>
          </p:nvPr>
        </p:nvSpPr>
        <p:spPr>
          <a:xfrm>
            <a:off x="13750" y="-161925"/>
            <a:ext cx="7772400" cy="1143000"/>
          </a:xfrm>
        </p:spPr>
        <p:txBody>
          <a:bodyPr/>
          <a:lstStyle/>
          <a:p>
            <a:r>
              <a:rPr lang="en-US" sz="3200" dirty="0"/>
              <a:t>Step #3: </a:t>
            </a:r>
            <a:r>
              <a:rPr lang="en-US" sz="3200" dirty="0">
                <a:solidFill>
                  <a:schemeClr val="accent2"/>
                </a:solidFill>
              </a:rPr>
              <a:t>Add your base case Code</a:t>
            </a:r>
          </a:p>
        </p:txBody>
      </p:sp>
      <p:sp>
        <p:nvSpPr>
          <p:cNvPr id="872462" name="Text Box 14"/>
          <p:cNvSpPr txBox="1">
            <a:spLocks noChangeArrowheads="1"/>
          </p:cNvSpPr>
          <p:nvPr/>
        </p:nvSpPr>
        <p:spPr bwMode="auto">
          <a:xfrm>
            <a:off x="-405378" y="821541"/>
            <a:ext cx="58263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Determine your </a:t>
            </a:r>
            <a:r>
              <a:rPr lang="en-US" dirty="0">
                <a:solidFill>
                  <a:srgbClr val="6600CC"/>
                </a:solidFill>
              </a:rPr>
              <a:t>base case(s)</a:t>
            </a:r>
            <a:r>
              <a:rPr lang="en-US" dirty="0">
                <a:solidFill>
                  <a:schemeClr val="tx1"/>
                </a:solidFill>
              </a:rPr>
              <a:t> and write the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code to handle them </a:t>
            </a:r>
            <a:r>
              <a:rPr lang="en-US" i="1" dirty="0">
                <a:solidFill>
                  <a:srgbClr val="6600CC"/>
                </a:solidFill>
              </a:rPr>
              <a:t>without recursion!</a:t>
            </a:r>
          </a:p>
        </p:txBody>
      </p:sp>
      <p:sp>
        <p:nvSpPr>
          <p:cNvPr id="872463" name="Text Box 15"/>
          <p:cNvSpPr txBox="1">
            <a:spLocks noChangeArrowheads="1"/>
          </p:cNvSpPr>
          <p:nvPr/>
        </p:nvSpPr>
        <p:spPr bwMode="auto">
          <a:xfrm>
            <a:off x="155085" y="3451225"/>
            <a:ext cx="4632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Well, if a linked list </a:t>
            </a:r>
            <a:r>
              <a:rPr lang="en-US" dirty="0">
                <a:solidFill>
                  <a:srgbClr val="6600CC"/>
                </a:solidFill>
              </a:rPr>
              <a:t>has only one node</a:t>
            </a:r>
            <a:r>
              <a:rPr lang="en-US" dirty="0"/>
              <a:t>…</a:t>
            </a:r>
          </a:p>
        </p:txBody>
      </p:sp>
      <p:sp>
        <p:nvSpPr>
          <p:cNvPr id="872464" name="Text Box 16"/>
          <p:cNvSpPr txBox="1">
            <a:spLocks noChangeArrowheads="1"/>
          </p:cNvSpPr>
          <p:nvPr/>
        </p:nvSpPr>
        <p:spPr bwMode="auto">
          <a:xfrm>
            <a:off x="382411" y="1612704"/>
            <a:ext cx="43561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For this problem</a:t>
            </a:r>
            <a:r>
              <a:rPr lang="en-US" dirty="0"/>
              <a:t>, </a:t>
            </a:r>
            <a:r>
              <a:rPr lang="en-US" dirty="0" smtClean="0"/>
              <a:t>we’re assuming </a:t>
            </a:r>
            <a:r>
              <a:rPr lang="en-US" dirty="0"/>
              <a:t>that the user must pass in a linked list with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at least one element</a:t>
            </a:r>
            <a:r>
              <a:rPr lang="en-US" dirty="0"/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72467" name="Text Box 19"/>
          <p:cNvSpPr txBox="1">
            <a:spLocks noChangeArrowheads="1"/>
          </p:cNvSpPr>
          <p:nvPr/>
        </p:nvSpPr>
        <p:spPr bwMode="auto">
          <a:xfrm>
            <a:off x="373572" y="2670175"/>
            <a:ext cx="4356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So, what’s the </a:t>
            </a:r>
            <a:r>
              <a:rPr lang="en-US">
                <a:solidFill>
                  <a:srgbClr val="6600CC"/>
                </a:solidFill>
              </a:rPr>
              <a:t>simplest case</a:t>
            </a:r>
            <a:r>
              <a:rPr lang="en-US"/>
              <a:t> that our function must handle?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72500" name="Text Box 52"/>
          <p:cNvSpPr txBox="1">
            <a:spLocks noChangeArrowheads="1"/>
          </p:cNvSpPr>
          <p:nvPr/>
        </p:nvSpPr>
        <p:spPr bwMode="auto">
          <a:xfrm>
            <a:off x="5230813" y="3560644"/>
            <a:ext cx="40941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/>
              <a:t>if (</a:t>
            </a:r>
            <a:r>
              <a:rPr lang="en-US" sz="1600" dirty="0">
                <a:solidFill>
                  <a:srgbClr val="6600CC"/>
                </a:solidFill>
              </a:rPr>
              <a:t>cur-&gt;next == </a:t>
            </a:r>
            <a:r>
              <a:rPr lang="en-US" sz="1600" dirty="0" err="1" smtClean="0">
                <a:solidFill>
                  <a:srgbClr val="FF0000"/>
                </a:solidFill>
              </a:rPr>
              <a:t>nullptr</a:t>
            </a:r>
            <a:r>
              <a:rPr lang="en-US" dirty="0" smtClean="0"/>
              <a:t>) </a:t>
            </a:r>
            <a:r>
              <a:rPr lang="en-US" sz="1200" dirty="0" smtClean="0"/>
              <a:t> </a:t>
            </a:r>
            <a:r>
              <a:rPr lang="en-US" sz="1200" dirty="0"/>
              <a:t>// the only node</a:t>
            </a:r>
          </a:p>
          <a:p>
            <a:pPr algn="l"/>
            <a:r>
              <a:rPr lang="en-US" dirty="0"/>
              <a:t>    return </a:t>
            </a:r>
            <a:r>
              <a:rPr lang="en-US" dirty="0">
                <a:solidFill>
                  <a:srgbClr val="6600CC"/>
                </a:solidFill>
              </a:rPr>
              <a:t>cur-&gt;</a:t>
            </a:r>
            <a:r>
              <a:rPr lang="en-US" dirty="0" err="1">
                <a:solidFill>
                  <a:srgbClr val="6600CC"/>
                </a:solidFill>
              </a:rPr>
              <a:t>val</a:t>
            </a:r>
            <a:r>
              <a:rPr lang="en-US" dirty="0"/>
              <a:t>;   </a:t>
            </a:r>
            <a:r>
              <a:rPr lang="en-US" sz="1200" dirty="0"/>
              <a:t>// so return its value</a:t>
            </a:r>
          </a:p>
        </p:txBody>
      </p:sp>
      <p:pic>
        <p:nvPicPr>
          <p:cNvPr id="872503" name="Picture 5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3967163"/>
            <a:ext cx="971550" cy="139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2504" name="Rectangle 56"/>
          <p:cNvSpPr>
            <a:spLocks noChangeArrowheads="1"/>
          </p:cNvSpPr>
          <p:nvPr/>
        </p:nvSpPr>
        <p:spPr bwMode="auto">
          <a:xfrm>
            <a:off x="155084" y="5389563"/>
            <a:ext cx="4632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Then </a:t>
            </a:r>
            <a:r>
              <a:rPr lang="en-US" i="1" dirty="0"/>
              <a:t>by definition</a:t>
            </a:r>
            <a:r>
              <a:rPr lang="en-US" dirty="0"/>
              <a:t> that node </a:t>
            </a:r>
            <a:r>
              <a:rPr lang="en-US" i="1" dirty="0"/>
              <a:t>must</a:t>
            </a:r>
            <a:r>
              <a:rPr lang="en-US" dirty="0"/>
              <a:t> hold the </a:t>
            </a:r>
            <a:r>
              <a:rPr lang="en-US" dirty="0" smtClean="0"/>
              <a:t>biggest </a:t>
            </a:r>
            <a:r>
              <a:rPr lang="en-US" dirty="0"/>
              <a:t>(only!) value in the list, right? </a:t>
            </a:r>
          </a:p>
        </p:txBody>
      </p:sp>
      <p:sp>
        <p:nvSpPr>
          <p:cNvPr id="872505" name="Line 57"/>
          <p:cNvSpPr>
            <a:spLocks noChangeShapeType="1"/>
          </p:cNvSpPr>
          <p:nvPr/>
        </p:nvSpPr>
        <p:spPr bwMode="auto">
          <a:xfrm flipV="1">
            <a:off x="2676525" y="3881318"/>
            <a:ext cx="4417592" cy="13193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72506" name="Line 58"/>
          <p:cNvSpPr>
            <a:spLocks noChangeShapeType="1"/>
          </p:cNvSpPr>
          <p:nvPr/>
        </p:nvSpPr>
        <p:spPr bwMode="auto">
          <a:xfrm flipV="1">
            <a:off x="2571749" y="4072379"/>
            <a:ext cx="3838477" cy="86157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72507" name="Rectangle 59"/>
          <p:cNvSpPr>
            <a:spLocks noChangeArrowheads="1"/>
          </p:cNvSpPr>
          <p:nvPr/>
        </p:nvSpPr>
        <p:spPr bwMode="auto">
          <a:xfrm>
            <a:off x="659636" y="6201246"/>
            <a:ext cx="37195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Are there any other base cases?</a:t>
            </a:r>
          </a:p>
        </p:txBody>
      </p:sp>
      <p:sp>
        <p:nvSpPr>
          <p:cNvPr id="872526" name="AutoShape 78"/>
          <p:cNvSpPr>
            <a:spLocks noChangeArrowheads="1"/>
          </p:cNvSpPr>
          <p:nvPr/>
        </p:nvSpPr>
        <p:spPr bwMode="auto">
          <a:xfrm flipH="1">
            <a:off x="2000152" y="4221633"/>
            <a:ext cx="3705225" cy="1095375"/>
          </a:xfrm>
          <a:prstGeom prst="wedgeRoundRectCallout">
            <a:avLst>
              <a:gd name="adj1" fmla="val 8866"/>
              <a:gd name="adj2" fmla="val 135361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Nope… Since we don’t have to deal with an empty list, this is the simplest case…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2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2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7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7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2462" grpId="0"/>
      <p:bldP spid="872463" grpId="0"/>
      <p:bldP spid="872464" grpId="0"/>
      <p:bldP spid="872467" grpId="0"/>
      <p:bldP spid="872500" grpId="0"/>
      <p:bldP spid="872504" grpId="0"/>
      <p:bldP spid="872505" grpId="0" animBg="1"/>
      <p:bldP spid="872505" grpId="1" animBg="1"/>
      <p:bldP spid="872506" grpId="0" animBg="1"/>
      <p:bldP spid="872506" grpId="1" animBg="1"/>
      <p:bldP spid="872507" grpId="0"/>
      <p:bldP spid="87252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4998575" y="5367575"/>
            <a:ext cx="4410311" cy="1336502"/>
            <a:chOff x="4998575" y="5367575"/>
            <a:chExt cx="4410311" cy="1336502"/>
          </a:xfrm>
        </p:grpSpPr>
        <p:grpSp>
          <p:nvGrpSpPr>
            <p:cNvPr id="83" name="Group 82"/>
            <p:cNvGrpSpPr/>
            <p:nvPr/>
          </p:nvGrpSpPr>
          <p:grpSpPr>
            <a:xfrm>
              <a:off x="4998575" y="5367575"/>
              <a:ext cx="4204419" cy="1336502"/>
              <a:chOff x="4518205" y="5018186"/>
              <a:chExt cx="4655311" cy="1859205"/>
            </a:xfrm>
          </p:grpSpPr>
          <p:sp>
            <p:nvSpPr>
              <p:cNvPr id="87" name="Rectangle 7"/>
              <p:cNvSpPr>
                <a:spLocks noChangeArrowheads="1"/>
              </p:cNvSpPr>
              <p:nvPr/>
            </p:nvSpPr>
            <p:spPr bwMode="auto">
              <a:xfrm>
                <a:off x="4537254" y="5087157"/>
                <a:ext cx="4495800" cy="1770843"/>
              </a:xfrm>
              <a:prstGeom prst="rect">
                <a:avLst/>
              </a:prstGeom>
              <a:solidFill>
                <a:srgbClr val="F7FFF7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8" name="Text Box 8"/>
              <p:cNvSpPr txBox="1">
                <a:spLocks noChangeArrowheads="1"/>
              </p:cNvSpPr>
              <p:nvPr/>
            </p:nvSpPr>
            <p:spPr bwMode="auto">
              <a:xfrm>
                <a:off x="4518205" y="5018186"/>
                <a:ext cx="4655311" cy="1859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noAutofit/>
              </a:bodyPr>
              <a:lstStyle/>
              <a:p>
                <a:pPr algn="l"/>
                <a:r>
                  <a:rPr lang="en-US" dirty="0" err="1"/>
                  <a:t>int</a:t>
                </a:r>
                <a:r>
                  <a:rPr lang="en-US" dirty="0"/>
                  <a:t> main()</a:t>
                </a:r>
              </a:p>
              <a:p>
                <a:pPr algn="l"/>
                <a:r>
                  <a:rPr lang="en-US" sz="1100" b="1" dirty="0" smtClean="0"/>
                  <a:t>{</a:t>
                </a:r>
                <a:r>
                  <a:rPr lang="en-US" sz="1200" dirty="0" smtClean="0"/>
                  <a:t/>
                </a:r>
                <a:br>
                  <a:rPr lang="en-US" sz="1200" dirty="0" smtClean="0"/>
                </a:br>
                <a:r>
                  <a:rPr lang="en-US" sz="1200" dirty="0" smtClean="0"/>
                  <a:t>    </a:t>
                </a:r>
                <a:r>
                  <a:rPr lang="en-US" dirty="0" smtClean="0"/>
                  <a:t>Node *cur = </a:t>
                </a:r>
                <a:r>
                  <a:rPr lang="en-US" dirty="0" err="1" smtClean="0"/>
                  <a:t>createLinkedList</a:t>
                </a:r>
                <a:r>
                  <a:rPr lang="en-US" dirty="0" smtClean="0"/>
                  <a:t>();  </a:t>
                </a:r>
              </a:p>
              <a:p>
                <a:pPr algn="l"/>
                <a:r>
                  <a:rPr lang="en-US" sz="1600" dirty="0" smtClean="0"/>
                  <a:t> </a:t>
                </a:r>
              </a:p>
              <a:p>
                <a:pPr algn="l"/>
                <a:r>
                  <a:rPr lang="en-US" sz="800" dirty="0" smtClean="0"/>
                  <a:t/>
                </a:r>
                <a:br>
                  <a:rPr lang="en-US" sz="800" dirty="0" smtClean="0"/>
                </a:br>
                <a:r>
                  <a:rPr lang="en-US" sz="1200" b="1" dirty="0" smtClean="0"/>
                  <a:t>}</a:t>
                </a:r>
                <a:endParaRPr lang="en-US" sz="1200" b="1" dirty="0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5159402" y="6161803"/>
              <a:ext cx="4249484" cy="370712"/>
              <a:chOff x="5159402" y="6161803"/>
              <a:chExt cx="4249484" cy="370712"/>
            </a:xfrm>
          </p:grpSpPr>
          <p:sp>
            <p:nvSpPr>
              <p:cNvPr id="85" name="Text Box 15"/>
              <p:cNvSpPr txBox="1">
                <a:spLocks noChangeArrowheads="1"/>
              </p:cNvSpPr>
              <p:nvPr/>
            </p:nvSpPr>
            <p:spPr bwMode="auto">
              <a:xfrm>
                <a:off x="5159402" y="6161803"/>
                <a:ext cx="4249484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600" dirty="0" err="1" smtClean="0"/>
                  <a:t>int</a:t>
                </a:r>
                <a:r>
                  <a:rPr lang="en-US" sz="1600" dirty="0" smtClean="0"/>
                  <a:t> biggest</a:t>
                </a:r>
                <a:r>
                  <a:rPr lang="en-US" dirty="0" smtClean="0"/>
                  <a:t> = </a:t>
                </a:r>
                <a:r>
                  <a:rPr lang="en-US" dirty="0" err="1" smtClean="0"/>
                  <a:t>magicbiggest</a:t>
                </a:r>
                <a:r>
                  <a:rPr lang="en-US" dirty="0" smtClean="0"/>
                  <a:t>( </a:t>
                </a:r>
                <a:r>
                  <a:rPr lang="en-US" dirty="0" smtClean="0">
                    <a:solidFill>
                      <a:srgbClr val="6600CC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            </a:t>
                </a:r>
                <a:r>
                  <a:rPr lang="en-US" dirty="0" smtClean="0"/>
                  <a:t>); </a:t>
                </a:r>
                <a:r>
                  <a:rPr lang="en-US" sz="1200" dirty="0" smtClean="0"/>
                  <a:t>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6" name="Rectangle 19"/>
              <p:cNvSpPr>
                <a:spLocks noChangeArrowheads="1"/>
              </p:cNvSpPr>
              <p:nvPr/>
            </p:nvSpPr>
            <p:spPr bwMode="auto">
              <a:xfrm>
                <a:off x="7889287" y="6165803"/>
                <a:ext cx="12001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cur-&gt;next</a:t>
                </a: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5002213" y="943324"/>
            <a:ext cx="4322762" cy="4410069"/>
            <a:chOff x="5002213" y="943324"/>
            <a:chExt cx="4322762" cy="4410069"/>
          </a:xfrm>
        </p:grpSpPr>
        <p:grpSp>
          <p:nvGrpSpPr>
            <p:cNvPr id="71" name="Group 70"/>
            <p:cNvGrpSpPr/>
            <p:nvPr/>
          </p:nvGrpSpPr>
          <p:grpSpPr>
            <a:xfrm>
              <a:off x="5002213" y="943324"/>
              <a:ext cx="4243387" cy="4410069"/>
              <a:chOff x="5002213" y="943324"/>
              <a:chExt cx="4243387" cy="4410069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5002213" y="943324"/>
                <a:ext cx="4065587" cy="4410069"/>
                <a:chOff x="5002213" y="1235164"/>
                <a:chExt cx="4065587" cy="4410069"/>
              </a:xfrm>
            </p:grpSpPr>
            <p:sp>
              <p:nvSpPr>
                <p:cNvPr id="74" name="Rectangle 2"/>
                <p:cNvSpPr>
                  <a:spLocks noChangeArrowheads="1"/>
                </p:cNvSpPr>
                <p:nvPr/>
              </p:nvSpPr>
              <p:spPr bwMode="auto">
                <a:xfrm>
                  <a:off x="5010150" y="1250066"/>
                  <a:ext cx="4057650" cy="4356190"/>
                </a:xfrm>
                <a:prstGeom prst="rect">
                  <a:avLst/>
                </a:prstGeom>
                <a:solidFill>
                  <a:srgbClr val="FFF3E7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5030788" y="3706241"/>
                  <a:ext cx="2279650" cy="19389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200" b="1" dirty="0"/>
                    <a:t>{</a:t>
                  </a:r>
                </a:p>
                <a:p>
                  <a:pPr algn="l"/>
                  <a:endParaRPr lang="en-US" sz="1200" dirty="0"/>
                </a:p>
                <a:p>
                  <a:pPr algn="l"/>
                  <a:endParaRPr lang="en-US" sz="1200" dirty="0"/>
                </a:p>
                <a:p>
                  <a:pPr algn="l"/>
                  <a:endParaRPr lang="en-US" sz="1200" dirty="0"/>
                </a:p>
                <a:p>
                  <a:pPr algn="l"/>
                  <a:endParaRPr lang="en-US" sz="1200" dirty="0"/>
                </a:p>
                <a:p>
                  <a:pPr algn="l"/>
                  <a:endParaRPr lang="en-US" sz="1200" dirty="0"/>
                </a:p>
                <a:p>
                  <a:pPr algn="l"/>
                  <a:endParaRPr lang="en-US" sz="1200" dirty="0"/>
                </a:p>
                <a:p>
                  <a:pPr algn="l"/>
                  <a:endParaRPr lang="en-US" sz="1200" dirty="0" smtClean="0"/>
                </a:p>
                <a:p>
                  <a:pPr algn="l"/>
                  <a:endParaRPr lang="en-US" sz="1200" dirty="0" smtClean="0"/>
                </a:p>
                <a:p>
                  <a:pPr algn="l"/>
                  <a:r>
                    <a:rPr lang="en-US" sz="1200" b="1" dirty="0" smtClean="0"/>
                    <a:t>}</a:t>
                  </a:r>
                  <a:endParaRPr lang="en-US" sz="1200" b="1" dirty="0"/>
                </a:p>
              </p:txBody>
            </p:sp>
            <p:sp>
              <p:nvSpPr>
                <p:cNvPr id="76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5383213" y="3391921"/>
                  <a:ext cx="3656012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dirty="0" smtClean="0"/>
                    <a:t>biggest(                    </a:t>
                  </a:r>
                  <a:r>
                    <a:rPr lang="en-US" dirty="0"/>
                    <a:t>)</a:t>
                  </a:r>
                </a:p>
              </p:txBody>
            </p:sp>
            <p:sp>
              <p:nvSpPr>
                <p:cNvPr id="77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5002213" y="3391921"/>
                  <a:ext cx="2279650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/>
                    <a:t>int</a:t>
                  </a:r>
                </a:p>
              </p:txBody>
            </p:sp>
            <p:sp>
              <p:nvSpPr>
                <p:cNvPr id="78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257350" y="3410971"/>
                  <a:ext cx="1508125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dirty="0">
                      <a:solidFill>
                        <a:srgbClr val="6600CC"/>
                      </a:solidFill>
                    </a:rPr>
                    <a:t>Node *cur</a:t>
                  </a: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5030788" y="1235164"/>
                  <a:ext cx="3989387" cy="118494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1600" dirty="0" err="1"/>
                    <a:t>struct</a:t>
                  </a:r>
                  <a:r>
                    <a:rPr lang="en-US" sz="1600" dirty="0"/>
                    <a:t> Node</a:t>
                  </a:r>
                </a:p>
                <a:p>
                  <a:pPr algn="l"/>
                  <a:r>
                    <a:rPr lang="en-US" sz="1100" b="1" dirty="0"/>
                    <a:t>{</a:t>
                  </a:r>
                </a:p>
                <a:p>
                  <a:pPr algn="l"/>
                  <a:r>
                    <a:rPr lang="en-US" sz="1600" dirty="0"/>
                    <a:t>    </a:t>
                  </a:r>
                  <a:r>
                    <a:rPr lang="en-US" sz="1600" dirty="0" err="1"/>
                    <a:t>int</a:t>
                  </a:r>
                  <a:r>
                    <a:rPr lang="en-US" sz="1600" dirty="0"/>
                    <a:t> </a:t>
                  </a:r>
                  <a:r>
                    <a:rPr lang="en-US" sz="1600" dirty="0" err="1"/>
                    <a:t>val</a:t>
                  </a:r>
                  <a:r>
                    <a:rPr lang="en-US" sz="1600" dirty="0"/>
                    <a:t>;</a:t>
                  </a:r>
                </a:p>
                <a:p>
                  <a:pPr algn="l"/>
                  <a:r>
                    <a:rPr lang="en-US" sz="1600" dirty="0"/>
                    <a:t>    Node *next;</a:t>
                  </a:r>
                </a:p>
                <a:p>
                  <a:pPr algn="l"/>
                  <a:r>
                    <a:rPr lang="en-US" sz="1200" b="1" dirty="0"/>
                    <a:t>};</a:t>
                  </a:r>
                </a:p>
              </p:txBody>
            </p:sp>
          </p:grpSp>
          <p:sp>
            <p:nvSpPr>
              <p:cNvPr id="73" name="Text Box 8"/>
              <p:cNvSpPr txBox="1">
                <a:spLocks noChangeArrowheads="1"/>
              </p:cNvSpPr>
              <p:nvPr/>
            </p:nvSpPr>
            <p:spPr bwMode="auto">
              <a:xfrm>
                <a:off x="5038928" y="2212806"/>
                <a:ext cx="4206672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dirty="0" smtClean="0">
                    <a:solidFill>
                      <a:schemeClr val="tx1"/>
                    </a:solidFill>
                  </a:rPr>
                  <a:t>// provided for your use!</a:t>
                </a:r>
              </a:p>
              <a:p>
                <a:pPr algn="l"/>
                <a:r>
                  <a:rPr lang="en-US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int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magicbiggest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dirty="0" smtClean="0">
                    <a:solidFill>
                      <a:srgbClr val="6600CC"/>
                    </a:solidFill>
                  </a:rPr>
                  <a:t>Node *n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 { 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…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}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0" name="Text Box 52"/>
            <p:cNvSpPr txBox="1">
              <a:spLocks noChangeArrowheads="1"/>
            </p:cNvSpPr>
            <p:nvPr/>
          </p:nvSpPr>
          <p:spPr bwMode="auto">
            <a:xfrm>
              <a:off x="5230813" y="3560644"/>
              <a:ext cx="4094162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dirty="0"/>
                <a:t>if (</a:t>
              </a:r>
              <a:r>
                <a:rPr lang="en-US" sz="1600" dirty="0">
                  <a:solidFill>
                    <a:srgbClr val="6600CC"/>
                  </a:solidFill>
                </a:rPr>
                <a:t>cur-&gt;next == </a:t>
              </a:r>
              <a:r>
                <a:rPr lang="en-US" sz="1600" dirty="0" err="1" smtClean="0">
                  <a:solidFill>
                    <a:srgbClr val="FF0000"/>
                  </a:solidFill>
                </a:rPr>
                <a:t>nullptr</a:t>
              </a:r>
              <a:r>
                <a:rPr lang="en-US" dirty="0" smtClean="0"/>
                <a:t>) </a:t>
              </a:r>
              <a:r>
                <a:rPr lang="en-US" sz="1200" dirty="0" smtClean="0"/>
                <a:t> </a:t>
              </a:r>
              <a:r>
                <a:rPr lang="en-US" sz="1200" dirty="0"/>
                <a:t>// the only node</a:t>
              </a:r>
            </a:p>
            <a:p>
              <a:pPr algn="l"/>
              <a:r>
                <a:rPr lang="en-US" dirty="0"/>
                <a:t>    return </a:t>
              </a:r>
              <a:r>
                <a:rPr lang="en-US" dirty="0">
                  <a:solidFill>
                    <a:srgbClr val="6600CC"/>
                  </a:solidFill>
                </a:rPr>
                <a:t>cur-&gt;</a:t>
              </a:r>
              <a:r>
                <a:rPr lang="en-US" dirty="0" err="1">
                  <a:solidFill>
                    <a:srgbClr val="6600CC"/>
                  </a:solidFill>
                </a:rPr>
                <a:t>val</a:t>
              </a:r>
              <a:r>
                <a:rPr lang="en-US" dirty="0"/>
                <a:t>;   </a:t>
              </a:r>
              <a:r>
                <a:rPr lang="en-US" sz="1200" dirty="0"/>
                <a:t>// so return its value</a:t>
              </a:r>
            </a:p>
          </p:txBody>
        </p:sp>
      </p:grpSp>
      <p:sp>
        <p:nvSpPr>
          <p:cNvPr id="38" name="Rectangle 5"/>
          <p:cNvSpPr>
            <a:spLocks noGrp="1" noChangeArrowheads="1"/>
          </p:cNvSpPr>
          <p:nvPr>
            <p:ph type="title"/>
          </p:nvPr>
        </p:nvSpPr>
        <p:spPr>
          <a:xfrm>
            <a:off x="8817" y="-167947"/>
            <a:ext cx="9048750" cy="1143000"/>
          </a:xfrm>
        </p:spPr>
        <p:txBody>
          <a:bodyPr/>
          <a:lstStyle/>
          <a:p>
            <a:r>
              <a:rPr lang="en-US" sz="2800" dirty="0"/>
              <a:t>Step #4: </a:t>
            </a:r>
            <a:r>
              <a:rPr lang="en-US" sz="2800" dirty="0">
                <a:solidFill>
                  <a:schemeClr val="accent2"/>
                </a:solidFill>
              </a:rPr>
              <a:t>Solve the problem using the magic function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4769-702E-4C4B-80A3-BF2026389637}" type="slidenum">
              <a:rPr lang="en-US"/>
              <a:pPr/>
              <a:t>51</a:t>
            </a:fld>
            <a:endParaRPr lang="en-US"/>
          </a:p>
        </p:txBody>
      </p:sp>
      <p:sp>
        <p:nvSpPr>
          <p:cNvPr id="874501" name="Text Box 5"/>
          <p:cNvSpPr txBox="1">
            <a:spLocks noChangeArrowheads="1"/>
          </p:cNvSpPr>
          <p:nvPr/>
        </p:nvSpPr>
        <p:spPr bwMode="auto">
          <a:xfrm>
            <a:off x="2055813" y="1670050"/>
            <a:ext cx="252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74514" name="Text Box 18"/>
          <p:cNvSpPr txBox="1">
            <a:spLocks noChangeArrowheads="1"/>
          </p:cNvSpPr>
          <p:nvPr/>
        </p:nvSpPr>
        <p:spPr bwMode="auto">
          <a:xfrm>
            <a:off x="9547936" y="3059350"/>
            <a:ext cx="3884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firstVal</a:t>
            </a:r>
            <a:r>
              <a:rPr lang="en-US" dirty="0"/>
              <a:t> = </a:t>
            </a:r>
            <a:r>
              <a:rPr lang="en-US" dirty="0">
                <a:solidFill>
                  <a:srgbClr val="6600CC"/>
                </a:solidFill>
              </a:rPr>
              <a:t>cur-&gt;</a:t>
            </a:r>
            <a:r>
              <a:rPr lang="en-US" dirty="0" err="1">
                <a:solidFill>
                  <a:srgbClr val="6600CC"/>
                </a:solidFill>
              </a:rPr>
              <a:t>val</a:t>
            </a:r>
            <a:r>
              <a:rPr lang="en-US" dirty="0"/>
              <a:t>;</a:t>
            </a:r>
          </a:p>
          <a:p>
            <a:pPr algn="l"/>
            <a:endParaRPr lang="en-US" sz="1000" dirty="0"/>
          </a:p>
        </p:txBody>
      </p:sp>
      <p:sp>
        <p:nvSpPr>
          <p:cNvPr id="874548" name="Text Box 52"/>
          <p:cNvSpPr txBox="1">
            <a:spLocks noChangeArrowheads="1"/>
          </p:cNvSpPr>
          <p:nvPr/>
        </p:nvSpPr>
        <p:spPr bwMode="auto">
          <a:xfrm>
            <a:off x="9656048" y="3975234"/>
            <a:ext cx="3884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 rest =</a:t>
            </a:r>
          </a:p>
          <a:p>
            <a:pPr algn="l"/>
            <a:endParaRPr lang="en-US" sz="1000"/>
          </a:p>
        </p:txBody>
      </p:sp>
      <p:pic>
        <p:nvPicPr>
          <p:cNvPr id="874550" name="Picture 5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742" y="4419600"/>
            <a:ext cx="996941" cy="228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4554" name="Rectangle 58"/>
          <p:cNvSpPr>
            <a:spLocks noChangeArrowheads="1"/>
          </p:cNvSpPr>
          <p:nvPr/>
        </p:nvSpPr>
        <p:spPr bwMode="auto">
          <a:xfrm>
            <a:off x="4266996" y="4892040"/>
            <a:ext cx="654243" cy="608806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874557" name="Rectangle 61"/>
          <p:cNvSpPr>
            <a:spLocks noChangeArrowheads="1"/>
          </p:cNvSpPr>
          <p:nvPr/>
        </p:nvSpPr>
        <p:spPr bwMode="auto">
          <a:xfrm>
            <a:off x="4267926" y="5553075"/>
            <a:ext cx="654243" cy="11811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4559" name="Text Box 63"/>
          <p:cNvSpPr txBox="1">
            <a:spLocks noChangeArrowheads="1"/>
          </p:cNvSpPr>
          <p:nvPr/>
        </p:nvSpPr>
        <p:spPr bwMode="auto">
          <a:xfrm>
            <a:off x="3354388" y="5060950"/>
            <a:ext cx="22516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74563" name="Text Box 67"/>
          <p:cNvSpPr txBox="1">
            <a:spLocks noChangeArrowheads="1"/>
          </p:cNvSpPr>
          <p:nvPr/>
        </p:nvSpPr>
        <p:spPr bwMode="auto">
          <a:xfrm>
            <a:off x="379412" y="12230100"/>
            <a:ext cx="309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Ok, on to our next step!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2055813" y="1670050"/>
            <a:ext cx="252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146299" y="2552442"/>
            <a:ext cx="493345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So let’s break our problem into </a:t>
            </a:r>
            <a:r>
              <a:rPr lang="en-US" dirty="0" smtClean="0">
                <a:solidFill>
                  <a:srgbClr val="FF0000"/>
                </a:solidFill>
              </a:rPr>
              <a:t>two</a:t>
            </a:r>
            <a:r>
              <a:rPr lang="en-US" dirty="0" smtClean="0">
                <a:solidFill>
                  <a:schemeClr val="tx1"/>
                </a:solidFill>
              </a:rPr>
              <a:t> (or more) simpler sub-problems and use our magic function to solve those.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140314" y="1817864"/>
            <a:ext cx="48451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Unfortunately, you can’t use the </a:t>
            </a:r>
            <a:r>
              <a:rPr lang="en-US" dirty="0" smtClean="0">
                <a:solidFill>
                  <a:srgbClr val="FF0000"/>
                </a:solidFill>
              </a:rPr>
              <a:t>magic function </a:t>
            </a:r>
            <a:r>
              <a:rPr lang="en-US" dirty="0" smtClean="0">
                <a:solidFill>
                  <a:schemeClr val="tx1"/>
                </a:solidFill>
              </a:rPr>
              <a:t>to process </a:t>
            </a:r>
            <a:r>
              <a:rPr lang="en-US" dirty="0" smtClean="0">
                <a:solidFill>
                  <a:srgbClr val="FF0000"/>
                </a:solidFill>
              </a:rPr>
              <a:t>all n nodes </a:t>
            </a:r>
            <a:r>
              <a:rPr lang="en-US" dirty="0" smtClean="0">
                <a:solidFill>
                  <a:schemeClr val="tx1"/>
                </a:solidFill>
              </a:rPr>
              <a:t>of the list.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4828" y="833849"/>
            <a:ext cx="42981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Now try to figure out how to use the </a:t>
            </a:r>
            <a:r>
              <a:rPr lang="en-US" dirty="0">
                <a:solidFill>
                  <a:srgbClr val="FF0000"/>
                </a:solidFill>
              </a:rPr>
              <a:t>magic function </a:t>
            </a:r>
            <a:r>
              <a:rPr lang="en-US" dirty="0" smtClean="0">
                <a:solidFill>
                  <a:schemeClr val="tx1"/>
                </a:solidFill>
              </a:rPr>
              <a:t>in your new function to help you solve the problem.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22467" y="3672105"/>
            <a:ext cx="4153608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Strategy for Linked Lists:</a:t>
            </a:r>
            <a:endParaRPr lang="en-US" dirty="0" smtClean="0">
              <a:solidFill>
                <a:srgbClr val="CC00FF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Use the magic function to process the </a:t>
            </a:r>
            <a:r>
              <a:rPr lang="en-US" dirty="0" smtClean="0">
                <a:solidFill>
                  <a:srgbClr val="FF0000"/>
                </a:solidFill>
              </a:rPr>
              <a:t>last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n-1</a:t>
            </a:r>
            <a:r>
              <a:rPr lang="en-US" dirty="0" smtClean="0">
                <a:solidFill>
                  <a:schemeClr val="tx1"/>
                </a:solidFill>
              </a:rPr>
              <a:t> elements of the list,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ignoring the </a:t>
            </a:r>
            <a:r>
              <a:rPr lang="en-US" dirty="0" smtClean="0">
                <a:solidFill>
                  <a:srgbClr val="FF0000"/>
                </a:solidFill>
              </a:rPr>
              <a:t>first element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sz="1050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Once you get a result from the magic function for the </a:t>
            </a:r>
            <a:r>
              <a:rPr lang="en-US" dirty="0" smtClean="0">
                <a:solidFill>
                  <a:srgbClr val="FF0000"/>
                </a:solidFill>
              </a:rPr>
              <a:t>last n-1 </a:t>
            </a:r>
            <a:r>
              <a:rPr lang="en-US" dirty="0" smtClean="0">
                <a:solidFill>
                  <a:schemeClr val="tx1"/>
                </a:solidFill>
              </a:rPr>
              <a:t>nodes, combine it with the </a:t>
            </a:r>
            <a:r>
              <a:rPr lang="en-US" dirty="0" smtClean="0">
                <a:solidFill>
                  <a:srgbClr val="FF0000"/>
                </a:solidFill>
              </a:rPr>
              <a:t>first element</a:t>
            </a:r>
            <a:r>
              <a:rPr lang="en-US" dirty="0" smtClean="0">
                <a:solidFill>
                  <a:schemeClr val="tx1"/>
                </a:solidFill>
              </a:rPr>
              <a:t> in the list.</a:t>
            </a:r>
          </a:p>
          <a:p>
            <a:endParaRPr lang="en-US" sz="1050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Then return the full result.</a:t>
            </a:r>
          </a:p>
        </p:txBody>
      </p:sp>
      <p:sp>
        <p:nvSpPr>
          <p:cNvPr id="45" name="Rectangle 58"/>
          <p:cNvSpPr>
            <a:spLocks noChangeArrowheads="1"/>
          </p:cNvSpPr>
          <p:nvPr/>
        </p:nvSpPr>
        <p:spPr bwMode="auto">
          <a:xfrm>
            <a:off x="94101" y="713143"/>
            <a:ext cx="4824244" cy="610076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637630" y="3705101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front =</a:t>
            </a:r>
            <a:endParaRPr lang="en-US" dirty="0"/>
          </a:p>
        </p:txBody>
      </p:sp>
      <p:sp>
        <p:nvSpPr>
          <p:cNvPr id="46" name="AutoShape 46"/>
          <p:cNvSpPr>
            <a:spLocks noChangeArrowheads="1"/>
          </p:cNvSpPr>
          <p:nvPr/>
        </p:nvSpPr>
        <p:spPr bwMode="auto">
          <a:xfrm flipH="1">
            <a:off x="281708" y="1825915"/>
            <a:ext cx="3993399" cy="2985981"/>
          </a:xfrm>
          <a:prstGeom prst="wedgeRoundRectCallout">
            <a:avLst>
              <a:gd name="adj1" fmla="val -74027"/>
              <a:gd name="adj2" fmla="val 37006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dirty="0" smtClean="0">
                <a:solidFill>
                  <a:srgbClr val="6600CC"/>
                </a:solidFill>
              </a:rPr>
              <a:t>Hopefully, we can agree that if the </a:t>
            </a:r>
            <a:r>
              <a:rPr lang="en-US" sz="2400" dirty="0" smtClean="0">
                <a:solidFill>
                  <a:srgbClr val="FF0000"/>
                </a:solidFill>
              </a:rPr>
              <a:t>magic function </a:t>
            </a:r>
            <a:r>
              <a:rPr lang="en-US" sz="2400" dirty="0" smtClean="0">
                <a:solidFill>
                  <a:srgbClr val="6600CC"/>
                </a:solidFill>
              </a:rPr>
              <a:t>does what it’s supposed to…</a:t>
            </a:r>
          </a:p>
          <a:p>
            <a:endParaRPr lang="en-US" sz="2400" dirty="0">
              <a:solidFill>
                <a:srgbClr val="6600CC"/>
              </a:solidFill>
            </a:endParaRPr>
          </a:p>
          <a:p>
            <a:r>
              <a:rPr lang="en-US" sz="2400" dirty="0" smtClean="0">
                <a:solidFill>
                  <a:srgbClr val="6600CC"/>
                </a:solidFill>
              </a:rPr>
              <a:t>Then our new function will work correctly!</a:t>
            </a:r>
            <a:endParaRPr lang="en-US" sz="2400" dirty="0">
              <a:solidFill>
                <a:srgbClr val="6600CC"/>
              </a:solidFill>
            </a:endParaRPr>
          </a:p>
        </p:txBody>
      </p:sp>
      <p:sp>
        <p:nvSpPr>
          <p:cNvPr id="47" name="Text Box 18"/>
          <p:cNvSpPr txBox="1">
            <a:spLocks noChangeArrowheads="1"/>
          </p:cNvSpPr>
          <p:nvPr/>
        </p:nvSpPr>
        <p:spPr bwMode="auto">
          <a:xfrm>
            <a:off x="5210447" y="4265033"/>
            <a:ext cx="41450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smtClean="0"/>
              <a:t>largest </a:t>
            </a:r>
            <a:r>
              <a:rPr lang="en-US" dirty="0" smtClean="0"/>
              <a:t>= </a:t>
            </a:r>
            <a:r>
              <a:rPr lang="en-US" dirty="0" err="1" smtClean="0">
                <a:solidFill>
                  <a:srgbClr val="6600CC"/>
                </a:solidFill>
              </a:rPr>
              <a:t>magicbiggest</a:t>
            </a:r>
            <a:r>
              <a:rPr lang="en-US" dirty="0" smtClean="0">
                <a:solidFill>
                  <a:srgbClr val="6600CC"/>
                </a:solidFill>
              </a:rPr>
              <a:t>(cur);</a:t>
            </a:r>
            <a:endParaRPr lang="en-US" dirty="0"/>
          </a:p>
          <a:p>
            <a:pPr algn="l"/>
            <a:endParaRPr lang="en-US" sz="1000" dirty="0"/>
          </a:p>
        </p:txBody>
      </p:sp>
      <p:cxnSp>
        <p:nvCxnSpPr>
          <p:cNvPr id="63" name="Straight Connector 62"/>
          <p:cNvCxnSpPr/>
          <p:nvPr/>
        </p:nvCxnSpPr>
        <p:spPr bwMode="auto">
          <a:xfrm>
            <a:off x="6553200" y="4351477"/>
            <a:ext cx="1968631" cy="175166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Rectangle 102"/>
          <p:cNvSpPr>
            <a:spLocks noChangeArrowheads="1"/>
          </p:cNvSpPr>
          <p:nvPr/>
        </p:nvSpPr>
        <p:spPr bwMode="auto">
          <a:xfrm>
            <a:off x="6423117" y="6160537"/>
            <a:ext cx="28440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err="1" smtClean="0">
                <a:solidFill>
                  <a:srgbClr val="6600CC"/>
                </a:solidFill>
              </a:rPr>
              <a:t>magicbiggest</a:t>
            </a:r>
            <a:r>
              <a:rPr lang="en-US" dirty="0" smtClean="0">
                <a:solidFill>
                  <a:srgbClr val="6600CC"/>
                </a:solidFill>
              </a:rPr>
              <a:t>(cur-&gt;next);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66" name="Text Box 18"/>
          <p:cNvSpPr txBox="1">
            <a:spLocks noChangeArrowheads="1"/>
          </p:cNvSpPr>
          <p:nvPr/>
        </p:nvSpPr>
        <p:spPr bwMode="auto">
          <a:xfrm>
            <a:off x="5207582" y="4272088"/>
            <a:ext cx="41450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rest</a:t>
            </a:r>
            <a:r>
              <a:rPr lang="en-US" sz="1050" dirty="0" smtClean="0"/>
              <a:t> </a:t>
            </a:r>
            <a:r>
              <a:rPr lang="en-US" sz="1600" dirty="0" smtClean="0"/>
              <a:t>=</a:t>
            </a:r>
            <a:endParaRPr lang="en-US" sz="1000" dirty="0"/>
          </a:p>
        </p:txBody>
      </p: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5223559" y="4635070"/>
            <a:ext cx="4574781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400" dirty="0" smtClean="0"/>
              <a:t>// pick biggest of 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node and last n-1 nodes</a:t>
            </a:r>
          </a:p>
          <a:p>
            <a:pPr algn="l"/>
            <a:r>
              <a:rPr lang="en-US" sz="1700" dirty="0" smtClean="0"/>
              <a:t>return max( rest , cur-&gt;</a:t>
            </a:r>
            <a:r>
              <a:rPr lang="en-US" sz="1700" dirty="0" err="1" smtClean="0"/>
              <a:t>val</a:t>
            </a:r>
            <a:r>
              <a:rPr lang="en-US" sz="1700" dirty="0" smtClean="0"/>
              <a:t> );</a:t>
            </a:r>
            <a:endParaRPr lang="en-US" sz="1100" dirty="0"/>
          </a:p>
        </p:txBody>
      </p:sp>
      <p:sp>
        <p:nvSpPr>
          <p:cNvPr id="70" name="Rectangle 61"/>
          <p:cNvSpPr>
            <a:spLocks noChangeArrowheads="1"/>
          </p:cNvSpPr>
          <p:nvPr/>
        </p:nvSpPr>
        <p:spPr bwMode="auto">
          <a:xfrm>
            <a:off x="4267926" y="4953000"/>
            <a:ext cx="654243" cy="17811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7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0393 L -0.02275 -0.2747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8" y="-1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7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4554" grpId="0" animBg="1"/>
      <p:bldP spid="874557" grpId="0" animBg="1"/>
      <p:bldP spid="40" grpId="0"/>
      <p:bldP spid="41" grpId="0"/>
      <p:bldP spid="42" grpId="0"/>
      <p:bldP spid="43" grpId="0" uiExpand="1" build="p"/>
      <p:bldP spid="45" grpId="0" animBg="1"/>
      <p:bldP spid="46" grpId="0" animBg="1"/>
      <p:bldP spid="47" grpId="0"/>
      <p:bldP spid="47" grpId="1"/>
      <p:bldP spid="64" grpId="0"/>
      <p:bldP spid="64" grpId="1"/>
      <p:bldP spid="64" grpId="2"/>
      <p:bldP spid="66" grpId="0"/>
      <p:bldP spid="70" grpId="0" animBg="1"/>
      <p:bldP spid="70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4998575" y="5367575"/>
            <a:ext cx="4204419" cy="1336502"/>
            <a:chOff x="4518205" y="5018186"/>
            <a:chExt cx="4655311" cy="1859205"/>
          </a:xfrm>
        </p:grpSpPr>
        <p:sp>
          <p:nvSpPr>
            <p:cNvPr id="58" name="Rectangle 7"/>
            <p:cNvSpPr>
              <a:spLocks noChangeArrowheads="1"/>
            </p:cNvSpPr>
            <p:nvPr/>
          </p:nvSpPr>
          <p:spPr bwMode="auto">
            <a:xfrm>
              <a:off x="4537254" y="5087157"/>
              <a:ext cx="4495800" cy="1770843"/>
            </a:xfrm>
            <a:prstGeom prst="rect">
              <a:avLst/>
            </a:prstGeom>
            <a:solidFill>
              <a:srgbClr val="F7FFF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Autofit/>
            </a:bodyPr>
            <a:lstStyle/>
            <a:p>
              <a:endParaRPr lang="en-US"/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4518205" y="5018186"/>
              <a:ext cx="4655311" cy="1859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 algn="l"/>
              <a:r>
                <a:rPr lang="en-US" dirty="0" err="1"/>
                <a:t>int</a:t>
              </a:r>
              <a:r>
                <a:rPr lang="en-US" dirty="0"/>
                <a:t> main()</a:t>
              </a:r>
            </a:p>
            <a:p>
              <a:pPr algn="l"/>
              <a:r>
                <a:rPr lang="en-US" sz="1100" b="1" dirty="0" smtClean="0"/>
                <a:t>{</a:t>
              </a: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dirty="0" smtClean="0"/>
                <a:t>Node *cur = </a:t>
              </a:r>
              <a:r>
                <a:rPr lang="en-US" dirty="0" err="1" smtClean="0"/>
                <a:t>createLinkedList</a:t>
              </a:r>
              <a:r>
                <a:rPr lang="en-US" dirty="0" smtClean="0"/>
                <a:t>();  </a:t>
              </a:r>
            </a:p>
            <a:p>
              <a:pPr algn="l"/>
              <a:r>
                <a:rPr lang="en-US" sz="1600" dirty="0" smtClean="0"/>
                <a:t> </a:t>
              </a:r>
            </a:p>
            <a:p>
              <a:pPr algn="l"/>
              <a:r>
                <a:rPr lang="en-US" sz="800" dirty="0" smtClean="0"/>
                <a:t/>
              </a:r>
              <a:br>
                <a:rPr lang="en-US" sz="800" dirty="0" smtClean="0"/>
              </a:br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</p:grp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A34F-F339-4904-BA08-FBEF52269067}" type="slidenum">
              <a:rPr lang="en-US"/>
              <a:pPr/>
              <a:t>52</a:t>
            </a:fld>
            <a:endParaRPr lang="en-US"/>
          </a:p>
        </p:txBody>
      </p:sp>
      <p:sp>
        <p:nvSpPr>
          <p:cNvPr id="876563" name="Text Box 19"/>
          <p:cNvSpPr txBox="1">
            <a:spLocks noChangeArrowheads="1"/>
          </p:cNvSpPr>
          <p:nvPr/>
        </p:nvSpPr>
        <p:spPr bwMode="auto">
          <a:xfrm>
            <a:off x="2055813" y="1670050"/>
            <a:ext cx="252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259014" y="996167"/>
            <a:ext cx="446207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OK, so let’s see what this </a:t>
            </a:r>
            <a:r>
              <a:rPr lang="en-US" sz="2000" dirty="0" smtClean="0">
                <a:solidFill>
                  <a:srgbClr val="FF0000"/>
                </a:solidFill>
              </a:rPr>
              <a:t>magic function </a:t>
            </a:r>
            <a:r>
              <a:rPr lang="en-US" sz="2000" dirty="0" smtClean="0">
                <a:solidFill>
                  <a:schemeClr val="tx1"/>
                </a:solidFill>
              </a:rPr>
              <a:t>really looks like!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3" name="Text Box 33"/>
          <p:cNvSpPr txBox="1">
            <a:spLocks noChangeArrowheads="1"/>
          </p:cNvSpPr>
          <p:nvPr/>
        </p:nvSpPr>
        <p:spPr bwMode="auto">
          <a:xfrm>
            <a:off x="130456" y="5951281"/>
            <a:ext cx="443469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Woohoo</a:t>
            </a:r>
            <a:r>
              <a:rPr lang="en-US" sz="2000" dirty="0">
                <a:solidFill>
                  <a:srgbClr val="FF0000"/>
                </a:solidFill>
              </a:rPr>
              <a:t>!</a:t>
            </a:r>
            <a:r>
              <a:rPr lang="en-US" sz="2000" dirty="0"/>
              <a:t> We’ve just created our </a:t>
            </a:r>
            <a:r>
              <a:rPr lang="en-US" sz="2000" dirty="0" smtClean="0"/>
              <a:t>third </a:t>
            </a:r>
            <a:r>
              <a:rPr lang="en-US" sz="2000" dirty="0" smtClean="0">
                <a:solidFill>
                  <a:srgbClr val="7030A0"/>
                </a:solidFill>
              </a:rPr>
              <a:t>recursive function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259014" y="1862337"/>
            <a:ext cx="4368645" cy="149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Wait a second!  Our </a:t>
            </a:r>
            <a:r>
              <a:rPr lang="en-US" sz="2000" dirty="0" err="1" smtClean="0">
                <a:solidFill>
                  <a:srgbClr val="FF0000"/>
                </a:solidFill>
              </a:rPr>
              <a:t>magicbiggest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function just calls </a:t>
            </a:r>
            <a:r>
              <a:rPr lang="en-US" sz="2000" dirty="0" smtClean="0">
                <a:solidFill>
                  <a:srgbClr val="FF0000"/>
                </a:solidFill>
              </a:rPr>
              <a:t>biggest</a:t>
            </a:r>
            <a:r>
              <a:rPr lang="en-US" sz="2000" dirty="0" smtClean="0">
                <a:solidFill>
                  <a:schemeClr val="tx1"/>
                </a:solidFill>
              </a:rPr>
              <a:t>!</a:t>
            </a:r>
          </a:p>
          <a:p>
            <a:endParaRPr lang="en-US" sz="11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That means our </a:t>
            </a:r>
            <a:r>
              <a:rPr lang="en-US" sz="2000" dirty="0" smtClean="0">
                <a:solidFill>
                  <a:srgbClr val="FF0000"/>
                </a:solidFill>
              </a:rPr>
              <a:t>biggest</a:t>
            </a:r>
            <a:r>
              <a:rPr lang="en-US" sz="2000" dirty="0" smtClean="0">
                <a:solidFill>
                  <a:schemeClr val="tx1"/>
                </a:solidFill>
              </a:rPr>
              <a:t> function is really just calling itself!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370440" y="5475110"/>
            <a:ext cx="42315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Will that work?  </a:t>
            </a:r>
            <a:r>
              <a:rPr lang="en-US" sz="2000" dirty="0" smtClean="0">
                <a:solidFill>
                  <a:srgbClr val="FF0000"/>
                </a:solidFill>
              </a:rPr>
              <a:t>Yup! </a:t>
            </a: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114481" y="3514872"/>
            <a:ext cx="47511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magic </a:t>
            </a:r>
            <a:r>
              <a:rPr lang="en-US" sz="2000" dirty="0" smtClean="0">
                <a:solidFill>
                  <a:schemeClr val="tx1"/>
                </a:solidFill>
              </a:rPr>
              <a:t>function hid this from us, but that’s what’s really happening!</a:t>
            </a: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215167" y="4364672"/>
            <a:ext cx="46504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OK, well in that case, let’s replace our calls to the magic function with calls directly to our own function.</a:t>
            </a:r>
          </a:p>
        </p:txBody>
      </p:sp>
      <p:sp>
        <p:nvSpPr>
          <p:cNvPr id="48" name="Rectangle 5"/>
          <p:cNvSpPr txBox="1">
            <a:spLocks noChangeArrowheads="1"/>
          </p:cNvSpPr>
          <p:nvPr/>
        </p:nvSpPr>
        <p:spPr bwMode="auto">
          <a:xfrm>
            <a:off x="-815182" y="-14989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sz="3200" kern="0" smtClean="0"/>
              <a:t>Step #5: </a:t>
            </a:r>
            <a:r>
              <a:rPr lang="en-US" sz="3200" kern="0" smtClean="0">
                <a:solidFill>
                  <a:schemeClr val="accent2"/>
                </a:solidFill>
              </a:rPr>
              <a:t>Remove the magic</a:t>
            </a:r>
            <a:endParaRPr lang="en-US" sz="3200" kern="0" dirty="0">
              <a:solidFill>
                <a:schemeClr val="accent2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002213" y="943324"/>
            <a:ext cx="4796127" cy="4410069"/>
            <a:chOff x="5002213" y="943324"/>
            <a:chExt cx="4796127" cy="4410069"/>
          </a:xfrm>
        </p:grpSpPr>
        <p:grpSp>
          <p:nvGrpSpPr>
            <p:cNvPr id="60" name="Group 59"/>
            <p:cNvGrpSpPr/>
            <p:nvPr/>
          </p:nvGrpSpPr>
          <p:grpSpPr>
            <a:xfrm>
              <a:off x="5002213" y="943324"/>
              <a:ext cx="4322762" cy="4410069"/>
              <a:chOff x="5002213" y="943324"/>
              <a:chExt cx="4322762" cy="4410069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5002213" y="943324"/>
                <a:ext cx="4065587" cy="4410069"/>
                <a:chOff x="5002213" y="1235164"/>
                <a:chExt cx="4065587" cy="4410069"/>
              </a:xfrm>
            </p:grpSpPr>
            <p:sp>
              <p:nvSpPr>
                <p:cNvPr id="65" name="Rectangle 2"/>
                <p:cNvSpPr>
                  <a:spLocks noChangeArrowheads="1"/>
                </p:cNvSpPr>
                <p:nvPr/>
              </p:nvSpPr>
              <p:spPr bwMode="auto">
                <a:xfrm>
                  <a:off x="5010150" y="1250066"/>
                  <a:ext cx="4057650" cy="4356190"/>
                </a:xfrm>
                <a:prstGeom prst="rect">
                  <a:avLst/>
                </a:prstGeom>
                <a:solidFill>
                  <a:srgbClr val="FFF3E7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5030788" y="3706241"/>
                  <a:ext cx="2279650" cy="19389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200" b="1" dirty="0"/>
                    <a:t>{</a:t>
                  </a:r>
                </a:p>
                <a:p>
                  <a:pPr algn="l"/>
                  <a:endParaRPr lang="en-US" sz="1200" dirty="0"/>
                </a:p>
                <a:p>
                  <a:pPr algn="l"/>
                  <a:endParaRPr lang="en-US" sz="1200" dirty="0"/>
                </a:p>
                <a:p>
                  <a:pPr algn="l"/>
                  <a:endParaRPr lang="en-US" sz="1200" dirty="0"/>
                </a:p>
                <a:p>
                  <a:pPr algn="l"/>
                  <a:endParaRPr lang="en-US" sz="1200" dirty="0"/>
                </a:p>
                <a:p>
                  <a:pPr algn="l"/>
                  <a:endParaRPr lang="en-US" sz="1200" dirty="0"/>
                </a:p>
                <a:p>
                  <a:pPr algn="l"/>
                  <a:endParaRPr lang="en-US" sz="1200" dirty="0"/>
                </a:p>
                <a:p>
                  <a:pPr algn="l"/>
                  <a:endParaRPr lang="en-US" sz="1200" dirty="0" smtClean="0"/>
                </a:p>
                <a:p>
                  <a:pPr algn="l"/>
                  <a:endParaRPr lang="en-US" sz="1200" dirty="0" smtClean="0"/>
                </a:p>
                <a:p>
                  <a:pPr algn="l"/>
                  <a:r>
                    <a:rPr lang="en-US" sz="1200" b="1" dirty="0" smtClean="0"/>
                    <a:t>}</a:t>
                  </a:r>
                  <a:endParaRPr lang="en-US" sz="1200" b="1" dirty="0"/>
                </a:p>
              </p:txBody>
            </p:sp>
            <p:sp>
              <p:nvSpPr>
                <p:cNvPr id="67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5383213" y="3391921"/>
                  <a:ext cx="3656012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dirty="0" smtClean="0"/>
                    <a:t>biggest(                    </a:t>
                  </a:r>
                  <a:r>
                    <a:rPr lang="en-US" dirty="0"/>
                    <a:t>)</a:t>
                  </a:r>
                </a:p>
              </p:txBody>
            </p:sp>
            <p:sp>
              <p:nvSpPr>
                <p:cNvPr id="6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5002213" y="3391921"/>
                  <a:ext cx="2279650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/>
                    <a:t>int</a:t>
                  </a:r>
                </a:p>
              </p:txBody>
            </p:sp>
            <p:sp>
              <p:nvSpPr>
                <p:cNvPr id="6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257350" y="3410971"/>
                  <a:ext cx="1508125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dirty="0">
                      <a:solidFill>
                        <a:srgbClr val="6600CC"/>
                      </a:solidFill>
                    </a:rPr>
                    <a:t>Node *cur</a:t>
                  </a: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5030788" y="1235164"/>
                  <a:ext cx="3989387" cy="118494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1600" dirty="0" err="1"/>
                    <a:t>struct</a:t>
                  </a:r>
                  <a:r>
                    <a:rPr lang="en-US" sz="1600" dirty="0"/>
                    <a:t> Node</a:t>
                  </a:r>
                </a:p>
                <a:p>
                  <a:pPr algn="l"/>
                  <a:r>
                    <a:rPr lang="en-US" sz="1100" b="1" dirty="0"/>
                    <a:t>{</a:t>
                  </a:r>
                </a:p>
                <a:p>
                  <a:pPr algn="l"/>
                  <a:r>
                    <a:rPr lang="en-US" sz="1600" dirty="0"/>
                    <a:t>    </a:t>
                  </a:r>
                  <a:r>
                    <a:rPr lang="en-US" sz="1600" dirty="0" err="1"/>
                    <a:t>int</a:t>
                  </a:r>
                  <a:r>
                    <a:rPr lang="en-US" sz="1600" dirty="0"/>
                    <a:t> </a:t>
                  </a:r>
                  <a:r>
                    <a:rPr lang="en-US" sz="1600" dirty="0" err="1"/>
                    <a:t>val</a:t>
                  </a:r>
                  <a:r>
                    <a:rPr lang="en-US" sz="1600" dirty="0"/>
                    <a:t>;</a:t>
                  </a:r>
                </a:p>
                <a:p>
                  <a:pPr algn="l"/>
                  <a:r>
                    <a:rPr lang="en-US" sz="1600" dirty="0"/>
                    <a:t>    Node *next;</a:t>
                  </a:r>
                </a:p>
                <a:p>
                  <a:pPr algn="l"/>
                  <a:r>
                    <a:rPr lang="en-US" sz="1200" b="1" dirty="0"/>
                    <a:t>};</a:t>
                  </a:r>
                </a:p>
              </p:txBody>
            </p:sp>
          </p:grpSp>
          <p:sp>
            <p:nvSpPr>
              <p:cNvPr id="62" name="Text Box 52"/>
              <p:cNvSpPr txBox="1">
                <a:spLocks noChangeArrowheads="1"/>
              </p:cNvSpPr>
              <p:nvPr/>
            </p:nvSpPr>
            <p:spPr bwMode="auto">
              <a:xfrm>
                <a:off x="5230813" y="3560644"/>
                <a:ext cx="4094162" cy="641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dirty="0"/>
                  <a:t>if (</a:t>
                </a:r>
                <a:r>
                  <a:rPr lang="en-US" sz="1600" dirty="0">
                    <a:solidFill>
                      <a:srgbClr val="6600CC"/>
                    </a:solidFill>
                  </a:rPr>
                  <a:t>cur-&gt;next == </a:t>
                </a:r>
                <a:r>
                  <a:rPr lang="en-US" sz="1600" dirty="0" err="1" smtClean="0">
                    <a:solidFill>
                      <a:srgbClr val="FF0000"/>
                    </a:solidFill>
                  </a:rPr>
                  <a:t>nullptr</a:t>
                </a:r>
                <a:r>
                  <a:rPr lang="en-US" dirty="0" smtClean="0"/>
                  <a:t>) </a:t>
                </a:r>
                <a:r>
                  <a:rPr lang="en-US" sz="1200" dirty="0" smtClean="0"/>
                  <a:t> </a:t>
                </a:r>
                <a:r>
                  <a:rPr lang="en-US" sz="1200" dirty="0"/>
                  <a:t>// the only node</a:t>
                </a:r>
              </a:p>
              <a:p>
                <a:pPr algn="l"/>
                <a:r>
                  <a:rPr lang="en-US" dirty="0"/>
                  <a:t>    return </a:t>
                </a:r>
                <a:r>
                  <a:rPr lang="en-US" dirty="0">
                    <a:solidFill>
                      <a:srgbClr val="6600CC"/>
                    </a:solidFill>
                  </a:rPr>
                  <a:t>cur-&gt;</a:t>
                </a:r>
                <a:r>
                  <a:rPr lang="en-US" dirty="0" err="1">
                    <a:solidFill>
                      <a:srgbClr val="6600CC"/>
                    </a:solidFill>
                  </a:rPr>
                  <a:t>val</a:t>
                </a:r>
                <a:r>
                  <a:rPr lang="en-US" dirty="0"/>
                  <a:t>;   </a:t>
                </a:r>
                <a:r>
                  <a:rPr lang="en-US" sz="1200" dirty="0"/>
                  <a:t>// so return its value</a:t>
                </a:r>
              </a:p>
            </p:txBody>
          </p:sp>
        </p:grpSp>
        <p:sp>
          <p:nvSpPr>
            <p:cNvPr id="74" name="Text Box 18"/>
            <p:cNvSpPr txBox="1">
              <a:spLocks noChangeArrowheads="1"/>
            </p:cNvSpPr>
            <p:nvPr/>
          </p:nvSpPr>
          <p:spPr bwMode="auto">
            <a:xfrm>
              <a:off x="5219614" y="4272088"/>
              <a:ext cx="143384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dirty="0" err="1"/>
                <a:t>int</a:t>
              </a:r>
              <a:r>
                <a:rPr lang="en-US" dirty="0"/>
                <a:t> </a:t>
              </a:r>
              <a:r>
                <a:rPr lang="en-US" dirty="0" smtClean="0"/>
                <a:t>rest</a:t>
              </a:r>
              <a:r>
                <a:rPr lang="en-US" sz="1050" dirty="0" smtClean="0"/>
                <a:t> </a:t>
              </a:r>
              <a:r>
                <a:rPr lang="en-US" sz="1600" dirty="0" smtClean="0"/>
                <a:t>=</a:t>
              </a:r>
              <a:endParaRPr lang="en-US" sz="1000" dirty="0"/>
            </a:p>
          </p:txBody>
        </p:sp>
        <p:sp>
          <p:nvSpPr>
            <p:cNvPr id="75" name="Text Box 63"/>
            <p:cNvSpPr txBox="1">
              <a:spLocks noChangeArrowheads="1"/>
            </p:cNvSpPr>
            <p:nvPr/>
          </p:nvSpPr>
          <p:spPr bwMode="auto">
            <a:xfrm>
              <a:off x="5223559" y="4635070"/>
              <a:ext cx="4574781" cy="569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/>
                <a:t>// pick biggest of 1</a:t>
              </a:r>
              <a:r>
                <a:rPr lang="en-US" sz="1400" baseline="30000" dirty="0" smtClean="0"/>
                <a:t>st</a:t>
              </a:r>
              <a:r>
                <a:rPr lang="en-US" sz="1400" dirty="0" smtClean="0"/>
                <a:t> node and last n-1 nodes</a:t>
              </a:r>
            </a:p>
            <a:p>
              <a:pPr algn="l"/>
              <a:r>
                <a:rPr lang="en-US" sz="1700" dirty="0" smtClean="0"/>
                <a:t>return max( rest , cur-&gt;</a:t>
              </a:r>
              <a:r>
                <a:rPr lang="en-US" sz="1700" dirty="0" err="1" smtClean="0"/>
                <a:t>val</a:t>
              </a:r>
              <a:r>
                <a:rPr lang="en-US" sz="1700" dirty="0" smtClean="0"/>
                <a:t> );</a:t>
              </a:r>
              <a:endParaRPr lang="en-US" sz="1100" dirty="0"/>
            </a:p>
          </p:txBody>
        </p:sp>
      </p:grpSp>
      <p:sp>
        <p:nvSpPr>
          <p:cNvPr id="76" name="Text Box 8"/>
          <p:cNvSpPr txBox="1">
            <a:spLocks noChangeArrowheads="1"/>
          </p:cNvSpPr>
          <p:nvPr/>
        </p:nvSpPr>
        <p:spPr bwMode="auto">
          <a:xfrm>
            <a:off x="5038928" y="2212806"/>
            <a:ext cx="42066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// provided for your use!</a:t>
            </a:r>
          </a:p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magicbiggest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6600CC"/>
                </a:solidFill>
              </a:rPr>
              <a:t>Node *n</a:t>
            </a:r>
            <a:r>
              <a:rPr lang="en-US" dirty="0" smtClean="0">
                <a:solidFill>
                  <a:schemeClr val="tx1"/>
                </a:solidFill>
              </a:rPr>
              <a:t>) { </a:t>
            </a:r>
            <a:r>
              <a:rPr lang="en-US" sz="1400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 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102"/>
          <p:cNvSpPr>
            <a:spLocks noChangeArrowheads="1"/>
          </p:cNvSpPr>
          <p:nvPr/>
        </p:nvSpPr>
        <p:spPr bwMode="auto">
          <a:xfrm>
            <a:off x="6812974" y="4265738"/>
            <a:ext cx="22413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solidFill>
                  <a:srgbClr val="6600CC"/>
                </a:solidFill>
              </a:rPr>
              <a:t>biggest(cur-&gt;next);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16691" y="4266938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magic</a:t>
            </a:r>
            <a:endParaRPr lang="en-US" dirty="0"/>
          </a:p>
        </p:txBody>
      </p:sp>
      <p:sp>
        <p:nvSpPr>
          <p:cNvPr id="50" name="AutoShape 46"/>
          <p:cNvSpPr>
            <a:spLocks noChangeArrowheads="1"/>
          </p:cNvSpPr>
          <p:nvPr/>
        </p:nvSpPr>
        <p:spPr bwMode="auto">
          <a:xfrm flipH="1">
            <a:off x="4514850" y="164623"/>
            <a:ext cx="4374388" cy="1225340"/>
          </a:xfrm>
          <a:prstGeom prst="wedgeRoundRectCallout">
            <a:avLst>
              <a:gd name="adj1" fmla="val 9869"/>
              <a:gd name="adj2" fmla="val 142815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magicbiggest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smtClean="0">
                <a:solidFill>
                  <a:srgbClr val="6600CC"/>
                </a:solidFill>
              </a:rPr>
              <a:t>Node *n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1400" b="1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    return biggest(n);</a:t>
            </a:r>
          </a:p>
          <a:p>
            <a:pPr algn="l"/>
            <a:r>
              <a:rPr lang="en-US" sz="1400" b="1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49" name="Straight Arrow Connector 48"/>
          <p:cNvCxnSpPr/>
          <p:nvPr/>
        </p:nvCxnSpPr>
        <p:spPr bwMode="auto">
          <a:xfrm>
            <a:off x="5679822" y="3385328"/>
            <a:ext cx="1073738" cy="991981"/>
          </a:xfrm>
          <a:prstGeom prst="straightConnector1">
            <a:avLst/>
          </a:pr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Arrow Connector 79"/>
          <p:cNvCxnSpPr/>
          <p:nvPr/>
        </p:nvCxnSpPr>
        <p:spPr bwMode="auto">
          <a:xfrm flipH="1" flipV="1">
            <a:off x="7310438" y="553453"/>
            <a:ext cx="200511" cy="3724191"/>
          </a:xfrm>
          <a:prstGeom prst="straightConnector1">
            <a:avLst/>
          </a:pr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 flipH="1">
            <a:off x="5750924" y="1124188"/>
            <a:ext cx="468752" cy="2012133"/>
          </a:xfrm>
          <a:prstGeom prst="straightConnector1">
            <a:avLst/>
          </a:pr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" name="Group 6"/>
          <p:cNvGrpSpPr/>
          <p:nvPr/>
        </p:nvGrpSpPr>
        <p:grpSpPr>
          <a:xfrm>
            <a:off x="5159402" y="6161803"/>
            <a:ext cx="4249484" cy="370712"/>
            <a:chOff x="5159402" y="6161803"/>
            <a:chExt cx="4249484" cy="370712"/>
          </a:xfrm>
        </p:grpSpPr>
        <p:sp>
          <p:nvSpPr>
            <p:cNvPr id="83" name="Text Box 15"/>
            <p:cNvSpPr txBox="1">
              <a:spLocks noChangeArrowheads="1"/>
            </p:cNvSpPr>
            <p:nvPr/>
          </p:nvSpPr>
          <p:spPr bwMode="auto">
            <a:xfrm>
              <a:off x="5159402" y="6161803"/>
              <a:ext cx="424948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600" dirty="0" err="1" smtClean="0"/>
                <a:t>int</a:t>
              </a:r>
              <a:r>
                <a:rPr lang="en-US" sz="1600" dirty="0" smtClean="0"/>
                <a:t> biggest</a:t>
              </a:r>
              <a:r>
                <a:rPr lang="en-US" dirty="0" smtClean="0"/>
                <a:t> = </a:t>
              </a:r>
              <a:r>
                <a:rPr lang="en-US" dirty="0" err="1" smtClean="0"/>
                <a:t>magicbiggest</a:t>
              </a:r>
              <a:r>
                <a:rPr lang="en-US" dirty="0" smtClean="0"/>
                <a:t>( </a:t>
              </a:r>
              <a:r>
                <a:rPr lang="en-US" dirty="0" smtClean="0">
                  <a:solidFill>
                    <a:srgbClr val="6600CC"/>
                  </a:solidFill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</a:rPr>
                <a:t>             </a:t>
              </a:r>
              <a:r>
                <a:rPr lang="en-US" dirty="0" smtClean="0"/>
                <a:t>); </a:t>
              </a:r>
              <a:r>
                <a:rPr lang="en-US" sz="1200" dirty="0" smtClean="0"/>
                <a:t>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4" name="Rectangle 19"/>
            <p:cNvSpPr>
              <a:spLocks noChangeArrowheads="1"/>
            </p:cNvSpPr>
            <p:nvPr/>
          </p:nvSpPr>
          <p:spPr bwMode="auto">
            <a:xfrm>
              <a:off x="7889287" y="6165803"/>
              <a:ext cx="1200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cur-&gt;next</a:t>
              </a:r>
            </a:p>
          </p:txBody>
        </p:sp>
      </p:grpSp>
      <p:sp>
        <p:nvSpPr>
          <p:cNvPr id="86" name="AutoShape 46"/>
          <p:cNvSpPr>
            <a:spLocks noChangeArrowheads="1"/>
          </p:cNvSpPr>
          <p:nvPr/>
        </p:nvSpPr>
        <p:spPr bwMode="auto">
          <a:xfrm flipH="1">
            <a:off x="70635" y="2018122"/>
            <a:ext cx="4650449" cy="2202017"/>
          </a:xfrm>
          <a:prstGeom prst="wedgeRoundRectCallout">
            <a:avLst>
              <a:gd name="adj1" fmla="val -59920"/>
              <a:gd name="adj2" fmla="val 60478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But if our function calls itself, what stops it from running on forever?</a:t>
            </a:r>
            <a:endParaRPr lang="en-US" sz="2000" b="1" dirty="0" smtClean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Right! Our </a:t>
            </a:r>
            <a:r>
              <a:rPr lang="en-US" sz="2000" dirty="0" smtClean="0">
                <a:solidFill>
                  <a:srgbClr val="FF0000"/>
                </a:solidFill>
              </a:rPr>
              <a:t>base case code</a:t>
            </a:r>
            <a:r>
              <a:rPr lang="en-US" sz="2000" dirty="0" smtClean="0">
                <a:solidFill>
                  <a:schemeClr val="tx1"/>
                </a:solidFill>
              </a:rPr>
              <a:t> ensures that our function eventually stops calling itself!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43231E-6 L -0.06267 0.00023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2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0.00023 L 0.00105 -0.09584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4815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22222E-6 L -0.00017 -0.09769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4884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0.00017 -0.09814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 build="p"/>
      <p:bldP spid="45" grpId="0"/>
      <p:bldP spid="46" grpId="0" build="p"/>
      <p:bldP spid="47" grpId="0"/>
      <p:bldP spid="76" grpId="0"/>
      <p:bldP spid="78" grpId="0"/>
      <p:bldP spid="4" grpId="0"/>
      <p:bldP spid="50" grpId="0" animBg="1"/>
      <p:bldP spid="50" grpId="1" animBg="1"/>
      <p:bldP spid="86" grpId="0" build="p" animBg="1"/>
      <p:bldP spid="86" grpId="1" build="allAtOnce" animBg="1"/>
      <p:bldP spid="86" grpId="2" build="allAtOnce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54"/>
          <p:cNvGrpSpPr>
            <a:grpSpLocks/>
          </p:cNvGrpSpPr>
          <p:nvPr/>
        </p:nvGrpSpPr>
        <p:grpSpPr bwMode="auto">
          <a:xfrm>
            <a:off x="210931" y="3919949"/>
            <a:ext cx="4322763" cy="2600325"/>
            <a:chOff x="102" y="2424"/>
            <a:chExt cx="2723" cy="1824"/>
          </a:xfrm>
        </p:grpSpPr>
        <p:sp>
          <p:nvSpPr>
            <p:cNvPr id="116" name="Rectangle 155"/>
            <p:cNvSpPr>
              <a:spLocks noChangeArrowheads="1"/>
            </p:cNvSpPr>
            <p:nvPr/>
          </p:nvSpPr>
          <p:spPr bwMode="auto">
            <a:xfrm>
              <a:off x="107" y="2424"/>
              <a:ext cx="2526" cy="1824"/>
            </a:xfrm>
            <a:prstGeom prst="rect">
              <a:avLst/>
            </a:prstGeom>
            <a:solidFill>
              <a:srgbClr val="FFF3E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7" name="Text Box 156"/>
            <p:cNvSpPr txBox="1">
              <a:spLocks noChangeArrowheads="1"/>
            </p:cNvSpPr>
            <p:nvPr/>
          </p:nvSpPr>
          <p:spPr bwMode="auto">
            <a:xfrm>
              <a:off x="246" y="2810"/>
              <a:ext cx="2579" cy="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dirty="0"/>
                <a:t>if (</a:t>
              </a:r>
              <a:r>
                <a:rPr lang="en-US" sz="1600" dirty="0">
                  <a:solidFill>
                    <a:srgbClr val="6600CC"/>
                  </a:solidFill>
                </a:rPr>
                <a:t>cur-&gt;next == </a:t>
              </a:r>
              <a:r>
                <a:rPr lang="en-US" sz="1600" dirty="0" err="1" smtClean="0">
                  <a:solidFill>
                    <a:srgbClr val="FF0000"/>
                  </a:solidFill>
                </a:rPr>
                <a:t>nullptr</a:t>
              </a:r>
              <a:r>
                <a:rPr lang="en-US" dirty="0" smtClean="0"/>
                <a:t>) </a:t>
              </a:r>
              <a:r>
                <a:rPr lang="en-US" sz="1200" dirty="0" smtClean="0"/>
                <a:t> </a:t>
              </a:r>
              <a:r>
                <a:rPr lang="en-US" sz="1200" dirty="0"/>
                <a:t>// the only node</a:t>
              </a:r>
            </a:p>
            <a:p>
              <a:pPr algn="l"/>
              <a:r>
                <a:rPr lang="en-US" dirty="0"/>
                <a:t>    return </a:t>
              </a:r>
              <a:r>
                <a:rPr lang="en-US" dirty="0">
                  <a:solidFill>
                    <a:srgbClr val="6600CC"/>
                  </a:solidFill>
                </a:rPr>
                <a:t>cur-&gt;</a:t>
              </a:r>
              <a:r>
                <a:rPr lang="en-US" dirty="0" err="1">
                  <a:solidFill>
                    <a:srgbClr val="6600CC"/>
                  </a:solidFill>
                </a:rPr>
                <a:t>val</a:t>
              </a:r>
              <a:r>
                <a:rPr lang="en-US" dirty="0"/>
                <a:t>;   </a:t>
              </a:r>
              <a:r>
                <a:rPr lang="en-US" sz="1200" dirty="0"/>
                <a:t>// so return its value</a:t>
              </a:r>
            </a:p>
          </p:txBody>
        </p:sp>
        <p:sp>
          <p:nvSpPr>
            <p:cNvPr id="118" name="Rectangle 158"/>
            <p:cNvSpPr>
              <a:spLocks noChangeArrowheads="1"/>
            </p:cNvSpPr>
            <p:nvPr/>
          </p:nvSpPr>
          <p:spPr bwMode="auto">
            <a:xfrm>
              <a:off x="896" y="3354"/>
              <a:ext cx="14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6600CC"/>
                  </a:solidFill>
                </a:rPr>
                <a:t>biggest(</a:t>
              </a:r>
              <a:r>
                <a:rPr lang="en-US" sz="1400" dirty="0" smtClean="0">
                  <a:solidFill>
                    <a:srgbClr val="6600CC"/>
                  </a:solidFill>
                </a:rPr>
                <a:t> </a:t>
              </a:r>
              <a:r>
                <a:rPr lang="en-US" dirty="0">
                  <a:solidFill>
                    <a:srgbClr val="6600CC"/>
                  </a:solidFill>
                </a:rPr>
                <a:t>cur-&gt;next );</a:t>
              </a:r>
            </a:p>
          </p:txBody>
        </p:sp>
        <p:sp>
          <p:nvSpPr>
            <p:cNvPr id="119" name="Text Box 159"/>
            <p:cNvSpPr txBox="1">
              <a:spLocks noChangeArrowheads="1"/>
            </p:cNvSpPr>
            <p:nvPr/>
          </p:nvSpPr>
          <p:spPr bwMode="auto">
            <a:xfrm>
              <a:off x="120" y="2678"/>
              <a:ext cx="1436" cy="1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200" b="1" dirty="0"/>
                <a:t>{</a:t>
              </a:r>
            </a:p>
            <a:p>
              <a:pPr algn="l"/>
              <a:endParaRPr lang="en-US" sz="1200" dirty="0"/>
            </a:p>
            <a:p>
              <a:pPr algn="l"/>
              <a:endParaRPr lang="en-US" sz="1200" dirty="0"/>
            </a:p>
            <a:p>
              <a:pPr algn="l"/>
              <a:endParaRPr lang="en-US" sz="1200" dirty="0"/>
            </a:p>
            <a:p>
              <a:pPr algn="l"/>
              <a:endParaRPr lang="en-US" sz="1200" dirty="0"/>
            </a:p>
            <a:p>
              <a:pPr algn="l"/>
              <a:endParaRPr lang="en-US" sz="1200" dirty="0"/>
            </a:p>
            <a:p>
              <a:pPr algn="l"/>
              <a:endParaRPr lang="en-US" sz="1200" dirty="0"/>
            </a:p>
            <a:p>
              <a:pPr algn="l"/>
              <a:endParaRPr lang="en-US" sz="1200" dirty="0"/>
            </a:p>
            <a:p>
              <a:pPr algn="l"/>
              <a:endParaRPr lang="en-US" sz="1200" dirty="0"/>
            </a:p>
            <a:p>
              <a:pPr algn="l"/>
              <a:endParaRPr lang="en-US" sz="1200" dirty="0"/>
            </a:p>
            <a:p>
              <a:pPr algn="l"/>
              <a:r>
                <a:rPr lang="en-US" sz="1200" b="1" dirty="0" smtClean="0"/>
                <a:t>}</a:t>
              </a:r>
              <a:endParaRPr lang="en-US" sz="1200" b="1" dirty="0"/>
            </a:p>
            <a:p>
              <a:pPr algn="l"/>
              <a:endParaRPr lang="en-US" sz="1200" dirty="0"/>
            </a:p>
            <a:p>
              <a:pPr algn="l"/>
              <a:r>
                <a:rPr lang="en-US" sz="1200" dirty="0"/>
                <a:t> </a:t>
              </a:r>
            </a:p>
          </p:txBody>
        </p:sp>
        <p:sp>
          <p:nvSpPr>
            <p:cNvPr id="120" name="Text Box 160"/>
            <p:cNvSpPr txBox="1">
              <a:spLocks noChangeArrowheads="1"/>
            </p:cNvSpPr>
            <p:nvPr/>
          </p:nvSpPr>
          <p:spPr bwMode="auto">
            <a:xfrm>
              <a:off x="342" y="2480"/>
              <a:ext cx="23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dirty="0" smtClean="0"/>
                <a:t>biggest(                  )</a:t>
              </a:r>
              <a:endParaRPr lang="en-US" dirty="0"/>
            </a:p>
          </p:txBody>
        </p:sp>
        <p:sp>
          <p:nvSpPr>
            <p:cNvPr id="121" name="Text Box 161"/>
            <p:cNvSpPr txBox="1">
              <a:spLocks noChangeArrowheads="1"/>
            </p:cNvSpPr>
            <p:nvPr/>
          </p:nvSpPr>
          <p:spPr bwMode="auto">
            <a:xfrm>
              <a:off x="102" y="2480"/>
              <a:ext cx="1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</a:t>
              </a:r>
            </a:p>
          </p:txBody>
        </p:sp>
        <p:sp>
          <p:nvSpPr>
            <p:cNvPr id="122" name="Text Box 162"/>
            <p:cNvSpPr txBox="1">
              <a:spLocks noChangeArrowheads="1"/>
            </p:cNvSpPr>
            <p:nvPr/>
          </p:nvSpPr>
          <p:spPr bwMode="auto">
            <a:xfrm>
              <a:off x="855" y="2492"/>
              <a:ext cx="95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Node *cur</a:t>
              </a:r>
            </a:p>
          </p:txBody>
        </p:sp>
        <p:sp>
          <p:nvSpPr>
            <p:cNvPr id="123" name="Text Box 163"/>
            <p:cNvSpPr txBox="1">
              <a:spLocks noChangeArrowheads="1"/>
            </p:cNvSpPr>
            <p:nvPr/>
          </p:nvSpPr>
          <p:spPr bwMode="auto">
            <a:xfrm>
              <a:off x="252" y="3692"/>
              <a:ext cx="244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dirty="0" smtClean="0"/>
                <a:t>return max ( rest, cur-&gt;</a:t>
              </a:r>
              <a:r>
                <a:rPr lang="en-US" dirty="0" err="1" smtClean="0"/>
                <a:t>val</a:t>
              </a:r>
              <a:r>
                <a:rPr lang="en-US" dirty="0"/>
                <a:t> </a:t>
              </a:r>
              <a:r>
                <a:rPr lang="en-US" dirty="0" smtClean="0"/>
                <a:t>);</a:t>
              </a:r>
              <a:endParaRPr lang="en-US" sz="1200" dirty="0"/>
            </a:p>
          </p:txBody>
        </p:sp>
        <p:sp>
          <p:nvSpPr>
            <p:cNvPr id="124" name="Text Box 164"/>
            <p:cNvSpPr txBox="1">
              <a:spLocks noChangeArrowheads="1"/>
            </p:cNvSpPr>
            <p:nvPr/>
          </p:nvSpPr>
          <p:spPr bwMode="auto">
            <a:xfrm>
              <a:off x="246" y="3355"/>
              <a:ext cx="8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dirty="0" err="1"/>
                <a:t>int</a:t>
              </a:r>
              <a:r>
                <a:rPr lang="en-US" dirty="0"/>
                <a:t> rest =</a:t>
              </a:r>
            </a:p>
            <a:p>
              <a:pPr algn="l"/>
              <a:r>
                <a:rPr lang="en-US" sz="1000" dirty="0"/>
                <a:t>	</a:t>
              </a:r>
            </a:p>
          </p:txBody>
        </p:sp>
      </p:grpSp>
      <p:sp>
        <p:nvSpPr>
          <p:cNvPr id="1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ECA2-FE04-42AA-B337-382E85568428}" type="slidenum">
              <a:rPr lang="en-US"/>
              <a:pPr/>
              <a:t>53</a:t>
            </a:fld>
            <a:endParaRPr lang="en-US"/>
          </a:p>
        </p:txBody>
      </p:sp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-485775" y="-200025"/>
            <a:ext cx="7972425" cy="1143000"/>
          </a:xfrm>
        </p:spPr>
        <p:txBody>
          <a:bodyPr/>
          <a:lstStyle/>
          <a:p>
            <a:r>
              <a:rPr lang="en-US" sz="3000"/>
              <a:t>Step #6: </a:t>
            </a:r>
            <a:r>
              <a:rPr lang="en-US" sz="3000">
                <a:solidFill>
                  <a:schemeClr val="accent2"/>
                </a:solidFill>
              </a:rPr>
              <a:t>Validating our Function</a:t>
            </a:r>
          </a:p>
        </p:txBody>
      </p:sp>
      <p:sp>
        <p:nvSpPr>
          <p:cNvPr id="911363" name="Rectangle 3"/>
          <p:cNvSpPr>
            <a:spLocks noChangeArrowheads="1"/>
          </p:cNvSpPr>
          <p:nvPr/>
        </p:nvSpPr>
        <p:spPr bwMode="auto">
          <a:xfrm>
            <a:off x="4286250" y="3914775"/>
            <a:ext cx="4819650" cy="277971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main()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en-US" sz="15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endParaRPr lang="en-US" sz="10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endParaRPr lang="en-US" sz="10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endParaRPr lang="en-US" sz="10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endParaRPr lang="en-US" sz="10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endParaRPr lang="en-US" sz="10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endParaRPr lang="en-US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endParaRPr lang="en-US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endParaRPr lang="en-US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11364" name="Text Box 4"/>
          <p:cNvSpPr txBox="1">
            <a:spLocks noChangeArrowheads="1"/>
          </p:cNvSpPr>
          <p:nvPr/>
        </p:nvSpPr>
        <p:spPr bwMode="auto">
          <a:xfrm>
            <a:off x="338138" y="736600"/>
            <a:ext cx="4181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Again, start by testing your function with the </a:t>
            </a:r>
            <a:r>
              <a:rPr lang="en-US">
                <a:solidFill>
                  <a:srgbClr val="6600CC"/>
                </a:solidFill>
              </a:rPr>
              <a:t>simplest possible input</a:t>
            </a:r>
            <a:r>
              <a:rPr lang="en-US"/>
              <a:t>.</a:t>
            </a:r>
          </a:p>
        </p:txBody>
      </p:sp>
      <p:sp>
        <p:nvSpPr>
          <p:cNvPr id="911366" name="Rectangle 6"/>
          <p:cNvSpPr>
            <a:spLocks noChangeArrowheads="1"/>
          </p:cNvSpPr>
          <p:nvPr/>
        </p:nvSpPr>
        <p:spPr bwMode="auto">
          <a:xfrm>
            <a:off x="4610100" y="4443413"/>
            <a:ext cx="461376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Node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*head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</a:rPr>
              <a:t>nullptr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// empty list</a:t>
            </a:r>
          </a:p>
          <a:p>
            <a:pPr algn="l" eaLnBrk="0" hangingPunct="0"/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&lt;&lt;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biggest( </a:t>
            </a:r>
            <a:r>
              <a:rPr lang="en-US" b="1" dirty="0">
                <a:solidFill>
                  <a:srgbClr val="6600CC"/>
                </a:solidFill>
                <a:latin typeface="Courier New" pitchFamily="49" charset="0"/>
              </a:rPr>
              <a:t>head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);</a:t>
            </a:r>
          </a:p>
        </p:txBody>
      </p:sp>
      <p:sp>
        <p:nvSpPr>
          <p:cNvPr id="911367" name="Text Box 7"/>
          <p:cNvSpPr txBox="1">
            <a:spLocks noChangeArrowheads="1"/>
          </p:cNvSpPr>
          <p:nvPr/>
        </p:nvSpPr>
        <p:spPr bwMode="auto">
          <a:xfrm>
            <a:off x="361950" y="1560513"/>
            <a:ext cx="419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Next, test your function with </a:t>
            </a:r>
            <a:r>
              <a:rPr lang="en-US">
                <a:solidFill>
                  <a:srgbClr val="6600CC"/>
                </a:solidFill>
              </a:rPr>
              <a:t>incrementally more complex inputs</a:t>
            </a:r>
            <a:r>
              <a:rPr lang="en-US"/>
              <a:t>.</a:t>
            </a:r>
          </a:p>
        </p:txBody>
      </p:sp>
      <p:sp>
        <p:nvSpPr>
          <p:cNvPr id="911422" name="Text Box 62"/>
          <p:cNvSpPr txBox="1">
            <a:spLocks noChangeArrowheads="1"/>
          </p:cNvSpPr>
          <p:nvPr/>
        </p:nvSpPr>
        <p:spPr bwMode="auto">
          <a:xfrm>
            <a:off x="190500" y="2579688"/>
            <a:ext cx="5867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Excellent! Now if we were really thorough, we would also verify our function works when the biggest value is in the second node…</a:t>
            </a:r>
          </a:p>
          <a:p>
            <a:r>
              <a:rPr lang="en-US"/>
              <a:t>(I’ll leave that as an exercise for you)</a:t>
            </a:r>
          </a:p>
        </p:txBody>
      </p:sp>
      <p:sp>
        <p:nvSpPr>
          <p:cNvPr id="911434" name="Rectangle 74"/>
          <p:cNvSpPr>
            <a:spLocks noChangeArrowheads="1"/>
          </p:cNvSpPr>
          <p:nvPr/>
        </p:nvSpPr>
        <p:spPr bwMode="auto">
          <a:xfrm>
            <a:off x="4629150" y="4462463"/>
            <a:ext cx="4416425" cy="9159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Node *</a:t>
            </a:r>
            <a:r>
              <a:rPr lang="en-US" b="1" dirty="0">
                <a:solidFill>
                  <a:srgbClr val="6600CC"/>
                </a:solidFill>
                <a:latin typeface="Courier New" pitchFamily="49" charset="0"/>
              </a:rPr>
              <a:t>head1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= mkLstWith1Item();</a:t>
            </a:r>
            <a:endParaRPr lang="en-US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&lt;&lt;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biggest( </a:t>
            </a:r>
            <a:r>
              <a:rPr lang="en-US" b="1" dirty="0">
                <a:solidFill>
                  <a:srgbClr val="6600CC"/>
                </a:solidFill>
                <a:latin typeface="Courier New" pitchFamily="49" charset="0"/>
              </a:rPr>
              <a:t>head1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);</a:t>
            </a:r>
          </a:p>
        </p:txBody>
      </p:sp>
      <p:sp>
        <p:nvSpPr>
          <p:cNvPr id="911435" name="AutoShape 75"/>
          <p:cNvSpPr>
            <a:spLocks noChangeArrowheads="1"/>
          </p:cNvSpPr>
          <p:nvPr/>
        </p:nvSpPr>
        <p:spPr bwMode="auto">
          <a:xfrm>
            <a:off x="4619625" y="819150"/>
            <a:ext cx="4248150" cy="2657475"/>
          </a:xfrm>
          <a:prstGeom prst="wedgeRoundRectCallout">
            <a:avLst>
              <a:gd name="adj1" fmla="val -28699"/>
              <a:gd name="adj2" fmla="val 86560"/>
              <a:gd name="adj3" fmla="val 16667"/>
            </a:avLst>
          </a:prstGeom>
          <a:solidFill>
            <a:srgbClr val="FFF9F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The simplest input we could pass to our function would be an </a:t>
            </a:r>
            <a:r>
              <a:rPr lang="en-US">
                <a:solidFill>
                  <a:srgbClr val="FF0000"/>
                </a:solidFill>
              </a:rPr>
              <a:t>empty linked list</a:t>
            </a:r>
            <a:r>
              <a:rPr lang="en-US"/>
              <a:t>…</a:t>
            </a:r>
          </a:p>
          <a:p>
            <a:endParaRPr lang="en-US"/>
          </a:p>
          <a:p>
            <a:r>
              <a:rPr lang="en-US"/>
              <a:t>However, in this problem, we don’t need to check for this case because our specification stated that all input lists will have </a:t>
            </a:r>
            <a:br>
              <a:rPr lang="en-US"/>
            </a:br>
            <a:r>
              <a:rPr lang="en-US">
                <a:solidFill>
                  <a:srgbClr val="FF0000"/>
                </a:solidFill>
              </a:rPr>
              <a:t>at least one item</a:t>
            </a:r>
            <a:r>
              <a:rPr lang="en-US"/>
              <a:t>!</a:t>
            </a:r>
          </a:p>
        </p:txBody>
      </p:sp>
      <p:grpSp>
        <p:nvGrpSpPr>
          <p:cNvPr id="911465" name="Group 105"/>
          <p:cNvGrpSpPr>
            <a:grpSpLocks/>
          </p:cNvGrpSpPr>
          <p:nvPr/>
        </p:nvGrpSpPr>
        <p:grpSpPr bwMode="auto">
          <a:xfrm>
            <a:off x="6316663" y="1652588"/>
            <a:ext cx="2789237" cy="2085975"/>
            <a:chOff x="5965" y="933"/>
            <a:chExt cx="1757" cy="1314"/>
          </a:xfrm>
        </p:grpSpPr>
        <p:sp>
          <p:nvSpPr>
            <p:cNvPr id="911439" name="Text Box 79"/>
            <p:cNvSpPr txBox="1">
              <a:spLocks noChangeArrowheads="1"/>
            </p:cNvSpPr>
            <p:nvPr/>
          </p:nvSpPr>
          <p:spPr bwMode="auto">
            <a:xfrm>
              <a:off x="7222" y="1464"/>
              <a:ext cx="5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latin typeface="Courier New" pitchFamily="49" charset="0"/>
                </a:rPr>
                <a:t>1200</a:t>
              </a:r>
            </a:p>
          </p:txBody>
        </p:sp>
        <p:sp>
          <p:nvSpPr>
            <p:cNvPr id="911440" name="Rectangle 80"/>
            <p:cNvSpPr>
              <a:spLocks noChangeArrowheads="1"/>
            </p:cNvSpPr>
            <p:nvPr/>
          </p:nvSpPr>
          <p:spPr bwMode="auto">
            <a:xfrm>
              <a:off x="6797" y="957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11441" name="Group 81"/>
            <p:cNvGrpSpPr>
              <a:grpSpLocks/>
            </p:cNvGrpSpPr>
            <p:nvPr/>
          </p:nvGrpSpPr>
          <p:grpSpPr bwMode="auto">
            <a:xfrm>
              <a:off x="5965" y="933"/>
              <a:ext cx="1648" cy="250"/>
              <a:chOff x="3439" y="885"/>
              <a:chExt cx="1648" cy="250"/>
            </a:xfrm>
          </p:grpSpPr>
          <p:sp>
            <p:nvSpPr>
              <p:cNvPr id="911442" name="Text Box 82"/>
              <p:cNvSpPr txBox="1">
                <a:spLocks noChangeArrowheads="1"/>
              </p:cNvSpPr>
              <p:nvPr/>
            </p:nvSpPr>
            <p:spPr bwMode="auto">
              <a:xfrm>
                <a:off x="3439" y="885"/>
                <a:ext cx="164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1"/>
                    </a:solidFill>
                    <a:cs typeface="Arial" charset="0"/>
                  </a:rPr>
                  <a:t>     head1                  </a:t>
                </a:r>
              </a:p>
            </p:txBody>
          </p:sp>
          <p:sp>
            <p:nvSpPr>
              <p:cNvPr id="911443" name="Rectangle 83"/>
              <p:cNvSpPr>
                <a:spLocks noChangeArrowheads="1"/>
              </p:cNvSpPr>
              <p:nvPr/>
            </p:nvSpPr>
            <p:spPr bwMode="auto">
              <a:xfrm>
                <a:off x="4272" y="912"/>
                <a:ext cx="528" cy="192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1444" name="Group 84"/>
            <p:cNvGrpSpPr>
              <a:grpSpLocks/>
            </p:cNvGrpSpPr>
            <p:nvPr/>
          </p:nvGrpSpPr>
          <p:grpSpPr bwMode="auto">
            <a:xfrm>
              <a:off x="6614" y="1530"/>
              <a:ext cx="631" cy="717"/>
              <a:chOff x="4172" y="2562"/>
              <a:chExt cx="631" cy="717"/>
            </a:xfrm>
          </p:grpSpPr>
          <p:sp>
            <p:nvSpPr>
              <p:cNvPr id="911445" name="Rectangle 85"/>
              <p:cNvSpPr>
                <a:spLocks noChangeArrowheads="1"/>
              </p:cNvSpPr>
              <p:nvPr/>
            </p:nvSpPr>
            <p:spPr bwMode="auto">
              <a:xfrm>
                <a:off x="4263" y="2592"/>
                <a:ext cx="540" cy="68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446" name="Text Box 86"/>
              <p:cNvSpPr txBox="1">
                <a:spLocks noChangeArrowheads="1"/>
              </p:cNvSpPr>
              <p:nvPr/>
            </p:nvSpPr>
            <p:spPr bwMode="auto">
              <a:xfrm>
                <a:off x="4172" y="2562"/>
                <a:ext cx="5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     val</a:t>
                </a:r>
              </a:p>
            </p:txBody>
          </p:sp>
          <p:sp>
            <p:nvSpPr>
              <p:cNvPr id="911447" name="Rectangle 87"/>
              <p:cNvSpPr>
                <a:spLocks noChangeArrowheads="1"/>
              </p:cNvSpPr>
              <p:nvPr/>
            </p:nvSpPr>
            <p:spPr bwMode="auto">
              <a:xfrm>
                <a:off x="4292" y="2771"/>
                <a:ext cx="480" cy="16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448" name="Text Box 88"/>
              <p:cNvSpPr txBox="1">
                <a:spLocks noChangeArrowheads="1"/>
              </p:cNvSpPr>
              <p:nvPr/>
            </p:nvSpPr>
            <p:spPr bwMode="auto">
              <a:xfrm>
                <a:off x="4320" y="2891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next</a:t>
                </a:r>
              </a:p>
            </p:txBody>
          </p:sp>
          <p:sp>
            <p:nvSpPr>
              <p:cNvPr id="911449" name="Rectangle 89"/>
              <p:cNvSpPr>
                <a:spLocks noChangeArrowheads="1"/>
              </p:cNvSpPr>
              <p:nvPr/>
            </p:nvSpPr>
            <p:spPr bwMode="auto">
              <a:xfrm>
                <a:off x="4292" y="3100"/>
                <a:ext cx="480" cy="14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 err="1" smtClean="0">
                    <a:solidFill>
                      <a:srgbClr val="FF0000"/>
                    </a:solidFill>
                  </a:rPr>
                  <a:t>nullptr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11450" name="Text Box 90"/>
            <p:cNvSpPr txBox="1">
              <a:spLocks noChangeArrowheads="1"/>
            </p:cNvSpPr>
            <p:nvPr/>
          </p:nvSpPr>
          <p:spPr bwMode="auto">
            <a:xfrm>
              <a:off x="6831" y="948"/>
              <a:ext cx="4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CC"/>
                  </a:solidFill>
                  <a:cs typeface="Arial" charset="0"/>
                </a:rPr>
                <a:t>1200</a:t>
              </a:r>
            </a:p>
          </p:txBody>
        </p:sp>
        <p:sp>
          <p:nvSpPr>
            <p:cNvPr id="911455" name="Text Box 95"/>
            <p:cNvSpPr txBox="1">
              <a:spLocks noChangeArrowheads="1"/>
            </p:cNvSpPr>
            <p:nvPr/>
          </p:nvSpPr>
          <p:spPr bwMode="auto">
            <a:xfrm>
              <a:off x="6714" y="1704"/>
              <a:ext cx="3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   15</a:t>
              </a:r>
            </a:p>
          </p:txBody>
        </p:sp>
        <p:cxnSp>
          <p:nvCxnSpPr>
            <p:cNvPr id="911464" name="AutoShape 104"/>
            <p:cNvCxnSpPr>
              <a:cxnSpLocks noChangeShapeType="1"/>
            </p:cNvCxnSpPr>
            <p:nvPr/>
          </p:nvCxnSpPr>
          <p:spPr bwMode="auto">
            <a:xfrm rot="5400000">
              <a:off x="6664" y="1184"/>
              <a:ext cx="454" cy="362"/>
            </a:xfrm>
            <a:prstGeom prst="curvedConnector4">
              <a:avLst>
                <a:gd name="adj1" fmla="val 37227"/>
                <a:gd name="adj2" fmla="val 139778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11466" name="Line 106"/>
          <p:cNvSpPr>
            <a:spLocks noChangeShapeType="1"/>
          </p:cNvSpPr>
          <p:nvPr/>
        </p:nvSpPr>
        <p:spPr bwMode="auto">
          <a:xfrm>
            <a:off x="4371975" y="4610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67" name="Line 107"/>
          <p:cNvSpPr>
            <a:spLocks noChangeShapeType="1"/>
          </p:cNvSpPr>
          <p:nvPr/>
        </p:nvSpPr>
        <p:spPr bwMode="auto">
          <a:xfrm>
            <a:off x="4381500" y="51720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70" name="Line 110"/>
          <p:cNvSpPr>
            <a:spLocks noChangeShapeType="1"/>
          </p:cNvSpPr>
          <p:nvPr/>
        </p:nvSpPr>
        <p:spPr bwMode="auto">
          <a:xfrm>
            <a:off x="-28575" y="419021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71" name="Text Box 111"/>
          <p:cNvSpPr txBox="1">
            <a:spLocks noChangeArrowheads="1"/>
          </p:cNvSpPr>
          <p:nvPr/>
        </p:nvSpPr>
        <p:spPr bwMode="auto">
          <a:xfrm>
            <a:off x="6664325" y="2636838"/>
            <a:ext cx="88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cur-&gt;</a:t>
            </a:r>
          </a:p>
        </p:txBody>
      </p:sp>
      <p:sp>
        <p:nvSpPr>
          <p:cNvPr id="911472" name="Line 112"/>
          <p:cNvSpPr>
            <a:spLocks noChangeShapeType="1"/>
          </p:cNvSpPr>
          <p:nvPr/>
        </p:nvSpPr>
        <p:spPr bwMode="auto">
          <a:xfrm>
            <a:off x="142875" y="46577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75" name="AutoShape 115"/>
          <p:cNvSpPr>
            <a:spLocks noChangeArrowheads="1"/>
          </p:cNvSpPr>
          <p:nvPr/>
        </p:nvSpPr>
        <p:spPr bwMode="auto">
          <a:xfrm>
            <a:off x="1009650" y="1009650"/>
            <a:ext cx="4495604" cy="3162300"/>
          </a:xfrm>
          <a:prstGeom prst="wedgeRoundRectCallout">
            <a:avLst>
              <a:gd name="adj1" fmla="val -33222"/>
              <a:gd name="adj2" fmla="val 68676"/>
              <a:gd name="adj3" fmla="val 16667"/>
            </a:avLst>
          </a:prstGeom>
          <a:solidFill>
            <a:srgbClr val="FFF9F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 dirty="0"/>
          </a:p>
          <a:p>
            <a:r>
              <a:rPr lang="en-US" dirty="0"/>
              <a:t>Our function is supposed to return the </a:t>
            </a:r>
            <a:r>
              <a:rPr lang="en-US" dirty="0" smtClean="0"/>
              <a:t>biggest </a:t>
            </a:r>
            <a:r>
              <a:rPr lang="en-US" dirty="0"/>
              <a:t>value from the list that was passed in.</a:t>
            </a:r>
          </a:p>
          <a:p>
            <a:endParaRPr lang="en-US" sz="1000" dirty="0"/>
          </a:p>
          <a:p>
            <a:r>
              <a:rPr lang="en-US" dirty="0"/>
              <a:t>Since the list pointed to by </a:t>
            </a:r>
            <a:r>
              <a:rPr lang="en-US" dirty="0">
                <a:solidFill>
                  <a:srgbClr val="FF0000"/>
                </a:solidFill>
              </a:rPr>
              <a:t>cur</a:t>
            </a:r>
            <a:r>
              <a:rPr lang="en-US" dirty="0"/>
              <a:t> only has one node, by definition, this node holds the </a:t>
            </a:r>
            <a:r>
              <a:rPr lang="en-US" dirty="0" smtClean="0"/>
              <a:t>biggest </a:t>
            </a:r>
            <a:r>
              <a:rPr lang="en-US" dirty="0"/>
              <a:t>value in the list!</a:t>
            </a:r>
          </a:p>
          <a:p>
            <a:endParaRPr lang="en-US" sz="1000" dirty="0"/>
          </a:p>
          <a:p>
            <a:r>
              <a:rPr lang="en-US" dirty="0"/>
              <a:t>So it’s correct to return its value.</a:t>
            </a:r>
          </a:p>
          <a:p>
            <a:r>
              <a:rPr lang="en-US" sz="400" dirty="0" smtClean="0">
                <a:solidFill>
                  <a:srgbClr val="006666"/>
                </a:solidFill>
              </a:rPr>
              <a:t/>
            </a:r>
            <a:br>
              <a:rPr lang="en-US" sz="400" dirty="0" smtClean="0">
                <a:solidFill>
                  <a:srgbClr val="006666"/>
                </a:solidFill>
              </a:rPr>
            </a:br>
            <a:r>
              <a:rPr lang="en-US" dirty="0" smtClean="0">
                <a:solidFill>
                  <a:srgbClr val="006666"/>
                </a:solidFill>
              </a:rPr>
              <a:t>CORRECT </a:t>
            </a:r>
            <a:r>
              <a:rPr lang="en-US" dirty="0">
                <a:solidFill>
                  <a:srgbClr val="006666"/>
                </a:solidFill>
              </a:rPr>
              <a:t>BEHAVIOR! CHECK!</a:t>
            </a:r>
          </a:p>
        </p:txBody>
      </p:sp>
      <p:sp>
        <p:nvSpPr>
          <p:cNvPr id="911476" name="Line 116"/>
          <p:cNvSpPr>
            <a:spLocks noChangeShapeType="1"/>
          </p:cNvSpPr>
          <p:nvPr/>
        </p:nvSpPr>
        <p:spPr bwMode="auto">
          <a:xfrm>
            <a:off x="434775" y="49172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77" name="Text Box 117"/>
          <p:cNvSpPr txBox="1">
            <a:spLocks noChangeArrowheads="1"/>
          </p:cNvSpPr>
          <p:nvPr/>
        </p:nvSpPr>
        <p:spPr bwMode="auto">
          <a:xfrm>
            <a:off x="1471613" y="4751388"/>
            <a:ext cx="1030287" cy="396875"/>
          </a:xfrm>
          <a:prstGeom prst="rect">
            <a:avLst/>
          </a:prstGeom>
          <a:solidFill>
            <a:srgbClr val="FFEE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rgbClr val="FF0000"/>
                </a:solidFill>
              </a:rPr>
              <a:t>  15</a:t>
            </a:r>
          </a:p>
        </p:txBody>
      </p:sp>
      <p:sp>
        <p:nvSpPr>
          <p:cNvPr id="911478" name="Line 118"/>
          <p:cNvSpPr>
            <a:spLocks noChangeShapeType="1"/>
          </p:cNvSpPr>
          <p:nvPr/>
        </p:nvSpPr>
        <p:spPr bwMode="auto">
          <a:xfrm>
            <a:off x="4381500" y="5657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79" name="Rectangle 119"/>
          <p:cNvSpPr>
            <a:spLocks noChangeArrowheads="1"/>
          </p:cNvSpPr>
          <p:nvPr/>
        </p:nvSpPr>
        <p:spPr bwMode="auto">
          <a:xfrm>
            <a:off x="4638675" y="5491163"/>
            <a:ext cx="45529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Node *</a:t>
            </a:r>
            <a:r>
              <a:rPr lang="en-US" b="1" dirty="0">
                <a:solidFill>
                  <a:srgbClr val="6600CC"/>
                </a:solidFill>
                <a:latin typeface="Courier New" pitchFamily="49" charset="0"/>
              </a:rPr>
              <a:t>head2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= mkLstWith2Items();</a:t>
            </a:r>
            <a:endParaRPr lang="en-US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&lt;&lt;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biggest( </a:t>
            </a:r>
            <a:r>
              <a:rPr lang="en-US" b="1" dirty="0">
                <a:solidFill>
                  <a:srgbClr val="6600CC"/>
                </a:solidFill>
                <a:latin typeface="Courier New" pitchFamily="49" charset="0"/>
              </a:rPr>
              <a:t>head2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);</a:t>
            </a:r>
          </a:p>
        </p:txBody>
      </p:sp>
      <p:grpSp>
        <p:nvGrpSpPr>
          <p:cNvPr id="911506" name="Group 146"/>
          <p:cNvGrpSpPr>
            <a:grpSpLocks/>
          </p:cNvGrpSpPr>
          <p:nvPr/>
        </p:nvGrpSpPr>
        <p:grpSpPr bwMode="auto">
          <a:xfrm>
            <a:off x="6413500" y="4763"/>
            <a:ext cx="2806700" cy="3752850"/>
            <a:chOff x="5906" y="1437"/>
            <a:chExt cx="1768" cy="2364"/>
          </a:xfrm>
        </p:grpSpPr>
        <p:grpSp>
          <p:nvGrpSpPr>
            <p:cNvPr id="911483" name="Group 123"/>
            <p:cNvGrpSpPr>
              <a:grpSpLocks/>
            </p:cNvGrpSpPr>
            <p:nvPr/>
          </p:nvGrpSpPr>
          <p:grpSpPr bwMode="auto">
            <a:xfrm>
              <a:off x="5906" y="1437"/>
              <a:ext cx="1674" cy="250"/>
              <a:chOff x="3426" y="885"/>
              <a:chExt cx="1674" cy="250"/>
            </a:xfrm>
          </p:grpSpPr>
          <p:sp>
            <p:nvSpPr>
              <p:cNvPr id="911484" name="Text Box 124"/>
              <p:cNvSpPr txBox="1">
                <a:spLocks noChangeArrowheads="1"/>
              </p:cNvSpPr>
              <p:nvPr/>
            </p:nvSpPr>
            <p:spPr bwMode="auto">
              <a:xfrm>
                <a:off x="3426" y="885"/>
                <a:ext cx="167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1"/>
                    </a:solidFill>
                    <a:cs typeface="Arial" charset="0"/>
                  </a:rPr>
                  <a:t>     head2                  </a:t>
                </a:r>
              </a:p>
            </p:txBody>
          </p:sp>
          <p:sp>
            <p:nvSpPr>
              <p:cNvPr id="911485" name="Rectangle 125"/>
              <p:cNvSpPr>
                <a:spLocks noChangeArrowheads="1"/>
              </p:cNvSpPr>
              <p:nvPr/>
            </p:nvSpPr>
            <p:spPr bwMode="auto">
              <a:xfrm>
                <a:off x="4272" y="912"/>
                <a:ext cx="528" cy="192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1505" name="Group 145"/>
            <p:cNvGrpSpPr>
              <a:grpSpLocks/>
            </p:cNvGrpSpPr>
            <p:nvPr/>
          </p:nvGrpSpPr>
          <p:grpSpPr bwMode="auto">
            <a:xfrm>
              <a:off x="6494" y="1452"/>
              <a:ext cx="1180" cy="2349"/>
              <a:chOff x="6496" y="1452"/>
              <a:chExt cx="1180" cy="2349"/>
            </a:xfrm>
          </p:grpSpPr>
          <p:sp>
            <p:nvSpPr>
              <p:cNvPr id="911481" name="Text Box 121"/>
              <p:cNvSpPr txBox="1">
                <a:spLocks noChangeArrowheads="1"/>
              </p:cNvSpPr>
              <p:nvPr/>
            </p:nvSpPr>
            <p:spPr bwMode="auto">
              <a:xfrm>
                <a:off x="7176" y="1968"/>
                <a:ext cx="50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>
                    <a:latin typeface="Courier New" pitchFamily="49" charset="0"/>
                  </a:rPr>
                  <a:t>1200</a:t>
                </a:r>
              </a:p>
            </p:txBody>
          </p:sp>
          <p:sp>
            <p:nvSpPr>
              <p:cNvPr id="911482" name="Rectangle 122"/>
              <p:cNvSpPr>
                <a:spLocks noChangeArrowheads="1"/>
              </p:cNvSpPr>
              <p:nvPr/>
            </p:nvSpPr>
            <p:spPr bwMode="auto">
              <a:xfrm>
                <a:off x="6751" y="1461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11486" name="Group 126"/>
              <p:cNvGrpSpPr>
                <a:grpSpLocks/>
              </p:cNvGrpSpPr>
              <p:nvPr/>
            </p:nvGrpSpPr>
            <p:grpSpPr bwMode="auto">
              <a:xfrm>
                <a:off x="6568" y="2034"/>
                <a:ext cx="631" cy="717"/>
                <a:chOff x="4172" y="2562"/>
                <a:chExt cx="631" cy="717"/>
              </a:xfrm>
            </p:grpSpPr>
            <p:sp>
              <p:nvSpPr>
                <p:cNvPr id="911487" name="Rectangle 127"/>
                <p:cNvSpPr>
                  <a:spLocks noChangeArrowheads="1"/>
                </p:cNvSpPr>
                <p:nvPr/>
              </p:nvSpPr>
              <p:spPr bwMode="auto">
                <a:xfrm>
                  <a:off x="4263" y="2592"/>
                  <a:ext cx="540" cy="68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1488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4172" y="2562"/>
                  <a:ext cx="51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     val</a:t>
                  </a:r>
                </a:p>
              </p:txBody>
            </p:sp>
            <p:sp>
              <p:nvSpPr>
                <p:cNvPr id="911489" name="Rectangle 129"/>
                <p:cNvSpPr>
                  <a:spLocks noChangeArrowheads="1"/>
                </p:cNvSpPr>
                <p:nvPr/>
              </p:nvSpPr>
              <p:spPr bwMode="auto">
                <a:xfrm>
                  <a:off x="4292" y="2771"/>
                  <a:ext cx="480" cy="16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1490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4320" y="2891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b="1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next</a:t>
                  </a:r>
                </a:p>
              </p:txBody>
            </p:sp>
            <p:sp>
              <p:nvSpPr>
                <p:cNvPr id="911491" name="Rectangle 131"/>
                <p:cNvSpPr>
                  <a:spLocks noChangeArrowheads="1"/>
                </p:cNvSpPr>
                <p:nvPr/>
              </p:nvSpPr>
              <p:spPr bwMode="auto">
                <a:xfrm>
                  <a:off x="4292" y="3100"/>
                  <a:ext cx="480" cy="143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>
                      <a:solidFill>
                        <a:schemeClr val="tx1"/>
                      </a:solidFill>
                    </a:rPr>
                    <a:t>1400</a:t>
                  </a:r>
                </a:p>
              </p:txBody>
            </p:sp>
          </p:grpSp>
          <p:sp>
            <p:nvSpPr>
              <p:cNvPr id="911492" name="Text Box 132"/>
              <p:cNvSpPr txBox="1">
                <a:spLocks noChangeArrowheads="1"/>
              </p:cNvSpPr>
              <p:nvPr/>
            </p:nvSpPr>
            <p:spPr bwMode="auto">
              <a:xfrm>
                <a:off x="6785" y="1452"/>
                <a:ext cx="4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CC"/>
                    </a:solidFill>
                    <a:cs typeface="Arial" charset="0"/>
                  </a:rPr>
                  <a:t>1200</a:t>
                </a:r>
              </a:p>
            </p:txBody>
          </p:sp>
          <p:sp>
            <p:nvSpPr>
              <p:cNvPr id="911493" name="Text Box 133"/>
              <p:cNvSpPr txBox="1">
                <a:spLocks noChangeArrowheads="1"/>
              </p:cNvSpPr>
              <p:nvPr/>
            </p:nvSpPr>
            <p:spPr bwMode="auto">
              <a:xfrm>
                <a:off x="6668" y="2208"/>
                <a:ext cx="3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="1">
                    <a:solidFill>
                      <a:schemeClr val="accent2"/>
                    </a:solidFill>
                    <a:latin typeface="Arial" charset="0"/>
                    <a:cs typeface="Arial" charset="0"/>
                  </a:rPr>
                  <a:t>   52</a:t>
                </a:r>
              </a:p>
            </p:txBody>
          </p:sp>
          <p:cxnSp>
            <p:nvCxnSpPr>
              <p:cNvPr id="911494" name="AutoShape 134"/>
              <p:cNvCxnSpPr>
                <a:cxnSpLocks noChangeShapeType="1"/>
              </p:cNvCxnSpPr>
              <p:nvPr/>
            </p:nvCxnSpPr>
            <p:spPr bwMode="auto">
              <a:xfrm rot="5400000">
                <a:off x="6618" y="1688"/>
                <a:ext cx="454" cy="362"/>
              </a:xfrm>
              <a:prstGeom prst="curvedConnector4">
                <a:avLst>
                  <a:gd name="adj1" fmla="val 37227"/>
                  <a:gd name="adj2" fmla="val 139778"/>
                </a:avLst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11496" name="Text Box 136"/>
              <p:cNvSpPr txBox="1">
                <a:spLocks noChangeArrowheads="1"/>
              </p:cNvSpPr>
              <p:nvPr/>
            </p:nvSpPr>
            <p:spPr bwMode="auto">
              <a:xfrm>
                <a:off x="7104" y="3048"/>
                <a:ext cx="50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 dirty="0">
                    <a:latin typeface="Courier New" pitchFamily="49" charset="0"/>
                  </a:rPr>
                  <a:t>1400</a:t>
                </a:r>
              </a:p>
            </p:txBody>
          </p:sp>
          <p:grpSp>
            <p:nvGrpSpPr>
              <p:cNvPr id="911497" name="Group 137"/>
              <p:cNvGrpSpPr>
                <a:grpSpLocks/>
              </p:cNvGrpSpPr>
              <p:nvPr/>
            </p:nvGrpSpPr>
            <p:grpSpPr bwMode="auto">
              <a:xfrm>
                <a:off x="6496" y="3084"/>
                <a:ext cx="631" cy="717"/>
                <a:chOff x="4172" y="2562"/>
                <a:chExt cx="631" cy="717"/>
              </a:xfrm>
            </p:grpSpPr>
            <p:sp>
              <p:nvSpPr>
                <p:cNvPr id="911498" name="Rectangle 138"/>
                <p:cNvSpPr>
                  <a:spLocks noChangeArrowheads="1"/>
                </p:cNvSpPr>
                <p:nvPr/>
              </p:nvSpPr>
              <p:spPr bwMode="auto">
                <a:xfrm>
                  <a:off x="4263" y="2592"/>
                  <a:ext cx="540" cy="68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1499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4172" y="2562"/>
                  <a:ext cx="51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     val</a:t>
                  </a:r>
                </a:p>
              </p:txBody>
            </p:sp>
            <p:sp>
              <p:nvSpPr>
                <p:cNvPr id="911500" name="Rectangle 140"/>
                <p:cNvSpPr>
                  <a:spLocks noChangeArrowheads="1"/>
                </p:cNvSpPr>
                <p:nvPr/>
              </p:nvSpPr>
              <p:spPr bwMode="auto">
                <a:xfrm>
                  <a:off x="4292" y="2771"/>
                  <a:ext cx="480" cy="16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1501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4320" y="2891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b="1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next</a:t>
                  </a:r>
                </a:p>
              </p:txBody>
            </p:sp>
            <p:sp>
              <p:nvSpPr>
                <p:cNvPr id="911502" name="Rectangle 142"/>
                <p:cNvSpPr>
                  <a:spLocks noChangeArrowheads="1"/>
                </p:cNvSpPr>
                <p:nvPr/>
              </p:nvSpPr>
              <p:spPr bwMode="auto">
                <a:xfrm>
                  <a:off x="4292" y="3100"/>
                  <a:ext cx="480" cy="143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dirty="0" err="1" smtClean="0">
                      <a:solidFill>
                        <a:srgbClr val="FF0000"/>
                      </a:solidFill>
                    </a:rPr>
                    <a:t>nullptr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911503" name="Text Box 143"/>
              <p:cNvSpPr txBox="1">
                <a:spLocks noChangeArrowheads="1"/>
              </p:cNvSpPr>
              <p:nvPr/>
            </p:nvSpPr>
            <p:spPr bwMode="auto">
              <a:xfrm>
                <a:off x="6596" y="3258"/>
                <a:ext cx="3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="1">
                    <a:solidFill>
                      <a:schemeClr val="accent2"/>
                    </a:solidFill>
                    <a:latin typeface="Arial" charset="0"/>
                    <a:cs typeface="Arial" charset="0"/>
                  </a:rPr>
                  <a:t>   42</a:t>
                </a:r>
              </a:p>
            </p:txBody>
          </p:sp>
          <p:cxnSp>
            <p:nvCxnSpPr>
              <p:cNvPr id="911504" name="AutoShape 144"/>
              <p:cNvCxnSpPr>
                <a:cxnSpLocks noChangeShapeType="1"/>
              </p:cNvCxnSpPr>
              <p:nvPr/>
            </p:nvCxnSpPr>
            <p:spPr bwMode="auto">
              <a:xfrm rot="5400000">
                <a:off x="6566" y="2742"/>
                <a:ext cx="439" cy="338"/>
              </a:xfrm>
              <a:prstGeom prst="curvedConnector3">
                <a:avLst>
                  <a:gd name="adj1" fmla="val 50000"/>
                </a:avLst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911507" name="Line 147"/>
          <p:cNvSpPr>
            <a:spLocks noChangeShapeType="1"/>
          </p:cNvSpPr>
          <p:nvPr/>
        </p:nvSpPr>
        <p:spPr bwMode="auto">
          <a:xfrm>
            <a:off x="4362450" y="62293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08" name="Line 148"/>
          <p:cNvSpPr>
            <a:spLocks noChangeShapeType="1"/>
          </p:cNvSpPr>
          <p:nvPr/>
        </p:nvSpPr>
        <p:spPr bwMode="auto">
          <a:xfrm>
            <a:off x="-28575" y="418069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09" name="Text Box 149"/>
          <p:cNvSpPr txBox="1">
            <a:spLocks noChangeArrowheads="1"/>
          </p:cNvSpPr>
          <p:nvPr/>
        </p:nvSpPr>
        <p:spPr bwMode="auto">
          <a:xfrm>
            <a:off x="6788150" y="1036638"/>
            <a:ext cx="88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cur-&gt;</a:t>
            </a:r>
          </a:p>
        </p:txBody>
      </p:sp>
      <p:sp>
        <p:nvSpPr>
          <p:cNvPr id="911510" name="Line 150"/>
          <p:cNvSpPr>
            <a:spLocks noChangeShapeType="1"/>
          </p:cNvSpPr>
          <p:nvPr/>
        </p:nvSpPr>
        <p:spPr bwMode="auto">
          <a:xfrm>
            <a:off x="152400" y="4648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13" name="Line 153"/>
          <p:cNvSpPr>
            <a:spLocks noChangeShapeType="1"/>
          </p:cNvSpPr>
          <p:nvPr/>
        </p:nvSpPr>
        <p:spPr bwMode="auto">
          <a:xfrm>
            <a:off x="142875" y="544112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11514" name="Group 154"/>
          <p:cNvGrpSpPr>
            <a:grpSpLocks/>
          </p:cNvGrpSpPr>
          <p:nvPr/>
        </p:nvGrpSpPr>
        <p:grpSpPr bwMode="auto">
          <a:xfrm>
            <a:off x="180977" y="771525"/>
            <a:ext cx="4322763" cy="2855510"/>
            <a:chOff x="102" y="2424"/>
            <a:chExt cx="2723" cy="2003"/>
          </a:xfrm>
        </p:grpSpPr>
        <p:sp>
          <p:nvSpPr>
            <p:cNvPr id="911515" name="Rectangle 155"/>
            <p:cNvSpPr>
              <a:spLocks noChangeArrowheads="1"/>
            </p:cNvSpPr>
            <p:nvPr/>
          </p:nvSpPr>
          <p:spPr bwMode="auto">
            <a:xfrm>
              <a:off x="107" y="2424"/>
              <a:ext cx="2526" cy="1824"/>
            </a:xfrm>
            <a:prstGeom prst="rect">
              <a:avLst/>
            </a:prstGeom>
            <a:solidFill>
              <a:srgbClr val="FFF3E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11516" name="Text Box 156"/>
            <p:cNvSpPr txBox="1">
              <a:spLocks noChangeArrowheads="1"/>
            </p:cNvSpPr>
            <p:nvPr/>
          </p:nvSpPr>
          <p:spPr bwMode="auto">
            <a:xfrm>
              <a:off x="246" y="2810"/>
              <a:ext cx="2579" cy="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dirty="0"/>
                <a:t>if (</a:t>
              </a:r>
              <a:r>
                <a:rPr lang="en-US" sz="1600" dirty="0">
                  <a:solidFill>
                    <a:srgbClr val="6600CC"/>
                  </a:solidFill>
                </a:rPr>
                <a:t>cur-&gt;next == </a:t>
              </a:r>
              <a:r>
                <a:rPr lang="en-US" sz="1600" dirty="0" err="1" smtClean="0">
                  <a:solidFill>
                    <a:srgbClr val="FF0000"/>
                  </a:solidFill>
                </a:rPr>
                <a:t>nullptr</a:t>
              </a:r>
              <a:r>
                <a:rPr lang="en-US" dirty="0" smtClean="0"/>
                <a:t>) </a:t>
              </a:r>
              <a:r>
                <a:rPr lang="en-US" sz="1200" dirty="0" smtClean="0"/>
                <a:t> </a:t>
              </a:r>
              <a:r>
                <a:rPr lang="en-US" sz="1200" dirty="0"/>
                <a:t>// the only node</a:t>
              </a:r>
            </a:p>
            <a:p>
              <a:pPr algn="l"/>
              <a:r>
                <a:rPr lang="en-US" dirty="0"/>
                <a:t>    return </a:t>
              </a:r>
              <a:r>
                <a:rPr lang="en-US" dirty="0">
                  <a:solidFill>
                    <a:srgbClr val="6600CC"/>
                  </a:solidFill>
                </a:rPr>
                <a:t>cur-&gt;</a:t>
              </a:r>
              <a:r>
                <a:rPr lang="en-US" dirty="0" err="1">
                  <a:solidFill>
                    <a:srgbClr val="6600CC"/>
                  </a:solidFill>
                </a:rPr>
                <a:t>val</a:t>
              </a:r>
              <a:r>
                <a:rPr lang="en-US" dirty="0"/>
                <a:t>;   </a:t>
              </a:r>
              <a:r>
                <a:rPr lang="en-US" sz="1200" dirty="0"/>
                <a:t>// so return its value</a:t>
              </a:r>
            </a:p>
          </p:txBody>
        </p:sp>
        <p:sp>
          <p:nvSpPr>
            <p:cNvPr id="911518" name="Rectangle 158"/>
            <p:cNvSpPr>
              <a:spLocks noChangeArrowheads="1"/>
            </p:cNvSpPr>
            <p:nvPr/>
          </p:nvSpPr>
          <p:spPr bwMode="auto">
            <a:xfrm>
              <a:off x="896" y="3354"/>
              <a:ext cx="14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6600CC"/>
                  </a:solidFill>
                </a:rPr>
                <a:t>biggest(</a:t>
              </a:r>
              <a:r>
                <a:rPr lang="en-US" sz="1400" dirty="0" smtClean="0">
                  <a:solidFill>
                    <a:srgbClr val="6600CC"/>
                  </a:solidFill>
                </a:rPr>
                <a:t> </a:t>
              </a:r>
              <a:r>
                <a:rPr lang="en-US" dirty="0">
                  <a:solidFill>
                    <a:srgbClr val="6600CC"/>
                  </a:solidFill>
                </a:rPr>
                <a:t>cur-&gt;next );</a:t>
              </a:r>
            </a:p>
          </p:txBody>
        </p:sp>
        <p:sp>
          <p:nvSpPr>
            <p:cNvPr id="911519" name="Text Box 159"/>
            <p:cNvSpPr txBox="1">
              <a:spLocks noChangeArrowheads="1"/>
            </p:cNvSpPr>
            <p:nvPr/>
          </p:nvSpPr>
          <p:spPr bwMode="auto">
            <a:xfrm>
              <a:off x="120" y="2678"/>
              <a:ext cx="1030" cy="1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200" b="1" dirty="0"/>
                <a:t>{</a:t>
              </a:r>
            </a:p>
            <a:p>
              <a:pPr algn="l"/>
              <a:endParaRPr lang="en-US" sz="1200" dirty="0"/>
            </a:p>
            <a:p>
              <a:pPr algn="l"/>
              <a:endParaRPr lang="en-US" sz="1200" dirty="0"/>
            </a:p>
            <a:p>
              <a:pPr algn="l"/>
              <a:endParaRPr lang="en-US" sz="1200" dirty="0"/>
            </a:p>
            <a:p>
              <a:pPr algn="l"/>
              <a:endParaRPr lang="en-US" sz="1200" dirty="0"/>
            </a:p>
            <a:p>
              <a:pPr algn="l"/>
              <a:endParaRPr lang="en-US" sz="1200" dirty="0"/>
            </a:p>
            <a:p>
              <a:pPr algn="l"/>
              <a:endParaRPr lang="en-US" sz="1200" dirty="0"/>
            </a:p>
            <a:p>
              <a:pPr algn="l"/>
              <a:endParaRPr lang="en-US" sz="1200" dirty="0"/>
            </a:p>
            <a:p>
              <a:pPr algn="l"/>
              <a:endParaRPr lang="en-US" sz="1200" dirty="0"/>
            </a:p>
            <a:p>
              <a:pPr algn="l"/>
              <a:endParaRPr lang="en-US" sz="1200" dirty="0"/>
            </a:p>
            <a:p>
              <a:pPr algn="l"/>
              <a:r>
                <a:rPr lang="en-US" sz="1200" b="1" dirty="0" smtClean="0"/>
                <a:t>}</a:t>
              </a:r>
              <a:endParaRPr lang="en-US" sz="1200" b="1" dirty="0"/>
            </a:p>
            <a:p>
              <a:pPr algn="l"/>
              <a:endParaRPr lang="en-US" sz="1200" dirty="0"/>
            </a:p>
            <a:p>
              <a:pPr algn="l"/>
              <a:r>
                <a:rPr lang="en-US" sz="1200" dirty="0"/>
                <a:t> </a:t>
              </a:r>
            </a:p>
          </p:txBody>
        </p:sp>
        <p:sp>
          <p:nvSpPr>
            <p:cNvPr id="911520" name="Text Box 160"/>
            <p:cNvSpPr txBox="1">
              <a:spLocks noChangeArrowheads="1"/>
            </p:cNvSpPr>
            <p:nvPr/>
          </p:nvSpPr>
          <p:spPr bwMode="auto">
            <a:xfrm>
              <a:off x="342" y="2480"/>
              <a:ext cx="23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dirty="0" smtClean="0"/>
                <a:t>biggest(                  )</a:t>
              </a:r>
              <a:endParaRPr lang="en-US" dirty="0"/>
            </a:p>
          </p:txBody>
        </p:sp>
        <p:sp>
          <p:nvSpPr>
            <p:cNvPr id="911521" name="Text Box 161"/>
            <p:cNvSpPr txBox="1">
              <a:spLocks noChangeArrowheads="1"/>
            </p:cNvSpPr>
            <p:nvPr/>
          </p:nvSpPr>
          <p:spPr bwMode="auto">
            <a:xfrm>
              <a:off x="102" y="2480"/>
              <a:ext cx="1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</a:t>
              </a:r>
            </a:p>
          </p:txBody>
        </p:sp>
        <p:sp>
          <p:nvSpPr>
            <p:cNvPr id="911522" name="Text Box 162"/>
            <p:cNvSpPr txBox="1">
              <a:spLocks noChangeArrowheads="1"/>
            </p:cNvSpPr>
            <p:nvPr/>
          </p:nvSpPr>
          <p:spPr bwMode="auto">
            <a:xfrm>
              <a:off x="855" y="2492"/>
              <a:ext cx="95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Node *cur</a:t>
              </a:r>
            </a:p>
          </p:txBody>
        </p:sp>
        <p:sp>
          <p:nvSpPr>
            <p:cNvPr id="911523" name="Text Box 163"/>
            <p:cNvSpPr txBox="1">
              <a:spLocks noChangeArrowheads="1"/>
            </p:cNvSpPr>
            <p:nvPr/>
          </p:nvSpPr>
          <p:spPr bwMode="auto">
            <a:xfrm>
              <a:off x="252" y="3692"/>
              <a:ext cx="244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dirty="0" smtClean="0"/>
                <a:t>return max ( rest, cur-&gt;</a:t>
              </a:r>
              <a:r>
                <a:rPr lang="en-US" dirty="0" err="1" smtClean="0"/>
                <a:t>val</a:t>
              </a:r>
              <a:r>
                <a:rPr lang="en-US" dirty="0"/>
                <a:t> </a:t>
              </a:r>
              <a:r>
                <a:rPr lang="en-US" dirty="0" smtClean="0"/>
                <a:t>);</a:t>
              </a:r>
              <a:endParaRPr lang="en-US" sz="1200" dirty="0"/>
            </a:p>
          </p:txBody>
        </p:sp>
        <p:sp>
          <p:nvSpPr>
            <p:cNvPr id="911524" name="Text Box 164"/>
            <p:cNvSpPr txBox="1">
              <a:spLocks noChangeArrowheads="1"/>
            </p:cNvSpPr>
            <p:nvPr/>
          </p:nvSpPr>
          <p:spPr bwMode="auto">
            <a:xfrm>
              <a:off x="246" y="3355"/>
              <a:ext cx="8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dirty="0" err="1"/>
                <a:t>int</a:t>
              </a:r>
              <a:r>
                <a:rPr lang="en-US" dirty="0"/>
                <a:t> rest =</a:t>
              </a:r>
            </a:p>
            <a:p>
              <a:pPr algn="l"/>
              <a:r>
                <a:rPr lang="en-US" sz="1000" dirty="0"/>
                <a:t>	</a:t>
              </a:r>
            </a:p>
          </p:txBody>
        </p:sp>
      </p:grpSp>
      <p:sp>
        <p:nvSpPr>
          <p:cNvPr id="911525" name="Rectangle 165"/>
          <p:cNvSpPr>
            <a:spLocks noChangeArrowheads="1"/>
          </p:cNvSpPr>
          <p:nvPr/>
        </p:nvSpPr>
        <p:spPr bwMode="auto">
          <a:xfrm>
            <a:off x="6686550" y="-1"/>
            <a:ext cx="2457450" cy="2667001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911526" name="Line 166"/>
          <p:cNvSpPr>
            <a:spLocks noChangeShapeType="1"/>
          </p:cNvSpPr>
          <p:nvPr/>
        </p:nvSpPr>
        <p:spPr bwMode="auto">
          <a:xfrm>
            <a:off x="0" y="1038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27" name="Line 167"/>
          <p:cNvSpPr>
            <a:spLocks noChangeShapeType="1"/>
          </p:cNvSpPr>
          <p:nvPr/>
        </p:nvSpPr>
        <p:spPr bwMode="auto">
          <a:xfrm>
            <a:off x="190500" y="149620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33" name="Text Box 173"/>
          <p:cNvSpPr txBox="1">
            <a:spLocks noChangeArrowheads="1"/>
          </p:cNvSpPr>
          <p:nvPr/>
        </p:nvSpPr>
        <p:spPr bwMode="auto">
          <a:xfrm>
            <a:off x="1528567" y="5286552"/>
            <a:ext cx="2640012" cy="396875"/>
          </a:xfrm>
          <a:prstGeom prst="rect">
            <a:avLst/>
          </a:prstGeom>
          <a:solidFill>
            <a:srgbClr val="FFEE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rgbClr val="FF0000"/>
                </a:solidFill>
              </a:rPr>
              <a:t>   </a:t>
            </a:r>
          </a:p>
        </p:txBody>
      </p:sp>
      <p:sp>
        <p:nvSpPr>
          <p:cNvPr id="911529" name="Line 169"/>
          <p:cNvSpPr>
            <a:spLocks noChangeShapeType="1"/>
          </p:cNvSpPr>
          <p:nvPr/>
        </p:nvSpPr>
        <p:spPr bwMode="auto">
          <a:xfrm>
            <a:off x="419100" y="177243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31" name="Text Box 171"/>
          <p:cNvSpPr txBox="1">
            <a:spLocks noChangeArrowheads="1"/>
          </p:cNvSpPr>
          <p:nvPr/>
        </p:nvSpPr>
        <p:spPr bwMode="auto">
          <a:xfrm>
            <a:off x="1509713" y="1674813"/>
            <a:ext cx="1420812" cy="396875"/>
          </a:xfrm>
          <a:prstGeom prst="rect">
            <a:avLst/>
          </a:prstGeom>
          <a:solidFill>
            <a:srgbClr val="FFEE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rgbClr val="FF0000"/>
                </a:solidFill>
              </a:rPr>
              <a:t>   </a:t>
            </a:r>
          </a:p>
        </p:txBody>
      </p:sp>
      <p:sp>
        <p:nvSpPr>
          <p:cNvPr id="911532" name="Rectangle 172"/>
          <p:cNvSpPr>
            <a:spLocks noChangeArrowheads="1"/>
          </p:cNvSpPr>
          <p:nvPr/>
        </p:nvSpPr>
        <p:spPr bwMode="auto">
          <a:xfrm>
            <a:off x="1524000" y="1594634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42</a:t>
            </a:r>
          </a:p>
        </p:txBody>
      </p:sp>
      <p:sp>
        <p:nvSpPr>
          <p:cNvPr id="911544" name="Line 184"/>
          <p:cNvSpPr>
            <a:spLocks noChangeShapeType="1"/>
          </p:cNvSpPr>
          <p:nvPr/>
        </p:nvSpPr>
        <p:spPr bwMode="auto">
          <a:xfrm>
            <a:off x="182944" y="5920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45" name="AutoShape 185"/>
          <p:cNvSpPr>
            <a:spLocks noChangeArrowheads="1"/>
          </p:cNvSpPr>
          <p:nvPr/>
        </p:nvSpPr>
        <p:spPr bwMode="auto">
          <a:xfrm>
            <a:off x="3619500" y="2400300"/>
            <a:ext cx="3276600" cy="1724025"/>
          </a:xfrm>
          <a:prstGeom prst="wedgeRoundRectCallout">
            <a:avLst>
              <a:gd name="adj1" fmla="val 63662"/>
              <a:gd name="adj2" fmla="val 72097"/>
              <a:gd name="adj3" fmla="val 16667"/>
            </a:avLst>
          </a:prstGeom>
          <a:solidFill>
            <a:srgbClr val="FFF9F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So our next simplest input is a list with a single node.</a:t>
            </a:r>
          </a:p>
          <a:p>
            <a:endParaRPr lang="en-US" dirty="0"/>
          </a:p>
          <a:p>
            <a:r>
              <a:rPr lang="en-US" dirty="0"/>
              <a:t>Let’s validate our function on such a list.</a:t>
            </a:r>
          </a:p>
        </p:txBody>
      </p:sp>
      <p:sp>
        <p:nvSpPr>
          <p:cNvPr id="911546" name="AutoShape 186"/>
          <p:cNvSpPr>
            <a:spLocks noChangeArrowheads="1"/>
          </p:cNvSpPr>
          <p:nvPr/>
        </p:nvSpPr>
        <p:spPr bwMode="auto">
          <a:xfrm>
            <a:off x="3762375" y="3448050"/>
            <a:ext cx="3276600" cy="1724025"/>
          </a:xfrm>
          <a:prstGeom prst="wedgeRoundRectCallout">
            <a:avLst>
              <a:gd name="adj1" fmla="val 63662"/>
              <a:gd name="adj2" fmla="val 72097"/>
              <a:gd name="adj3" fmla="val 16667"/>
            </a:avLst>
          </a:prstGeom>
          <a:solidFill>
            <a:srgbClr val="FFF9F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Our next simplest input is a list with two nodes.</a:t>
            </a:r>
          </a:p>
          <a:p>
            <a:endParaRPr lang="en-US" dirty="0"/>
          </a:p>
          <a:p>
            <a:r>
              <a:rPr lang="en-US" dirty="0"/>
              <a:t>Let’s validate our function on such a list.</a:t>
            </a:r>
          </a:p>
        </p:txBody>
      </p:sp>
      <p:sp>
        <p:nvSpPr>
          <p:cNvPr id="911547" name="AutoShape 187"/>
          <p:cNvSpPr>
            <a:spLocks noChangeArrowheads="1"/>
          </p:cNvSpPr>
          <p:nvPr/>
        </p:nvSpPr>
        <p:spPr bwMode="auto">
          <a:xfrm>
            <a:off x="3832046" y="3830247"/>
            <a:ext cx="3752850" cy="1085850"/>
          </a:xfrm>
          <a:prstGeom prst="wedgeRoundRectCallout">
            <a:avLst>
              <a:gd name="adj1" fmla="val -71319"/>
              <a:gd name="adj2" fmla="val 107019"/>
              <a:gd name="adj3" fmla="val 16667"/>
            </a:avLst>
          </a:prstGeom>
          <a:solidFill>
            <a:srgbClr val="FFF9F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And this is the correct result!</a:t>
            </a:r>
          </a:p>
          <a:p>
            <a:endParaRPr lang="en-US" dirty="0"/>
          </a:p>
          <a:p>
            <a:r>
              <a:rPr lang="en-US" dirty="0">
                <a:solidFill>
                  <a:srgbClr val="006666"/>
                </a:solidFill>
              </a:rPr>
              <a:t>CHECK!</a:t>
            </a:r>
          </a:p>
        </p:txBody>
      </p:sp>
      <p:sp>
        <p:nvSpPr>
          <p:cNvPr id="911530" name="AutoShape 170"/>
          <p:cNvSpPr>
            <a:spLocks noChangeArrowheads="1"/>
          </p:cNvSpPr>
          <p:nvPr/>
        </p:nvSpPr>
        <p:spPr bwMode="auto">
          <a:xfrm>
            <a:off x="2742906" y="180877"/>
            <a:ext cx="3990975" cy="4457700"/>
          </a:xfrm>
          <a:prstGeom prst="wedgeRoundRectCallout">
            <a:avLst>
              <a:gd name="adj1" fmla="val -59069"/>
              <a:gd name="adj2" fmla="val -12819"/>
              <a:gd name="adj3" fmla="val 16667"/>
            </a:avLst>
          </a:prstGeom>
          <a:solidFill>
            <a:srgbClr val="FFF9F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Each time our function runs, its supposed to return the </a:t>
            </a:r>
            <a:r>
              <a:rPr lang="en-US" dirty="0" smtClean="0"/>
              <a:t>biggest </a:t>
            </a:r>
            <a:r>
              <a:rPr lang="en-US" dirty="0"/>
              <a:t>value of the list that was </a:t>
            </a:r>
            <a:br>
              <a:rPr lang="en-US" dirty="0"/>
            </a:br>
            <a:r>
              <a:rPr lang="en-US" i="1" dirty="0"/>
              <a:t>passed in </a:t>
            </a:r>
            <a:r>
              <a:rPr lang="en-US" dirty="0"/>
              <a:t>to it.</a:t>
            </a:r>
          </a:p>
          <a:p>
            <a:endParaRPr lang="en-US" sz="1000" dirty="0"/>
          </a:p>
          <a:p>
            <a:r>
              <a:rPr lang="en-US" dirty="0"/>
              <a:t>(Our function has no idea that it’s looking at the tail-end of a longer linked list – it just sees the list starting at </a:t>
            </a:r>
            <a:r>
              <a:rPr lang="en-US" dirty="0">
                <a:solidFill>
                  <a:srgbClr val="FF0000"/>
                </a:solidFill>
              </a:rPr>
              <a:t>cur</a:t>
            </a:r>
            <a:r>
              <a:rPr lang="en-US" dirty="0"/>
              <a:t>.)</a:t>
            </a:r>
          </a:p>
          <a:p>
            <a:endParaRPr lang="en-US" sz="1000" dirty="0"/>
          </a:p>
          <a:p>
            <a:r>
              <a:rPr lang="en-US" dirty="0"/>
              <a:t>Since the list pointed to by </a:t>
            </a:r>
            <a:r>
              <a:rPr lang="en-US" dirty="0">
                <a:solidFill>
                  <a:srgbClr val="FF0000"/>
                </a:solidFill>
              </a:rPr>
              <a:t>cur</a:t>
            </a:r>
            <a:r>
              <a:rPr lang="en-US" dirty="0"/>
              <a:t> only has one node, by definition, that one node must hold the </a:t>
            </a:r>
            <a:r>
              <a:rPr lang="en-US" dirty="0" smtClean="0"/>
              <a:t>biggest </a:t>
            </a:r>
            <a:r>
              <a:rPr lang="en-US" dirty="0"/>
              <a:t>value in the list!</a:t>
            </a:r>
          </a:p>
          <a:p>
            <a:endParaRPr lang="en-US" sz="1000" dirty="0"/>
          </a:p>
          <a:p>
            <a:r>
              <a:rPr lang="en-US" dirty="0"/>
              <a:t>So our </a:t>
            </a:r>
            <a:r>
              <a:rPr lang="en-US" dirty="0" err="1"/>
              <a:t>func</a:t>
            </a:r>
            <a:r>
              <a:rPr lang="en-US" dirty="0"/>
              <a:t> returns its value.</a:t>
            </a:r>
          </a:p>
        </p:txBody>
      </p:sp>
      <p:sp>
        <p:nvSpPr>
          <p:cNvPr id="911549" name="Rectangle 189"/>
          <p:cNvSpPr>
            <a:spLocks noChangeArrowheads="1"/>
          </p:cNvSpPr>
          <p:nvPr/>
        </p:nvSpPr>
        <p:spPr bwMode="auto">
          <a:xfrm>
            <a:off x="7715250" y="2971800"/>
            <a:ext cx="514350" cy="21590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911550" name="Text Box 190"/>
          <p:cNvSpPr txBox="1">
            <a:spLocks noChangeArrowheads="1"/>
          </p:cNvSpPr>
          <p:nvPr/>
        </p:nvSpPr>
        <p:spPr bwMode="auto">
          <a:xfrm>
            <a:off x="7570788" y="2884488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200</a:t>
            </a:r>
          </a:p>
        </p:txBody>
      </p:sp>
      <p:sp>
        <p:nvSpPr>
          <p:cNvPr id="126" name="Rectangle 172"/>
          <p:cNvSpPr>
            <a:spLocks noChangeArrowheads="1"/>
          </p:cNvSpPr>
          <p:nvPr/>
        </p:nvSpPr>
        <p:spPr bwMode="auto">
          <a:xfrm>
            <a:off x="1526336" y="5235673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42</a:t>
            </a:r>
          </a:p>
        </p:txBody>
      </p:sp>
      <p:sp>
        <p:nvSpPr>
          <p:cNvPr id="127" name="Rectangle 172"/>
          <p:cNvSpPr>
            <a:spLocks noChangeArrowheads="1"/>
          </p:cNvSpPr>
          <p:nvPr/>
        </p:nvSpPr>
        <p:spPr bwMode="auto">
          <a:xfrm>
            <a:off x="7784577" y="1216737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52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11542" name="AutoShape 182"/>
          <p:cNvSpPr>
            <a:spLocks noChangeArrowheads="1"/>
          </p:cNvSpPr>
          <p:nvPr/>
        </p:nvSpPr>
        <p:spPr bwMode="auto">
          <a:xfrm>
            <a:off x="2962275" y="3371850"/>
            <a:ext cx="4371975" cy="1914525"/>
          </a:xfrm>
          <a:prstGeom prst="wedgeRoundRectCallout">
            <a:avLst>
              <a:gd name="adj1" fmla="val -45259"/>
              <a:gd name="adj2" fmla="val 66957"/>
              <a:gd name="adj3" fmla="val 16667"/>
            </a:avLst>
          </a:prstGeom>
          <a:solidFill>
            <a:srgbClr val="FFF9F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In this case, the first/top node’s value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52</a:t>
            </a:r>
            <a:r>
              <a:rPr lang="en-US" dirty="0" smtClean="0"/>
              <a:t>) is </a:t>
            </a:r>
            <a:r>
              <a:rPr lang="en-US" dirty="0"/>
              <a:t>larger than the </a:t>
            </a:r>
            <a:r>
              <a:rPr lang="en-US" dirty="0" smtClean="0"/>
              <a:t>biggest </a:t>
            </a:r>
            <a:r>
              <a:rPr lang="en-US" dirty="0"/>
              <a:t>value </a:t>
            </a:r>
            <a:r>
              <a:rPr lang="en-US" dirty="0" smtClean="0"/>
              <a:t>from </a:t>
            </a:r>
            <a:r>
              <a:rPr lang="en-US" dirty="0"/>
              <a:t>the rest of the </a:t>
            </a:r>
            <a:r>
              <a:rPr lang="en-US" dirty="0" smtClean="0"/>
              <a:t>list (</a:t>
            </a:r>
            <a:r>
              <a:rPr lang="en-US" dirty="0" smtClean="0">
                <a:solidFill>
                  <a:srgbClr val="FF0000"/>
                </a:solidFill>
              </a:rPr>
              <a:t>42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/>
          </a:p>
          <a:p>
            <a:r>
              <a:rPr lang="en-US" dirty="0"/>
              <a:t>So our function returns the first node’s value as the </a:t>
            </a:r>
            <a:r>
              <a:rPr lang="en-US" dirty="0" smtClean="0"/>
              <a:t>biggest.</a:t>
            </a:r>
            <a:endParaRPr lang="en-US" dirty="0"/>
          </a:p>
        </p:txBody>
      </p:sp>
      <p:sp>
        <p:nvSpPr>
          <p:cNvPr id="911474" name="AutoShape 114"/>
          <p:cNvSpPr>
            <a:spLocks noChangeArrowheads="1"/>
          </p:cNvSpPr>
          <p:nvPr/>
        </p:nvSpPr>
        <p:spPr bwMode="auto">
          <a:xfrm>
            <a:off x="457200" y="2362200"/>
            <a:ext cx="3552825" cy="1295400"/>
          </a:xfrm>
          <a:prstGeom prst="wedgeRoundRectCallout">
            <a:avLst>
              <a:gd name="adj1" fmla="val -24264"/>
              <a:gd name="adj2" fmla="val 125000"/>
              <a:gd name="adj3" fmla="val 16667"/>
            </a:avLst>
          </a:prstGeom>
          <a:solidFill>
            <a:srgbClr val="FFF9F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In this case, </a:t>
            </a:r>
            <a:br>
              <a:rPr lang="en-US" dirty="0"/>
            </a:br>
            <a:r>
              <a:rPr lang="en-US" dirty="0" smtClean="0">
                <a:solidFill>
                  <a:srgbClr val="6600CC"/>
                </a:solidFill>
              </a:rPr>
              <a:t>cur-&gt;next </a:t>
            </a:r>
            <a:r>
              <a:rPr lang="en-US" dirty="0" smtClean="0">
                <a:solidFill>
                  <a:schemeClr val="tx1"/>
                </a:solidFill>
              </a:rPr>
              <a:t>==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nullptr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indicating that this is the only node in the linked list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1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114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11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11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911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1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91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1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91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9114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91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91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91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91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91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91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91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91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91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91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1" dur="1000" fill="hold"/>
                                        <p:tgtEl>
                                          <p:spTgt spid="9115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32" dur="1000" fill="hold"/>
                                        <p:tgtEl>
                                          <p:spTgt spid="9115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91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91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5" dur="500"/>
                                        <p:tgtEl>
                                          <p:spTgt spid="9115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0" dur="500"/>
                                        <p:tgtEl>
                                          <p:spTgt spid="91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5" dur="500"/>
                                        <p:tgtEl>
                                          <p:spTgt spid="911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0" dur="500"/>
                                        <p:tgtEl>
                                          <p:spTgt spid="911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5" dur="500"/>
                                        <p:tgtEl>
                                          <p:spTgt spid="911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 nodeType="clickPar">
                      <p:stCondLst>
                        <p:cond delay="indefinite"/>
                      </p:stCondLst>
                      <p:childTnLst>
                        <p:par>
                          <p:cTn id="2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91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2000"/>
                                        <p:tgtEl>
                                          <p:spTgt spid="91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1000"/>
                                        <p:tgtEl>
                                          <p:spTgt spid="9115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11062E-6 L 0.00104 0.53182 " pathEditMode="relative" rAng="0" ptsTypes="AA">
                                      <p:cBhvr>
                                        <p:cTn id="310" dur="2000" fill="hold"/>
                                        <p:tgtEl>
                                          <p:spTgt spid="911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6591"/>
                                    </p:animMotion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91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1" dur="1000" fill="hold"/>
                                        <p:tgtEl>
                                          <p:spTgt spid="9115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2" dur="1000" fill="hold"/>
                                        <p:tgtEl>
                                          <p:spTgt spid="9115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1000"/>
                                        <p:tgtEl>
                                          <p:spTgt spid="911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1000"/>
                                        <p:tgtEl>
                                          <p:spTgt spid="911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1000"/>
                                        <p:tgtEl>
                                          <p:spTgt spid="9115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5.78035E-8 L 0.04584 0.03561 " pathEditMode="relative" rAng="0" ptsTypes="AA">
                                      <p:cBhvr>
                                        <p:cTn id="348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17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55807E-6 L -0.55764 0.6224 " pathEditMode="relative" rAng="0" ptsTypes="AA">
                                      <p:cBhvr>
                                        <p:cTn id="357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82" y="31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2" dur="500"/>
                                        <p:tgtEl>
                                          <p:spTgt spid="91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 nodeType="clickPar">
                      <p:stCondLst>
                        <p:cond delay="indefinite"/>
                      </p:stCondLst>
                      <p:childTnLst>
                        <p:par>
                          <p:cTn id="3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1" dur="500"/>
                                        <p:tgtEl>
                                          <p:spTgt spid="91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 nodeType="clickPar">
                      <p:stCondLst>
                        <p:cond delay="indefinite"/>
                      </p:stCondLst>
                      <p:childTnLst>
                        <p:par>
                          <p:cTn id="3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 nodeType="clickPar">
                      <p:stCondLst>
                        <p:cond delay="indefinite"/>
                      </p:stCondLst>
                      <p:childTnLst>
                        <p:par>
                          <p:cTn id="3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 nodeType="clickPar">
                      <p:stCondLst>
                        <p:cond delay="indefinite"/>
                      </p:stCondLst>
                      <p:childTnLst>
                        <p:par>
                          <p:cTn id="3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1000"/>
                                        <p:tgtEl>
                                          <p:spTgt spid="911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1000"/>
                                        <p:tgtEl>
                                          <p:spTgt spid="911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 nodeType="clickPar">
                      <p:stCondLst>
                        <p:cond delay="indefinite"/>
                      </p:stCondLst>
                      <p:childTnLst>
                        <p:par>
                          <p:cTn id="3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91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91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64" grpId="0"/>
      <p:bldP spid="911366" grpId="0"/>
      <p:bldP spid="911366" grpId="1"/>
      <p:bldP spid="911367" grpId="0"/>
      <p:bldP spid="911422" grpId="0"/>
      <p:bldP spid="911434" grpId="0" animBg="1"/>
      <p:bldP spid="911435" grpId="0" build="p" animBg="1"/>
      <p:bldP spid="911435" grpId="1" build="allAtOnce" animBg="1"/>
      <p:bldP spid="911466" grpId="0" animBg="1"/>
      <p:bldP spid="911466" grpId="1" animBg="1"/>
      <p:bldP spid="911467" grpId="0" animBg="1"/>
      <p:bldP spid="911467" grpId="1" animBg="1"/>
      <p:bldP spid="911470" grpId="0" animBg="1"/>
      <p:bldP spid="911470" grpId="1" animBg="1"/>
      <p:bldP spid="911471" grpId="0"/>
      <p:bldP spid="911471" grpId="1"/>
      <p:bldP spid="911471" grpId="2"/>
      <p:bldP spid="911471" grpId="3"/>
      <p:bldP spid="911472" grpId="0" animBg="1"/>
      <p:bldP spid="911472" grpId="1" animBg="1"/>
      <p:bldP spid="911475" grpId="0" uiExpand="1" build="p" animBg="1"/>
      <p:bldP spid="911475" grpId="1" build="allAtOnce" animBg="1"/>
      <p:bldP spid="911476" grpId="0" animBg="1"/>
      <p:bldP spid="911476" grpId="1" animBg="1"/>
      <p:bldP spid="911477" grpId="0" animBg="1"/>
      <p:bldP spid="911477" grpId="1" animBg="1"/>
      <p:bldP spid="911478" grpId="0" animBg="1"/>
      <p:bldP spid="911478" grpId="1" animBg="1"/>
      <p:bldP spid="911479" grpId="0"/>
      <p:bldP spid="911507" grpId="0" animBg="1"/>
      <p:bldP spid="911507" grpId="1" animBg="1"/>
      <p:bldP spid="911508" grpId="0" animBg="1"/>
      <p:bldP spid="911508" grpId="1" animBg="1"/>
      <p:bldP spid="911509" grpId="0"/>
      <p:bldP spid="911510" grpId="0" animBg="1"/>
      <p:bldP spid="911510" grpId="1" animBg="1"/>
      <p:bldP spid="911513" grpId="0" animBg="1"/>
      <p:bldP spid="911513" grpId="1" animBg="1"/>
      <p:bldP spid="911525" grpId="0" animBg="1"/>
      <p:bldP spid="911525" grpId="1" animBg="1"/>
      <p:bldP spid="911526" grpId="0" animBg="1"/>
      <p:bldP spid="911526" grpId="1" animBg="1"/>
      <p:bldP spid="911527" grpId="0" animBg="1"/>
      <p:bldP spid="911527" grpId="1" animBg="1"/>
      <p:bldP spid="911533" grpId="0" animBg="1"/>
      <p:bldP spid="911533" grpId="1" animBg="1"/>
      <p:bldP spid="911529" grpId="0" animBg="1"/>
      <p:bldP spid="911529" grpId="1" animBg="1"/>
      <p:bldP spid="911531" grpId="0" animBg="1"/>
      <p:bldP spid="911531" grpId="1" animBg="1"/>
      <p:bldP spid="911532" grpId="0"/>
      <p:bldP spid="911532" grpId="1"/>
      <p:bldP spid="911532" grpId="2"/>
      <p:bldP spid="911544" grpId="0" animBg="1"/>
      <p:bldP spid="911544" grpId="1" animBg="1"/>
      <p:bldP spid="911545" grpId="0" animBg="1"/>
      <p:bldP spid="911545" grpId="1" animBg="1"/>
      <p:bldP spid="911546" grpId="0" animBg="1"/>
      <p:bldP spid="911546" grpId="1" animBg="1"/>
      <p:bldP spid="911547" grpId="0" animBg="1"/>
      <p:bldP spid="911547" grpId="1" animBg="1"/>
      <p:bldP spid="911530" grpId="0" build="p" animBg="1"/>
      <p:bldP spid="911530" grpId="1" uiExpand="1" build="allAtOnce" animBg="1"/>
      <p:bldP spid="911549" grpId="0" animBg="1"/>
      <p:bldP spid="911550" grpId="0"/>
      <p:bldP spid="126" grpId="0"/>
      <p:bldP spid="126" grpId="1"/>
      <p:bldP spid="126" grpId="2"/>
      <p:bldP spid="127" grpId="0"/>
      <p:bldP spid="127" grpId="1"/>
      <p:bldP spid="127" grpId="2"/>
      <p:bldP spid="911542" grpId="0" animBg="1"/>
      <p:bldP spid="911542" grpId="1" animBg="1"/>
      <p:bldP spid="911474" grpId="0" animBg="1"/>
      <p:bldP spid="911474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5C21-2495-46FF-9510-C9EACE3BBACC}" type="slidenum">
              <a:rPr lang="en-US"/>
              <a:pPr/>
              <a:t>54</a:t>
            </a:fld>
            <a:endParaRPr lang="en-US"/>
          </a:p>
        </p:txBody>
      </p:sp>
      <p:sp>
        <p:nvSpPr>
          <p:cNvPr id="727123" name="Text Box 83"/>
          <p:cNvSpPr txBox="1">
            <a:spLocks noChangeArrowheads="1"/>
          </p:cNvSpPr>
          <p:nvPr/>
        </p:nvSpPr>
        <p:spPr bwMode="auto">
          <a:xfrm>
            <a:off x="5666866" y="4386772"/>
            <a:ext cx="3359150" cy="2433637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main()</a:t>
            </a:r>
          </a:p>
          <a:p>
            <a:pPr algn="l">
              <a:spcBef>
                <a:spcPct val="50000"/>
              </a:spcBef>
            </a:pPr>
            <a:r>
              <a:rPr lang="en-US" dirty="0"/>
              <a:t>{</a:t>
            </a:r>
          </a:p>
          <a:p>
            <a:pPr algn="l">
              <a:spcBef>
                <a:spcPct val="50000"/>
              </a:spcBef>
            </a:pPr>
            <a:r>
              <a:rPr lang="en-US" dirty="0"/>
              <a:t>    Node *head;</a:t>
            </a:r>
          </a:p>
          <a:p>
            <a:pPr algn="l">
              <a:spcBef>
                <a:spcPct val="50000"/>
              </a:spcBef>
            </a:pPr>
            <a:r>
              <a:rPr lang="en-US" dirty="0"/>
              <a:t>    ...   // create linked list</a:t>
            </a:r>
          </a:p>
          <a:p>
            <a:pPr algn="l">
              <a:spcBef>
                <a:spcPct val="50000"/>
              </a:spcBef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smtClean="0"/>
              <a:t>biggest(head</a:t>
            </a:r>
            <a:r>
              <a:rPr lang="en-US" dirty="0"/>
              <a:t>);</a:t>
            </a:r>
          </a:p>
          <a:p>
            <a:pPr algn="l">
              <a:spcBef>
                <a:spcPct val="50000"/>
              </a:spcBef>
            </a:pPr>
            <a:r>
              <a:rPr lang="en-US" dirty="0"/>
              <a:t>}</a:t>
            </a:r>
          </a:p>
        </p:txBody>
      </p:sp>
      <p:pic>
        <p:nvPicPr>
          <p:cNvPr id="727113" name="Picture 7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904875"/>
            <a:ext cx="1554163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7126" name="Text Box 86"/>
          <p:cNvSpPr txBox="1">
            <a:spLocks noChangeArrowheads="1"/>
          </p:cNvSpPr>
          <p:nvPr/>
        </p:nvSpPr>
        <p:spPr bwMode="auto">
          <a:xfrm>
            <a:off x="8245475" y="1677988"/>
            <a:ext cx="617538" cy="201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rgbClr val="6600CC"/>
                </a:solidFill>
              </a:rPr>
              <a:t>1200</a:t>
            </a:r>
          </a:p>
          <a:p>
            <a:endParaRPr lang="en-US" sz="1200" dirty="0">
              <a:solidFill>
                <a:srgbClr val="6600CC"/>
              </a:solidFill>
            </a:endParaRPr>
          </a:p>
          <a:p>
            <a:endParaRPr lang="en-US" sz="1200" dirty="0">
              <a:solidFill>
                <a:srgbClr val="6600CC"/>
              </a:solidFill>
            </a:endParaRPr>
          </a:p>
          <a:p>
            <a:endParaRPr lang="en-US" sz="1600" dirty="0">
              <a:solidFill>
                <a:srgbClr val="6600CC"/>
              </a:solidFill>
            </a:endParaRPr>
          </a:p>
          <a:p>
            <a:r>
              <a:rPr lang="en-US" sz="1500" dirty="0">
                <a:solidFill>
                  <a:srgbClr val="6600CC"/>
                </a:solidFill>
              </a:rPr>
              <a:t>1300</a:t>
            </a:r>
          </a:p>
          <a:p>
            <a:endParaRPr lang="en-US" sz="1500" dirty="0">
              <a:solidFill>
                <a:srgbClr val="6600CC"/>
              </a:solidFill>
            </a:endParaRPr>
          </a:p>
          <a:p>
            <a:endParaRPr lang="en-US" dirty="0">
              <a:solidFill>
                <a:srgbClr val="6600CC"/>
              </a:solidFill>
            </a:endParaRPr>
          </a:p>
          <a:p>
            <a:endParaRPr lang="en-US" sz="800" dirty="0">
              <a:solidFill>
                <a:srgbClr val="6600CC"/>
              </a:solidFill>
            </a:endParaRPr>
          </a:p>
          <a:p>
            <a:r>
              <a:rPr lang="en-US" sz="1500" dirty="0">
                <a:solidFill>
                  <a:srgbClr val="6600CC"/>
                </a:solidFill>
              </a:rPr>
              <a:t>1400</a:t>
            </a:r>
          </a:p>
        </p:txBody>
      </p:sp>
      <p:sp>
        <p:nvSpPr>
          <p:cNvPr id="727044" name="Text Box 4"/>
          <p:cNvSpPr txBox="1">
            <a:spLocks noChangeArrowheads="1"/>
          </p:cNvSpPr>
          <p:nvPr/>
        </p:nvSpPr>
        <p:spPr bwMode="auto">
          <a:xfrm>
            <a:off x="370448" y="4673260"/>
            <a:ext cx="4737100" cy="2062103"/>
          </a:xfrm>
          <a:prstGeom prst="rect">
            <a:avLst/>
          </a:prstGeom>
          <a:solidFill>
            <a:srgbClr val="FBFFF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biggest(Node </a:t>
            </a:r>
            <a:r>
              <a:rPr lang="en-US" dirty="0"/>
              <a:t>*cur)</a:t>
            </a:r>
          </a:p>
          <a:p>
            <a:pPr algn="l"/>
            <a:r>
              <a:rPr lang="en-US" sz="1200" dirty="0"/>
              <a:t>{</a:t>
            </a:r>
          </a:p>
          <a:p>
            <a:pPr algn="l"/>
            <a:r>
              <a:rPr lang="en-US" sz="1700" dirty="0"/>
              <a:t>    if </a:t>
            </a:r>
            <a:r>
              <a:rPr lang="en-US" sz="1700" dirty="0" smtClean="0"/>
              <a:t>(cur-&gt;next == </a:t>
            </a:r>
            <a:r>
              <a:rPr lang="en-US" sz="1700" dirty="0" err="1" smtClean="0">
                <a:solidFill>
                  <a:srgbClr val="FF0000"/>
                </a:solidFill>
              </a:rPr>
              <a:t>nullptr</a:t>
            </a:r>
            <a:r>
              <a:rPr lang="en-US" sz="1700" dirty="0" smtClean="0"/>
              <a:t>)  </a:t>
            </a:r>
            <a:br>
              <a:rPr lang="en-US" sz="1700" dirty="0" smtClean="0"/>
            </a:br>
            <a:r>
              <a:rPr lang="en-US" sz="1700" dirty="0" smtClean="0"/>
              <a:t>          return(cur-</a:t>
            </a:r>
            <a:r>
              <a:rPr lang="en-US" sz="1700" dirty="0"/>
              <a:t>&gt;</a:t>
            </a:r>
            <a:r>
              <a:rPr lang="en-US" sz="1700" dirty="0" err="1"/>
              <a:t>val</a:t>
            </a:r>
            <a:r>
              <a:rPr lang="en-US" sz="1700" dirty="0"/>
              <a:t>);</a:t>
            </a:r>
          </a:p>
          <a:p>
            <a:pPr algn="l"/>
            <a:r>
              <a:rPr lang="en-US" sz="700" dirty="0"/>
              <a:t>    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rest = </a:t>
            </a:r>
            <a:r>
              <a:rPr lang="en-US" dirty="0" smtClean="0"/>
              <a:t>biggest( </a:t>
            </a:r>
            <a:r>
              <a:rPr lang="en-US" dirty="0"/>
              <a:t>cur-&gt;next </a:t>
            </a:r>
            <a:r>
              <a:rPr lang="en-US" dirty="0" smtClean="0"/>
              <a:t>); </a:t>
            </a:r>
            <a:br>
              <a:rPr lang="en-US" dirty="0" smtClean="0"/>
            </a:br>
            <a:r>
              <a:rPr lang="en-US" sz="500" dirty="0" smtClean="0"/>
              <a:t/>
            </a:r>
            <a:br>
              <a:rPr lang="en-US" sz="500" dirty="0" smtClean="0"/>
            </a:br>
            <a:r>
              <a:rPr lang="en-US" dirty="0" smtClean="0"/>
              <a:t>    return max( rest, cur-</a:t>
            </a:r>
            <a:r>
              <a:rPr lang="en-US" dirty="0" err="1" smtClean="0"/>
              <a:t>val</a:t>
            </a:r>
            <a:r>
              <a:rPr lang="en-US" dirty="0" smtClean="0"/>
              <a:t> );</a:t>
            </a:r>
          </a:p>
          <a:p>
            <a:pPr algn="l"/>
            <a:r>
              <a:rPr lang="en-US" sz="1100" b="1" dirty="0"/>
              <a:t>}</a:t>
            </a:r>
          </a:p>
        </p:txBody>
      </p:sp>
      <p:sp>
        <p:nvSpPr>
          <p:cNvPr id="727062" name="Text Box 22"/>
          <p:cNvSpPr txBox="1">
            <a:spLocks noChangeArrowheads="1"/>
          </p:cNvSpPr>
          <p:nvPr/>
        </p:nvSpPr>
        <p:spPr bwMode="auto">
          <a:xfrm>
            <a:off x="7607928" y="5861559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smtClean="0">
                <a:solidFill>
                  <a:srgbClr val="6600CC"/>
                </a:solidFill>
              </a:rPr>
              <a:t>1200</a:t>
            </a:r>
            <a:endParaRPr lang="en-US" dirty="0">
              <a:solidFill>
                <a:srgbClr val="6600CC"/>
              </a:solidFill>
            </a:endParaRPr>
          </a:p>
        </p:txBody>
      </p:sp>
      <p:grpSp>
        <p:nvGrpSpPr>
          <p:cNvPr id="727065" name="Group 25"/>
          <p:cNvGrpSpPr>
            <a:grpSpLocks/>
          </p:cNvGrpSpPr>
          <p:nvPr/>
        </p:nvGrpSpPr>
        <p:grpSpPr bwMode="auto">
          <a:xfrm>
            <a:off x="6743700" y="1647825"/>
            <a:ext cx="900113" cy="371475"/>
            <a:chOff x="4248" y="1038"/>
            <a:chExt cx="567" cy="234"/>
          </a:xfrm>
        </p:grpSpPr>
        <p:sp>
          <p:nvSpPr>
            <p:cNvPr id="727066" name="Rectangle 26"/>
            <p:cNvSpPr>
              <a:spLocks noChangeArrowheads="1"/>
            </p:cNvSpPr>
            <p:nvPr/>
          </p:nvSpPr>
          <p:spPr bwMode="auto">
            <a:xfrm>
              <a:off x="4248" y="1104"/>
              <a:ext cx="480" cy="16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27067" name="Text Box 27"/>
            <p:cNvSpPr txBox="1">
              <a:spLocks noChangeArrowheads="1"/>
            </p:cNvSpPr>
            <p:nvPr/>
          </p:nvSpPr>
          <p:spPr bwMode="auto">
            <a:xfrm>
              <a:off x="4254" y="1038"/>
              <a:ext cx="5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solidFill>
                    <a:srgbClr val="9900FF"/>
                  </a:solidFill>
                </a:rPr>
                <a:t>  cur</a:t>
              </a:r>
              <a:r>
                <a:rPr lang="en-US" dirty="0">
                  <a:solidFill>
                    <a:srgbClr val="9900FF"/>
                  </a:solidFill>
                  <a:sym typeface="Wingdings" pitchFamily="2" charset="2"/>
                </a:rPr>
                <a:t></a:t>
              </a:r>
              <a:endParaRPr lang="en-US" dirty="0">
                <a:solidFill>
                  <a:srgbClr val="9900FF"/>
                </a:solidFill>
              </a:endParaRPr>
            </a:p>
          </p:txBody>
        </p:sp>
      </p:grpSp>
      <p:sp>
        <p:nvSpPr>
          <p:cNvPr id="727105" name="Rectangle 65"/>
          <p:cNvSpPr>
            <a:spLocks noChangeArrowheads="1"/>
          </p:cNvSpPr>
          <p:nvPr/>
        </p:nvSpPr>
        <p:spPr bwMode="auto">
          <a:xfrm>
            <a:off x="3790068" y="828675"/>
            <a:ext cx="771525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122" name="Rectangle 82"/>
          <p:cNvSpPr>
            <a:spLocks noGrp="1" noChangeArrowheads="1"/>
          </p:cNvSpPr>
          <p:nvPr>
            <p:ph type="title"/>
          </p:nvPr>
        </p:nvSpPr>
        <p:spPr>
          <a:xfrm>
            <a:off x="5162550" y="-152400"/>
            <a:ext cx="3952875" cy="1143000"/>
          </a:xfrm>
          <a:noFill/>
          <a:ln/>
        </p:spPr>
        <p:txBody>
          <a:bodyPr/>
          <a:lstStyle/>
          <a:p>
            <a:r>
              <a:rPr lang="en-US" sz="3000" dirty="0" smtClean="0"/>
              <a:t>Biggest-in-List </a:t>
            </a:r>
            <a:r>
              <a:rPr lang="en-US" sz="3000" dirty="0"/>
              <a:t>Trace-through</a:t>
            </a:r>
          </a:p>
        </p:txBody>
      </p:sp>
      <p:sp>
        <p:nvSpPr>
          <p:cNvPr id="53" name="Line 147"/>
          <p:cNvSpPr>
            <a:spLocks noChangeShapeType="1"/>
          </p:cNvSpPr>
          <p:nvPr/>
        </p:nvSpPr>
        <p:spPr bwMode="auto">
          <a:xfrm>
            <a:off x="5666866" y="538141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147"/>
          <p:cNvSpPr>
            <a:spLocks noChangeShapeType="1"/>
          </p:cNvSpPr>
          <p:nvPr/>
        </p:nvSpPr>
        <p:spPr bwMode="auto">
          <a:xfrm>
            <a:off x="5664718" y="580427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147"/>
          <p:cNvSpPr>
            <a:spLocks noChangeShapeType="1"/>
          </p:cNvSpPr>
          <p:nvPr/>
        </p:nvSpPr>
        <p:spPr bwMode="auto">
          <a:xfrm>
            <a:off x="5664718" y="622827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147"/>
          <p:cNvSpPr>
            <a:spLocks noChangeShapeType="1"/>
          </p:cNvSpPr>
          <p:nvPr/>
        </p:nvSpPr>
        <p:spPr bwMode="auto">
          <a:xfrm>
            <a:off x="143817" y="486677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47"/>
          <p:cNvSpPr>
            <a:spLocks noChangeShapeType="1"/>
          </p:cNvSpPr>
          <p:nvPr/>
        </p:nvSpPr>
        <p:spPr bwMode="auto">
          <a:xfrm>
            <a:off x="360612" y="528963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2918559" y="2305318"/>
            <a:ext cx="4830822" cy="287136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Line 147"/>
          <p:cNvSpPr>
            <a:spLocks noChangeShapeType="1"/>
          </p:cNvSpPr>
          <p:nvPr/>
        </p:nvSpPr>
        <p:spPr bwMode="auto">
          <a:xfrm>
            <a:off x="382080" y="592879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382080" y="2600650"/>
            <a:ext cx="4737100" cy="2000548"/>
          </a:xfrm>
          <a:prstGeom prst="rect">
            <a:avLst/>
          </a:prstGeom>
          <a:solidFill>
            <a:srgbClr val="FBFFF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biggest(Node </a:t>
            </a:r>
            <a:r>
              <a:rPr lang="en-US" dirty="0"/>
              <a:t>*cur)</a:t>
            </a:r>
          </a:p>
          <a:p>
            <a:pPr algn="l"/>
            <a:r>
              <a:rPr lang="en-US" sz="1200" dirty="0"/>
              <a:t>{</a:t>
            </a:r>
          </a:p>
          <a:p>
            <a:pPr algn="l"/>
            <a:r>
              <a:rPr lang="en-US" sz="1700" dirty="0"/>
              <a:t>    if </a:t>
            </a:r>
            <a:r>
              <a:rPr lang="en-US" sz="1700" dirty="0" smtClean="0"/>
              <a:t>(cur-&gt;next == </a:t>
            </a:r>
            <a:r>
              <a:rPr lang="en-US" sz="1700" dirty="0" err="1" smtClean="0">
                <a:solidFill>
                  <a:srgbClr val="FF0000"/>
                </a:solidFill>
              </a:rPr>
              <a:t>nullptr</a:t>
            </a:r>
            <a:r>
              <a:rPr lang="en-US" sz="1700" dirty="0" smtClean="0"/>
              <a:t>)  </a:t>
            </a:r>
            <a:br>
              <a:rPr lang="en-US" sz="1700" dirty="0" smtClean="0"/>
            </a:br>
            <a:r>
              <a:rPr lang="en-US" sz="1700" dirty="0" smtClean="0"/>
              <a:t>          return(cur-</a:t>
            </a:r>
            <a:r>
              <a:rPr lang="en-US" sz="1700" dirty="0"/>
              <a:t>&gt;</a:t>
            </a:r>
            <a:r>
              <a:rPr lang="en-US" sz="1700" dirty="0" err="1"/>
              <a:t>val</a:t>
            </a:r>
            <a:r>
              <a:rPr lang="en-US" sz="1700" dirty="0"/>
              <a:t>);</a:t>
            </a:r>
          </a:p>
          <a:p>
            <a:pPr algn="l"/>
            <a:r>
              <a:rPr lang="en-US" sz="700" dirty="0"/>
              <a:t>    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rest = </a:t>
            </a:r>
            <a:r>
              <a:rPr lang="en-US" dirty="0" smtClean="0"/>
              <a:t>biggest( </a:t>
            </a:r>
            <a:r>
              <a:rPr lang="en-US" dirty="0"/>
              <a:t>cur-&gt;next </a:t>
            </a:r>
            <a:r>
              <a:rPr lang="en-US" dirty="0" smtClean="0"/>
              <a:t>); </a:t>
            </a:r>
            <a:br>
              <a:rPr lang="en-US" dirty="0" smtClean="0"/>
            </a:br>
            <a:r>
              <a:rPr lang="en-US" sz="500" dirty="0" smtClean="0"/>
              <a:t/>
            </a:r>
            <a:br>
              <a:rPr lang="en-US" sz="500" dirty="0" smtClean="0"/>
            </a:br>
            <a:r>
              <a:rPr lang="en-US" dirty="0" smtClean="0"/>
              <a:t>    return max( rest, cur-</a:t>
            </a:r>
            <a:r>
              <a:rPr lang="en-US" dirty="0" err="1" smtClean="0"/>
              <a:t>val</a:t>
            </a:r>
            <a:r>
              <a:rPr lang="en-US" dirty="0" smtClean="0"/>
              <a:t> );</a:t>
            </a:r>
          </a:p>
          <a:p>
            <a:pPr algn="l"/>
            <a:r>
              <a:rPr lang="en-US" sz="1200" b="1" dirty="0"/>
              <a:t>}</a:t>
            </a:r>
          </a:p>
        </p:txBody>
      </p:sp>
      <p:sp>
        <p:nvSpPr>
          <p:cNvPr id="63" name="Line 147"/>
          <p:cNvSpPr>
            <a:spLocks noChangeShapeType="1"/>
          </p:cNvSpPr>
          <p:nvPr/>
        </p:nvSpPr>
        <p:spPr bwMode="auto">
          <a:xfrm>
            <a:off x="156696" y="276924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4" name="Group 85"/>
          <p:cNvGrpSpPr>
            <a:grpSpLocks/>
          </p:cNvGrpSpPr>
          <p:nvPr/>
        </p:nvGrpSpPr>
        <p:grpSpPr bwMode="auto">
          <a:xfrm>
            <a:off x="6756402" y="857250"/>
            <a:ext cx="2233613" cy="2047875"/>
            <a:chOff x="4256" y="540"/>
            <a:chExt cx="1407" cy="1290"/>
          </a:xfrm>
        </p:grpSpPr>
        <p:sp>
          <p:nvSpPr>
            <p:cNvPr id="65" name="Rectangle 86"/>
            <p:cNvSpPr>
              <a:spLocks noChangeArrowheads="1"/>
            </p:cNvSpPr>
            <p:nvPr/>
          </p:nvSpPr>
          <p:spPr bwMode="auto">
            <a:xfrm>
              <a:off x="4356" y="540"/>
              <a:ext cx="1307" cy="1086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Rectangle 87"/>
            <p:cNvSpPr>
              <a:spLocks noChangeArrowheads="1"/>
            </p:cNvSpPr>
            <p:nvPr/>
          </p:nvSpPr>
          <p:spPr bwMode="auto">
            <a:xfrm>
              <a:off x="4812" y="1560"/>
              <a:ext cx="66" cy="27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7" name="Group 88"/>
            <p:cNvGrpSpPr>
              <a:grpSpLocks/>
            </p:cNvGrpSpPr>
            <p:nvPr/>
          </p:nvGrpSpPr>
          <p:grpSpPr bwMode="auto">
            <a:xfrm>
              <a:off x="4256" y="1584"/>
              <a:ext cx="561" cy="234"/>
              <a:chOff x="4190" y="1038"/>
              <a:chExt cx="561" cy="234"/>
            </a:xfrm>
          </p:grpSpPr>
          <p:sp>
            <p:nvSpPr>
              <p:cNvPr id="68" name="Rectangle 89"/>
              <p:cNvSpPr>
                <a:spLocks noChangeArrowheads="1"/>
              </p:cNvSpPr>
              <p:nvPr/>
            </p:nvSpPr>
            <p:spPr bwMode="auto">
              <a:xfrm>
                <a:off x="4248" y="1104"/>
                <a:ext cx="480" cy="168"/>
              </a:xfrm>
              <a:prstGeom prst="rect">
                <a:avLst/>
              </a:prstGeom>
              <a:solidFill>
                <a:schemeClr val="bg1">
                  <a:alpha val="89999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Text Box 90"/>
              <p:cNvSpPr txBox="1">
                <a:spLocks noChangeArrowheads="1"/>
              </p:cNvSpPr>
              <p:nvPr/>
            </p:nvSpPr>
            <p:spPr bwMode="auto">
              <a:xfrm>
                <a:off x="4190" y="1038"/>
                <a:ext cx="56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dirty="0">
                    <a:solidFill>
                      <a:srgbClr val="9900FF"/>
                    </a:solidFill>
                  </a:rPr>
                  <a:t>  cur</a:t>
                </a:r>
                <a:r>
                  <a:rPr lang="en-US" dirty="0">
                    <a:solidFill>
                      <a:srgbClr val="9900FF"/>
                    </a:solidFill>
                    <a:sym typeface="Wingdings" pitchFamily="2" charset="2"/>
                  </a:rPr>
                  <a:t></a:t>
                </a:r>
                <a:endParaRPr lang="en-US" dirty="0">
                  <a:solidFill>
                    <a:srgbClr val="9900FF"/>
                  </a:solidFill>
                </a:endParaRPr>
              </a:p>
            </p:txBody>
          </p:sp>
        </p:grpSp>
      </p:grpSp>
      <p:sp>
        <p:nvSpPr>
          <p:cNvPr id="71" name="Line 147"/>
          <p:cNvSpPr>
            <a:spLocks noChangeShapeType="1"/>
          </p:cNvSpPr>
          <p:nvPr/>
        </p:nvSpPr>
        <p:spPr bwMode="auto">
          <a:xfrm>
            <a:off x="373491" y="32291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 Box 22"/>
          <p:cNvSpPr txBox="1">
            <a:spLocks noChangeArrowheads="1"/>
          </p:cNvSpPr>
          <p:nvPr/>
        </p:nvSpPr>
        <p:spPr bwMode="auto">
          <a:xfrm>
            <a:off x="2918559" y="5585044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smtClean="0">
                <a:solidFill>
                  <a:srgbClr val="6600CC"/>
                </a:solidFill>
              </a:rPr>
              <a:t>1300</a:t>
            </a:r>
            <a:endParaRPr lang="en-US" dirty="0">
              <a:solidFill>
                <a:srgbClr val="6600CC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 bwMode="auto">
          <a:xfrm flipV="1">
            <a:off x="3103808" y="3154469"/>
            <a:ext cx="4720699" cy="7465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Line 147"/>
          <p:cNvSpPr>
            <a:spLocks noChangeShapeType="1"/>
          </p:cNvSpPr>
          <p:nvPr/>
        </p:nvSpPr>
        <p:spPr bwMode="auto">
          <a:xfrm>
            <a:off x="399258" y="385002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 Box 4"/>
          <p:cNvSpPr txBox="1">
            <a:spLocks noChangeArrowheads="1"/>
          </p:cNvSpPr>
          <p:nvPr/>
        </p:nvSpPr>
        <p:spPr bwMode="auto">
          <a:xfrm>
            <a:off x="384510" y="520196"/>
            <a:ext cx="4737100" cy="2000548"/>
          </a:xfrm>
          <a:prstGeom prst="rect">
            <a:avLst/>
          </a:prstGeom>
          <a:solidFill>
            <a:srgbClr val="FBFFF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biggest(Node </a:t>
            </a:r>
            <a:r>
              <a:rPr lang="en-US" dirty="0"/>
              <a:t>*cur)</a:t>
            </a:r>
          </a:p>
          <a:p>
            <a:pPr algn="l"/>
            <a:r>
              <a:rPr lang="en-US" sz="1200" dirty="0"/>
              <a:t>{</a:t>
            </a:r>
          </a:p>
          <a:p>
            <a:pPr algn="l"/>
            <a:r>
              <a:rPr lang="en-US" sz="1700" dirty="0"/>
              <a:t>    if </a:t>
            </a:r>
            <a:r>
              <a:rPr lang="en-US" sz="1700" dirty="0" smtClean="0"/>
              <a:t>(cur-&gt;next == </a:t>
            </a:r>
            <a:r>
              <a:rPr lang="en-US" sz="1700" dirty="0" err="1" smtClean="0">
                <a:solidFill>
                  <a:srgbClr val="FF0000"/>
                </a:solidFill>
              </a:rPr>
              <a:t>nullptr</a:t>
            </a:r>
            <a:r>
              <a:rPr lang="en-US" sz="1700" dirty="0" smtClean="0"/>
              <a:t>)  </a:t>
            </a:r>
            <a:br>
              <a:rPr lang="en-US" sz="1700" dirty="0" smtClean="0"/>
            </a:br>
            <a:r>
              <a:rPr lang="en-US" sz="1700" dirty="0" smtClean="0"/>
              <a:t>          return(</a:t>
            </a:r>
            <a:r>
              <a:rPr lang="en-US" sz="600" dirty="0" smtClean="0"/>
              <a:t> </a:t>
            </a:r>
            <a:r>
              <a:rPr lang="en-US" sz="1700" dirty="0" smtClean="0"/>
              <a:t>cur-</a:t>
            </a:r>
            <a:r>
              <a:rPr lang="en-US" sz="1700" dirty="0"/>
              <a:t>&gt;</a:t>
            </a:r>
            <a:r>
              <a:rPr lang="en-US" sz="1700" dirty="0" err="1"/>
              <a:t>val</a:t>
            </a:r>
            <a:r>
              <a:rPr lang="en-US" sz="1700" dirty="0"/>
              <a:t>);</a:t>
            </a:r>
          </a:p>
          <a:p>
            <a:pPr algn="l"/>
            <a:r>
              <a:rPr lang="en-US" sz="700" dirty="0"/>
              <a:t>    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rest = </a:t>
            </a:r>
            <a:r>
              <a:rPr lang="en-US" dirty="0" smtClean="0"/>
              <a:t>biggest( </a:t>
            </a:r>
            <a:r>
              <a:rPr lang="en-US" dirty="0"/>
              <a:t>cur-&gt;next </a:t>
            </a:r>
            <a:r>
              <a:rPr lang="en-US" dirty="0" smtClean="0"/>
              <a:t>); </a:t>
            </a:r>
            <a:br>
              <a:rPr lang="en-US" dirty="0" smtClean="0"/>
            </a:br>
            <a:r>
              <a:rPr lang="en-US" sz="500" dirty="0" smtClean="0"/>
              <a:t/>
            </a:r>
            <a:br>
              <a:rPr lang="en-US" sz="500" dirty="0" smtClean="0"/>
            </a:br>
            <a:r>
              <a:rPr lang="en-US" dirty="0" smtClean="0"/>
              <a:t>    return max( rest, cur-</a:t>
            </a:r>
            <a:r>
              <a:rPr lang="en-US" dirty="0" err="1" smtClean="0"/>
              <a:t>val</a:t>
            </a:r>
            <a:r>
              <a:rPr lang="en-US" dirty="0" smtClean="0"/>
              <a:t> );</a:t>
            </a:r>
          </a:p>
          <a:p>
            <a:pPr algn="l"/>
            <a:r>
              <a:rPr lang="en-US" sz="1200" b="1" dirty="0"/>
              <a:t>}</a:t>
            </a:r>
          </a:p>
        </p:txBody>
      </p:sp>
      <p:sp>
        <p:nvSpPr>
          <p:cNvPr id="81" name="Text Box 22"/>
          <p:cNvSpPr txBox="1">
            <a:spLocks noChangeArrowheads="1"/>
          </p:cNvSpPr>
          <p:nvPr/>
        </p:nvSpPr>
        <p:spPr bwMode="auto">
          <a:xfrm>
            <a:off x="2782289" y="3507581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smtClean="0">
                <a:solidFill>
                  <a:srgbClr val="6600CC"/>
                </a:solidFill>
              </a:rPr>
              <a:t>1400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82" name="Line 147"/>
          <p:cNvSpPr>
            <a:spLocks noChangeShapeType="1"/>
          </p:cNvSpPr>
          <p:nvPr/>
        </p:nvSpPr>
        <p:spPr bwMode="auto">
          <a:xfrm>
            <a:off x="143622" y="69464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3" name="Group 85"/>
          <p:cNvGrpSpPr>
            <a:grpSpLocks/>
          </p:cNvGrpSpPr>
          <p:nvPr/>
        </p:nvGrpSpPr>
        <p:grpSpPr bwMode="auto">
          <a:xfrm>
            <a:off x="6756402" y="1709737"/>
            <a:ext cx="2233613" cy="2047875"/>
            <a:chOff x="4256" y="540"/>
            <a:chExt cx="1407" cy="1290"/>
          </a:xfrm>
        </p:grpSpPr>
        <p:sp>
          <p:nvSpPr>
            <p:cNvPr id="84" name="Rectangle 86"/>
            <p:cNvSpPr>
              <a:spLocks noChangeArrowheads="1"/>
            </p:cNvSpPr>
            <p:nvPr/>
          </p:nvSpPr>
          <p:spPr bwMode="auto">
            <a:xfrm>
              <a:off x="4356" y="540"/>
              <a:ext cx="1307" cy="1086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5" name="Rectangle 87"/>
            <p:cNvSpPr>
              <a:spLocks noChangeArrowheads="1"/>
            </p:cNvSpPr>
            <p:nvPr/>
          </p:nvSpPr>
          <p:spPr bwMode="auto">
            <a:xfrm>
              <a:off x="4812" y="1560"/>
              <a:ext cx="66" cy="27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6" name="Group 88"/>
            <p:cNvGrpSpPr>
              <a:grpSpLocks/>
            </p:cNvGrpSpPr>
            <p:nvPr/>
          </p:nvGrpSpPr>
          <p:grpSpPr bwMode="auto">
            <a:xfrm>
              <a:off x="4256" y="1584"/>
              <a:ext cx="561" cy="234"/>
              <a:chOff x="4190" y="1038"/>
              <a:chExt cx="561" cy="234"/>
            </a:xfrm>
          </p:grpSpPr>
          <p:sp>
            <p:nvSpPr>
              <p:cNvPr id="87" name="Rectangle 89"/>
              <p:cNvSpPr>
                <a:spLocks noChangeArrowheads="1"/>
              </p:cNvSpPr>
              <p:nvPr/>
            </p:nvSpPr>
            <p:spPr bwMode="auto">
              <a:xfrm>
                <a:off x="4248" y="1104"/>
                <a:ext cx="480" cy="168"/>
              </a:xfrm>
              <a:prstGeom prst="rect">
                <a:avLst/>
              </a:prstGeom>
              <a:solidFill>
                <a:schemeClr val="bg1">
                  <a:alpha val="89999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" name="Text Box 90"/>
              <p:cNvSpPr txBox="1">
                <a:spLocks noChangeArrowheads="1"/>
              </p:cNvSpPr>
              <p:nvPr/>
            </p:nvSpPr>
            <p:spPr bwMode="auto">
              <a:xfrm>
                <a:off x="4190" y="1038"/>
                <a:ext cx="56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dirty="0">
                    <a:solidFill>
                      <a:srgbClr val="9900FF"/>
                    </a:solidFill>
                  </a:rPr>
                  <a:t>  cur</a:t>
                </a:r>
                <a:r>
                  <a:rPr lang="en-US" dirty="0">
                    <a:solidFill>
                      <a:srgbClr val="9900FF"/>
                    </a:solidFill>
                    <a:sym typeface="Wingdings" pitchFamily="2" charset="2"/>
                  </a:rPr>
                  <a:t></a:t>
                </a:r>
                <a:endParaRPr lang="en-US" dirty="0">
                  <a:solidFill>
                    <a:srgbClr val="9900FF"/>
                  </a:solidFill>
                </a:endParaRPr>
              </a:p>
            </p:txBody>
          </p:sp>
        </p:grpSp>
      </p:grpSp>
      <p:sp>
        <p:nvSpPr>
          <p:cNvPr id="89" name="Line 147"/>
          <p:cNvSpPr>
            <a:spLocks noChangeShapeType="1"/>
          </p:cNvSpPr>
          <p:nvPr/>
        </p:nvSpPr>
        <p:spPr bwMode="auto">
          <a:xfrm>
            <a:off x="355014" y="1142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0" name="Straight Arrow Connector 89"/>
          <p:cNvCxnSpPr/>
          <p:nvPr/>
        </p:nvCxnSpPr>
        <p:spPr bwMode="auto">
          <a:xfrm>
            <a:off x="3103808" y="1208131"/>
            <a:ext cx="4720699" cy="281817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Line 147"/>
          <p:cNvSpPr>
            <a:spLocks noChangeShapeType="1"/>
          </p:cNvSpPr>
          <p:nvPr/>
        </p:nvSpPr>
        <p:spPr bwMode="auto">
          <a:xfrm>
            <a:off x="738474" y="1382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863801" y="1295035"/>
            <a:ext cx="765646" cy="238560"/>
          </a:xfrm>
          <a:prstGeom prst="rect">
            <a:avLst/>
          </a:prstGeom>
          <a:solidFill>
            <a:srgbClr val="FFFFFF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1813973" y="3746790"/>
            <a:ext cx="2276763" cy="279520"/>
          </a:xfrm>
          <a:prstGeom prst="rect">
            <a:avLst/>
          </a:prstGeom>
          <a:solidFill>
            <a:srgbClr val="FFFFFF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47057" y="1229649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6" name="Line 147"/>
          <p:cNvSpPr>
            <a:spLocks noChangeShapeType="1"/>
          </p:cNvSpPr>
          <p:nvPr/>
        </p:nvSpPr>
        <p:spPr bwMode="auto">
          <a:xfrm>
            <a:off x="416036" y="421556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Rectangle 97"/>
          <p:cNvSpPr/>
          <p:nvPr/>
        </p:nvSpPr>
        <p:spPr bwMode="auto">
          <a:xfrm>
            <a:off x="2047058" y="4059385"/>
            <a:ext cx="519974" cy="279520"/>
          </a:xfrm>
          <a:prstGeom prst="rect">
            <a:avLst/>
          </a:prstGeom>
          <a:solidFill>
            <a:srgbClr val="FFFFFF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785586" y="3702986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2646226" y="4100345"/>
            <a:ext cx="765646" cy="238560"/>
          </a:xfrm>
          <a:prstGeom prst="rect">
            <a:avLst/>
          </a:prstGeom>
          <a:solidFill>
            <a:srgbClr val="FFFFFF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1780177" y="5812666"/>
            <a:ext cx="2276763" cy="279520"/>
          </a:xfrm>
          <a:prstGeom prst="rect">
            <a:avLst/>
          </a:prstGeom>
          <a:solidFill>
            <a:srgbClr val="FFFFFF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94163" y="4051737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2011207" y="6149177"/>
            <a:ext cx="519974" cy="279520"/>
          </a:xfrm>
          <a:prstGeom prst="rect">
            <a:avLst/>
          </a:prstGeom>
          <a:solidFill>
            <a:srgbClr val="FFFFFF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2646226" y="6164969"/>
            <a:ext cx="838852" cy="263727"/>
          </a:xfrm>
          <a:prstGeom prst="rect">
            <a:avLst/>
          </a:prstGeom>
          <a:solidFill>
            <a:srgbClr val="FFFFFF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919466" y="6116362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7" name="Line 147"/>
          <p:cNvSpPr>
            <a:spLocks noChangeShapeType="1"/>
          </p:cNvSpPr>
          <p:nvPr/>
        </p:nvSpPr>
        <p:spPr bwMode="auto">
          <a:xfrm>
            <a:off x="373474" y="630102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Text Box 83"/>
          <p:cNvSpPr txBox="1">
            <a:spLocks noChangeArrowheads="1"/>
          </p:cNvSpPr>
          <p:nvPr/>
        </p:nvSpPr>
        <p:spPr bwMode="auto">
          <a:xfrm>
            <a:off x="6717792" y="6059364"/>
            <a:ext cx="1981592" cy="369332"/>
          </a:xfrm>
          <a:prstGeom prst="rect">
            <a:avLst/>
          </a:prstGeom>
          <a:solidFill>
            <a:srgbClr val="FFFFDD">
              <a:alpha val="89804"/>
            </a:srgbClr>
          </a:solidFill>
          <a:ln w="3175" algn="ctr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1756594" y="576428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2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2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 L -0.58854 -0.2104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727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27" y="-10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2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7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06060"/>
                                      </p:to>
                                    </p:animClr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38099E-6 L -0.07291 -0.4793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46" y="-239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9.57668E-7 L -0.06563 -0.47698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81" y="-238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7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06060"/>
                                      </p:to>
                                    </p:animClr>
                                    <p:set>
                                      <p:cBhvr>
                                        <p:cTn id="14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6799E-6 L -0.02865 0.36149 " pathEditMode="relative" rAng="0" ptsTypes="AA">
                                      <p:cBhvr>
                                        <p:cTn id="19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1" y="18075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00092 L 0.04028 0.05092 " pathEditMode="relative" rAng="0" ptsTypes="AA">
                                      <p:cBhvr>
                                        <p:cTn id="230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4" y="2500"/>
                                    </p:animMotion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00648E-6 L -0.1158 0.25029 " pathEditMode="relative" rAng="0" ptsTypes="AA">
                                      <p:cBhvr>
                                        <p:cTn id="245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99" y="12514"/>
                                    </p:animMotion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00092 L 0.04028 0.05092 " pathEditMode="relative" rAng="0" ptsTypes="AA">
                                      <p:cBhvr>
                                        <p:cTn id="301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4" y="2500"/>
                                    </p:animMotion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28 0.05089 L 0.55226 0.04071 " pathEditMode="relative" rAng="0" ptsTypes="AA">
                                      <p:cBhvr>
                                        <p:cTn id="316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90" y="-509"/>
                                    </p:animMotion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26" grpId="0"/>
      <p:bldP spid="727062" grpId="0"/>
      <p:bldP spid="727062" grpId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60" grpId="0" animBg="1"/>
      <p:bldP spid="60" grpId="1" animBg="1"/>
      <p:bldP spid="60" grpId="2" animBg="1"/>
      <p:bldP spid="62" grpId="0" animBg="1"/>
      <p:bldP spid="62" grpId="1" animBg="1"/>
      <p:bldP spid="63" grpId="0" animBg="1"/>
      <p:bldP spid="63" grpId="1" animBg="1"/>
      <p:bldP spid="71" grpId="0" animBg="1"/>
      <p:bldP spid="71" grpId="1" animBg="1"/>
      <p:bldP spid="61" grpId="0"/>
      <p:bldP spid="61" grpId="1"/>
      <p:bldP spid="61" grpId="2"/>
      <p:bldP spid="75" grpId="0" animBg="1"/>
      <p:bldP spid="75" grpId="1" animBg="1"/>
      <p:bldP spid="75" grpId="2" animBg="1"/>
      <p:bldP spid="80" grpId="0" animBg="1"/>
      <p:bldP spid="80" grpId="1" animBg="1"/>
      <p:bldP spid="81" grpId="0"/>
      <p:bldP spid="81" grpId="1"/>
      <p:bldP spid="81" grpId="2"/>
      <p:bldP spid="82" grpId="0" animBg="1"/>
      <p:bldP spid="82" grpId="1" animBg="1"/>
      <p:bldP spid="89" grpId="0" animBg="1"/>
      <p:bldP spid="89" grpId="1" animBg="1"/>
      <p:bldP spid="92" grpId="0" animBg="1"/>
      <p:bldP spid="92" grpId="1" animBg="1"/>
      <p:bldP spid="11" grpId="0" animBg="1"/>
      <p:bldP spid="11" grpId="1" animBg="1"/>
      <p:bldP spid="95" grpId="0" animBg="1"/>
      <p:bldP spid="95" grpId="1" animBg="1"/>
      <p:bldP spid="10" grpId="0"/>
      <p:bldP spid="10" grpId="1"/>
      <p:bldP spid="10" grpId="2"/>
      <p:bldP spid="10" grpId="3"/>
      <p:bldP spid="96" grpId="0" animBg="1"/>
      <p:bldP spid="96" grpId="1" animBg="1"/>
      <p:bldP spid="98" grpId="0" animBg="1"/>
      <p:bldP spid="98" grpId="1" animBg="1"/>
      <p:bldP spid="97" grpId="0"/>
      <p:bldP spid="97" grpId="1"/>
      <p:bldP spid="97" grpId="2"/>
      <p:bldP spid="97" grpId="3"/>
      <p:bldP spid="99" grpId="0" animBg="1"/>
      <p:bldP spid="99" grpId="1" animBg="1"/>
      <p:bldP spid="101" grpId="0" animBg="1"/>
      <p:bldP spid="101" grpId="1" animBg="1"/>
      <p:bldP spid="100" grpId="0"/>
      <p:bldP spid="100" grpId="1"/>
      <p:bldP spid="100" grpId="2"/>
      <p:bldP spid="104" grpId="0" animBg="1"/>
      <p:bldP spid="104" grpId="1" animBg="1"/>
      <p:bldP spid="105" grpId="0" animBg="1"/>
      <p:bldP spid="105" grpId="1" animBg="1"/>
      <p:bldP spid="106" grpId="0"/>
      <p:bldP spid="106" grpId="1"/>
      <p:bldP spid="107" grpId="0" animBg="1"/>
      <p:bldP spid="107" grpId="1" animBg="1"/>
      <p:bldP spid="109" grpId="0" animBg="1"/>
      <p:bldP spid="103" grpId="0"/>
      <p:bldP spid="103" grpId="1"/>
      <p:bldP spid="103" grpId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0C4A-B447-47AF-9CAB-BDF03A66CF5A}" type="slidenum">
              <a:rPr lang="en-US"/>
              <a:pPr/>
              <a:t>55</a:t>
            </a:fld>
            <a:endParaRPr lang="en-US"/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Recursion Challenge #3</a:t>
            </a:r>
          </a:p>
        </p:txBody>
      </p:sp>
      <p:sp>
        <p:nvSpPr>
          <p:cNvPr id="928771" name="Text Box 3"/>
          <p:cNvSpPr txBox="1">
            <a:spLocks noChangeArrowheads="1"/>
          </p:cNvSpPr>
          <p:nvPr/>
        </p:nvSpPr>
        <p:spPr bwMode="auto">
          <a:xfrm>
            <a:off x="355600" y="1065213"/>
            <a:ext cx="83121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/>
              <a:t>Write a </a:t>
            </a:r>
            <a:r>
              <a:rPr lang="en-US" sz="2400" dirty="0">
                <a:solidFill>
                  <a:srgbClr val="006666"/>
                </a:solidFill>
              </a:rPr>
              <a:t>recursive</a:t>
            </a:r>
            <a:r>
              <a:rPr lang="en-US" sz="2400" dirty="0"/>
              <a:t> function called </a:t>
            </a:r>
            <a:r>
              <a:rPr lang="en-US" sz="2400" dirty="0" smtClean="0">
                <a:solidFill>
                  <a:srgbClr val="FF0000"/>
                </a:solidFill>
              </a:rPr>
              <a:t>count</a:t>
            </a:r>
            <a:r>
              <a:rPr lang="en-US" sz="2400" dirty="0" smtClean="0">
                <a:solidFill>
                  <a:srgbClr val="6600CC"/>
                </a:solidFill>
              </a:rPr>
              <a:t> </a:t>
            </a:r>
            <a:r>
              <a:rPr lang="en-US" sz="2400" dirty="0"/>
              <a:t>that counts the number of times a number appears in an array.</a:t>
            </a:r>
            <a:endParaRPr lang="en-US" sz="1000" dirty="0"/>
          </a:p>
        </p:txBody>
      </p:sp>
      <p:sp>
        <p:nvSpPr>
          <p:cNvPr id="928786" name="Text Box 18"/>
          <p:cNvSpPr txBox="1">
            <a:spLocks noChangeArrowheads="1"/>
          </p:cNvSpPr>
          <p:nvPr/>
        </p:nvSpPr>
        <p:spPr bwMode="auto">
          <a:xfrm>
            <a:off x="2774950" y="2782888"/>
            <a:ext cx="3759200" cy="2432050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main()</a:t>
            </a:r>
          </a:p>
          <a:p>
            <a:pPr algn="l">
              <a:spcBef>
                <a:spcPct val="50000"/>
              </a:spcBef>
            </a:pPr>
            <a:r>
              <a:rPr lang="en-US" dirty="0"/>
              <a:t>{</a:t>
            </a:r>
          </a:p>
          <a:p>
            <a:pPr algn="l">
              <a:spcBef>
                <a:spcPct val="50000"/>
              </a:spcBef>
            </a:pPr>
            <a:r>
              <a:rPr lang="en-US" dirty="0"/>
              <a:t>    const </a:t>
            </a:r>
            <a:r>
              <a:rPr lang="en-US" dirty="0" err="1"/>
              <a:t>int</a:t>
            </a:r>
            <a:r>
              <a:rPr lang="en-US" dirty="0"/>
              <a:t> size = 5;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[size] = {7, 9, 6, 7, 7};</a:t>
            </a:r>
          </a:p>
          <a:p>
            <a:pPr algn="l">
              <a:spcBef>
                <a:spcPct val="50000"/>
              </a:spcBef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>
                <a:solidFill>
                  <a:srgbClr val="6600CC"/>
                </a:solidFill>
              </a:rPr>
              <a:t>countNums</a:t>
            </a:r>
            <a:r>
              <a:rPr lang="en-US" dirty="0"/>
              <a:t>(arr,size,7);</a:t>
            </a:r>
            <a:br>
              <a:rPr lang="en-US" dirty="0"/>
            </a:br>
            <a:r>
              <a:rPr lang="en-US" dirty="0"/>
              <a:t>    // should print 3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1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488D-2895-47E9-9D29-8FA50B5ED601}" type="slidenum">
              <a:rPr lang="en-US"/>
              <a:pPr/>
              <a:t>56</a:t>
            </a:fld>
            <a:endParaRPr lang="en-US"/>
          </a:p>
        </p:txBody>
      </p:sp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65408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Recursion Challenge #3</a:t>
            </a:r>
          </a:p>
        </p:txBody>
      </p:sp>
      <p:sp>
        <p:nvSpPr>
          <p:cNvPr id="930821" name="Text Box 5"/>
          <p:cNvSpPr txBox="1">
            <a:spLocks noChangeArrowheads="1"/>
          </p:cNvSpPr>
          <p:nvPr/>
        </p:nvSpPr>
        <p:spPr bwMode="auto">
          <a:xfrm>
            <a:off x="266700" y="762394"/>
            <a:ext cx="492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Step #1: Write the function header</a:t>
            </a:r>
          </a:p>
        </p:txBody>
      </p:sp>
      <p:sp>
        <p:nvSpPr>
          <p:cNvPr id="930822" name="Text Box 6"/>
          <p:cNvSpPr txBox="1">
            <a:spLocks noChangeArrowheads="1"/>
          </p:cNvSpPr>
          <p:nvPr/>
        </p:nvSpPr>
        <p:spPr bwMode="auto">
          <a:xfrm>
            <a:off x="600075" y="1476769"/>
            <a:ext cx="3990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Step #3: Add your base case code</a:t>
            </a:r>
          </a:p>
        </p:txBody>
      </p:sp>
      <p:sp>
        <p:nvSpPr>
          <p:cNvPr id="930823" name="Text Box 7"/>
          <p:cNvSpPr txBox="1">
            <a:spLocks noChangeArrowheads="1"/>
          </p:cNvSpPr>
          <p:nvPr/>
        </p:nvSpPr>
        <p:spPr bwMode="auto">
          <a:xfrm>
            <a:off x="368300" y="1856143"/>
            <a:ext cx="49593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Step #4: Solve the problem using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your magic function </a:t>
            </a:r>
          </a:p>
        </p:txBody>
      </p:sp>
      <p:sp>
        <p:nvSpPr>
          <p:cNvPr id="930824" name="Text Box 8"/>
          <p:cNvSpPr txBox="1">
            <a:spLocks noChangeArrowheads="1"/>
          </p:cNvSpPr>
          <p:nvPr/>
        </p:nvSpPr>
        <p:spPr bwMode="auto">
          <a:xfrm>
            <a:off x="285750" y="2460163"/>
            <a:ext cx="4965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Step #5: </a:t>
            </a:r>
            <a:r>
              <a:rPr lang="en-US" dirty="0" smtClean="0">
                <a:solidFill>
                  <a:schemeClr val="accent2"/>
                </a:solidFill>
              </a:rPr>
              <a:t>Remove the magic!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30825" name="Text Box 9"/>
          <p:cNvSpPr txBox="1">
            <a:spLocks noChangeArrowheads="1"/>
          </p:cNvSpPr>
          <p:nvPr/>
        </p:nvSpPr>
        <p:spPr bwMode="auto">
          <a:xfrm>
            <a:off x="257175" y="1124344"/>
            <a:ext cx="4918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Step #2: Define your magic function</a:t>
            </a:r>
          </a:p>
        </p:txBody>
      </p:sp>
      <p:sp>
        <p:nvSpPr>
          <p:cNvPr id="930826" name="Text Box 10"/>
          <p:cNvSpPr txBox="1">
            <a:spLocks noChangeArrowheads="1"/>
          </p:cNvSpPr>
          <p:nvPr/>
        </p:nvSpPr>
        <p:spPr bwMode="auto">
          <a:xfrm>
            <a:off x="0" y="2810731"/>
            <a:ext cx="532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Step #6: Validate your function</a:t>
            </a:r>
          </a:p>
        </p:txBody>
      </p:sp>
      <p:sp>
        <p:nvSpPr>
          <p:cNvPr id="930834" name="Text Box 18"/>
          <p:cNvSpPr txBox="1">
            <a:spLocks noChangeArrowheads="1"/>
          </p:cNvSpPr>
          <p:nvPr/>
        </p:nvSpPr>
        <p:spPr bwMode="auto">
          <a:xfrm>
            <a:off x="146050" y="3189249"/>
            <a:ext cx="4559300" cy="3615238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algn="l">
              <a:spcBef>
                <a:spcPct val="50000"/>
              </a:spcBef>
            </a:pPr>
            <a:endParaRPr lang="en-US" dirty="0" smtClean="0"/>
          </a:p>
          <a:p>
            <a:pPr algn="l">
              <a:spcBef>
                <a:spcPct val="50000"/>
              </a:spcBef>
            </a:pPr>
            <a:endParaRPr lang="en-US" sz="400" dirty="0" smtClean="0"/>
          </a:p>
          <a:p>
            <a:pPr algn="l">
              <a:spcBef>
                <a:spcPct val="50000"/>
              </a:spcBef>
            </a:pPr>
            <a:endParaRPr lang="en-US" sz="1200" dirty="0" smtClean="0"/>
          </a:p>
          <a:p>
            <a:pPr algn="l">
              <a:spcBef>
                <a:spcPct val="50000"/>
              </a:spcBef>
            </a:pPr>
            <a:r>
              <a:rPr lang="en-US" dirty="0" err="1" smtClean="0"/>
              <a:t>int</a:t>
            </a:r>
            <a:r>
              <a:rPr lang="en-US" dirty="0" smtClean="0"/>
              <a:t> count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[], </a:t>
            </a:r>
            <a:r>
              <a:rPr lang="en-US" dirty="0" err="1"/>
              <a:t>int</a:t>
            </a:r>
            <a:r>
              <a:rPr lang="en-US" dirty="0"/>
              <a:t> size,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)</a:t>
            </a:r>
            <a:br>
              <a:rPr lang="en-US" dirty="0"/>
            </a:br>
            <a:r>
              <a:rPr lang="en-US" sz="1400" b="1" dirty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</a:t>
            </a:r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1400" dirty="0"/>
              <a:t>}</a:t>
            </a:r>
            <a:endParaRPr lang="en-US" dirty="0"/>
          </a:p>
        </p:txBody>
      </p:sp>
      <p:sp>
        <p:nvSpPr>
          <p:cNvPr id="930835" name="Rectangle 19"/>
          <p:cNvSpPr>
            <a:spLocks noChangeArrowheads="1"/>
          </p:cNvSpPr>
          <p:nvPr/>
        </p:nvSpPr>
        <p:spPr bwMode="auto">
          <a:xfrm>
            <a:off x="361950" y="4366087"/>
            <a:ext cx="180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if (size == 0)    </a:t>
            </a:r>
            <a:br>
              <a:rPr lang="en-US"/>
            </a:br>
            <a:r>
              <a:rPr lang="en-US"/>
              <a:t>     return 0;</a:t>
            </a:r>
          </a:p>
        </p:txBody>
      </p:sp>
      <p:sp>
        <p:nvSpPr>
          <p:cNvPr id="930836" name="Rectangle 20"/>
          <p:cNvSpPr>
            <a:spLocks noChangeArrowheads="1"/>
          </p:cNvSpPr>
          <p:nvPr/>
        </p:nvSpPr>
        <p:spPr bwMode="auto">
          <a:xfrm>
            <a:off x="276225" y="4972512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total;</a:t>
            </a:r>
            <a:endParaRPr lang="en-US" dirty="0"/>
          </a:p>
        </p:txBody>
      </p:sp>
      <p:sp>
        <p:nvSpPr>
          <p:cNvPr id="930837" name="Text Box 21"/>
          <p:cNvSpPr txBox="1">
            <a:spLocks noChangeArrowheads="1"/>
          </p:cNvSpPr>
          <p:nvPr/>
        </p:nvSpPr>
        <p:spPr bwMode="auto">
          <a:xfrm>
            <a:off x="4899025" y="4124787"/>
            <a:ext cx="4206875" cy="2690813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err="1"/>
              <a:t>int</a:t>
            </a:r>
            <a:r>
              <a:rPr lang="en-US" dirty="0"/>
              <a:t> main()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size = 5;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[size] = {7, 9, 6, 7, 7};</a:t>
            </a:r>
            <a:br>
              <a:rPr lang="en-US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= 7;</a:t>
            </a:r>
          </a:p>
          <a:p>
            <a:pPr algn="l">
              <a:spcBef>
                <a:spcPct val="50000"/>
              </a:spcBef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>
              <a:spcBef>
                <a:spcPct val="50000"/>
              </a:spcBef>
            </a:pPr>
            <a:r>
              <a:rPr lang="en-US" dirty="0"/>
              <a:t>}</a:t>
            </a:r>
          </a:p>
        </p:txBody>
      </p:sp>
      <p:sp>
        <p:nvSpPr>
          <p:cNvPr id="930839" name="Rectangle 23"/>
          <p:cNvSpPr>
            <a:spLocks noChangeArrowheads="1"/>
          </p:cNvSpPr>
          <p:nvPr/>
        </p:nvSpPr>
        <p:spPr bwMode="auto">
          <a:xfrm>
            <a:off x="342900" y="5286837"/>
            <a:ext cx="5229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smtClean="0"/>
              <a:t>total = </a:t>
            </a:r>
          </a:p>
        </p:txBody>
      </p:sp>
      <p:sp>
        <p:nvSpPr>
          <p:cNvPr id="930840" name="Text Box 24"/>
          <p:cNvSpPr txBox="1">
            <a:spLocks noChangeArrowheads="1"/>
          </p:cNvSpPr>
          <p:nvPr/>
        </p:nvSpPr>
        <p:spPr bwMode="auto">
          <a:xfrm>
            <a:off x="5603875" y="1065213"/>
            <a:ext cx="306387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/>
              <a:t>Write a </a:t>
            </a:r>
            <a:r>
              <a:rPr lang="en-US" sz="2400" dirty="0">
                <a:solidFill>
                  <a:srgbClr val="006666"/>
                </a:solidFill>
              </a:rPr>
              <a:t>recursive</a:t>
            </a:r>
            <a:r>
              <a:rPr lang="en-US" sz="2400" dirty="0"/>
              <a:t> function called </a:t>
            </a:r>
            <a:r>
              <a:rPr lang="en-US" sz="2400" dirty="0" smtClean="0">
                <a:solidFill>
                  <a:srgbClr val="6600CC"/>
                </a:solidFill>
              </a:rPr>
              <a:t>count </a:t>
            </a:r>
            <a:r>
              <a:rPr lang="en-US" sz="2400" dirty="0"/>
              <a:t>that counts the number of times a number appears in an array.</a:t>
            </a:r>
            <a:endParaRPr lang="en-US" sz="1000" dirty="0"/>
          </a:p>
        </p:txBody>
      </p:sp>
      <p:sp>
        <p:nvSpPr>
          <p:cNvPr id="930841" name="Rectangle 25"/>
          <p:cNvSpPr>
            <a:spLocks noChangeArrowheads="1"/>
          </p:cNvSpPr>
          <p:nvPr/>
        </p:nvSpPr>
        <p:spPr bwMode="auto">
          <a:xfrm>
            <a:off x="5092700" y="5841615"/>
            <a:ext cx="39725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b = </a:t>
            </a:r>
            <a:r>
              <a:rPr lang="en-US" dirty="0" err="1" smtClean="0">
                <a:solidFill>
                  <a:srgbClr val="6600CC"/>
                </a:solidFill>
              </a:rPr>
              <a:t>magiccount</a:t>
            </a:r>
            <a:r>
              <a:rPr lang="en-US" dirty="0" smtClean="0"/>
              <a:t>(arr</a:t>
            </a:r>
            <a:r>
              <a:rPr lang="en-US" dirty="0" smtClean="0">
                <a:solidFill>
                  <a:srgbClr val="FF0000"/>
                </a:solidFill>
              </a:rPr>
              <a:t>+1</a:t>
            </a:r>
            <a:r>
              <a:rPr lang="en-US" dirty="0" smtClean="0"/>
              <a:t>,size</a:t>
            </a:r>
            <a:r>
              <a:rPr lang="en-US" dirty="0" smtClean="0">
                <a:solidFill>
                  <a:srgbClr val="FF0000"/>
                </a:solidFill>
              </a:rPr>
              <a:t>-1</a:t>
            </a:r>
            <a:r>
              <a:rPr lang="en-US" dirty="0" smtClean="0"/>
              <a:t>,val</a:t>
            </a:r>
            <a:r>
              <a:rPr lang="en-US" dirty="0"/>
              <a:t>);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930842" name="Rectangle 26"/>
          <p:cNvSpPr>
            <a:spLocks noChangeArrowheads="1"/>
          </p:cNvSpPr>
          <p:nvPr/>
        </p:nvSpPr>
        <p:spPr bwMode="auto">
          <a:xfrm>
            <a:off x="1073960" y="5287643"/>
            <a:ext cx="3825066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          </a:t>
            </a:r>
            <a:r>
              <a:rPr lang="en-US" dirty="0" smtClean="0">
                <a:solidFill>
                  <a:srgbClr val="6600CC"/>
                </a:solidFill>
              </a:rPr>
              <a:t>count </a:t>
            </a:r>
            <a:r>
              <a:rPr lang="en-US" dirty="0" smtClean="0"/>
              <a:t>(</a:t>
            </a:r>
            <a:r>
              <a:rPr lang="en-US" dirty="0"/>
              <a:t>arr</a:t>
            </a:r>
            <a:r>
              <a:rPr lang="en-US" dirty="0">
                <a:solidFill>
                  <a:srgbClr val="FF0000"/>
                </a:solidFill>
              </a:rPr>
              <a:t>+1</a:t>
            </a:r>
            <a:r>
              <a:rPr lang="en-US" dirty="0"/>
              <a:t>,size</a:t>
            </a:r>
            <a:r>
              <a:rPr lang="en-US" dirty="0">
                <a:solidFill>
                  <a:srgbClr val="FF0000"/>
                </a:solidFill>
              </a:rPr>
              <a:t>-1</a:t>
            </a:r>
            <a:r>
              <a:rPr lang="en-US" dirty="0"/>
              <a:t>,val);</a:t>
            </a:r>
          </a:p>
        </p:txBody>
      </p:sp>
      <p:sp>
        <p:nvSpPr>
          <p:cNvPr id="930843" name="Rectangle 27"/>
          <p:cNvSpPr>
            <a:spLocks noChangeArrowheads="1"/>
          </p:cNvSpPr>
          <p:nvPr/>
        </p:nvSpPr>
        <p:spPr bwMode="auto">
          <a:xfrm>
            <a:off x="342900" y="6172662"/>
            <a:ext cx="5229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/>
              <a:t>return </a:t>
            </a:r>
            <a:r>
              <a:rPr lang="en-US" dirty="0" smtClean="0"/>
              <a:t>total;</a:t>
            </a:r>
            <a:endParaRPr lang="en-US" dirty="0"/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165170" y="3203215"/>
            <a:ext cx="44518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smtClean="0"/>
              <a:t>// just assume it works (like magic)!</a:t>
            </a:r>
          </a:p>
          <a:p>
            <a:pPr algn="l"/>
            <a:r>
              <a:rPr lang="en-US" dirty="0" smtClean="0"/>
              <a:t>void </a:t>
            </a:r>
            <a:r>
              <a:rPr lang="en-US" dirty="0" err="1" smtClean="0">
                <a:solidFill>
                  <a:srgbClr val="FF0000"/>
                </a:solidFill>
              </a:rPr>
              <a:t>magiccount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 [], </a:t>
            </a:r>
            <a:r>
              <a:rPr lang="en-US" dirty="0" err="1" smtClean="0"/>
              <a:t>int</a:t>
            </a:r>
            <a:r>
              <a:rPr lang="en-US" dirty="0" smtClean="0"/>
              <a:t> s, </a:t>
            </a:r>
            <a:r>
              <a:rPr lang="en-US" dirty="0" err="1" smtClean="0"/>
              <a:t>int</a:t>
            </a:r>
            <a:r>
              <a:rPr lang="en-US" dirty="0" smtClean="0"/>
              <a:t> v) {…}</a:t>
            </a:r>
            <a:endParaRPr lang="en-US" dirty="0"/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1133317" y="5283929"/>
            <a:ext cx="91138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rgbClr val="6600CC"/>
                </a:solidFill>
              </a:rPr>
              <a:t>magic</a:t>
            </a:r>
            <a:endParaRPr lang="en-US" dirty="0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105497" y="5825180"/>
            <a:ext cx="31903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err="1" smtClean="0"/>
              <a:t>int</a:t>
            </a:r>
            <a:r>
              <a:rPr lang="en-US" dirty="0" smtClean="0"/>
              <a:t> b = count(arr,0,val);</a:t>
            </a:r>
          </a:p>
          <a:p>
            <a:pPr algn="l"/>
            <a:r>
              <a:rPr lang="en-US" dirty="0" err="1" smtClean="0"/>
              <a:t>int</a:t>
            </a:r>
            <a:r>
              <a:rPr lang="en-US" dirty="0" smtClean="0"/>
              <a:t> c = count(arr,1,val);</a:t>
            </a:r>
            <a:endParaRPr lang="en-US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42900" y="5597928"/>
            <a:ext cx="52292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[0] == </a:t>
            </a:r>
            <a:r>
              <a:rPr lang="en-US" dirty="0" err="1"/>
              <a:t>val</a:t>
            </a:r>
            <a:r>
              <a:rPr lang="en-US" dirty="0"/>
              <a:t>)   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smtClean="0"/>
              <a:t>++total;</a:t>
            </a:r>
            <a:endParaRPr lang="en-US" dirty="0"/>
          </a:p>
        </p:txBody>
      </p:sp>
      <p:sp>
        <p:nvSpPr>
          <p:cNvPr id="930845" name="Rectangle 29"/>
          <p:cNvSpPr>
            <a:spLocks noChangeArrowheads="1"/>
          </p:cNvSpPr>
          <p:nvPr/>
        </p:nvSpPr>
        <p:spPr bwMode="auto">
          <a:xfrm>
            <a:off x="187325" y="3203216"/>
            <a:ext cx="4487863" cy="3527522"/>
          </a:xfrm>
          <a:prstGeom prst="rect">
            <a:avLst/>
          </a:prstGeom>
          <a:solidFill>
            <a:srgbClr val="FFFF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4967924" y="4176074"/>
            <a:ext cx="4082879" cy="2584517"/>
          </a:xfrm>
          <a:prstGeom prst="rect">
            <a:avLst/>
          </a:prstGeom>
          <a:solidFill>
            <a:srgbClr val="FFFF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3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9308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81481E-6 L -0.06371 -0.0004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9308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21" grpId="0"/>
      <p:bldP spid="930822" grpId="0"/>
      <p:bldP spid="930823" grpId="0"/>
      <p:bldP spid="930824" grpId="0"/>
      <p:bldP spid="930825" grpId="0"/>
      <p:bldP spid="930826" grpId="0"/>
      <p:bldP spid="930834" grpId="0" animBg="1"/>
      <p:bldP spid="930835" grpId="0"/>
      <p:bldP spid="930836" grpId="0"/>
      <p:bldP spid="930837" grpId="0" animBg="1"/>
      <p:bldP spid="930839" grpId="0"/>
      <p:bldP spid="930841" grpId="0"/>
      <p:bldP spid="930841" grpId="1"/>
      <p:bldP spid="930842" grpId="0"/>
      <p:bldP spid="930842" grpId="1"/>
      <p:bldP spid="930843" grpId="0"/>
      <p:bldP spid="21" grpId="0"/>
      <p:bldP spid="21" grpId="1"/>
      <p:bldP spid="22" grpId="0"/>
      <p:bldP spid="22" grpId="1"/>
      <p:bldP spid="23" grpId="0"/>
      <p:bldP spid="24" grpId="0"/>
      <p:bldP spid="930845" grpId="0" animBg="1"/>
      <p:bldP spid="2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B98F-6906-4DAC-B5D2-6BF3AAB73AEB}" type="slidenum">
              <a:rPr lang="en-US"/>
              <a:pPr/>
              <a:t>57</a:t>
            </a:fld>
            <a:endParaRPr lang="en-US"/>
          </a:p>
        </p:txBody>
      </p:sp>
      <p:sp>
        <p:nvSpPr>
          <p:cNvPr id="93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Recursion Challenge </a:t>
            </a:r>
            <a:r>
              <a:rPr lang="en-US" dirty="0" smtClean="0">
                <a:solidFill>
                  <a:srgbClr val="FF0000"/>
                </a:solidFill>
              </a:rPr>
              <a:t>#4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34915" name="Text Box 3"/>
          <p:cNvSpPr txBox="1">
            <a:spLocks noChangeArrowheads="1"/>
          </p:cNvSpPr>
          <p:nvPr/>
        </p:nvSpPr>
        <p:spPr bwMode="auto">
          <a:xfrm>
            <a:off x="355600" y="941388"/>
            <a:ext cx="83121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Write a function that finds and returns the earliest position of a number in a linked list. If the number is not in the list or the list is empty, your function should return -1 to indicate this.</a:t>
            </a:r>
            <a:endParaRPr lang="en-US" sz="1000"/>
          </a:p>
        </p:txBody>
      </p:sp>
      <p:sp>
        <p:nvSpPr>
          <p:cNvPr id="934916" name="Text Box 4"/>
          <p:cNvSpPr txBox="1">
            <a:spLocks noChangeArrowheads="1"/>
          </p:cNvSpPr>
          <p:nvPr/>
        </p:nvSpPr>
        <p:spPr bwMode="auto">
          <a:xfrm>
            <a:off x="2336800" y="2782888"/>
            <a:ext cx="4587875" cy="2846387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main()</a:t>
            </a:r>
          </a:p>
          <a:p>
            <a:pPr algn="l">
              <a:spcBef>
                <a:spcPct val="50000"/>
              </a:spcBef>
            </a:pPr>
            <a:r>
              <a:rPr lang="en-US" dirty="0"/>
              <a:t>{</a:t>
            </a:r>
          </a:p>
          <a:p>
            <a:pPr algn="l">
              <a:spcBef>
                <a:spcPct val="50000"/>
              </a:spcBef>
            </a:pPr>
            <a:r>
              <a:rPr lang="en-US" dirty="0"/>
              <a:t>   Node *cur = &lt;make a linked list&gt;;</a:t>
            </a:r>
          </a:p>
          <a:p>
            <a:pPr algn="l">
              <a:spcBef>
                <a:spcPct val="50000"/>
              </a:spcBef>
            </a:pPr>
            <a:r>
              <a:rPr lang="en-US" dirty="0"/>
              <a:t> </a:t>
            </a:r>
          </a:p>
          <a:p>
            <a:pPr algn="l">
              <a:spcBef>
                <a:spcPct val="50000"/>
              </a:spcBef>
            </a:pPr>
            <a:endParaRPr lang="en-US" dirty="0"/>
          </a:p>
          <a:p>
            <a:pPr algn="l">
              <a:spcBef>
                <a:spcPct val="50000"/>
              </a:spcBef>
            </a:pPr>
            <a:r>
              <a:rPr lang="en-US" dirty="0"/>
              <a:t>  </a:t>
            </a:r>
          </a:p>
          <a:p>
            <a:pPr algn="l">
              <a:spcBef>
                <a:spcPct val="50000"/>
              </a:spcBef>
            </a:pPr>
            <a:r>
              <a:rPr lang="en-US" dirty="0"/>
              <a:t> }</a:t>
            </a:r>
          </a:p>
        </p:txBody>
      </p:sp>
      <p:pic>
        <p:nvPicPr>
          <p:cNvPr id="93491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550" y="2667000"/>
            <a:ext cx="1554163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4918" name="Rectangle 6"/>
          <p:cNvSpPr>
            <a:spLocks noChangeArrowheads="1"/>
          </p:cNvSpPr>
          <p:nvPr/>
        </p:nvSpPr>
        <p:spPr bwMode="auto">
          <a:xfrm>
            <a:off x="2552700" y="4081463"/>
            <a:ext cx="4572000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cout &lt;&lt; </a:t>
            </a:r>
            <a:r>
              <a:rPr lang="en-US">
                <a:solidFill>
                  <a:srgbClr val="6600CC"/>
                </a:solidFill>
              </a:rPr>
              <a:t>findPos</a:t>
            </a:r>
            <a:r>
              <a:rPr lang="en-US"/>
              <a:t>(cur,3);  // prints 0</a:t>
            </a:r>
          </a:p>
          <a:p>
            <a:pPr algn="l"/>
            <a:endParaRPr lang="en-US" sz="700"/>
          </a:p>
          <a:p>
            <a:pPr algn="l"/>
            <a:r>
              <a:rPr lang="en-US"/>
              <a:t>cout &lt;&lt; </a:t>
            </a:r>
            <a:r>
              <a:rPr lang="en-US">
                <a:solidFill>
                  <a:srgbClr val="6600CC"/>
                </a:solidFill>
              </a:rPr>
              <a:t>findPos</a:t>
            </a:r>
            <a:r>
              <a:rPr lang="en-US"/>
              <a:t>(cur,8);  // prints 2</a:t>
            </a:r>
          </a:p>
          <a:p>
            <a:pPr algn="l"/>
            <a:endParaRPr lang="en-US" sz="700"/>
          </a:p>
          <a:p>
            <a:pPr algn="l"/>
            <a:r>
              <a:rPr lang="en-US"/>
              <a:t>cout &lt;&lt; </a:t>
            </a:r>
            <a:r>
              <a:rPr lang="en-US">
                <a:solidFill>
                  <a:srgbClr val="6600CC"/>
                </a:solidFill>
              </a:rPr>
              <a:t>findPos</a:t>
            </a:r>
            <a:r>
              <a:rPr lang="en-US"/>
              <a:t>(cur,19); // prints -1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15" grpId="0" build="p"/>
      <p:bldP spid="934918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B38E-3C08-46F6-B999-46BDA49CD955}" type="slidenum">
              <a:rPr lang="en-US"/>
              <a:pPr/>
              <a:t>58</a:t>
            </a:fld>
            <a:endParaRPr lang="en-US"/>
          </a:p>
        </p:txBody>
      </p:sp>
      <p:sp>
        <p:nvSpPr>
          <p:cNvPr id="93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07708" y="12288"/>
            <a:ext cx="7772400" cy="11430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Recursion </a:t>
            </a:r>
            <a:r>
              <a:rPr lang="en-US" sz="3600" dirty="0" smtClean="0">
                <a:solidFill>
                  <a:srgbClr val="FF0000"/>
                </a:solidFill>
              </a:rPr>
              <a:t/>
            </a:r>
            <a:br>
              <a:rPr lang="en-US" sz="3600" dirty="0" smtClean="0">
                <a:solidFill>
                  <a:srgbClr val="FF0000"/>
                </a:solidFill>
              </a:rPr>
            </a:br>
            <a:r>
              <a:rPr lang="en-US" sz="3600" dirty="0" smtClean="0">
                <a:solidFill>
                  <a:srgbClr val="FF0000"/>
                </a:solidFill>
              </a:rPr>
              <a:t>Challenge #4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36963" name="Text Box 3"/>
          <p:cNvSpPr txBox="1">
            <a:spLocks noChangeArrowheads="1"/>
          </p:cNvSpPr>
          <p:nvPr/>
        </p:nvSpPr>
        <p:spPr bwMode="auto">
          <a:xfrm>
            <a:off x="266700" y="150061"/>
            <a:ext cx="492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Step #1: Write the function header</a:t>
            </a:r>
          </a:p>
        </p:txBody>
      </p:sp>
      <p:sp>
        <p:nvSpPr>
          <p:cNvPr id="936964" name="Text Box 4"/>
          <p:cNvSpPr txBox="1">
            <a:spLocks noChangeArrowheads="1"/>
          </p:cNvSpPr>
          <p:nvPr/>
        </p:nvSpPr>
        <p:spPr bwMode="auto">
          <a:xfrm>
            <a:off x="600075" y="778711"/>
            <a:ext cx="3990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Step #3: Add your base case code</a:t>
            </a:r>
          </a:p>
        </p:txBody>
      </p:sp>
      <p:sp>
        <p:nvSpPr>
          <p:cNvPr id="936965" name="Text Box 5"/>
          <p:cNvSpPr txBox="1">
            <a:spLocks noChangeArrowheads="1"/>
          </p:cNvSpPr>
          <p:nvPr/>
        </p:nvSpPr>
        <p:spPr bwMode="auto">
          <a:xfrm>
            <a:off x="191324" y="1102561"/>
            <a:ext cx="49593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Step #4: Solve the problem using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your magic function </a:t>
            </a:r>
          </a:p>
        </p:txBody>
      </p:sp>
      <p:sp>
        <p:nvSpPr>
          <p:cNvPr id="936966" name="Text Box 6"/>
          <p:cNvSpPr txBox="1">
            <a:spLocks noChangeArrowheads="1"/>
          </p:cNvSpPr>
          <p:nvPr/>
        </p:nvSpPr>
        <p:spPr bwMode="auto">
          <a:xfrm>
            <a:off x="182514" y="1657156"/>
            <a:ext cx="4965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Step #5: </a:t>
            </a:r>
            <a:r>
              <a:rPr lang="en-US" dirty="0" smtClean="0">
                <a:solidFill>
                  <a:schemeClr val="accent2"/>
                </a:solidFill>
              </a:rPr>
              <a:t>Remove the magic!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36967" name="Text Box 7"/>
          <p:cNvSpPr txBox="1">
            <a:spLocks noChangeArrowheads="1"/>
          </p:cNvSpPr>
          <p:nvPr/>
        </p:nvSpPr>
        <p:spPr bwMode="auto">
          <a:xfrm>
            <a:off x="257175" y="454861"/>
            <a:ext cx="4918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Step #2: Define your magic function</a:t>
            </a:r>
          </a:p>
        </p:txBody>
      </p:sp>
      <p:sp>
        <p:nvSpPr>
          <p:cNvPr id="936968" name="Text Box 8"/>
          <p:cNvSpPr txBox="1">
            <a:spLocks noChangeArrowheads="1"/>
          </p:cNvSpPr>
          <p:nvPr/>
        </p:nvSpPr>
        <p:spPr bwMode="auto">
          <a:xfrm>
            <a:off x="0" y="1931539"/>
            <a:ext cx="532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Step #6: Validate your function</a:t>
            </a:r>
          </a:p>
        </p:txBody>
      </p:sp>
      <p:sp>
        <p:nvSpPr>
          <p:cNvPr id="936969" name="Text Box 9"/>
          <p:cNvSpPr txBox="1">
            <a:spLocks noChangeArrowheads="1"/>
          </p:cNvSpPr>
          <p:nvPr/>
        </p:nvSpPr>
        <p:spPr bwMode="auto">
          <a:xfrm>
            <a:off x="146050" y="2342496"/>
            <a:ext cx="4559300" cy="4296429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algn="l">
              <a:spcBef>
                <a:spcPct val="50000"/>
              </a:spcBef>
            </a:pPr>
            <a:endParaRPr lang="en-US" sz="2400" dirty="0" smtClean="0"/>
          </a:p>
          <a:p>
            <a:pPr algn="l">
              <a:spcBef>
                <a:spcPct val="50000"/>
              </a:spcBef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findPos</a:t>
            </a:r>
            <a:r>
              <a:rPr lang="en-US" dirty="0"/>
              <a:t>(Node *cur,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endParaRPr lang="en-US" dirty="0"/>
          </a:p>
          <a:p>
            <a:pPr algn="l">
              <a:spcBef>
                <a:spcPct val="50000"/>
              </a:spcBef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</a:t>
            </a:r>
            <a:br>
              <a:rPr lang="en-US" dirty="0"/>
            </a:br>
            <a:r>
              <a:rPr lang="en-US" dirty="0"/>
              <a:t>  </a:t>
            </a:r>
          </a:p>
          <a:p>
            <a:pPr algn="l">
              <a:spcBef>
                <a:spcPct val="50000"/>
              </a:spcBef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dirty="0"/>
              <a:t>}</a:t>
            </a:r>
          </a:p>
        </p:txBody>
      </p:sp>
      <p:sp>
        <p:nvSpPr>
          <p:cNvPr id="936970" name="Rectangle 10"/>
          <p:cNvSpPr>
            <a:spLocks noChangeArrowheads="1"/>
          </p:cNvSpPr>
          <p:nvPr/>
        </p:nvSpPr>
        <p:spPr bwMode="auto">
          <a:xfrm>
            <a:off x="361950" y="3365500"/>
            <a:ext cx="40623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/>
              <a:t>if (cur == </a:t>
            </a:r>
            <a:r>
              <a:rPr lang="en-US" dirty="0" err="1" smtClean="0">
                <a:solidFill>
                  <a:srgbClr val="FF0000"/>
                </a:solidFill>
              </a:rPr>
              <a:t>nullptr</a:t>
            </a:r>
            <a:r>
              <a:rPr lang="en-US" dirty="0" smtClean="0"/>
              <a:t>)  </a:t>
            </a:r>
            <a:r>
              <a:rPr lang="en-US" dirty="0"/>
              <a:t>// # is not in list!</a:t>
            </a:r>
            <a:br>
              <a:rPr lang="en-US" dirty="0"/>
            </a:br>
            <a:r>
              <a:rPr lang="en-US" dirty="0"/>
              <a:t>     return -1;      </a:t>
            </a:r>
            <a:r>
              <a:rPr lang="en-US" dirty="0" smtClean="0"/>
              <a:t>   </a:t>
            </a:r>
            <a:r>
              <a:rPr lang="en-US" dirty="0"/>
              <a:t>// so return -1</a:t>
            </a:r>
          </a:p>
        </p:txBody>
      </p:sp>
      <p:sp>
        <p:nvSpPr>
          <p:cNvPr id="936972" name="Text Box 12"/>
          <p:cNvSpPr txBox="1">
            <a:spLocks noChangeArrowheads="1"/>
          </p:cNvSpPr>
          <p:nvPr/>
        </p:nvSpPr>
        <p:spPr bwMode="auto">
          <a:xfrm>
            <a:off x="4899025" y="3822387"/>
            <a:ext cx="4206875" cy="2816538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algn="l">
              <a:spcBef>
                <a:spcPct val="50000"/>
              </a:spcBef>
            </a:pPr>
            <a:r>
              <a:rPr lang="en-US" dirty="0" err="1"/>
              <a:t>int</a:t>
            </a:r>
            <a:r>
              <a:rPr lang="en-US" dirty="0"/>
              <a:t> main()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endParaRPr lang="en-US" dirty="0" smtClean="0"/>
          </a:p>
          <a:p>
            <a:pPr algn="l">
              <a:spcBef>
                <a:spcPct val="50000"/>
              </a:spcBef>
            </a:pPr>
            <a:endParaRPr lang="en-US" dirty="0"/>
          </a:p>
          <a:p>
            <a:pPr algn="l">
              <a:spcBef>
                <a:spcPct val="50000"/>
              </a:spcBef>
            </a:pPr>
            <a:r>
              <a:rPr lang="en-US" sz="1100" dirty="0"/>
              <a:t/>
            </a:r>
            <a:br>
              <a:rPr lang="en-US" sz="1100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>
              <a:spcBef>
                <a:spcPct val="50000"/>
              </a:spcBef>
            </a:pPr>
            <a:r>
              <a:rPr lang="en-US" dirty="0"/>
              <a:t>}</a:t>
            </a:r>
          </a:p>
        </p:txBody>
      </p:sp>
      <p:sp>
        <p:nvSpPr>
          <p:cNvPr id="936973" name="Rectangle 13"/>
          <p:cNvSpPr>
            <a:spLocks noChangeArrowheads="1"/>
          </p:cNvSpPr>
          <p:nvPr/>
        </p:nvSpPr>
        <p:spPr bwMode="auto">
          <a:xfrm>
            <a:off x="5102225" y="5321712"/>
            <a:ext cx="411683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// search the </a:t>
            </a:r>
            <a:r>
              <a:rPr lang="en-US" dirty="0" smtClean="0">
                <a:solidFill>
                  <a:srgbClr val="FF0000"/>
                </a:solidFill>
              </a:rPr>
              <a:t>last n-1 nodes </a:t>
            </a:r>
            <a:r>
              <a:rPr lang="en-US" dirty="0" smtClean="0">
                <a:solidFill>
                  <a:schemeClr val="tx1"/>
                </a:solidFill>
              </a:rPr>
              <a:t>for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// your value using the magic </a:t>
            </a:r>
            <a:r>
              <a:rPr lang="en-US" dirty="0" err="1" smtClean="0">
                <a:solidFill>
                  <a:schemeClr val="tx1"/>
                </a:solidFill>
              </a:rPr>
              <a:t>func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 = </a:t>
            </a:r>
            <a:r>
              <a:rPr lang="en-US" dirty="0" err="1" smtClean="0">
                <a:solidFill>
                  <a:srgbClr val="6600CC"/>
                </a:solidFill>
              </a:rPr>
              <a:t>magicfindPos</a:t>
            </a:r>
            <a:r>
              <a:rPr lang="en-US" dirty="0"/>
              <a:t>(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cur-&gt;next</a:t>
            </a:r>
            <a:r>
              <a:rPr lang="en-US" dirty="0" smtClean="0"/>
              <a:t>, </a:t>
            </a:r>
            <a:r>
              <a:rPr lang="en-US" dirty="0" err="1"/>
              <a:t>val</a:t>
            </a:r>
            <a:r>
              <a:rPr lang="en-US" dirty="0"/>
              <a:t> );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936974" name="Rectangle 14"/>
          <p:cNvSpPr>
            <a:spLocks noChangeArrowheads="1"/>
          </p:cNvSpPr>
          <p:nvPr/>
        </p:nvSpPr>
        <p:spPr bwMode="auto">
          <a:xfrm>
            <a:off x="342900" y="3990975"/>
            <a:ext cx="5229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/>
              <a:t>if (cur-&gt;value == </a:t>
            </a:r>
            <a:r>
              <a:rPr lang="en-US" dirty="0" err="1"/>
              <a:t>val</a:t>
            </a:r>
            <a:r>
              <a:rPr lang="en-US" dirty="0"/>
              <a:t>)   </a:t>
            </a:r>
            <a:br>
              <a:rPr lang="en-US" dirty="0"/>
            </a:br>
            <a:r>
              <a:rPr lang="en-US" dirty="0"/>
              <a:t>     return 0;        // # found in </a:t>
            </a:r>
            <a:r>
              <a:rPr lang="en-US" dirty="0" smtClean="0"/>
              <a:t>top </a:t>
            </a:r>
            <a:r>
              <a:rPr lang="en-US" dirty="0"/>
              <a:t>node</a:t>
            </a:r>
          </a:p>
        </p:txBody>
      </p:sp>
      <p:sp>
        <p:nvSpPr>
          <p:cNvPr id="936977" name="Rectangle 17"/>
          <p:cNvSpPr>
            <a:spLocks noChangeArrowheads="1"/>
          </p:cNvSpPr>
          <p:nvPr/>
        </p:nvSpPr>
        <p:spPr bwMode="auto">
          <a:xfrm>
            <a:off x="352425" y="4648200"/>
            <a:ext cx="5229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posInRestOfList</a:t>
            </a:r>
            <a:r>
              <a:rPr lang="en-US" dirty="0"/>
              <a:t> = </a:t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36978" name="Rectangle 18"/>
          <p:cNvSpPr>
            <a:spLocks noChangeArrowheads="1"/>
          </p:cNvSpPr>
          <p:nvPr/>
        </p:nvSpPr>
        <p:spPr bwMode="auto">
          <a:xfrm>
            <a:off x="342900" y="5305425"/>
            <a:ext cx="5229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/>
              <a:t>if (</a:t>
            </a:r>
            <a:r>
              <a:rPr lang="en-US" dirty="0" err="1"/>
              <a:t>posInRestOfList</a:t>
            </a:r>
            <a:r>
              <a:rPr lang="en-US" dirty="0"/>
              <a:t> </a:t>
            </a:r>
            <a:r>
              <a:rPr lang="en-US" dirty="0" smtClean="0"/>
              <a:t>== -1)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return -1</a:t>
            </a:r>
            <a:r>
              <a:rPr lang="en-US" dirty="0" smtClean="0"/>
              <a:t>; // # was not in tail</a:t>
            </a:r>
            <a:endParaRPr lang="en-US" dirty="0"/>
          </a:p>
        </p:txBody>
      </p:sp>
      <p:sp>
        <p:nvSpPr>
          <p:cNvPr id="936979" name="Text Box 19"/>
          <p:cNvSpPr txBox="1">
            <a:spLocks noChangeArrowheads="1"/>
          </p:cNvSpPr>
          <p:nvPr/>
        </p:nvSpPr>
        <p:spPr bwMode="auto">
          <a:xfrm>
            <a:off x="5146675" y="1256937"/>
            <a:ext cx="383540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/>
              <a:t>Write a function that finds and returns the earliest position of a number in a linked list. If the number is not in the list or the list is empty, your function should return -1 to indicate this.</a:t>
            </a:r>
          </a:p>
        </p:txBody>
      </p:sp>
      <p:sp>
        <p:nvSpPr>
          <p:cNvPr id="936981" name="Rectangle 21"/>
          <p:cNvSpPr>
            <a:spLocks noChangeArrowheads="1"/>
          </p:cNvSpPr>
          <p:nvPr/>
        </p:nvSpPr>
        <p:spPr bwMode="auto">
          <a:xfrm>
            <a:off x="352425" y="5867400"/>
            <a:ext cx="5229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else</a:t>
            </a:r>
            <a:br>
              <a:rPr lang="en-US"/>
            </a:br>
            <a:r>
              <a:rPr lang="en-US"/>
              <a:t>     return posInRestOfList + 1;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165170" y="2362579"/>
            <a:ext cx="4134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smtClean="0"/>
              <a:t>void </a:t>
            </a:r>
            <a:r>
              <a:rPr lang="en-US" dirty="0" err="1" smtClean="0">
                <a:solidFill>
                  <a:srgbClr val="FF0000"/>
                </a:solidFill>
              </a:rPr>
              <a:t>magicfindPos</a:t>
            </a:r>
            <a:r>
              <a:rPr lang="en-US" dirty="0" smtClean="0"/>
              <a:t>(Node *n, </a:t>
            </a:r>
            <a:r>
              <a:rPr lang="en-US" dirty="0" err="1" smtClean="0"/>
              <a:t>int</a:t>
            </a:r>
            <a:r>
              <a:rPr lang="en-US" dirty="0" smtClean="0"/>
              <a:t> v) {…}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17059" y="4922573"/>
            <a:ext cx="3357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       </a:t>
            </a:r>
            <a:r>
              <a:rPr lang="en-US" dirty="0" err="1" smtClean="0">
                <a:solidFill>
                  <a:srgbClr val="6600CC"/>
                </a:solidFill>
              </a:rPr>
              <a:t>findPos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cur-</a:t>
            </a:r>
            <a:r>
              <a:rPr lang="en-US" dirty="0">
                <a:solidFill>
                  <a:srgbClr val="FF0000"/>
                </a:solidFill>
              </a:rPr>
              <a:t>&gt;next</a:t>
            </a:r>
            <a:r>
              <a:rPr lang="en-US" dirty="0"/>
              <a:t>, </a:t>
            </a:r>
            <a:r>
              <a:rPr lang="en-US" dirty="0" err="1"/>
              <a:t>val</a:t>
            </a:r>
            <a:r>
              <a:rPr lang="en-US" dirty="0"/>
              <a:t>);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89243" y="4912745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/>
              <a:t> </a:t>
            </a:r>
            <a:r>
              <a:rPr lang="en-US" dirty="0" smtClean="0">
                <a:solidFill>
                  <a:srgbClr val="6600CC"/>
                </a:solidFill>
              </a:rPr>
              <a:t>magic</a:t>
            </a:r>
            <a:endParaRPr lang="en-US" dirty="0"/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5050785" y="4397856"/>
            <a:ext cx="36295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Node *head1 = </a:t>
            </a:r>
            <a:r>
              <a:rPr lang="en-US" dirty="0" err="1" smtClean="0">
                <a:solidFill>
                  <a:srgbClr val="FF0000"/>
                </a:solidFill>
              </a:rPr>
              <a:t>nullptr</a:t>
            </a:r>
            <a:r>
              <a:rPr lang="en-US" dirty="0" smtClean="0">
                <a:solidFill>
                  <a:schemeClr val="tx1"/>
                </a:solidFill>
              </a:rPr>
              <a:t>; // empty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cout</a:t>
            </a:r>
            <a:r>
              <a:rPr lang="en-US" dirty="0" smtClean="0">
                <a:solidFill>
                  <a:schemeClr val="tx1"/>
                </a:solidFill>
              </a:rPr>
              <a:t> &lt;&lt; </a:t>
            </a:r>
            <a:r>
              <a:rPr lang="en-US" dirty="0" err="1" smtClean="0">
                <a:solidFill>
                  <a:schemeClr val="tx1"/>
                </a:solidFill>
              </a:rPr>
              <a:t>findPos</a:t>
            </a:r>
            <a:r>
              <a:rPr lang="en-US" dirty="0" smtClean="0">
                <a:solidFill>
                  <a:schemeClr val="tx1"/>
                </a:solidFill>
              </a:rPr>
              <a:t>(head1, 5);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5013737" y="5034610"/>
            <a:ext cx="43075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Node *head2 = </a:t>
            </a:r>
            <a:r>
              <a:rPr lang="en-US" dirty="0" err="1" smtClean="0">
                <a:solidFill>
                  <a:schemeClr val="tx1"/>
                </a:solidFill>
              </a:rPr>
              <a:t>createSingleNode</a:t>
            </a:r>
            <a:r>
              <a:rPr lang="en-US" dirty="0" smtClean="0">
                <a:solidFill>
                  <a:schemeClr val="tx1"/>
                </a:solidFill>
              </a:rPr>
              <a:t>(5);  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cout</a:t>
            </a:r>
            <a:r>
              <a:rPr lang="en-US" dirty="0" smtClean="0">
                <a:solidFill>
                  <a:schemeClr val="tx1"/>
                </a:solidFill>
              </a:rPr>
              <a:t> &lt;&lt; </a:t>
            </a:r>
            <a:r>
              <a:rPr lang="en-US" dirty="0" err="1" smtClean="0">
                <a:solidFill>
                  <a:schemeClr val="tx1"/>
                </a:solidFill>
              </a:rPr>
              <a:t>findPos</a:t>
            </a:r>
            <a:r>
              <a:rPr lang="en-US" dirty="0" smtClean="0">
                <a:solidFill>
                  <a:schemeClr val="tx1"/>
                </a:solidFill>
              </a:rPr>
              <a:t>(head2, 5);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5033405" y="5696698"/>
            <a:ext cx="44069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Node *head3 = </a:t>
            </a:r>
            <a:r>
              <a:rPr lang="en-US" dirty="0" err="1" smtClean="0">
                <a:solidFill>
                  <a:schemeClr val="tx1"/>
                </a:solidFill>
              </a:rPr>
              <a:t>createTwoNodes</a:t>
            </a:r>
            <a:r>
              <a:rPr lang="en-US" dirty="0" smtClean="0">
                <a:solidFill>
                  <a:schemeClr val="tx1"/>
                </a:solidFill>
              </a:rPr>
              <a:t>(5,6);  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cout</a:t>
            </a:r>
            <a:r>
              <a:rPr lang="en-US" dirty="0" smtClean="0">
                <a:solidFill>
                  <a:schemeClr val="tx1"/>
                </a:solidFill>
              </a:rPr>
              <a:t> &lt;&lt; </a:t>
            </a:r>
            <a:r>
              <a:rPr lang="en-US" dirty="0" err="1" smtClean="0">
                <a:solidFill>
                  <a:schemeClr val="tx1"/>
                </a:solidFill>
              </a:rPr>
              <a:t>findPos</a:t>
            </a:r>
            <a:r>
              <a:rPr lang="en-US" dirty="0" smtClean="0">
                <a:solidFill>
                  <a:schemeClr val="tx1"/>
                </a:solidFill>
              </a:rPr>
              <a:t>(head3, </a:t>
            </a:r>
            <a:r>
              <a:rPr lang="en-US" dirty="0">
                <a:solidFill>
                  <a:schemeClr val="tx1"/>
                </a:solidFill>
              </a:rPr>
              <a:t>6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84100" y="4402149"/>
            <a:ext cx="4572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 Node *cur = &lt;make a linked list&gt;;</a:t>
            </a:r>
          </a:p>
          <a:p>
            <a:pPr algn="l">
              <a:spcBef>
                <a:spcPct val="50000"/>
              </a:spcBef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val</a:t>
            </a:r>
            <a:r>
              <a:rPr lang="en-US" dirty="0"/>
              <a:t> = 3; // </a:t>
            </a:r>
            <a:r>
              <a:rPr lang="en-US" dirty="0" smtClean="0"/>
              <a:t>let’s find </a:t>
            </a:r>
            <a:r>
              <a:rPr lang="en-US" dirty="0"/>
              <a:t>this</a:t>
            </a:r>
          </a:p>
        </p:txBody>
      </p:sp>
      <p:sp>
        <p:nvSpPr>
          <p:cNvPr id="936982" name="Rectangle 22"/>
          <p:cNvSpPr>
            <a:spLocks noChangeArrowheads="1"/>
          </p:cNvSpPr>
          <p:nvPr/>
        </p:nvSpPr>
        <p:spPr bwMode="auto">
          <a:xfrm>
            <a:off x="179388" y="2362579"/>
            <a:ext cx="4487862" cy="4227134"/>
          </a:xfrm>
          <a:prstGeom prst="rect">
            <a:avLst/>
          </a:prstGeom>
          <a:solidFill>
            <a:srgbClr val="FFFF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4927306" y="3831051"/>
            <a:ext cx="4178594" cy="2758662"/>
          </a:xfrm>
          <a:prstGeom prst="rect">
            <a:avLst/>
          </a:prstGeom>
          <a:solidFill>
            <a:srgbClr val="FFFF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936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-0.06927 0.0004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6963" grpId="0"/>
      <p:bldP spid="936964" grpId="0"/>
      <p:bldP spid="936965" grpId="0"/>
      <p:bldP spid="936966" grpId="0"/>
      <p:bldP spid="936967" grpId="0"/>
      <p:bldP spid="936968" grpId="0"/>
      <p:bldP spid="936969" grpId="0" animBg="1"/>
      <p:bldP spid="936970" grpId="0"/>
      <p:bldP spid="936972" grpId="0" animBg="1"/>
      <p:bldP spid="936973" grpId="0"/>
      <p:bldP spid="936973" grpId="1"/>
      <p:bldP spid="936974" grpId="0"/>
      <p:bldP spid="936977" grpId="0"/>
      <p:bldP spid="936978" grpId="0"/>
      <p:bldP spid="936981" grpId="0"/>
      <p:bldP spid="21" grpId="0"/>
      <p:bldP spid="21" grpId="1"/>
      <p:bldP spid="2" grpId="0"/>
      <p:bldP spid="2" grpId="1"/>
      <p:bldP spid="23" grpId="0"/>
      <p:bldP spid="23" grpId="1"/>
      <p:bldP spid="24" grpId="0"/>
      <p:bldP spid="25" grpId="0"/>
      <p:bldP spid="26" grpId="0"/>
      <p:bldP spid="3" grpId="0"/>
      <p:bldP spid="3" grpId="1"/>
      <p:bldP spid="936982" grpId="0" animBg="1"/>
      <p:bldP spid="2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Careful with Recursion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936D-5924-4585-BBD1-B64FFC545332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176269" y="1041493"/>
            <a:ext cx="890162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200" dirty="0" smtClean="0"/>
              <a:t>Be careful – recursion can be a </a:t>
            </a:r>
            <a:r>
              <a:rPr lang="en-US" sz="2200" dirty="0" smtClean="0">
                <a:solidFill>
                  <a:srgbClr val="FF0000"/>
                </a:solidFill>
              </a:rPr>
              <a:t>pig</a:t>
            </a:r>
            <a:r>
              <a:rPr lang="en-US" sz="2200" dirty="0" smtClean="0"/>
              <a:t> when it comes to memory usage!</a:t>
            </a:r>
            <a:endParaRPr lang="en-US" sz="22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31729" y="2160862"/>
            <a:ext cx="3237735" cy="2862322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smtClean="0"/>
              <a:t>// prints from n down-to 0</a:t>
            </a:r>
            <a:br>
              <a:rPr lang="en-US" dirty="0" smtClean="0"/>
            </a:br>
            <a:r>
              <a:rPr lang="en-US" dirty="0" smtClean="0"/>
              <a:t>// </a:t>
            </a:r>
            <a:r>
              <a:rPr lang="en-US" dirty="0" smtClean="0">
                <a:solidFill>
                  <a:srgbClr val="FF0000"/>
                </a:solidFill>
              </a:rPr>
              <a:t>without recursion</a:t>
            </a:r>
            <a:r>
              <a:rPr lang="en-US" dirty="0" smtClean="0"/>
              <a:t>!</a:t>
            </a:r>
          </a:p>
          <a:p>
            <a:pPr algn="l">
              <a:spcBef>
                <a:spcPct val="50000"/>
              </a:spcBef>
            </a:pPr>
            <a:r>
              <a:rPr lang="en-US" dirty="0" smtClean="0"/>
              <a:t>void </a:t>
            </a:r>
            <a:r>
              <a:rPr lang="en-US" dirty="0" err="1" smtClean="0"/>
              <a:t>printNums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{</a:t>
            </a:r>
          </a:p>
          <a:p>
            <a:pPr algn="l">
              <a:spcBef>
                <a:spcPct val="50000"/>
              </a:spcBef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  <a:endParaRPr lang="en-US" dirty="0"/>
          </a:p>
          <a:p>
            <a:pPr algn="l">
              <a:spcBef>
                <a:spcPct val="50000"/>
              </a:spcBef>
            </a:pPr>
            <a:r>
              <a:rPr lang="en-US" dirty="0" smtClean="0"/>
              <a:t>    for (</a:t>
            </a:r>
            <a:r>
              <a:rPr lang="en-US" dirty="0" err="1" smtClean="0"/>
              <a:t>i</a:t>
            </a:r>
            <a:r>
              <a:rPr lang="en-US" dirty="0" smtClean="0"/>
              <a:t>=n; </a:t>
            </a:r>
            <a:r>
              <a:rPr lang="en-US" dirty="0" err="1" smtClean="0"/>
              <a:t>i</a:t>
            </a:r>
            <a:r>
              <a:rPr lang="en-US" dirty="0" smtClean="0"/>
              <a:t> &gt;= 0; </a:t>
            </a:r>
            <a:r>
              <a:rPr lang="en-US" dirty="0" err="1" smtClean="0"/>
              <a:t>i</a:t>
            </a:r>
            <a:r>
              <a:rPr lang="en-US" dirty="0" smtClean="0"/>
              <a:t>--)</a:t>
            </a:r>
            <a:br>
              <a:rPr lang="en-US" dirty="0" smtClean="0"/>
            </a:br>
            <a:r>
              <a:rPr lang="en-US" dirty="0" smtClean="0"/>
              <a:t>       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i</a:t>
            </a:r>
            <a:r>
              <a:rPr lang="en-US" dirty="0" smtClean="0"/>
              <a:t> &lt;&lt; “\n”;</a:t>
            </a:r>
            <a:endParaRPr lang="en-US" dirty="0"/>
          </a:p>
          <a:p>
            <a:pPr algn="l">
              <a:spcBef>
                <a:spcPct val="50000"/>
              </a:spcBef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551891" y="2299361"/>
            <a:ext cx="3237735" cy="2723823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smtClean="0"/>
              <a:t>// prints from n down-to 0</a:t>
            </a:r>
            <a:br>
              <a:rPr lang="en-US" dirty="0" smtClean="0"/>
            </a:br>
            <a:r>
              <a:rPr lang="en-US" dirty="0" smtClean="0"/>
              <a:t>// </a:t>
            </a:r>
            <a:r>
              <a:rPr lang="en-US" dirty="0" smtClean="0">
                <a:solidFill>
                  <a:srgbClr val="FF0000"/>
                </a:solidFill>
              </a:rPr>
              <a:t>with recursion!</a:t>
            </a:r>
          </a:p>
          <a:p>
            <a:pPr algn="l">
              <a:spcBef>
                <a:spcPct val="50000"/>
              </a:spcBef>
            </a:pPr>
            <a:r>
              <a:rPr lang="en-US" dirty="0" smtClean="0"/>
              <a:t>void </a:t>
            </a:r>
            <a:r>
              <a:rPr lang="en-US" dirty="0" err="1" smtClean="0"/>
              <a:t>printNums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{</a:t>
            </a:r>
          </a:p>
          <a:p>
            <a:pPr algn="l">
              <a:spcBef>
                <a:spcPct val="50000"/>
              </a:spcBef>
            </a:pPr>
            <a:r>
              <a:rPr lang="en-US" dirty="0" smtClean="0"/>
              <a:t>     if (n &lt; 0)  return;</a:t>
            </a:r>
          </a:p>
          <a:p>
            <a:pPr algn="l">
              <a:spcBef>
                <a:spcPct val="50000"/>
              </a:spcBef>
            </a:pPr>
            <a:r>
              <a:rPr lang="en-US" dirty="0" smtClean="0"/>
              <a:t>     </a:t>
            </a:r>
            <a:r>
              <a:rPr lang="en-US" dirty="0" err="1" smtClean="0"/>
              <a:t>cout</a:t>
            </a:r>
            <a:r>
              <a:rPr lang="en-US" dirty="0" smtClean="0"/>
              <a:t> &lt;&lt; n &lt;&lt; “\n”;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err="1" smtClean="0"/>
              <a:t>printNums</a:t>
            </a:r>
            <a:r>
              <a:rPr lang="en-US" dirty="0" smtClean="0"/>
              <a:t>(n-1);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31728" y="5409002"/>
            <a:ext cx="3237735" cy="133882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algn="l">
              <a:spcBef>
                <a:spcPct val="50000"/>
              </a:spcBef>
            </a:pPr>
            <a:r>
              <a:rPr lang="en-US" dirty="0" smtClean="0"/>
              <a:t>{  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err="1" smtClean="0"/>
              <a:t>printNums</a:t>
            </a:r>
            <a:r>
              <a:rPr lang="en-US" dirty="0" smtClean="0"/>
              <a:t>(1000);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Line 147"/>
          <p:cNvSpPr>
            <a:spLocks noChangeShapeType="1"/>
          </p:cNvSpPr>
          <p:nvPr/>
        </p:nvSpPr>
        <p:spPr bwMode="auto">
          <a:xfrm>
            <a:off x="410916" y="629217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47"/>
          <p:cNvSpPr>
            <a:spLocks noChangeShapeType="1"/>
          </p:cNvSpPr>
          <p:nvPr/>
        </p:nvSpPr>
        <p:spPr bwMode="auto">
          <a:xfrm>
            <a:off x="84082" y="302934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35"/>
          <p:cNvGrpSpPr>
            <a:grpSpLocks/>
          </p:cNvGrpSpPr>
          <p:nvPr/>
        </p:nvGrpSpPr>
        <p:grpSpPr bwMode="auto">
          <a:xfrm>
            <a:off x="388882" y="1565951"/>
            <a:ext cx="1285876" cy="461962"/>
            <a:chOff x="4026" y="2548"/>
            <a:chExt cx="810" cy="291"/>
          </a:xfrm>
        </p:grpSpPr>
        <p:sp>
          <p:nvSpPr>
            <p:cNvPr id="12" name="Rectangle 136"/>
            <p:cNvSpPr>
              <a:spLocks noChangeArrowheads="1"/>
            </p:cNvSpPr>
            <p:nvPr/>
          </p:nvSpPr>
          <p:spPr bwMode="auto">
            <a:xfrm>
              <a:off x="4302" y="2583"/>
              <a:ext cx="534" cy="233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en-US" dirty="0" smtClean="0"/>
                <a:t>1000</a:t>
              </a:r>
              <a:endParaRPr lang="en-US" dirty="0"/>
            </a:p>
          </p:txBody>
        </p:sp>
        <p:sp>
          <p:nvSpPr>
            <p:cNvPr id="15" name="Rectangle 139"/>
            <p:cNvSpPr>
              <a:spLocks noChangeArrowheads="1"/>
            </p:cNvSpPr>
            <p:nvPr/>
          </p:nvSpPr>
          <p:spPr bwMode="auto">
            <a:xfrm>
              <a:off x="4041" y="2567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6" name="Rectangle 140"/>
            <p:cNvSpPr>
              <a:spLocks noChangeArrowheads="1"/>
            </p:cNvSpPr>
            <p:nvPr/>
          </p:nvSpPr>
          <p:spPr bwMode="auto">
            <a:xfrm>
              <a:off x="4026" y="2548"/>
              <a:ext cx="2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/>
                <a:t> </a:t>
              </a:r>
              <a:r>
                <a:rPr lang="en-US" sz="2400" dirty="0" smtClean="0"/>
                <a:t>n</a:t>
              </a:r>
              <a:endParaRPr lang="en-US" sz="2400" dirty="0"/>
            </a:p>
          </p:txBody>
        </p:sp>
      </p:grpSp>
      <p:sp>
        <p:nvSpPr>
          <p:cNvPr id="18" name="Line 147"/>
          <p:cNvSpPr>
            <a:spLocks noChangeShapeType="1"/>
          </p:cNvSpPr>
          <p:nvPr/>
        </p:nvSpPr>
        <p:spPr bwMode="auto">
          <a:xfrm>
            <a:off x="355662" y="371830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" name="Group 135"/>
          <p:cNvGrpSpPr>
            <a:grpSpLocks/>
          </p:cNvGrpSpPr>
          <p:nvPr/>
        </p:nvGrpSpPr>
        <p:grpSpPr bwMode="auto">
          <a:xfrm>
            <a:off x="2063386" y="1565951"/>
            <a:ext cx="1262063" cy="461962"/>
            <a:chOff x="4041" y="2548"/>
            <a:chExt cx="795" cy="291"/>
          </a:xfrm>
        </p:grpSpPr>
        <p:sp>
          <p:nvSpPr>
            <p:cNvPr id="20" name="Rectangle 136"/>
            <p:cNvSpPr>
              <a:spLocks noChangeArrowheads="1"/>
            </p:cNvSpPr>
            <p:nvPr/>
          </p:nvSpPr>
          <p:spPr bwMode="auto">
            <a:xfrm>
              <a:off x="4302" y="2583"/>
              <a:ext cx="534" cy="233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21" name="Rectangle 139"/>
            <p:cNvSpPr>
              <a:spLocks noChangeArrowheads="1"/>
            </p:cNvSpPr>
            <p:nvPr/>
          </p:nvSpPr>
          <p:spPr bwMode="auto">
            <a:xfrm>
              <a:off x="4041" y="2567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2" name="Rectangle 140"/>
            <p:cNvSpPr>
              <a:spLocks noChangeArrowheads="1"/>
            </p:cNvSpPr>
            <p:nvPr/>
          </p:nvSpPr>
          <p:spPr bwMode="auto">
            <a:xfrm>
              <a:off x="4050" y="2548"/>
              <a:ext cx="2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/>
                <a:t> </a:t>
              </a:r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sp>
        <p:nvSpPr>
          <p:cNvPr id="23" name="Line 147"/>
          <p:cNvSpPr>
            <a:spLocks noChangeShapeType="1"/>
          </p:cNvSpPr>
          <p:nvPr/>
        </p:nvSpPr>
        <p:spPr bwMode="auto">
          <a:xfrm>
            <a:off x="388882" y="410206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114"/>
          <p:cNvSpPr>
            <a:spLocks noChangeArrowheads="1"/>
          </p:cNvSpPr>
          <p:nvPr/>
        </p:nvSpPr>
        <p:spPr bwMode="auto">
          <a:xfrm>
            <a:off x="1609404" y="24290"/>
            <a:ext cx="4409899" cy="1473108"/>
          </a:xfrm>
          <a:prstGeom prst="wedgeRoundRectCallout">
            <a:avLst>
              <a:gd name="adj1" fmla="val -62806"/>
              <a:gd name="adj2" fmla="val 60384"/>
              <a:gd name="adj3" fmla="val 16667"/>
            </a:avLst>
          </a:prstGeom>
          <a:solidFill>
            <a:srgbClr val="FFF9F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/>
              <a:t>This function uses just </a:t>
            </a:r>
            <a:r>
              <a:rPr lang="en-US" sz="2000" dirty="0" smtClean="0">
                <a:solidFill>
                  <a:srgbClr val="FF0000"/>
                </a:solidFill>
              </a:rPr>
              <a:t>two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FF0000"/>
                </a:solidFill>
              </a:rPr>
              <a:t>4-byte</a:t>
            </a:r>
            <a:r>
              <a:rPr lang="en-US" sz="2000" dirty="0" smtClean="0"/>
              <a:t> memory slots for </a:t>
            </a:r>
            <a:r>
              <a:rPr lang="en-US" sz="2000" dirty="0" smtClean="0">
                <a:solidFill>
                  <a:srgbClr val="6600CC"/>
                </a:solidFill>
              </a:rPr>
              <a:t>n</a:t>
            </a:r>
            <a:r>
              <a:rPr lang="en-US" sz="2000" dirty="0" smtClean="0"/>
              <a:t> and </a:t>
            </a:r>
            <a:r>
              <a:rPr lang="en-US" sz="2000" dirty="0" err="1" smtClean="0">
                <a:solidFill>
                  <a:srgbClr val="6600CC"/>
                </a:solidFill>
              </a:rPr>
              <a:t>i</a:t>
            </a:r>
            <a:r>
              <a:rPr lang="en-US" sz="2000" dirty="0" smtClean="0"/>
              <a:t> no matter how big </a:t>
            </a:r>
            <a:r>
              <a:rPr lang="en-US" sz="2000" dirty="0" smtClean="0">
                <a:solidFill>
                  <a:srgbClr val="6600CC"/>
                </a:solidFill>
              </a:rPr>
              <a:t>n</a:t>
            </a:r>
            <a:r>
              <a:rPr lang="en-US" sz="2000" dirty="0" smtClean="0"/>
              <a:t> is.</a:t>
            </a:r>
            <a:br>
              <a:rPr lang="en-US" sz="2000" dirty="0" smtClean="0"/>
            </a:br>
            <a:endParaRPr lang="en-US" sz="1050" dirty="0" smtClean="0"/>
          </a:p>
          <a:p>
            <a:r>
              <a:rPr lang="en-US" sz="2000" dirty="0" smtClean="0"/>
              <a:t>That’s very efficient!</a:t>
            </a:r>
            <a:endParaRPr lang="en-US" sz="2000" dirty="0"/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5551892" y="5459802"/>
            <a:ext cx="3237735" cy="133882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algn="l">
              <a:spcBef>
                <a:spcPct val="50000"/>
              </a:spcBef>
            </a:pPr>
            <a:r>
              <a:rPr lang="en-US" dirty="0" smtClean="0"/>
              <a:t>{  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err="1" smtClean="0"/>
              <a:t>printNums</a:t>
            </a:r>
            <a:r>
              <a:rPr lang="en-US" dirty="0" smtClean="0"/>
              <a:t>(1000);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6" name="Line 147"/>
          <p:cNvSpPr>
            <a:spLocks noChangeShapeType="1"/>
          </p:cNvSpPr>
          <p:nvPr/>
        </p:nvSpPr>
        <p:spPr bwMode="auto">
          <a:xfrm>
            <a:off x="5585758" y="634296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147"/>
          <p:cNvSpPr>
            <a:spLocks noChangeShapeType="1"/>
          </p:cNvSpPr>
          <p:nvPr/>
        </p:nvSpPr>
        <p:spPr bwMode="auto">
          <a:xfrm>
            <a:off x="5280958" y="319164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" name="Group 135"/>
          <p:cNvGrpSpPr>
            <a:grpSpLocks/>
          </p:cNvGrpSpPr>
          <p:nvPr/>
        </p:nvGrpSpPr>
        <p:grpSpPr bwMode="auto">
          <a:xfrm>
            <a:off x="4147482" y="3592023"/>
            <a:ext cx="1285876" cy="461962"/>
            <a:chOff x="4026" y="2548"/>
            <a:chExt cx="810" cy="291"/>
          </a:xfrm>
        </p:grpSpPr>
        <p:sp>
          <p:nvSpPr>
            <p:cNvPr id="29" name="Rectangle 136"/>
            <p:cNvSpPr>
              <a:spLocks noChangeArrowheads="1"/>
            </p:cNvSpPr>
            <p:nvPr/>
          </p:nvSpPr>
          <p:spPr bwMode="auto">
            <a:xfrm>
              <a:off x="4302" y="2583"/>
              <a:ext cx="534" cy="233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en-US" dirty="0" smtClean="0"/>
                <a:t>1000</a:t>
              </a:r>
              <a:endParaRPr lang="en-US" dirty="0"/>
            </a:p>
          </p:txBody>
        </p:sp>
        <p:sp>
          <p:nvSpPr>
            <p:cNvPr id="30" name="Rectangle 139"/>
            <p:cNvSpPr>
              <a:spLocks noChangeArrowheads="1"/>
            </p:cNvSpPr>
            <p:nvPr/>
          </p:nvSpPr>
          <p:spPr bwMode="auto">
            <a:xfrm>
              <a:off x="4041" y="2567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1" name="Rectangle 140"/>
            <p:cNvSpPr>
              <a:spLocks noChangeArrowheads="1"/>
            </p:cNvSpPr>
            <p:nvPr/>
          </p:nvSpPr>
          <p:spPr bwMode="auto">
            <a:xfrm>
              <a:off x="4026" y="2548"/>
              <a:ext cx="2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/>
                <a:t> </a:t>
              </a:r>
              <a:r>
                <a:rPr lang="en-US" sz="2400" dirty="0" smtClean="0"/>
                <a:t>n</a:t>
              </a:r>
              <a:endParaRPr lang="en-US" sz="2400" dirty="0"/>
            </a:p>
          </p:txBody>
        </p:sp>
      </p:grpSp>
      <p:sp>
        <p:nvSpPr>
          <p:cNvPr id="32" name="Line 147"/>
          <p:cNvSpPr>
            <a:spLocks noChangeShapeType="1"/>
          </p:cNvSpPr>
          <p:nvPr/>
        </p:nvSpPr>
        <p:spPr bwMode="auto">
          <a:xfrm>
            <a:off x="5617382" y="388332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47"/>
          <p:cNvSpPr>
            <a:spLocks noChangeShapeType="1"/>
          </p:cNvSpPr>
          <p:nvPr/>
        </p:nvSpPr>
        <p:spPr bwMode="auto">
          <a:xfrm>
            <a:off x="5632075" y="428972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47"/>
          <p:cNvSpPr>
            <a:spLocks noChangeShapeType="1"/>
          </p:cNvSpPr>
          <p:nvPr/>
        </p:nvSpPr>
        <p:spPr bwMode="auto">
          <a:xfrm>
            <a:off x="5649011" y="456065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5738158" y="1829729"/>
            <a:ext cx="3237735" cy="2723823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smtClean="0"/>
              <a:t>// prints from n down-to 0</a:t>
            </a:r>
            <a:br>
              <a:rPr lang="en-US" dirty="0" smtClean="0"/>
            </a:br>
            <a:r>
              <a:rPr lang="en-US" dirty="0" smtClean="0"/>
              <a:t>// </a:t>
            </a:r>
            <a:r>
              <a:rPr lang="en-US" dirty="0" smtClean="0">
                <a:solidFill>
                  <a:srgbClr val="FF0000"/>
                </a:solidFill>
              </a:rPr>
              <a:t>with recursion!</a:t>
            </a:r>
          </a:p>
          <a:p>
            <a:pPr algn="l">
              <a:spcBef>
                <a:spcPct val="50000"/>
              </a:spcBef>
            </a:pPr>
            <a:r>
              <a:rPr lang="en-US" dirty="0" smtClean="0"/>
              <a:t>void </a:t>
            </a:r>
            <a:r>
              <a:rPr lang="en-US" dirty="0" err="1" smtClean="0"/>
              <a:t>printNums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{</a:t>
            </a:r>
          </a:p>
          <a:p>
            <a:pPr algn="l">
              <a:spcBef>
                <a:spcPct val="50000"/>
              </a:spcBef>
            </a:pPr>
            <a:r>
              <a:rPr lang="en-US" dirty="0" smtClean="0"/>
              <a:t>     if (n &lt; 0)  return;</a:t>
            </a:r>
          </a:p>
          <a:p>
            <a:pPr algn="l">
              <a:spcBef>
                <a:spcPct val="50000"/>
              </a:spcBef>
            </a:pPr>
            <a:r>
              <a:rPr lang="en-US" dirty="0" smtClean="0"/>
              <a:t>     </a:t>
            </a:r>
            <a:r>
              <a:rPr lang="en-US" dirty="0" err="1" smtClean="0"/>
              <a:t>cout</a:t>
            </a:r>
            <a:r>
              <a:rPr lang="en-US" dirty="0" smtClean="0"/>
              <a:t> &lt;&lt; n &lt;&lt; “\n”;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err="1" smtClean="0"/>
              <a:t>printNums</a:t>
            </a:r>
            <a:r>
              <a:rPr lang="en-US" dirty="0" smtClean="0"/>
              <a:t>(n-1);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Line 147"/>
          <p:cNvSpPr>
            <a:spLocks noChangeShapeType="1"/>
          </p:cNvSpPr>
          <p:nvPr/>
        </p:nvSpPr>
        <p:spPr bwMode="auto">
          <a:xfrm>
            <a:off x="5518023" y="27175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" name="Group 135"/>
          <p:cNvGrpSpPr>
            <a:grpSpLocks/>
          </p:cNvGrpSpPr>
          <p:nvPr/>
        </p:nvGrpSpPr>
        <p:grpSpPr bwMode="auto">
          <a:xfrm>
            <a:off x="4151061" y="3031498"/>
            <a:ext cx="1285876" cy="461962"/>
            <a:chOff x="4026" y="2548"/>
            <a:chExt cx="810" cy="291"/>
          </a:xfrm>
        </p:grpSpPr>
        <p:sp>
          <p:nvSpPr>
            <p:cNvPr id="38" name="Rectangle 136"/>
            <p:cNvSpPr>
              <a:spLocks noChangeArrowheads="1"/>
            </p:cNvSpPr>
            <p:nvPr/>
          </p:nvSpPr>
          <p:spPr bwMode="auto">
            <a:xfrm>
              <a:off x="4302" y="2583"/>
              <a:ext cx="534" cy="233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en-US" dirty="0" smtClean="0"/>
                <a:t>999</a:t>
              </a:r>
              <a:endParaRPr lang="en-US" dirty="0"/>
            </a:p>
          </p:txBody>
        </p:sp>
        <p:sp>
          <p:nvSpPr>
            <p:cNvPr id="39" name="Rectangle 139"/>
            <p:cNvSpPr>
              <a:spLocks noChangeArrowheads="1"/>
            </p:cNvSpPr>
            <p:nvPr/>
          </p:nvSpPr>
          <p:spPr bwMode="auto">
            <a:xfrm>
              <a:off x="4041" y="2567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0" name="Rectangle 140"/>
            <p:cNvSpPr>
              <a:spLocks noChangeArrowheads="1"/>
            </p:cNvSpPr>
            <p:nvPr/>
          </p:nvSpPr>
          <p:spPr bwMode="auto">
            <a:xfrm>
              <a:off x="4026" y="2548"/>
              <a:ext cx="2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/>
                <a:t> </a:t>
              </a:r>
              <a:r>
                <a:rPr lang="en-US" sz="2400" dirty="0" smtClean="0"/>
                <a:t>n</a:t>
              </a:r>
              <a:endParaRPr lang="en-US" sz="2400" dirty="0"/>
            </a:p>
          </p:txBody>
        </p:sp>
      </p:grpSp>
      <p:sp>
        <p:nvSpPr>
          <p:cNvPr id="41" name="Rectangle 40"/>
          <p:cNvSpPr/>
          <p:nvPr/>
        </p:nvSpPr>
        <p:spPr bwMode="auto">
          <a:xfrm>
            <a:off x="4147482" y="3493460"/>
            <a:ext cx="1336675" cy="608601"/>
          </a:xfrm>
          <a:prstGeom prst="rect">
            <a:avLst/>
          </a:prstGeom>
          <a:solidFill>
            <a:srgbClr val="FFFFFF">
              <a:alpha val="8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Line 147"/>
          <p:cNvSpPr>
            <a:spLocks noChangeShapeType="1"/>
          </p:cNvSpPr>
          <p:nvPr/>
        </p:nvSpPr>
        <p:spPr bwMode="auto">
          <a:xfrm>
            <a:off x="5849967" y="339450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47"/>
          <p:cNvSpPr>
            <a:spLocks noChangeShapeType="1"/>
          </p:cNvSpPr>
          <p:nvPr/>
        </p:nvSpPr>
        <p:spPr bwMode="auto">
          <a:xfrm>
            <a:off x="5866903" y="383476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147"/>
          <p:cNvSpPr>
            <a:spLocks noChangeShapeType="1"/>
          </p:cNvSpPr>
          <p:nvPr/>
        </p:nvSpPr>
        <p:spPr bwMode="auto">
          <a:xfrm>
            <a:off x="5849973" y="410569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5953811" y="1317266"/>
            <a:ext cx="3237735" cy="2723823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smtClean="0"/>
              <a:t>// prints from n down-to 0</a:t>
            </a:r>
            <a:br>
              <a:rPr lang="en-US" dirty="0" smtClean="0"/>
            </a:br>
            <a:r>
              <a:rPr lang="en-US" dirty="0" smtClean="0"/>
              <a:t>// </a:t>
            </a:r>
            <a:r>
              <a:rPr lang="en-US" dirty="0" smtClean="0">
                <a:solidFill>
                  <a:srgbClr val="FF0000"/>
                </a:solidFill>
              </a:rPr>
              <a:t>with recursion!</a:t>
            </a:r>
          </a:p>
          <a:p>
            <a:pPr algn="l">
              <a:spcBef>
                <a:spcPct val="50000"/>
              </a:spcBef>
            </a:pPr>
            <a:r>
              <a:rPr lang="en-US" dirty="0" smtClean="0"/>
              <a:t>void </a:t>
            </a:r>
            <a:r>
              <a:rPr lang="en-US" dirty="0" err="1" smtClean="0"/>
              <a:t>printNums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{</a:t>
            </a:r>
          </a:p>
          <a:p>
            <a:pPr algn="l">
              <a:spcBef>
                <a:spcPct val="50000"/>
              </a:spcBef>
            </a:pPr>
            <a:r>
              <a:rPr lang="en-US" dirty="0" smtClean="0"/>
              <a:t>     if (n &lt; 0)  return;</a:t>
            </a:r>
          </a:p>
          <a:p>
            <a:pPr algn="l">
              <a:spcBef>
                <a:spcPct val="50000"/>
              </a:spcBef>
            </a:pPr>
            <a:r>
              <a:rPr lang="en-US" dirty="0" smtClean="0"/>
              <a:t>     </a:t>
            </a:r>
            <a:r>
              <a:rPr lang="en-US" dirty="0" err="1" smtClean="0"/>
              <a:t>cout</a:t>
            </a:r>
            <a:r>
              <a:rPr lang="en-US" dirty="0" smtClean="0"/>
              <a:t> &lt;&lt; n &lt;&lt; “\n”;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err="1" smtClean="0"/>
              <a:t>printNums</a:t>
            </a:r>
            <a:r>
              <a:rPr lang="en-US" dirty="0" smtClean="0"/>
              <a:t>(n-1);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1" name="Line 147"/>
          <p:cNvSpPr>
            <a:spLocks noChangeShapeType="1"/>
          </p:cNvSpPr>
          <p:nvPr/>
        </p:nvSpPr>
        <p:spPr bwMode="auto">
          <a:xfrm>
            <a:off x="5769782" y="220290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" name="Group 135"/>
          <p:cNvGrpSpPr>
            <a:grpSpLocks/>
          </p:cNvGrpSpPr>
          <p:nvPr/>
        </p:nvGrpSpPr>
        <p:grpSpPr bwMode="auto">
          <a:xfrm>
            <a:off x="4127651" y="2521460"/>
            <a:ext cx="1285876" cy="461962"/>
            <a:chOff x="4026" y="2548"/>
            <a:chExt cx="810" cy="291"/>
          </a:xfrm>
        </p:grpSpPr>
        <p:sp>
          <p:nvSpPr>
            <p:cNvPr id="53" name="Rectangle 136"/>
            <p:cNvSpPr>
              <a:spLocks noChangeArrowheads="1"/>
            </p:cNvSpPr>
            <p:nvPr/>
          </p:nvSpPr>
          <p:spPr bwMode="auto">
            <a:xfrm>
              <a:off x="4302" y="2583"/>
              <a:ext cx="534" cy="233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en-US" dirty="0" smtClean="0"/>
                <a:t>998</a:t>
              </a:r>
              <a:endParaRPr lang="en-US" dirty="0"/>
            </a:p>
          </p:txBody>
        </p:sp>
        <p:sp>
          <p:nvSpPr>
            <p:cNvPr id="54" name="Rectangle 139"/>
            <p:cNvSpPr>
              <a:spLocks noChangeArrowheads="1"/>
            </p:cNvSpPr>
            <p:nvPr/>
          </p:nvSpPr>
          <p:spPr bwMode="auto">
            <a:xfrm>
              <a:off x="4041" y="2567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5" name="Rectangle 140"/>
            <p:cNvSpPr>
              <a:spLocks noChangeArrowheads="1"/>
            </p:cNvSpPr>
            <p:nvPr/>
          </p:nvSpPr>
          <p:spPr bwMode="auto">
            <a:xfrm>
              <a:off x="4026" y="2548"/>
              <a:ext cx="2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/>
                <a:t> </a:t>
              </a:r>
              <a:r>
                <a:rPr lang="en-US" sz="2400" dirty="0" smtClean="0"/>
                <a:t>n</a:t>
              </a:r>
              <a:endParaRPr lang="en-US" sz="2400" dirty="0"/>
            </a:p>
          </p:txBody>
        </p:sp>
      </p:grpSp>
      <p:sp>
        <p:nvSpPr>
          <p:cNvPr id="56" name="Rectangle 55"/>
          <p:cNvSpPr/>
          <p:nvPr/>
        </p:nvSpPr>
        <p:spPr bwMode="auto">
          <a:xfrm>
            <a:off x="4124072" y="2983422"/>
            <a:ext cx="1336675" cy="608601"/>
          </a:xfrm>
          <a:prstGeom prst="rect">
            <a:avLst/>
          </a:prstGeom>
          <a:solidFill>
            <a:srgbClr val="FFFFFF">
              <a:alpha val="8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" name="Line 147"/>
          <p:cNvSpPr>
            <a:spLocks noChangeShapeType="1"/>
          </p:cNvSpPr>
          <p:nvPr/>
        </p:nvSpPr>
        <p:spPr bwMode="auto">
          <a:xfrm>
            <a:off x="6040713" y="288022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147"/>
          <p:cNvSpPr>
            <a:spLocks noChangeShapeType="1"/>
          </p:cNvSpPr>
          <p:nvPr/>
        </p:nvSpPr>
        <p:spPr bwMode="auto">
          <a:xfrm>
            <a:off x="6057649" y="330355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147"/>
          <p:cNvSpPr>
            <a:spLocks noChangeShapeType="1"/>
          </p:cNvSpPr>
          <p:nvPr/>
        </p:nvSpPr>
        <p:spPr bwMode="auto">
          <a:xfrm>
            <a:off x="6074585" y="357448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6210052" y="832816"/>
            <a:ext cx="3237735" cy="2723823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smtClean="0"/>
              <a:t>// prints from n down-to 0</a:t>
            </a:r>
            <a:br>
              <a:rPr lang="en-US" dirty="0" smtClean="0"/>
            </a:br>
            <a:r>
              <a:rPr lang="en-US" dirty="0" smtClean="0"/>
              <a:t>// </a:t>
            </a:r>
            <a:r>
              <a:rPr lang="en-US" dirty="0" smtClean="0">
                <a:solidFill>
                  <a:srgbClr val="FF0000"/>
                </a:solidFill>
              </a:rPr>
              <a:t>with recursion!</a:t>
            </a:r>
          </a:p>
          <a:p>
            <a:pPr algn="l">
              <a:spcBef>
                <a:spcPct val="50000"/>
              </a:spcBef>
            </a:pPr>
            <a:r>
              <a:rPr lang="en-US" dirty="0" smtClean="0"/>
              <a:t>void </a:t>
            </a:r>
            <a:r>
              <a:rPr lang="en-US" dirty="0" err="1" smtClean="0"/>
              <a:t>printNums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{</a:t>
            </a:r>
          </a:p>
          <a:p>
            <a:pPr algn="l">
              <a:spcBef>
                <a:spcPct val="50000"/>
              </a:spcBef>
            </a:pPr>
            <a:r>
              <a:rPr lang="en-US" dirty="0" smtClean="0"/>
              <a:t>     if (n &lt; 0)  return;</a:t>
            </a:r>
          </a:p>
          <a:p>
            <a:pPr algn="l">
              <a:spcBef>
                <a:spcPct val="50000"/>
              </a:spcBef>
            </a:pPr>
            <a:r>
              <a:rPr lang="en-US" dirty="0" smtClean="0"/>
              <a:t>     </a:t>
            </a:r>
            <a:r>
              <a:rPr lang="en-US" dirty="0" err="1" smtClean="0"/>
              <a:t>cout</a:t>
            </a:r>
            <a:r>
              <a:rPr lang="en-US" dirty="0" smtClean="0"/>
              <a:t> &lt;&lt; n &lt;&lt; “\n”;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err="1" smtClean="0"/>
              <a:t>printNums</a:t>
            </a:r>
            <a:r>
              <a:rPr lang="en-US" dirty="0" smtClean="0"/>
              <a:t>(n-1);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2" name="Line 147"/>
          <p:cNvSpPr>
            <a:spLocks noChangeShapeType="1"/>
          </p:cNvSpPr>
          <p:nvPr/>
        </p:nvSpPr>
        <p:spPr bwMode="auto">
          <a:xfrm>
            <a:off x="6019303" y="170249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3" name="Group 135"/>
          <p:cNvGrpSpPr>
            <a:grpSpLocks/>
          </p:cNvGrpSpPr>
          <p:nvPr/>
        </p:nvGrpSpPr>
        <p:grpSpPr bwMode="auto">
          <a:xfrm>
            <a:off x="4140110" y="2021048"/>
            <a:ext cx="1285876" cy="461962"/>
            <a:chOff x="4026" y="2548"/>
            <a:chExt cx="810" cy="291"/>
          </a:xfrm>
        </p:grpSpPr>
        <p:sp>
          <p:nvSpPr>
            <p:cNvPr id="64" name="Rectangle 136"/>
            <p:cNvSpPr>
              <a:spLocks noChangeArrowheads="1"/>
            </p:cNvSpPr>
            <p:nvPr/>
          </p:nvSpPr>
          <p:spPr bwMode="auto">
            <a:xfrm>
              <a:off x="4302" y="2583"/>
              <a:ext cx="534" cy="233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en-US" dirty="0" smtClean="0"/>
                <a:t>997</a:t>
              </a:r>
              <a:endParaRPr lang="en-US" dirty="0"/>
            </a:p>
          </p:txBody>
        </p:sp>
        <p:sp>
          <p:nvSpPr>
            <p:cNvPr id="65" name="Rectangle 139"/>
            <p:cNvSpPr>
              <a:spLocks noChangeArrowheads="1"/>
            </p:cNvSpPr>
            <p:nvPr/>
          </p:nvSpPr>
          <p:spPr bwMode="auto">
            <a:xfrm>
              <a:off x="4041" y="2567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6" name="Rectangle 140"/>
            <p:cNvSpPr>
              <a:spLocks noChangeArrowheads="1"/>
            </p:cNvSpPr>
            <p:nvPr/>
          </p:nvSpPr>
          <p:spPr bwMode="auto">
            <a:xfrm>
              <a:off x="4026" y="2548"/>
              <a:ext cx="2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/>
                <a:t> </a:t>
              </a:r>
              <a:r>
                <a:rPr lang="en-US" sz="2400" dirty="0" smtClean="0"/>
                <a:t>n</a:t>
              </a:r>
              <a:endParaRPr lang="en-US" sz="2400" dirty="0"/>
            </a:p>
          </p:txBody>
        </p:sp>
      </p:grpSp>
      <p:sp>
        <p:nvSpPr>
          <p:cNvPr id="67" name="Rectangle 66"/>
          <p:cNvSpPr/>
          <p:nvPr/>
        </p:nvSpPr>
        <p:spPr bwMode="auto">
          <a:xfrm>
            <a:off x="4204263" y="2483010"/>
            <a:ext cx="1336675" cy="608601"/>
          </a:xfrm>
          <a:prstGeom prst="rect">
            <a:avLst/>
          </a:prstGeom>
          <a:solidFill>
            <a:srgbClr val="FFFFFF">
              <a:alpha val="8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8" name="AutoShape 114"/>
          <p:cNvSpPr>
            <a:spLocks noChangeArrowheads="1"/>
          </p:cNvSpPr>
          <p:nvPr/>
        </p:nvSpPr>
        <p:spPr bwMode="auto">
          <a:xfrm>
            <a:off x="715716" y="5062342"/>
            <a:ext cx="5407735" cy="1507792"/>
          </a:xfrm>
          <a:prstGeom prst="wedgeRoundRectCallout">
            <a:avLst>
              <a:gd name="adj1" fmla="val 28902"/>
              <a:gd name="adj2" fmla="val -111067"/>
              <a:gd name="adj3" fmla="val 16667"/>
            </a:avLst>
          </a:prstGeom>
          <a:solidFill>
            <a:srgbClr val="FFF9F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/>
              <a:t>The recursive version creates a </a:t>
            </a:r>
            <a:r>
              <a:rPr lang="en-US" sz="2000" dirty="0" smtClean="0">
                <a:solidFill>
                  <a:srgbClr val="FF0000"/>
                </a:solidFill>
              </a:rPr>
              <a:t>whole new variable</a:t>
            </a:r>
            <a:r>
              <a:rPr lang="en-US" sz="2000" dirty="0" smtClean="0"/>
              <a:t> for </a:t>
            </a:r>
            <a:r>
              <a:rPr lang="en-US" sz="2000" dirty="0" smtClean="0">
                <a:solidFill>
                  <a:srgbClr val="FF0000"/>
                </a:solidFill>
              </a:rPr>
              <a:t>every level of recursion</a:t>
            </a:r>
            <a:r>
              <a:rPr lang="en-US" sz="2000" dirty="0" smtClean="0"/>
              <a:t>. </a:t>
            </a:r>
          </a:p>
          <a:p>
            <a:endParaRPr lang="en-US" sz="2000" dirty="0"/>
          </a:p>
          <a:p>
            <a:r>
              <a:rPr lang="en-US" sz="2000" dirty="0" smtClean="0"/>
              <a:t>That could be megabytes of wasted data! </a:t>
            </a:r>
            <a:endParaRPr lang="en-US" sz="2000" dirty="0"/>
          </a:p>
        </p:txBody>
      </p:sp>
      <p:sp>
        <p:nvSpPr>
          <p:cNvPr id="69" name="Rectangle 68"/>
          <p:cNvSpPr/>
          <p:nvPr/>
        </p:nvSpPr>
        <p:spPr bwMode="auto">
          <a:xfrm>
            <a:off x="1556228" y="1702491"/>
            <a:ext cx="6154160" cy="2587237"/>
          </a:xfrm>
          <a:prstGeom prst="rect">
            <a:avLst/>
          </a:prstGeom>
          <a:solidFill>
            <a:srgbClr val="6600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Moral: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chemeClr val="bg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Be careful when using recursion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and never let your recursive calls get too deep!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0727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07407E-6 L -1.38889E-6 0.04491 " pathEditMode="relative" rAng="0" ptsTypes="AA">
                                      <p:cBhvr>
                                        <p:cTn id="4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  <p:bldP spid="10" grpId="1" animBg="1"/>
      <p:bldP spid="18" grpId="0" animBg="1"/>
      <p:bldP spid="18" grpId="1" animBg="1"/>
      <p:bldP spid="23" grpId="0" animBg="1"/>
      <p:bldP spid="23" grpId="1" animBg="1"/>
      <p:bldP spid="23" grpId="2" animBg="1"/>
      <p:bldP spid="24" grpId="0" animBg="1"/>
      <p:bldP spid="24" grpId="1" animBg="1"/>
      <p:bldP spid="25" grpId="0" animBg="1"/>
      <p:bldP spid="26" grpId="0" animBg="1"/>
      <p:bldP spid="26" grpId="1" animBg="1"/>
      <p:bldP spid="27" grpId="0" animBg="1"/>
      <p:bldP spid="27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5" grpId="0" animBg="1"/>
      <p:bldP spid="36" grpId="0" animBg="1"/>
      <p:bldP spid="36" grpId="1" animBg="1"/>
      <p:bldP spid="41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5" grpId="0" animBg="1"/>
      <p:bldP spid="51" grpId="0" animBg="1"/>
      <p:bldP spid="51" grpId="1" animBg="1"/>
      <p:bldP spid="56" grpId="0" animBg="1"/>
      <p:bldP spid="57" grpId="0" animBg="1"/>
      <p:bldP spid="57" grpId="1" animBg="1"/>
      <p:bldP spid="58" grpId="0" animBg="1"/>
      <p:bldP spid="58" grpId="1" animBg="1"/>
      <p:bldP spid="59" grpId="0" animBg="1"/>
      <p:bldP spid="60" grpId="0" animBg="1"/>
      <p:bldP spid="62" grpId="0" animBg="1"/>
      <p:bldP spid="62" grpId="1" animBg="1"/>
      <p:bldP spid="67" grpId="0" animBg="1"/>
      <p:bldP spid="68" grpId="0" animBg="1"/>
      <p:bldP spid="68" grpId="1" animBg="1"/>
      <p:bldP spid="6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3986-B98B-4D5B-81B2-62AE6B1ED68B}" type="slidenum">
              <a:rPr lang="en-US"/>
              <a:pPr/>
              <a:t>6</a:t>
            </a:fld>
            <a:endParaRPr lang="en-US"/>
          </a:p>
        </p:txBody>
      </p:sp>
      <p:grpSp>
        <p:nvGrpSpPr>
          <p:cNvPr id="800877" name="Group 109"/>
          <p:cNvGrpSpPr>
            <a:grpSpLocks/>
          </p:cNvGrpSpPr>
          <p:nvPr/>
        </p:nvGrpSpPr>
        <p:grpSpPr bwMode="auto">
          <a:xfrm>
            <a:off x="2873375" y="704850"/>
            <a:ext cx="3046413" cy="2614613"/>
            <a:chOff x="1810" y="444"/>
            <a:chExt cx="1919" cy="1647"/>
          </a:xfrm>
        </p:grpSpPr>
        <p:pic>
          <p:nvPicPr>
            <p:cNvPr id="800840" name="Picture 7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2" y="444"/>
              <a:ext cx="24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0841" name="Picture 7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2" y="768"/>
              <a:ext cx="306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0842" name="Picture 7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" y="787"/>
              <a:ext cx="219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0843" name="Picture 7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74" r="29091"/>
            <a:stretch>
              <a:fillRect/>
            </a:stretch>
          </p:blipFill>
          <p:spPr bwMode="auto">
            <a:xfrm>
              <a:off x="1978" y="1107"/>
              <a:ext cx="215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0844" name="Picture 7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74" r="29091"/>
            <a:stretch>
              <a:fillRect/>
            </a:stretch>
          </p:blipFill>
          <p:spPr bwMode="auto">
            <a:xfrm>
              <a:off x="2380" y="1107"/>
              <a:ext cx="215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0845" name="Picture 7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74" r="29091"/>
            <a:stretch>
              <a:fillRect/>
            </a:stretch>
          </p:blipFill>
          <p:spPr bwMode="auto">
            <a:xfrm>
              <a:off x="2968" y="1107"/>
              <a:ext cx="215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0846" name="Picture 7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74" r="29091"/>
            <a:stretch>
              <a:fillRect/>
            </a:stretch>
          </p:blipFill>
          <p:spPr bwMode="auto">
            <a:xfrm>
              <a:off x="3340" y="1107"/>
              <a:ext cx="215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800851" name="Group 83"/>
            <p:cNvGrpSpPr>
              <a:grpSpLocks/>
            </p:cNvGrpSpPr>
            <p:nvPr/>
          </p:nvGrpSpPr>
          <p:grpSpPr bwMode="auto">
            <a:xfrm>
              <a:off x="1852" y="1443"/>
              <a:ext cx="845" cy="324"/>
              <a:chOff x="2068" y="1473"/>
              <a:chExt cx="1343" cy="324"/>
            </a:xfrm>
          </p:grpSpPr>
          <p:pic>
            <p:nvPicPr>
              <p:cNvPr id="800847" name="Picture 79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068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48" name="Picture 80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470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49" name="Picture 81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824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50" name="Picture 8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3196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800852" name="Group 84"/>
            <p:cNvGrpSpPr>
              <a:grpSpLocks/>
            </p:cNvGrpSpPr>
            <p:nvPr/>
          </p:nvGrpSpPr>
          <p:grpSpPr bwMode="auto">
            <a:xfrm>
              <a:off x="2848" y="1431"/>
              <a:ext cx="845" cy="324"/>
              <a:chOff x="2068" y="1473"/>
              <a:chExt cx="1343" cy="324"/>
            </a:xfrm>
          </p:grpSpPr>
          <p:pic>
            <p:nvPicPr>
              <p:cNvPr id="800853" name="Picture 8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068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54" name="Picture 86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470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55" name="Picture 87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824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56" name="Picture 88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3196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800857" name="Group 89"/>
            <p:cNvGrpSpPr>
              <a:grpSpLocks/>
            </p:cNvGrpSpPr>
            <p:nvPr/>
          </p:nvGrpSpPr>
          <p:grpSpPr bwMode="auto">
            <a:xfrm>
              <a:off x="1810" y="1755"/>
              <a:ext cx="425" cy="324"/>
              <a:chOff x="2068" y="1473"/>
              <a:chExt cx="1343" cy="324"/>
            </a:xfrm>
          </p:grpSpPr>
          <p:pic>
            <p:nvPicPr>
              <p:cNvPr id="800858" name="Picture 90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068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59" name="Picture 91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470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60" name="Picture 92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824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61" name="Picture 93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3196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800862" name="Group 94"/>
            <p:cNvGrpSpPr>
              <a:grpSpLocks/>
            </p:cNvGrpSpPr>
            <p:nvPr/>
          </p:nvGrpSpPr>
          <p:grpSpPr bwMode="auto">
            <a:xfrm>
              <a:off x="2302" y="1767"/>
              <a:ext cx="425" cy="324"/>
              <a:chOff x="2068" y="1473"/>
              <a:chExt cx="1343" cy="324"/>
            </a:xfrm>
          </p:grpSpPr>
          <p:pic>
            <p:nvPicPr>
              <p:cNvPr id="800863" name="Picture 95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068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64" name="Picture 96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470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65" name="Picture 97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824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66" name="Picture 98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3196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800867" name="Group 99"/>
            <p:cNvGrpSpPr>
              <a:grpSpLocks/>
            </p:cNvGrpSpPr>
            <p:nvPr/>
          </p:nvGrpSpPr>
          <p:grpSpPr bwMode="auto">
            <a:xfrm>
              <a:off x="2812" y="1755"/>
              <a:ext cx="425" cy="324"/>
              <a:chOff x="2068" y="1473"/>
              <a:chExt cx="1343" cy="324"/>
            </a:xfrm>
          </p:grpSpPr>
          <p:pic>
            <p:nvPicPr>
              <p:cNvPr id="800868" name="Picture 100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068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69" name="Picture 101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470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70" name="Picture 102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824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71" name="Picture 103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3196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800872" name="Group 104"/>
            <p:cNvGrpSpPr>
              <a:grpSpLocks/>
            </p:cNvGrpSpPr>
            <p:nvPr/>
          </p:nvGrpSpPr>
          <p:grpSpPr bwMode="auto">
            <a:xfrm>
              <a:off x="3304" y="1767"/>
              <a:ext cx="425" cy="324"/>
              <a:chOff x="2068" y="1473"/>
              <a:chExt cx="1343" cy="324"/>
            </a:xfrm>
          </p:grpSpPr>
          <p:pic>
            <p:nvPicPr>
              <p:cNvPr id="800873" name="Picture 105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068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74" name="Picture 106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470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75" name="Picture 107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824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76" name="Picture 108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3196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pic>
        <p:nvPicPr>
          <p:cNvPr id="80077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1447800"/>
            <a:ext cx="13620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0771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5257800"/>
            <a:ext cx="1600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077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“The Lazy Person’s Sort”</a:t>
            </a:r>
          </a:p>
        </p:txBody>
      </p:sp>
      <p:sp>
        <p:nvSpPr>
          <p:cNvPr id="800773" name="Text Box 5"/>
          <p:cNvSpPr txBox="1">
            <a:spLocks noChangeArrowheads="1"/>
          </p:cNvSpPr>
          <p:nvPr/>
        </p:nvSpPr>
        <p:spPr bwMode="auto">
          <a:xfrm>
            <a:off x="838200" y="3581400"/>
            <a:ext cx="7696200" cy="1498600"/>
          </a:xfrm>
          <a:prstGeom prst="rect">
            <a:avLst/>
          </a:prstGeom>
          <a:solidFill>
            <a:srgbClr val="EB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/>
              <a:t>Lazy Person’s Sort:</a:t>
            </a:r>
          </a:p>
          <a:p>
            <a:pPr algn="l"/>
            <a:r>
              <a:rPr lang="en-US" dirty="0"/>
              <a:t>  Split the cards into two roughly-equal piles</a:t>
            </a:r>
          </a:p>
          <a:p>
            <a:pPr algn="l"/>
            <a:r>
              <a:rPr lang="en-US" dirty="0"/>
              <a:t>  Hand one pile </a:t>
            </a:r>
            <a:r>
              <a:rPr lang="en-US"/>
              <a:t>to </a:t>
            </a:r>
            <a:r>
              <a:rPr lang="en-US" smtClean="0"/>
              <a:t>nerdy </a:t>
            </a:r>
            <a:r>
              <a:rPr lang="en-US" dirty="0"/>
              <a:t>student A and ask them to sort it</a:t>
            </a:r>
          </a:p>
          <a:p>
            <a:pPr algn="l"/>
            <a:r>
              <a:rPr lang="en-US" dirty="0"/>
              <a:t>  Hand the other pile </a:t>
            </a:r>
            <a:r>
              <a:rPr lang="en-US"/>
              <a:t>to </a:t>
            </a:r>
            <a:r>
              <a:rPr lang="en-US" smtClean="0"/>
              <a:t>nerdy </a:t>
            </a:r>
            <a:r>
              <a:rPr lang="en-US" dirty="0"/>
              <a:t>student B and ask them to sort it</a:t>
            </a:r>
          </a:p>
          <a:p>
            <a:pPr algn="l"/>
            <a:r>
              <a:rPr lang="en-US" dirty="0"/>
              <a:t>  Take the two sorted piles and merge them into a single sorted pile</a:t>
            </a:r>
          </a:p>
        </p:txBody>
      </p:sp>
      <p:pic>
        <p:nvPicPr>
          <p:cNvPr id="800774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1864" y="5257800"/>
            <a:ext cx="106883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00796" name="Group 28"/>
          <p:cNvGrpSpPr>
            <a:grpSpLocks/>
          </p:cNvGrpSpPr>
          <p:nvPr/>
        </p:nvGrpSpPr>
        <p:grpSpPr bwMode="auto">
          <a:xfrm>
            <a:off x="533400" y="1295400"/>
            <a:ext cx="1752600" cy="914400"/>
            <a:chOff x="144" y="528"/>
            <a:chExt cx="1104" cy="576"/>
          </a:xfrm>
        </p:grpSpPr>
        <p:pic>
          <p:nvPicPr>
            <p:cNvPr id="800797" name="Picture 29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2" t="21979" r="15942" b="25275"/>
            <a:stretch>
              <a:fillRect/>
            </a:stretch>
          </p:blipFill>
          <p:spPr bwMode="auto">
            <a:xfrm>
              <a:off x="144" y="528"/>
              <a:ext cx="110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0798" name="Text Box 30"/>
            <p:cNvSpPr txBox="1">
              <a:spLocks noChangeArrowheads="1"/>
            </p:cNvSpPr>
            <p:nvPr/>
          </p:nvSpPr>
          <p:spPr bwMode="auto">
            <a:xfrm>
              <a:off x="426" y="666"/>
              <a:ext cx="4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   17</a:t>
              </a:r>
            </a:p>
          </p:txBody>
        </p:sp>
      </p:grpSp>
      <p:grpSp>
        <p:nvGrpSpPr>
          <p:cNvPr id="800799" name="Group 31"/>
          <p:cNvGrpSpPr>
            <a:grpSpLocks/>
          </p:cNvGrpSpPr>
          <p:nvPr/>
        </p:nvGrpSpPr>
        <p:grpSpPr bwMode="auto">
          <a:xfrm>
            <a:off x="504825" y="1143000"/>
            <a:ext cx="1752600" cy="914400"/>
            <a:chOff x="144" y="528"/>
            <a:chExt cx="1104" cy="576"/>
          </a:xfrm>
        </p:grpSpPr>
        <p:pic>
          <p:nvPicPr>
            <p:cNvPr id="800800" name="Picture 3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2" t="21979" r="15942" b="25275"/>
            <a:stretch>
              <a:fillRect/>
            </a:stretch>
          </p:blipFill>
          <p:spPr bwMode="auto">
            <a:xfrm>
              <a:off x="144" y="528"/>
              <a:ext cx="110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0801" name="Text Box 33"/>
            <p:cNvSpPr txBox="1">
              <a:spLocks noChangeArrowheads="1"/>
            </p:cNvSpPr>
            <p:nvPr/>
          </p:nvSpPr>
          <p:spPr bwMode="auto">
            <a:xfrm>
              <a:off x="426" y="666"/>
              <a:ext cx="53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61492</a:t>
              </a:r>
            </a:p>
          </p:txBody>
        </p:sp>
      </p:grpSp>
      <p:grpSp>
        <p:nvGrpSpPr>
          <p:cNvPr id="800802" name="Group 34"/>
          <p:cNvGrpSpPr>
            <a:grpSpLocks/>
          </p:cNvGrpSpPr>
          <p:nvPr/>
        </p:nvGrpSpPr>
        <p:grpSpPr bwMode="auto">
          <a:xfrm>
            <a:off x="485775" y="1000125"/>
            <a:ext cx="1752600" cy="914400"/>
            <a:chOff x="144" y="528"/>
            <a:chExt cx="1104" cy="576"/>
          </a:xfrm>
        </p:grpSpPr>
        <p:pic>
          <p:nvPicPr>
            <p:cNvPr id="800803" name="Picture 35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2" t="21979" r="15942" b="25275"/>
            <a:stretch>
              <a:fillRect/>
            </a:stretch>
          </p:blipFill>
          <p:spPr bwMode="auto">
            <a:xfrm>
              <a:off x="144" y="528"/>
              <a:ext cx="110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0804" name="Text Box 36"/>
            <p:cNvSpPr txBox="1">
              <a:spLocks noChangeArrowheads="1"/>
            </p:cNvSpPr>
            <p:nvPr/>
          </p:nvSpPr>
          <p:spPr bwMode="auto">
            <a:xfrm>
              <a:off x="426" y="666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2774</a:t>
              </a:r>
            </a:p>
          </p:txBody>
        </p:sp>
      </p:grpSp>
      <p:grpSp>
        <p:nvGrpSpPr>
          <p:cNvPr id="800805" name="Group 37"/>
          <p:cNvGrpSpPr>
            <a:grpSpLocks/>
          </p:cNvGrpSpPr>
          <p:nvPr/>
        </p:nvGrpSpPr>
        <p:grpSpPr bwMode="auto">
          <a:xfrm>
            <a:off x="466725" y="866775"/>
            <a:ext cx="1752600" cy="914400"/>
            <a:chOff x="144" y="528"/>
            <a:chExt cx="1104" cy="576"/>
          </a:xfrm>
        </p:grpSpPr>
        <p:pic>
          <p:nvPicPr>
            <p:cNvPr id="800806" name="Picture 38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2" t="21979" r="15942" b="25275"/>
            <a:stretch>
              <a:fillRect/>
            </a:stretch>
          </p:blipFill>
          <p:spPr bwMode="auto">
            <a:xfrm>
              <a:off x="144" y="528"/>
              <a:ext cx="110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0807" name="Text Box 39"/>
            <p:cNvSpPr txBox="1">
              <a:spLocks noChangeArrowheads="1"/>
            </p:cNvSpPr>
            <p:nvPr/>
          </p:nvSpPr>
          <p:spPr bwMode="auto">
            <a:xfrm>
              <a:off x="426" y="666"/>
              <a:ext cx="5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99322</a:t>
              </a:r>
            </a:p>
          </p:txBody>
        </p:sp>
      </p:grpSp>
      <p:grpSp>
        <p:nvGrpSpPr>
          <p:cNvPr id="800820" name="Group 52"/>
          <p:cNvGrpSpPr>
            <a:grpSpLocks/>
          </p:cNvGrpSpPr>
          <p:nvPr/>
        </p:nvGrpSpPr>
        <p:grpSpPr bwMode="auto">
          <a:xfrm>
            <a:off x="3514725" y="4448175"/>
            <a:ext cx="619125" cy="366713"/>
            <a:chOff x="2190" y="3792"/>
            <a:chExt cx="390" cy="207"/>
          </a:xfrm>
        </p:grpSpPr>
        <p:sp>
          <p:nvSpPr>
            <p:cNvPr id="800812" name="Rectangle 44"/>
            <p:cNvSpPr>
              <a:spLocks noChangeArrowheads="1"/>
            </p:cNvSpPr>
            <p:nvPr/>
          </p:nvSpPr>
          <p:spPr bwMode="auto">
            <a:xfrm>
              <a:off x="2190" y="3792"/>
              <a:ext cx="384" cy="192"/>
            </a:xfrm>
            <a:prstGeom prst="rect">
              <a:avLst/>
            </a:prstGeom>
            <a:solidFill>
              <a:srgbClr val="EB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0813" name="Text Box 45"/>
            <p:cNvSpPr txBox="1">
              <a:spLocks noChangeArrowheads="1"/>
            </p:cNvSpPr>
            <p:nvPr/>
          </p:nvSpPr>
          <p:spPr bwMode="auto">
            <a:xfrm>
              <a:off x="2208" y="3792"/>
              <a:ext cx="372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rgbClr val="FF0000"/>
                  </a:solidFill>
                </a:rPr>
                <a:t>hot</a:t>
              </a:r>
            </a:p>
          </p:txBody>
        </p:sp>
      </p:grpSp>
      <p:grpSp>
        <p:nvGrpSpPr>
          <p:cNvPr id="800821" name="Group 53"/>
          <p:cNvGrpSpPr>
            <a:grpSpLocks/>
          </p:cNvGrpSpPr>
          <p:nvPr/>
        </p:nvGrpSpPr>
        <p:grpSpPr bwMode="auto">
          <a:xfrm>
            <a:off x="5000625" y="4167188"/>
            <a:ext cx="3513138" cy="366712"/>
            <a:chOff x="3150" y="2625"/>
            <a:chExt cx="2213" cy="231"/>
          </a:xfrm>
        </p:grpSpPr>
        <p:sp>
          <p:nvSpPr>
            <p:cNvPr id="800816" name="Rectangle 48"/>
            <p:cNvSpPr>
              <a:spLocks noChangeArrowheads="1"/>
            </p:cNvSpPr>
            <p:nvPr/>
          </p:nvSpPr>
          <p:spPr bwMode="auto">
            <a:xfrm>
              <a:off x="3168" y="2640"/>
              <a:ext cx="2112" cy="192"/>
            </a:xfrm>
            <a:prstGeom prst="rect">
              <a:avLst/>
            </a:prstGeom>
            <a:solidFill>
              <a:srgbClr val="EB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0817" name="Text Box 49"/>
            <p:cNvSpPr txBox="1">
              <a:spLocks noChangeArrowheads="1"/>
            </p:cNvSpPr>
            <p:nvPr/>
          </p:nvSpPr>
          <p:spPr bwMode="auto">
            <a:xfrm>
              <a:off x="3150" y="2625"/>
              <a:ext cx="22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FF0000"/>
                  </a:solidFill>
                </a:rPr>
                <a:t>say “do the Lazy Person’s Sort”</a:t>
              </a:r>
            </a:p>
          </p:txBody>
        </p:sp>
      </p:grpSp>
      <p:grpSp>
        <p:nvGrpSpPr>
          <p:cNvPr id="800822" name="Group 54"/>
          <p:cNvGrpSpPr>
            <a:grpSpLocks/>
          </p:cNvGrpSpPr>
          <p:nvPr/>
        </p:nvGrpSpPr>
        <p:grpSpPr bwMode="auto">
          <a:xfrm>
            <a:off x="5659438" y="4429125"/>
            <a:ext cx="3513137" cy="366713"/>
            <a:chOff x="3150" y="2625"/>
            <a:chExt cx="2213" cy="231"/>
          </a:xfrm>
        </p:grpSpPr>
        <p:sp>
          <p:nvSpPr>
            <p:cNvPr id="800823" name="Rectangle 55"/>
            <p:cNvSpPr>
              <a:spLocks noChangeArrowheads="1"/>
            </p:cNvSpPr>
            <p:nvPr/>
          </p:nvSpPr>
          <p:spPr bwMode="auto">
            <a:xfrm>
              <a:off x="3168" y="2640"/>
              <a:ext cx="2112" cy="192"/>
            </a:xfrm>
            <a:prstGeom prst="rect">
              <a:avLst/>
            </a:prstGeom>
            <a:solidFill>
              <a:srgbClr val="EB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0824" name="Text Box 56"/>
            <p:cNvSpPr txBox="1">
              <a:spLocks noChangeArrowheads="1"/>
            </p:cNvSpPr>
            <p:nvPr/>
          </p:nvSpPr>
          <p:spPr bwMode="auto">
            <a:xfrm>
              <a:off x="3150" y="2625"/>
              <a:ext cx="22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FF0000"/>
                  </a:solidFill>
                </a:rPr>
                <a:t>say “do the Lazy Person’s Sort”</a:t>
              </a:r>
            </a:p>
          </p:txBody>
        </p:sp>
      </p:grpSp>
      <p:sp>
        <p:nvSpPr>
          <p:cNvPr id="800825" name="AutoShape 57"/>
          <p:cNvSpPr>
            <a:spLocks noChangeArrowheads="1"/>
          </p:cNvSpPr>
          <p:nvPr/>
        </p:nvSpPr>
        <p:spPr bwMode="auto">
          <a:xfrm>
            <a:off x="4419600" y="5029200"/>
            <a:ext cx="2819400" cy="762000"/>
          </a:xfrm>
          <a:prstGeom prst="wedgeRoundRectCallout">
            <a:avLst>
              <a:gd name="adj1" fmla="val 74157"/>
              <a:gd name="adj2" fmla="val 37917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Oh yeah… One more thing.</a:t>
            </a:r>
          </a:p>
        </p:txBody>
      </p:sp>
      <p:sp>
        <p:nvSpPr>
          <p:cNvPr id="800826" name="AutoShape 58"/>
          <p:cNvSpPr>
            <a:spLocks noChangeArrowheads="1"/>
          </p:cNvSpPr>
          <p:nvPr/>
        </p:nvSpPr>
        <p:spPr bwMode="auto">
          <a:xfrm>
            <a:off x="1219200" y="5029200"/>
            <a:ext cx="3190875" cy="1828800"/>
          </a:xfrm>
          <a:prstGeom prst="wedgeRoundRectCallout">
            <a:avLst>
              <a:gd name="adj1" fmla="val -69255"/>
              <a:gd name="adj2" fmla="val -17532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You’re a genius! So now all each person has to do is </a:t>
            </a:r>
            <a:r>
              <a:rPr lang="en-US">
                <a:solidFill>
                  <a:srgbClr val="FF0000"/>
                </a:solidFill>
              </a:rPr>
              <a:t>split their pile in two,</a:t>
            </a:r>
            <a:endParaRPr lang="en-US"/>
          </a:p>
          <a:p>
            <a:r>
              <a:rPr lang="en-US">
                <a:solidFill>
                  <a:schemeClr val="accent2"/>
                </a:solidFill>
              </a:rPr>
              <a:t>hand each one to someone else</a:t>
            </a:r>
            <a:r>
              <a:rPr lang="en-US"/>
              <a:t> and then finally </a:t>
            </a:r>
            <a:r>
              <a:rPr lang="en-US">
                <a:solidFill>
                  <a:srgbClr val="006666"/>
                </a:solidFill>
              </a:rPr>
              <a:t>merge the results</a:t>
            </a:r>
            <a:r>
              <a:rPr lang="en-US"/>
              <a:t>!</a:t>
            </a:r>
          </a:p>
        </p:txBody>
      </p:sp>
      <p:sp>
        <p:nvSpPr>
          <p:cNvPr id="800827" name="AutoShape 59"/>
          <p:cNvSpPr>
            <a:spLocks noChangeArrowheads="1"/>
          </p:cNvSpPr>
          <p:nvPr/>
        </p:nvSpPr>
        <p:spPr bwMode="auto">
          <a:xfrm>
            <a:off x="4572000" y="5181600"/>
            <a:ext cx="2819400" cy="1514475"/>
          </a:xfrm>
          <a:prstGeom prst="wedgeRoundRectCallout">
            <a:avLst>
              <a:gd name="adj1" fmla="val 74157"/>
              <a:gd name="adj2" fmla="val -11426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Correctamundo.</a:t>
            </a:r>
          </a:p>
          <a:p>
            <a:endParaRPr lang="en-US" sz="1000"/>
          </a:p>
          <a:p>
            <a:r>
              <a:rPr lang="en-US"/>
              <a:t>And no one person has to do any complex sorting!</a:t>
            </a:r>
          </a:p>
        </p:txBody>
      </p:sp>
      <p:sp>
        <p:nvSpPr>
          <p:cNvPr id="800828" name="AutoShape 60"/>
          <p:cNvSpPr>
            <a:spLocks noChangeArrowheads="1"/>
          </p:cNvSpPr>
          <p:nvPr/>
        </p:nvSpPr>
        <p:spPr bwMode="auto">
          <a:xfrm>
            <a:off x="1219200" y="5029200"/>
            <a:ext cx="2819400" cy="1371600"/>
          </a:xfrm>
          <a:prstGeom prst="wedgeRoundRectCallout">
            <a:avLst>
              <a:gd name="adj1" fmla="val -71792"/>
              <a:gd name="adj2" fmla="val -6713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Isn’t this some kind of Pyramid scheme?</a:t>
            </a:r>
          </a:p>
          <a:p>
            <a:endParaRPr lang="en-US"/>
          </a:p>
          <a:p>
            <a:r>
              <a:rPr lang="en-US"/>
              <a:t>Will it work?</a:t>
            </a:r>
          </a:p>
        </p:txBody>
      </p:sp>
      <p:sp>
        <p:nvSpPr>
          <p:cNvPr id="800830" name="AutoShape 62"/>
          <p:cNvSpPr>
            <a:spLocks noChangeArrowheads="1"/>
          </p:cNvSpPr>
          <p:nvPr/>
        </p:nvSpPr>
        <p:spPr bwMode="auto">
          <a:xfrm>
            <a:off x="4038600" y="3429000"/>
            <a:ext cx="3352800" cy="2819400"/>
          </a:xfrm>
          <a:prstGeom prst="wedgeRoundRectCallout">
            <a:avLst>
              <a:gd name="adj1" fmla="val 70315"/>
              <a:gd name="adj2" fmla="val 32884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Well, it worked for Carey.</a:t>
            </a:r>
          </a:p>
          <a:p>
            <a:endParaRPr lang="en-US"/>
          </a:p>
          <a:p>
            <a:r>
              <a:rPr lang="en-US"/>
              <a:t>Why can’t we use exactly the same process he did with our piles?</a:t>
            </a:r>
          </a:p>
          <a:p>
            <a:endParaRPr lang="en-US"/>
          </a:p>
          <a:p>
            <a:r>
              <a:rPr lang="en-US"/>
              <a:t>And the students we give each half of our piles to can do the same thing too!</a:t>
            </a:r>
          </a:p>
        </p:txBody>
      </p:sp>
      <p:pic>
        <p:nvPicPr>
          <p:cNvPr id="800831" name="Picture 63" descr="MC900436244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4267200"/>
            <a:ext cx="1016000" cy="94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0833" name="AutoShape 65"/>
          <p:cNvSpPr>
            <a:spLocks noChangeArrowheads="1"/>
          </p:cNvSpPr>
          <p:nvPr/>
        </p:nvSpPr>
        <p:spPr bwMode="auto">
          <a:xfrm>
            <a:off x="5410200" y="4572000"/>
            <a:ext cx="2667000" cy="914400"/>
          </a:xfrm>
          <a:prstGeom prst="wedgeRoundRectCallout">
            <a:avLst>
              <a:gd name="adj1" fmla="val 55537"/>
              <a:gd name="adj2" fmla="val 97222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Then we can blow this joint and go play </a:t>
            </a:r>
            <a:r>
              <a:rPr lang="en-US">
                <a:solidFill>
                  <a:srgbClr val="FF0000"/>
                </a:solidFill>
              </a:rPr>
              <a:t>StarCraft</a:t>
            </a:r>
            <a:r>
              <a:rPr lang="en-US"/>
              <a:t>!</a:t>
            </a:r>
          </a:p>
        </p:txBody>
      </p:sp>
      <p:sp>
        <p:nvSpPr>
          <p:cNvPr id="800834" name="AutoShape 66"/>
          <p:cNvSpPr>
            <a:spLocks noChangeArrowheads="1"/>
          </p:cNvSpPr>
          <p:nvPr/>
        </p:nvSpPr>
        <p:spPr bwMode="auto">
          <a:xfrm>
            <a:off x="4191000" y="762000"/>
            <a:ext cx="3276600" cy="1219200"/>
          </a:xfrm>
          <a:prstGeom prst="wedgeRoundRectCallout">
            <a:avLst>
              <a:gd name="adj1" fmla="val 54505"/>
              <a:gd name="adj2" fmla="val 85417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Very clever, students.</a:t>
            </a:r>
          </a:p>
          <a:p>
            <a:endParaRPr lang="en-US" sz="1000" dirty="0"/>
          </a:p>
          <a:p>
            <a:r>
              <a:rPr lang="en-US" dirty="0"/>
              <a:t>But your approach has one </a:t>
            </a:r>
            <a:r>
              <a:rPr lang="en-US" dirty="0">
                <a:solidFill>
                  <a:srgbClr val="FF0000"/>
                </a:solidFill>
              </a:rPr>
              <a:t>flaw</a:t>
            </a:r>
            <a:r>
              <a:rPr lang="en-US" dirty="0"/>
              <a:t>, can you see it?</a:t>
            </a:r>
          </a:p>
        </p:txBody>
      </p:sp>
      <p:sp>
        <p:nvSpPr>
          <p:cNvPr id="800835" name="AutoShape 67"/>
          <p:cNvSpPr>
            <a:spLocks noChangeArrowheads="1"/>
          </p:cNvSpPr>
          <p:nvPr/>
        </p:nvSpPr>
        <p:spPr bwMode="auto">
          <a:xfrm>
            <a:off x="0" y="514350"/>
            <a:ext cx="4257675" cy="2381250"/>
          </a:xfrm>
          <a:prstGeom prst="wedgeRoundRectCallout">
            <a:avLst>
              <a:gd name="adj1" fmla="val -39148"/>
              <a:gd name="adj2" fmla="val 148532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I think I see it…</a:t>
            </a:r>
          </a:p>
          <a:p>
            <a:endParaRPr lang="en-US" sz="1000" dirty="0"/>
          </a:p>
          <a:p>
            <a:r>
              <a:rPr lang="en-US" dirty="0"/>
              <a:t>The algorithm isn’t complete… What happens when a </a:t>
            </a:r>
            <a:r>
              <a:rPr lang="en-US" dirty="0">
                <a:solidFill>
                  <a:srgbClr val="FF0000"/>
                </a:solidFill>
              </a:rPr>
              <a:t>person ends up with just a single notecard</a:t>
            </a:r>
            <a:r>
              <a:rPr lang="en-US" dirty="0"/>
              <a:t>.</a:t>
            </a:r>
          </a:p>
          <a:p>
            <a:endParaRPr lang="en-US" sz="1000" dirty="0"/>
          </a:p>
          <a:p>
            <a:r>
              <a:rPr lang="en-US" dirty="0"/>
              <a:t>The algorithm breaks down. How can you split a single card into two equal piles?!!?</a:t>
            </a:r>
          </a:p>
        </p:txBody>
      </p:sp>
      <p:sp>
        <p:nvSpPr>
          <p:cNvPr id="800836" name="AutoShape 68"/>
          <p:cNvSpPr>
            <a:spLocks noChangeArrowheads="1"/>
          </p:cNvSpPr>
          <p:nvPr/>
        </p:nvSpPr>
        <p:spPr bwMode="auto">
          <a:xfrm>
            <a:off x="4191000" y="762000"/>
            <a:ext cx="3276600" cy="1219200"/>
          </a:xfrm>
          <a:prstGeom prst="wedgeRoundRectCallout">
            <a:avLst>
              <a:gd name="adj1" fmla="val 54505"/>
              <a:gd name="adj2" fmla="val 85417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Excellent, Mr. Smallberg.</a:t>
            </a:r>
          </a:p>
          <a:p>
            <a:endParaRPr lang="en-US"/>
          </a:p>
          <a:p>
            <a:r>
              <a:rPr lang="en-US"/>
              <a:t>And do you have a solution?</a:t>
            </a:r>
          </a:p>
        </p:txBody>
      </p:sp>
      <p:sp>
        <p:nvSpPr>
          <p:cNvPr id="800838" name="AutoShape 70"/>
          <p:cNvSpPr>
            <a:spLocks noChangeArrowheads="1"/>
          </p:cNvSpPr>
          <p:nvPr/>
        </p:nvSpPr>
        <p:spPr bwMode="auto">
          <a:xfrm>
            <a:off x="1600200" y="5334000"/>
            <a:ext cx="2743200" cy="762000"/>
          </a:xfrm>
          <a:prstGeom prst="wedgeRoundRectCallout">
            <a:avLst>
              <a:gd name="adj1" fmla="val -85593"/>
              <a:gd name="adj2" fmla="val -8333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I think so.  If you just rewrite it a bit…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00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00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00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00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008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00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00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008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3000"/>
                                        <p:tgtEl>
                                          <p:spTgt spid="80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800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800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80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8008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80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80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80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80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80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825" grpId="0" animBg="1"/>
      <p:bldP spid="800825" grpId="1" animBg="1"/>
      <p:bldP spid="800826" grpId="0" animBg="1"/>
      <p:bldP spid="800826" grpId="1" animBg="1"/>
      <p:bldP spid="800827" grpId="0" animBg="1"/>
      <p:bldP spid="800827" grpId="1" animBg="1"/>
      <p:bldP spid="800828" grpId="0" animBg="1"/>
      <p:bldP spid="800828" grpId="1" animBg="1"/>
      <p:bldP spid="800830" grpId="0" uiExpand="1" build="p" animBg="1"/>
      <p:bldP spid="800830" grpId="1" build="allAtOnce" animBg="1"/>
      <p:bldP spid="800833" grpId="0" animBg="1"/>
      <p:bldP spid="800833" grpId="1" animBg="1"/>
      <p:bldP spid="800834" grpId="0" animBg="1"/>
      <p:bldP spid="800834" grpId="1" animBg="1"/>
      <p:bldP spid="800835" grpId="0" uiExpand="1" build="p" animBg="1"/>
      <p:bldP spid="800835" grpId="1" build="allAtOnce" animBg="1"/>
      <p:bldP spid="800836" grpId="0" animBg="1"/>
      <p:bldP spid="800836" grpId="1" animBg="1"/>
      <p:bldP spid="800838" grpId="0" animBg="1"/>
      <p:bldP spid="800838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689E-A38B-4DE2-8184-A86E1566B297}" type="slidenum">
              <a:rPr lang="en-US"/>
              <a:pPr/>
              <a:t>60</a:t>
            </a:fld>
            <a:endParaRPr lang="en-US"/>
          </a:p>
        </p:txBody>
      </p:sp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Let’s see some REAL examples!</a:t>
            </a:r>
          </a:p>
        </p:txBody>
      </p:sp>
      <p:sp>
        <p:nvSpPr>
          <p:cNvPr id="735235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44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Ok, so we’ve seen some </a:t>
            </a:r>
            <a:r>
              <a:rPr lang="en-US" sz="2400">
                <a:solidFill>
                  <a:srgbClr val="6600CC"/>
                </a:solidFill>
              </a:rPr>
              <a:t>simple examples</a:t>
            </a:r>
            <a:r>
              <a:rPr lang="en-US" sz="2400">
                <a:solidFill>
                  <a:schemeClr val="tx1"/>
                </a:solidFill>
              </a:rPr>
              <a:t> of recursion…</a:t>
            </a:r>
          </a:p>
        </p:txBody>
      </p:sp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514350" y="2124075"/>
            <a:ext cx="844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But we could more easily solve all of them with </a:t>
            </a:r>
            <a:r>
              <a:rPr lang="en-US" sz="2400" dirty="0">
                <a:solidFill>
                  <a:srgbClr val="6600CC"/>
                </a:solidFill>
              </a:rPr>
              <a:t>for-loops</a:t>
            </a:r>
            <a:r>
              <a:rPr lang="en-US" sz="2400" dirty="0">
                <a:solidFill>
                  <a:schemeClr val="tx1"/>
                </a:solidFill>
              </a:rPr>
              <a:t>!  </a:t>
            </a:r>
          </a:p>
        </p:txBody>
      </p:sp>
      <p:sp>
        <p:nvSpPr>
          <p:cNvPr id="735237" name="Text Box 5"/>
          <p:cNvSpPr txBox="1">
            <a:spLocks noChangeArrowheads="1"/>
          </p:cNvSpPr>
          <p:nvPr/>
        </p:nvSpPr>
        <p:spPr bwMode="auto">
          <a:xfrm>
            <a:off x="466725" y="3057525"/>
            <a:ext cx="844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Let’s see some examples where recursion really </a:t>
            </a:r>
            <a:r>
              <a:rPr lang="en-US" sz="2400">
                <a:solidFill>
                  <a:srgbClr val="6600CC"/>
                </a:solidFill>
              </a:rPr>
              <a:t>shines</a:t>
            </a:r>
            <a:r>
              <a:rPr lang="en-US" sz="2400">
                <a:solidFill>
                  <a:schemeClr val="tx1"/>
                </a:solidFill>
              </a:rPr>
              <a:t>!</a:t>
            </a:r>
          </a:p>
        </p:txBody>
      </p:sp>
      <p:pic>
        <p:nvPicPr>
          <p:cNvPr id="73523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4238625"/>
            <a:ext cx="2867025" cy="195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6" grpId="0"/>
      <p:bldP spid="73523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91FF-41B5-44D9-8609-358F61FBBA9D}" type="slidenum">
              <a:rPr lang="en-US"/>
              <a:pPr/>
              <a:t>61</a:t>
            </a:fld>
            <a:endParaRPr lang="en-US"/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Recursion: Binary Search</a:t>
            </a:r>
          </a:p>
        </p:txBody>
      </p:sp>
      <p:sp>
        <p:nvSpPr>
          <p:cNvPr id="737283" name="Text Box 3"/>
          <p:cNvSpPr txBox="1">
            <a:spLocks noChangeArrowheads="1"/>
          </p:cNvSpPr>
          <p:nvPr/>
        </p:nvSpPr>
        <p:spPr bwMode="auto">
          <a:xfrm>
            <a:off x="365125" y="1036638"/>
            <a:ext cx="8535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chemeClr val="accent2"/>
                </a:solidFill>
              </a:rPr>
              <a:t>Goal</a:t>
            </a:r>
            <a:r>
              <a:rPr lang="en-US" sz="2400"/>
              <a:t>: Search a </a:t>
            </a:r>
            <a:r>
              <a:rPr lang="en-US" sz="2400" i="1">
                <a:solidFill>
                  <a:srgbClr val="006666"/>
                </a:solidFill>
              </a:rPr>
              <a:t>sorted</a:t>
            </a:r>
            <a:r>
              <a:rPr lang="en-US" sz="2400"/>
              <a:t> array of data for a particular item. </a:t>
            </a:r>
          </a:p>
        </p:txBody>
      </p:sp>
      <p:sp>
        <p:nvSpPr>
          <p:cNvPr id="737284" name="Text Box 4"/>
          <p:cNvSpPr txBox="1">
            <a:spLocks noChangeArrowheads="1"/>
          </p:cNvSpPr>
          <p:nvPr/>
        </p:nvSpPr>
        <p:spPr bwMode="auto">
          <a:xfrm>
            <a:off x="365125" y="1676400"/>
            <a:ext cx="8550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chemeClr val="accent2"/>
                </a:solidFill>
                <a:cs typeface="Courier New" pitchFamily="49" charset="0"/>
              </a:rPr>
              <a:t>Idea</a:t>
            </a:r>
            <a:r>
              <a:rPr lang="en-US" sz="2400">
                <a:cs typeface="Courier New" pitchFamily="49" charset="0"/>
              </a:rPr>
              <a:t>: Use recursion to quickly find an item within a sorted array. </a:t>
            </a:r>
          </a:p>
        </p:txBody>
      </p:sp>
      <p:sp>
        <p:nvSpPr>
          <p:cNvPr id="737285" name="Text Box 5"/>
          <p:cNvSpPr txBox="1">
            <a:spLocks noChangeArrowheads="1"/>
          </p:cNvSpPr>
          <p:nvPr/>
        </p:nvSpPr>
        <p:spPr bwMode="auto">
          <a:xfrm>
            <a:off x="365125" y="2790825"/>
            <a:ext cx="816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chemeClr val="accent2"/>
                </a:solidFill>
                <a:cs typeface="Courier New" pitchFamily="49" charset="0"/>
              </a:rPr>
              <a:t>Algorithm</a:t>
            </a:r>
            <a:r>
              <a:rPr lang="en-US" sz="2400">
                <a:cs typeface="Courier New" pitchFamily="49" charset="0"/>
              </a:rPr>
              <a:t>:</a:t>
            </a:r>
            <a:endParaRPr lang="en-US" sz="2400"/>
          </a:p>
        </p:txBody>
      </p:sp>
      <p:sp>
        <p:nvSpPr>
          <p:cNvPr id="737286" name="Text Box 6"/>
          <p:cNvSpPr txBox="1">
            <a:spLocks noChangeArrowheads="1"/>
          </p:cNvSpPr>
          <p:nvPr/>
        </p:nvSpPr>
        <p:spPr bwMode="auto">
          <a:xfrm>
            <a:off x="2514600" y="2765425"/>
            <a:ext cx="6194425" cy="394017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Search(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sortedWordList, findWord</a:t>
            </a:r>
            <a:r>
              <a:rPr lang="en-US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>
              <a:solidFill>
                <a:srgbClr val="990000"/>
              </a:solidFill>
            </a:endParaRPr>
          </a:p>
          <a:p>
            <a:pPr algn="l"/>
            <a:r>
              <a:rPr lang="en-US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>
              <a:solidFill>
                <a:srgbClr val="990000"/>
              </a:solidFill>
            </a:endParaRPr>
          </a:p>
          <a:p>
            <a:pPr algn="l"/>
            <a:r>
              <a:rPr lang="en-US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b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there are no words in the list</a:t>
            </a:r>
            <a:r>
              <a:rPr lang="en-US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) </a:t>
            </a:r>
            <a:endParaRPr lang="en-US">
              <a:solidFill>
                <a:srgbClr val="990000"/>
              </a:solidFill>
            </a:endParaRPr>
          </a:p>
          <a:p>
            <a:pPr algn="l"/>
            <a:r>
              <a:rPr lang="en-US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   We</a:t>
            </a:r>
            <a:r>
              <a:rPr lang="en-US" b="1">
                <a:solidFill>
                  <a:srgbClr val="6600CC"/>
                </a:solidFill>
                <a:latin typeface="Comic Sans MS"/>
                <a:cs typeface="Courier New" pitchFamily="49" charset="0"/>
              </a:rPr>
              <a:t>’</a:t>
            </a:r>
            <a:r>
              <a:rPr lang="en-US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re done: NOT FOUND!</a:t>
            </a:r>
            <a:endParaRPr lang="en-US">
              <a:solidFill>
                <a:srgbClr val="6600CC"/>
              </a:solidFill>
            </a:endParaRPr>
          </a:p>
          <a:p>
            <a:pPr algn="l"/>
            <a:r>
              <a:rPr lang="en-US" b="1">
                <a:solidFill>
                  <a:srgbClr val="990000"/>
                </a:solidFill>
                <a:latin typeface="Comic Sans MS"/>
                <a:cs typeface="Courier New" pitchFamily="49" charset="0"/>
              </a:rPr>
              <a:t> </a:t>
            </a:r>
            <a:endParaRPr lang="en-US">
              <a:solidFill>
                <a:srgbClr val="990000"/>
              </a:solidFill>
            </a:endParaRPr>
          </a:p>
          <a:p>
            <a:pPr algn="l"/>
            <a:r>
              <a:rPr lang="en-US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Select middle word in the word list. </a:t>
            </a:r>
            <a:endParaRPr lang="en-US">
              <a:solidFill>
                <a:srgbClr val="990000"/>
              </a:solidFill>
            </a:endParaRPr>
          </a:p>
          <a:p>
            <a:pPr algn="l"/>
            <a:r>
              <a:rPr lang="en-US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findWord == middle word)</a:t>
            </a:r>
            <a:endParaRPr lang="en-US">
              <a:solidFill>
                <a:srgbClr val="6600CC"/>
              </a:solidFill>
            </a:endParaRPr>
          </a:p>
          <a:p>
            <a:pPr algn="l"/>
            <a:r>
              <a:rPr lang="en-US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   We</a:t>
            </a:r>
            <a:r>
              <a:rPr lang="en-US" b="1">
                <a:solidFill>
                  <a:srgbClr val="6600CC"/>
                </a:solidFill>
                <a:latin typeface="Comic Sans MS"/>
                <a:cs typeface="Courier New" pitchFamily="49" charset="0"/>
              </a:rPr>
              <a:t>’</a:t>
            </a:r>
            <a:r>
              <a:rPr lang="en-US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re done: FOUND!</a:t>
            </a:r>
            <a:endParaRPr lang="en-US">
              <a:solidFill>
                <a:srgbClr val="6600CC"/>
              </a:solidFill>
            </a:endParaRPr>
          </a:p>
          <a:p>
            <a:pPr algn="l"/>
            <a:r>
              <a:rPr lang="en-US" b="1">
                <a:solidFill>
                  <a:srgbClr val="990000"/>
                </a:solidFill>
                <a:latin typeface="Comic Sans MS"/>
                <a:cs typeface="Courier New" pitchFamily="49" charset="0"/>
              </a:rPr>
              <a:t> </a:t>
            </a:r>
            <a:endParaRPr lang="en-US">
              <a:solidFill>
                <a:srgbClr val="990000"/>
              </a:solidFill>
            </a:endParaRPr>
          </a:p>
          <a:p>
            <a:pPr algn="l"/>
            <a:r>
              <a:rPr lang="en-US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b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findWord &lt; middle word</a:t>
            </a:r>
            <a:r>
              <a:rPr lang="en-US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>
              <a:solidFill>
                <a:srgbClr val="990000"/>
              </a:solidFill>
            </a:endParaRPr>
          </a:p>
          <a:p>
            <a:pPr algn="l"/>
            <a:r>
              <a:rPr lang="en-US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Search( 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first half of sortedWordList </a:t>
            </a:r>
            <a:r>
              <a:rPr lang="en-US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>
              <a:solidFill>
                <a:srgbClr val="6600CC"/>
              </a:solidFill>
            </a:endParaRPr>
          </a:p>
          <a:p>
            <a:pPr algn="l"/>
            <a:r>
              <a:rPr lang="en-US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Else	// findWord &gt; middle word</a:t>
            </a:r>
            <a:endParaRPr lang="en-US">
              <a:solidFill>
                <a:srgbClr val="990000"/>
              </a:solidFill>
            </a:endParaRPr>
          </a:p>
          <a:p>
            <a:pPr algn="l"/>
            <a:r>
              <a:rPr lang="en-US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Search( 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second half of sortedWordList </a:t>
            </a:r>
            <a:r>
              <a:rPr lang="en-US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>
              <a:solidFill>
                <a:srgbClr val="6600CC"/>
              </a:solidFill>
            </a:endParaRPr>
          </a:p>
          <a:p>
            <a:pPr algn="l"/>
            <a:r>
              <a:rPr lang="en-US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} </a:t>
            </a:r>
            <a:endParaRPr lang="en-US">
              <a:solidFill>
                <a:srgbClr val="990000"/>
              </a:solidFill>
            </a:endParaRPr>
          </a:p>
        </p:txBody>
      </p:sp>
      <p:sp>
        <p:nvSpPr>
          <p:cNvPr id="737287" name="Text Box 7"/>
          <p:cNvSpPr txBox="1">
            <a:spLocks noChangeArrowheads="1"/>
          </p:cNvSpPr>
          <p:nvPr/>
        </p:nvSpPr>
        <p:spPr bwMode="auto">
          <a:xfrm>
            <a:off x="265113" y="3522663"/>
            <a:ext cx="1831975" cy="11906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cs typeface="Courier New" pitchFamily="49" charset="0"/>
              </a:rPr>
              <a:t>What is the </a:t>
            </a:r>
            <a:r>
              <a:rPr lang="en-US" sz="2400">
                <a:solidFill>
                  <a:srgbClr val="006666"/>
                </a:solidFill>
                <a:cs typeface="Courier New" pitchFamily="49" charset="0"/>
              </a:rPr>
              <a:t>base case</a:t>
            </a:r>
            <a:r>
              <a:rPr lang="en-US" sz="2400">
                <a:cs typeface="Courier New" pitchFamily="49" charset="0"/>
              </a:rPr>
              <a:t>?</a:t>
            </a:r>
            <a:r>
              <a:rPr lang="en-US" sz="2400"/>
              <a:t> </a:t>
            </a:r>
          </a:p>
        </p:txBody>
      </p:sp>
      <p:sp>
        <p:nvSpPr>
          <p:cNvPr id="737288" name="Text Box 8"/>
          <p:cNvSpPr txBox="1">
            <a:spLocks noChangeArrowheads="1"/>
          </p:cNvSpPr>
          <p:nvPr/>
        </p:nvSpPr>
        <p:spPr bwMode="auto">
          <a:xfrm>
            <a:off x="112713" y="4897438"/>
            <a:ext cx="2211387" cy="11906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cs typeface="Courier New" pitchFamily="49" charset="0"/>
              </a:rPr>
              <a:t>Where is  the </a:t>
            </a:r>
            <a:r>
              <a:rPr lang="en-US" sz="2400">
                <a:solidFill>
                  <a:srgbClr val="006666"/>
                </a:solidFill>
                <a:cs typeface="Courier New" pitchFamily="49" charset="0"/>
              </a:rPr>
              <a:t>simplification code</a:t>
            </a:r>
            <a:r>
              <a:rPr lang="en-US" sz="2400">
                <a:cs typeface="Courier New" pitchFamily="49" charset="0"/>
              </a:rPr>
              <a:t>?</a:t>
            </a:r>
            <a:r>
              <a:rPr lang="en-US" sz="2400"/>
              <a:t> </a:t>
            </a:r>
          </a:p>
        </p:txBody>
      </p:sp>
      <p:sp>
        <p:nvSpPr>
          <p:cNvPr id="737289" name="Rectangle 9"/>
          <p:cNvSpPr>
            <a:spLocks noChangeArrowheads="1"/>
          </p:cNvSpPr>
          <p:nvPr/>
        </p:nvSpPr>
        <p:spPr bwMode="auto">
          <a:xfrm>
            <a:off x="2613025" y="3360738"/>
            <a:ext cx="5675313" cy="5826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7290" name="Group 10"/>
          <p:cNvGrpSpPr>
            <a:grpSpLocks/>
          </p:cNvGrpSpPr>
          <p:nvPr/>
        </p:nvGrpSpPr>
        <p:grpSpPr bwMode="auto">
          <a:xfrm>
            <a:off x="4167188" y="5543550"/>
            <a:ext cx="4100512" cy="862013"/>
            <a:chOff x="2625" y="3492"/>
            <a:chExt cx="2583" cy="543"/>
          </a:xfrm>
        </p:grpSpPr>
        <p:sp>
          <p:nvSpPr>
            <p:cNvPr id="737291" name="Rectangle 11"/>
            <p:cNvSpPr>
              <a:spLocks noChangeArrowheads="1"/>
            </p:cNvSpPr>
            <p:nvPr/>
          </p:nvSpPr>
          <p:spPr bwMode="auto">
            <a:xfrm>
              <a:off x="2625" y="3492"/>
              <a:ext cx="2491" cy="19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292" name="Rectangle 12"/>
            <p:cNvSpPr>
              <a:spLocks noChangeArrowheads="1"/>
            </p:cNvSpPr>
            <p:nvPr/>
          </p:nvSpPr>
          <p:spPr bwMode="auto">
            <a:xfrm>
              <a:off x="2635" y="3840"/>
              <a:ext cx="2573" cy="19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AutoShape 114"/>
          <p:cNvSpPr>
            <a:spLocks noChangeArrowheads="1"/>
          </p:cNvSpPr>
          <p:nvPr/>
        </p:nvSpPr>
        <p:spPr bwMode="auto">
          <a:xfrm>
            <a:off x="69450" y="94572"/>
            <a:ext cx="2824221" cy="2924854"/>
          </a:xfrm>
          <a:prstGeom prst="wedgeRoundRectCallout">
            <a:avLst>
              <a:gd name="adj1" fmla="val 65928"/>
              <a:gd name="adj2" fmla="val 137568"/>
              <a:gd name="adj3" fmla="val 16667"/>
            </a:avLst>
          </a:prstGeom>
          <a:solidFill>
            <a:srgbClr val="FFF9F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/>
              <a:t>Notice how Binary Search code </a:t>
            </a:r>
            <a:r>
              <a:rPr lang="en-US" sz="2000" dirty="0" err="1" smtClean="0"/>
              <a:t>recurses</a:t>
            </a:r>
            <a:r>
              <a:rPr lang="en-US" sz="2000" dirty="0" smtClean="0"/>
              <a:t> on </a:t>
            </a:r>
            <a:r>
              <a:rPr lang="en-US" sz="2000" dirty="0" smtClean="0">
                <a:solidFill>
                  <a:srgbClr val="FF0000"/>
                </a:solidFill>
              </a:rPr>
              <a:t>either</a:t>
            </a:r>
            <a:r>
              <a:rPr lang="en-US" sz="2000" dirty="0" smtClean="0"/>
              <a:t> the </a:t>
            </a:r>
            <a:r>
              <a:rPr lang="en-US" sz="2000" dirty="0" smtClean="0">
                <a:solidFill>
                  <a:srgbClr val="FF0000"/>
                </a:solidFill>
              </a:rPr>
              <a:t>first half </a:t>
            </a:r>
            <a:r>
              <a:rPr lang="en-US" sz="2000" b="1" dirty="0" smtClean="0">
                <a:solidFill>
                  <a:schemeClr val="tx1"/>
                </a:solidFill>
              </a:rPr>
              <a:t>*</a:t>
            </a:r>
            <a:r>
              <a:rPr lang="en-US" sz="2000" b="1" i="1" dirty="0" smtClean="0"/>
              <a:t>or*</a:t>
            </a:r>
            <a:r>
              <a:rPr lang="en-US" sz="2000" dirty="0" smtClean="0"/>
              <a:t> the </a:t>
            </a:r>
            <a:r>
              <a:rPr lang="en-US" sz="2000" dirty="0" smtClean="0">
                <a:solidFill>
                  <a:srgbClr val="FF0000"/>
                </a:solidFill>
              </a:rPr>
              <a:t>second half </a:t>
            </a:r>
            <a:r>
              <a:rPr lang="en-US" sz="2000" dirty="0" smtClean="0"/>
              <a:t>of the array… </a:t>
            </a:r>
            <a:r>
              <a:rPr lang="en-US" sz="2000" dirty="0" smtClean="0">
                <a:solidFill>
                  <a:srgbClr val="FF0000"/>
                </a:solidFill>
              </a:rPr>
              <a:t>But never both</a:t>
            </a:r>
            <a:r>
              <a:rPr lang="en-US" sz="2000" dirty="0" smtClean="0"/>
              <a:t>.  This is for </a:t>
            </a:r>
            <a:r>
              <a:rPr lang="en-US" sz="2000" dirty="0" smtClean="0">
                <a:solidFill>
                  <a:srgbClr val="6600CC"/>
                </a:solidFill>
              </a:rPr>
              <a:t>efficiency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37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37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73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3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3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73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79912E-7 L -0.00035 0.08563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4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6" grpId="0" build="p" animBg="1" autoUpdateAnimBg="0"/>
      <p:bldP spid="737287" grpId="0" animBg="1" autoUpdateAnimBg="0"/>
      <p:bldP spid="737288" grpId="0" animBg="1" autoUpdateAnimBg="0"/>
      <p:bldP spid="737289" grpId="0" animBg="1"/>
      <p:bldP spid="14" grpId="0" animBg="1"/>
      <p:bldP spid="14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7A96-D2F1-4EE5-B3F1-B3BC94D5D39D}" type="slidenum">
              <a:rPr lang="en-US"/>
              <a:pPr/>
              <a:t>62</a:t>
            </a:fld>
            <a:endParaRPr lang="en-US"/>
          </a:p>
        </p:txBody>
      </p:sp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Search: C++ Code</a:t>
            </a:r>
          </a:p>
        </p:txBody>
      </p:sp>
      <p:sp>
        <p:nvSpPr>
          <p:cNvPr id="739331" name="Text Box 3"/>
          <p:cNvSpPr txBox="1">
            <a:spLocks noChangeArrowheads="1"/>
          </p:cNvSpPr>
          <p:nvPr/>
        </p:nvSpPr>
        <p:spPr bwMode="auto">
          <a:xfrm>
            <a:off x="1524000" y="2209800"/>
            <a:ext cx="6546850" cy="42751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int BS(string A[], int top, int bot, string f)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if (top &gt; bot)	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return (-1); 	// Value not found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else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int Mid = (top + bot) / 2;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sz="400" b="1">
                <a:latin typeface="Courier New" pitchFamily="49" charset="0"/>
                <a:cs typeface="Courier New" pitchFamily="49" charset="0"/>
              </a:rPr>
              <a:t> </a:t>
            </a:r>
            <a:endParaRPr lang="en-US" sz="4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if (f == A[Mid])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	return(Mid); // found – return where!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&lt;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return(BS(A,top,Mid - 1,f));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&gt;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 Mid + 1,bot,f));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}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39332" name="Text Box 4"/>
          <p:cNvSpPr txBox="1">
            <a:spLocks noChangeArrowheads="1"/>
          </p:cNvSpPr>
          <p:nvPr/>
        </p:nvSpPr>
        <p:spPr bwMode="auto">
          <a:xfrm>
            <a:off x="533400" y="1184275"/>
            <a:ext cx="8005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Here’s a real </a:t>
            </a:r>
            <a:r>
              <a:rPr lang="en-US">
                <a:solidFill>
                  <a:schemeClr val="accent2"/>
                </a:solidFill>
              </a:rPr>
              <a:t>binary search</a:t>
            </a:r>
            <a:r>
              <a:rPr lang="en-US"/>
              <a:t> implementation in C++.  Let’s see how it works!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3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B67E-7578-4D1D-B4E2-8200971F9DCD}" type="slidenum">
              <a:rPr lang="en-US"/>
              <a:pPr/>
              <a:t>63</a:t>
            </a:fld>
            <a:endParaRPr lang="en-US"/>
          </a:p>
        </p:txBody>
      </p:sp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0" y="-219075"/>
            <a:ext cx="7772400" cy="1143000"/>
          </a:xfrm>
        </p:spPr>
        <p:txBody>
          <a:bodyPr/>
          <a:lstStyle/>
          <a:p>
            <a:r>
              <a:rPr lang="en-US" sz="4000"/>
              <a:t>Recursion: Binary Search</a:t>
            </a:r>
          </a:p>
        </p:txBody>
      </p:sp>
      <p:grpSp>
        <p:nvGrpSpPr>
          <p:cNvPr id="741379" name="Group 3"/>
          <p:cNvGrpSpPr>
            <a:grpSpLocks/>
          </p:cNvGrpSpPr>
          <p:nvPr/>
        </p:nvGrpSpPr>
        <p:grpSpPr bwMode="auto">
          <a:xfrm>
            <a:off x="7296150" y="228600"/>
            <a:ext cx="1681163" cy="4181475"/>
            <a:chOff x="4596" y="144"/>
            <a:chExt cx="1059" cy="2634"/>
          </a:xfrm>
        </p:grpSpPr>
        <p:sp>
          <p:nvSpPr>
            <p:cNvPr id="741380" name="Rectangle 4"/>
            <p:cNvSpPr>
              <a:spLocks noChangeArrowheads="1"/>
            </p:cNvSpPr>
            <p:nvPr/>
          </p:nvSpPr>
          <p:spPr bwMode="auto">
            <a:xfrm>
              <a:off x="4599" y="144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Albert</a:t>
              </a:r>
            </a:p>
          </p:txBody>
        </p:sp>
        <p:sp>
          <p:nvSpPr>
            <p:cNvPr id="741381" name="Rectangle 5"/>
            <p:cNvSpPr>
              <a:spLocks noChangeArrowheads="1"/>
            </p:cNvSpPr>
            <p:nvPr/>
          </p:nvSpPr>
          <p:spPr bwMode="auto">
            <a:xfrm>
              <a:off x="4599" y="38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smtClean="0"/>
                <a:t>Brandy</a:t>
              </a:r>
              <a:endParaRPr lang="en-US" sz="2400" dirty="0"/>
            </a:p>
          </p:txBody>
        </p:sp>
        <p:sp>
          <p:nvSpPr>
            <p:cNvPr id="741382" name="Rectangle 6"/>
            <p:cNvSpPr>
              <a:spLocks noChangeArrowheads="1"/>
            </p:cNvSpPr>
            <p:nvPr/>
          </p:nvSpPr>
          <p:spPr bwMode="auto">
            <a:xfrm>
              <a:off x="4599" y="62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Carol</a:t>
              </a:r>
            </a:p>
          </p:txBody>
        </p:sp>
        <p:sp>
          <p:nvSpPr>
            <p:cNvPr id="741383" name="Rectangle 7"/>
            <p:cNvSpPr>
              <a:spLocks noChangeArrowheads="1"/>
            </p:cNvSpPr>
            <p:nvPr/>
          </p:nvSpPr>
          <p:spPr bwMode="auto">
            <a:xfrm>
              <a:off x="4599" y="86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David</a:t>
              </a:r>
            </a:p>
          </p:txBody>
        </p:sp>
        <p:sp>
          <p:nvSpPr>
            <p:cNvPr id="741384" name="Rectangle 8"/>
            <p:cNvSpPr>
              <a:spLocks noChangeArrowheads="1"/>
            </p:cNvSpPr>
            <p:nvPr/>
          </p:nvSpPr>
          <p:spPr bwMode="auto">
            <a:xfrm>
              <a:off x="4599" y="110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Eugene</a:t>
              </a:r>
            </a:p>
          </p:txBody>
        </p:sp>
        <p:sp>
          <p:nvSpPr>
            <p:cNvPr id="741385" name="Rectangle 9"/>
            <p:cNvSpPr>
              <a:spLocks noChangeArrowheads="1"/>
            </p:cNvSpPr>
            <p:nvPr/>
          </p:nvSpPr>
          <p:spPr bwMode="auto">
            <a:xfrm>
              <a:off x="4599" y="134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Frank</a:t>
              </a:r>
            </a:p>
          </p:txBody>
        </p:sp>
        <p:sp>
          <p:nvSpPr>
            <p:cNvPr id="741386" name="Rectangle 10"/>
            <p:cNvSpPr>
              <a:spLocks noChangeArrowheads="1"/>
            </p:cNvSpPr>
            <p:nvPr/>
          </p:nvSpPr>
          <p:spPr bwMode="auto">
            <a:xfrm>
              <a:off x="4599" y="158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Gordon</a:t>
              </a:r>
            </a:p>
          </p:txBody>
        </p:sp>
        <p:sp>
          <p:nvSpPr>
            <p:cNvPr id="741387" name="Rectangle 11"/>
            <p:cNvSpPr>
              <a:spLocks noChangeArrowheads="1"/>
            </p:cNvSpPr>
            <p:nvPr/>
          </p:nvSpPr>
          <p:spPr bwMode="auto">
            <a:xfrm>
              <a:off x="4599" y="182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Grendel</a:t>
              </a:r>
            </a:p>
          </p:txBody>
        </p:sp>
        <p:sp>
          <p:nvSpPr>
            <p:cNvPr id="741388" name="Rectangle 12"/>
            <p:cNvSpPr>
              <a:spLocks noChangeArrowheads="1"/>
            </p:cNvSpPr>
            <p:nvPr/>
          </p:nvSpPr>
          <p:spPr bwMode="auto">
            <a:xfrm>
              <a:off x="4596" y="2058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Hank</a:t>
              </a:r>
            </a:p>
          </p:txBody>
        </p:sp>
        <p:sp>
          <p:nvSpPr>
            <p:cNvPr id="741389" name="Rectangle 13"/>
            <p:cNvSpPr>
              <a:spLocks noChangeArrowheads="1"/>
            </p:cNvSpPr>
            <p:nvPr/>
          </p:nvSpPr>
          <p:spPr bwMode="auto">
            <a:xfrm>
              <a:off x="4596" y="2298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Wayne</a:t>
              </a:r>
            </a:p>
          </p:txBody>
        </p:sp>
        <p:sp>
          <p:nvSpPr>
            <p:cNvPr id="741390" name="Rectangle 14"/>
            <p:cNvSpPr>
              <a:spLocks noChangeArrowheads="1"/>
            </p:cNvSpPr>
            <p:nvPr/>
          </p:nvSpPr>
          <p:spPr bwMode="auto">
            <a:xfrm>
              <a:off x="4597" y="2538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Yentle</a:t>
              </a:r>
            </a:p>
          </p:txBody>
        </p:sp>
      </p:grpSp>
      <p:sp>
        <p:nvSpPr>
          <p:cNvPr id="741391" name="Text Box 15"/>
          <p:cNvSpPr txBox="1">
            <a:spLocks noChangeArrowheads="1"/>
          </p:cNvSpPr>
          <p:nvPr/>
        </p:nvSpPr>
        <p:spPr bwMode="auto">
          <a:xfrm>
            <a:off x="4114800" y="4875213"/>
            <a:ext cx="4743450" cy="1906587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main()</a:t>
            </a:r>
          </a:p>
          <a:p>
            <a:pPr algn="l"/>
            <a:r>
              <a:rPr lang="en-US" sz="17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string names[11] = {“Albert”,…};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if (BS(names,0,10,”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</a:rPr>
              <a:t>David</a:t>
            </a:r>
            <a:r>
              <a:rPr lang="en-US" sz="1700" b="1">
                <a:latin typeface="Courier New" pitchFamily="49" charset="0"/>
              </a:rPr>
              <a:t>”) != -1)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cout &lt;&lt; “Found it!”;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</a:t>
            </a:r>
          </a:p>
        </p:txBody>
      </p:sp>
      <p:sp>
        <p:nvSpPr>
          <p:cNvPr id="741392" name="Line 16"/>
          <p:cNvSpPr>
            <a:spLocks noChangeShapeType="1"/>
          </p:cNvSpPr>
          <p:nvPr/>
        </p:nvSpPr>
        <p:spPr bwMode="auto">
          <a:xfrm>
            <a:off x="4124325" y="5562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1393" name="Line 17"/>
          <p:cNvSpPr>
            <a:spLocks noChangeShapeType="1"/>
          </p:cNvSpPr>
          <p:nvPr/>
        </p:nvSpPr>
        <p:spPr bwMode="auto">
          <a:xfrm>
            <a:off x="4162425" y="60864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1394" name="Text Box 18"/>
          <p:cNvSpPr txBox="1">
            <a:spLocks noChangeArrowheads="1"/>
          </p:cNvSpPr>
          <p:nvPr/>
        </p:nvSpPr>
        <p:spPr bwMode="auto">
          <a:xfrm>
            <a:off x="158750" y="2381250"/>
            <a:ext cx="6546850" cy="42751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int BS(string A[], int top, int bot, string f)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if (top &gt; bot)	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return (-1); 	// Value not found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else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int Mid = (top + bot) / 2;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sz="400" b="1">
                <a:latin typeface="Courier New" pitchFamily="49" charset="0"/>
                <a:cs typeface="Courier New" pitchFamily="49" charset="0"/>
              </a:rPr>
              <a:t> </a:t>
            </a:r>
            <a:endParaRPr lang="en-US" sz="4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if (f == A[Mid])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	return(Mid); // found – return where!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&lt;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return(BS(A,top,Mid - 1,f));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&gt;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 Mid + 1,bot,f));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}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41395" name="Line 19"/>
          <p:cNvSpPr>
            <a:spLocks noChangeShapeType="1"/>
          </p:cNvSpPr>
          <p:nvPr/>
        </p:nvSpPr>
        <p:spPr bwMode="auto">
          <a:xfrm>
            <a:off x="-57150" y="2562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1396" name="Line 20"/>
          <p:cNvSpPr>
            <a:spLocks noChangeShapeType="1"/>
          </p:cNvSpPr>
          <p:nvPr/>
        </p:nvSpPr>
        <p:spPr bwMode="auto">
          <a:xfrm>
            <a:off x="228600" y="3114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1397" name="AutoShape 21"/>
          <p:cNvSpPr>
            <a:spLocks noChangeArrowheads="1"/>
          </p:cNvSpPr>
          <p:nvPr/>
        </p:nvSpPr>
        <p:spPr bwMode="auto">
          <a:xfrm>
            <a:off x="1574619" y="65988"/>
            <a:ext cx="4147451" cy="2405749"/>
          </a:xfrm>
          <a:prstGeom prst="wedgeRoundRectCallout">
            <a:avLst>
              <a:gd name="adj1" fmla="val -48401"/>
              <a:gd name="adj2" fmla="val 73193"/>
              <a:gd name="adj3" fmla="val 16667"/>
            </a:avLst>
          </a:prstGeom>
          <a:solidFill>
            <a:srgbClr val="CCFF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/>
              <a:t>As our binary search progresses, </a:t>
            </a:r>
            <a:r>
              <a:rPr lang="en-US" sz="2000" dirty="0" smtClean="0">
                <a:solidFill>
                  <a:srgbClr val="FF0000"/>
                </a:solidFill>
              </a:rPr>
              <a:t>top</a:t>
            </a:r>
            <a:r>
              <a:rPr lang="en-US" sz="2000" dirty="0" smtClean="0"/>
              <a:t> will get </a:t>
            </a:r>
            <a:r>
              <a:rPr lang="en-US" sz="2000" dirty="0" smtClean="0">
                <a:solidFill>
                  <a:srgbClr val="7030A0"/>
                </a:solidFill>
              </a:rPr>
              <a:t>bigger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FF0000"/>
                </a:solidFill>
              </a:rPr>
              <a:t>bot</a:t>
            </a:r>
            <a:r>
              <a:rPr lang="en-US" sz="2000" dirty="0" smtClean="0"/>
              <a:t> will get </a:t>
            </a:r>
            <a:r>
              <a:rPr lang="en-US" sz="2000" dirty="0" smtClean="0">
                <a:solidFill>
                  <a:srgbClr val="7030A0"/>
                </a:solidFill>
              </a:rPr>
              <a:t>smaller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If they ever pass each other, it means that our item was not in the array.</a:t>
            </a:r>
            <a:endParaRPr lang="en-US" sz="2000" dirty="0"/>
          </a:p>
        </p:txBody>
      </p:sp>
      <p:sp>
        <p:nvSpPr>
          <p:cNvPr id="741398" name="Line 22"/>
          <p:cNvSpPr>
            <a:spLocks noChangeShapeType="1"/>
          </p:cNvSpPr>
          <p:nvPr/>
        </p:nvSpPr>
        <p:spPr bwMode="auto">
          <a:xfrm>
            <a:off x="228600" y="36671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1399" name="Line 23"/>
          <p:cNvSpPr>
            <a:spLocks noChangeShapeType="1"/>
          </p:cNvSpPr>
          <p:nvPr/>
        </p:nvSpPr>
        <p:spPr bwMode="auto">
          <a:xfrm>
            <a:off x="457200" y="4219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1400" name="AutoShape 24"/>
          <p:cNvSpPr>
            <a:spLocks noChangeArrowheads="1"/>
          </p:cNvSpPr>
          <p:nvPr/>
        </p:nvSpPr>
        <p:spPr bwMode="auto">
          <a:xfrm>
            <a:off x="2895600" y="3219450"/>
            <a:ext cx="2133600" cy="685800"/>
          </a:xfrm>
          <a:prstGeom prst="wedgeRoundRectCallout">
            <a:avLst>
              <a:gd name="adj1" fmla="val -47546"/>
              <a:gd name="adj2" fmla="val 76389"/>
              <a:gd name="adj3" fmla="val 16667"/>
            </a:avLst>
          </a:prstGeom>
          <a:solidFill>
            <a:srgbClr val="CCFF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(0 + 10) / 2</a:t>
            </a:r>
          </a:p>
          <a:p>
            <a:r>
              <a:rPr lang="en-US" sz="2000"/>
              <a:t>Which is… 5</a:t>
            </a:r>
          </a:p>
        </p:txBody>
      </p:sp>
      <p:sp>
        <p:nvSpPr>
          <p:cNvPr id="741401" name="Line 25"/>
          <p:cNvSpPr>
            <a:spLocks noChangeShapeType="1"/>
          </p:cNvSpPr>
          <p:nvPr/>
        </p:nvSpPr>
        <p:spPr bwMode="auto">
          <a:xfrm>
            <a:off x="457200" y="4533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1402" name="AutoShape 26"/>
          <p:cNvSpPr>
            <a:spLocks noChangeArrowheads="1"/>
          </p:cNvSpPr>
          <p:nvPr/>
        </p:nvSpPr>
        <p:spPr bwMode="auto">
          <a:xfrm>
            <a:off x="1981200" y="3733800"/>
            <a:ext cx="2724150" cy="476250"/>
          </a:xfrm>
          <a:prstGeom prst="wedgeRoundRectCallout">
            <a:avLst>
              <a:gd name="adj1" fmla="val -48079"/>
              <a:gd name="adj2" fmla="val 88000"/>
              <a:gd name="adj3" fmla="val 16667"/>
            </a:avLst>
          </a:prstGeom>
          <a:solidFill>
            <a:srgbClr val="CCFF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“David” == “Frank”</a:t>
            </a:r>
          </a:p>
        </p:txBody>
      </p:sp>
      <p:sp>
        <p:nvSpPr>
          <p:cNvPr id="741403" name="Rectangle 27"/>
          <p:cNvSpPr>
            <a:spLocks noChangeArrowheads="1"/>
          </p:cNvSpPr>
          <p:nvPr/>
        </p:nvSpPr>
        <p:spPr bwMode="auto">
          <a:xfrm>
            <a:off x="7286625" y="2133600"/>
            <a:ext cx="1704975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1404" name="Text Box 28"/>
          <p:cNvSpPr txBox="1">
            <a:spLocks noChangeArrowheads="1"/>
          </p:cNvSpPr>
          <p:nvPr/>
        </p:nvSpPr>
        <p:spPr bwMode="auto">
          <a:xfrm>
            <a:off x="6962775" y="276225"/>
            <a:ext cx="427038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  <a:p>
            <a:endParaRPr lang="en-US" sz="600"/>
          </a:p>
          <a:p>
            <a:r>
              <a:rPr lang="en-US"/>
              <a:t>1</a:t>
            </a:r>
          </a:p>
          <a:p>
            <a:endParaRPr lang="en-US" sz="600"/>
          </a:p>
          <a:p>
            <a:r>
              <a:rPr lang="en-US"/>
              <a:t>2</a:t>
            </a:r>
          </a:p>
          <a:p>
            <a:endParaRPr lang="en-US" sz="600"/>
          </a:p>
          <a:p>
            <a:r>
              <a:rPr lang="en-US"/>
              <a:t>3</a:t>
            </a:r>
          </a:p>
          <a:p>
            <a:endParaRPr lang="en-US" sz="600"/>
          </a:p>
          <a:p>
            <a:r>
              <a:rPr lang="en-US"/>
              <a:t>4</a:t>
            </a:r>
          </a:p>
          <a:p>
            <a:endParaRPr lang="en-US" sz="800"/>
          </a:p>
          <a:p>
            <a:r>
              <a:rPr lang="en-US"/>
              <a:t>5</a:t>
            </a:r>
          </a:p>
          <a:p>
            <a:endParaRPr lang="en-US" sz="600"/>
          </a:p>
          <a:p>
            <a:r>
              <a:rPr lang="en-US"/>
              <a:t>6</a:t>
            </a:r>
          </a:p>
          <a:p>
            <a:endParaRPr lang="en-US" sz="800"/>
          </a:p>
          <a:p>
            <a:r>
              <a:rPr lang="en-US"/>
              <a:t>7</a:t>
            </a:r>
          </a:p>
          <a:p>
            <a:endParaRPr lang="en-US" sz="600"/>
          </a:p>
          <a:p>
            <a:r>
              <a:rPr lang="en-US"/>
              <a:t>8</a:t>
            </a:r>
          </a:p>
          <a:p>
            <a:endParaRPr lang="en-US" sz="600"/>
          </a:p>
          <a:p>
            <a:r>
              <a:rPr lang="en-US"/>
              <a:t>9</a:t>
            </a:r>
          </a:p>
          <a:p>
            <a:endParaRPr lang="en-US" sz="800"/>
          </a:p>
          <a:p>
            <a:r>
              <a:rPr lang="en-US"/>
              <a:t>10</a:t>
            </a:r>
          </a:p>
        </p:txBody>
      </p:sp>
      <p:sp>
        <p:nvSpPr>
          <p:cNvPr id="741405" name="Line 29"/>
          <p:cNvSpPr>
            <a:spLocks noChangeShapeType="1"/>
          </p:cNvSpPr>
          <p:nvPr/>
        </p:nvSpPr>
        <p:spPr bwMode="auto">
          <a:xfrm>
            <a:off x="457200" y="5095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1406" name="AutoShape 30"/>
          <p:cNvSpPr>
            <a:spLocks noChangeArrowheads="1"/>
          </p:cNvSpPr>
          <p:nvPr/>
        </p:nvSpPr>
        <p:spPr bwMode="auto">
          <a:xfrm>
            <a:off x="2133600" y="4343400"/>
            <a:ext cx="2466975" cy="476250"/>
          </a:xfrm>
          <a:prstGeom prst="wedgeRoundRectCallout">
            <a:avLst>
              <a:gd name="adj1" fmla="val -47875"/>
              <a:gd name="adj2" fmla="val 88000"/>
              <a:gd name="adj3" fmla="val 16667"/>
            </a:avLst>
          </a:prstGeom>
          <a:solidFill>
            <a:srgbClr val="CCFF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“David” &lt; “Frank”</a:t>
            </a:r>
          </a:p>
        </p:txBody>
      </p:sp>
      <p:sp>
        <p:nvSpPr>
          <p:cNvPr id="741407" name="Line 31"/>
          <p:cNvSpPr>
            <a:spLocks noChangeShapeType="1"/>
          </p:cNvSpPr>
          <p:nvPr/>
        </p:nvSpPr>
        <p:spPr bwMode="auto">
          <a:xfrm>
            <a:off x="885825" y="5362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1408" name="Group 32"/>
          <p:cNvGrpSpPr>
            <a:grpSpLocks/>
          </p:cNvGrpSpPr>
          <p:nvPr/>
        </p:nvGrpSpPr>
        <p:grpSpPr bwMode="auto">
          <a:xfrm>
            <a:off x="6400800" y="228600"/>
            <a:ext cx="701675" cy="366713"/>
            <a:chOff x="614" y="3866"/>
            <a:chExt cx="442" cy="231"/>
          </a:xfrm>
        </p:grpSpPr>
        <p:sp>
          <p:nvSpPr>
            <p:cNvPr id="741409" name="Text Box 33"/>
            <p:cNvSpPr txBox="1">
              <a:spLocks noChangeArrowheads="1"/>
            </p:cNvSpPr>
            <p:nvPr/>
          </p:nvSpPr>
          <p:spPr bwMode="auto">
            <a:xfrm>
              <a:off x="614" y="3866"/>
              <a:ext cx="3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990000"/>
                  </a:solidFill>
                </a:rPr>
                <a:t>top</a:t>
              </a:r>
            </a:p>
          </p:txBody>
        </p:sp>
        <p:sp>
          <p:nvSpPr>
            <p:cNvPr id="741410" name="Line 34"/>
            <p:cNvSpPr>
              <a:spLocks noChangeShapeType="1"/>
            </p:cNvSpPr>
            <p:nvPr/>
          </p:nvSpPr>
          <p:spPr bwMode="auto">
            <a:xfrm>
              <a:off x="912" y="3984"/>
              <a:ext cx="14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741411" name="Group 35"/>
          <p:cNvGrpSpPr>
            <a:grpSpLocks/>
          </p:cNvGrpSpPr>
          <p:nvPr/>
        </p:nvGrpSpPr>
        <p:grpSpPr bwMode="auto">
          <a:xfrm>
            <a:off x="6381750" y="4019550"/>
            <a:ext cx="701675" cy="366713"/>
            <a:chOff x="614" y="3866"/>
            <a:chExt cx="442" cy="231"/>
          </a:xfrm>
        </p:grpSpPr>
        <p:sp>
          <p:nvSpPr>
            <p:cNvPr id="741412" name="Text Box 36"/>
            <p:cNvSpPr txBox="1">
              <a:spLocks noChangeArrowheads="1"/>
            </p:cNvSpPr>
            <p:nvPr/>
          </p:nvSpPr>
          <p:spPr bwMode="auto">
            <a:xfrm>
              <a:off x="614" y="3866"/>
              <a:ext cx="3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990000"/>
                  </a:solidFill>
                </a:rPr>
                <a:t>bot</a:t>
              </a:r>
            </a:p>
          </p:txBody>
        </p:sp>
        <p:sp>
          <p:nvSpPr>
            <p:cNvPr id="741413" name="Line 37"/>
            <p:cNvSpPr>
              <a:spLocks noChangeShapeType="1"/>
            </p:cNvSpPr>
            <p:nvPr/>
          </p:nvSpPr>
          <p:spPr bwMode="auto">
            <a:xfrm>
              <a:off x="912" y="3984"/>
              <a:ext cx="14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741414" name="Group 38"/>
          <p:cNvGrpSpPr>
            <a:grpSpLocks/>
          </p:cNvGrpSpPr>
          <p:nvPr/>
        </p:nvGrpSpPr>
        <p:grpSpPr bwMode="auto">
          <a:xfrm>
            <a:off x="6299200" y="2124075"/>
            <a:ext cx="768350" cy="366713"/>
            <a:chOff x="572" y="3866"/>
            <a:chExt cx="484" cy="231"/>
          </a:xfrm>
        </p:grpSpPr>
        <p:sp>
          <p:nvSpPr>
            <p:cNvPr id="741415" name="Text Box 39"/>
            <p:cNvSpPr txBox="1">
              <a:spLocks noChangeArrowheads="1"/>
            </p:cNvSpPr>
            <p:nvPr/>
          </p:nvSpPr>
          <p:spPr bwMode="auto">
            <a:xfrm>
              <a:off x="572" y="3866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90000"/>
                  </a:solidFill>
                </a:rPr>
                <a:t>Mid  </a:t>
              </a:r>
            </a:p>
          </p:txBody>
        </p:sp>
        <p:sp>
          <p:nvSpPr>
            <p:cNvPr id="741416" name="Line 40"/>
            <p:cNvSpPr>
              <a:spLocks noChangeShapeType="1"/>
            </p:cNvSpPr>
            <p:nvPr/>
          </p:nvSpPr>
          <p:spPr bwMode="auto">
            <a:xfrm>
              <a:off x="912" y="3984"/>
              <a:ext cx="14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4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4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4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7413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7413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4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4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4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4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74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2000" fill="hold"/>
                                        <p:tgtEl>
                                          <p:spTgt spid="7414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44" dur="2000" fill="hold"/>
                                        <p:tgtEl>
                                          <p:spTgt spid="7414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91" grpId="0" animBg="1"/>
      <p:bldP spid="741392" grpId="0" animBg="1"/>
      <p:bldP spid="741392" grpId="1" animBg="1"/>
      <p:bldP spid="741393" grpId="0" animBg="1"/>
      <p:bldP spid="741394" grpId="0" animBg="1"/>
      <p:bldP spid="741395" grpId="0" animBg="1"/>
      <p:bldP spid="741395" grpId="1" animBg="1"/>
      <p:bldP spid="741396" grpId="0" animBg="1"/>
      <p:bldP spid="741396" grpId="1" animBg="1"/>
      <p:bldP spid="741397" grpId="0" animBg="1"/>
      <p:bldP spid="741397" grpId="1" animBg="1"/>
      <p:bldP spid="741398" grpId="0" animBg="1"/>
      <p:bldP spid="741398" grpId="1" animBg="1"/>
      <p:bldP spid="741399" grpId="0" animBg="1"/>
      <p:bldP spid="741399" grpId="1" animBg="1"/>
      <p:bldP spid="741400" grpId="0" animBg="1"/>
      <p:bldP spid="741400" grpId="1" animBg="1"/>
      <p:bldP spid="741401" grpId="0" animBg="1"/>
      <p:bldP spid="741401" grpId="1" animBg="1"/>
      <p:bldP spid="741402" grpId="0" animBg="1"/>
      <p:bldP spid="741402" grpId="1" animBg="1"/>
      <p:bldP spid="741403" grpId="0" animBg="1"/>
      <p:bldP spid="741404" grpId="0"/>
      <p:bldP spid="741405" grpId="0" animBg="1"/>
      <p:bldP spid="741405" grpId="1" animBg="1"/>
      <p:bldP spid="741406" grpId="0" animBg="1"/>
      <p:bldP spid="741406" grpId="1" animBg="1"/>
      <p:bldP spid="74140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673D-C83E-419E-A54A-FB9DED617642}" type="slidenum">
              <a:rPr lang="en-US"/>
              <a:pPr/>
              <a:t>64</a:t>
            </a:fld>
            <a:endParaRPr lang="en-US"/>
          </a:p>
        </p:txBody>
      </p:sp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0" y="-219075"/>
            <a:ext cx="7772400" cy="1143000"/>
          </a:xfrm>
        </p:spPr>
        <p:txBody>
          <a:bodyPr/>
          <a:lstStyle/>
          <a:p>
            <a:r>
              <a:rPr lang="en-US" sz="4000"/>
              <a:t>Recursion: Binary Search</a:t>
            </a:r>
          </a:p>
        </p:txBody>
      </p:sp>
      <p:grpSp>
        <p:nvGrpSpPr>
          <p:cNvPr id="743427" name="Group 3"/>
          <p:cNvGrpSpPr>
            <a:grpSpLocks/>
          </p:cNvGrpSpPr>
          <p:nvPr/>
        </p:nvGrpSpPr>
        <p:grpSpPr bwMode="auto">
          <a:xfrm>
            <a:off x="7296150" y="228600"/>
            <a:ext cx="1681163" cy="4181475"/>
            <a:chOff x="4596" y="144"/>
            <a:chExt cx="1059" cy="2634"/>
          </a:xfrm>
        </p:grpSpPr>
        <p:sp>
          <p:nvSpPr>
            <p:cNvPr id="743428" name="Rectangle 4"/>
            <p:cNvSpPr>
              <a:spLocks noChangeArrowheads="1"/>
            </p:cNvSpPr>
            <p:nvPr/>
          </p:nvSpPr>
          <p:spPr bwMode="auto">
            <a:xfrm>
              <a:off x="4599" y="144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Albert</a:t>
              </a:r>
            </a:p>
          </p:txBody>
        </p:sp>
        <p:sp>
          <p:nvSpPr>
            <p:cNvPr id="743429" name="Rectangle 5"/>
            <p:cNvSpPr>
              <a:spLocks noChangeArrowheads="1"/>
            </p:cNvSpPr>
            <p:nvPr/>
          </p:nvSpPr>
          <p:spPr bwMode="auto">
            <a:xfrm>
              <a:off x="4599" y="38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smtClean="0"/>
                <a:t>Brandy</a:t>
              </a:r>
              <a:endParaRPr lang="en-US" sz="2400" dirty="0"/>
            </a:p>
          </p:txBody>
        </p:sp>
        <p:sp>
          <p:nvSpPr>
            <p:cNvPr id="743430" name="Rectangle 6"/>
            <p:cNvSpPr>
              <a:spLocks noChangeArrowheads="1"/>
            </p:cNvSpPr>
            <p:nvPr/>
          </p:nvSpPr>
          <p:spPr bwMode="auto">
            <a:xfrm>
              <a:off x="4599" y="62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Carol</a:t>
              </a:r>
            </a:p>
          </p:txBody>
        </p:sp>
        <p:sp>
          <p:nvSpPr>
            <p:cNvPr id="743431" name="Rectangle 7"/>
            <p:cNvSpPr>
              <a:spLocks noChangeArrowheads="1"/>
            </p:cNvSpPr>
            <p:nvPr/>
          </p:nvSpPr>
          <p:spPr bwMode="auto">
            <a:xfrm>
              <a:off x="4599" y="86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David</a:t>
              </a:r>
            </a:p>
          </p:txBody>
        </p:sp>
        <p:sp>
          <p:nvSpPr>
            <p:cNvPr id="743432" name="Rectangle 8"/>
            <p:cNvSpPr>
              <a:spLocks noChangeArrowheads="1"/>
            </p:cNvSpPr>
            <p:nvPr/>
          </p:nvSpPr>
          <p:spPr bwMode="auto">
            <a:xfrm>
              <a:off x="4599" y="110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Eugene</a:t>
              </a:r>
            </a:p>
          </p:txBody>
        </p:sp>
        <p:sp>
          <p:nvSpPr>
            <p:cNvPr id="743433" name="Rectangle 9"/>
            <p:cNvSpPr>
              <a:spLocks noChangeArrowheads="1"/>
            </p:cNvSpPr>
            <p:nvPr/>
          </p:nvSpPr>
          <p:spPr bwMode="auto">
            <a:xfrm>
              <a:off x="4599" y="134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Frank</a:t>
              </a:r>
            </a:p>
          </p:txBody>
        </p:sp>
        <p:sp>
          <p:nvSpPr>
            <p:cNvPr id="743434" name="Rectangle 10"/>
            <p:cNvSpPr>
              <a:spLocks noChangeArrowheads="1"/>
            </p:cNvSpPr>
            <p:nvPr/>
          </p:nvSpPr>
          <p:spPr bwMode="auto">
            <a:xfrm>
              <a:off x="4599" y="158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Gordon</a:t>
              </a:r>
            </a:p>
          </p:txBody>
        </p:sp>
        <p:sp>
          <p:nvSpPr>
            <p:cNvPr id="743435" name="Rectangle 11"/>
            <p:cNvSpPr>
              <a:spLocks noChangeArrowheads="1"/>
            </p:cNvSpPr>
            <p:nvPr/>
          </p:nvSpPr>
          <p:spPr bwMode="auto">
            <a:xfrm>
              <a:off x="4599" y="182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Grendel</a:t>
              </a:r>
            </a:p>
          </p:txBody>
        </p:sp>
        <p:sp>
          <p:nvSpPr>
            <p:cNvPr id="743436" name="Rectangle 12"/>
            <p:cNvSpPr>
              <a:spLocks noChangeArrowheads="1"/>
            </p:cNvSpPr>
            <p:nvPr/>
          </p:nvSpPr>
          <p:spPr bwMode="auto">
            <a:xfrm>
              <a:off x="4596" y="2058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Hank</a:t>
              </a:r>
            </a:p>
          </p:txBody>
        </p:sp>
        <p:sp>
          <p:nvSpPr>
            <p:cNvPr id="743437" name="Rectangle 13"/>
            <p:cNvSpPr>
              <a:spLocks noChangeArrowheads="1"/>
            </p:cNvSpPr>
            <p:nvPr/>
          </p:nvSpPr>
          <p:spPr bwMode="auto">
            <a:xfrm>
              <a:off x="4596" y="2298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Wayne</a:t>
              </a:r>
            </a:p>
          </p:txBody>
        </p:sp>
        <p:sp>
          <p:nvSpPr>
            <p:cNvPr id="743438" name="Rectangle 14"/>
            <p:cNvSpPr>
              <a:spLocks noChangeArrowheads="1"/>
            </p:cNvSpPr>
            <p:nvPr/>
          </p:nvSpPr>
          <p:spPr bwMode="auto">
            <a:xfrm>
              <a:off x="4597" y="2538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Yentle</a:t>
              </a:r>
            </a:p>
          </p:txBody>
        </p:sp>
      </p:grpSp>
      <p:sp>
        <p:nvSpPr>
          <p:cNvPr id="743439" name="Text Box 15"/>
          <p:cNvSpPr txBox="1">
            <a:spLocks noChangeArrowheads="1"/>
          </p:cNvSpPr>
          <p:nvPr/>
        </p:nvSpPr>
        <p:spPr bwMode="auto">
          <a:xfrm>
            <a:off x="4114800" y="4875213"/>
            <a:ext cx="4743450" cy="1906587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main()</a:t>
            </a:r>
          </a:p>
          <a:p>
            <a:pPr algn="l"/>
            <a:r>
              <a:rPr lang="en-US" sz="17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string names[11] = {“Albert”,…};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if (BS(names,0,10,”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</a:rPr>
              <a:t>David</a:t>
            </a:r>
            <a:r>
              <a:rPr lang="en-US" sz="1700" b="1">
                <a:latin typeface="Courier New" pitchFamily="49" charset="0"/>
              </a:rPr>
              <a:t>”) != -1)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cout &lt;&lt; “Found it!”;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</a:t>
            </a:r>
          </a:p>
        </p:txBody>
      </p:sp>
      <p:sp>
        <p:nvSpPr>
          <p:cNvPr id="743440" name="Rectangle 16"/>
          <p:cNvSpPr>
            <a:spLocks noChangeArrowheads="1"/>
          </p:cNvSpPr>
          <p:nvPr/>
        </p:nvSpPr>
        <p:spPr bwMode="auto">
          <a:xfrm>
            <a:off x="7286625" y="2133600"/>
            <a:ext cx="1704975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41" name="Text Box 17"/>
          <p:cNvSpPr txBox="1">
            <a:spLocks noChangeArrowheads="1"/>
          </p:cNvSpPr>
          <p:nvPr/>
        </p:nvSpPr>
        <p:spPr bwMode="auto">
          <a:xfrm>
            <a:off x="6962775" y="276225"/>
            <a:ext cx="427038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  <a:p>
            <a:endParaRPr lang="en-US" sz="600"/>
          </a:p>
          <a:p>
            <a:r>
              <a:rPr lang="en-US"/>
              <a:t>1</a:t>
            </a:r>
          </a:p>
          <a:p>
            <a:endParaRPr lang="en-US" sz="600"/>
          </a:p>
          <a:p>
            <a:r>
              <a:rPr lang="en-US"/>
              <a:t>2</a:t>
            </a:r>
          </a:p>
          <a:p>
            <a:endParaRPr lang="en-US" sz="600"/>
          </a:p>
          <a:p>
            <a:r>
              <a:rPr lang="en-US"/>
              <a:t>3</a:t>
            </a:r>
          </a:p>
          <a:p>
            <a:endParaRPr lang="en-US" sz="600"/>
          </a:p>
          <a:p>
            <a:r>
              <a:rPr lang="en-US"/>
              <a:t>4</a:t>
            </a:r>
          </a:p>
          <a:p>
            <a:endParaRPr lang="en-US" sz="800"/>
          </a:p>
          <a:p>
            <a:r>
              <a:rPr lang="en-US"/>
              <a:t>5</a:t>
            </a:r>
          </a:p>
          <a:p>
            <a:endParaRPr lang="en-US" sz="600"/>
          </a:p>
          <a:p>
            <a:r>
              <a:rPr lang="en-US"/>
              <a:t>6</a:t>
            </a:r>
          </a:p>
          <a:p>
            <a:endParaRPr lang="en-US" sz="800"/>
          </a:p>
          <a:p>
            <a:r>
              <a:rPr lang="en-US"/>
              <a:t>7</a:t>
            </a:r>
          </a:p>
          <a:p>
            <a:endParaRPr lang="en-US" sz="600"/>
          </a:p>
          <a:p>
            <a:r>
              <a:rPr lang="en-US"/>
              <a:t>8</a:t>
            </a:r>
          </a:p>
          <a:p>
            <a:endParaRPr lang="en-US" sz="600"/>
          </a:p>
          <a:p>
            <a:r>
              <a:rPr lang="en-US"/>
              <a:t>9</a:t>
            </a:r>
          </a:p>
          <a:p>
            <a:endParaRPr lang="en-US" sz="800"/>
          </a:p>
          <a:p>
            <a:r>
              <a:rPr lang="en-US"/>
              <a:t>10</a:t>
            </a:r>
          </a:p>
        </p:txBody>
      </p:sp>
      <p:grpSp>
        <p:nvGrpSpPr>
          <p:cNvPr id="743442" name="Group 18"/>
          <p:cNvGrpSpPr>
            <a:grpSpLocks/>
          </p:cNvGrpSpPr>
          <p:nvPr/>
        </p:nvGrpSpPr>
        <p:grpSpPr bwMode="auto">
          <a:xfrm>
            <a:off x="6400800" y="228600"/>
            <a:ext cx="701675" cy="366713"/>
            <a:chOff x="614" y="3866"/>
            <a:chExt cx="442" cy="231"/>
          </a:xfrm>
        </p:grpSpPr>
        <p:sp>
          <p:nvSpPr>
            <p:cNvPr id="743443" name="Text Box 19"/>
            <p:cNvSpPr txBox="1">
              <a:spLocks noChangeArrowheads="1"/>
            </p:cNvSpPr>
            <p:nvPr/>
          </p:nvSpPr>
          <p:spPr bwMode="auto">
            <a:xfrm>
              <a:off x="614" y="3866"/>
              <a:ext cx="3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990000"/>
                  </a:solidFill>
                </a:rPr>
                <a:t>top</a:t>
              </a:r>
            </a:p>
          </p:txBody>
        </p:sp>
        <p:sp>
          <p:nvSpPr>
            <p:cNvPr id="743444" name="Line 20"/>
            <p:cNvSpPr>
              <a:spLocks noChangeShapeType="1"/>
            </p:cNvSpPr>
            <p:nvPr/>
          </p:nvSpPr>
          <p:spPr bwMode="auto">
            <a:xfrm>
              <a:off x="912" y="3984"/>
              <a:ext cx="14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743445" name="Text Box 21"/>
          <p:cNvSpPr txBox="1">
            <a:spLocks noChangeArrowheads="1"/>
          </p:cNvSpPr>
          <p:nvPr/>
        </p:nvSpPr>
        <p:spPr bwMode="auto">
          <a:xfrm>
            <a:off x="158750" y="2381250"/>
            <a:ext cx="6546850" cy="42751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int BS(string A[], int top, int bot, string f)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if (top &gt; bot)	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return (-1); 	// Value not found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else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int Mid = (top + bot) / 2;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sz="400" b="1">
                <a:latin typeface="Courier New" pitchFamily="49" charset="0"/>
                <a:cs typeface="Courier New" pitchFamily="49" charset="0"/>
              </a:rPr>
              <a:t> </a:t>
            </a:r>
            <a:endParaRPr lang="en-US" sz="4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if (f == A[Mid])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	return(Mid); // found – return where!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&lt;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return(BS(A,top,Mid - 1,f));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&gt;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 Mid + 1,bot,f));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}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43446" name="Line 22"/>
          <p:cNvSpPr>
            <a:spLocks noChangeShapeType="1"/>
          </p:cNvSpPr>
          <p:nvPr/>
        </p:nvSpPr>
        <p:spPr bwMode="auto">
          <a:xfrm>
            <a:off x="885825" y="5372100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47" name="Text Box 23"/>
          <p:cNvSpPr txBox="1">
            <a:spLocks noChangeArrowheads="1"/>
          </p:cNvSpPr>
          <p:nvPr/>
        </p:nvSpPr>
        <p:spPr bwMode="auto">
          <a:xfrm>
            <a:off x="2808288" y="5197475"/>
            <a:ext cx="4572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00"/>
                </a:solidFill>
              </a:rPr>
              <a:t>    </a:t>
            </a:r>
          </a:p>
        </p:txBody>
      </p:sp>
      <p:sp>
        <p:nvSpPr>
          <p:cNvPr id="743448" name="Text Box 24"/>
          <p:cNvSpPr txBox="1">
            <a:spLocks noChangeArrowheads="1"/>
          </p:cNvSpPr>
          <p:nvPr/>
        </p:nvSpPr>
        <p:spPr bwMode="auto">
          <a:xfrm>
            <a:off x="3382963" y="5164138"/>
            <a:ext cx="942975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990000"/>
                </a:solidFill>
              </a:rPr>
              <a:t>          </a:t>
            </a:r>
            <a:r>
              <a:rPr lang="en-US" sz="2000">
                <a:solidFill>
                  <a:srgbClr val="990000"/>
                </a:solidFill>
              </a:rPr>
              <a:t> </a:t>
            </a:r>
          </a:p>
        </p:txBody>
      </p:sp>
      <p:sp>
        <p:nvSpPr>
          <p:cNvPr id="743449" name="Text Box 25"/>
          <p:cNvSpPr txBox="1">
            <a:spLocks noChangeArrowheads="1"/>
          </p:cNvSpPr>
          <p:nvPr/>
        </p:nvSpPr>
        <p:spPr bwMode="auto">
          <a:xfrm>
            <a:off x="311150" y="982663"/>
            <a:ext cx="6546850" cy="4275137"/>
          </a:xfrm>
          <a:prstGeom prst="rect">
            <a:avLst/>
          </a:prstGeom>
          <a:solidFill>
            <a:srgbClr val="FFE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int BS(string A[], int top, int bot, string f)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if (top &gt; bot)	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return (-1); 	// Value not found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else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int Mid = (top + bot) / 2;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sz="400" b="1">
                <a:latin typeface="Courier New" pitchFamily="49" charset="0"/>
                <a:cs typeface="Courier New" pitchFamily="49" charset="0"/>
              </a:rPr>
              <a:t> </a:t>
            </a:r>
            <a:endParaRPr lang="en-US" sz="4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if (f == A[Mid])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	return(Mid); // found – return where!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&lt;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return(BS(A,top,Mid - 1,f));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&gt;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 Mid + 1,bot,f));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}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43450" name="Text Box 26"/>
          <p:cNvSpPr txBox="1">
            <a:spLocks noChangeArrowheads="1"/>
          </p:cNvSpPr>
          <p:nvPr/>
        </p:nvSpPr>
        <p:spPr bwMode="auto">
          <a:xfrm>
            <a:off x="3371850" y="5175250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990000"/>
                </a:solidFill>
              </a:rPr>
              <a:t>   4     </a:t>
            </a:r>
            <a:r>
              <a:rPr lang="en-US" sz="2000">
                <a:solidFill>
                  <a:srgbClr val="990000"/>
                </a:solidFill>
              </a:rPr>
              <a:t> </a:t>
            </a:r>
          </a:p>
        </p:txBody>
      </p:sp>
      <p:sp>
        <p:nvSpPr>
          <p:cNvPr id="743451" name="Text Box 27"/>
          <p:cNvSpPr txBox="1">
            <a:spLocks noChangeArrowheads="1"/>
          </p:cNvSpPr>
          <p:nvPr/>
        </p:nvSpPr>
        <p:spPr bwMode="auto">
          <a:xfrm>
            <a:off x="2795588" y="5192713"/>
            <a:ext cx="460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00"/>
                </a:solidFill>
              </a:rPr>
              <a:t> 0 </a:t>
            </a:r>
          </a:p>
        </p:txBody>
      </p:sp>
      <p:sp>
        <p:nvSpPr>
          <p:cNvPr id="743452" name="Rectangle 28"/>
          <p:cNvSpPr>
            <a:spLocks noChangeArrowheads="1"/>
          </p:cNvSpPr>
          <p:nvPr/>
        </p:nvSpPr>
        <p:spPr bwMode="auto">
          <a:xfrm>
            <a:off x="7010400" y="2114550"/>
            <a:ext cx="2133600" cy="243840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743453" name="Group 29"/>
          <p:cNvGrpSpPr>
            <a:grpSpLocks/>
          </p:cNvGrpSpPr>
          <p:nvPr/>
        </p:nvGrpSpPr>
        <p:grpSpPr bwMode="auto">
          <a:xfrm>
            <a:off x="6381750" y="4019550"/>
            <a:ext cx="701675" cy="366713"/>
            <a:chOff x="614" y="3866"/>
            <a:chExt cx="442" cy="231"/>
          </a:xfrm>
        </p:grpSpPr>
        <p:sp>
          <p:nvSpPr>
            <p:cNvPr id="743454" name="Text Box 30"/>
            <p:cNvSpPr txBox="1">
              <a:spLocks noChangeArrowheads="1"/>
            </p:cNvSpPr>
            <p:nvPr/>
          </p:nvSpPr>
          <p:spPr bwMode="auto">
            <a:xfrm>
              <a:off x="614" y="3866"/>
              <a:ext cx="3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990000"/>
                  </a:solidFill>
                </a:rPr>
                <a:t>bot</a:t>
              </a:r>
            </a:p>
          </p:txBody>
        </p:sp>
        <p:sp>
          <p:nvSpPr>
            <p:cNvPr id="743455" name="Line 31"/>
            <p:cNvSpPr>
              <a:spLocks noChangeShapeType="1"/>
            </p:cNvSpPr>
            <p:nvPr/>
          </p:nvSpPr>
          <p:spPr bwMode="auto">
            <a:xfrm>
              <a:off x="912" y="3984"/>
              <a:ext cx="14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743456" name="Group 32"/>
          <p:cNvGrpSpPr>
            <a:grpSpLocks/>
          </p:cNvGrpSpPr>
          <p:nvPr/>
        </p:nvGrpSpPr>
        <p:grpSpPr bwMode="auto">
          <a:xfrm>
            <a:off x="6299200" y="2124075"/>
            <a:ext cx="768350" cy="366713"/>
            <a:chOff x="572" y="3866"/>
            <a:chExt cx="484" cy="231"/>
          </a:xfrm>
        </p:grpSpPr>
        <p:sp>
          <p:nvSpPr>
            <p:cNvPr id="743457" name="Text Box 33"/>
            <p:cNvSpPr txBox="1">
              <a:spLocks noChangeArrowheads="1"/>
            </p:cNvSpPr>
            <p:nvPr/>
          </p:nvSpPr>
          <p:spPr bwMode="auto">
            <a:xfrm>
              <a:off x="572" y="3866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90000"/>
                  </a:solidFill>
                </a:rPr>
                <a:t>Mid  </a:t>
              </a:r>
            </a:p>
          </p:txBody>
        </p:sp>
        <p:sp>
          <p:nvSpPr>
            <p:cNvPr id="743458" name="Line 34"/>
            <p:cNvSpPr>
              <a:spLocks noChangeShapeType="1"/>
            </p:cNvSpPr>
            <p:nvPr/>
          </p:nvSpPr>
          <p:spPr bwMode="auto">
            <a:xfrm>
              <a:off x="912" y="3984"/>
              <a:ext cx="14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743459" name="Line 35"/>
          <p:cNvSpPr>
            <a:spLocks noChangeShapeType="1"/>
          </p:cNvSpPr>
          <p:nvPr/>
        </p:nvSpPr>
        <p:spPr bwMode="auto">
          <a:xfrm>
            <a:off x="95250" y="1162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60" name="Line 36"/>
          <p:cNvSpPr>
            <a:spLocks noChangeShapeType="1"/>
          </p:cNvSpPr>
          <p:nvPr/>
        </p:nvSpPr>
        <p:spPr bwMode="auto">
          <a:xfrm>
            <a:off x="381000" y="1714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61" name="AutoShape 37"/>
          <p:cNvSpPr>
            <a:spLocks noChangeArrowheads="1"/>
          </p:cNvSpPr>
          <p:nvPr/>
        </p:nvSpPr>
        <p:spPr bwMode="auto">
          <a:xfrm>
            <a:off x="1714500" y="981075"/>
            <a:ext cx="1524000" cy="457200"/>
          </a:xfrm>
          <a:prstGeom prst="wedgeRoundRectCallout">
            <a:avLst>
              <a:gd name="adj1" fmla="val -46560"/>
              <a:gd name="adj2" fmla="val 89583"/>
              <a:gd name="adj3" fmla="val 16667"/>
            </a:avLst>
          </a:prstGeom>
          <a:solidFill>
            <a:srgbClr val="CCFF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0 &gt; 4</a:t>
            </a:r>
          </a:p>
        </p:txBody>
      </p:sp>
      <p:sp>
        <p:nvSpPr>
          <p:cNvPr id="743462" name="Line 38"/>
          <p:cNvSpPr>
            <a:spLocks noChangeShapeType="1"/>
          </p:cNvSpPr>
          <p:nvPr/>
        </p:nvSpPr>
        <p:spPr bwMode="auto">
          <a:xfrm>
            <a:off x="381000" y="22669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63" name="Line 39"/>
          <p:cNvSpPr>
            <a:spLocks noChangeShapeType="1"/>
          </p:cNvSpPr>
          <p:nvPr/>
        </p:nvSpPr>
        <p:spPr bwMode="auto">
          <a:xfrm>
            <a:off x="609600" y="2819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64" name="AutoShape 40"/>
          <p:cNvSpPr>
            <a:spLocks noChangeArrowheads="1"/>
          </p:cNvSpPr>
          <p:nvPr/>
        </p:nvSpPr>
        <p:spPr bwMode="auto">
          <a:xfrm>
            <a:off x="3048000" y="1819275"/>
            <a:ext cx="2133600" cy="685800"/>
          </a:xfrm>
          <a:prstGeom prst="wedgeRoundRectCallout">
            <a:avLst>
              <a:gd name="adj1" fmla="val -47546"/>
              <a:gd name="adj2" fmla="val 76389"/>
              <a:gd name="adj3" fmla="val 16667"/>
            </a:avLst>
          </a:prstGeom>
          <a:solidFill>
            <a:srgbClr val="CCFF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(0 + 4) / 2</a:t>
            </a:r>
          </a:p>
          <a:p>
            <a:r>
              <a:rPr lang="en-US" sz="2000"/>
              <a:t>Which is… 2</a:t>
            </a:r>
          </a:p>
        </p:txBody>
      </p:sp>
      <p:sp>
        <p:nvSpPr>
          <p:cNvPr id="743465" name="Line 41"/>
          <p:cNvSpPr>
            <a:spLocks noChangeShapeType="1"/>
          </p:cNvSpPr>
          <p:nvPr/>
        </p:nvSpPr>
        <p:spPr bwMode="auto">
          <a:xfrm>
            <a:off x="609600" y="31337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66" name="AutoShape 42"/>
          <p:cNvSpPr>
            <a:spLocks noChangeArrowheads="1"/>
          </p:cNvSpPr>
          <p:nvPr/>
        </p:nvSpPr>
        <p:spPr bwMode="auto">
          <a:xfrm>
            <a:off x="2133600" y="2333625"/>
            <a:ext cx="2724150" cy="476250"/>
          </a:xfrm>
          <a:prstGeom prst="wedgeRoundRectCallout">
            <a:avLst>
              <a:gd name="adj1" fmla="val -48079"/>
              <a:gd name="adj2" fmla="val 88000"/>
              <a:gd name="adj3" fmla="val 16667"/>
            </a:avLst>
          </a:prstGeom>
          <a:solidFill>
            <a:srgbClr val="CCFF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“David” == “Carol”</a:t>
            </a:r>
          </a:p>
        </p:txBody>
      </p:sp>
      <p:sp>
        <p:nvSpPr>
          <p:cNvPr id="743467" name="Rectangle 43"/>
          <p:cNvSpPr>
            <a:spLocks noChangeArrowheads="1"/>
          </p:cNvSpPr>
          <p:nvPr/>
        </p:nvSpPr>
        <p:spPr bwMode="auto">
          <a:xfrm>
            <a:off x="7277100" y="990600"/>
            <a:ext cx="1704975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68" name="Line 44"/>
          <p:cNvSpPr>
            <a:spLocks noChangeShapeType="1"/>
          </p:cNvSpPr>
          <p:nvPr/>
        </p:nvSpPr>
        <p:spPr bwMode="auto">
          <a:xfrm>
            <a:off x="609600" y="36957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69" name="AutoShape 45"/>
          <p:cNvSpPr>
            <a:spLocks noChangeArrowheads="1"/>
          </p:cNvSpPr>
          <p:nvPr/>
        </p:nvSpPr>
        <p:spPr bwMode="auto">
          <a:xfrm>
            <a:off x="2286000" y="2943225"/>
            <a:ext cx="2466975" cy="476250"/>
          </a:xfrm>
          <a:prstGeom prst="wedgeRoundRectCallout">
            <a:avLst>
              <a:gd name="adj1" fmla="val -47875"/>
              <a:gd name="adj2" fmla="val 88000"/>
              <a:gd name="adj3" fmla="val 16667"/>
            </a:avLst>
          </a:prstGeom>
          <a:solidFill>
            <a:srgbClr val="CCFF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“David” &lt; “Carol”</a:t>
            </a:r>
          </a:p>
        </p:txBody>
      </p:sp>
      <p:sp>
        <p:nvSpPr>
          <p:cNvPr id="743470" name="Rectangle 46"/>
          <p:cNvSpPr>
            <a:spLocks noChangeArrowheads="1"/>
          </p:cNvSpPr>
          <p:nvPr/>
        </p:nvSpPr>
        <p:spPr bwMode="auto">
          <a:xfrm>
            <a:off x="6400800" y="990600"/>
            <a:ext cx="381000" cy="400050"/>
          </a:xfrm>
          <a:prstGeom prst="rect">
            <a:avLst/>
          </a:prstGeom>
          <a:solidFill>
            <a:srgbClr val="FFEFFF">
              <a:alpha val="8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743471" name="Group 47"/>
          <p:cNvGrpSpPr>
            <a:grpSpLocks/>
          </p:cNvGrpSpPr>
          <p:nvPr/>
        </p:nvGrpSpPr>
        <p:grpSpPr bwMode="auto">
          <a:xfrm>
            <a:off x="6391275" y="976313"/>
            <a:ext cx="768350" cy="366712"/>
            <a:chOff x="572" y="3866"/>
            <a:chExt cx="484" cy="231"/>
          </a:xfrm>
        </p:grpSpPr>
        <p:sp>
          <p:nvSpPr>
            <p:cNvPr id="743472" name="Text Box 48"/>
            <p:cNvSpPr txBox="1">
              <a:spLocks noChangeArrowheads="1"/>
            </p:cNvSpPr>
            <p:nvPr/>
          </p:nvSpPr>
          <p:spPr bwMode="auto">
            <a:xfrm>
              <a:off x="572" y="3866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90000"/>
                  </a:solidFill>
                </a:rPr>
                <a:t>Mid  </a:t>
              </a:r>
            </a:p>
          </p:txBody>
        </p:sp>
        <p:sp>
          <p:nvSpPr>
            <p:cNvPr id="743473" name="Line 49"/>
            <p:cNvSpPr>
              <a:spLocks noChangeShapeType="1"/>
            </p:cNvSpPr>
            <p:nvPr/>
          </p:nvSpPr>
          <p:spPr bwMode="auto">
            <a:xfrm>
              <a:off x="912" y="3984"/>
              <a:ext cx="14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743474" name="Line 50"/>
          <p:cNvSpPr>
            <a:spLocks noChangeShapeType="1"/>
          </p:cNvSpPr>
          <p:nvPr/>
        </p:nvSpPr>
        <p:spPr bwMode="auto">
          <a:xfrm>
            <a:off x="609600" y="4257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75" name="AutoShape 51"/>
          <p:cNvSpPr>
            <a:spLocks noChangeArrowheads="1"/>
          </p:cNvSpPr>
          <p:nvPr/>
        </p:nvSpPr>
        <p:spPr bwMode="auto">
          <a:xfrm>
            <a:off x="2438400" y="3505200"/>
            <a:ext cx="2466975" cy="476250"/>
          </a:xfrm>
          <a:prstGeom prst="wedgeRoundRectCallout">
            <a:avLst>
              <a:gd name="adj1" fmla="val -47875"/>
              <a:gd name="adj2" fmla="val 88000"/>
              <a:gd name="adj3" fmla="val 16667"/>
            </a:avLst>
          </a:prstGeom>
          <a:solidFill>
            <a:srgbClr val="CCFF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“David” &gt; “Carol”</a:t>
            </a:r>
          </a:p>
        </p:txBody>
      </p:sp>
      <p:sp>
        <p:nvSpPr>
          <p:cNvPr id="743476" name="Line 52"/>
          <p:cNvSpPr>
            <a:spLocks noChangeShapeType="1"/>
          </p:cNvSpPr>
          <p:nvPr/>
        </p:nvSpPr>
        <p:spPr bwMode="auto">
          <a:xfrm>
            <a:off x="1028700" y="4524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4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12605 -0.6444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7434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-32222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0.08334 -0.6430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7434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-3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743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743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43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54" dur="2000" fill="hold"/>
                                        <p:tgtEl>
                                          <p:spTgt spid="7434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4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4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43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43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743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74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2000" fill="hold"/>
                                        <p:tgtEl>
                                          <p:spTgt spid="7434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7434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47" grpId="0" animBg="1"/>
      <p:bldP spid="743447" grpId="1" animBg="1"/>
      <p:bldP spid="743448" grpId="0" animBg="1"/>
      <p:bldP spid="743448" grpId="1" animBg="1"/>
      <p:bldP spid="743449" grpId="0" animBg="1"/>
      <p:bldP spid="743450" grpId="0"/>
      <p:bldP spid="743450" grpId="1"/>
      <p:bldP spid="743451" grpId="0"/>
      <p:bldP spid="743451" grpId="1"/>
      <p:bldP spid="743452" grpId="0" animBg="1"/>
      <p:bldP spid="743459" grpId="0" animBg="1"/>
      <p:bldP spid="743459" grpId="1" animBg="1"/>
      <p:bldP spid="743460" grpId="0" animBg="1"/>
      <p:bldP spid="743460" grpId="1" animBg="1"/>
      <p:bldP spid="743461" grpId="0" animBg="1"/>
      <p:bldP spid="743461" grpId="1" animBg="1"/>
      <p:bldP spid="743462" grpId="0" animBg="1"/>
      <p:bldP spid="743462" grpId="1" animBg="1"/>
      <p:bldP spid="743463" grpId="0" animBg="1"/>
      <p:bldP spid="743463" grpId="1" animBg="1"/>
      <p:bldP spid="743464" grpId="0" animBg="1"/>
      <p:bldP spid="743464" grpId="1" animBg="1"/>
      <p:bldP spid="743465" grpId="0" animBg="1"/>
      <p:bldP spid="743465" grpId="1" animBg="1"/>
      <p:bldP spid="743466" grpId="0" animBg="1"/>
      <p:bldP spid="743466" grpId="1" animBg="1"/>
      <p:bldP spid="743467" grpId="0" animBg="1"/>
      <p:bldP spid="743468" grpId="0" animBg="1"/>
      <p:bldP spid="743468" grpId="1" animBg="1"/>
      <p:bldP spid="743469" grpId="0" animBg="1"/>
      <p:bldP spid="743469" grpId="1" animBg="1"/>
      <p:bldP spid="743470" grpId="0" animBg="1"/>
      <p:bldP spid="743474" grpId="0" animBg="1"/>
      <p:bldP spid="743474" grpId="1" animBg="1"/>
      <p:bldP spid="743475" grpId="0" animBg="1"/>
      <p:bldP spid="743475" grpId="1" animBg="1"/>
      <p:bldP spid="74347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97FF-9C63-43B6-A298-329D72F2C972}" type="slidenum">
              <a:rPr lang="en-US"/>
              <a:pPr/>
              <a:t>65</a:t>
            </a:fld>
            <a:endParaRPr lang="en-US"/>
          </a:p>
        </p:txBody>
      </p:sp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0" y="-219075"/>
            <a:ext cx="7772400" cy="1143000"/>
          </a:xfrm>
        </p:spPr>
        <p:txBody>
          <a:bodyPr/>
          <a:lstStyle/>
          <a:p>
            <a:r>
              <a:rPr lang="en-US" sz="4000"/>
              <a:t>Recursion: Binary Search</a:t>
            </a:r>
          </a:p>
        </p:txBody>
      </p:sp>
      <p:grpSp>
        <p:nvGrpSpPr>
          <p:cNvPr id="745475" name="Group 3"/>
          <p:cNvGrpSpPr>
            <a:grpSpLocks/>
          </p:cNvGrpSpPr>
          <p:nvPr/>
        </p:nvGrpSpPr>
        <p:grpSpPr bwMode="auto">
          <a:xfrm>
            <a:off x="7296150" y="228600"/>
            <a:ext cx="1681163" cy="4181475"/>
            <a:chOff x="4596" y="144"/>
            <a:chExt cx="1059" cy="2634"/>
          </a:xfrm>
        </p:grpSpPr>
        <p:sp>
          <p:nvSpPr>
            <p:cNvPr id="745476" name="Rectangle 4"/>
            <p:cNvSpPr>
              <a:spLocks noChangeArrowheads="1"/>
            </p:cNvSpPr>
            <p:nvPr/>
          </p:nvSpPr>
          <p:spPr bwMode="auto">
            <a:xfrm>
              <a:off x="4599" y="144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Albert</a:t>
              </a:r>
            </a:p>
          </p:txBody>
        </p:sp>
        <p:sp>
          <p:nvSpPr>
            <p:cNvPr id="745477" name="Rectangle 5"/>
            <p:cNvSpPr>
              <a:spLocks noChangeArrowheads="1"/>
            </p:cNvSpPr>
            <p:nvPr/>
          </p:nvSpPr>
          <p:spPr bwMode="auto">
            <a:xfrm>
              <a:off x="4599" y="38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smtClean="0"/>
                <a:t>Brandy</a:t>
              </a:r>
              <a:endParaRPr lang="en-US" sz="2400" dirty="0"/>
            </a:p>
          </p:txBody>
        </p:sp>
        <p:sp>
          <p:nvSpPr>
            <p:cNvPr id="745478" name="Rectangle 6"/>
            <p:cNvSpPr>
              <a:spLocks noChangeArrowheads="1"/>
            </p:cNvSpPr>
            <p:nvPr/>
          </p:nvSpPr>
          <p:spPr bwMode="auto">
            <a:xfrm>
              <a:off x="4599" y="62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Carol</a:t>
              </a:r>
            </a:p>
          </p:txBody>
        </p:sp>
        <p:sp>
          <p:nvSpPr>
            <p:cNvPr id="745479" name="Rectangle 7"/>
            <p:cNvSpPr>
              <a:spLocks noChangeArrowheads="1"/>
            </p:cNvSpPr>
            <p:nvPr/>
          </p:nvSpPr>
          <p:spPr bwMode="auto">
            <a:xfrm>
              <a:off x="4599" y="86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David</a:t>
              </a:r>
            </a:p>
          </p:txBody>
        </p:sp>
        <p:sp>
          <p:nvSpPr>
            <p:cNvPr id="745480" name="Rectangle 8"/>
            <p:cNvSpPr>
              <a:spLocks noChangeArrowheads="1"/>
            </p:cNvSpPr>
            <p:nvPr/>
          </p:nvSpPr>
          <p:spPr bwMode="auto">
            <a:xfrm>
              <a:off x="4599" y="110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Eugene</a:t>
              </a:r>
            </a:p>
          </p:txBody>
        </p:sp>
        <p:sp>
          <p:nvSpPr>
            <p:cNvPr id="745481" name="Rectangle 9"/>
            <p:cNvSpPr>
              <a:spLocks noChangeArrowheads="1"/>
            </p:cNvSpPr>
            <p:nvPr/>
          </p:nvSpPr>
          <p:spPr bwMode="auto">
            <a:xfrm>
              <a:off x="4599" y="134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Frank</a:t>
              </a:r>
            </a:p>
          </p:txBody>
        </p:sp>
        <p:sp>
          <p:nvSpPr>
            <p:cNvPr id="745482" name="Rectangle 10"/>
            <p:cNvSpPr>
              <a:spLocks noChangeArrowheads="1"/>
            </p:cNvSpPr>
            <p:nvPr/>
          </p:nvSpPr>
          <p:spPr bwMode="auto">
            <a:xfrm>
              <a:off x="4599" y="158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Gordon</a:t>
              </a:r>
            </a:p>
          </p:txBody>
        </p:sp>
        <p:sp>
          <p:nvSpPr>
            <p:cNvPr id="745483" name="Rectangle 11"/>
            <p:cNvSpPr>
              <a:spLocks noChangeArrowheads="1"/>
            </p:cNvSpPr>
            <p:nvPr/>
          </p:nvSpPr>
          <p:spPr bwMode="auto">
            <a:xfrm>
              <a:off x="4599" y="182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Grendel</a:t>
              </a:r>
            </a:p>
          </p:txBody>
        </p:sp>
        <p:sp>
          <p:nvSpPr>
            <p:cNvPr id="745484" name="Rectangle 12"/>
            <p:cNvSpPr>
              <a:spLocks noChangeArrowheads="1"/>
            </p:cNvSpPr>
            <p:nvPr/>
          </p:nvSpPr>
          <p:spPr bwMode="auto">
            <a:xfrm>
              <a:off x="4596" y="2058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Hank</a:t>
              </a:r>
            </a:p>
          </p:txBody>
        </p:sp>
        <p:sp>
          <p:nvSpPr>
            <p:cNvPr id="745485" name="Rectangle 13"/>
            <p:cNvSpPr>
              <a:spLocks noChangeArrowheads="1"/>
            </p:cNvSpPr>
            <p:nvPr/>
          </p:nvSpPr>
          <p:spPr bwMode="auto">
            <a:xfrm>
              <a:off x="4596" y="2298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Wayne</a:t>
              </a:r>
            </a:p>
          </p:txBody>
        </p:sp>
        <p:sp>
          <p:nvSpPr>
            <p:cNvPr id="745486" name="Rectangle 14"/>
            <p:cNvSpPr>
              <a:spLocks noChangeArrowheads="1"/>
            </p:cNvSpPr>
            <p:nvPr/>
          </p:nvSpPr>
          <p:spPr bwMode="auto">
            <a:xfrm>
              <a:off x="4597" y="2538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Yentle</a:t>
              </a:r>
            </a:p>
          </p:txBody>
        </p:sp>
      </p:grpSp>
      <p:sp>
        <p:nvSpPr>
          <p:cNvPr id="745487" name="Text Box 15"/>
          <p:cNvSpPr txBox="1">
            <a:spLocks noChangeArrowheads="1"/>
          </p:cNvSpPr>
          <p:nvPr/>
        </p:nvSpPr>
        <p:spPr bwMode="auto">
          <a:xfrm>
            <a:off x="4114800" y="4876800"/>
            <a:ext cx="4743450" cy="1906588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main()</a:t>
            </a:r>
          </a:p>
          <a:p>
            <a:pPr algn="l"/>
            <a:r>
              <a:rPr lang="en-US" sz="17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string names[11] = {“Albert”,…};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if (BS(names,0,10,”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</a:rPr>
              <a:t>David</a:t>
            </a:r>
            <a:r>
              <a:rPr lang="en-US" sz="1700" b="1">
                <a:latin typeface="Courier New" pitchFamily="49" charset="0"/>
              </a:rPr>
              <a:t>”) != -1)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cout &lt;&lt; “Found it!”;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</a:t>
            </a:r>
          </a:p>
        </p:txBody>
      </p:sp>
      <p:sp>
        <p:nvSpPr>
          <p:cNvPr id="745488" name="Rectangle 16"/>
          <p:cNvSpPr>
            <a:spLocks noChangeArrowheads="1"/>
          </p:cNvSpPr>
          <p:nvPr/>
        </p:nvSpPr>
        <p:spPr bwMode="auto">
          <a:xfrm>
            <a:off x="7286625" y="2133600"/>
            <a:ext cx="1704975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5489" name="Text Box 17"/>
          <p:cNvSpPr txBox="1">
            <a:spLocks noChangeArrowheads="1"/>
          </p:cNvSpPr>
          <p:nvPr/>
        </p:nvSpPr>
        <p:spPr bwMode="auto">
          <a:xfrm>
            <a:off x="6962775" y="276225"/>
            <a:ext cx="427038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  <a:p>
            <a:endParaRPr lang="en-US" sz="600"/>
          </a:p>
          <a:p>
            <a:r>
              <a:rPr lang="en-US"/>
              <a:t>1</a:t>
            </a:r>
          </a:p>
          <a:p>
            <a:endParaRPr lang="en-US" sz="600"/>
          </a:p>
          <a:p>
            <a:r>
              <a:rPr lang="en-US"/>
              <a:t>2</a:t>
            </a:r>
          </a:p>
          <a:p>
            <a:endParaRPr lang="en-US" sz="600"/>
          </a:p>
          <a:p>
            <a:r>
              <a:rPr lang="en-US"/>
              <a:t>3</a:t>
            </a:r>
          </a:p>
          <a:p>
            <a:endParaRPr lang="en-US" sz="600"/>
          </a:p>
          <a:p>
            <a:r>
              <a:rPr lang="en-US"/>
              <a:t>4</a:t>
            </a:r>
          </a:p>
          <a:p>
            <a:endParaRPr lang="en-US" sz="800"/>
          </a:p>
          <a:p>
            <a:r>
              <a:rPr lang="en-US"/>
              <a:t>5</a:t>
            </a:r>
          </a:p>
          <a:p>
            <a:endParaRPr lang="en-US" sz="600"/>
          </a:p>
          <a:p>
            <a:r>
              <a:rPr lang="en-US"/>
              <a:t>6</a:t>
            </a:r>
          </a:p>
          <a:p>
            <a:endParaRPr lang="en-US" sz="800"/>
          </a:p>
          <a:p>
            <a:r>
              <a:rPr lang="en-US"/>
              <a:t>7</a:t>
            </a:r>
          </a:p>
          <a:p>
            <a:endParaRPr lang="en-US" sz="600"/>
          </a:p>
          <a:p>
            <a:r>
              <a:rPr lang="en-US"/>
              <a:t>8</a:t>
            </a:r>
          </a:p>
          <a:p>
            <a:endParaRPr lang="en-US" sz="600"/>
          </a:p>
          <a:p>
            <a:r>
              <a:rPr lang="en-US"/>
              <a:t>9</a:t>
            </a:r>
          </a:p>
          <a:p>
            <a:endParaRPr lang="en-US" sz="800"/>
          </a:p>
          <a:p>
            <a:r>
              <a:rPr lang="en-US"/>
              <a:t>10</a:t>
            </a:r>
          </a:p>
        </p:txBody>
      </p:sp>
      <p:sp>
        <p:nvSpPr>
          <p:cNvPr id="745490" name="Text Box 18"/>
          <p:cNvSpPr txBox="1">
            <a:spLocks noChangeArrowheads="1"/>
          </p:cNvSpPr>
          <p:nvPr/>
        </p:nvSpPr>
        <p:spPr bwMode="auto">
          <a:xfrm>
            <a:off x="158750" y="2381250"/>
            <a:ext cx="6546850" cy="42751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int BS(string A[], int top, int bot, string f)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if (top &gt; bot)	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return (-1); 	// Value not found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else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int Mid = (top + bot) / 2;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sz="400" b="1">
                <a:latin typeface="Courier New" pitchFamily="49" charset="0"/>
                <a:cs typeface="Courier New" pitchFamily="49" charset="0"/>
              </a:rPr>
              <a:t> </a:t>
            </a:r>
            <a:endParaRPr lang="en-US" sz="4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if (f == A[Mid])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	return(Mid); // found – return where!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&lt;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return(BS(A,top,Mid - 1,f));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&gt;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 Mid + 1,bot,f));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}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45491" name="Line 19"/>
          <p:cNvSpPr>
            <a:spLocks noChangeShapeType="1"/>
          </p:cNvSpPr>
          <p:nvPr/>
        </p:nvSpPr>
        <p:spPr bwMode="auto">
          <a:xfrm>
            <a:off x="885825" y="5372100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5492" name="Text Box 20"/>
          <p:cNvSpPr txBox="1">
            <a:spLocks noChangeArrowheads="1"/>
          </p:cNvSpPr>
          <p:nvPr/>
        </p:nvSpPr>
        <p:spPr bwMode="auto">
          <a:xfrm>
            <a:off x="311150" y="982663"/>
            <a:ext cx="6546850" cy="4275137"/>
          </a:xfrm>
          <a:prstGeom prst="rect">
            <a:avLst/>
          </a:prstGeom>
          <a:solidFill>
            <a:srgbClr val="FFE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int BS(string A[], int top, int bot, string f)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if (top &gt; bot)	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return (-1); 	// Value not found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else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int Mid = (top + bot) / 2;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sz="400" b="1">
                <a:latin typeface="Courier New" pitchFamily="49" charset="0"/>
                <a:cs typeface="Courier New" pitchFamily="49" charset="0"/>
              </a:rPr>
              <a:t> </a:t>
            </a:r>
            <a:endParaRPr lang="en-US" sz="4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if (f == A[Mid])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	return(Mid); // found – return where!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&lt;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return(BS(A,top,Mid - 1,f));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&gt;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 Mid + 1,bot,f));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}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45493" name="Rectangle 21"/>
          <p:cNvSpPr>
            <a:spLocks noChangeArrowheads="1"/>
          </p:cNvSpPr>
          <p:nvPr/>
        </p:nvSpPr>
        <p:spPr bwMode="auto">
          <a:xfrm>
            <a:off x="7010400" y="2114550"/>
            <a:ext cx="2133600" cy="243840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5494" name="Rectangle 22"/>
          <p:cNvSpPr>
            <a:spLocks noChangeArrowheads="1"/>
          </p:cNvSpPr>
          <p:nvPr/>
        </p:nvSpPr>
        <p:spPr bwMode="auto">
          <a:xfrm>
            <a:off x="7277100" y="990600"/>
            <a:ext cx="1704975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5495" name="Line 23"/>
          <p:cNvSpPr>
            <a:spLocks noChangeShapeType="1"/>
          </p:cNvSpPr>
          <p:nvPr/>
        </p:nvSpPr>
        <p:spPr bwMode="auto">
          <a:xfrm>
            <a:off x="1038225" y="4514850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5496" name="Text Box 24"/>
          <p:cNvSpPr txBox="1">
            <a:spLocks noChangeArrowheads="1"/>
          </p:cNvSpPr>
          <p:nvPr/>
        </p:nvSpPr>
        <p:spPr bwMode="auto">
          <a:xfrm>
            <a:off x="304800" y="2049463"/>
            <a:ext cx="6546850" cy="4275137"/>
          </a:xfrm>
          <a:prstGeom prst="rect">
            <a:avLst/>
          </a:prstGeom>
          <a:solidFill>
            <a:srgbClr val="FFE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int BS(string A[], int top, int bot, string f)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if (top &gt; bot)	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return (-1); 	// Value not found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else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int Mid = (top + bot) / 2;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sz="400" b="1">
                <a:latin typeface="Courier New" pitchFamily="49" charset="0"/>
                <a:cs typeface="Courier New" pitchFamily="49" charset="0"/>
              </a:rPr>
              <a:t> </a:t>
            </a:r>
            <a:endParaRPr lang="en-US" sz="4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if (f == A[Mid])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	return(Mid); // found – return where!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&lt;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return(BS(A,top,Mid - 1,f));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&gt;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 Mid + 1,bot,f));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}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45497" name="Rectangle 25"/>
          <p:cNvSpPr>
            <a:spLocks noChangeArrowheads="1"/>
          </p:cNvSpPr>
          <p:nvPr/>
        </p:nvSpPr>
        <p:spPr bwMode="auto">
          <a:xfrm>
            <a:off x="152400" y="933450"/>
            <a:ext cx="6819900" cy="1114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5498" name="Line 26"/>
          <p:cNvSpPr>
            <a:spLocks noChangeShapeType="1"/>
          </p:cNvSpPr>
          <p:nvPr/>
        </p:nvSpPr>
        <p:spPr bwMode="auto">
          <a:xfrm>
            <a:off x="1038225" y="5581650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5499" name="Text Box 27"/>
          <p:cNvSpPr txBox="1">
            <a:spLocks noChangeArrowheads="1"/>
          </p:cNvSpPr>
          <p:nvPr/>
        </p:nvSpPr>
        <p:spPr bwMode="auto">
          <a:xfrm>
            <a:off x="4191000" y="5410200"/>
            <a:ext cx="457200" cy="366713"/>
          </a:xfrm>
          <a:prstGeom prst="rect">
            <a:avLst/>
          </a:prstGeom>
          <a:solidFill>
            <a:srgbClr val="FFE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00"/>
                </a:solidFill>
              </a:rPr>
              <a:t>    </a:t>
            </a:r>
          </a:p>
        </p:txBody>
      </p:sp>
      <p:sp>
        <p:nvSpPr>
          <p:cNvPr id="745500" name="Text Box 28"/>
          <p:cNvSpPr txBox="1">
            <a:spLocks noChangeArrowheads="1"/>
          </p:cNvSpPr>
          <p:nvPr/>
        </p:nvSpPr>
        <p:spPr bwMode="auto">
          <a:xfrm>
            <a:off x="3124200" y="5410200"/>
            <a:ext cx="942975" cy="396875"/>
          </a:xfrm>
          <a:prstGeom prst="rect">
            <a:avLst/>
          </a:prstGeom>
          <a:solidFill>
            <a:srgbClr val="FFE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990000"/>
                </a:solidFill>
              </a:rPr>
              <a:t>          </a:t>
            </a:r>
            <a:r>
              <a:rPr lang="en-US" sz="2000">
                <a:solidFill>
                  <a:srgbClr val="990000"/>
                </a:solidFill>
              </a:rPr>
              <a:t> </a:t>
            </a:r>
          </a:p>
        </p:txBody>
      </p:sp>
      <p:sp>
        <p:nvSpPr>
          <p:cNvPr id="745501" name="Text Box 29"/>
          <p:cNvSpPr txBox="1">
            <a:spLocks noChangeArrowheads="1"/>
          </p:cNvSpPr>
          <p:nvPr/>
        </p:nvSpPr>
        <p:spPr bwMode="auto">
          <a:xfrm>
            <a:off x="539750" y="1135063"/>
            <a:ext cx="6546850" cy="4275137"/>
          </a:xfrm>
          <a:prstGeom prst="rect">
            <a:avLst/>
          </a:prstGeom>
          <a:solidFill>
            <a:srgbClr val="F7FFF8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int BS(string A[], int top, int bot, string f)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if (top &gt; bot)	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return (-1); 	// Value not found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else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int Mid = (top + bot) / 2;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sz="400" b="1">
                <a:latin typeface="Courier New" pitchFamily="49" charset="0"/>
                <a:cs typeface="Courier New" pitchFamily="49" charset="0"/>
              </a:rPr>
              <a:t> </a:t>
            </a:r>
            <a:endParaRPr lang="en-US" sz="4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if (f == A[Mid])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	return(Mid); // found – return where!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&lt;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return(BS(A,top,Mid - 1,f));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&gt;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 Mid + 1,bot,f));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}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45502" name="Text Box 30"/>
          <p:cNvSpPr txBox="1">
            <a:spLocks noChangeArrowheads="1"/>
          </p:cNvSpPr>
          <p:nvPr/>
        </p:nvSpPr>
        <p:spPr bwMode="auto">
          <a:xfrm>
            <a:off x="3168650" y="5394325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990000"/>
                </a:solidFill>
              </a:rPr>
              <a:t>   3     </a:t>
            </a:r>
            <a:r>
              <a:rPr lang="en-US" sz="2000">
                <a:solidFill>
                  <a:srgbClr val="990000"/>
                </a:solidFill>
              </a:rPr>
              <a:t> </a:t>
            </a:r>
          </a:p>
        </p:txBody>
      </p:sp>
      <p:sp>
        <p:nvSpPr>
          <p:cNvPr id="745503" name="Text Box 31"/>
          <p:cNvSpPr txBox="1">
            <a:spLocks noChangeArrowheads="1"/>
          </p:cNvSpPr>
          <p:nvPr/>
        </p:nvSpPr>
        <p:spPr bwMode="auto">
          <a:xfrm>
            <a:off x="4191000" y="5410200"/>
            <a:ext cx="392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00"/>
                </a:solidFill>
              </a:rPr>
              <a:t> 4</a:t>
            </a:r>
          </a:p>
        </p:txBody>
      </p:sp>
      <p:sp>
        <p:nvSpPr>
          <p:cNvPr id="745504" name="Line 32"/>
          <p:cNvSpPr>
            <a:spLocks noChangeShapeType="1"/>
          </p:cNvSpPr>
          <p:nvPr/>
        </p:nvSpPr>
        <p:spPr bwMode="auto">
          <a:xfrm>
            <a:off x="323850" y="13049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5505" name="Line 33"/>
          <p:cNvSpPr>
            <a:spLocks noChangeShapeType="1"/>
          </p:cNvSpPr>
          <p:nvPr/>
        </p:nvSpPr>
        <p:spPr bwMode="auto">
          <a:xfrm>
            <a:off x="609600" y="1857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5506" name="AutoShape 34"/>
          <p:cNvSpPr>
            <a:spLocks noChangeArrowheads="1"/>
          </p:cNvSpPr>
          <p:nvPr/>
        </p:nvSpPr>
        <p:spPr bwMode="auto">
          <a:xfrm>
            <a:off x="1943100" y="1123950"/>
            <a:ext cx="1524000" cy="457200"/>
          </a:xfrm>
          <a:prstGeom prst="wedgeRoundRectCallout">
            <a:avLst>
              <a:gd name="adj1" fmla="val -46560"/>
              <a:gd name="adj2" fmla="val 89583"/>
              <a:gd name="adj3" fmla="val 16667"/>
            </a:avLst>
          </a:prstGeom>
          <a:solidFill>
            <a:srgbClr val="CCFF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3 &gt; 4</a:t>
            </a:r>
          </a:p>
        </p:txBody>
      </p:sp>
      <p:sp>
        <p:nvSpPr>
          <p:cNvPr id="745507" name="Line 35"/>
          <p:cNvSpPr>
            <a:spLocks noChangeShapeType="1"/>
          </p:cNvSpPr>
          <p:nvPr/>
        </p:nvSpPr>
        <p:spPr bwMode="auto">
          <a:xfrm>
            <a:off x="609600" y="2409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5508" name="Line 36"/>
          <p:cNvSpPr>
            <a:spLocks noChangeShapeType="1"/>
          </p:cNvSpPr>
          <p:nvPr/>
        </p:nvSpPr>
        <p:spPr bwMode="auto">
          <a:xfrm>
            <a:off x="838200" y="2962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5509" name="AutoShape 37"/>
          <p:cNvSpPr>
            <a:spLocks noChangeArrowheads="1"/>
          </p:cNvSpPr>
          <p:nvPr/>
        </p:nvSpPr>
        <p:spPr bwMode="auto">
          <a:xfrm>
            <a:off x="3276600" y="1962150"/>
            <a:ext cx="2133600" cy="685800"/>
          </a:xfrm>
          <a:prstGeom prst="wedgeRoundRectCallout">
            <a:avLst>
              <a:gd name="adj1" fmla="val -47546"/>
              <a:gd name="adj2" fmla="val 76389"/>
              <a:gd name="adj3" fmla="val 16667"/>
            </a:avLst>
          </a:prstGeom>
          <a:solidFill>
            <a:srgbClr val="CCFF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(3 + 4) / 2</a:t>
            </a:r>
          </a:p>
          <a:p>
            <a:r>
              <a:rPr lang="en-US" sz="2000"/>
              <a:t>Which is… 3</a:t>
            </a:r>
          </a:p>
        </p:txBody>
      </p:sp>
      <p:sp>
        <p:nvSpPr>
          <p:cNvPr id="745510" name="Line 38"/>
          <p:cNvSpPr>
            <a:spLocks noChangeShapeType="1"/>
          </p:cNvSpPr>
          <p:nvPr/>
        </p:nvSpPr>
        <p:spPr bwMode="auto">
          <a:xfrm>
            <a:off x="838200" y="3276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5511" name="AutoShape 39"/>
          <p:cNvSpPr>
            <a:spLocks noChangeArrowheads="1"/>
          </p:cNvSpPr>
          <p:nvPr/>
        </p:nvSpPr>
        <p:spPr bwMode="auto">
          <a:xfrm>
            <a:off x="2362200" y="2476500"/>
            <a:ext cx="2724150" cy="476250"/>
          </a:xfrm>
          <a:prstGeom prst="wedgeRoundRectCallout">
            <a:avLst>
              <a:gd name="adj1" fmla="val -48079"/>
              <a:gd name="adj2" fmla="val 88000"/>
              <a:gd name="adj3" fmla="val 16667"/>
            </a:avLst>
          </a:prstGeom>
          <a:solidFill>
            <a:srgbClr val="CCFF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“David” == “David”</a:t>
            </a:r>
          </a:p>
        </p:txBody>
      </p:sp>
      <p:sp>
        <p:nvSpPr>
          <p:cNvPr id="745512" name="Rectangle 40"/>
          <p:cNvSpPr>
            <a:spLocks noChangeArrowheads="1"/>
          </p:cNvSpPr>
          <p:nvPr/>
        </p:nvSpPr>
        <p:spPr bwMode="auto">
          <a:xfrm>
            <a:off x="7010400" y="200025"/>
            <a:ext cx="2133600" cy="1190625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5513" name="Rectangle 41"/>
          <p:cNvSpPr>
            <a:spLocks noChangeArrowheads="1"/>
          </p:cNvSpPr>
          <p:nvPr/>
        </p:nvSpPr>
        <p:spPr bwMode="auto">
          <a:xfrm>
            <a:off x="6400800" y="990600"/>
            <a:ext cx="381000" cy="400050"/>
          </a:xfrm>
          <a:prstGeom prst="rect">
            <a:avLst/>
          </a:prstGeom>
          <a:solidFill>
            <a:srgbClr val="FFEFFF">
              <a:alpha val="8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745514" name="Group 42"/>
          <p:cNvGrpSpPr>
            <a:grpSpLocks/>
          </p:cNvGrpSpPr>
          <p:nvPr/>
        </p:nvGrpSpPr>
        <p:grpSpPr bwMode="auto">
          <a:xfrm>
            <a:off x="6381750" y="1752600"/>
            <a:ext cx="701675" cy="366713"/>
            <a:chOff x="614" y="3866"/>
            <a:chExt cx="442" cy="231"/>
          </a:xfrm>
        </p:grpSpPr>
        <p:sp>
          <p:nvSpPr>
            <p:cNvPr id="745515" name="Text Box 43"/>
            <p:cNvSpPr txBox="1">
              <a:spLocks noChangeArrowheads="1"/>
            </p:cNvSpPr>
            <p:nvPr/>
          </p:nvSpPr>
          <p:spPr bwMode="auto">
            <a:xfrm>
              <a:off x="614" y="3866"/>
              <a:ext cx="3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990000"/>
                  </a:solidFill>
                </a:rPr>
                <a:t>bot</a:t>
              </a:r>
            </a:p>
          </p:txBody>
        </p:sp>
        <p:sp>
          <p:nvSpPr>
            <p:cNvPr id="745516" name="Line 44"/>
            <p:cNvSpPr>
              <a:spLocks noChangeShapeType="1"/>
            </p:cNvSpPr>
            <p:nvPr/>
          </p:nvSpPr>
          <p:spPr bwMode="auto">
            <a:xfrm>
              <a:off x="912" y="3984"/>
              <a:ext cx="14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745517" name="Group 45"/>
          <p:cNvGrpSpPr>
            <a:grpSpLocks/>
          </p:cNvGrpSpPr>
          <p:nvPr/>
        </p:nvGrpSpPr>
        <p:grpSpPr bwMode="auto">
          <a:xfrm>
            <a:off x="6400800" y="228600"/>
            <a:ext cx="701675" cy="366713"/>
            <a:chOff x="614" y="3866"/>
            <a:chExt cx="442" cy="231"/>
          </a:xfrm>
        </p:grpSpPr>
        <p:sp>
          <p:nvSpPr>
            <p:cNvPr id="745518" name="Text Box 46"/>
            <p:cNvSpPr txBox="1">
              <a:spLocks noChangeArrowheads="1"/>
            </p:cNvSpPr>
            <p:nvPr/>
          </p:nvSpPr>
          <p:spPr bwMode="auto">
            <a:xfrm>
              <a:off x="614" y="3866"/>
              <a:ext cx="3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990000"/>
                  </a:solidFill>
                </a:rPr>
                <a:t>top</a:t>
              </a:r>
            </a:p>
          </p:txBody>
        </p:sp>
        <p:sp>
          <p:nvSpPr>
            <p:cNvPr id="745519" name="Line 47"/>
            <p:cNvSpPr>
              <a:spLocks noChangeShapeType="1"/>
            </p:cNvSpPr>
            <p:nvPr/>
          </p:nvSpPr>
          <p:spPr bwMode="auto">
            <a:xfrm>
              <a:off x="912" y="3984"/>
              <a:ext cx="14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745520" name="Group 48"/>
          <p:cNvGrpSpPr>
            <a:grpSpLocks/>
          </p:cNvGrpSpPr>
          <p:nvPr/>
        </p:nvGrpSpPr>
        <p:grpSpPr bwMode="auto">
          <a:xfrm>
            <a:off x="6391275" y="976313"/>
            <a:ext cx="768350" cy="366712"/>
            <a:chOff x="572" y="3866"/>
            <a:chExt cx="484" cy="231"/>
          </a:xfrm>
        </p:grpSpPr>
        <p:sp>
          <p:nvSpPr>
            <p:cNvPr id="745521" name="Text Box 49"/>
            <p:cNvSpPr txBox="1">
              <a:spLocks noChangeArrowheads="1"/>
            </p:cNvSpPr>
            <p:nvPr/>
          </p:nvSpPr>
          <p:spPr bwMode="auto">
            <a:xfrm>
              <a:off x="572" y="3866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90000"/>
                  </a:solidFill>
                </a:rPr>
                <a:t>Mid  </a:t>
              </a:r>
            </a:p>
          </p:txBody>
        </p:sp>
        <p:sp>
          <p:nvSpPr>
            <p:cNvPr id="745522" name="Line 50"/>
            <p:cNvSpPr>
              <a:spLocks noChangeShapeType="1"/>
            </p:cNvSpPr>
            <p:nvPr/>
          </p:nvSpPr>
          <p:spPr bwMode="auto">
            <a:xfrm>
              <a:off x="912" y="3984"/>
              <a:ext cx="14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745523" name="Group 51"/>
          <p:cNvGrpSpPr>
            <a:grpSpLocks/>
          </p:cNvGrpSpPr>
          <p:nvPr/>
        </p:nvGrpSpPr>
        <p:grpSpPr bwMode="auto">
          <a:xfrm>
            <a:off x="5638800" y="1366838"/>
            <a:ext cx="768350" cy="366712"/>
            <a:chOff x="572" y="3866"/>
            <a:chExt cx="484" cy="231"/>
          </a:xfrm>
        </p:grpSpPr>
        <p:sp>
          <p:nvSpPr>
            <p:cNvPr id="745524" name="Text Box 52"/>
            <p:cNvSpPr txBox="1">
              <a:spLocks noChangeArrowheads="1"/>
            </p:cNvSpPr>
            <p:nvPr/>
          </p:nvSpPr>
          <p:spPr bwMode="auto">
            <a:xfrm>
              <a:off x="572" y="3866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90000"/>
                  </a:solidFill>
                </a:rPr>
                <a:t>Mid  </a:t>
              </a:r>
            </a:p>
          </p:txBody>
        </p:sp>
        <p:sp>
          <p:nvSpPr>
            <p:cNvPr id="745525" name="Line 53"/>
            <p:cNvSpPr>
              <a:spLocks noChangeShapeType="1"/>
            </p:cNvSpPr>
            <p:nvPr/>
          </p:nvSpPr>
          <p:spPr bwMode="auto">
            <a:xfrm>
              <a:off x="912" y="3984"/>
              <a:ext cx="14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745526" name="Line 54"/>
          <p:cNvSpPr>
            <a:spLocks noChangeShapeType="1"/>
          </p:cNvSpPr>
          <p:nvPr/>
        </p:nvSpPr>
        <p:spPr bwMode="auto">
          <a:xfrm>
            <a:off x="1171575" y="3571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5527" name="Rectangle 55"/>
          <p:cNvSpPr>
            <a:spLocks noChangeArrowheads="1"/>
          </p:cNvSpPr>
          <p:nvPr/>
        </p:nvSpPr>
        <p:spPr bwMode="auto">
          <a:xfrm>
            <a:off x="2495550" y="3429000"/>
            <a:ext cx="428625" cy="295275"/>
          </a:xfrm>
          <a:prstGeom prst="rect">
            <a:avLst/>
          </a:prstGeom>
          <a:solidFill>
            <a:srgbClr val="F7F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5528" name="Rectangle 56"/>
          <p:cNvSpPr>
            <a:spLocks noChangeArrowheads="1"/>
          </p:cNvSpPr>
          <p:nvPr/>
        </p:nvSpPr>
        <p:spPr bwMode="auto">
          <a:xfrm>
            <a:off x="2286000" y="5429250"/>
            <a:ext cx="2714625" cy="323850"/>
          </a:xfrm>
          <a:prstGeom prst="rect">
            <a:avLst/>
          </a:prstGeom>
          <a:solidFill>
            <a:srgbClr val="FFE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5529" name="Text Box 57"/>
          <p:cNvSpPr txBox="1">
            <a:spLocks noChangeArrowheads="1"/>
          </p:cNvSpPr>
          <p:nvPr/>
        </p:nvSpPr>
        <p:spPr bwMode="auto">
          <a:xfrm>
            <a:off x="2466975" y="3405188"/>
            <a:ext cx="460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FFF8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 3</a:t>
            </a:r>
            <a:r>
              <a:rPr lang="en-US"/>
              <a:t> </a:t>
            </a:r>
          </a:p>
        </p:txBody>
      </p:sp>
      <p:sp>
        <p:nvSpPr>
          <p:cNvPr id="745530" name="Rectangle 58"/>
          <p:cNvSpPr>
            <a:spLocks noChangeArrowheads="1"/>
          </p:cNvSpPr>
          <p:nvPr/>
        </p:nvSpPr>
        <p:spPr bwMode="auto">
          <a:xfrm>
            <a:off x="7286625" y="1371600"/>
            <a:ext cx="1704975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5555 " pathEditMode="relative" ptsTypes="AA">
                                      <p:cBhvr>
                                        <p:cTn id="6" dur="2000" fill="hold"/>
                                        <p:tgtEl>
                                          <p:spTgt spid="7454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5555 " pathEditMode="relative" ptsTypes="AA">
                                      <p:cBhvr>
                                        <p:cTn id="8" dur="2000" fill="hold"/>
                                        <p:tgtEl>
                                          <p:spTgt spid="745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45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00393 L 0.03924 -0.64884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7455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-3263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0.08646 -0.6527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7455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-3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745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0"/>
                                        <p:tgtEl>
                                          <p:spTgt spid="745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4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6 L -0.00209 0.16528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7455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4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4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4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4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745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0"/>
                                        <p:tgtEl>
                                          <p:spTgt spid="74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16 0.02107 L 0.10503 0.29607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745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13750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000"/>
                                        <p:tgtEl>
                                          <p:spTgt spid="74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2000"/>
                                        <p:tgtEl>
                                          <p:spTgt spid="745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2000"/>
                                        <p:tgtEl>
                                          <p:spTgt spid="745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92" grpId="0" animBg="1"/>
      <p:bldP spid="745495" grpId="0" animBg="1"/>
      <p:bldP spid="745496" grpId="0" animBg="1"/>
      <p:bldP spid="745497" grpId="0" animBg="1"/>
      <p:bldP spid="745498" grpId="0" animBg="1"/>
      <p:bldP spid="745499" grpId="0" animBg="1"/>
      <p:bldP spid="745499" grpId="1" animBg="1"/>
      <p:bldP spid="745500" grpId="0" animBg="1"/>
      <p:bldP spid="745500" grpId="1" animBg="1"/>
      <p:bldP spid="745501" grpId="0" animBg="1"/>
      <p:bldP spid="745501" grpId="1" animBg="1"/>
      <p:bldP spid="745502" grpId="0"/>
      <p:bldP spid="745503" grpId="0"/>
      <p:bldP spid="745504" grpId="0" animBg="1"/>
      <p:bldP spid="745504" grpId="1" animBg="1"/>
      <p:bldP spid="745505" grpId="0" animBg="1"/>
      <p:bldP spid="745505" grpId="1" animBg="1"/>
      <p:bldP spid="745506" grpId="0" animBg="1"/>
      <p:bldP spid="745506" grpId="1" animBg="1"/>
      <p:bldP spid="745507" grpId="0" animBg="1"/>
      <p:bldP spid="745507" grpId="1" animBg="1"/>
      <p:bldP spid="745508" grpId="0" animBg="1"/>
      <p:bldP spid="745508" grpId="1" animBg="1"/>
      <p:bldP spid="745509" grpId="0" animBg="1"/>
      <p:bldP spid="745509" grpId="1" animBg="1"/>
      <p:bldP spid="745510" grpId="0" animBg="1"/>
      <p:bldP spid="745510" grpId="1" animBg="1"/>
      <p:bldP spid="745511" grpId="0" animBg="1"/>
      <p:bldP spid="745511" grpId="1" animBg="1"/>
      <p:bldP spid="745512" grpId="0" animBg="1"/>
      <p:bldP spid="745513" grpId="0" animBg="1"/>
      <p:bldP spid="745526" grpId="0" animBg="1"/>
      <p:bldP spid="745526" grpId="1" animBg="1"/>
      <p:bldP spid="745527" grpId="0" animBg="1"/>
      <p:bldP spid="745527" grpId="1" animBg="1"/>
      <p:bldP spid="745528" grpId="0" animBg="1"/>
      <p:bldP spid="745529" grpId="0" build="allAtOnce"/>
      <p:bldP spid="74553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D6D4-48A5-4846-BB42-33E4A6F3998A}" type="slidenum">
              <a:rPr lang="en-US"/>
              <a:pPr/>
              <a:t>66</a:t>
            </a:fld>
            <a:endParaRPr lang="en-US"/>
          </a:p>
        </p:txBody>
      </p:sp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0" y="-219075"/>
            <a:ext cx="7772400" cy="1143000"/>
          </a:xfrm>
        </p:spPr>
        <p:txBody>
          <a:bodyPr/>
          <a:lstStyle/>
          <a:p>
            <a:r>
              <a:rPr lang="en-US" sz="4000"/>
              <a:t>Recursion: Binary Search</a:t>
            </a:r>
          </a:p>
        </p:txBody>
      </p:sp>
      <p:grpSp>
        <p:nvGrpSpPr>
          <p:cNvPr id="747523" name="Group 3"/>
          <p:cNvGrpSpPr>
            <a:grpSpLocks/>
          </p:cNvGrpSpPr>
          <p:nvPr/>
        </p:nvGrpSpPr>
        <p:grpSpPr bwMode="auto">
          <a:xfrm>
            <a:off x="7296150" y="228600"/>
            <a:ext cx="1681163" cy="4181475"/>
            <a:chOff x="4596" y="144"/>
            <a:chExt cx="1059" cy="2634"/>
          </a:xfrm>
        </p:grpSpPr>
        <p:sp>
          <p:nvSpPr>
            <p:cNvPr id="747524" name="Rectangle 4"/>
            <p:cNvSpPr>
              <a:spLocks noChangeArrowheads="1"/>
            </p:cNvSpPr>
            <p:nvPr/>
          </p:nvSpPr>
          <p:spPr bwMode="auto">
            <a:xfrm>
              <a:off x="4599" y="144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Albert</a:t>
              </a:r>
            </a:p>
          </p:txBody>
        </p:sp>
        <p:sp>
          <p:nvSpPr>
            <p:cNvPr id="747525" name="Rectangle 5"/>
            <p:cNvSpPr>
              <a:spLocks noChangeArrowheads="1"/>
            </p:cNvSpPr>
            <p:nvPr/>
          </p:nvSpPr>
          <p:spPr bwMode="auto">
            <a:xfrm>
              <a:off x="4599" y="38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smtClean="0"/>
                <a:t>Brandy</a:t>
              </a:r>
              <a:endParaRPr lang="en-US" sz="2400" dirty="0"/>
            </a:p>
          </p:txBody>
        </p:sp>
        <p:sp>
          <p:nvSpPr>
            <p:cNvPr id="747526" name="Rectangle 6"/>
            <p:cNvSpPr>
              <a:spLocks noChangeArrowheads="1"/>
            </p:cNvSpPr>
            <p:nvPr/>
          </p:nvSpPr>
          <p:spPr bwMode="auto">
            <a:xfrm>
              <a:off x="4599" y="62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Carol</a:t>
              </a:r>
            </a:p>
          </p:txBody>
        </p:sp>
        <p:sp>
          <p:nvSpPr>
            <p:cNvPr id="747527" name="Rectangle 7"/>
            <p:cNvSpPr>
              <a:spLocks noChangeArrowheads="1"/>
            </p:cNvSpPr>
            <p:nvPr/>
          </p:nvSpPr>
          <p:spPr bwMode="auto">
            <a:xfrm>
              <a:off x="4599" y="86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David</a:t>
              </a:r>
            </a:p>
          </p:txBody>
        </p:sp>
        <p:sp>
          <p:nvSpPr>
            <p:cNvPr id="747528" name="Rectangle 8"/>
            <p:cNvSpPr>
              <a:spLocks noChangeArrowheads="1"/>
            </p:cNvSpPr>
            <p:nvPr/>
          </p:nvSpPr>
          <p:spPr bwMode="auto">
            <a:xfrm>
              <a:off x="4599" y="110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Eugene</a:t>
              </a:r>
            </a:p>
          </p:txBody>
        </p:sp>
        <p:sp>
          <p:nvSpPr>
            <p:cNvPr id="747529" name="Rectangle 9"/>
            <p:cNvSpPr>
              <a:spLocks noChangeArrowheads="1"/>
            </p:cNvSpPr>
            <p:nvPr/>
          </p:nvSpPr>
          <p:spPr bwMode="auto">
            <a:xfrm>
              <a:off x="4599" y="134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Frank</a:t>
              </a:r>
            </a:p>
          </p:txBody>
        </p:sp>
        <p:sp>
          <p:nvSpPr>
            <p:cNvPr id="747530" name="Rectangle 10"/>
            <p:cNvSpPr>
              <a:spLocks noChangeArrowheads="1"/>
            </p:cNvSpPr>
            <p:nvPr/>
          </p:nvSpPr>
          <p:spPr bwMode="auto">
            <a:xfrm>
              <a:off x="4599" y="158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Gordon</a:t>
              </a:r>
            </a:p>
          </p:txBody>
        </p:sp>
        <p:sp>
          <p:nvSpPr>
            <p:cNvPr id="747531" name="Rectangle 11"/>
            <p:cNvSpPr>
              <a:spLocks noChangeArrowheads="1"/>
            </p:cNvSpPr>
            <p:nvPr/>
          </p:nvSpPr>
          <p:spPr bwMode="auto">
            <a:xfrm>
              <a:off x="4599" y="182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Grendel</a:t>
              </a:r>
            </a:p>
          </p:txBody>
        </p:sp>
        <p:sp>
          <p:nvSpPr>
            <p:cNvPr id="747532" name="Rectangle 12"/>
            <p:cNvSpPr>
              <a:spLocks noChangeArrowheads="1"/>
            </p:cNvSpPr>
            <p:nvPr/>
          </p:nvSpPr>
          <p:spPr bwMode="auto">
            <a:xfrm>
              <a:off x="4596" y="2058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Hank</a:t>
              </a:r>
            </a:p>
          </p:txBody>
        </p:sp>
        <p:sp>
          <p:nvSpPr>
            <p:cNvPr id="747533" name="Rectangle 13"/>
            <p:cNvSpPr>
              <a:spLocks noChangeArrowheads="1"/>
            </p:cNvSpPr>
            <p:nvPr/>
          </p:nvSpPr>
          <p:spPr bwMode="auto">
            <a:xfrm>
              <a:off x="4596" y="2298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Wayne</a:t>
              </a:r>
            </a:p>
          </p:txBody>
        </p:sp>
        <p:sp>
          <p:nvSpPr>
            <p:cNvPr id="747534" name="Rectangle 14"/>
            <p:cNvSpPr>
              <a:spLocks noChangeArrowheads="1"/>
            </p:cNvSpPr>
            <p:nvPr/>
          </p:nvSpPr>
          <p:spPr bwMode="auto">
            <a:xfrm>
              <a:off x="4597" y="2538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Yentle</a:t>
              </a:r>
            </a:p>
          </p:txBody>
        </p:sp>
      </p:grpSp>
      <p:sp>
        <p:nvSpPr>
          <p:cNvPr id="747535" name="Text Box 15"/>
          <p:cNvSpPr txBox="1">
            <a:spLocks noChangeArrowheads="1"/>
          </p:cNvSpPr>
          <p:nvPr/>
        </p:nvSpPr>
        <p:spPr bwMode="auto">
          <a:xfrm>
            <a:off x="4114800" y="4875213"/>
            <a:ext cx="4743450" cy="1906587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main()</a:t>
            </a:r>
          </a:p>
          <a:p>
            <a:pPr algn="l"/>
            <a:r>
              <a:rPr lang="en-US" sz="17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string names[11] = {“Albert”,…};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if (BS(names,0,10,”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</a:rPr>
              <a:t>David</a:t>
            </a:r>
            <a:r>
              <a:rPr lang="en-US" sz="1700" b="1">
                <a:latin typeface="Courier New" pitchFamily="49" charset="0"/>
              </a:rPr>
              <a:t>”) != -1)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cout &lt;&lt; “Found it!”;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</a:t>
            </a:r>
          </a:p>
        </p:txBody>
      </p:sp>
      <p:sp>
        <p:nvSpPr>
          <p:cNvPr id="747536" name="Rectangle 16"/>
          <p:cNvSpPr>
            <a:spLocks noChangeArrowheads="1"/>
          </p:cNvSpPr>
          <p:nvPr/>
        </p:nvSpPr>
        <p:spPr bwMode="auto">
          <a:xfrm>
            <a:off x="7286625" y="2133600"/>
            <a:ext cx="1704975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37" name="Text Box 17"/>
          <p:cNvSpPr txBox="1">
            <a:spLocks noChangeArrowheads="1"/>
          </p:cNvSpPr>
          <p:nvPr/>
        </p:nvSpPr>
        <p:spPr bwMode="auto">
          <a:xfrm>
            <a:off x="6962775" y="276225"/>
            <a:ext cx="427038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  <a:p>
            <a:endParaRPr lang="en-US" sz="600"/>
          </a:p>
          <a:p>
            <a:r>
              <a:rPr lang="en-US"/>
              <a:t>1</a:t>
            </a:r>
          </a:p>
          <a:p>
            <a:endParaRPr lang="en-US" sz="600"/>
          </a:p>
          <a:p>
            <a:r>
              <a:rPr lang="en-US"/>
              <a:t>2</a:t>
            </a:r>
          </a:p>
          <a:p>
            <a:endParaRPr lang="en-US" sz="600"/>
          </a:p>
          <a:p>
            <a:r>
              <a:rPr lang="en-US"/>
              <a:t>3</a:t>
            </a:r>
          </a:p>
          <a:p>
            <a:endParaRPr lang="en-US" sz="600"/>
          </a:p>
          <a:p>
            <a:r>
              <a:rPr lang="en-US"/>
              <a:t>4</a:t>
            </a:r>
          </a:p>
          <a:p>
            <a:endParaRPr lang="en-US" sz="800"/>
          </a:p>
          <a:p>
            <a:r>
              <a:rPr lang="en-US"/>
              <a:t>5</a:t>
            </a:r>
          </a:p>
          <a:p>
            <a:endParaRPr lang="en-US" sz="600"/>
          </a:p>
          <a:p>
            <a:r>
              <a:rPr lang="en-US"/>
              <a:t>6</a:t>
            </a:r>
          </a:p>
          <a:p>
            <a:endParaRPr lang="en-US" sz="800"/>
          </a:p>
          <a:p>
            <a:r>
              <a:rPr lang="en-US"/>
              <a:t>7</a:t>
            </a:r>
          </a:p>
          <a:p>
            <a:endParaRPr lang="en-US" sz="600"/>
          </a:p>
          <a:p>
            <a:r>
              <a:rPr lang="en-US"/>
              <a:t>8</a:t>
            </a:r>
          </a:p>
          <a:p>
            <a:endParaRPr lang="en-US" sz="600"/>
          </a:p>
          <a:p>
            <a:r>
              <a:rPr lang="en-US"/>
              <a:t>9</a:t>
            </a:r>
          </a:p>
          <a:p>
            <a:endParaRPr lang="en-US" sz="800"/>
          </a:p>
          <a:p>
            <a:r>
              <a:rPr lang="en-US"/>
              <a:t>10</a:t>
            </a:r>
          </a:p>
        </p:txBody>
      </p:sp>
      <p:sp>
        <p:nvSpPr>
          <p:cNvPr id="747538" name="Text Box 18"/>
          <p:cNvSpPr txBox="1">
            <a:spLocks noChangeArrowheads="1"/>
          </p:cNvSpPr>
          <p:nvPr/>
        </p:nvSpPr>
        <p:spPr bwMode="auto">
          <a:xfrm>
            <a:off x="158750" y="2381250"/>
            <a:ext cx="6546850" cy="42751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int BS(string A[], int top, int bot, string f)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if (top &gt; bot)	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return (-1); 	// Value not found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else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int Mid = (top + bot) / 2;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sz="400" b="1">
                <a:latin typeface="Courier New" pitchFamily="49" charset="0"/>
                <a:cs typeface="Courier New" pitchFamily="49" charset="0"/>
              </a:rPr>
              <a:t> </a:t>
            </a:r>
            <a:endParaRPr lang="en-US" sz="4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if (f == A[Mid])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	return(Mid); // found – return where!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&lt;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return(BS(A,top,Mid - 1,f));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&gt;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 Mid + 1,bot,f));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}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47539" name="Rectangle 19"/>
          <p:cNvSpPr>
            <a:spLocks noChangeArrowheads="1"/>
          </p:cNvSpPr>
          <p:nvPr/>
        </p:nvSpPr>
        <p:spPr bwMode="auto">
          <a:xfrm>
            <a:off x="7010400" y="2114550"/>
            <a:ext cx="2133600" cy="243840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40" name="Rectangle 20"/>
          <p:cNvSpPr>
            <a:spLocks noChangeArrowheads="1"/>
          </p:cNvSpPr>
          <p:nvPr/>
        </p:nvSpPr>
        <p:spPr bwMode="auto">
          <a:xfrm>
            <a:off x="7277100" y="990600"/>
            <a:ext cx="1704975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41" name="Line 21"/>
          <p:cNvSpPr>
            <a:spLocks noChangeShapeType="1"/>
          </p:cNvSpPr>
          <p:nvPr/>
        </p:nvSpPr>
        <p:spPr bwMode="auto">
          <a:xfrm>
            <a:off x="933450" y="5924550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42" name="Text Box 22"/>
          <p:cNvSpPr txBox="1">
            <a:spLocks noChangeArrowheads="1"/>
          </p:cNvSpPr>
          <p:nvPr/>
        </p:nvSpPr>
        <p:spPr bwMode="auto">
          <a:xfrm>
            <a:off x="304800" y="2049463"/>
            <a:ext cx="6546850" cy="4275137"/>
          </a:xfrm>
          <a:prstGeom prst="rect">
            <a:avLst/>
          </a:prstGeom>
          <a:solidFill>
            <a:srgbClr val="FFE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int BS(string A[], int top, int bot, string f)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if (top &gt; bot)	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return (-1); 	// Value not found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else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int Mid = (top + bot) / 2;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sz="400" b="1">
                <a:latin typeface="Courier New" pitchFamily="49" charset="0"/>
                <a:cs typeface="Courier New" pitchFamily="49" charset="0"/>
              </a:rPr>
              <a:t> </a:t>
            </a:r>
            <a:endParaRPr lang="en-US" sz="4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if (f == A[Mid])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	return(Mid); // found – return where!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&lt;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return(BS(A,top,Mid - 1,f));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&gt;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 Mid + 1,bot,f));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}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47543" name="Rectangle 23"/>
          <p:cNvSpPr>
            <a:spLocks noChangeArrowheads="1"/>
          </p:cNvSpPr>
          <p:nvPr/>
        </p:nvSpPr>
        <p:spPr bwMode="auto">
          <a:xfrm>
            <a:off x="2152650" y="5753100"/>
            <a:ext cx="2714625" cy="323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7544" name="Line 24"/>
          <p:cNvSpPr>
            <a:spLocks noChangeShapeType="1"/>
          </p:cNvSpPr>
          <p:nvPr/>
        </p:nvSpPr>
        <p:spPr bwMode="auto">
          <a:xfrm>
            <a:off x="1038225" y="5581650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7545" name="Group 25"/>
          <p:cNvGrpSpPr>
            <a:grpSpLocks/>
          </p:cNvGrpSpPr>
          <p:nvPr/>
        </p:nvGrpSpPr>
        <p:grpSpPr bwMode="auto">
          <a:xfrm>
            <a:off x="6381750" y="1752600"/>
            <a:ext cx="701675" cy="366713"/>
            <a:chOff x="614" y="3866"/>
            <a:chExt cx="442" cy="231"/>
          </a:xfrm>
        </p:grpSpPr>
        <p:sp>
          <p:nvSpPr>
            <p:cNvPr id="747546" name="Text Box 26"/>
            <p:cNvSpPr txBox="1">
              <a:spLocks noChangeArrowheads="1"/>
            </p:cNvSpPr>
            <p:nvPr/>
          </p:nvSpPr>
          <p:spPr bwMode="auto">
            <a:xfrm>
              <a:off x="614" y="3866"/>
              <a:ext cx="3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990000"/>
                  </a:solidFill>
                </a:rPr>
                <a:t>bot</a:t>
              </a:r>
            </a:p>
          </p:txBody>
        </p:sp>
        <p:sp>
          <p:nvSpPr>
            <p:cNvPr id="747547" name="Line 27"/>
            <p:cNvSpPr>
              <a:spLocks noChangeShapeType="1"/>
            </p:cNvSpPr>
            <p:nvPr/>
          </p:nvSpPr>
          <p:spPr bwMode="auto">
            <a:xfrm>
              <a:off x="912" y="3984"/>
              <a:ext cx="14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747548" name="Group 28"/>
          <p:cNvGrpSpPr>
            <a:grpSpLocks/>
          </p:cNvGrpSpPr>
          <p:nvPr/>
        </p:nvGrpSpPr>
        <p:grpSpPr bwMode="auto">
          <a:xfrm>
            <a:off x="6400800" y="228600"/>
            <a:ext cx="701675" cy="366713"/>
            <a:chOff x="614" y="3866"/>
            <a:chExt cx="442" cy="231"/>
          </a:xfrm>
        </p:grpSpPr>
        <p:sp>
          <p:nvSpPr>
            <p:cNvPr id="747549" name="Text Box 29"/>
            <p:cNvSpPr txBox="1">
              <a:spLocks noChangeArrowheads="1"/>
            </p:cNvSpPr>
            <p:nvPr/>
          </p:nvSpPr>
          <p:spPr bwMode="auto">
            <a:xfrm>
              <a:off x="614" y="3866"/>
              <a:ext cx="3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990000"/>
                  </a:solidFill>
                </a:rPr>
                <a:t>top</a:t>
              </a:r>
            </a:p>
          </p:txBody>
        </p:sp>
        <p:sp>
          <p:nvSpPr>
            <p:cNvPr id="747550" name="Line 30"/>
            <p:cNvSpPr>
              <a:spLocks noChangeShapeType="1"/>
            </p:cNvSpPr>
            <p:nvPr/>
          </p:nvSpPr>
          <p:spPr bwMode="auto">
            <a:xfrm>
              <a:off x="912" y="3984"/>
              <a:ext cx="14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747551" name="Group 31"/>
          <p:cNvGrpSpPr>
            <a:grpSpLocks/>
          </p:cNvGrpSpPr>
          <p:nvPr/>
        </p:nvGrpSpPr>
        <p:grpSpPr bwMode="auto">
          <a:xfrm>
            <a:off x="6391275" y="976313"/>
            <a:ext cx="768350" cy="366712"/>
            <a:chOff x="572" y="3866"/>
            <a:chExt cx="484" cy="231"/>
          </a:xfrm>
        </p:grpSpPr>
        <p:sp>
          <p:nvSpPr>
            <p:cNvPr id="747552" name="Text Box 32"/>
            <p:cNvSpPr txBox="1">
              <a:spLocks noChangeArrowheads="1"/>
            </p:cNvSpPr>
            <p:nvPr/>
          </p:nvSpPr>
          <p:spPr bwMode="auto">
            <a:xfrm>
              <a:off x="572" y="3866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90000"/>
                  </a:solidFill>
                </a:rPr>
                <a:t>Mid  </a:t>
              </a:r>
            </a:p>
          </p:txBody>
        </p:sp>
        <p:sp>
          <p:nvSpPr>
            <p:cNvPr id="747553" name="Line 33"/>
            <p:cNvSpPr>
              <a:spLocks noChangeShapeType="1"/>
            </p:cNvSpPr>
            <p:nvPr/>
          </p:nvSpPr>
          <p:spPr bwMode="auto">
            <a:xfrm>
              <a:off x="912" y="3984"/>
              <a:ext cx="14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747554" name="Rectangle 34"/>
          <p:cNvSpPr>
            <a:spLocks noChangeArrowheads="1"/>
          </p:cNvSpPr>
          <p:nvPr/>
        </p:nvSpPr>
        <p:spPr bwMode="auto">
          <a:xfrm>
            <a:off x="2286000" y="5429250"/>
            <a:ext cx="2714625" cy="323850"/>
          </a:xfrm>
          <a:prstGeom prst="rect">
            <a:avLst/>
          </a:prstGeom>
          <a:solidFill>
            <a:srgbClr val="FFE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7555" name="Text Box 35"/>
          <p:cNvSpPr txBox="1">
            <a:spLocks noChangeArrowheads="1"/>
          </p:cNvSpPr>
          <p:nvPr/>
        </p:nvSpPr>
        <p:spPr bwMode="auto">
          <a:xfrm>
            <a:off x="3276600" y="5395913"/>
            <a:ext cx="460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FFF8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 3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475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475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2222 " pathEditMode="relative" ptsTypes="AA">
                                      <p:cBhvr>
                                        <p:cTn id="11" dur="2000" fill="hold"/>
                                        <p:tgtEl>
                                          <p:spTgt spid="7475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2222 " pathEditMode="relative" ptsTypes="AA">
                                      <p:cBhvr>
                                        <p:cTn id="13" dur="2000" fill="hold"/>
                                        <p:tgtEl>
                                          <p:spTgt spid="7475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2222 " pathEditMode="relative" ptsTypes="AA">
                                      <p:cBhvr>
                                        <p:cTn id="15" dur="2000" fill="hold"/>
                                        <p:tgtEl>
                                          <p:spTgt spid="747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2222 " pathEditMode="relative" ptsTypes="AA">
                                      <p:cBhvr>
                                        <p:cTn id="17" dur="2000" fill="hold"/>
                                        <p:tgtEl>
                                          <p:spTgt spid="7475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12061 L -0.03768 0.0490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475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8" y="847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4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747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747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747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2" grpId="0" animBg="1"/>
      <p:bldP spid="747542" grpId="1" animBg="1"/>
      <p:bldP spid="747543" grpId="0" animBg="1"/>
      <p:bldP spid="747544" grpId="0" animBg="1"/>
      <p:bldP spid="747544" grpId="1" animBg="1"/>
      <p:bldP spid="747554" grpId="0" animBg="1"/>
      <p:bldP spid="747554" grpId="1" animBg="1"/>
      <p:bldP spid="747555" grpId="0"/>
      <p:bldP spid="747555" grpId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B094-F2F7-4B11-B2F9-6252C46D13D2}" type="slidenum">
              <a:rPr lang="en-US"/>
              <a:pPr/>
              <a:t>67</a:t>
            </a:fld>
            <a:endParaRPr lang="en-US"/>
          </a:p>
        </p:txBody>
      </p:sp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0" y="-219075"/>
            <a:ext cx="7772400" cy="1143000"/>
          </a:xfrm>
        </p:spPr>
        <p:txBody>
          <a:bodyPr/>
          <a:lstStyle/>
          <a:p>
            <a:r>
              <a:rPr lang="en-US" sz="4000"/>
              <a:t>Recursion: Binary Search</a:t>
            </a:r>
          </a:p>
        </p:txBody>
      </p:sp>
      <p:grpSp>
        <p:nvGrpSpPr>
          <p:cNvPr id="749571" name="Group 3"/>
          <p:cNvGrpSpPr>
            <a:grpSpLocks/>
          </p:cNvGrpSpPr>
          <p:nvPr/>
        </p:nvGrpSpPr>
        <p:grpSpPr bwMode="auto">
          <a:xfrm>
            <a:off x="7296150" y="228600"/>
            <a:ext cx="1681163" cy="4181475"/>
            <a:chOff x="4596" y="144"/>
            <a:chExt cx="1059" cy="2634"/>
          </a:xfrm>
        </p:grpSpPr>
        <p:sp>
          <p:nvSpPr>
            <p:cNvPr id="749572" name="Rectangle 4"/>
            <p:cNvSpPr>
              <a:spLocks noChangeArrowheads="1"/>
            </p:cNvSpPr>
            <p:nvPr/>
          </p:nvSpPr>
          <p:spPr bwMode="auto">
            <a:xfrm>
              <a:off x="4599" y="144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Albert</a:t>
              </a:r>
            </a:p>
          </p:txBody>
        </p:sp>
        <p:sp>
          <p:nvSpPr>
            <p:cNvPr id="749573" name="Rectangle 5"/>
            <p:cNvSpPr>
              <a:spLocks noChangeArrowheads="1"/>
            </p:cNvSpPr>
            <p:nvPr/>
          </p:nvSpPr>
          <p:spPr bwMode="auto">
            <a:xfrm>
              <a:off x="4599" y="38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smtClean="0"/>
                <a:t>Brandy</a:t>
              </a:r>
              <a:endParaRPr lang="en-US" sz="2400" dirty="0"/>
            </a:p>
          </p:txBody>
        </p:sp>
        <p:sp>
          <p:nvSpPr>
            <p:cNvPr id="749574" name="Rectangle 6"/>
            <p:cNvSpPr>
              <a:spLocks noChangeArrowheads="1"/>
            </p:cNvSpPr>
            <p:nvPr/>
          </p:nvSpPr>
          <p:spPr bwMode="auto">
            <a:xfrm>
              <a:off x="4599" y="62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Carol</a:t>
              </a:r>
            </a:p>
          </p:txBody>
        </p:sp>
        <p:sp>
          <p:nvSpPr>
            <p:cNvPr id="749575" name="Rectangle 7"/>
            <p:cNvSpPr>
              <a:spLocks noChangeArrowheads="1"/>
            </p:cNvSpPr>
            <p:nvPr/>
          </p:nvSpPr>
          <p:spPr bwMode="auto">
            <a:xfrm>
              <a:off x="4599" y="86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David</a:t>
              </a:r>
            </a:p>
          </p:txBody>
        </p:sp>
        <p:sp>
          <p:nvSpPr>
            <p:cNvPr id="749576" name="Rectangle 8"/>
            <p:cNvSpPr>
              <a:spLocks noChangeArrowheads="1"/>
            </p:cNvSpPr>
            <p:nvPr/>
          </p:nvSpPr>
          <p:spPr bwMode="auto">
            <a:xfrm>
              <a:off x="4599" y="110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Eugene</a:t>
              </a:r>
            </a:p>
          </p:txBody>
        </p:sp>
        <p:sp>
          <p:nvSpPr>
            <p:cNvPr id="749577" name="Rectangle 9"/>
            <p:cNvSpPr>
              <a:spLocks noChangeArrowheads="1"/>
            </p:cNvSpPr>
            <p:nvPr/>
          </p:nvSpPr>
          <p:spPr bwMode="auto">
            <a:xfrm>
              <a:off x="4599" y="134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Frank</a:t>
              </a:r>
            </a:p>
          </p:txBody>
        </p:sp>
        <p:sp>
          <p:nvSpPr>
            <p:cNvPr id="749578" name="Rectangle 10"/>
            <p:cNvSpPr>
              <a:spLocks noChangeArrowheads="1"/>
            </p:cNvSpPr>
            <p:nvPr/>
          </p:nvSpPr>
          <p:spPr bwMode="auto">
            <a:xfrm>
              <a:off x="4599" y="158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Gordon</a:t>
              </a:r>
            </a:p>
          </p:txBody>
        </p:sp>
        <p:sp>
          <p:nvSpPr>
            <p:cNvPr id="749579" name="Rectangle 11"/>
            <p:cNvSpPr>
              <a:spLocks noChangeArrowheads="1"/>
            </p:cNvSpPr>
            <p:nvPr/>
          </p:nvSpPr>
          <p:spPr bwMode="auto">
            <a:xfrm>
              <a:off x="4599" y="182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Grendel</a:t>
              </a:r>
            </a:p>
          </p:txBody>
        </p:sp>
        <p:sp>
          <p:nvSpPr>
            <p:cNvPr id="749580" name="Rectangle 12"/>
            <p:cNvSpPr>
              <a:spLocks noChangeArrowheads="1"/>
            </p:cNvSpPr>
            <p:nvPr/>
          </p:nvSpPr>
          <p:spPr bwMode="auto">
            <a:xfrm>
              <a:off x="4596" y="2058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Hank</a:t>
              </a:r>
            </a:p>
          </p:txBody>
        </p:sp>
        <p:sp>
          <p:nvSpPr>
            <p:cNvPr id="749581" name="Rectangle 13"/>
            <p:cNvSpPr>
              <a:spLocks noChangeArrowheads="1"/>
            </p:cNvSpPr>
            <p:nvPr/>
          </p:nvSpPr>
          <p:spPr bwMode="auto">
            <a:xfrm>
              <a:off x="4596" y="2298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Wayne</a:t>
              </a:r>
            </a:p>
          </p:txBody>
        </p:sp>
        <p:sp>
          <p:nvSpPr>
            <p:cNvPr id="749582" name="Rectangle 14"/>
            <p:cNvSpPr>
              <a:spLocks noChangeArrowheads="1"/>
            </p:cNvSpPr>
            <p:nvPr/>
          </p:nvSpPr>
          <p:spPr bwMode="auto">
            <a:xfrm>
              <a:off x="4597" y="2538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Yentle</a:t>
              </a:r>
            </a:p>
          </p:txBody>
        </p:sp>
      </p:grpSp>
      <p:sp>
        <p:nvSpPr>
          <p:cNvPr id="749583" name="Text Box 15"/>
          <p:cNvSpPr txBox="1">
            <a:spLocks noChangeArrowheads="1"/>
          </p:cNvSpPr>
          <p:nvPr/>
        </p:nvSpPr>
        <p:spPr bwMode="auto">
          <a:xfrm>
            <a:off x="4114800" y="4875213"/>
            <a:ext cx="4743450" cy="1906587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main()</a:t>
            </a:r>
          </a:p>
          <a:p>
            <a:pPr algn="l"/>
            <a:r>
              <a:rPr lang="en-US" sz="17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string names[11] = {“Albert”,…};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if (BS(names,0,10,”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</a:rPr>
              <a:t>David</a:t>
            </a:r>
            <a:r>
              <a:rPr lang="en-US" sz="1700" b="1">
                <a:latin typeface="Courier New" pitchFamily="49" charset="0"/>
              </a:rPr>
              <a:t>”) != -1)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cout &lt;&lt; “Found it!”;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</a:t>
            </a:r>
          </a:p>
        </p:txBody>
      </p:sp>
      <p:sp>
        <p:nvSpPr>
          <p:cNvPr id="749584" name="Line 16"/>
          <p:cNvSpPr>
            <a:spLocks noChangeShapeType="1"/>
          </p:cNvSpPr>
          <p:nvPr/>
        </p:nvSpPr>
        <p:spPr bwMode="auto">
          <a:xfrm>
            <a:off x="4162425" y="6086475"/>
            <a:ext cx="257175" cy="9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9585" name="Text Box 17"/>
          <p:cNvSpPr txBox="1">
            <a:spLocks noChangeArrowheads="1"/>
          </p:cNvSpPr>
          <p:nvPr/>
        </p:nvSpPr>
        <p:spPr bwMode="auto">
          <a:xfrm>
            <a:off x="158750" y="2381250"/>
            <a:ext cx="6546850" cy="42751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int BS(string A[], int top, int bot, string f)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if (top &gt; bot)	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return (-1); 	// Value not found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else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int Mid = (top + bot) / 2;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sz="400" b="1">
                <a:latin typeface="Courier New" pitchFamily="49" charset="0"/>
                <a:cs typeface="Courier New" pitchFamily="49" charset="0"/>
              </a:rPr>
              <a:t> </a:t>
            </a:r>
            <a:endParaRPr lang="en-US" sz="4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if (f == A[Mid])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	return(Mid); // found – return where!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&lt;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return(BS(A,top,Mid - 1,f));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&gt;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 Mid + 1,bot,f));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}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49586" name="Rectangle 18"/>
          <p:cNvSpPr>
            <a:spLocks noChangeArrowheads="1"/>
          </p:cNvSpPr>
          <p:nvPr/>
        </p:nvSpPr>
        <p:spPr bwMode="auto">
          <a:xfrm>
            <a:off x="7286625" y="2133600"/>
            <a:ext cx="1704975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9587" name="Text Box 19"/>
          <p:cNvSpPr txBox="1">
            <a:spLocks noChangeArrowheads="1"/>
          </p:cNvSpPr>
          <p:nvPr/>
        </p:nvSpPr>
        <p:spPr bwMode="auto">
          <a:xfrm>
            <a:off x="6962775" y="276225"/>
            <a:ext cx="427038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  <a:p>
            <a:endParaRPr lang="en-US" sz="600"/>
          </a:p>
          <a:p>
            <a:r>
              <a:rPr lang="en-US"/>
              <a:t>1</a:t>
            </a:r>
          </a:p>
          <a:p>
            <a:endParaRPr lang="en-US" sz="600"/>
          </a:p>
          <a:p>
            <a:r>
              <a:rPr lang="en-US"/>
              <a:t>2</a:t>
            </a:r>
          </a:p>
          <a:p>
            <a:endParaRPr lang="en-US" sz="600"/>
          </a:p>
          <a:p>
            <a:r>
              <a:rPr lang="en-US"/>
              <a:t>3</a:t>
            </a:r>
          </a:p>
          <a:p>
            <a:endParaRPr lang="en-US" sz="600"/>
          </a:p>
          <a:p>
            <a:r>
              <a:rPr lang="en-US"/>
              <a:t>4</a:t>
            </a:r>
          </a:p>
          <a:p>
            <a:endParaRPr lang="en-US" sz="800"/>
          </a:p>
          <a:p>
            <a:r>
              <a:rPr lang="en-US"/>
              <a:t>5</a:t>
            </a:r>
          </a:p>
          <a:p>
            <a:endParaRPr lang="en-US" sz="600"/>
          </a:p>
          <a:p>
            <a:r>
              <a:rPr lang="en-US"/>
              <a:t>6</a:t>
            </a:r>
          </a:p>
          <a:p>
            <a:endParaRPr lang="en-US" sz="800"/>
          </a:p>
          <a:p>
            <a:r>
              <a:rPr lang="en-US"/>
              <a:t>7</a:t>
            </a:r>
          </a:p>
          <a:p>
            <a:endParaRPr lang="en-US" sz="600"/>
          </a:p>
          <a:p>
            <a:r>
              <a:rPr lang="en-US"/>
              <a:t>8</a:t>
            </a:r>
          </a:p>
          <a:p>
            <a:endParaRPr lang="en-US" sz="600"/>
          </a:p>
          <a:p>
            <a:r>
              <a:rPr lang="en-US"/>
              <a:t>9</a:t>
            </a:r>
          </a:p>
          <a:p>
            <a:endParaRPr lang="en-US" sz="800"/>
          </a:p>
          <a:p>
            <a:r>
              <a:rPr lang="en-US"/>
              <a:t>10</a:t>
            </a:r>
          </a:p>
        </p:txBody>
      </p:sp>
      <p:grpSp>
        <p:nvGrpSpPr>
          <p:cNvPr id="749588" name="Group 20"/>
          <p:cNvGrpSpPr>
            <a:grpSpLocks/>
          </p:cNvGrpSpPr>
          <p:nvPr/>
        </p:nvGrpSpPr>
        <p:grpSpPr bwMode="auto">
          <a:xfrm>
            <a:off x="6400800" y="228600"/>
            <a:ext cx="701675" cy="366713"/>
            <a:chOff x="614" y="3866"/>
            <a:chExt cx="442" cy="231"/>
          </a:xfrm>
        </p:grpSpPr>
        <p:sp>
          <p:nvSpPr>
            <p:cNvPr id="749589" name="Text Box 21"/>
            <p:cNvSpPr txBox="1">
              <a:spLocks noChangeArrowheads="1"/>
            </p:cNvSpPr>
            <p:nvPr/>
          </p:nvSpPr>
          <p:spPr bwMode="auto">
            <a:xfrm>
              <a:off x="614" y="3866"/>
              <a:ext cx="3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990000"/>
                  </a:solidFill>
                </a:rPr>
                <a:t>top</a:t>
              </a:r>
            </a:p>
          </p:txBody>
        </p:sp>
        <p:sp>
          <p:nvSpPr>
            <p:cNvPr id="749590" name="Line 22"/>
            <p:cNvSpPr>
              <a:spLocks noChangeShapeType="1"/>
            </p:cNvSpPr>
            <p:nvPr/>
          </p:nvSpPr>
          <p:spPr bwMode="auto">
            <a:xfrm>
              <a:off x="912" y="3984"/>
              <a:ext cx="14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749591" name="Group 23"/>
          <p:cNvGrpSpPr>
            <a:grpSpLocks/>
          </p:cNvGrpSpPr>
          <p:nvPr/>
        </p:nvGrpSpPr>
        <p:grpSpPr bwMode="auto">
          <a:xfrm>
            <a:off x="6381750" y="4019550"/>
            <a:ext cx="701675" cy="366713"/>
            <a:chOff x="614" y="3866"/>
            <a:chExt cx="442" cy="231"/>
          </a:xfrm>
        </p:grpSpPr>
        <p:sp>
          <p:nvSpPr>
            <p:cNvPr id="749592" name="Text Box 24"/>
            <p:cNvSpPr txBox="1">
              <a:spLocks noChangeArrowheads="1"/>
            </p:cNvSpPr>
            <p:nvPr/>
          </p:nvSpPr>
          <p:spPr bwMode="auto">
            <a:xfrm>
              <a:off x="614" y="3866"/>
              <a:ext cx="3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990000"/>
                  </a:solidFill>
                </a:rPr>
                <a:t>bot</a:t>
              </a:r>
            </a:p>
          </p:txBody>
        </p:sp>
        <p:sp>
          <p:nvSpPr>
            <p:cNvPr id="749593" name="Line 25"/>
            <p:cNvSpPr>
              <a:spLocks noChangeShapeType="1"/>
            </p:cNvSpPr>
            <p:nvPr/>
          </p:nvSpPr>
          <p:spPr bwMode="auto">
            <a:xfrm>
              <a:off x="912" y="3984"/>
              <a:ext cx="14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749594" name="Group 26"/>
          <p:cNvGrpSpPr>
            <a:grpSpLocks/>
          </p:cNvGrpSpPr>
          <p:nvPr/>
        </p:nvGrpSpPr>
        <p:grpSpPr bwMode="auto">
          <a:xfrm>
            <a:off x="6299200" y="2124075"/>
            <a:ext cx="768350" cy="366713"/>
            <a:chOff x="572" y="3866"/>
            <a:chExt cx="484" cy="231"/>
          </a:xfrm>
        </p:grpSpPr>
        <p:sp>
          <p:nvSpPr>
            <p:cNvPr id="749595" name="Text Box 27"/>
            <p:cNvSpPr txBox="1">
              <a:spLocks noChangeArrowheads="1"/>
            </p:cNvSpPr>
            <p:nvPr/>
          </p:nvSpPr>
          <p:spPr bwMode="auto">
            <a:xfrm>
              <a:off x="572" y="3866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90000"/>
                  </a:solidFill>
                </a:rPr>
                <a:t>Mid  </a:t>
              </a:r>
            </a:p>
          </p:txBody>
        </p:sp>
        <p:sp>
          <p:nvSpPr>
            <p:cNvPr id="749596" name="Line 28"/>
            <p:cNvSpPr>
              <a:spLocks noChangeShapeType="1"/>
            </p:cNvSpPr>
            <p:nvPr/>
          </p:nvSpPr>
          <p:spPr bwMode="auto">
            <a:xfrm>
              <a:off x="912" y="3984"/>
              <a:ext cx="14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749597" name="Line 29"/>
          <p:cNvSpPr>
            <a:spLocks noChangeShapeType="1"/>
          </p:cNvSpPr>
          <p:nvPr/>
        </p:nvSpPr>
        <p:spPr bwMode="auto">
          <a:xfrm>
            <a:off x="904875" y="5915025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9598" name="Rectangle 30"/>
          <p:cNvSpPr>
            <a:spLocks noChangeArrowheads="1"/>
          </p:cNvSpPr>
          <p:nvPr/>
        </p:nvSpPr>
        <p:spPr bwMode="auto">
          <a:xfrm>
            <a:off x="2152650" y="5715000"/>
            <a:ext cx="2714625" cy="323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9599" name="Text Box 31"/>
          <p:cNvSpPr txBox="1">
            <a:spLocks noChangeArrowheads="1"/>
          </p:cNvSpPr>
          <p:nvPr/>
        </p:nvSpPr>
        <p:spPr bwMode="auto">
          <a:xfrm>
            <a:off x="4991100" y="5915025"/>
            <a:ext cx="2917825" cy="350838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                     </a:t>
            </a:r>
          </a:p>
        </p:txBody>
      </p:sp>
      <p:sp>
        <p:nvSpPr>
          <p:cNvPr id="749600" name="Text Box 32"/>
          <p:cNvSpPr txBox="1">
            <a:spLocks noChangeArrowheads="1"/>
          </p:cNvSpPr>
          <p:nvPr/>
        </p:nvSpPr>
        <p:spPr bwMode="auto">
          <a:xfrm>
            <a:off x="2924175" y="5729288"/>
            <a:ext cx="460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FFF8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 3</a:t>
            </a:r>
            <a:r>
              <a:rPr lang="en-US"/>
              <a:t> </a:t>
            </a:r>
          </a:p>
        </p:txBody>
      </p:sp>
      <p:sp>
        <p:nvSpPr>
          <p:cNvPr id="749601" name="Line 33"/>
          <p:cNvSpPr>
            <a:spLocks noChangeShapeType="1"/>
          </p:cNvSpPr>
          <p:nvPr/>
        </p:nvSpPr>
        <p:spPr bwMode="auto">
          <a:xfrm>
            <a:off x="4562475" y="63627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495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495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33 " pathEditMode="relative" ptsTypes="AA">
                                      <p:cBhvr>
                                        <p:cTn id="11" dur="2000" fill="hold"/>
                                        <p:tgtEl>
                                          <p:spTgt spid="7496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33 " pathEditMode="relative" ptsTypes="AA">
                                      <p:cBhvr>
                                        <p:cTn id="13" dur="2000" fill="hold"/>
                                        <p:tgtEl>
                                          <p:spTgt spid="7495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33 " pathEditMode="relative" ptsTypes="AA">
                                      <p:cBhvr>
                                        <p:cTn id="15" dur="2000" fill="hold"/>
                                        <p:tgtEl>
                                          <p:spTgt spid="7495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33 " pathEditMode="relative" ptsTypes="AA">
                                      <p:cBhvr>
                                        <p:cTn id="17" dur="2000" fill="hold"/>
                                        <p:tgtEl>
                                          <p:spTgt spid="7495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13334 L 0.33628 0.0296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496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6" y="814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49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749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749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7495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7495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584" grpId="0" animBg="1"/>
      <p:bldP spid="749585" grpId="0" animBg="1"/>
      <p:bldP spid="749585" grpId="1" animBg="1"/>
      <p:bldP spid="749597" grpId="0" animBg="1"/>
      <p:bldP spid="749597" grpId="1" animBg="1"/>
      <p:bldP spid="749598" grpId="0" animBg="1"/>
      <p:bldP spid="749598" grpId="1" animBg="1"/>
      <p:bldP spid="749599" grpId="0" animBg="1"/>
      <p:bldP spid="749600" grpId="0"/>
      <p:bldP spid="749600" grpId="1"/>
      <p:bldP spid="74960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D3209-86DB-47AF-949E-C7036BC5518B}" type="slidenum">
              <a:rPr lang="en-US"/>
              <a:pPr/>
              <a:t>68</a:t>
            </a:fld>
            <a:endParaRPr lang="en-US"/>
          </a:p>
        </p:txBody>
      </p:sp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-47625" y="-76200"/>
            <a:ext cx="7772400" cy="1143000"/>
          </a:xfrm>
        </p:spPr>
        <p:txBody>
          <a:bodyPr/>
          <a:lstStyle/>
          <a:p>
            <a:r>
              <a:rPr lang="en-US"/>
              <a:t>Recursion Helper Functions</a:t>
            </a:r>
          </a:p>
        </p:txBody>
      </p:sp>
      <p:pic>
        <p:nvPicPr>
          <p:cNvPr id="903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0"/>
            <a:ext cx="16764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3172" name="Text Box 4"/>
          <p:cNvSpPr txBox="1">
            <a:spLocks noChangeArrowheads="1"/>
          </p:cNvSpPr>
          <p:nvPr/>
        </p:nvSpPr>
        <p:spPr bwMode="auto">
          <a:xfrm>
            <a:off x="600075" y="955675"/>
            <a:ext cx="7023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So we just saw a recursive version of </a:t>
            </a:r>
            <a:r>
              <a:rPr lang="en-US">
                <a:solidFill>
                  <a:srgbClr val="6600CC"/>
                </a:solidFill>
              </a:rPr>
              <a:t>Binary Search</a:t>
            </a:r>
            <a:r>
              <a:rPr lang="en-US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03173" name="Text Box 5"/>
          <p:cNvSpPr txBox="1">
            <a:spLocks noChangeArrowheads="1"/>
          </p:cNvSpPr>
          <p:nvPr/>
        </p:nvSpPr>
        <p:spPr bwMode="auto">
          <a:xfrm>
            <a:off x="438150" y="2879725"/>
            <a:ext cx="8394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Notice how many </a:t>
            </a:r>
            <a:r>
              <a:rPr lang="en-US">
                <a:solidFill>
                  <a:schemeClr val="accent2"/>
                </a:solidFill>
              </a:rPr>
              <a:t>crazy parameters</a:t>
            </a:r>
            <a:r>
              <a:rPr lang="en-US">
                <a:solidFill>
                  <a:schemeClr val="tx1"/>
                </a:solidFill>
              </a:rPr>
              <a:t> it takes? 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What is </a:t>
            </a:r>
            <a:r>
              <a:rPr lang="en-US">
                <a:solidFill>
                  <a:srgbClr val="6600CC"/>
                </a:solidFill>
              </a:rPr>
              <a:t>top</a:t>
            </a:r>
            <a:r>
              <a:rPr lang="en-US">
                <a:solidFill>
                  <a:schemeClr val="tx1"/>
                </a:solidFill>
              </a:rPr>
              <a:t>? What’s </a:t>
            </a:r>
            <a:r>
              <a:rPr lang="en-US">
                <a:solidFill>
                  <a:srgbClr val="6600CC"/>
                </a:solidFill>
              </a:rPr>
              <a:t>bot</a:t>
            </a:r>
            <a:r>
              <a:rPr lang="en-US">
                <a:solidFill>
                  <a:schemeClr val="tx1"/>
                </a:solidFill>
              </a:rPr>
              <a:t>? That’s going to be really </a:t>
            </a:r>
            <a:r>
              <a:rPr lang="en-US">
                <a:solidFill>
                  <a:srgbClr val="6600CC"/>
                </a:solidFill>
              </a:rPr>
              <a:t>confusing</a:t>
            </a:r>
            <a:r>
              <a:rPr lang="en-US">
                <a:solidFill>
                  <a:schemeClr val="tx1"/>
                </a:solidFill>
              </a:rPr>
              <a:t> for the user!</a:t>
            </a:r>
          </a:p>
        </p:txBody>
      </p:sp>
      <p:sp>
        <p:nvSpPr>
          <p:cNvPr id="903175" name="Rectangle 7"/>
          <p:cNvSpPr>
            <a:spLocks noChangeArrowheads="1"/>
          </p:cNvSpPr>
          <p:nvPr/>
        </p:nvSpPr>
        <p:spPr bwMode="auto">
          <a:xfrm>
            <a:off x="2233613" y="1522413"/>
            <a:ext cx="4699000" cy="1193800"/>
          </a:xfrm>
          <a:prstGeom prst="rect">
            <a:avLst/>
          </a:prstGeom>
          <a:solidFill>
            <a:srgbClr val="FFEEDD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int </a:t>
            </a:r>
            <a:r>
              <a:rPr lang="en-US">
                <a:solidFill>
                  <a:srgbClr val="6600CC"/>
                </a:solidFill>
              </a:rPr>
              <a:t>BS</a:t>
            </a:r>
            <a:r>
              <a:rPr lang="en-US"/>
              <a:t>(</a:t>
            </a:r>
            <a:r>
              <a:rPr lang="en-US">
                <a:solidFill>
                  <a:schemeClr val="accent2"/>
                </a:solidFill>
              </a:rPr>
              <a:t>string A[]</a:t>
            </a:r>
            <a:r>
              <a:rPr lang="en-US"/>
              <a:t>, </a:t>
            </a:r>
            <a:r>
              <a:rPr lang="en-US">
                <a:solidFill>
                  <a:srgbClr val="FF00FF"/>
                </a:solidFill>
              </a:rPr>
              <a:t>int top</a:t>
            </a:r>
            <a:r>
              <a:rPr lang="en-US"/>
              <a:t>, </a:t>
            </a:r>
            <a:r>
              <a:rPr lang="en-US">
                <a:solidFill>
                  <a:srgbClr val="006666"/>
                </a:solidFill>
              </a:rPr>
              <a:t>int bot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string f</a:t>
            </a:r>
            <a:r>
              <a:rPr lang="en-US"/>
              <a:t>)</a:t>
            </a:r>
          </a:p>
          <a:p>
            <a:pPr algn="l"/>
            <a:r>
              <a:rPr lang="en-US"/>
              <a:t>{</a:t>
            </a:r>
          </a:p>
          <a:p>
            <a:pPr algn="l"/>
            <a:r>
              <a:rPr lang="en-US"/>
              <a:t>...</a:t>
            </a:r>
          </a:p>
          <a:p>
            <a:pPr algn="l"/>
            <a:r>
              <a:rPr lang="en-US"/>
              <a:t>}</a:t>
            </a:r>
          </a:p>
        </p:txBody>
      </p:sp>
      <p:sp>
        <p:nvSpPr>
          <p:cNvPr id="903176" name="Text Box 8"/>
          <p:cNvSpPr txBox="1">
            <a:spLocks noChangeArrowheads="1"/>
          </p:cNvSpPr>
          <p:nvPr/>
        </p:nvSpPr>
        <p:spPr bwMode="auto">
          <a:xfrm>
            <a:off x="742950" y="3727450"/>
            <a:ext cx="7613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Wouldn’t it be nicer if we just provided our user with a simple function (with a few, obvious params) and then hid the complexity?</a:t>
            </a:r>
          </a:p>
        </p:txBody>
      </p:sp>
      <p:sp>
        <p:nvSpPr>
          <p:cNvPr id="903177" name="Rectangle 9"/>
          <p:cNvSpPr>
            <a:spLocks noChangeArrowheads="1"/>
          </p:cNvSpPr>
          <p:nvPr/>
        </p:nvSpPr>
        <p:spPr bwMode="auto">
          <a:xfrm>
            <a:off x="1509713" y="4579938"/>
            <a:ext cx="6400800" cy="1193800"/>
          </a:xfrm>
          <a:prstGeom prst="rect">
            <a:avLst/>
          </a:prstGeom>
          <a:solidFill>
            <a:srgbClr val="FFEEDD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int </a:t>
            </a:r>
            <a:r>
              <a:rPr lang="en-US">
                <a:solidFill>
                  <a:srgbClr val="6600CC"/>
                </a:solidFill>
              </a:rPr>
              <a:t>SimpleBinarySearch</a:t>
            </a:r>
            <a:r>
              <a:rPr lang="en-US"/>
              <a:t>(</a:t>
            </a:r>
            <a:r>
              <a:rPr lang="en-US">
                <a:solidFill>
                  <a:schemeClr val="accent2"/>
                </a:solidFill>
              </a:rPr>
              <a:t>string A[]</a:t>
            </a:r>
            <a:r>
              <a:rPr lang="en-US"/>
              <a:t>, </a:t>
            </a:r>
            <a:r>
              <a:rPr lang="en-US">
                <a:solidFill>
                  <a:schemeClr val="accent2"/>
                </a:solidFill>
              </a:rPr>
              <a:t>int size</a:t>
            </a:r>
            <a:r>
              <a:rPr lang="en-US"/>
              <a:t>, </a:t>
            </a:r>
            <a:r>
              <a:rPr lang="en-US">
                <a:solidFill>
                  <a:schemeClr val="accent2"/>
                </a:solidFill>
              </a:rPr>
              <a:t>string findMe</a:t>
            </a:r>
            <a:r>
              <a:rPr lang="en-US"/>
              <a:t>)</a:t>
            </a:r>
          </a:p>
          <a:p>
            <a:pPr algn="l"/>
            <a:r>
              <a:rPr lang="en-US"/>
              <a:t>{</a:t>
            </a:r>
          </a:p>
          <a:p>
            <a:pPr algn="l"/>
            <a:r>
              <a:rPr lang="en-US"/>
              <a:t>     </a:t>
            </a:r>
          </a:p>
          <a:p>
            <a:pPr algn="l"/>
            <a:r>
              <a:rPr lang="en-US"/>
              <a:t>}</a:t>
            </a:r>
          </a:p>
        </p:txBody>
      </p:sp>
      <p:sp>
        <p:nvSpPr>
          <p:cNvPr id="903178" name="Text Box 10"/>
          <p:cNvSpPr txBox="1">
            <a:spLocks noChangeArrowheads="1"/>
          </p:cNvSpPr>
          <p:nvPr/>
        </p:nvSpPr>
        <p:spPr bwMode="auto">
          <a:xfrm>
            <a:off x="781050" y="6013450"/>
            <a:ext cx="7613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This simple function can then call the complex recursive function to do the dirty work, without confusing the user.</a:t>
            </a:r>
          </a:p>
        </p:txBody>
      </p:sp>
      <p:sp>
        <p:nvSpPr>
          <p:cNvPr id="903183" name="AutoShape 15"/>
          <p:cNvSpPr>
            <a:spLocks noChangeArrowheads="1"/>
          </p:cNvSpPr>
          <p:nvPr/>
        </p:nvSpPr>
        <p:spPr bwMode="auto">
          <a:xfrm>
            <a:off x="123825" y="0"/>
            <a:ext cx="5133975" cy="1447800"/>
          </a:xfrm>
          <a:prstGeom prst="wedgeRoundRectCallout">
            <a:avLst>
              <a:gd name="adj1" fmla="val 69759"/>
              <a:gd name="adj2" fmla="val 61185"/>
              <a:gd name="adj3" fmla="val 16667"/>
            </a:avLst>
          </a:prstGeom>
          <a:solidFill>
            <a:srgbClr val="E5FFE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/>
          </a:p>
          <a:p>
            <a:r>
              <a:rPr lang="en-US" sz="2000"/>
              <a:t>And then write a </a:t>
            </a:r>
            <a:r>
              <a:rPr lang="en-US" sz="2000">
                <a:solidFill>
                  <a:srgbClr val="6600CC"/>
                </a:solidFill>
              </a:rPr>
              <a:t>“helper function”</a:t>
            </a:r>
            <a:r>
              <a:rPr lang="en-US" sz="2000"/>
              <a:t> to actually do the complex recursion with complex parameters…</a:t>
            </a:r>
          </a:p>
        </p:txBody>
      </p:sp>
      <p:sp>
        <p:nvSpPr>
          <p:cNvPr id="903184" name="Rectangle 16"/>
          <p:cNvSpPr>
            <a:spLocks noChangeArrowheads="1"/>
          </p:cNvSpPr>
          <p:nvPr/>
        </p:nvSpPr>
        <p:spPr bwMode="auto">
          <a:xfrm>
            <a:off x="1776413" y="5180013"/>
            <a:ext cx="3770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return BS(A , 0 , size-1 , findMe);</a:t>
            </a:r>
          </a:p>
        </p:txBody>
      </p:sp>
      <p:sp>
        <p:nvSpPr>
          <p:cNvPr id="903185" name="Rectangle 17"/>
          <p:cNvSpPr>
            <a:spLocks noChangeArrowheads="1"/>
          </p:cNvSpPr>
          <p:nvPr/>
        </p:nvSpPr>
        <p:spPr bwMode="auto">
          <a:xfrm>
            <a:off x="1585913" y="4922838"/>
            <a:ext cx="5489575" cy="793750"/>
          </a:xfrm>
          <a:prstGeom prst="rect">
            <a:avLst/>
          </a:prstGeom>
          <a:solidFill>
            <a:srgbClr val="FFEEDD">
              <a:alpha val="83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/>
          </a:p>
          <a:p>
            <a:pPr algn="l"/>
            <a:endParaRPr lang="en-US"/>
          </a:p>
          <a:p>
            <a:pPr algn="l"/>
            <a:endParaRPr lang="en-US" sz="1000"/>
          </a:p>
        </p:txBody>
      </p:sp>
      <p:sp>
        <p:nvSpPr>
          <p:cNvPr id="903180" name="AutoShape 12"/>
          <p:cNvSpPr>
            <a:spLocks noChangeArrowheads="1"/>
          </p:cNvSpPr>
          <p:nvPr/>
        </p:nvSpPr>
        <p:spPr bwMode="auto">
          <a:xfrm>
            <a:off x="3667125" y="2676525"/>
            <a:ext cx="5133975" cy="1228725"/>
          </a:xfrm>
          <a:prstGeom prst="wedgeRoundRectCallout">
            <a:avLst>
              <a:gd name="adj1" fmla="val -48606"/>
              <a:gd name="adj2" fmla="val 112792"/>
              <a:gd name="adj3" fmla="val 16667"/>
            </a:avLst>
          </a:prstGeom>
          <a:solidFill>
            <a:srgbClr val="E5FFE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In these cases, you’ll want to define a function with a </a:t>
            </a:r>
            <a:r>
              <a:rPr lang="en-US" sz="2000" dirty="0">
                <a:solidFill>
                  <a:srgbClr val="6600CC"/>
                </a:solidFill>
              </a:rPr>
              <a:t>simple interface </a:t>
            </a:r>
            <a:br>
              <a:rPr lang="en-US" sz="2000" dirty="0">
                <a:solidFill>
                  <a:srgbClr val="6600CC"/>
                </a:solidFill>
              </a:rPr>
            </a:br>
            <a:r>
              <a:rPr lang="en-US" sz="2000" dirty="0"/>
              <a:t>(</a:t>
            </a:r>
            <a:r>
              <a:rPr lang="en-US" sz="2000" dirty="0" err="1" smtClean="0"/>
              <a:t>earow</a:t>
            </a:r>
            <a:r>
              <a:rPr lang="en-US" sz="2000" dirty="0" smtClean="0"/>
              <a:t>-to-understand </a:t>
            </a:r>
            <a:r>
              <a:rPr lang="en-US" sz="2000" dirty="0"/>
              <a:t>parameters)</a:t>
            </a:r>
          </a:p>
        </p:txBody>
      </p:sp>
      <p:sp>
        <p:nvSpPr>
          <p:cNvPr id="903186" name="AutoShape 18"/>
          <p:cNvSpPr>
            <a:spLocks noChangeArrowheads="1"/>
          </p:cNvSpPr>
          <p:nvPr/>
        </p:nvSpPr>
        <p:spPr bwMode="auto">
          <a:xfrm>
            <a:off x="3714750" y="3438525"/>
            <a:ext cx="5133975" cy="1028700"/>
          </a:xfrm>
          <a:prstGeom prst="wedgeRoundRectCallout">
            <a:avLst>
              <a:gd name="adj1" fmla="val -48606"/>
              <a:gd name="adj2" fmla="val 125000"/>
              <a:gd name="adj3" fmla="val 16667"/>
            </a:avLst>
          </a:prstGeom>
          <a:solidFill>
            <a:srgbClr val="E5FFE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You can then call your helper function from your simple function…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3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3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03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3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03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03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03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03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03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03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03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0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172" grpId="0"/>
      <p:bldP spid="903173" grpId="0"/>
      <p:bldP spid="903175" grpId="0" animBg="1"/>
      <p:bldP spid="903176" grpId="0"/>
      <p:bldP spid="903177" grpId="0" animBg="1"/>
      <p:bldP spid="903178" grpId="0"/>
      <p:bldP spid="903183" grpId="0" animBg="1"/>
      <p:bldP spid="903183" grpId="1" animBg="1"/>
      <p:bldP spid="903184" grpId="0"/>
      <p:bldP spid="903185" grpId="0" animBg="1"/>
      <p:bldP spid="903180" grpId="0" animBg="1"/>
      <p:bldP spid="903180" grpId="1" animBg="1"/>
      <p:bldP spid="903186" grpId="0" animBg="1"/>
      <p:bldP spid="903186" grpId="1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546D-B0A2-4800-B183-7740FEAEA464}" type="slidenum">
              <a:rPr lang="en-US"/>
              <a:pPr/>
              <a:t>69</a:t>
            </a:fld>
            <a:endParaRPr lang="en-US"/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Solving a Maze</a:t>
            </a:r>
          </a:p>
        </p:txBody>
      </p:sp>
      <p:sp>
        <p:nvSpPr>
          <p:cNvPr id="751619" name="Text Box 3"/>
          <p:cNvSpPr txBox="1">
            <a:spLocks noChangeArrowheads="1"/>
          </p:cNvSpPr>
          <p:nvPr/>
        </p:nvSpPr>
        <p:spPr bwMode="auto">
          <a:xfrm>
            <a:off x="304800" y="1265238"/>
            <a:ext cx="8721725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We can also use </a:t>
            </a:r>
            <a:r>
              <a:rPr lang="en-US" sz="2400">
                <a:solidFill>
                  <a:srgbClr val="006666"/>
                </a:solidFill>
              </a:rPr>
              <a:t>recursion</a:t>
            </a:r>
            <a:r>
              <a:rPr lang="en-US" sz="2400"/>
              <a:t> to find a </a:t>
            </a:r>
            <a:r>
              <a:rPr lang="en-US" sz="2400">
                <a:solidFill>
                  <a:srgbClr val="6600CC"/>
                </a:solidFill>
              </a:rPr>
              <a:t>solution to a maze</a:t>
            </a:r>
            <a:r>
              <a:rPr lang="en-US" sz="2400"/>
              <a:t>.</a:t>
            </a:r>
          </a:p>
          <a:p>
            <a:endParaRPr lang="en-US" sz="1000"/>
          </a:p>
          <a:p>
            <a:r>
              <a:rPr lang="en-US" sz="2400"/>
              <a:t> In fact, the recursive solution works in the same basic way as the </a:t>
            </a:r>
            <a:r>
              <a:rPr lang="en-US" sz="2400">
                <a:solidFill>
                  <a:srgbClr val="006666"/>
                </a:solidFill>
              </a:rPr>
              <a:t>stack-based solution</a:t>
            </a:r>
            <a:r>
              <a:rPr lang="en-US" sz="2400"/>
              <a:t> we saw earlier.</a:t>
            </a:r>
          </a:p>
        </p:txBody>
      </p:sp>
      <p:sp>
        <p:nvSpPr>
          <p:cNvPr id="751620" name="Text Box 4"/>
          <p:cNvSpPr txBox="1">
            <a:spLocks noChangeArrowheads="1"/>
          </p:cNvSpPr>
          <p:nvPr/>
        </p:nvSpPr>
        <p:spPr bwMode="auto">
          <a:xfrm>
            <a:off x="307975" y="3035300"/>
            <a:ext cx="87804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The algorithm uses recursion to keep </a:t>
            </a:r>
            <a:r>
              <a:rPr lang="en-US" sz="2400">
                <a:solidFill>
                  <a:srgbClr val="006666"/>
                </a:solidFill>
              </a:rPr>
              <a:t>moving down paths</a:t>
            </a:r>
            <a:r>
              <a:rPr lang="en-US" sz="2400"/>
              <a:t> until it hits a </a:t>
            </a:r>
            <a:r>
              <a:rPr lang="en-US" sz="2400">
                <a:solidFill>
                  <a:srgbClr val="993300"/>
                </a:solidFill>
              </a:rPr>
              <a:t>dead end</a:t>
            </a:r>
            <a:r>
              <a:rPr lang="en-US" sz="2400"/>
              <a:t>.  </a:t>
            </a:r>
          </a:p>
          <a:p>
            <a:endParaRPr lang="en-US" sz="2400"/>
          </a:p>
          <a:p>
            <a:r>
              <a:rPr lang="en-US" sz="2400"/>
              <a:t>Once it hits a dead end, the function returns until it finds another path to try.</a:t>
            </a:r>
          </a:p>
        </p:txBody>
      </p:sp>
      <p:sp>
        <p:nvSpPr>
          <p:cNvPr id="751621" name="Text Box 5"/>
          <p:cNvSpPr txBox="1">
            <a:spLocks noChangeArrowheads="1"/>
          </p:cNvSpPr>
          <p:nvPr/>
        </p:nvSpPr>
        <p:spPr bwMode="auto">
          <a:xfrm>
            <a:off x="279400" y="5302250"/>
            <a:ext cx="8780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This approach is called “</a:t>
            </a:r>
            <a:r>
              <a:rPr lang="en-US" sz="2400">
                <a:solidFill>
                  <a:srgbClr val="6600CC"/>
                </a:solidFill>
              </a:rPr>
              <a:t>backtracking</a:t>
            </a:r>
            <a:r>
              <a:rPr lang="en-US" sz="240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19" grpId="0" build="p"/>
      <p:bldP spid="751620" grpId="0" build="p"/>
      <p:bldP spid="75162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6F61-7993-43B0-9450-38C048122509}" type="slidenum">
              <a:rPr lang="en-US"/>
              <a:pPr/>
              <a:t>7</a:t>
            </a:fld>
            <a:endParaRPr lang="en-US"/>
          </a:p>
        </p:txBody>
      </p:sp>
      <p:sp>
        <p:nvSpPr>
          <p:cNvPr id="802856" name="Text Box 40"/>
          <p:cNvSpPr txBox="1">
            <a:spLocks noChangeArrowheads="1"/>
          </p:cNvSpPr>
          <p:nvPr/>
        </p:nvSpPr>
        <p:spPr bwMode="auto">
          <a:xfrm>
            <a:off x="838200" y="3267075"/>
            <a:ext cx="7696200" cy="1803400"/>
          </a:xfrm>
          <a:prstGeom prst="rect">
            <a:avLst/>
          </a:prstGeom>
          <a:solidFill>
            <a:srgbClr val="EB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/>
              <a:t> </a:t>
            </a:r>
          </a:p>
          <a:p>
            <a:pPr algn="l"/>
            <a:endParaRPr lang="en-US" sz="2000" dirty="0"/>
          </a:p>
          <a:p>
            <a:pPr algn="l"/>
            <a:r>
              <a:rPr lang="en-US" dirty="0"/>
              <a:t>  Split the cards into two roughly-equal piles</a:t>
            </a:r>
          </a:p>
          <a:p>
            <a:pPr algn="l"/>
            <a:r>
              <a:rPr lang="en-US" dirty="0"/>
              <a:t>  Hand one pile </a:t>
            </a:r>
            <a:r>
              <a:rPr lang="en-US"/>
              <a:t>to </a:t>
            </a:r>
            <a:r>
              <a:rPr lang="en-US" smtClean="0"/>
              <a:t>nerdy </a:t>
            </a:r>
            <a:r>
              <a:rPr lang="en-US" dirty="0"/>
              <a:t>student A and ask them to sort it</a:t>
            </a:r>
          </a:p>
          <a:p>
            <a:pPr algn="l"/>
            <a:r>
              <a:rPr lang="en-US" dirty="0"/>
              <a:t>  Hand the other pile </a:t>
            </a:r>
            <a:r>
              <a:rPr lang="en-US"/>
              <a:t>to </a:t>
            </a:r>
            <a:r>
              <a:rPr lang="en-US" smtClean="0"/>
              <a:t>nerdy </a:t>
            </a:r>
            <a:r>
              <a:rPr lang="en-US" dirty="0"/>
              <a:t>student B and ask them to sort it</a:t>
            </a:r>
          </a:p>
          <a:p>
            <a:pPr algn="l"/>
            <a:r>
              <a:rPr lang="en-US" dirty="0"/>
              <a:t>  Take the two sorted piles and merge them into a single sorted pile</a:t>
            </a:r>
          </a:p>
        </p:txBody>
      </p:sp>
      <p:pic>
        <p:nvPicPr>
          <p:cNvPr id="8028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1447800"/>
            <a:ext cx="13620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28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5257800"/>
            <a:ext cx="1600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282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“The Lazy Person’s Sort”</a:t>
            </a:r>
          </a:p>
        </p:txBody>
      </p:sp>
      <p:sp>
        <p:nvSpPr>
          <p:cNvPr id="802821" name="Text Box 5"/>
          <p:cNvSpPr txBox="1">
            <a:spLocks noChangeArrowheads="1"/>
          </p:cNvSpPr>
          <p:nvPr/>
        </p:nvSpPr>
        <p:spPr bwMode="auto">
          <a:xfrm>
            <a:off x="838200" y="3581400"/>
            <a:ext cx="7696200" cy="1495425"/>
          </a:xfrm>
          <a:prstGeom prst="rect">
            <a:avLst/>
          </a:prstGeom>
          <a:solidFill>
            <a:srgbClr val="EB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/>
              <a:t> </a:t>
            </a:r>
          </a:p>
          <a:p>
            <a:pPr algn="l"/>
            <a:r>
              <a:rPr lang="en-US" dirty="0"/>
              <a:t>  Split the cards into two roughly-equal piles</a:t>
            </a:r>
          </a:p>
          <a:p>
            <a:pPr algn="l"/>
            <a:r>
              <a:rPr lang="en-US" dirty="0"/>
              <a:t>  Hand one pile </a:t>
            </a:r>
            <a:r>
              <a:rPr lang="en-US"/>
              <a:t>to </a:t>
            </a:r>
            <a:r>
              <a:rPr lang="en-US" smtClean="0"/>
              <a:t>nerdy </a:t>
            </a:r>
            <a:r>
              <a:rPr lang="en-US" dirty="0"/>
              <a:t>student A and ask them to sort it</a:t>
            </a:r>
          </a:p>
          <a:p>
            <a:pPr algn="l"/>
            <a:r>
              <a:rPr lang="en-US" dirty="0"/>
              <a:t>  Hand the other pile </a:t>
            </a:r>
            <a:r>
              <a:rPr lang="en-US"/>
              <a:t>to </a:t>
            </a:r>
            <a:r>
              <a:rPr lang="en-US" smtClean="0"/>
              <a:t>nerdy </a:t>
            </a:r>
            <a:r>
              <a:rPr lang="en-US" dirty="0"/>
              <a:t>student B and ask them to sort it</a:t>
            </a:r>
          </a:p>
          <a:p>
            <a:pPr algn="l"/>
            <a:r>
              <a:rPr lang="en-US" dirty="0"/>
              <a:t>  Take the two sorted piles and merge them into a single sorted pile</a:t>
            </a:r>
          </a:p>
        </p:txBody>
      </p:sp>
      <p:pic>
        <p:nvPicPr>
          <p:cNvPr id="8028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1864" y="5257800"/>
            <a:ext cx="106883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02823" name="Group 7"/>
          <p:cNvGrpSpPr>
            <a:grpSpLocks/>
          </p:cNvGrpSpPr>
          <p:nvPr/>
        </p:nvGrpSpPr>
        <p:grpSpPr bwMode="auto">
          <a:xfrm>
            <a:off x="533400" y="1295400"/>
            <a:ext cx="1752600" cy="914400"/>
            <a:chOff x="144" y="528"/>
            <a:chExt cx="1104" cy="576"/>
          </a:xfrm>
        </p:grpSpPr>
        <p:pic>
          <p:nvPicPr>
            <p:cNvPr id="802824" name="Picture 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2" t="21979" r="15942" b="25275"/>
            <a:stretch>
              <a:fillRect/>
            </a:stretch>
          </p:blipFill>
          <p:spPr bwMode="auto">
            <a:xfrm>
              <a:off x="144" y="528"/>
              <a:ext cx="110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2825" name="Text Box 9"/>
            <p:cNvSpPr txBox="1">
              <a:spLocks noChangeArrowheads="1"/>
            </p:cNvSpPr>
            <p:nvPr/>
          </p:nvSpPr>
          <p:spPr bwMode="auto">
            <a:xfrm>
              <a:off x="426" y="666"/>
              <a:ext cx="4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   17</a:t>
              </a:r>
            </a:p>
          </p:txBody>
        </p:sp>
      </p:grpSp>
      <p:grpSp>
        <p:nvGrpSpPr>
          <p:cNvPr id="802826" name="Group 10"/>
          <p:cNvGrpSpPr>
            <a:grpSpLocks/>
          </p:cNvGrpSpPr>
          <p:nvPr/>
        </p:nvGrpSpPr>
        <p:grpSpPr bwMode="auto">
          <a:xfrm>
            <a:off x="504825" y="1143000"/>
            <a:ext cx="1752600" cy="914400"/>
            <a:chOff x="144" y="528"/>
            <a:chExt cx="1104" cy="576"/>
          </a:xfrm>
        </p:grpSpPr>
        <p:pic>
          <p:nvPicPr>
            <p:cNvPr id="802827" name="Picture 1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2" t="21979" r="15942" b="25275"/>
            <a:stretch>
              <a:fillRect/>
            </a:stretch>
          </p:blipFill>
          <p:spPr bwMode="auto">
            <a:xfrm>
              <a:off x="144" y="528"/>
              <a:ext cx="110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2828" name="Text Box 12"/>
            <p:cNvSpPr txBox="1">
              <a:spLocks noChangeArrowheads="1"/>
            </p:cNvSpPr>
            <p:nvPr/>
          </p:nvSpPr>
          <p:spPr bwMode="auto">
            <a:xfrm>
              <a:off x="426" y="666"/>
              <a:ext cx="53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61492</a:t>
              </a:r>
            </a:p>
          </p:txBody>
        </p:sp>
      </p:grpSp>
      <p:grpSp>
        <p:nvGrpSpPr>
          <p:cNvPr id="802829" name="Group 13"/>
          <p:cNvGrpSpPr>
            <a:grpSpLocks/>
          </p:cNvGrpSpPr>
          <p:nvPr/>
        </p:nvGrpSpPr>
        <p:grpSpPr bwMode="auto">
          <a:xfrm>
            <a:off x="485775" y="1000125"/>
            <a:ext cx="1752600" cy="914400"/>
            <a:chOff x="144" y="528"/>
            <a:chExt cx="1104" cy="576"/>
          </a:xfrm>
        </p:grpSpPr>
        <p:pic>
          <p:nvPicPr>
            <p:cNvPr id="802830" name="Picture 1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2" t="21979" r="15942" b="25275"/>
            <a:stretch>
              <a:fillRect/>
            </a:stretch>
          </p:blipFill>
          <p:spPr bwMode="auto">
            <a:xfrm>
              <a:off x="144" y="528"/>
              <a:ext cx="110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2831" name="Text Box 15"/>
            <p:cNvSpPr txBox="1">
              <a:spLocks noChangeArrowheads="1"/>
            </p:cNvSpPr>
            <p:nvPr/>
          </p:nvSpPr>
          <p:spPr bwMode="auto">
            <a:xfrm>
              <a:off x="426" y="666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2774</a:t>
              </a:r>
            </a:p>
          </p:txBody>
        </p:sp>
      </p:grpSp>
      <p:grpSp>
        <p:nvGrpSpPr>
          <p:cNvPr id="802832" name="Group 16"/>
          <p:cNvGrpSpPr>
            <a:grpSpLocks/>
          </p:cNvGrpSpPr>
          <p:nvPr/>
        </p:nvGrpSpPr>
        <p:grpSpPr bwMode="auto">
          <a:xfrm>
            <a:off x="466725" y="866775"/>
            <a:ext cx="1752600" cy="914400"/>
            <a:chOff x="144" y="528"/>
            <a:chExt cx="1104" cy="576"/>
          </a:xfrm>
        </p:grpSpPr>
        <p:pic>
          <p:nvPicPr>
            <p:cNvPr id="802833" name="Picture 1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2" t="21979" r="15942" b="25275"/>
            <a:stretch>
              <a:fillRect/>
            </a:stretch>
          </p:blipFill>
          <p:spPr bwMode="auto">
            <a:xfrm>
              <a:off x="144" y="528"/>
              <a:ext cx="110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2834" name="Text Box 18"/>
            <p:cNvSpPr txBox="1">
              <a:spLocks noChangeArrowheads="1"/>
            </p:cNvSpPr>
            <p:nvPr/>
          </p:nvSpPr>
          <p:spPr bwMode="auto">
            <a:xfrm>
              <a:off x="426" y="666"/>
              <a:ext cx="5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99322</a:t>
              </a:r>
            </a:p>
          </p:txBody>
        </p:sp>
      </p:grpSp>
      <p:grpSp>
        <p:nvGrpSpPr>
          <p:cNvPr id="802835" name="Group 19"/>
          <p:cNvGrpSpPr>
            <a:grpSpLocks/>
          </p:cNvGrpSpPr>
          <p:nvPr/>
        </p:nvGrpSpPr>
        <p:grpSpPr bwMode="auto">
          <a:xfrm>
            <a:off x="3514725" y="4448175"/>
            <a:ext cx="619125" cy="366713"/>
            <a:chOff x="2190" y="3792"/>
            <a:chExt cx="390" cy="207"/>
          </a:xfrm>
        </p:grpSpPr>
        <p:sp>
          <p:nvSpPr>
            <p:cNvPr id="802836" name="Rectangle 20"/>
            <p:cNvSpPr>
              <a:spLocks noChangeArrowheads="1"/>
            </p:cNvSpPr>
            <p:nvPr/>
          </p:nvSpPr>
          <p:spPr bwMode="auto">
            <a:xfrm>
              <a:off x="2190" y="3792"/>
              <a:ext cx="384" cy="192"/>
            </a:xfrm>
            <a:prstGeom prst="rect">
              <a:avLst/>
            </a:prstGeom>
            <a:solidFill>
              <a:srgbClr val="EB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2837" name="Text Box 21"/>
            <p:cNvSpPr txBox="1">
              <a:spLocks noChangeArrowheads="1"/>
            </p:cNvSpPr>
            <p:nvPr/>
          </p:nvSpPr>
          <p:spPr bwMode="auto">
            <a:xfrm>
              <a:off x="2208" y="3792"/>
              <a:ext cx="372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rgbClr val="FF0000"/>
                  </a:solidFill>
                </a:rPr>
                <a:t>hot</a:t>
              </a:r>
            </a:p>
          </p:txBody>
        </p:sp>
      </p:grpSp>
      <p:grpSp>
        <p:nvGrpSpPr>
          <p:cNvPr id="802838" name="Group 22"/>
          <p:cNvGrpSpPr>
            <a:grpSpLocks/>
          </p:cNvGrpSpPr>
          <p:nvPr/>
        </p:nvGrpSpPr>
        <p:grpSpPr bwMode="auto">
          <a:xfrm>
            <a:off x="5000625" y="4167188"/>
            <a:ext cx="3513138" cy="366712"/>
            <a:chOff x="3150" y="2625"/>
            <a:chExt cx="2213" cy="231"/>
          </a:xfrm>
        </p:grpSpPr>
        <p:sp>
          <p:nvSpPr>
            <p:cNvPr id="802839" name="Rectangle 23"/>
            <p:cNvSpPr>
              <a:spLocks noChangeArrowheads="1"/>
            </p:cNvSpPr>
            <p:nvPr/>
          </p:nvSpPr>
          <p:spPr bwMode="auto">
            <a:xfrm>
              <a:off x="3168" y="2640"/>
              <a:ext cx="2112" cy="192"/>
            </a:xfrm>
            <a:prstGeom prst="rect">
              <a:avLst/>
            </a:prstGeom>
            <a:solidFill>
              <a:srgbClr val="EB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2840" name="Text Box 24"/>
            <p:cNvSpPr txBox="1">
              <a:spLocks noChangeArrowheads="1"/>
            </p:cNvSpPr>
            <p:nvPr/>
          </p:nvSpPr>
          <p:spPr bwMode="auto">
            <a:xfrm>
              <a:off x="3150" y="2625"/>
              <a:ext cx="22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FF0000"/>
                  </a:solidFill>
                </a:rPr>
                <a:t>say “do the Lazy Person’s Sort”</a:t>
              </a:r>
            </a:p>
          </p:txBody>
        </p:sp>
      </p:grpSp>
      <p:grpSp>
        <p:nvGrpSpPr>
          <p:cNvPr id="802841" name="Group 25"/>
          <p:cNvGrpSpPr>
            <a:grpSpLocks/>
          </p:cNvGrpSpPr>
          <p:nvPr/>
        </p:nvGrpSpPr>
        <p:grpSpPr bwMode="auto">
          <a:xfrm>
            <a:off x="5659438" y="4429125"/>
            <a:ext cx="3513137" cy="366713"/>
            <a:chOff x="3150" y="2625"/>
            <a:chExt cx="2213" cy="231"/>
          </a:xfrm>
        </p:grpSpPr>
        <p:sp>
          <p:nvSpPr>
            <p:cNvPr id="802842" name="Rectangle 26"/>
            <p:cNvSpPr>
              <a:spLocks noChangeArrowheads="1"/>
            </p:cNvSpPr>
            <p:nvPr/>
          </p:nvSpPr>
          <p:spPr bwMode="auto">
            <a:xfrm>
              <a:off x="3168" y="2640"/>
              <a:ext cx="2112" cy="192"/>
            </a:xfrm>
            <a:prstGeom prst="rect">
              <a:avLst/>
            </a:prstGeom>
            <a:solidFill>
              <a:srgbClr val="EB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2843" name="Text Box 27"/>
            <p:cNvSpPr txBox="1">
              <a:spLocks noChangeArrowheads="1"/>
            </p:cNvSpPr>
            <p:nvPr/>
          </p:nvSpPr>
          <p:spPr bwMode="auto">
            <a:xfrm>
              <a:off x="3150" y="2625"/>
              <a:ext cx="22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FF0000"/>
                  </a:solidFill>
                </a:rPr>
                <a:t>say “do the Lazy Person’s Sort”</a:t>
              </a:r>
            </a:p>
          </p:txBody>
        </p:sp>
      </p:grpSp>
      <p:sp>
        <p:nvSpPr>
          <p:cNvPr id="802855" name="Rectangle 39"/>
          <p:cNvSpPr>
            <a:spLocks noChangeArrowheads="1"/>
          </p:cNvSpPr>
          <p:nvPr/>
        </p:nvSpPr>
        <p:spPr bwMode="auto">
          <a:xfrm>
            <a:off x="838200" y="3581400"/>
            <a:ext cx="7696200" cy="1466850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2858" name="Text Box 42"/>
          <p:cNvSpPr txBox="1">
            <a:spLocks noChangeArrowheads="1"/>
          </p:cNvSpPr>
          <p:nvPr/>
        </p:nvSpPr>
        <p:spPr bwMode="auto">
          <a:xfrm>
            <a:off x="1003300" y="3594100"/>
            <a:ext cx="6503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If you’re handed just </a:t>
            </a:r>
            <a:r>
              <a:rPr lang="en-US">
                <a:solidFill>
                  <a:schemeClr val="accent2"/>
                </a:solidFill>
              </a:rPr>
              <a:t>one card</a:t>
            </a:r>
            <a:r>
              <a:rPr lang="en-US">
                <a:solidFill>
                  <a:srgbClr val="FF0000"/>
                </a:solidFill>
              </a:rPr>
              <a:t>, then just give it right back.</a:t>
            </a:r>
          </a:p>
        </p:txBody>
      </p:sp>
      <p:sp>
        <p:nvSpPr>
          <p:cNvPr id="802859" name="Rectangle 43"/>
          <p:cNvSpPr>
            <a:spLocks noChangeArrowheads="1"/>
          </p:cNvSpPr>
          <p:nvPr/>
        </p:nvSpPr>
        <p:spPr bwMode="auto">
          <a:xfrm>
            <a:off x="839788" y="3584575"/>
            <a:ext cx="2455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Lazy Person’s Sort:</a:t>
            </a:r>
          </a:p>
        </p:txBody>
      </p:sp>
      <p:sp>
        <p:nvSpPr>
          <p:cNvPr id="802860" name="AutoShape 44"/>
          <p:cNvSpPr>
            <a:spLocks noChangeArrowheads="1"/>
          </p:cNvSpPr>
          <p:nvPr/>
        </p:nvSpPr>
        <p:spPr bwMode="auto">
          <a:xfrm>
            <a:off x="1600200" y="5334000"/>
            <a:ext cx="2743200" cy="762000"/>
          </a:xfrm>
          <a:prstGeom prst="wedgeRoundRectCallout">
            <a:avLst>
              <a:gd name="adj1" fmla="val -85593"/>
              <a:gd name="adj2" fmla="val -8333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Oh yeah. And one more thing.</a:t>
            </a:r>
          </a:p>
        </p:txBody>
      </p:sp>
      <p:grpSp>
        <p:nvGrpSpPr>
          <p:cNvPr id="802864" name="Group 48"/>
          <p:cNvGrpSpPr>
            <a:grpSpLocks/>
          </p:cNvGrpSpPr>
          <p:nvPr/>
        </p:nvGrpSpPr>
        <p:grpSpPr bwMode="auto">
          <a:xfrm>
            <a:off x="2751138" y="4152900"/>
            <a:ext cx="954087" cy="366713"/>
            <a:chOff x="1985" y="1566"/>
            <a:chExt cx="601" cy="231"/>
          </a:xfrm>
        </p:grpSpPr>
        <p:sp>
          <p:nvSpPr>
            <p:cNvPr id="802862" name="Rectangle 46"/>
            <p:cNvSpPr>
              <a:spLocks noChangeArrowheads="1"/>
            </p:cNvSpPr>
            <p:nvPr/>
          </p:nvSpPr>
          <p:spPr bwMode="auto">
            <a:xfrm>
              <a:off x="1998" y="1566"/>
              <a:ext cx="458" cy="214"/>
            </a:xfrm>
            <a:prstGeom prst="rect">
              <a:avLst/>
            </a:prstGeom>
            <a:solidFill>
              <a:srgbClr val="EB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2863" name="Text Box 47"/>
            <p:cNvSpPr txBox="1">
              <a:spLocks noChangeArrowheads="1"/>
            </p:cNvSpPr>
            <p:nvPr/>
          </p:nvSpPr>
          <p:spPr bwMode="auto">
            <a:xfrm>
              <a:off x="1985" y="1566"/>
              <a:ext cx="6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rgbClr val="FF0000"/>
                  </a:solidFill>
                </a:rPr>
                <a:t>studly</a:t>
              </a:r>
            </a:p>
          </p:txBody>
        </p:sp>
      </p:grpSp>
      <p:sp>
        <p:nvSpPr>
          <p:cNvPr id="802865" name="AutoShape 49"/>
          <p:cNvSpPr>
            <a:spLocks noChangeArrowheads="1"/>
          </p:cNvSpPr>
          <p:nvPr/>
        </p:nvSpPr>
        <p:spPr bwMode="auto">
          <a:xfrm>
            <a:off x="3533775" y="4191000"/>
            <a:ext cx="4381500" cy="2514600"/>
          </a:xfrm>
          <a:prstGeom prst="wedgeRoundRectCallout">
            <a:avLst>
              <a:gd name="adj1" fmla="val 53806"/>
              <a:gd name="adj2" fmla="val 13384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Ah, I see. When a person at the bottom of the pyramid gets a single card, they can’t split it in half…</a:t>
            </a:r>
          </a:p>
          <a:p>
            <a:endParaRPr lang="en-US" sz="1000" dirty="0"/>
          </a:p>
          <a:p>
            <a:r>
              <a:rPr lang="en-US" dirty="0"/>
              <a:t>Besides it’s just one card, so it’s </a:t>
            </a:r>
            <a:r>
              <a:rPr lang="en-US"/>
              <a:t>technically </a:t>
            </a:r>
            <a:r>
              <a:rPr lang="en-US" smtClean="0"/>
              <a:t>already </a:t>
            </a:r>
            <a:r>
              <a:rPr lang="en-US" dirty="0"/>
              <a:t>sorted...</a:t>
            </a:r>
          </a:p>
          <a:p>
            <a:endParaRPr lang="en-US" sz="1000" dirty="0"/>
          </a:p>
          <a:p>
            <a:r>
              <a:rPr lang="en-US" dirty="0"/>
              <a:t>So they just hand it back to the guy above them and let them merge it.</a:t>
            </a:r>
          </a:p>
        </p:txBody>
      </p:sp>
      <p:sp>
        <p:nvSpPr>
          <p:cNvPr id="802866" name="AutoShape 50"/>
          <p:cNvSpPr>
            <a:spLocks noChangeArrowheads="1"/>
          </p:cNvSpPr>
          <p:nvPr/>
        </p:nvSpPr>
        <p:spPr bwMode="auto">
          <a:xfrm>
            <a:off x="4097338" y="981075"/>
            <a:ext cx="3046412" cy="2032000"/>
          </a:xfrm>
          <a:prstGeom prst="wedgeRoundRectCallout">
            <a:avLst>
              <a:gd name="adj1" fmla="val 68292"/>
              <a:gd name="adj2" fmla="val 23750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Correct! </a:t>
            </a:r>
          </a:p>
          <a:p>
            <a:endParaRPr lang="en-US" sz="1000"/>
          </a:p>
          <a:p>
            <a:r>
              <a:rPr lang="en-US"/>
              <a:t>Amazing, huh? By having an algorithm use itself over and over, you can solve big problems!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8028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0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802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1.48148E-6 L 1.66667E-6 -0.05417 " pathEditMode="relative" ptsTypes="AA">
                                      <p:cBhvr>
                                        <p:cTn id="15" dur="2000" fill="hold"/>
                                        <p:tgtEl>
                                          <p:spTgt spid="802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0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0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0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028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02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028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028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0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2856" grpId="0" animBg="1"/>
      <p:bldP spid="802821" grpId="0" animBg="1"/>
      <p:bldP spid="802855" grpId="0" animBg="1"/>
      <p:bldP spid="802858" grpId="0"/>
      <p:bldP spid="802859" grpId="0"/>
      <p:bldP spid="802860" grpId="0" animBg="1"/>
      <p:bldP spid="802860" grpId="1" animBg="1"/>
      <p:bldP spid="802865" grpId="0" uiExpand="1" build="p" animBg="1"/>
      <p:bldP spid="802865" grpId="1" build="allAtOnce" animBg="1"/>
      <p:bldP spid="802866" grpId="0" animBg="1"/>
      <p:bldP spid="802866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33F7-6EDB-4218-BE73-30DBDD76799B}" type="slidenum">
              <a:rPr lang="en-US"/>
              <a:pPr/>
              <a:t>70</a:t>
            </a:fld>
            <a:endParaRPr lang="en-US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0" y="-304800"/>
            <a:ext cx="7772400" cy="1143000"/>
          </a:xfrm>
        </p:spPr>
        <p:txBody>
          <a:bodyPr/>
          <a:lstStyle/>
          <a:p>
            <a:r>
              <a:rPr lang="en-US" sz="3800"/>
              <a:t>Solving a Maze</a:t>
            </a:r>
          </a:p>
        </p:txBody>
      </p:sp>
      <p:sp>
        <p:nvSpPr>
          <p:cNvPr id="753667" name="Text Box 3"/>
          <p:cNvSpPr txBox="1">
            <a:spLocks noChangeArrowheads="1"/>
          </p:cNvSpPr>
          <p:nvPr/>
        </p:nvSpPr>
        <p:spPr bwMode="auto">
          <a:xfrm>
            <a:off x="195263" y="2719388"/>
            <a:ext cx="4871847" cy="4093428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800" b="1" dirty="0">
                <a:solidFill>
                  <a:srgbClr val="330099"/>
                </a:solidFill>
                <a:latin typeface="Comic Sans MS"/>
                <a:cs typeface="Courier New" pitchFamily="49" charset="0"/>
              </a:rPr>
              <a:t> </a:t>
            </a:r>
            <a:endParaRPr lang="en-US" sz="800" dirty="0">
              <a:solidFill>
                <a:srgbClr val="330099"/>
              </a:solidFill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void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solve(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row,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)</a:t>
            </a:r>
            <a:endParaRPr lang="en-US" b="1" dirty="0">
              <a:solidFill>
                <a:srgbClr val="330099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m[row][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= ‘#’; //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drop crumb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if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(row ==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drow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&amp;&amp;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==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)</a:t>
            </a:r>
            <a:endParaRPr lang="en-US" b="1" dirty="0">
              <a:solidFill>
                <a:srgbClr val="330099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solvable 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= true; //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done!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m[row-1][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== ' ‘) 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solve(row-1,col);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m[row+1][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== ' ‘) 	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solve(row+1,col);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m[row][col-1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] == ' ‘)	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solve(row,col-1);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m[row][col+1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] == ' ‘)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solve(row,col+1);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753668" name="Text Box 4"/>
          <p:cNvSpPr txBox="1">
            <a:spLocks noChangeArrowheads="1"/>
          </p:cNvSpPr>
          <p:nvPr/>
        </p:nvSpPr>
        <p:spPr bwMode="auto">
          <a:xfrm>
            <a:off x="5486400" y="47625"/>
            <a:ext cx="3463925" cy="6686550"/>
          </a:xfrm>
          <a:prstGeom prst="rect">
            <a:avLst/>
          </a:prstGeom>
          <a:solidFill>
            <a:srgbClr val="FFFFD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 dirty="0" err="1">
                <a:solidFill>
                  <a:srgbClr val="006666"/>
                </a:solidFill>
                <a:latin typeface="Courier New" pitchFamily="49" charset="0"/>
              </a:rPr>
              <a:t>bool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solvable; </a:t>
            </a:r>
            <a:r>
              <a:rPr lang="en-US" sz="1400" b="1" dirty="0">
                <a:solidFill>
                  <a:srgbClr val="006666"/>
                </a:solidFill>
                <a:latin typeface="Courier New" pitchFamily="49" charset="0"/>
              </a:rPr>
              <a:t>// </a:t>
            </a:r>
            <a:r>
              <a:rPr lang="en-US" sz="1400" b="1" dirty="0" err="1">
                <a:solidFill>
                  <a:srgbClr val="006666"/>
                </a:solidFill>
                <a:latin typeface="Courier New" pitchFamily="49" charset="0"/>
              </a:rPr>
              <a:t>globals</a:t>
            </a:r>
            <a:endParaRPr lang="en-US" sz="1400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 err="1">
                <a:solidFill>
                  <a:srgbClr val="006666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dcol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drow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; 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char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m[11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][11] = {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"**********",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        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 * * ** 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"*** *  * 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 * ** * 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    *** 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  *   * 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  ***** 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     *  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"**********</a:t>
            </a:r>
            <a:r>
              <a:rPr lang="en-US" b="1" dirty="0">
                <a:solidFill>
                  <a:srgbClr val="006666"/>
                </a:solidFill>
                <a:latin typeface="Comic Sans MS"/>
              </a:rPr>
              <a:t>“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/>
            </a:r>
            <a:br>
              <a:rPr lang="en-US" b="1" dirty="0">
                <a:solidFill>
                  <a:srgbClr val="006666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};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mic Sans MS"/>
              </a:rPr>
              <a:t> </a:t>
            </a:r>
            <a:endParaRPr lang="en-US" b="1" dirty="0">
              <a:solidFill>
                <a:srgbClr val="330099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main()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{</a:t>
            </a:r>
            <a:endParaRPr lang="en-US" dirty="0">
              <a:solidFill>
                <a:srgbClr val="330099"/>
              </a:solidFill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 solvable =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false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;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drow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= 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10;</a:t>
            </a:r>
            <a:endParaRPr lang="en-US" dirty="0">
              <a:solidFill>
                <a:srgbClr val="330099"/>
              </a:solidFill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mic Sans MS"/>
              </a:rPr>
              <a:t> </a:t>
            </a:r>
            <a:endParaRPr lang="en-US" dirty="0">
              <a:solidFill>
                <a:srgbClr val="330099"/>
              </a:solidFill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 solve(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1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,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1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);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 if (solvable == true)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   </a:t>
            </a:r>
            <a:r>
              <a:rPr lang="en-US" b="1" dirty="0" err="1">
                <a:solidFill>
                  <a:srgbClr val="330099"/>
                </a:solidFill>
                <a:latin typeface="Courier New" pitchFamily="49" charset="0"/>
              </a:rPr>
              <a:t>cout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&lt;&lt; </a:t>
            </a:r>
            <a:r>
              <a:rPr lang="en-US" b="1" dirty="0">
                <a:solidFill>
                  <a:srgbClr val="330099"/>
                </a:solidFill>
                <a:latin typeface="Comic Sans MS"/>
              </a:rPr>
              <a:t>“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possible!</a:t>
            </a:r>
            <a:r>
              <a:rPr lang="en-US" b="1" dirty="0">
                <a:solidFill>
                  <a:srgbClr val="330099"/>
                </a:solidFill>
                <a:latin typeface="Comic Sans MS"/>
              </a:rPr>
              <a:t>”</a:t>
            </a:r>
            <a:endParaRPr lang="en-US" dirty="0">
              <a:solidFill>
                <a:srgbClr val="330099"/>
              </a:solidFill>
            </a:endParaRPr>
          </a:p>
          <a:p>
            <a:pPr algn="l"/>
            <a:r>
              <a:rPr lang="en-US" b="1" dirty="0">
                <a:latin typeface="Courier New" pitchFamily="49" charset="0"/>
              </a:rPr>
              <a:t>};</a:t>
            </a:r>
            <a:r>
              <a:rPr lang="en-US" dirty="0"/>
              <a:t> </a:t>
            </a:r>
          </a:p>
        </p:txBody>
      </p:sp>
      <p:sp>
        <p:nvSpPr>
          <p:cNvPr id="753669" name="Line 5"/>
          <p:cNvSpPr>
            <a:spLocks noChangeShapeType="1"/>
          </p:cNvSpPr>
          <p:nvPr/>
        </p:nvSpPr>
        <p:spPr bwMode="auto">
          <a:xfrm>
            <a:off x="5648325" y="4914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70" name="Line 6"/>
          <p:cNvSpPr>
            <a:spLocks noChangeShapeType="1"/>
          </p:cNvSpPr>
          <p:nvPr/>
        </p:nvSpPr>
        <p:spPr bwMode="auto">
          <a:xfrm>
            <a:off x="5667375" y="5200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71" name="Line 7"/>
          <p:cNvSpPr>
            <a:spLocks noChangeShapeType="1"/>
          </p:cNvSpPr>
          <p:nvPr/>
        </p:nvSpPr>
        <p:spPr bwMode="auto">
          <a:xfrm>
            <a:off x="-19050" y="3019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72" name="Line 8"/>
          <p:cNvSpPr>
            <a:spLocks noChangeShapeType="1"/>
          </p:cNvSpPr>
          <p:nvPr/>
        </p:nvSpPr>
        <p:spPr bwMode="auto">
          <a:xfrm>
            <a:off x="180975" y="3571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73" name="Rectangle 9"/>
          <p:cNvSpPr>
            <a:spLocks noChangeArrowheads="1"/>
          </p:cNvSpPr>
          <p:nvPr/>
        </p:nvSpPr>
        <p:spPr bwMode="auto">
          <a:xfrm>
            <a:off x="6248400" y="1190625"/>
            <a:ext cx="123825" cy="2667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3674" name="Rectangle 10"/>
          <p:cNvSpPr>
            <a:spLocks noChangeArrowheads="1"/>
          </p:cNvSpPr>
          <p:nvPr/>
        </p:nvSpPr>
        <p:spPr bwMode="auto">
          <a:xfrm>
            <a:off x="7239000" y="3124200"/>
            <a:ext cx="123825" cy="2667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353300" y="3429000"/>
            <a:ext cx="947738" cy="484188"/>
            <a:chOff x="1152" y="4416"/>
            <a:chExt cx="597" cy="305"/>
          </a:xfrm>
        </p:grpSpPr>
        <p:sp>
          <p:nvSpPr>
            <p:cNvPr id="753676" name="Text Box 12"/>
            <p:cNvSpPr txBox="1">
              <a:spLocks noChangeArrowheads="1"/>
            </p:cNvSpPr>
            <p:nvPr/>
          </p:nvSpPr>
          <p:spPr bwMode="auto">
            <a:xfrm>
              <a:off x="1238" y="4490"/>
              <a:ext cx="51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Finish</a:t>
              </a:r>
            </a:p>
          </p:txBody>
        </p:sp>
        <p:sp>
          <p:nvSpPr>
            <p:cNvPr id="753677" name="Line 13"/>
            <p:cNvSpPr>
              <a:spLocks noChangeShapeType="1"/>
            </p:cNvSpPr>
            <p:nvPr/>
          </p:nvSpPr>
          <p:spPr bwMode="auto">
            <a:xfrm flipH="1" flipV="1">
              <a:off x="1152" y="4416"/>
              <a:ext cx="144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753678" name="Line 14"/>
          <p:cNvSpPr>
            <a:spLocks noChangeShapeType="1"/>
          </p:cNvSpPr>
          <p:nvPr/>
        </p:nvSpPr>
        <p:spPr bwMode="auto">
          <a:xfrm>
            <a:off x="5667375" y="5734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79" name="Text Box 15"/>
          <p:cNvSpPr txBox="1">
            <a:spLocks noChangeArrowheads="1"/>
          </p:cNvSpPr>
          <p:nvPr/>
        </p:nvSpPr>
        <p:spPr bwMode="auto">
          <a:xfrm>
            <a:off x="6143625" y="11811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114925" y="895350"/>
            <a:ext cx="1120775" cy="366713"/>
            <a:chOff x="2832" y="912"/>
            <a:chExt cx="706" cy="231"/>
          </a:xfrm>
        </p:grpSpPr>
        <p:sp>
          <p:nvSpPr>
            <p:cNvPr id="753681" name="Text Box 17"/>
            <p:cNvSpPr txBox="1">
              <a:spLocks noChangeArrowheads="1"/>
            </p:cNvSpPr>
            <p:nvPr/>
          </p:nvSpPr>
          <p:spPr bwMode="auto">
            <a:xfrm flipH="1">
              <a:off x="2832" y="912"/>
              <a:ext cx="4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Start</a:t>
              </a:r>
            </a:p>
          </p:txBody>
        </p:sp>
        <p:sp>
          <p:nvSpPr>
            <p:cNvPr id="753682" name="Line 18"/>
            <p:cNvSpPr>
              <a:spLocks noChangeShapeType="1"/>
            </p:cNvSpPr>
            <p:nvPr/>
          </p:nvSpPr>
          <p:spPr bwMode="auto">
            <a:xfrm>
              <a:off x="3292" y="1048"/>
              <a:ext cx="246" cy="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753683" name="Line 19"/>
          <p:cNvSpPr>
            <a:spLocks noChangeShapeType="1"/>
          </p:cNvSpPr>
          <p:nvPr/>
        </p:nvSpPr>
        <p:spPr bwMode="auto">
          <a:xfrm>
            <a:off x="200025" y="3838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84" name="Line 20"/>
          <p:cNvSpPr>
            <a:spLocks noChangeShapeType="1"/>
          </p:cNvSpPr>
          <p:nvPr/>
        </p:nvSpPr>
        <p:spPr bwMode="auto">
          <a:xfrm>
            <a:off x="219075" y="4391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85" name="Oval 21"/>
          <p:cNvSpPr>
            <a:spLocks noChangeArrowheads="1"/>
          </p:cNvSpPr>
          <p:nvPr/>
        </p:nvSpPr>
        <p:spPr bwMode="auto">
          <a:xfrm>
            <a:off x="6210300" y="895350"/>
            <a:ext cx="228600" cy="304800"/>
          </a:xfrm>
          <a:prstGeom prst="ellipse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3686" name="Line 22"/>
          <p:cNvSpPr>
            <a:spLocks noChangeShapeType="1"/>
          </p:cNvSpPr>
          <p:nvPr/>
        </p:nvSpPr>
        <p:spPr bwMode="auto">
          <a:xfrm>
            <a:off x="238125" y="4953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87" name="Text Box 23"/>
          <p:cNvSpPr txBox="1">
            <a:spLocks noChangeArrowheads="1"/>
          </p:cNvSpPr>
          <p:nvPr/>
        </p:nvSpPr>
        <p:spPr bwMode="auto">
          <a:xfrm>
            <a:off x="6715125" y="55499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FF33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753688" name="Text Box 24"/>
          <p:cNvSpPr txBox="1">
            <a:spLocks noChangeArrowheads="1"/>
          </p:cNvSpPr>
          <p:nvPr/>
        </p:nvSpPr>
        <p:spPr bwMode="auto">
          <a:xfrm>
            <a:off x="6985000" y="5548313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FF33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753689" name="Oval 25"/>
          <p:cNvSpPr>
            <a:spLocks noChangeArrowheads="1"/>
          </p:cNvSpPr>
          <p:nvPr/>
        </p:nvSpPr>
        <p:spPr bwMode="auto">
          <a:xfrm>
            <a:off x="6200775" y="1447800"/>
            <a:ext cx="228600" cy="304800"/>
          </a:xfrm>
          <a:prstGeom prst="ellipse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3690" name="Line 26"/>
          <p:cNvSpPr>
            <a:spLocks noChangeShapeType="1"/>
          </p:cNvSpPr>
          <p:nvPr/>
        </p:nvSpPr>
        <p:spPr bwMode="auto">
          <a:xfrm>
            <a:off x="476250" y="52197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91" name="Rectangle 27"/>
          <p:cNvSpPr>
            <a:spLocks noChangeArrowheads="1"/>
          </p:cNvSpPr>
          <p:nvPr/>
        </p:nvSpPr>
        <p:spPr bwMode="auto">
          <a:xfrm>
            <a:off x="1657349" y="5035034"/>
            <a:ext cx="687017" cy="36933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53692" name="Rectangle 28"/>
          <p:cNvSpPr>
            <a:spLocks noChangeArrowheads="1"/>
          </p:cNvSpPr>
          <p:nvPr/>
        </p:nvSpPr>
        <p:spPr bwMode="auto">
          <a:xfrm>
            <a:off x="2422187" y="5112858"/>
            <a:ext cx="464707" cy="22763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753693" name="Text Box 29"/>
          <p:cNvSpPr txBox="1">
            <a:spLocks noChangeArrowheads="1"/>
          </p:cNvSpPr>
          <p:nvPr/>
        </p:nvSpPr>
        <p:spPr bwMode="auto">
          <a:xfrm>
            <a:off x="473075" y="1066800"/>
            <a:ext cx="4871847" cy="409342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800" b="1" dirty="0">
                <a:solidFill>
                  <a:srgbClr val="330099"/>
                </a:solidFill>
                <a:latin typeface="Comic Sans MS"/>
                <a:cs typeface="Courier New" pitchFamily="49" charset="0"/>
              </a:rPr>
              <a:t> </a:t>
            </a:r>
            <a:endParaRPr lang="en-US" sz="800" dirty="0">
              <a:solidFill>
                <a:srgbClr val="330099"/>
              </a:solidFill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void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solve(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row,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)</a:t>
            </a:r>
            <a:endParaRPr lang="en-US" b="1" dirty="0">
              <a:solidFill>
                <a:srgbClr val="330099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m[row][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= ‘#’; //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drop crumb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if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(row ==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drow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&amp;&amp;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==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)</a:t>
            </a:r>
            <a:endParaRPr lang="en-US" b="1" dirty="0">
              <a:solidFill>
                <a:srgbClr val="330099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solvable 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= true; //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done!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m[row-1][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== ' ‘) 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solve(row-1,col);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m[row+1][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== ' ‘) 	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solve(row+1,col);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m[row][col-1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] == ' ‘)	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solve(row,col-1);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m[row][col+1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] == ' ‘)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solve(row,col+1);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753694" name="Text Box 30"/>
          <p:cNvSpPr txBox="1">
            <a:spLocks noChangeArrowheads="1"/>
          </p:cNvSpPr>
          <p:nvPr/>
        </p:nvSpPr>
        <p:spPr bwMode="auto">
          <a:xfrm>
            <a:off x="2444084" y="5038725"/>
            <a:ext cx="2888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753695" name="Text Box 31"/>
          <p:cNvSpPr txBox="1">
            <a:spLocks noChangeArrowheads="1"/>
          </p:cNvSpPr>
          <p:nvPr/>
        </p:nvSpPr>
        <p:spPr bwMode="auto">
          <a:xfrm>
            <a:off x="1871569" y="5038725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753696" name="Line 32"/>
          <p:cNvSpPr>
            <a:spLocks noChangeShapeType="1"/>
          </p:cNvSpPr>
          <p:nvPr/>
        </p:nvSpPr>
        <p:spPr bwMode="auto">
          <a:xfrm>
            <a:off x="228600" y="13620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97" name="Line 33"/>
          <p:cNvSpPr>
            <a:spLocks noChangeShapeType="1"/>
          </p:cNvSpPr>
          <p:nvPr/>
        </p:nvSpPr>
        <p:spPr bwMode="auto">
          <a:xfrm>
            <a:off x="428625" y="1914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98" name="Line 34"/>
          <p:cNvSpPr>
            <a:spLocks noChangeShapeType="1"/>
          </p:cNvSpPr>
          <p:nvPr/>
        </p:nvSpPr>
        <p:spPr bwMode="auto">
          <a:xfrm>
            <a:off x="447675" y="2181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99" name="Line 35"/>
          <p:cNvSpPr>
            <a:spLocks noChangeShapeType="1"/>
          </p:cNvSpPr>
          <p:nvPr/>
        </p:nvSpPr>
        <p:spPr bwMode="auto">
          <a:xfrm>
            <a:off x="466725" y="2733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700" name="Line 36"/>
          <p:cNvSpPr>
            <a:spLocks noChangeShapeType="1"/>
          </p:cNvSpPr>
          <p:nvPr/>
        </p:nvSpPr>
        <p:spPr bwMode="auto">
          <a:xfrm>
            <a:off x="485775" y="3295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701" name="Rectangle 37"/>
          <p:cNvSpPr>
            <a:spLocks noChangeArrowheads="1"/>
          </p:cNvSpPr>
          <p:nvPr/>
        </p:nvSpPr>
        <p:spPr bwMode="auto">
          <a:xfrm>
            <a:off x="6248400" y="1466850"/>
            <a:ext cx="123825" cy="2667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3702" name="Text Box 38"/>
          <p:cNvSpPr txBox="1">
            <a:spLocks noChangeArrowheads="1"/>
          </p:cNvSpPr>
          <p:nvPr/>
        </p:nvSpPr>
        <p:spPr bwMode="auto">
          <a:xfrm>
            <a:off x="6143625" y="14478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3703" name="Oval 39"/>
          <p:cNvSpPr>
            <a:spLocks noChangeArrowheads="1"/>
          </p:cNvSpPr>
          <p:nvPr/>
        </p:nvSpPr>
        <p:spPr bwMode="auto">
          <a:xfrm>
            <a:off x="6200775" y="1171575"/>
            <a:ext cx="228600" cy="304800"/>
          </a:xfrm>
          <a:prstGeom prst="ellipse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3704" name="Oval 40"/>
          <p:cNvSpPr>
            <a:spLocks noChangeArrowheads="1"/>
          </p:cNvSpPr>
          <p:nvPr/>
        </p:nvSpPr>
        <p:spPr bwMode="auto">
          <a:xfrm>
            <a:off x="6200775" y="1724025"/>
            <a:ext cx="228600" cy="304800"/>
          </a:xfrm>
          <a:prstGeom prst="ellipse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3705" name="AutoShape 41"/>
          <p:cNvSpPr>
            <a:spLocks noChangeArrowheads="1"/>
          </p:cNvSpPr>
          <p:nvPr/>
        </p:nvSpPr>
        <p:spPr bwMode="auto">
          <a:xfrm>
            <a:off x="2362200" y="2781300"/>
            <a:ext cx="2514600" cy="495300"/>
          </a:xfrm>
          <a:prstGeom prst="wedgeRoundRectCallout">
            <a:avLst>
              <a:gd name="adj1" fmla="val -56630"/>
              <a:gd name="adj2" fmla="val 151282"/>
              <a:gd name="adj3" fmla="val 16667"/>
            </a:avLst>
          </a:prstGeom>
          <a:solidFill>
            <a:srgbClr val="F7FFF8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1 == 10 &amp;&amp; 1 == 10??</a:t>
            </a:r>
          </a:p>
        </p:txBody>
      </p:sp>
      <p:sp>
        <p:nvSpPr>
          <p:cNvPr id="753706" name="Line 42"/>
          <p:cNvSpPr>
            <a:spLocks noChangeShapeType="1"/>
          </p:cNvSpPr>
          <p:nvPr/>
        </p:nvSpPr>
        <p:spPr bwMode="auto">
          <a:xfrm>
            <a:off x="514350" y="3838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707" name="Oval 43"/>
          <p:cNvSpPr>
            <a:spLocks noChangeArrowheads="1"/>
          </p:cNvSpPr>
          <p:nvPr/>
        </p:nvSpPr>
        <p:spPr bwMode="auto">
          <a:xfrm>
            <a:off x="6096000" y="1447800"/>
            <a:ext cx="180975" cy="304800"/>
          </a:xfrm>
          <a:prstGeom prst="ellipse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3708" name="Line 44"/>
          <p:cNvSpPr>
            <a:spLocks noChangeShapeType="1"/>
          </p:cNvSpPr>
          <p:nvPr/>
        </p:nvSpPr>
        <p:spPr bwMode="auto">
          <a:xfrm>
            <a:off x="523875" y="4391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709" name="Oval 45"/>
          <p:cNvSpPr>
            <a:spLocks noChangeArrowheads="1"/>
          </p:cNvSpPr>
          <p:nvPr/>
        </p:nvSpPr>
        <p:spPr bwMode="auto">
          <a:xfrm>
            <a:off x="6353175" y="1438275"/>
            <a:ext cx="200025" cy="304800"/>
          </a:xfrm>
          <a:prstGeom prst="ellipse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3710" name="Line 46"/>
          <p:cNvSpPr>
            <a:spLocks noChangeShapeType="1"/>
          </p:cNvSpPr>
          <p:nvPr/>
        </p:nvSpPr>
        <p:spPr bwMode="auto">
          <a:xfrm>
            <a:off x="276225" y="4953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711" name="Text Box 47"/>
          <p:cNvSpPr txBox="1">
            <a:spLocks noChangeArrowheads="1"/>
          </p:cNvSpPr>
          <p:nvPr/>
        </p:nvSpPr>
        <p:spPr bwMode="auto">
          <a:xfrm>
            <a:off x="733425" y="4781550"/>
            <a:ext cx="3125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// dead end! – BACKTRACK!</a:t>
            </a:r>
          </a:p>
        </p:txBody>
      </p:sp>
      <p:sp>
        <p:nvSpPr>
          <p:cNvPr id="753712" name="AutoShape 48"/>
          <p:cNvSpPr>
            <a:spLocks noChangeArrowheads="1"/>
          </p:cNvSpPr>
          <p:nvPr/>
        </p:nvSpPr>
        <p:spPr bwMode="auto">
          <a:xfrm>
            <a:off x="2514600" y="1066800"/>
            <a:ext cx="2514600" cy="495300"/>
          </a:xfrm>
          <a:prstGeom prst="wedgeRoundRectCallout">
            <a:avLst>
              <a:gd name="adj1" fmla="val -56630"/>
              <a:gd name="adj2" fmla="val 151282"/>
              <a:gd name="adj3" fmla="val 16667"/>
            </a:avLst>
          </a:prstGeom>
          <a:solidFill>
            <a:srgbClr val="F7FFF8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/>
              <a:t>== 10 &amp;&amp; </a:t>
            </a:r>
            <a:r>
              <a:rPr lang="en-US" dirty="0" smtClean="0"/>
              <a:t>1 </a:t>
            </a:r>
            <a:r>
              <a:rPr lang="en-US" dirty="0"/>
              <a:t>== 10??</a:t>
            </a:r>
          </a:p>
        </p:txBody>
      </p:sp>
      <p:sp>
        <p:nvSpPr>
          <p:cNvPr id="50" name="AutoShape 114"/>
          <p:cNvSpPr>
            <a:spLocks noChangeArrowheads="1"/>
          </p:cNvSpPr>
          <p:nvPr/>
        </p:nvSpPr>
        <p:spPr bwMode="auto">
          <a:xfrm>
            <a:off x="5029565" y="3490573"/>
            <a:ext cx="3195043" cy="2924854"/>
          </a:xfrm>
          <a:prstGeom prst="wedgeRoundRectCallout">
            <a:avLst>
              <a:gd name="adj1" fmla="val -110603"/>
              <a:gd name="adj2" fmla="val 9302"/>
              <a:gd name="adj3" fmla="val 16667"/>
            </a:avLst>
          </a:prstGeom>
          <a:solidFill>
            <a:srgbClr val="FFF9F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/>
              <a:t>OK – so we’re about to </a:t>
            </a:r>
            <a:r>
              <a:rPr lang="en-US" sz="2000" dirty="0" err="1" smtClean="0"/>
              <a:t>recurse</a:t>
            </a:r>
            <a:r>
              <a:rPr lang="en-US" sz="2000" dirty="0" smtClean="0"/>
              <a:t>.</a:t>
            </a:r>
          </a:p>
          <a:p>
            <a:endParaRPr lang="en-US" sz="1050" dirty="0"/>
          </a:p>
          <a:p>
            <a:r>
              <a:rPr lang="en-US" sz="2000" dirty="0" smtClean="0"/>
              <a:t>But wait, have we simplified the problem for our recursive call?</a:t>
            </a:r>
          </a:p>
          <a:p>
            <a:endParaRPr lang="en-US" sz="1000" dirty="0"/>
          </a:p>
          <a:p>
            <a:r>
              <a:rPr lang="en-US" sz="2000" dirty="0" smtClean="0"/>
              <a:t>If not, won’t our function run forever?</a:t>
            </a:r>
            <a:endParaRPr lang="en-US" sz="2000" dirty="0"/>
          </a:p>
        </p:txBody>
      </p:sp>
      <p:sp>
        <p:nvSpPr>
          <p:cNvPr id="51" name="AutoShape 114"/>
          <p:cNvSpPr>
            <a:spLocks noChangeArrowheads="1"/>
          </p:cNvSpPr>
          <p:nvPr/>
        </p:nvSpPr>
        <p:spPr bwMode="auto">
          <a:xfrm>
            <a:off x="182779" y="13948"/>
            <a:ext cx="4196278" cy="3376952"/>
          </a:xfrm>
          <a:prstGeom prst="wedgeRoundRectCallout">
            <a:avLst>
              <a:gd name="adj1" fmla="val 94323"/>
              <a:gd name="adj2" fmla="val -12460"/>
              <a:gd name="adj3" fmla="val 16667"/>
            </a:avLst>
          </a:prstGeom>
          <a:solidFill>
            <a:srgbClr val="FFF9F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/>
              <a:t>Ah! But we did </a:t>
            </a:r>
            <a:r>
              <a:rPr lang="en-US" sz="2000" dirty="0" smtClean="0">
                <a:solidFill>
                  <a:srgbClr val="FF0000"/>
                </a:solidFill>
              </a:rPr>
              <a:t>simplify</a:t>
            </a:r>
            <a:r>
              <a:rPr lang="en-US" sz="2000" dirty="0" smtClean="0"/>
              <a:t> the problem!  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We dropped a </a:t>
            </a:r>
            <a:r>
              <a:rPr lang="en-US" sz="2000" dirty="0" smtClean="0">
                <a:solidFill>
                  <a:srgbClr val="FF0000"/>
                </a:solidFill>
              </a:rPr>
              <a:t>breadcrumb</a:t>
            </a:r>
            <a:r>
              <a:rPr lang="en-US" sz="2000" dirty="0"/>
              <a:t>!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This ensures that there’s one less square for our recursive call to investigate.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7 L -0.46979 -0.41944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7536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90" y="-20972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88437E-6 L -0.37309 -0.4190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7536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" y="-2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2000" fill="hold"/>
                                        <p:tgtEl>
                                          <p:spTgt spid="7536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7536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5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75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2000"/>
                                        <p:tgtEl>
                                          <p:spTgt spid="753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2000"/>
                                        <p:tgtEl>
                                          <p:spTgt spid="753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2000"/>
                                        <p:tgtEl>
                                          <p:spTgt spid="75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2000"/>
                                        <p:tgtEl>
                                          <p:spTgt spid="753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2000" fill="hold"/>
                                        <p:tgtEl>
                                          <p:spTgt spid="7536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70" dur="2000" fill="hold"/>
                                        <p:tgtEl>
                                          <p:spTgt spid="7536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75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64162E-6 L 0.08767 -0.58797 " pathEditMode="relative" rAng="0" ptsTypes="AA">
                                      <p:cBhvr>
                                        <p:cTn id="279" dur="2000" fill="hold"/>
                                        <p:tgtEl>
                                          <p:spTgt spid="7536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" y="-294"/>
                                    </p:animMotion>
                                  </p:childTnLst>
                                </p:cTn>
                              </p:par>
                              <p:par>
                                <p:cTn id="28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16875 -0.5875 " pathEditMode="relative" rAng="0" ptsTypes="AA">
                                      <p:cBhvr>
                                        <p:cTn id="281" dur="2000" fill="hold"/>
                                        <p:tgtEl>
                                          <p:spTgt spid="7536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-29375"/>
                                    </p:animMotion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2000"/>
                                        <p:tgtEl>
                                          <p:spTgt spid="753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2000"/>
                                        <p:tgtEl>
                                          <p:spTgt spid="7536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 nodeType="clickPar">
                      <p:stCondLst>
                        <p:cond delay="indefinite"/>
                      </p:stCondLst>
                      <p:childTnLst>
                        <p:par>
                          <p:cTn id="2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 nodeType="clickPar">
                      <p:stCondLst>
                        <p:cond delay="indefinite"/>
                      </p:stCondLst>
                      <p:childTnLst>
                        <p:par>
                          <p:cTn id="2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 nodeType="clickPar">
                      <p:stCondLst>
                        <p:cond delay="indefinite"/>
                      </p:stCondLst>
                      <p:childTnLst>
                        <p:par>
                          <p:cTn id="3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 nodeType="clickPar">
                      <p:stCondLst>
                        <p:cond delay="indefinite"/>
                      </p:stCondLst>
                      <p:childTnLst>
                        <p:par>
                          <p:cTn id="3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75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 nodeType="clickPar">
                      <p:stCondLst>
                        <p:cond delay="indefinite"/>
                      </p:stCondLst>
                      <p:childTnLst>
                        <p:par>
                          <p:cTn id="3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5" dur="500"/>
                                        <p:tgtEl>
                                          <p:spTgt spid="753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 nodeType="clickPar">
                      <p:stCondLst>
                        <p:cond delay="indefinite"/>
                      </p:stCondLst>
                      <p:childTnLst>
                        <p:par>
                          <p:cTn id="3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 nodeType="clickPar">
                      <p:stCondLst>
                        <p:cond delay="indefinite"/>
                      </p:stCondLst>
                      <p:childTnLst>
                        <p:par>
                          <p:cTn id="3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 nodeType="clickPar">
                      <p:stCondLst>
                        <p:cond delay="indefinite"/>
                      </p:stCondLst>
                      <p:childTnLst>
                        <p:par>
                          <p:cTn id="3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 nodeType="clickPar">
                      <p:stCondLst>
                        <p:cond delay="indefinite"/>
                      </p:stCondLst>
                      <p:childTnLst>
                        <p:par>
                          <p:cTn id="3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 nodeType="clickPar">
                      <p:stCondLst>
                        <p:cond delay="indefinite"/>
                      </p:stCondLst>
                      <p:childTnLst>
                        <p:par>
                          <p:cTn id="3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 nodeType="clickPar">
                      <p:stCondLst>
                        <p:cond delay="indefinite"/>
                      </p:stCondLst>
                      <p:childTnLst>
                        <p:par>
                          <p:cTn id="3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 nodeType="clickPar">
                      <p:stCondLst>
                        <p:cond delay="indefinite"/>
                      </p:stCondLst>
                      <p:childTnLst>
                        <p:par>
                          <p:cTn id="3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 nodeType="clickPar">
                      <p:stCondLst>
                        <p:cond delay="indefinite"/>
                      </p:stCondLst>
                      <p:childTnLst>
                        <p:par>
                          <p:cTn id="3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 nodeType="clickPar">
                      <p:stCondLst>
                        <p:cond delay="indefinite"/>
                      </p:stCondLst>
                      <p:childTnLst>
                        <p:par>
                          <p:cTn id="3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 nodeType="clickPar">
                      <p:stCondLst>
                        <p:cond delay="indefinite"/>
                      </p:stCondLst>
                      <p:childTnLst>
                        <p:par>
                          <p:cTn id="3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 nodeType="clickPar">
                      <p:stCondLst>
                        <p:cond delay="indefinite"/>
                      </p:stCondLst>
                      <p:childTnLst>
                        <p:par>
                          <p:cTn id="3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 nodeType="clickPar">
                      <p:stCondLst>
                        <p:cond delay="indefinite"/>
                      </p:stCondLst>
                      <p:childTnLst>
                        <p:par>
                          <p:cTn id="3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 nodeType="clickPar">
                      <p:stCondLst>
                        <p:cond delay="indefinite"/>
                      </p:stCondLst>
                      <p:childTnLst>
                        <p:par>
                          <p:cTn id="3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 nodeType="clickPar">
                      <p:stCondLst>
                        <p:cond delay="indefinite"/>
                      </p:stCondLst>
                      <p:childTnLst>
                        <p:par>
                          <p:cTn id="3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 nodeType="clickPar">
                      <p:stCondLst>
                        <p:cond delay="indefinite"/>
                      </p:stCondLst>
                      <p:childTnLst>
                        <p:par>
                          <p:cTn id="3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 nodeType="clickPar">
                      <p:stCondLst>
                        <p:cond delay="indefinite"/>
                      </p:stCondLst>
                      <p:childTnLst>
                        <p:par>
                          <p:cTn id="3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 nodeType="clickPar">
                      <p:stCondLst>
                        <p:cond delay="indefinite"/>
                      </p:stCondLst>
                      <p:childTnLst>
                        <p:par>
                          <p:cTn id="3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 nodeType="clickPar">
                      <p:stCondLst>
                        <p:cond delay="indefinite"/>
                      </p:stCondLst>
                      <p:childTnLst>
                        <p:par>
                          <p:cTn id="3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 nodeType="clickPar">
                      <p:stCondLst>
                        <p:cond delay="indefinite"/>
                      </p:stCondLst>
                      <p:childTnLst>
                        <p:par>
                          <p:cTn id="3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 nodeType="clickPar">
                      <p:stCondLst>
                        <p:cond delay="indefinite"/>
                      </p:stCondLst>
                      <p:childTnLst>
                        <p:par>
                          <p:cTn id="4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 nodeType="clickPar">
                      <p:stCondLst>
                        <p:cond delay="indefinite"/>
                      </p:stCondLst>
                      <p:childTnLst>
                        <p:par>
                          <p:cTn id="4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 nodeType="clickPar">
                      <p:stCondLst>
                        <p:cond delay="indefinite"/>
                      </p:stCondLst>
                      <p:childTnLst>
                        <p:par>
                          <p:cTn id="4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2000"/>
                                        <p:tgtEl>
                                          <p:spTgt spid="7536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6" dur="2000"/>
                                        <p:tgtEl>
                                          <p:spTgt spid="753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2000"/>
                                        <p:tgtEl>
                                          <p:spTgt spid="7536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2000"/>
                                        <p:tgtEl>
                                          <p:spTgt spid="753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build="p" animBg="1"/>
      <p:bldP spid="753669" grpId="0" animBg="1"/>
      <p:bldP spid="753669" grpId="1" animBg="1"/>
      <p:bldP spid="753670" grpId="0" animBg="1"/>
      <p:bldP spid="753670" grpId="1" animBg="1"/>
      <p:bldP spid="753671" grpId="0" animBg="1"/>
      <p:bldP spid="753671" grpId="1" animBg="1"/>
      <p:bldP spid="753672" grpId="0" animBg="1"/>
      <p:bldP spid="753672" grpId="1" animBg="1"/>
      <p:bldP spid="753673" grpId="0" animBg="1"/>
      <p:bldP spid="753673" grpId="1" animBg="1"/>
      <p:bldP spid="753674" grpId="0" animBg="1"/>
      <p:bldP spid="753678" grpId="0" animBg="1"/>
      <p:bldP spid="753679" grpId="0"/>
      <p:bldP spid="753683" grpId="0" animBg="1"/>
      <p:bldP spid="753683" grpId="1" animBg="1"/>
      <p:bldP spid="753684" grpId="0" animBg="1"/>
      <p:bldP spid="753684" grpId="1" animBg="1"/>
      <p:bldP spid="753685" grpId="0" animBg="1"/>
      <p:bldP spid="753685" grpId="1" animBg="1"/>
      <p:bldP spid="753686" grpId="0" animBg="1"/>
      <p:bldP spid="753686" grpId="1" animBg="1"/>
      <p:bldP spid="753687" grpId="0"/>
      <p:bldP spid="753688" grpId="0"/>
      <p:bldP spid="753689" grpId="0" animBg="1"/>
      <p:bldP spid="753689" grpId="1" animBg="1"/>
      <p:bldP spid="753690" grpId="0" animBg="1"/>
      <p:bldP spid="753691" grpId="0" animBg="1"/>
      <p:bldP spid="753691" grpId="1" animBg="1"/>
      <p:bldP spid="753692" grpId="0" animBg="1"/>
      <p:bldP spid="753692" grpId="1" animBg="1"/>
      <p:bldP spid="753693" grpId="0" animBg="1"/>
      <p:bldP spid="753693" grpId="1" animBg="1"/>
      <p:bldP spid="753694" grpId="0"/>
      <p:bldP spid="753694" grpId="1"/>
      <p:bldP spid="753694" grpId="2"/>
      <p:bldP spid="753695" grpId="0"/>
      <p:bldP spid="753695" grpId="1"/>
      <p:bldP spid="753695" grpId="2"/>
      <p:bldP spid="753696" grpId="0" animBg="1"/>
      <p:bldP spid="753696" grpId="1" animBg="1"/>
      <p:bldP spid="753697" grpId="0" animBg="1"/>
      <p:bldP spid="753697" grpId="1" animBg="1"/>
      <p:bldP spid="753698" grpId="0" animBg="1"/>
      <p:bldP spid="753698" grpId="1" animBg="1"/>
      <p:bldP spid="753699" grpId="0" animBg="1"/>
      <p:bldP spid="753699" grpId="1" animBg="1"/>
      <p:bldP spid="753700" grpId="0" animBg="1"/>
      <p:bldP spid="753700" grpId="1" animBg="1"/>
      <p:bldP spid="753701" grpId="0" animBg="1"/>
      <p:bldP spid="753702" grpId="0"/>
      <p:bldP spid="753703" grpId="0" animBg="1"/>
      <p:bldP spid="753703" grpId="1" animBg="1"/>
      <p:bldP spid="753704" grpId="0" animBg="1"/>
      <p:bldP spid="753704" grpId="1" animBg="1"/>
      <p:bldP spid="753705" grpId="0" animBg="1"/>
      <p:bldP spid="753705" grpId="1" animBg="1"/>
      <p:bldP spid="753706" grpId="0" animBg="1"/>
      <p:bldP spid="753706" grpId="1" animBg="1"/>
      <p:bldP spid="753707" grpId="0" animBg="1"/>
      <p:bldP spid="753707" grpId="1" animBg="1"/>
      <p:bldP spid="753708" grpId="0" animBg="1"/>
      <p:bldP spid="753708" grpId="1" animBg="1"/>
      <p:bldP spid="753709" grpId="0" animBg="1"/>
      <p:bldP spid="753709" grpId="1" animBg="1"/>
      <p:bldP spid="753710" grpId="0" animBg="1"/>
      <p:bldP spid="753710" grpId="1" animBg="1"/>
      <p:bldP spid="753711" grpId="0"/>
      <p:bldP spid="753711" grpId="1"/>
      <p:bldP spid="753712" grpId="0" animBg="1"/>
      <p:bldP spid="753712" grpId="1" animBg="1"/>
      <p:bldP spid="50" grpId="0" build="p" animBg="1"/>
      <p:bldP spid="50" grpId="1" build="allAtOnce" animBg="1"/>
      <p:bldP spid="51" grpId="0" build="p" animBg="1"/>
      <p:bldP spid="51" grpId="1" build="allAtOnce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8F53-A04B-47CA-A790-E7A814177C66}" type="slidenum">
              <a:rPr lang="en-US"/>
              <a:pPr/>
              <a:t>71</a:t>
            </a:fld>
            <a:endParaRPr lang="en-US"/>
          </a:p>
        </p:txBody>
      </p:sp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0" y="-304800"/>
            <a:ext cx="7772400" cy="1143000"/>
          </a:xfrm>
        </p:spPr>
        <p:txBody>
          <a:bodyPr/>
          <a:lstStyle/>
          <a:p>
            <a:r>
              <a:rPr lang="en-US" sz="3800"/>
              <a:t>Solving a Maze</a:t>
            </a:r>
          </a:p>
        </p:txBody>
      </p:sp>
      <p:sp>
        <p:nvSpPr>
          <p:cNvPr id="755715" name="Text Box 3"/>
          <p:cNvSpPr txBox="1">
            <a:spLocks noChangeArrowheads="1"/>
          </p:cNvSpPr>
          <p:nvPr/>
        </p:nvSpPr>
        <p:spPr bwMode="auto">
          <a:xfrm>
            <a:off x="195263" y="2719388"/>
            <a:ext cx="4871847" cy="4093428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800" b="1" dirty="0">
                <a:solidFill>
                  <a:srgbClr val="330099"/>
                </a:solidFill>
                <a:latin typeface="Comic Sans MS"/>
                <a:cs typeface="Courier New" pitchFamily="49" charset="0"/>
              </a:rPr>
              <a:t> </a:t>
            </a:r>
            <a:endParaRPr lang="en-US" sz="800" dirty="0">
              <a:solidFill>
                <a:srgbClr val="330099"/>
              </a:solidFill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void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solve(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row,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)</a:t>
            </a:r>
            <a:endParaRPr lang="en-US" b="1" dirty="0">
              <a:solidFill>
                <a:srgbClr val="330099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m[row][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= ‘#’; //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drop crumb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if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(row ==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drow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&amp;&amp;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==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)</a:t>
            </a:r>
            <a:endParaRPr lang="en-US" b="1" dirty="0">
              <a:solidFill>
                <a:srgbClr val="330099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solvable 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= true; //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done!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m[row-1][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== ' ‘) 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solve(row-1,col);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m[row+1][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== ' ‘) 	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solve(row+1,col);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m[row][col-1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] == ' ‘)	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solve(row,col-1);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m[row][col+1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] == ' ‘)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solve(row,col+1);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755716" name="Text Box 4"/>
          <p:cNvSpPr txBox="1">
            <a:spLocks noChangeArrowheads="1"/>
          </p:cNvSpPr>
          <p:nvPr/>
        </p:nvSpPr>
        <p:spPr bwMode="auto">
          <a:xfrm>
            <a:off x="5486400" y="47625"/>
            <a:ext cx="3463925" cy="6686550"/>
          </a:xfrm>
          <a:prstGeom prst="rect">
            <a:avLst/>
          </a:prstGeom>
          <a:solidFill>
            <a:srgbClr val="FFFFD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 dirty="0" err="1">
                <a:solidFill>
                  <a:srgbClr val="006666"/>
                </a:solidFill>
                <a:latin typeface="Courier New" pitchFamily="49" charset="0"/>
              </a:rPr>
              <a:t>bool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solvable; </a:t>
            </a:r>
            <a:r>
              <a:rPr lang="en-US" sz="1400" b="1" dirty="0">
                <a:solidFill>
                  <a:srgbClr val="006666"/>
                </a:solidFill>
                <a:latin typeface="Courier New" pitchFamily="49" charset="0"/>
              </a:rPr>
              <a:t>// </a:t>
            </a:r>
            <a:r>
              <a:rPr lang="en-US" sz="1400" b="1" dirty="0" err="1">
                <a:solidFill>
                  <a:srgbClr val="006666"/>
                </a:solidFill>
                <a:latin typeface="Courier New" pitchFamily="49" charset="0"/>
              </a:rPr>
              <a:t>globals</a:t>
            </a:r>
            <a:endParaRPr lang="en-US" sz="1400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 err="1">
                <a:solidFill>
                  <a:srgbClr val="006666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dcol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drow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; 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char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m[11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][11] = {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"**********",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        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 * * ** 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"*** *  * 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 * ** * 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    *** 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  *   * 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  ***** 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     *  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"**********</a:t>
            </a:r>
            <a:r>
              <a:rPr lang="en-US" b="1" dirty="0">
                <a:solidFill>
                  <a:srgbClr val="006666"/>
                </a:solidFill>
                <a:latin typeface="Comic Sans MS"/>
              </a:rPr>
              <a:t>“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/>
            </a:r>
            <a:br>
              <a:rPr lang="en-US" b="1" dirty="0">
                <a:solidFill>
                  <a:srgbClr val="006666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};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mic Sans MS"/>
              </a:rPr>
              <a:t> </a:t>
            </a:r>
            <a:endParaRPr lang="en-US" b="1" dirty="0">
              <a:solidFill>
                <a:srgbClr val="330099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main()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{</a:t>
            </a:r>
            <a:endParaRPr lang="en-US" dirty="0">
              <a:solidFill>
                <a:srgbClr val="330099"/>
              </a:solidFill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 solvable =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false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;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drow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= 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10;</a:t>
            </a:r>
            <a:endParaRPr lang="en-US" dirty="0">
              <a:solidFill>
                <a:srgbClr val="330099"/>
              </a:solidFill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mic Sans MS"/>
              </a:rPr>
              <a:t> </a:t>
            </a:r>
            <a:endParaRPr lang="en-US" dirty="0">
              <a:solidFill>
                <a:srgbClr val="330099"/>
              </a:solidFill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 solve(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1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,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1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);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 if (solvable == true)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   </a:t>
            </a:r>
            <a:r>
              <a:rPr lang="en-US" b="1" dirty="0" err="1">
                <a:solidFill>
                  <a:srgbClr val="330099"/>
                </a:solidFill>
                <a:latin typeface="Courier New" pitchFamily="49" charset="0"/>
              </a:rPr>
              <a:t>cout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&lt;&lt; </a:t>
            </a:r>
            <a:r>
              <a:rPr lang="en-US" b="1" dirty="0">
                <a:solidFill>
                  <a:srgbClr val="330099"/>
                </a:solidFill>
                <a:latin typeface="Comic Sans MS"/>
              </a:rPr>
              <a:t>“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possible!</a:t>
            </a:r>
            <a:r>
              <a:rPr lang="en-US" b="1" dirty="0">
                <a:solidFill>
                  <a:srgbClr val="330099"/>
                </a:solidFill>
                <a:latin typeface="Comic Sans MS"/>
              </a:rPr>
              <a:t>”</a:t>
            </a:r>
            <a:endParaRPr lang="en-US" dirty="0">
              <a:solidFill>
                <a:srgbClr val="330099"/>
              </a:solidFill>
            </a:endParaRPr>
          </a:p>
          <a:p>
            <a:pPr algn="l"/>
            <a:r>
              <a:rPr lang="en-US" b="1" dirty="0">
                <a:latin typeface="Courier New" pitchFamily="49" charset="0"/>
              </a:rPr>
              <a:t>};</a:t>
            </a:r>
            <a:r>
              <a:rPr lang="en-US" dirty="0"/>
              <a:t> </a:t>
            </a:r>
          </a:p>
        </p:txBody>
      </p:sp>
      <p:sp>
        <p:nvSpPr>
          <p:cNvPr id="755717" name="Rectangle 5"/>
          <p:cNvSpPr>
            <a:spLocks noChangeArrowheads="1"/>
          </p:cNvSpPr>
          <p:nvPr/>
        </p:nvSpPr>
        <p:spPr bwMode="auto">
          <a:xfrm>
            <a:off x="6248400" y="1190625"/>
            <a:ext cx="123825" cy="2667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18" name="Rectangle 6"/>
          <p:cNvSpPr>
            <a:spLocks noChangeArrowheads="1"/>
          </p:cNvSpPr>
          <p:nvPr/>
        </p:nvSpPr>
        <p:spPr bwMode="auto">
          <a:xfrm>
            <a:off x="7239000" y="3124200"/>
            <a:ext cx="123825" cy="2667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353300" y="3429000"/>
            <a:ext cx="947738" cy="484188"/>
            <a:chOff x="1152" y="4416"/>
            <a:chExt cx="597" cy="305"/>
          </a:xfrm>
        </p:grpSpPr>
        <p:sp>
          <p:nvSpPr>
            <p:cNvPr id="755720" name="Text Box 8"/>
            <p:cNvSpPr txBox="1">
              <a:spLocks noChangeArrowheads="1"/>
            </p:cNvSpPr>
            <p:nvPr/>
          </p:nvSpPr>
          <p:spPr bwMode="auto">
            <a:xfrm>
              <a:off x="1238" y="4490"/>
              <a:ext cx="51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Finish</a:t>
              </a:r>
            </a:p>
          </p:txBody>
        </p:sp>
        <p:sp>
          <p:nvSpPr>
            <p:cNvPr id="755721" name="Line 9"/>
            <p:cNvSpPr>
              <a:spLocks noChangeShapeType="1"/>
            </p:cNvSpPr>
            <p:nvPr/>
          </p:nvSpPr>
          <p:spPr bwMode="auto">
            <a:xfrm flipH="1" flipV="1">
              <a:off x="1152" y="4416"/>
              <a:ext cx="144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755722" name="Line 10"/>
          <p:cNvSpPr>
            <a:spLocks noChangeShapeType="1"/>
          </p:cNvSpPr>
          <p:nvPr/>
        </p:nvSpPr>
        <p:spPr bwMode="auto">
          <a:xfrm>
            <a:off x="5667375" y="5734050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23" name="Text Box 11"/>
          <p:cNvSpPr txBox="1">
            <a:spLocks noChangeArrowheads="1"/>
          </p:cNvSpPr>
          <p:nvPr/>
        </p:nvSpPr>
        <p:spPr bwMode="auto">
          <a:xfrm>
            <a:off x="6143625" y="11811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114925" y="895350"/>
            <a:ext cx="1120775" cy="366713"/>
            <a:chOff x="2832" y="912"/>
            <a:chExt cx="706" cy="231"/>
          </a:xfrm>
        </p:grpSpPr>
        <p:sp>
          <p:nvSpPr>
            <p:cNvPr id="755725" name="Text Box 13"/>
            <p:cNvSpPr txBox="1">
              <a:spLocks noChangeArrowheads="1"/>
            </p:cNvSpPr>
            <p:nvPr/>
          </p:nvSpPr>
          <p:spPr bwMode="auto">
            <a:xfrm flipH="1">
              <a:off x="2832" y="912"/>
              <a:ext cx="4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Start</a:t>
              </a:r>
            </a:p>
          </p:txBody>
        </p:sp>
        <p:sp>
          <p:nvSpPr>
            <p:cNvPr id="755726" name="Line 14"/>
            <p:cNvSpPr>
              <a:spLocks noChangeShapeType="1"/>
            </p:cNvSpPr>
            <p:nvPr/>
          </p:nvSpPr>
          <p:spPr bwMode="auto">
            <a:xfrm>
              <a:off x="3292" y="1048"/>
              <a:ext cx="246" cy="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755727" name="Line 15"/>
          <p:cNvSpPr>
            <a:spLocks noChangeShapeType="1"/>
          </p:cNvSpPr>
          <p:nvPr/>
        </p:nvSpPr>
        <p:spPr bwMode="auto">
          <a:xfrm>
            <a:off x="476250" y="5219700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28" name="Text Box 16"/>
          <p:cNvSpPr txBox="1">
            <a:spLocks noChangeArrowheads="1"/>
          </p:cNvSpPr>
          <p:nvPr/>
        </p:nvSpPr>
        <p:spPr bwMode="auto">
          <a:xfrm>
            <a:off x="6143625" y="14478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5729" name="Text Box 17"/>
          <p:cNvSpPr txBox="1">
            <a:spLocks noChangeArrowheads="1"/>
          </p:cNvSpPr>
          <p:nvPr/>
        </p:nvSpPr>
        <p:spPr bwMode="auto">
          <a:xfrm>
            <a:off x="2419350" y="2668588"/>
            <a:ext cx="1276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FF3300"/>
                </a:solidFill>
                <a:latin typeface="Courier New" pitchFamily="49" charset="0"/>
              </a:rPr>
              <a:t>1      1</a:t>
            </a:r>
          </a:p>
        </p:txBody>
      </p:sp>
      <p:sp>
        <p:nvSpPr>
          <p:cNvPr id="755730" name="Line 18"/>
          <p:cNvSpPr>
            <a:spLocks noChangeShapeType="1"/>
          </p:cNvSpPr>
          <p:nvPr/>
        </p:nvSpPr>
        <p:spPr bwMode="auto">
          <a:xfrm>
            <a:off x="228600" y="54959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31" name="Oval 19"/>
          <p:cNvSpPr>
            <a:spLocks noChangeArrowheads="1"/>
          </p:cNvSpPr>
          <p:nvPr/>
        </p:nvSpPr>
        <p:spPr bwMode="auto">
          <a:xfrm>
            <a:off x="6076950" y="1181100"/>
            <a:ext cx="200025" cy="304800"/>
          </a:xfrm>
          <a:prstGeom prst="ellipse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32" name="Line 20"/>
          <p:cNvSpPr>
            <a:spLocks noChangeShapeType="1"/>
          </p:cNvSpPr>
          <p:nvPr/>
        </p:nvSpPr>
        <p:spPr bwMode="auto">
          <a:xfrm>
            <a:off x="228600" y="6038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33" name="Oval 21"/>
          <p:cNvSpPr>
            <a:spLocks noChangeArrowheads="1"/>
          </p:cNvSpPr>
          <p:nvPr/>
        </p:nvSpPr>
        <p:spPr bwMode="auto">
          <a:xfrm>
            <a:off x="6353175" y="1171575"/>
            <a:ext cx="200025" cy="304800"/>
          </a:xfrm>
          <a:prstGeom prst="ellipse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34" name="Line 22"/>
          <p:cNvSpPr>
            <a:spLocks noChangeShapeType="1"/>
          </p:cNvSpPr>
          <p:nvPr/>
        </p:nvSpPr>
        <p:spPr bwMode="auto">
          <a:xfrm>
            <a:off x="504825" y="63055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35" name="Text Box 23"/>
          <p:cNvSpPr txBox="1">
            <a:spLocks noChangeArrowheads="1"/>
          </p:cNvSpPr>
          <p:nvPr/>
        </p:nvSpPr>
        <p:spPr bwMode="auto">
          <a:xfrm>
            <a:off x="473075" y="2109788"/>
            <a:ext cx="4871847" cy="409342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800" b="1" dirty="0">
                <a:solidFill>
                  <a:srgbClr val="330099"/>
                </a:solidFill>
                <a:latin typeface="Comic Sans MS"/>
                <a:cs typeface="Courier New" pitchFamily="49" charset="0"/>
              </a:rPr>
              <a:t> </a:t>
            </a:r>
            <a:endParaRPr lang="en-US" sz="800" dirty="0">
              <a:solidFill>
                <a:srgbClr val="330099"/>
              </a:solidFill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void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solve(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row,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)</a:t>
            </a:r>
            <a:endParaRPr lang="en-US" b="1" dirty="0">
              <a:solidFill>
                <a:srgbClr val="330099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m[row][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= ‘#’; //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drop crumb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if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(row ==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drow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&amp;&amp;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==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)</a:t>
            </a:r>
            <a:endParaRPr lang="en-US" b="1" dirty="0">
              <a:solidFill>
                <a:srgbClr val="330099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solvable 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= true; //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done!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m[row-1][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== ' ‘) 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solve(row-1,col);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m[row+1][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== ' ‘) 	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solve(row+1,col);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m[row][col-1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] == ' ‘)	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solve(row,col-1);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m[row][col+1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] == ' ‘)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solve(row,col+1);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755736" name="Rectangle 24"/>
          <p:cNvSpPr>
            <a:spLocks noChangeArrowheads="1"/>
          </p:cNvSpPr>
          <p:nvPr/>
        </p:nvSpPr>
        <p:spPr bwMode="auto">
          <a:xfrm>
            <a:off x="1647825" y="6214053"/>
            <a:ext cx="438552" cy="264017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755737" name="Rectangle 25"/>
          <p:cNvSpPr>
            <a:spLocks noChangeArrowheads="1"/>
          </p:cNvSpPr>
          <p:nvPr/>
        </p:nvSpPr>
        <p:spPr bwMode="auto">
          <a:xfrm>
            <a:off x="2201044" y="6224337"/>
            <a:ext cx="695157" cy="208548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755738" name="Text Box 26"/>
          <p:cNvSpPr txBox="1">
            <a:spLocks noChangeArrowheads="1"/>
          </p:cNvSpPr>
          <p:nvPr/>
        </p:nvSpPr>
        <p:spPr bwMode="auto">
          <a:xfrm>
            <a:off x="2447985" y="6148388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solidFill>
                  <a:srgbClr val="FF3300"/>
                </a:solidFill>
              </a:rPr>
              <a:t>2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755739" name="Text Box 27"/>
          <p:cNvSpPr txBox="1">
            <a:spLocks noChangeArrowheads="1"/>
          </p:cNvSpPr>
          <p:nvPr/>
        </p:nvSpPr>
        <p:spPr bwMode="auto">
          <a:xfrm>
            <a:off x="1735835" y="6148388"/>
            <a:ext cx="2888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solidFill>
                  <a:srgbClr val="FF3300"/>
                </a:solidFill>
              </a:rPr>
              <a:t>1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755740" name="Line 28"/>
          <p:cNvSpPr>
            <a:spLocks noChangeShapeType="1"/>
          </p:cNvSpPr>
          <p:nvPr/>
        </p:nvSpPr>
        <p:spPr bwMode="auto">
          <a:xfrm>
            <a:off x="276225" y="23907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41" name="Rectangle 29"/>
          <p:cNvSpPr>
            <a:spLocks noChangeArrowheads="1"/>
          </p:cNvSpPr>
          <p:nvPr/>
        </p:nvSpPr>
        <p:spPr bwMode="auto">
          <a:xfrm>
            <a:off x="6400800" y="1181100"/>
            <a:ext cx="123825" cy="2667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42" name="Line 30"/>
          <p:cNvSpPr>
            <a:spLocks noChangeShapeType="1"/>
          </p:cNvSpPr>
          <p:nvPr/>
        </p:nvSpPr>
        <p:spPr bwMode="auto">
          <a:xfrm>
            <a:off x="466725" y="2971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43" name="Text Box 31"/>
          <p:cNvSpPr txBox="1">
            <a:spLocks noChangeArrowheads="1"/>
          </p:cNvSpPr>
          <p:nvPr/>
        </p:nvSpPr>
        <p:spPr bwMode="auto">
          <a:xfrm>
            <a:off x="6286500" y="11811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5744" name="Line 32"/>
          <p:cNvSpPr>
            <a:spLocks noChangeShapeType="1"/>
          </p:cNvSpPr>
          <p:nvPr/>
        </p:nvSpPr>
        <p:spPr bwMode="auto">
          <a:xfrm>
            <a:off x="457200" y="3228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45" name="AutoShape 33"/>
          <p:cNvSpPr>
            <a:spLocks noChangeArrowheads="1"/>
          </p:cNvSpPr>
          <p:nvPr/>
        </p:nvSpPr>
        <p:spPr bwMode="auto">
          <a:xfrm>
            <a:off x="2362200" y="2133600"/>
            <a:ext cx="2514600" cy="495300"/>
          </a:xfrm>
          <a:prstGeom prst="wedgeRoundRectCallout">
            <a:avLst>
              <a:gd name="adj1" fmla="val -56630"/>
              <a:gd name="adj2" fmla="val 151282"/>
              <a:gd name="adj3" fmla="val 16667"/>
            </a:avLst>
          </a:prstGeom>
          <a:solidFill>
            <a:srgbClr val="F7FFF8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/>
              <a:t>== 10 &amp;&amp; </a:t>
            </a:r>
            <a:r>
              <a:rPr lang="en-US" dirty="0" smtClean="0"/>
              <a:t>2 </a:t>
            </a:r>
            <a:r>
              <a:rPr lang="en-US" dirty="0"/>
              <a:t>== 10??</a:t>
            </a:r>
          </a:p>
        </p:txBody>
      </p:sp>
      <p:sp>
        <p:nvSpPr>
          <p:cNvPr id="755746" name="Line 34"/>
          <p:cNvSpPr>
            <a:spLocks noChangeShapeType="1"/>
          </p:cNvSpPr>
          <p:nvPr/>
        </p:nvSpPr>
        <p:spPr bwMode="auto">
          <a:xfrm>
            <a:off x="495300" y="3781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47" name="Oval 35"/>
          <p:cNvSpPr>
            <a:spLocks noChangeArrowheads="1"/>
          </p:cNvSpPr>
          <p:nvPr/>
        </p:nvSpPr>
        <p:spPr bwMode="auto">
          <a:xfrm>
            <a:off x="6353175" y="885825"/>
            <a:ext cx="200025" cy="304800"/>
          </a:xfrm>
          <a:prstGeom prst="ellipse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48" name="Line 36"/>
          <p:cNvSpPr>
            <a:spLocks noChangeShapeType="1"/>
          </p:cNvSpPr>
          <p:nvPr/>
        </p:nvSpPr>
        <p:spPr bwMode="auto">
          <a:xfrm>
            <a:off x="504825" y="4333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49" name="Oval 37"/>
          <p:cNvSpPr>
            <a:spLocks noChangeArrowheads="1"/>
          </p:cNvSpPr>
          <p:nvPr/>
        </p:nvSpPr>
        <p:spPr bwMode="auto">
          <a:xfrm>
            <a:off x="6362700" y="1457325"/>
            <a:ext cx="200025" cy="304800"/>
          </a:xfrm>
          <a:prstGeom prst="ellipse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50" name="Line 38"/>
          <p:cNvSpPr>
            <a:spLocks noChangeShapeType="1"/>
          </p:cNvSpPr>
          <p:nvPr/>
        </p:nvSpPr>
        <p:spPr bwMode="auto">
          <a:xfrm>
            <a:off x="485775" y="48863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51" name="Oval 39"/>
          <p:cNvSpPr>
            <a:spLocks noChangeArrowheads="1"/>
          </p:cNvSpPr>
          <p:nvPr/>
        </p:nvSpPr>
        <p:spPr bwMode="auto">
          <a:xfrm>
            <a:off x="6200775" y="1190625"/>
            <a:ext cx="200025" cy="304800"/>
          </a:xfrm>
          <a:prstGeom prst="ellipse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52" name="Line 40"/>
          <p:cNvSpPr>
            <a:spLocks noChangeShapeType="1"/>
          </p:cNvSpPr>
          <p:nvPr/>
        </p:nvSpPr>
        <p:spPr bwMode="auto">
          <a:xfrm>
            <a:off x="504825" y="54197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53" name="Oval 41"/>
          <p:cNvSpPr>
            <a:spLocks noChangeArrowheads="1"/>
          </p:cNvSpPr>
          <p:nvPr/>
        </p:nvSpPr>
        <p:spPr bwMode="auto">
          <a:xfrm>
            <a:off x="6505575" y="1171575"/>
            <a:ext cx="200025" cy="304800"/>
          </a:xfrm>
          <a:prstGeom prst="ellipse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54" name="Line 42"/>
          <p:cNvSpPr>
            <a:spLocks noChangeShapeType="1"/>
          </p:cNvSpPr>
          <p:nvPr/>
        </p:nvSpPr>
        <p:spPr bwMode="auto">
          <a:xfrm>
            <a:off x="800100" y="57054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55" name="Rectangle 43"/>
          <p:cNvSpPr>
            <a:spLocks noChangeArrowheads="1"/>
          </p:cNvSpPr>
          <p:nvPr/>
        </p:nvSpPr>
        <p:spPr bwMode="auto">
          <a:xfrm>
            <a:off x="1924051" y="5598690"/>
            <a:ext cx="450182" cy="26888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755756" name="Rectangle 44"/>
          <p:cNvSpPr>
            <a:spLocks noChangeArrowheads="1"/>
          </p:cNvSpPr>
          <p:nvPr/>
        </p:nvSpPr>
        <p:spPr bwMode="auto">
          <a:xfrm>
            <a:off x="2474495" y="5600700"/>
            <a:ext cx="694275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755757" name="Text Box 45"/>
          <p:cNvSpPr txBox="1">
            <a:spLocks noChangeArrowheads="1"/>
          </p:cNvSpPr>
          <p:nvPr/>
        </p:nvSpPr>
        <p:spPr bwMode="auto">
          <a:xfrm>
            <a:off x="781050" y="1524000"/>
            <a:ext cx="4871847" cy="4093428"/>
          </a:xfrm>
          <a:prstGeom prst="rect">
            <a:avLst/>
          </a:prstGeom>
          <a:solidFill>
            <a:srgbClr val="F7FFF8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800" b="1" dirty="0">
                <a:solidFill>
                  <a:srgbClr val="330099"/>
                </a:solidFill>
                <a:latin typeface="Comic Sans MS"/>
                <a:cs typeface="Courier New" pitchFamily="49" charset="0"/>
              </a:rPr>
              <a:t> </a:t>
            </a:r>
            <a:endParaRPr lang="en-US" sz="800" dirty="0">
              <a:solidFill>
                <a:srgbClr val="330099"/>
              </a:solidFill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void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solve(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row,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)</a:t>
            </a:r>
            <a:endParaRPr lang="en-US" b="1" dirty="0">
              <a:solidFill>
                <a:srgbClr val="330099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m[row][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= ‘#’; //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drop crumb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if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(row ==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drow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&amp;&amp;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==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)</a:t>
            </a:r>
            <a:endParaRPr lang="en-US" b="1" dirty="0">
              <a:solidFill>
                <a:srgbClr val="330099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solvable 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= true; //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done!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m[row-1][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== ' ‘) 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solve(row-1,col);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m[row+1][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== ' ‘) 	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solve(row+1,col);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m[row][col-1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] == ' ‘)	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solve(row,col-1);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m[row][col+1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] == ' ‘)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solve(row,col+1);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755758" name="Line 46"/>
          <p:cNvSpPr>
            <a:spLocks noChangeShapeType="1"/>
          </p:cNvSpPr>
          <p:nvPr/>
        </p:nvSpPr>
        <p:spPr bwMode="auto">
          <a:xfrm>
            <a:off x="590550" y="1828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59" name="Text Box 47"/>
          <p:cNvSpPr txBox="1">
            <a:spLocks noChangeArrowheads="1"/>
          </p:cNvSpPr>
          <p:nvPr/>
        </p:nvSpPr>
        <p:spPr bwMode="auto">
          <a:xfrm>
            <a:off x="2712051" y="5514975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solidFill>
                  <a:srgbClr val="FF3300"/>
                </a:solidFill>
              </a:rPr>
              <a:t>3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755760" name="Text Box 48"/>
          <p:cNvSpPr txBox="1">
            <a:spLocks noChangeArrowheads="1"/>
          </p:cNvSpPr>
          <p:nvPr/>
        </p:nvSpPr>
        <p:spPr bwMode="auto">
          <a:xfrm>
            <a:off x="1971168" y="5514461"/>
            <a:ext cx="2626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rgbClr val="FF3300"/>
                </a:solidFill>
              </a:rPr>
              <a:t>1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755761" name="Rectangle 49"/>
          <p:cNvSpPr>
            <a:spLocks noChangeArrowheads="1"/>
          </p:cNvSpPr>
          <p:nvPr/>
        </p:nvSpPr>
        <p:spPr bwMode="auto">
          <a:xfrm>
            <a:off x="6524625" y="1190625"/>
            <a:ext cx="123825" cy="2667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62" name="Line 50"/>
          <p:cNvSpPr>
            <a:spLocks noChangeShapeType="1"/>
          </p:cNvSpPr>
          <p:nvPr/>
        </p:nvSpPr>
        <p:spPr bwMode="auto">
          <a:xfrm>
            <a:off x="781050" y="23717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63" name="Text Box 51"/>
          <p:cNvSpPr txBox="1">
            <a:spLocks noChangeArrowheads="1"/>
          </p:cNvSpPr>
          <p:nvPr/>
        </p:nvSpPr>
        <p:spPr bwMode="auto">
          <a:xfrm>
            <a:off x="6419850" y="11811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5764" name="Line 52"/>
          <p:cNvSpPr>
            <a:spLocks noChangeShapeType="1"/>
          </p:cNvSpPr>
          <p:nvPr/>
        </p:nvSpPr>
        <p:spPr bwMode="auto">
          <a:xfrm>
            <a:off x="781050" y="2638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65" name="AutoShape 53"/>
          <p:cNvSpPr>
            <a:spLocks noChangeArrowheads="1"/>
          </p:cNvSpPr>
          <p:nvPr/>
        </p:nvSpPr>
        <p:spPr bwMode="auto">
          <a:xfrm>
            <a:off x="2514600" y="1562100"/>
            <a:ext cx="2514600" cy="495300"/>
          </a:xfrm>
          <a:prstGeom prst="wedgeRoundRectCallout">
            <a:avLst>
              <a:gd name="adj1" fmla="val -56630"/>
              <a:gd name="adj2" fmla="val 151282"/>
              <a:gd name="adj3" fmla="val 16667"/>
            </a:avLst>
          </a:prstGeom>
          <a:solidFill>
            <a:srgbClr val="CC99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 smtClean="0"/>
              <a:t>1 </a:t>
            </a:r>
            <a:r>
              <a:rPr lang="en-US" dirty="0"/>
              <a:t>== 10 &amp;&amp; </a:t>
            </a:r>
            <a:r>
              <a:rPr lang="en-US" dirty="0" smtClean="0"/>
              <a:t>3 </a:t>
            </a:r>
            <a:r>
              <a:rPr lang="en-US" dirty="0"/>
              <a:t>== 10??</a:t>
            </a:r>
          </a:p>
        </p:txBody>
      </p:sp>
      <p:sp>
        <p:nvSpPr>
          <p:cNvPr id="755766" name="Line 54"/>
          <p:cNvSpPr>
            <a:spLocks noChangeShapeType="1"/>
          </p:cNvSpPr>
          <p:nvPr/>
        </p:nvSpPr>
        <p:spPr bwMode="auto">
          <a:xfrm>
            <a:off x="809625" y="3190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67" name="Oval 55"/>
          <p:cNvSpPr>
            <a:spLocks noChangeArrowheads="1"/>
          </p:cNvSpPr>
          <p:nvPr/>
        </p:nvSpPr>
        <p:spPr bwMode="auto">
          <a:xfrm>
            <a:off x="6515100" y="885825"/>
            <a:ext cx="200025" cy="304800"/>
          </a:xfrm>
          <a:prstGeom prst="ellipse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68" name="Line 56"/>
          <p:cNvSpPr>
            <a:spLocks noChangeShapeType="1"/>
          </p:cNvSpPr>
          <p:nvPr/>
        </p:nvSpPr>
        <p:spPr bwMode="auto">
          <a:xfrm>
            <a:off x="809625" y="3752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69" name="Oval 57"/>
          <p:cNvSpPr>
            <a:spLocks noChangeArrowheads="1"/>
          </p:cNvSpPr>
          <p:nvPr/>
        </p:nvSpPr>
        <p:spPr bwMode="auto">
          <a:xfrm>
            <a:off x="6505575" y="1457325"/>
            <a:ext cx="200025" cy="304800"/>
          </a:xfrm>
          <a:prstGeom prst="ellipse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70" name="Line 58"/>
          <p:cNvSpPr>
            <a:spLocks noChangeShapeType="1"/>
          </p:cNvSpPr>
          <p:nvPr/>
        </p:nvSpPr>
        <p:spPr bwMode="auto">
          <a:xfrm>
            <a:off x="1085850" y="40290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71" name="Rectangle 59"/>
          <p:cNvSpPr>
            <a:spLocks noChangeArrowheads="1"/>
          </p:cNvSpPr>
          <p:nvPr/>
        </p:nvSpPr>
        <p:spPr bwMode="auto">
          <a:xfrm>
            <a:off x="2238374" y="3884908"/>
            <a:ext cx="690806" cy="248942"/>
          </a:xfrm>
          <a:prstGeom prst="rect">
            <a:avLst/>
          </a:prstGeom>
          <a:solidFill>
            <a:srgbClr val="F7F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755772" name="Rectangle 60"/>
          <p:cNvSpPr>
            <a:spLocks noChangeArrowheads="1"/>
          </p:cNvSpPr>
          <p:nvPr/>
        </p:nvSpPr>
        <p:spPr bwMode="auto">
          <a:xfrm>
            <a:off x="3032502" y="3924300"/>
            <a:ext cx="436530" cy="228600"/>
          </a:xfrm>
          <a:prstGeom prst="rect">
            <a:avLst/>
          </a:prstGeom>
          <a:solidFill>
            <a:srgbClr val="F7F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755773" name="Text Box 61"/>
          <p:cNvSpPr txBox="1">
            <a:spLocks noChangeArrowheads="1"/>
          </p:cNvSpPr>
          <p:nvPr/>
        </p:nvSpPr>
        <p:spPr bwMode="auto">
          <a:xfrm>
            <a:off x="933450" y="-152400"/>
            <a:ext cx="4871847" cy="4093428"/>
          </a:xfrm>
          <a:prstGeom prst="rect">
            <a:avLst/>
          </a:prstGeom>
          <a:solidFill>
            <a:srgbClr val="FFE6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800" b="1" dirty="0">
                <a:solidFill>
                  <a:srgbClr val="330099"/>
                </a:solidFill>
                <a:latin typeface="Comic Sans MS"/>
                <a:cs typeface="Courier New" pitchFamily="49" charset="0"/>
              </a:rPr>
              <a:t> </a:t>
            </a:r>
            <a:endParaRPr lang="en-US" sz="800" dirty="0">
              <a:solidFill>
                <a:srgbClr val="330099"/>
              </a:solidFill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void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solve(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row,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)</a:t>
            </a:r>
            <a:endParaRPr lang="en-US" b="1" dirty="0">
              <a:solidFill>
                <a:srgbClr val="330099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m[row][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= ‘#’; //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drop crumb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if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(row ==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drow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&amp;&amp;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==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)</a:t>
            </a:r>
            <a:endParaRPr lang="en-US" b="1" dirty="0">
              <a:solidFill>
                <a:srgbClr val="330099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solvable 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= true; //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done!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m[row-1][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== ' ‘) 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solve(row-1,col);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m[row+1][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== ' ‘) 	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solve(row+1,col);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m[row][col-1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] == ' ‘)	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solve(row,col-1);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m[row][col+1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] == ' ‘)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solve(row,col+1);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755774" name="Text Box 62"/>
          <p:cNvSpPr txBox="1">
            <a:spLocks noChangeArrowheads="1"/>
          </p:cNvSpPr>
          <p:nvPr/>
        </p:nvSpPr>
        <p:spPr bwMode="auto">
          <a:xfrm>
            <a:off x="3083349" y="3838575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755775" name="Text Box 63"/>
          <p:cNvSpPr txBox="1">
            <a:spLocks noChangeArrowheads="1"/>
          </p:cNvSpPr>
          <p:nvPr/>
        </p:nvSpPr>
        <p:spPr bwMode="auto">
          <a:xfrm>
            <a:off x="2461320" y="3838575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755776" name="Line 64"/>
          <p:cNvSpPr>
            <a:spLocks noChangeShapeType="1"/>
          </p:cNvSpPr>
          <p:nvPr/>
        </p:nvSpPr>
        <p:spPr bwMode="auto">
          <a:xfrm>
            <a:off x="733425" y="152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77" name="Rectangle 65"/>
          <p:cNvSpPr>
            <a:spLocks noChangeArrowheads="1"/>
          </p:cNvSpPr>
          <p:nvPr/>
        </p:nvSpPr>
        <p:spPr bwMode="auto">
          <a:xfrm>
            <a:off x="6534150" y="1457325"/>
            <a:ext cx="123825" cy="2667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78" name="Line 66"/>
          <p:cNvSpPr>
            <a:spLocks noChangeShapeType="1"/>
          </p:cNvSpPr>
          <p:nvPr/>
        </p:nvSpPr>
        <p:spPr bwMode="auto">
          <a:xfrm>
            <a:off x="923925" y="714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79" name="Text Box 67"/>
          <p:cNvSpPr txBox="1">
            <a:spLocks noChangeArrowheads="1"/>
          </p:cNvSpPr>
          <p:nvPr/>
        </p:nvSpPr>
        <p:spPr bwMode="auto">
          <a:xfrm>
            <a:off x="6429375" y="146685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5780" name="Text Box 68"/>
          <p:cNvSpPr txBox="1">
            <a:spLocks noChangeArrowheads="1"/>
          </p:cNvSpPr>
          <p:nvPr/>
        </p:nvSpPr>
        <p:spPr bwMode="auto">
          <a:xfrm>
            <a:off x="1828800" y="1752600"/>
            <a:ext cx="2971800" cy="552450"/>
          </a:xfrm>
          <a:prstGeom prst="rect">
            <a:avLst/>
          </a:prstGeom>
          <a:solidFill>
            <a:srgbClr val="FFFF99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000" dirty="0"/>
              <a:t>And on it goes…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5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55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755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755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755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0.09271 -0.59445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7557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-29722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85185E-6 L 0.15313 -0.59722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7557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6" y="-29861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0"/>
                                        <p:tgtEl>
                                          <p:spTgt spid="7557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000"/>
                                        <p:tgtEl>
                                          <p:spTgt spid="755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7557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7557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55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55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755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2000"/>
                                        <p:tgtEl>
                                          <p:spTgt spid="75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2000"/>
                                        <p:tgtEl>
                                          <p:spTgt spid="755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2000"/>
                                        <p:tgtEl>
                                          <p:spTgt spid="75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2000"/>
                                        <p:tgtEl>
                                          <p:spTgt spid="755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19653E-6 L 0.11493 -0.59029 " pathEditMode="relative" rAng="0" ptsTypes="AA">
                                      <p:cBhvr>
                                        <p:cTn id="219" dur="2000" fill="hold"/>
                                        <p:tgtEl>
                                          <p:spTgt spid="7557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-295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19653E-6 L 0.16059 -0.59376 " pathEditMode="relative" rAng="0" ptsTypes="AA">
                                      <p:cBhvr>
                                        <p:cTn id="221" dur="2000" fill="hold"/>
                                        <p:tgtEl>
                                          <p:spTgt spid="7557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" y="-297"/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2000"/>
                                        <p:tgtEl>
                                          <p:spTgt spid="7557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2000"/>
                                        <p:tgtEl>
                                          <p:spTgt spid="755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1" dur="2000" fill="hold"/>
                                        <p:tgtEl>
                                          <p:spTgt spid="7557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32" dur="2000" fill="hold"/>
                                        <p:tgtEl>
                                          <p:spTgt spid="7557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75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75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 nodeType="clickPar">
                      <p:stCondLst>
                        <p:cond delay="indefinite"/>
                      </p:stCondLst>
                      <p:childTnLst>
                        <p:par>
                          <p:cTn id="3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9" dur="500"/>
                                        <p:tgtEl>
                                          <p:spTgt spid="755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 nodeType="clickPar">
                      <p:stCondLst>
                        <p:cond delay="indefinite"/>
                      </p:stCondLst>
                      <p:childTnLst>
                        <p:par>
                          <p:cTn id="3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2000"/>
                                        <p:tgtEl>
                                          <p:spTgt spid="755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2000"/>
                                        <p:tgtEl>
                                          <p:spTgt spid="755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 nodeType="clickPar">
                      <p:stCondLst>
                        <p:cond delay="indefinite"/>
                      </p:stCondLst>
                      <p:childTnLst>
                        <p:par>
                          <p:cTn id="3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2000"/>
                                        <p:tgtEl>
                                          <p:spTgt spid="755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2000"/>
                                        <p:tgtEl>
                                          <p:spTgt spid="755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59259E-6 L 0.06961 -0.53796 " pathEditMode="relative" rAng="0" ptsTypes="AA">
                                      <p:cBhvr>
                                        <p:cTn id="339" dur="2000" fill="hold"/>
                                        <p:tgtEl>
                                          <p:spTgt spid="7557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269"/>
                                    </p:animMotion>
                                  </p:childTnLst>
                                </p:cTn>
                              </p:par>
                              <p:par>
                                <p:cTn id="34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59259E-6 L 0.13698 -0.53634 " pathEditMode="relative" rAng="0" ptsTypes="AA">
                                      <p:cBhvr>
                                        <p:cTn id="341" dur="2000" fill="hold"/>
                                        <p:tgtEl>
                                          <p:spTgt spid="7557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" y="-268"/>
                                    </p:animMotion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2000"/>
                                        <p:tgtEl>
                                          <p:spTgt spid="755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2000"/>
                                        <p:tgtEl>
                                          <p:spTgt spid="7557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 nodeType="clickPar">
                      <p:stCondLst>
                        <p:cond delay="indefinite"/>
                      </p:stCondLst>
                      <p:childTnLst>
                        <p:par>
                          <p:cTn id="3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 nodeType="clickPar">
                      <p:stCondLst>
                        <p:cond delay="indefinite"/>
                      </p:stCondLst>
                      <p:childTnLst>
                        <p:par>
                          <p:cTn id="3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 nodeType="clickPar">
                      <p:stCondLst>
                        <p:cond delay="indefinite"/>
                      </p:stCondLst>
                      <p:childTnLst>
                        <p:par>
                          <p:cTn id="3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 nodeType="clickPar">
                      <p:stCondLst>
                        <p:cond delay="indefinite"/>
                      </p:stCondLst>
                      <p:childTnLst>
                        <p:par>
                          <p:cTn id="3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 nodeType="clickPar">
                      <p:stCondLst>
                        <p:cond delay="indefinite"/>
                      </p:stCondLst>
                      <p:childTnLst>
                        <p:par>
                          <p:cTn id="3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75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 nodeType="clickPar">
                      <p:stCondLst>
                        <p:cond delay="indefinite"/>
                      </p:stCondLst>
                      <p:childTnLst>
                        <p:par>
                          <p:cTn id="3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 nodeType="clickPar">
                      <p:stCondLst>
                        <p:cond delay="indefinite"/>
                      </p:stCondLst>
                      <p:childTnLst>
                        <p:par>
                          <p:cTn id="3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2000"/>
                                        <p:tgtEl>
                                          <p:spTgt spid="75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17" grpId="0" animBg="1"/>
      <p:bldP spid="755727" grpId="0" animBg="1"/>
      <p:bldP spid="755730" grpId="0" animBg="1"/>
      <p:bldP spid="755730" grpId="1" animBg="1"/>
      <p:bldP spid="755731" grpId="0" animBg="1"/>
      <p:bldP spid="755731" grpId="1" animBg="1"/>
      <p:bldP spid="755732" grpId="0" animBg="1"/>
      <p:bldP spid="755732" grpId="1" animBg="1"/>
      <p:bldP spid="755733" grpId="0" animBg="1"/>
      <p:bldP spid="755733" grpId="1" animBg="1"/>
      <p:bldP spid="755734" grpId="0" animBg="1"/>
      <p:bldP spid="755735" grpId="0" animBg="1"/>
      <p:bldP spid="755736" grpId="0" animBg="1"/>
      <p:bldP spid="755736" grpId="1" animBg="1"/>
      <p:bldP spid="755737" grpId="0" animBg="1"/>
      <p:bldP spid="755737" grpId="1" animBg="1"/>
      <p:bldP spid="755738" grpId="0"/>
      <p:bldP spid="755738" grpId="1"/>
      <p:bldP spid="755739" grpId="0"/>
      <p:bldP spid="755739" grpId="1"/>
      <p:bldP spid="755740" grpId="0" animBg="1"/>
      <p:bldP spid="755740" grpId="1" animBg="1"/>
      <p:bldP spid="755741" grpId="0" animBg="1"/>
      <p:bldP spid="755741" grpId="1" animBg="1"/>
      <p:bldP spid="755742" grpId="0" animBg="1"/>
      <p:bldP spid="755742" grpId="1" animBg="1"/>
      <p:bldP spid="755743" grpId="0"/>
      <p:bldP spid="755744" grpId="0" animBg="1"/>
      <p:bldP spid="755744" grpId="1" animBg="1"/>
      <p:bldP spid="755745" grpId="0" animBg="1"/>
      <p:bldP spid="755745" grpId="1" animBg="1"/>
      <p:bldP spid="755746" grpId="0" animBg="1"/>
      <p:bldP spid="755746" grpId="1" animBg="1"/>
      <p:bldP spid="755747" grpId="0" animBg="1"/>
      <p:bldP spid="755747" grpId="1" animBg="1"/>
      <p:bldP spid="755748" grpId="0" animBg="1"/>
      <p:bldP spid="755748" grpId="1" animBg="1"/>
      <p:bldP spid="755749" grpId="0" animBg="1"/>
      <p:bldP spid="755749" grpId="1" animBg="1"/>
      <p:bldP spid="755750" grpId="0" animBg="1"/>
      <p:bldP spid="755750" grpId="1" animBg="1"/>
      <p:bldP spid="755751" grpId="0" animBg="1"/>
      <p:bldP spid="755751" grpId="1" animBg="1"/>
      <p:bldP spid="755752" grpId="0" animBg="1"/>
      <p:bldP spid="755752" grpId="1" animBg="1"/>
      <p:bldP spid="755753" grpId="0" animBg="1"/>
      <p:bldP spid="755753" grpId="1" animBg="1"/>
      <p:bldP spid="755754" grpId="0" animBg="1"/>
      <p:bldP spid="755755" grpId="0" animBg="1"/>
      <p:bldP spid="755755" grpId="1" animBg="1"/>
      <p:bldP spid="755756" grpId="0" animBg="1"/>
      <p:bldP spid="755756" grpId="1" animBg="1"/>
      <p:bldP spid="755757" grpId="0" animBg="1"/>
      <p:bldP spid="755758" grpId="0" animBg="1"/>
      <p:bldP spid="755758" grpId="1" animBg="1"/>
      <p:bldP spid="755759" grpId="0"/>
      <p:bldP spid="755759" grpId="1"/>
      <p:bldP spid="755760" grpId="0"/>
      <p:bldP spid="755760" grpId="1"/>
      <p:bldP spid="755761" grpId="0" animBg="1"/>
      <p:bldP spid="755761" grpId="1" animBg="1"/>
      <p:bldP spid="755762" grpId="0" animBg="1"/>
      <p:bldP spid="755762" grpId="1" animBg="1"/>
      <p:bldP spid="755763" grpId="0"/>
      <p:bldP spid="755764" grpId="0" animBg="1"/>
      <p:bldP spid="755764" grpId="1" animBg="1"/>
      <p:bldP spid="755765" grpId="0" animBg="1"/>
      <p:bldP spid="755765" grpId="1" animBg="1"/>
      <p:bldP spid="755766" grpId="0" animBg="1"/>
      <p:bldP spid="755766" grpId="1" animBg="1"/>
      <p:bldP spid="755767" grpId="0" animBg="1"/>
      <p:bldP spid="755767" grpId="1" animBg="1"/>
      <p:bldP spid="755768" grpId="0" animBg="1"/>
      <p:bldP spid="755768" grpId="1" animBg="1"/>
      <p:bldP spid="755769" grpId="0" animBg="1"/>
      <p:bldP spid="755769" grpId="1" animBg="1"/>
      <p:bldP spid="755770" grpId="0" animBg="1"/>
      <p:bldP spid="755771" grpId="0" animBg="1"/>
      <p:bldP spid="755771" grpId="1" animBg="1"/>
      <p:bldP spid="755772" grpId="0" animBg="1"/>
      <p:bldP spid="755772" grpId="1" animBg="1"/>
      <p:bldP spid="755773" grpId="0" animBg="1"/>
      <p:bldP spid="755774" grpId="0"/>
      <p:bldP spid="755774" grpId="1"/>
      <p:bldP spid="755775" grpId="0"/>
      <p:bldP spid="755775" grpId="1"/>
      <p:bldP spid="755776" grpId="0" animBg="1"/>
      <p:bldP spid="755776" grpId="1" animBg="1"/>
      <p:bldP spid="755777" grpId="0" animBg="1"/>
      <p:bldP spid="755778" grpId="0" animBg="1"/>
      <p:bldP spid="755778" grpId="1" animBg="1"/>
      <p:bldP spid="755779" grpId="0"/>
      <p:bldP spid="75578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8987-50B9-43CF-9DD8-C10A9F2CFE34}" type="slidenum">
              <a:rPr lang="en-US"/>
              <a:pPr/>
              <a:t>72</a:t>
            </a:fld>
            <a:endParaRPr lang="en-US"/>
          </a:p>
        </p:txBody>
      </p:sp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0" y="-304800"/>
            <a:ext cx="7772400" cy="1143000"/>
          </a:xfrm>
        </p:spPr>
        <p:txBody>
          <a:bodyPr/>
          <a:lstStyle/>
          <a:p>
            <a:r>
              <a:rPr lang="en-US" sz="3800"/>
              <a:t>Solving a Maze</a:t>
            </a:r>
          </a:p>
        </p:txBody>
      </p:sp>
      <p:sp>
        <p:nvSpPr>
          <p:cNvPr id="757763" name="Text Box 3"/>
          <p:cNvSpPr txBox="1">
            <a:spLocks noChangeArrowheads="1"/>
          </p:cNvSpPr>
          <p:nvPr/>
        </p:nvSpPr>
        <p:spPr bwMode="auto">
          <a:xfrm>
            <a:off x="195263" y="2719388"/>
            <a:ext cx="4871847" cy="4093428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800" b="1" dirty="0">
                <a:solidFill>
                  <a:srgbClr val="330099"/>
                </a:solidFill>
                <a:latin typeface="Comic Sans MS"/>
                <a:cs typeface="Courier New" pitchFamily="49" charset="0"/>
              </a:rPr>
              <a:t> </a:t>
            </a:r>
            <a:endParaRPr lang="en-US" sz="800" dirty="0">
              <a:solidFill>
                <a:srgbClr val="330099"/>
              </a:solidFill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void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solve(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row,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)</a:t>
            </a:r>
            <a:endParaRPr lang="en-US" b="1" dirty="0">
              <a:solidFill>
                <a:srgbClr val="330099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m[row][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= ‘#’; //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drop crumb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if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(row ==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drow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&amp;&amp;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==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)</a:t>
            </a:r>
            <a:endParaRPr lang="en-US" b="1" dirty="0">
              <a:solidFill>
                <a:srgbClr val="330099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solvable 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= true; //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done!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m[row-1][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== ' ‘) 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solve(row-1,col);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m[row+1][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== ' ‘) 	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solve(row+1,col);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m[row][col-1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] == ' ‘)	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solve(row,col-1);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m[row][col+1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] == ' ‘)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solve(row,col+1);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757764" name="Text Box 4"/>
          <p:cNvSpPr txBox="1">
            <a:spLocks noChangeArrowheads="1"/>
          </p:cNvSpPr>
          <p:nvPr/>
        </p:nvSpPr>
        <p:spPr bwMode="auto">
          <a:xfrm>
            <a:off x="5486400" y="47625"/>
            <a:ext cx="3463925" cy="6686550"/>
          </a:xfrm>
          <a:prstGeom prst="rect">
            <a:avLst/>
          </a:prstGeom>
          <a:solidFill>
            <a:srgbClr val="FFFFD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 dirty="0" err="1">
                <a:solidFill>
                  <a:srgbClr val="006666"/>
                </a:solidFill>
                <a:latin typeface="Courier New" pitchFamily="49" charset="0"/>
              </a:rPr>
              <a:t>bool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solvable; </a:t>
            </a:r>
            <a:r>
              <a:rPr lang="en-US" sz="1400" b="1" dirty="0">
                <a:solidFill>
                  <a:srgbClr val="006666"/>
                </a:solidFill>
                <a:latin typeface="Courier New" pitchFamily="49" charset="0"/>
              </a:rPr>
              <a:t>// </a:t>
            </a:r>
            <a:r>
              <a:rPr lang="en-US" sz="1400" b="1" dirty="0" err="1">
                <a:solidFill>
                  <a:srgbClr val="006666"/>
                </a:solidFill>
                <a:latin typeface="Courier New" pitchFamily="49" charset="0"/>
              </a:rPr>
              <a:t>globals</a:t>
            </a:r>
            <a:endParaRPr lang="en-US" sz="1400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 err="1">
                <a:solidFill>
                  <a:srgbClr val="006666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dcol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drow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; 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char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m[11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][11] = {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"**********",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        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 * * ** 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"*** *  * 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 * ** * 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    *** 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  *   * 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  ***** 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     *  *",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"**********</a:t>
            </a:r>
            <a:r>
              <a:rPr lang="en-US" b="1" dirty="0">
                <a:solidFill>
                  <a:srgbClr val="006666"/>
                </a:solidFill>
                <a:latin typeface="Comic Sans MS"/>
              </a:rPr>
              <a:t>“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/>
            </a:r>
            <a:br>
              <a:rPr lang="en-US" b="1" dirty="0">
                <a:solidFill>
                  <a:srgbClr val="006666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};</a:t>
            </a:r>
            <a:endParaRPr lang="en-US" dirty="0">
              <a:solidFill>
                <a:srgbClr val="006666"/>
              </a:solidFill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mic Sans MS"/>
              </a:rPr>
              <a:t> </a:t>
            </a:r>
            <a:endParaRPr lang="en-US" b="1" dirty="0">
              <a:solidFill>
                <a:srgbClr val="330099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main()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{</a:t>
            </a:r>
            <a:endParaRPr lang="en-US" dirty="0">
              <a:solidFill>
                <a:srgbClr val="330099"/>
              </a:solidFill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 solvable =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false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;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drow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= 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10;</a:t>
            </a:r>
            <a:endParaRPr lang="en-US" dirty="0">
              <a:solidFill>
                <a:srgbClr val="330099"/>
              </a:solidFill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mic Sans MS"/>
              </a:rPr>
              <a:t> </a:t>
            </a:r>
            <a:endParaRPr lang="en-US" dirty="0">
              <a:solidFill>
                <a:srgbClr val="330099"/>
              </a:solidFill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 solve(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1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,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1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);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 if (solvable == true)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   </a:t>
            </a:r>
            <a:r>
              <a:rPr lang="en-US" b="1" dirty="0" err="1">
                <a:solidFill>
                  <a:srgbClr val="330099"/>
                </a:solidFill>
                <a:latin typeface="Courier New" pitchFamily="49" charset="0"/>
              </a:rPr>
              <a:t>cout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&lt;&lt; </a:t>
            </a:r>
            <a:r>
              <a:rPr lang="en-US" b="1" dirty="0">
                <a:solidFill>
                  <a:srgbClr val="330099"/>
                </a:solidFill>
                <a:latin typeface="Comic Sans MS"/>
              </a:rPr>
              <a:t>“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possible!</a:t>
            </a:r>
            <a:r>
              <a:rPr lang="en-US" b="1" dirty="0">
                <a:solidFill>
                  <a:srgbClr val="330099"/>
                </a:solidFill>
                <a:latin typeface="Comic Sans MS"/>
              </a:rPr>
              <a:t>”</a:t>
            </a:r>
            <a:endParaRPr lang="en-US" dirty="0">
              <a:solidFill>
                <a:srgbClr val="330099"/>
              </a:solidFill>
            </a:endParaRPr>
          </a:p>
          <a:p>
            <a:pPr algn="l"/>
            <a:r>
              <a:rPr lang="en-US" b="1" dirty="0">
                <a:latin typeface="Courier New" pitchFamily="49" charset="0"/>
              </a:rPr>
              <a:t>};</a:t>
            </a:r>
            <a:r>
              <a:rPr lang="en-US" dirty="0"/>
              <a:t> </a:t>
            </a:r>
          </a:p>
        </p:txBody>
      </p:sp>
      <p:sp>
        <p:nvSpPr>
          <p:cNvPr id="757765" name="Rectangle 5"/>
          <p:cNvSpPr>
            <a:spLocks noChangeArrowheads="1"/>
          </p:cNvSpPr>
          <p:nvPr/>
        </p:nvSpPr>
        <p:spPr bwMode="auto">
          <a:xfrm>
            <a:off x="7239000" y="3124200"/>
            <a:ext cx="123825" cy="2667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353300" y="3429000"/>
            <a:ext cx="947738" cy="484188"/>
            <a:chOff x="1152" y="4416"/>
            <a:chExt cx="597" cy="305"/>
          </a:xfrm>
        </p:grpSpPr>
        <p:sp>
          <p:nvSpPr>
            <p:cNvPr id="757767" name="Text Box 7"/>
            <p:cNvSpPr txBox="1">
              <a:spLocks noChangeArrowheads="1"/>
            </p:cNvSpPr>
            <p:nvPr/>
          </p:nvSpPr>
          <p:spPr bwMode="auto">
            <a:xfrm>
              <a:off x="1238" y="4490"/>
              <a:ext cx="51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Finish</a:t>
              </a:r>
            </a:p>
          </p:txBody>
        </p:sp>
        <p:sp>
          <p:nvSpPr>
            <p:cNvPr id="757768" name="Line 8"/>
            <p:cNvSpPr>
              <a:spLocks noChangeShapeType="1"/>
            </p:cNvSpPr>
            <p:nvPr/>
          </p:nvSpPr>
          <p:spPr bwMode="auto">
            <a:xfrm flipH="1" flipV="1">
              <a:off x="1152" y="4416"/>
              <a:ext cx="144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757769" name="Line 9"/>
          <p:cNvSpPr>
            <a:spLocks noChangeShapeType="1"/>
          </p:cNvSpPr>
          <p:nvPr/>
        </p:nvSpPr>
        <p:spPr bwMode="auto">
          <a:xfrm>
            <a:off x="5667375" y="5734050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770" name="Text Box 10"/>
          <p:cNvSpPr txBox="1">
            <a:spLocks noChangeArrowheads="1"/>
          </p:cNvSpPr>
          <p:nvPr/>
        </p:nvSpPr>
        <p:spPr bwMode="auto">
          <a:xfrm>
            <a:off x="6143625" y="11811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114925" y="895350"/>
            <a:ext cx="1120775" cy="366713"/>
            <a:chOff x="2832" y="912"/>
            <a:chExt cx="706" cy="231"/>
          </a:xfrm>
        </p:grpSpPr>
        <p:sp>
          <p:nvSpPr>
            <p:cNvPr id="757772" name="Text Box 12"/>
            <p:cNvSpPr txBox="1">
              <a:spLocks noChangeArrowheads="1"/>
            </p:cNvSpPr>
            <p:nvPr/>
          </p:nvSpPr>
          <p:spPr bwMode="auto">
            <a:xfrm flipH="1">
              <a:off x="2832" y="912"/>
              <a:ext cx="4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Start</a:t>
              </a:r>
            </a:p>
          </p:txBody>
        </p:sp>
        <p:sp>
          <p:nvSpPr>
            <p:cNvPr id="757773" name="Line 13"/>
            <p:cNvSpPr>
              <a:spLocks noChangeShapeType="1"/>
            </p:cNvSpPr>
            <p:nvPr/>
          </p:nvSpPr>
          <p:spPr bwMode="auto">
            <a:xfrm>
              <a:off x="3292" y="1048"/>
              <a:ext cx="246" cy="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757774" name="Text Box 14"/>
          <p:cNvSpPr txBox="1">
            <a:spLocks noChangeArrowheads="1"/>
          </p:cNvSpPr>
          <p:nvPr/>
        </p:nvSpPr>
        <p:spPr bwMode="auto">
          <a:xfrm>
            <a:off x="6143625" y="14478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775" name="Text Box 15"/>
          <p:cNvSpPr txBox="1">
            <a:spLocks noChangeArrowheads="1"/>
          </p:cNvSpPr>
          <p:nvPr/>
        </p:nvSpPr>
        <p:spPr bwMode="auto">
          <a:xfrm>
            <a:off x="2419350" y="2668588"/>
            <a:ext cx="1276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FF3300"/>
                </a:solidFill>
                <a:latin typeface="Courier New" pitchFamily="49" charset="0"/>
              </a:rPr>
              <a:t>1      1</a:t>
            </a:r>
          </a:p>
        </p:txBody>
      </p:sp>
      <p:sp>
        <p:nvSpPr>
          <p:cNvPr id="757776" name="Text Box 16"/>
          <p:cNvSpPr txBox="1">
            <a:spLocks noChangeArrowheads="1"/>
          </p:cNvSpPr>
          <p:nvPr/>
        </p:nvSpPr>
        <p:spPr bwMode="auto">
          <a:xfrm>
            <a:off x="473075" y="2109788"/>
            <a:ext cx="4871847" cy="409342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800" b="1" dirty="0">
                <a:solidFill>
                  <a:srgbClr val="330099"/>
                </a:solidFill>
                <a:latin typeface="Comic Sans MS"/>
                <a:cs typeface="Courier New" pitchFamily="49" charset="0"/>
              </a:rPr>
              <a:t> </a:t>
            </a:r>
            <a:endParaRPr lang="en-US" sz="800" dirty="0">
              <a:solidFill>
                <a:srgbClr val="330099"/>
              </a:solidFill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void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solve(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row,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)</a:t>
            </a:r>
            <a:endParaRPr lang="en-US" b="1" dirty="0">
              <a:solidFill>
                <a:srgbClr val="330099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m[row][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= ‘#’; //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drop crumb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if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(row ==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drow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&amp;&amp;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==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)</a:t>
            </a:r>
            <a:endParaRPr lang="en-US" b="1" dirty="0">
              <a:solidFill>
                <a:srgbClr val="330099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solvable 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= true; //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done!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m[row-1][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== ' ‘) 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solve(row-1,col);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m[row+1][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== ' ‘) 	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solve(row+1,col);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m[row][col-1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] == ' ‘)	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solve(row,col-1);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m[row][col+1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] == ' ‘)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solve(row,col+1);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757777" name="Text Box 17"/>
          <p:cNvSpPr txBox="1">
            <a:spLocks noChangeArrowheads="1"/>
          </p:cNvSpPr>
          <p:nvPr/>
        </p:nvSpPr>
        <p:spPr bwMode="auto">
          <a:xfrm>
            <a:off x="6286500" y="11811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778" name="AutoShape 18"/>
          <p:cNvSpPr>
            <a:spLocks noChangeArrowheads="1"/>
          </p:cNvSpPr>
          <p:nvPr/>
        </p:nvSpPr>
        <p:spPr bwMode="auto">
          <a:xfrm>
            <a:off x="2362200" y="2133600"/>
            <a:ext cx="2514600" cy="495300"/>
          </a:xfrm>
          <a:prstGeom prst="wedgeRoundRectCallout">
            <a:avLst>
              <a:gd name="adj1" fmla="val -56630"/>
              <a:gd name="adj2" fmla="val 151282"/>
              <a:gd name="adj3" fmla="val 16667"/>
            </a:avLst>
          </a:prstGeom>
          <a:solidFill>
            <a:srgbClr val="F7FFF8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2 == 10 &amp;&amp; 1 == 10??</a:t>
            </a:r>
          </a:p>
        </p:txBody>
      </p:sp>
      <p:sp>
        <p:nvSpPr>
          <p:cNvPr id="757779" name="Text Box 19"/>
          <p:cNvSpPr txBox="1">
            <a:spLocks noChangeArrowheads="1"/>
          </p:cNvSpPr>
          <p:nvPr/>
        </p:nvSpPr>
        <p:spPr bwMode="auto">
          <a:xfrm>
            <a:off x="781050" y="1524000"/>
            <a:ext cx="4871847" cy="4093428"/>
          </a:xfrm>
          <a:prstGeom prst="rect">
            <a:avLst/>
          </a:prstGeom>
          <a:solidFill>
            <a:srgbClr val="F7FFF8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800" b="1" dirty="0">
                <a:solidFill>
                  <a:srgbClr val="330099"/>
                </a:solidFill>
                <a:latin typeface="Comic Sans MS"/>
                <a:cs typeface="Courier New" pitchFamily="49" charset="0"/>
              </a:rPr>
              <a:t> </a:t>
            </a:r>
            <a:endParaRPr lang="en-US" sz="800" dirty="0">
              <a:solidFill>
                <a:srgbClr val="330099"/>
              </a:solidFill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void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solve(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row,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)</a:t>
            </a:r>
            <a:endParaRPr lang="en-US" b="1" dirty="0">
              <a:solidFill>
                <a:srgbClr val="330099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m[row][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= ‘#’; //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drop crumb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if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(row ==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drow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&amp;&amp;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==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)</a:t>
            </a:r>
            <a:endParaRPr lang="en-US" b="1" dirty="0">
              <a:solidFill>
                <a:srgbClr val="330099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solvable 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= true; //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done!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m[row-1][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== ' ‘) 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solve(row-1,col);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m[row+1][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== ' ‘) 	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solve(row+1,col);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m[row][col-1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] == ' ‘)	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solve(row,col-1);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m[row][col+1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] == ' ‘)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solve(row,col+1);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757780" name="Text Box 20"/>
          <p:cNvSpPr txBox="1">
            <a:spLocks noChangeArrowheads="1"/>
          </p:cNvSpPr>
          <p:nvPr/>
        </p:nvSpPr>
        <p:spPr bwMode="auto">
          <a:xfrm>
            <a:off x="6419850" y="11811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781" name="AutoShape 21"/>
          <p:cNvSpPr>
            <a:spLocks noChangeArrowheads="1"/>
          </p:cNvSpPr>
          <p:nvPr/>
        </p:nvSpPr>
        <p:spPr bwMode="auto">
          <a:xfrm>
            <a:off x="2514600" y="1562100"/>
            <a:ext cx="2514600" cy="495300"/>
          </a:xfrm>
          <a:prstGeom prst="wedgeRoundRectCallout">
            <a:avLst>
              <a:gd name="adj1" fmla="val -56630"/>
              <a:gd name="adj2" fmla="val 151282"/>
              <a:gd name="adj3" fmla="val 16667"/>
            </a:avLst>
          </a:prstGeom>
          <a:solidFill>
            <a:srgbClr val="CC99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3 == 10 &amp;&amp; 1 == 10??</a:t>
            </a:r>
          </a:p>
        </p:txBody>
      </p:sp>
      <p:sp>
        <p:nvSpPr>
          <p:cNvPr id="757782" name="Text Box 22"/>
          <p:cNvSpPr txBox="1">
            <a:spLocks noChangeArrowheads="1"/>
          </p:cNvSpPr>
          <p:nvPr/>
        </p:nvSpPr>
        <p:spPr bwMode="auto">
          <a:xfrm>
            <a:off x="933450" y="-152400"/>
            <a:ext cx="4871847" cy="4093428"/>
          </a:xfrm>
          <a:prstGeom prst="rect">
            <a:avLst/>
          </a:prstGeom>
          <a:solidFill>
            <a:srgbClr val="FFE6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800" b="1" dirty="0">
                <a:solidFill>
                  <a:srgbClr val="330099"/>
                </a:solidFill>
                <a:latin typeface="Comic Sans MS"/>
                <a:cs typeface="Courier New" pitchFamily="49" charset="0"/>
              </a:rPr>
              <a:t> </a:t>
            </a:r>
            <a:endParaRPr lang="en-US" sz="800" dirty="0">
              <a:solidFill>
                <a:srgbClr val="330099"/>
              </a:solidFill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void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solve(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row,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)</a:t>
            </a:r>
            <a:endParaRPr lang="en-US" b="1" dirty="0">
              <a:solidFill>
                <a:srgbClr val="330099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m[row][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= ‘#’; //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drop crumb</a:t>
            </a: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if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(row ==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drow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&amp;&amp;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 == </a:t>
            </a:r>
            <a:r>
              <a:rPr lang="en-US" b="1" dirty="0" err="1" smtClean="0">
                <a:solidFill>
                  <a:srgbClr val="330099"/>
                </a:solidFill>
                <a:latin typeface="Courier New" pitchFamily="49" charset="0"/>
              </a:rPr>
              <a:t>dcol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)</a:t>
            </a:r>
            <a:endParaRPr lang="en-US" b="1" dirty="0">
              <a:solidFill>
                <a:srgbClr val="330099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330099"/>
                </a:solidFill>
                <a:latin typeface="Courier New" pitchFamily="49" charset="0"/>
              </a:rPr>
              <a:t>solvable </a:t>
            </a:r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= true; //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done!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m[row-1][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== ' ‘) 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solve(row-1,col);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m[row+1][</a:t>
            </a:r>
            <a:r>
              <a:rPr lang="en-US" b="1" dirty="0" err="1" smtClean="0">
                <a:solidFill>
                  <a:srgbClr val="006666"/>
                </a:solidFill>
                <a:latin typeface="Courier New" pitchFamily="49" charset="0"/>
              </a:rPr>
              <a:t>col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] 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== ' ‘) 	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solve(row+1,col);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m[row][col-1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] == ' ‘)	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solve(row,col-1);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if (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m[row][col+1</a:t>
            </a:r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] == ' ‘)</a:t>
            </a:r>
          </a:p>
          <a:p>
            <a:pPr algn="l"/>
            <a:r>
              <a:rPr lang="en-US" b="1" dirty="0">
                <a:solidFill>
                  <a:srgbClr val="006666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6666"/>
                </a:solidFill>
                <a:latin typeface="Courier New" pitchFamily="49" charset="0"/>
              </a:rPr>
              <a:t>solve(row,col+1);</a:t>
            </a:r>
            <a:endParaRPr lang="en-US" b="1" dirty="0">
              <a:solidFill>
                <a:srgbClr val="006666"/>
              </a:solidFill>
              <a:latin typeface="Courier New" pitchFamily="49" charset="0"/>
            </a:endParaRPr>
          </a:p>
          <a:p>
            <a:pPr algn="l"/>
            <a:r>
              <a:rPr lang="en-US" b="1" dirty="0">
                <a:solidFill>
                  <a:srgbClr val="330099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757783" name="Text Box 23"/>
          <p:cNvSpPr txBox="1">
            <a:spLocks noChangeArrowheads="1"/>
          </p:cNvSpPr>
          <p:nvPr/>
        </p:nvSpPr>
        <p:spPr bwMode="auto">
          <a:xfrm>
            <a:off x="6429375" y="146685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784" name="Text Box 24"/>
          <p:cNvSpPr txBox="1">
            <a:spLocks noChangeArrowheads="1"/>
          </p:cNvSpPr>
          <p:nvPr/>
        </p:nvSpPr>
        <p:spPr bwMode="auto">
          <a:xfrm>
            <a:off x="1828800" y="1752600"/>
            <a:ext cx="2971800" cy="552450"/>
          </a:xfrm>
          <a:prstGeom prst="rect">
            <a:avLst/>
          </a:prstGeom>
          <a:solidFill>
            <a:srgbClr val="FFFF99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000"/>
              <a:t>And on it goes…</a:t>
            </a:r>
          </a:p>
        </p:txBody>
      </p:sp>
      <p:sp>
        <p:nvSpPr>
          <p:cNvPr id="757785" name="Text Box 25"/>
          <p:cNvSpPr txBox="1">
            <a:spLocks noChangeArrowheads="1"/>
          </p:cNvSpPr>
          <p:nvPr/>
        </p:nvSpPr>
        <p:spPr bwMode="auto">
          <a:xfrm>
            <a:off x="2041525" y="6915150"/>
            <a:ext cx="1685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  <a:latin typeface="Courier New" pitchFamily="49" charset="0"/>
              </a:rPr>
              <a:t>3         2</a:t>
            </a:r>
          </a:p>
        </p:txBody>
      </p:sp>
      <p:sp>
        <p:nvSpPr>
          <p:cNvPr id="757786" name="Text Box 26"/>
          <p:cNvSpPr txBox="1">
            <a:spLocks noChangeArrowheads="1"/>
          </p:cNvSpPr>
          <p:nvPr/>
        </p:nvSpPr>
        <p:spPr bwMode="auto">
          <a:xfrm>
            <a:off x="3054350" y="161925"/>
            <a:ext cx="1368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rgbClr val="FF3300"/>
                </a:solidFill>
                <a:latin typeface="Courier New" pitchFamily="49" charset="0"/>
              </a:rPr>
              <a:t>2      </a:t>
            </a:r>
            <a:r>
              <a:rPr lang="en-US" sz="1200" b="1" dirty="0" smtClean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FF3300"/>
                </a:solidFill>
                <a:latin typeface="Courier New" pitchFamily="49" charset="0"/>
              </a:rPr>
              <a:t>3</a:t>
            </a:r>
            <a:endParaRPr lang="en-US" b="1" dirty="0">
              <a:solidFill>
                <a:srgbClr val="FF3300"/>
              </a:solidFill>
              <a:latin typeface="Courier New" pitchFamily="49" charset="0"/>
            </a:endParaRPr>
          </a:p>
        </p:txBody>
      </p:sp>
      <p:sp>
        <p:nvSpPr>
          <p:cNvPr id="757787" name="Text Box 27"/>
          <p:cNvSpPr txBox="1">
            <a:spLocks noChangeArrowheads="1"/>
          </p:cNvSpPr>
          <p:nvPr/>
        </p:nvSpPr>
        <p:spPr bwMode="auto">
          <a:xfrm>
            <a:off x="6419850" y="17145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788" name="Text Box 28"/>
          <p:cNvSpPr txBox="1">
            <a:spLocks noChangeArrowheads="1"/>
          </p:cNvSpPr>
          <p:nvPr/>
        </p:nvSpPr>
        <p:spPr bwMode="auto">
          <a:xfrm>
            <a:off x="6419850" y="200025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789" name="Text Box 29"/>
          <p:cNvSpPr txBox="1">
            <a:spLocks noChangeArrowheads="1"/>
          </p:cNvSpPr>
          <p:nvPr/>
        </p:nvSpPr>
        <p:spPr bwMode="auto">
          <a:xfrm>
            <a:off x="6419850" y="2295525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790" name="Text Box 30"/>
          <p:cNvSpPr txBox="1">
            <a:spLocks noChangeArrowheads="1"/>
          </p:cNvSpPr>
          <p:nvPr/>
        </p:nvSpPr>
        <p:spPr bwMode="auto">
          <a:xfrm>
            <a:off x="6267450" y="2295525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791" name="Text Box 31"/>
          <p:cNvSpPr txBox="1">
            <a:spLocks noChangeArrowheads="1"/>
          </p:cNvSpPr>
          <p:nvPr/>
        </p:nvSpPr>
        <p:spPr bwMode="auto">
          <a:xfrm>
            <a:off x="6257925" y="253365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792" name="Text Box 32"/>
          <p:cNvSpPr txBox="1">
            <a:spLocks noChangeArrowheads="1"/>
          </p:cNvSpPr>
          <p:nvPr/>
        </p:nvSpPr>
        <p:spPr bwMode="auto">
          <a:xfrm>
            <a:off x="6267450" y="28194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793" name="Text Box 33"/>
          <p:cNvSpPr txBox="1">
            <a:spLocks noChangeArrowheads="1"/>
          </p:cNvSpPr>
          <p:nvPr/>
        </p:nvSpPr>
        <p:spPr bwMode="auto">
          <a:xfrm>
            <a:off x="6257925" y="3114675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794" name="Text Box 34"/>
          <p:cNvSpPr txBox="1">
            <a:spLocks noChangeArrowheads="1"/>
          </p:cNvSpPr>
          <p:nvPr/>
        </p:nvSpPr>
        <p:spPr bwMode="auto">
          <a:xfrm>
            <a:off x="6134100" y="3114675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795" name="Text Box 35"/>
          <p:cNvSpPr txBox="1">
            <a:spLocks noChangeArrowheads="1"/>
          </p:cNvSpPr>
          <p:nvPr/>
        </p:nvSpPr>
        <p:spPr bwMode="auto">
          <a:xfrm>
            <a:off x="6134100" y="28194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796" name="Text Box 36"/>
          <p:cNvSpPr txBox="1">
            <a:spLocks noChangeArrowheads="1"/>
          </p:cNvSpPr>
          <p:nvPr/>
        </p:nvSpPr>
        <p:spPr bwMode="auto">
          <a:xfrm>
            <a:off x="6124575" y="253365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797" name="Text Box 37"/>
          <p:cNvSpPr txBox="1">
            <a:spLocks noChangeArrowheads="1"/>
          </p:cNvSpPr>
          <p:nvPr/>
        </p:nvSpPr>
        <p:spPr bwMode="auto">
          <a:xfrm>
            <a:off x="6134100" y="2295525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798" name="Text Box 38"/>
          <p:cNvSpPr txBox="1">
            <a:spLocks noChangeArrowheads="1"/>
          </p:cNvSpPr>
          <p:nvPr/>
        </p:nvSpPr>
        <p:spPr bwMode="auto">
          <a:xfrm>
            <a:off x="6143625" y="20193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799" name="Text Box 39"/>
          <p:cNvSpPr txBox="1">
            <a:spLocks noChangeArrowheads="1"/>
          </p:cNvSpPr>
          <p:nvPr/>
        </p:nvSpPr>
        <p:spPr bwMode="auto">
          <a:xfrm>
            <a:off x="6400800" y="3114675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00" name="Text Box 40"/>
          <p:cNvSpPr txBox="1">
            <a:spLocks noChangeArrowheads="1"/>
          </p:cNvSpPr>
          <p:nvPr/>
        </p:nvSpPr>
        <p:spPr bwMode="auto">
          <a:xfrm>
            <a:off x="6543675" y="3114675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01" name="Text Box 41"/>
          <p:cNvSpPr txBox="1">
            <a:spLocks noChangeArrowheads="1"/>
          </p:cNvSpPr>
          <p:nvPr/>
        </p:nvSpPr>
        <p:spPr bwMode="auto">
          <a:xfrm>
            <a:off x="6686550" y="3114675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02" name="Text Box 42"/>
          <p:cNvSpPr txBox="1">
            <a:spLocks noChangeArrowheads="1"/>
          </p:cNvSpPr>
          <p:nvPr/>
        </p:nvSpPr>
        <p:spPr bwMode="auto">
          <a:xfrm>
            <a:off x="6553200" y="2295525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03" name="Text Box 43"/>
          <p:cNvSpPr txBox="1">
            <a:spLocks noChangeArrowheads="1"/>
          </p:cNvSpPr>
          <p:nvPr/>
        </p:nvSpPr>
        <p:spPr bwMode="auto">
          <a:xfrm>
            <a:off x="6553200" y="2543175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04" name="Text Box 44"/>
          <p:cNvSpPr txBox="1">
            <a:spLocks noChangeArrowheads="1"/>
          </p:cNvSpPr>
          <p:nvPr/>
        </p:nvSpPr>
        <p:spPr bwMode="auto">
          <a:xfrm>
            <a:off x="6696075" y="2543175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05" name="Text Box 45"/>
          <p:cNvSpPr txBox="1">
            <a:spLocks noChangeArrowheads="1"/>
          </p:cNvSpPr>
          <p:nvPr/>
        </p:nvSpPr>
        <p:spPr bwMode="auto">
          <a:xfrm>
            <a:off x="6829425" y="2543175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06" name="Text Box 46"/>
          <p:cNvSpPr txBox="1">
            <a:spLocks noChangeArrowheads="1"/>
          </p:cNvSpPr>
          <p:nvPr/>
        </p:nvSpPr>
        <p:spPr bwMode="auto">
          <a:xfrm>
            <a:off x="6553200" y="11811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07" name="Text Box 47"/>
          <p:cNvSpPr txBox="1">
            <a:spLocks noChangeArrowheads="1"/>
          </p:cNvSpPr>
          <p:nvPr/>
        </p:nvSpPr>
        <p:spPr bwMode="auto">
          <a:xfrm>
            <a:off x="6696075" y="11811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08" name="Text Box 48"/>
          <p:cNvSpPr txBox="1">
            <a:spLocks noChangeArrowheads="1"/>
          </p:cNvSpPr>
          <p:nvPr/>
        </p:nvSpPr>
        <p:spPr bwMode="auto">
          <a:xfrm>
            <a:off x="6696075" y="14478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09" name="Text Box 49"/>
          <p:cNvSpPr txBox="1">
            <a:spLocks noChangeArrowheads="1"/>
          </p:cNvSpPr>
          <p:nvPr/>
        </p:nvSpPr>
        <p:spPr bwMode="auto">
          <a:xfrm>
            <a:off x="6705600" y="173355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10" name="Text Box 50"/>
          <p:cNvSpPr txBox="1">
            <a:spLocks noChangeArrowheads="1"/>
          </p:cNvSpPr>
          <p:nvPr/>
        </p:nvSpPr>
        <p:spPr bwMode="auto">
          <a:xfrm>
            <a:off x="6838950" y="173355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11" name="Text Box 51"/>
          <p:cNvSpPr txBox="1">
            <a:spLocks noChangeArrowheads="1"/>
          </p:cNvSpPr>
          <p:nvPr/>
        </p:nvSpPr>
        <p:spPr bwMode="auto">
          <a:xfrm>
            <a:off x="6838950" y="20193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12" name="Text Box 52"/>
          <p:cNvSpPr txBox="1">
            <a:spLocks noChangeArrowheads="1"/>
          </p:cNvSpPr>
          <p:nvPr/>
        </p:nvSpPr>
        <p:spPr bwMode="auto">
          <a:xfrm>
            <a:off x="6838950" y="11811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13" name="Text Box 53"/>
          <p:cNvSpPr txBox="1">
            <a:spLocks noChangeArrowheads="1"/>
          </p:cNvSpPr>
          <p:nvPr/>
        </p:nvSpPr>
        <p:spPr bwMode="auto">
          <a:xfrm>
            <a:off x="6972300" y="11811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14" name="Text Box 54"/>
          <p:cNvSpPr txBox="1">
            <a:spLocks noChangeArrowheads="1"/>
          </p:cNvSpPr>
          <p:nvPr/>
        </p:nvSpPr>
        <p:spPr bwMode="auto">
          <a:xfrm>
            <a:off x="7105650" y="11811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15" name="Text Box 55"/>
          <p:cNvSpPr txBox="1">
            <a:spLocks noChangeArrowheads="1"/>
          </p:cNvSpPr>
          <p:nvPr/>
        </p:nvSpPr>
        <p:spPr bwMode="auto">
          <a:xfrm>
            <a:off x="7105650" y="14478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16" name="Text Box 56"/>
          <p:cNvSpPr txBox="1">
            <a:spLocks noChangeArrowheads="1"/>
          </p:cNvSpPr>
          <p:nvPr/>
        </p:nvSpPr>
        <p:spPr bwMode="auto">
          <a:xfrm>
            <a:off x="7105650" y="1724025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17" name="Text Box 57"/>
          <p:cNvSpPr txBox="1">
            <a:spLocks noChangeArrowheads="1"/>
          </p:cNvSpPr>
          <p:nvPr/>
        </p:nvSpPr>
        <p:spPr bwMode="auto">
          <a:xfrm>
            <a:off x="7115175" y="2009775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18" name="Text Box 58"/>
          <p:cNvSpPr txBox="1">
            <a:spLocks noChangeArrowheads="1"/>
          </p:cNvSpPr>
          <p:nvPr/>
        </p:nvSpPr>
        <p:spPr bwMode="auto">
          <a:xfrm>
            <a:off x="7105650" y="2276475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19" name="Text Box 59"/>
          <p:cNvSpPr txBox="1">
            <a:spLocks noChangeArrowheads="1"/>
          </p:cNvSpPr>
          <p:nvPr/>
        </p:nvSpPr>
        <p:spPr bwMode="auto">
          <a:xfrm>
            <a:off x="7096125" y="25527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20" name="Text Box 60"/>
          <p:cNvSpPr txBox="1">
            <a:spLocks noChangeArrowheads="1"/>
          </p:cNvSpPr>
          <p:nvPr/>
        </p:nvSpPr>
        <p:spPr bwMode="auto">
          <a:xfrm>
            <a:off x="7115175" y="2828925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21" name="Text Box 61"/>
          <p:cNvSpPr txBox="1">
            <a:spLocks noChangeArrowheads="1"/>
          </p:cNvSpPr>
          <p:nvPr/>
        </p:nvSpPr>
        <p:spPr bwMode="auto">
          <a:xfrm>
            <a:off x="7124700" y="31242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5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5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5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5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5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5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5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5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5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5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5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57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57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5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5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5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5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5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5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5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5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57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57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57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57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5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7" grpId="0"/>
      <p:bldP spid="757788" grpId="0"/>
      <p:bldP spid="757789" grpId="0"/>
      <p:bldP spid="757790" grpId="0"/>
      <p:bldP spid="757791" grpId="0"/>
      <p:bldP spid="757792" grpId="0"/>
      <p:bldP spid="757793" grpId="0"/>
      <p:bldP spid="757794" grpId="0"/>
      <p:bldP spid="757795" grpId="0"/>
      <p:bldP spid="757796" grpId="0"/>
      <p:bldP spid="757797" grpId="0"/>
      <p:bldP spid="757798" grpId="0"/>
      <p:bldP spid="757799" grpId="0"/>
      <p:bldP spid="757800" grpId="0"/>
      <p:bldP spid="757801" grpId="0"/>
      <p:bldP spid="757802" grpId="0"/>
      <p:bldP spid="757803" grpId="0"/>
      <p:bldP spid="757804" grpId="0"/>
      <p:bldP spid="757805" grpId="0"/>
      <p:bldP spid="757806" grpId="0"/>
      <p:bldP spid="757807" grpId="0"/>
      <p:bldP spid="757808" grpId="0"/>
      <p:bldP spid="757809" grpId="0"/>
      <p:bldP spid="757810" grpId="0"/>
      <p:bldP spid="757811" grpId="0"/>
      <p:bldP spid="757812" grpId="0"/>
      <p:bldP spid="757813" grpId="0"/>
      <p:bldP spid="757814" grpId="0"/>
      <p:bldP spid="757815" grpId="0"/>
      <p:bldP spid="757816" grpId="0"/>
      <p:bldP spid="757817" grpId="0"/>
      <p:bldP spid="757818" grpId="0"/>
      <p:bldP spid="757819" grpId="0"/>
      <p:bldP spid="757820" grpId="0"/>
      <p:bldP spid="75782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EF9B-8737-4320-AEC5-453FDFE43D59}" type="slidenum">
              <a:rPr lang="en-US"/>
              <a:pPr/>
              <a:t>73</a:t>
            </a:fld>
            <a:endParaRPr lang="en-US"/>
          </a:p>
        </p:txBody>
      </p:sp>
      <p:sp>
        <p:nvSpPr>
          <p:cNvPr id="768004" name="Text Box 4"/>
          <p:cNvSpPr txBox="1">
            <a:spLocks noChangeArrowheads="1"/>
          </p:cNvSpPr>
          <p:nvPr/>
        </p:nvSpPr>
        <p:spPr bwMode="auto">
          <a:xfrm>
            <a:off x="-7241628" y="508000"/>
            <a:ext cx="5433849" cy="2540000"/>
          </a:xfrm>
          <a:prstGeom prst="rect">
            <a:avLst/>
          </a:prstGeom>
          <a:solidFill>
            <a:srgbClr val="FFF2E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/>
              <a:t>FindBest</a:t>
            </a:r>
            <a:r>
              <a:rPr lang="en-US" sz="1600" dirty="0" err="1" smtClean="0">
                <a:solidFill>
                  <a:schemeClr val="accent2"/>
                </a:solidFill>
              </a:rPr>
              <a:t>Comp</a:t>
            </a:r>
            <a:r>
              <a:rPr lang="en-US" sz="1600" dirty="0" err="1" smtClean="0"/>
              <a:t>Move</a:t>
            </a:r>
            <a:r>
              <a:rPr lang="en-US" sz="1600" dirty="0" smtClean="0"/>
              <a:t>(board)</a:t>
            </a:r>
            <a:endParaRPr lang="en-US" sz="1600" dirty="0"/>
          </a:p>
          <a:p>
            <a:pPr algn="l"/>
            <a:r>
              <a:rPr lang="en-US" sz="1600" dirty="0"/>
              <a:t>{</a:t>
            </a:r>
          </a:p>
          <a:p>
            <a:pPr algn="l"/>
            <a:r>
              <a:rPr lang="en-US" sz="1600" dirty="0"/>
              <a:t>    if </a:t>
            </a:r>
            <a:r>
              <a:rPr lang="en-US" sz="1600" dirty="0" smtClean="0"/>
              <a:t>(</a:t>
            </a:r>
            <a:r>
              <a:rPr lang="en-US" sz="1600" dirty="0" err="1" smtClean="0"/>
              <a:t>someoneWonOrItWasATieGame</a:t>
            </a:r>
            <a:r>
              <a:rPr lang="en-US" sz="1600" dirty="0" smtClean="0"/>
              <a:t>(board) == true)</a:t>
            </a:r>
            <a:endParaRPr lang="en-US" sz="1600" dirty="0"/>
          </a:p>
          <a:p>
            <a:pPr algn="l"/>
            <a:r>
              <a:rPr lang="en-US" sz="1600" dirty="0"/>
              <a:t>       return </a:t>
            </a:r>
            <a:r>
              <a:rPr lang="en-US" sz="1600" dirty="0" smtClean="0"/>
              <a:t>(</a:t>
            </a:r>
            <a:r>
              <a:rPr lang="en-US" sz="1600" dirty="0" err="1" smtClean="0"/>
              <a:t>getTheScore</a:t>
            </a:r>
            <a:r>
              <a:rPr lang="en-US" sz="1600" dirty="0" smtClean="0"/>
              <a:t>(board));</a:t>
            </a:r>
            <a:endParaRPr lang="en-US" sz="1600" dirty="0"/>
          </a:p>
          <a:p>
            <a:pPr algn="l"/>
            <a:r>
              <a:rPr lang="en-US" sz="1600" dirty="0"/>
              <a:t>    for each legal move the </a:t>
            </a:r>
            <a:r>
              <a:rPr lang="en-US" sz="1600" dirty="0">
                <a:solidFill>
                  <a:schemeClr val="accent2"/>
                </a:solidFill>
              </a:rPr>
              <a:t>computer</a:t>
            </a:r>
            <a:r>
              <a:rPr lang="en-US" sz="1600" dirty="0"/>
              <a:t> can make </a:t>
            </a:r>
          </a:p>
          <a:p>
            <a:pPr algn="l"/>
            <a:r>
              <a:rPr lang="en-US" sz="1600" dirty="0"/>
              <a:t>       </a:t>
            </a:r>
            <a:r>
              <a:rPr lang="en-US" sz="1600" dirty="0" smtClean="0"/>
              <a:t>temporarily make move[</a:t>
            </a:r>
            <a:r>
              <a:rPr lang="en-US" sz="1600" dirty="0" err="1" smtClean="0"/>
              <a:t>i</a:t>
            </a:r>
            <a:r>
              <a:rPr lang="en-US" sz="1600" dirty="0" smtClean="0"/>
              <a:t>]</a:t>
            </a:r>
            <a:endParaRPr lang="en-US" sz="1600" dirty="0"/>
          </a:p>
          <a:p>
            <a:pPr algn="l"/>
            <a:r>
              <a:rPr lang="en-US" sz="1600" dirty="0"/>
              <a:t>       </a:t>
            </a:r>
            <a:r>
              <a:rPr lang="en-US" sz="1600" dirty="0" smtClean="0"/>
              <a:t>score[</a:t>
            </a:r>
            <a:r>
              <a:rPr lang="en-US" sz="1600" dirty="0" err="1" smtClean="0"/>
              <a:t>i</a:t>
            </a:r>
            <a:r>
              <a:rPr lang="en-US" sz="1600" dirty="0"/>
              <a:t>] =</a:t>
            </a:r>
            <a:r>
              <a:rPr lang="en-US" sz="1600" dirty="0" err="1"/>
              <a:t>FindBest</a:t>
            </a:r>
            <a:r>
              <a:rPr lang="en-US" sz="1600" dirty="0" err="1">
                <a:solidFill>
                  <a:schemeClr val="accent2"/>
                </a:solidFill>
              </a:rPr>
              <a:t>Human</a:t>
            </a:r>
            <a:r>
              <a:rPr lang="en-US" sz="1600" dirty="0" err="1"/>
              <a:t>Move</a:t>
            </a:r>
            <a:r>
              <a:rPr lang="en-US" sz="1600" dirty="0" smtClean="0"/>
              <a:t>();</a:t>
            </a:r>
            <a:endParaRPr lang="en-US" sz="1600" dirty="0"/>
          </a:p>
          <a:p>
            <a:pPr algn="l"/>
            <a:r>
              <a:rPr lang="en-US" sz="1600" dirty="0"/>
              <a:t>       </a:t>
            </a:r>
            <a:r>
              <a:rPr lang="en-US" sz="1600" dirty="0" smtClean="0"/>
              <a:t>undo move[</a:t>
            </a:r>
            <a:r>
              <a:rPr lang="en-US" sz="1600" dirty="0" err="1" smtClean="0"/>
              <a:t>i</a:t>
            </a:r>
            <a:r>
              <a:rPr lang="en-US" sz="1600" dirty="0" smtClean="0"/>
              <a:t>]</a:t>
            </a:r>
            <a:endParaRPr lang="en-US" sz="1600" dirty="0"/>
          </a:p>
          <a:p>
            <a:pPr algn="l"/>
            <a:r>
              <a:rPr lang="en-US" sz="1600" dirty="0"/>
              <a:t>   </a:t>
            </a:r>
            <a:r>
              <a:rPr lang="en-US" sz="1600" dirty="0" smtClean="0"/>
              <a:t>return the lowest {</a:t>
            </a:r>
            <a:r>
              <a:rPr lang="en-US" sz="1600" dirty="0" err="1" smtClean="0"/>
              <a:t>score,move</a:t>
            </a:r>
            <a:r>
              <a:rPr lang="en-US" sz="1600" dirty="0" smtClean="0"/>
              <a:t>} </a:t>
            </a:r>
            <a:endParaRPr lang="en-US" sz="1600" dirty="0">
              <a:solidFill>
                <a:schemeClr val="accent2"/>
              </a:solidFill>
            </a:endParaRPr>
          </a:p>
          <a:p>
            <a:pPr algn="l"/>
            <a:r>
              <a:rPr lang="en-US" sz="1600" dirty="0"/>
              <a:t>}</a:t>
            </a:r>
          </a:p>
        </p:txBody>
      </p:sp>
      <p:sp>
        <p:nvSpPr>
          <p:cNvPr id="768015" name="Text Box 15"/>
          <p:cNvSpPr txBox="1">
            <a:spLocks noChangeArrowheads="1"/>
          </p:cNvSpPr>
          <p:nvPr/>
        </p:nvSpPr>
        <p:spPr bwMode="auto">
          <a:xfrm>
            <a:off x="1707103" y="3989518"/>
            <a:ext cx="5781513" cy="2708434"/>
          </a:xfrm>
          <a:prstGeom prst="rect">
            <a:avLst/>
          </a:prstGeom>
          <a:solidFill>
            <a:srgbClr val="FFFF99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err="1" smtClean="0"/>
              <a:t>GameBoard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;</a:t>
            </a:r>
          </a:p>
          <a:p>
            <a:pPr algn="l"/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dirty="0" smtClean="0"/>
              <a:t>while (</a:t>
            </a:r>
            <a:r>
              <a:rPr lang="en-US" dirty="0" err="1" smtClean="0"/>
              <a:t>someoneWonOrItWasATieGame</a:t>
            </a:r>
            <a:r>
              <a:rPr lang="en-US" dirty="0" smtClean="0"/>
              <a:t>() == false)</a:t>
            </a:r>
            <a:endParaRPr lang="en-US" dirty="0"/>
          </a:p>
          <a:p>
            <a:pPr algn="l"/>
            <a:r>
              <a:rPr lang="en-US" dirty="0" smtClean="0"/>
              <a:t>{</a:t>
            </a:r>
          </a:p>
          <a:p>
            <a:pPr algn="l"/>
            <a:r>
              <a:rPr lang="en-US" dirty="0" smtClean="0"/>
              <a:t>  move </a:t>
            </a:r>
            <a:r>
              <a:rPr lang="en-US" dirty="0"/>
              <a:t>= </a:t>
            </a:r>
            <a:r>
              <a:rPr lang="en-US" dirty="0" err="1" smtClean="0"/>
              <a:t>GetPlayerMove</a:t>
            </a:r>
            <a:r>
              <a:rPr lang="en-US" dirty="0" smtClean="0"/>
              <a:t>(b);</a:t>
            </a:r>
            <a:endParaRPr lang="en-US" dirty="0"/>
          </a:p>
          <a:p>
            <a:pPr algn="l"/>
            <a:r>
              <a:rPr lang="en-US" dirty="0"/>
              <a:t>  </a:t>
            </a:r>
            <a:r>
              <a:rPr lang="en-US" dirty="0" err="1" smtClean="0"/>
              <a:t>b.applyMove</a:t>
            </a:r>
            <a:r>
              <a:rPr lang="en-US" dirty="0" smtClean="0"/>
              <a:t>(move);</a:t>
            </a:r>
            <a:br>
              <a:rPr lang="en-US" dirty="0" smtClean="0"/>
            </a:br>
            <a:endParaRPr lang="en-US" dirty="0"/>
          </a:p>
          <a:p>
            <a:pPr algn="l"/>
            <a:r>
              <a:rPr lang="en-US" dirty="0"/>
              <a:t>  move = </a:t>
            </a:r>
            <a:r>
              <a:rPr lang="en-US" dirty="0" err="1" smtClean="0"/>
              <a:t>FindBestCompMove</a:t>
            </a:r>
            <a:r>
              <a:rPr lang="en-US" dirty="0" smtClean="0"/>
              <a:t>(b);</a:t>
            </a:r>
            <a:endParaRPr lang="en-US" dirty="0"/>
          </a:p>
          <a:p>
            <a:pPr algn="l"/>
            <a:r>
              <a:rPr lang="en-US" dirty="0"/>
              <a:t>  </a:t>
            </a:r>
            <a:r>
              <a:rPr lang="en-US" dirty="0" err="1" smtClean="0"/>
              <a:t>b.applyMove</a:t>
            </a:r>
            <a:r>
              <a:rPr lang="en-US" dirty="0" smtClean="0"/>
              <a:t>(move);</a:t>
            </a:r>
            <a:endParaRPr lang="en-US" dirty="0"/>
          </a:p>
          <a:p>
            <a:pPr algn="l"/>
            <a:r>
              <a:rPr lang="en-US" dirty="0"/>
              <a:t>}</a:t>
            </a:r>
          </a:p>
        </p:txBody>
      </p:sp>
      <p:sp>
        <p:nvSpPr>
          <p:cNvPr id="59" name="Text Box 4"/>
          <p:cNvSpPr txBox="1">
            <a:spLocks noChangeArrowheads="1"/>
          </p:cNvSpPr>
          <p:nvPr/>
        </p:nvSpPr>
        <p:spPr bwMode="auto">
          <a:xfrm>
            <a:off x="-6458608" y="4318000"/>
            <a:ext cx="5433849" cy="2540000"/>
          </a:xfrm>
          <a:prstGeom prst="rect">
            <a:avLst/>
          </a:prstGeom>
          <a:solidFill>
            <a:srgbClr val="FFF2E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/>
              <a:t>FindBest</a:t>
            </a:r>
            <a:r>
              <a:rPr lang="en-US" sz="1600" dirty="0" err="1" smtClean="0">
                <a:solidFill>
                  <a:schemeClr val="accent2"/>
                </a:solidFill>
              </a:rPr>
              <a:t>Human</a:t>
            </a:r>
            <a:r>
              <a:rPr lang="en-US" sz="1600" dirty="0" err="1" smtClean="0"/>
              <a:t>Move</a:t>
            </a:r>
            <a:r>
              <a:rPr lang="en-US" sz="1600" dirty="0" smtClean="0"/>
              <a:t>(board)</a:t>
            </a:r>
            <a:endParaRPr lang="en-US" sz="1600" dirty="0"/>
          </a:p>
          <a:p>
            <a:pPr algn="l"/>
            <a:r>
              <a:rPr lang="en-US" sz="1600" dirty="0"/>
              <a:t>{</a:t>
            </a:r>
          </a:p>
          <a:p>
            <a:pPr algn="l"/>
            <a:r>
              <a:rPr lang="en-US" sz="1600" dirty="0"/>
              <a:t>    if </a:t>
            </a:r>
            <a:r>
              <a:rPr lang="en-US" sz="1600" dirty="0" smtClean="0"/>
              <a:t>(</a:t>
            </a:r>
            <a:r>
              <a:rPr lang="en-US" sz="1600" dirty="0" err="1" smtClean="0"/>
              <a:t>someoneWonOrItWasATieGame</a:t>
            </a:r>
            <a:r>
              <a:rPr lang="en-US" sz="1600" dirty="0" smtClean="0"/>
              <a:t>(board) == true)</a:t>
            </a:r>
            <a:endParaRPr lang="en-US" sz="1600" dirty="0"/>
          </a:p>
          <a:p>
            <a:pPr algn="l"/>
            <a:r>
              <a:rPr lang="en-US" sz="1600" dirty="0"/>
              <a:t>       return </a:t>
            </a:r>
            <a:r>
              <a:rPr lang="en-US" sz="1600" dirty="0" smtClean="0"/>
              <a:t>(</a:t>
            </a:r>
            <a:r>
              <a:rPr lang="en-US" sz="1600" dirty="0" err="1" smtClean="0"/>
              <a:t>getTheScore</a:t>
            </a:r>
            <a:r>
              <a:rPr lang="en-US" sz="1600" dirty="0" smtClean="0"/>
              <a:t>(board));</a:t>
            </a:r>
            <a:endParaRPr lang="en-US" sz="1600" dirty="0"/>
          </a:p>
          <a:p>
            <a:pPr algn="l"/>
            <a:r>
              <a:rPr lang="en-US" sz="1600" dirty="0"/>
              <a:t>    for each legal move the </a:t>
            </a:r>
            <a:r>
              <a:rPr lang="en-US" sz="1600" dirty="0" smtClean="0">
                <a:solidFill>
                  <a:schemeClr val="accent2"/>
                </a:solidFill>
              </a:rPr>
              <a:t>human </a:t>
            </a:r>
            <a:r>
              <a:rPr lang="en-US" sz="1600" dirty="0" smtClean="0"/>
              <a:t>can </a:t>
            </a:r>
            <a:r>
              <a:rPr lang="en-US" sz="1600" dirty="0"/>
              <a:t>make </a:t>
            </a:r>
          </a:p>
          <a:p>
            <a:pPr algn="l"/>
            <a:r>
              <a:rPr lang="en-US" sz="1600" dirty="0"/>
              <a:t>       temporarily make move[</a:t>
            </a:r>
            <a:r>
              <a:rPr lang="en-US" sz="1600" dirty="0" err="1"/>
              <a:t>i</a:t>
            </a:r>
            <a:r>
              <a:rPr lang="en-US" sz="1600" dirty="0"/>
              <a:t>]</a:t>
            </a:r>
          </a:p>
          <a:p>
            <a:pPr algn="l"/>
            <a:r>
              <a:rPr lang="en-US" sz="1600" dirty="0"/>
              <a:t>       score[</a:t>
            </a:r>
            <a:r>
              <a:rPr lang="en-US" sz="1600" dirty="0" err="1"/>
              <a:t>i</a:t>
            </a:r>
            <a:r>
              <a:rPr lang="en-US" sz="1600" dirty="0"/>
              <a:t>] =</a:t>
            </a:r>
            <a:r>
              <a:rPr lang="en-US" sz="1600" dirty="0" err="1" smtClean="0"/>
              <a:t>FindBest</a:t>
            </a:r>
            <a:r>
              <a:rPr lang="en-US" sz="1600" dirty="0" err="1" smtClean="0">
                <a:solidFill>
                  <a:schemeClr val="accent2"/>
                </a:solidFill>
              </a:rPr>
              <a:t>Comp</a:t>
            </a:r>
            <a:r>
              <a:rPr lang="en-US" sz="1600" dirty="0" err="1" smtClean="0"/>
              <a:t>Move</a:t>
            </a:r>
            <a:r>
              <a:rPr lang="en-US" sz="1600" dirty="0" smtClean="0"/>
              <a:t>();</a:t>
            </a:r>
            <a:endParaRPr lang="en-US" sz="1600" dirty="0"/>
          </a:p>
          <a:p>
            <a:pPr algn="l"/>
            <a:r>
              <a:rPr lang="en-US" sz="1600" dirty="0"/>
              <a:t>       undo move[</a:t>
            </a:r>
            <a:r>
              <a:rPr lang="en-US" sz="1600" dirty="0" err="1"/>
              <a:t>i</a:t>
            </a:r>
            <a:r>
              <a:rPr lang="en-US" sz="1600" dirty="0"/>
              <a:t>]</a:t>
            </a:r>
          </a:p>
          <a:p>
            <a:pPr algn="l"/>
            <a:r>
              <a:rPr lang="en-US" sz="1600" dirty="0"/>
              <a:t>   </a:t>
            </a:r>
            <a:r>
              <a:rPr lang="en-US" sz="1600" dirty="0" smtClean="0"/>
              <a:t>return the highest {</a:t>
            </a:r>
            <a:r>
              <a:rPr lang="en-US" sz="1600" dirty="0" err="1" smtClean="0"/>
              <a:t>score,move</a:t>
            </a:r>
            <a:r>
              <a:rPr lang="en-US" sz="1600" dirty="0" smtClean="0"/>
              <a:t>} </a:t>
            </a:r>
            <a:endParaRPr lang="en-US" sz="1600" dirty="0">
              <a:solidFill>
                <a:schemeClr val="accent2"/>
              </a:solidFill>
            </a:endParaRPr>
          </a:p>
          <a:p>
            <a:pPr algn="l"/>
            <a:r>
              <a:rPr lang="en-US" sz="1600" dirty="0"/>
              <a:t>}</a:t>
            </a:r>
          </a:p>
        </p:txBody>
      </p: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190164" y="702387"/>
            <a:ext cx="5386553" cy="3023905"/>
          </a:xfrm>
          <a:prstGeom prst="rect">
            <a:avLst/>
          </a:prstGeom>
          <a:solidFill>
            <a:srgbClr val="FFF2E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someoneWonOrItWasATieGame</a:t>
            </a:r>
            <a:r>
              <a:rPr lang="en-US" dirty="0" smtClean="0"/>
              <a:t>(board)</a:t>
            </a:r>
          </a:p>
          <a:p>
            <a:pPr algn="l"/>
            <a:r>
              <a:rPr lang="en-US" dirty="0" smtClean="0"/>
              <a:t>{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if (X has three in a row)   // X wins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return true;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if (O has three in a row)  // O wins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return true;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if (all squares are filled)  // tie game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return true;</a:t>
            </a:r>
            <a:br>
              <a:rPr lang="en-US" dirty="0" smtClean="0"/>
            </a:br>
            <a:endParaRPr lang="en-US" sz="1050" dirty="0" smtClean="0"/>
          </a:p>
          <a:p>
            <a:pPr algn="l"/>
            <a:r>
              <a:rPr lang="en-US" dirty="0"/>
              <a:t>  </a:t>
            </a:r>
            <a:r>
              <a:rPr lang="en-US" dirty="0" smtClean="0"/>
              <a:t>return false;</a:t>
            </a:r>
          </a:p>
          <a:p>
            <a:pPr algn="l"/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-529432" y="-228600"/>
            <a:ext cx="7772400" cy="1143000"/>
          </a:xfrm>
        </p:spPr>
        <p:txBody>
          <a:bodyPr/>
          <a:lstStyle/>
          <a:p>
            <a:r>
              <a:rPr lang="en-US" sz="3200" dirty="0" smtClean="0"/>
              <a:t>Writing a </a:t>
            </a:r>
            <a:r>
              <a:rPr lang="en-US" sz="3200" dirty="0" err="1" smtClean="0"/>
              <a:t>TicTacToe</a:t>
            </a:r>
            <a:r>
              <a:rPr lang="en-US" sz="3200" dirty="0" smtClean="0"/>
              <a:t> Player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5816009" y="1169581"/>
            <a:ext cx="2998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Have you ever wondered how to build an intelligent </a:t>
            </a:r>
            <a:r>
              <a:rPr lang="en-US" dirty="0" smtClean="0">
                <a:solidFill>
                  <a:srgbClr val="CC00FF"/>
                </a:solidFill>
              </a:rPr>
              <a:t>chess player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57775" y="2438400"/>
            <a:ext cx="2998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learn how – but for simplicity, we’ll look at </a:t>
            </a:r>
            <a:r>
              <a:rPr lang="en-US" dirty="0" err="1" smtClean="0">
                <a:solidFill>
                  <a:srgbClr val="CC00FF"/>
                </a:solidFill>
              </a:rPr>
              <a:t>TicTacToe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8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15" grpId="0" uiExpand="1" build="p" animBg="1"/>
      <p:bldP spid="60" grpId="0" uiExpand="1" build="p" animBg="1"/>
      <p:bldP spid="60" grpId="1" build="allAtOnce" animBg="1"/>
      <p:bldP spid="2" grpId="0"/>
      <p:bldP spid="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EF9B-8737-4320-AEC5-453FDFE43D59}" type="slidenum">
              <a:rPr lang="en-US"/>
              <a:pPr/>
              <a:t>74</a:t>
            </a:fld>
            <a:endParaRPr lang="en-US"/>
          </a:p>
        </p:txBody>
      </p:sp>
      <p:sp>
        <p:nvSpPr>
          <p:cNvPr id="768003" name="Rectangle 3"/>
          <p:cNvSpPr>
            <a:spLocks noGrp="1" noChangeArrowheads="1"/>
          </p:cNvSpPr>
          <p:nvPr>
            <p:ph type="title"/>
          </p:nvPr>
        </p:nvSpPr>
        <p:spPr>
          <a:xfrm>
            <a:off x="-529432" y="-228600"/>
            <a:ext cx="7772400" cy="1143000"/>
          </a:xfrm>
        </p:spPr>
        <p:txBody>
          <a:bodyPr/>
          <a:lstStyle/>
          <a:p>
            <a:r>
              <a:rPr lang="en-US" sz="3200" dirty="0" smtClean="0"/>
              <a:t>Writing a </a:t>
            </a:r>
            <a:r>
              <a:rPr lang="en-US" sz="3200" dirty="0" err="1" smtClean="0"/>
              <a:t>TicTacToe</a:t>
            </a:r>
            <a:r>
              <a:rPr lang="en-US" sz="3200" dirty="0" smtClean="0"/>
              <a:t> Player</a:t>
            </a:r>
            <a:endParaRPr lang="en-US" sz="3200" dirty="0"/>
          </a:p>
        </p:txBody>
      </p:sp>
      <p:sp>
        <p:nvSpPr>
          <p:cNvPr id="768004" name="Text Box 4"/>
          <p:cNvSpPr txBox="1">
            <a:spLocks noChangeArrowheads="1"/>
          </p:cNvSpPr>
          <p:nvPr/>
        </p:nvSpPr>
        <p:spPr bwMode="auto">
          <a:xfrm>
            <a:off x="-7241628" y="508000"/>
            <a:ext cx="5433849" cy="2540000"/>
          </a:xfrm>
          <a:prstGeom prst="rect">
            <a:avLst/>
          </a:prstGeom>
          <a:solidFill>
            <a:srgbClr val="FFF2E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/>
              <a:t>FindBest</a:t>
            </a:r>
            <a:r>
              <a:rPr lang="en-US" sz="1600" dirty="0" err="1" smtClean="0">
                <a:solidFill>
                  <a:schemeClr val="accent2"/>
                </a:solidFill>
              </a:rPr>
              <a:t>Comp</a:t>
            </a:r>
            <a:r>
              <a:rPr lang="en-US" sz="1600" dirty="0" err="1" smtClean="0"/>
              <a:t>Move</a:t>
            </a:r>
            <a:r>
              <a:rPr lang="en-US" sz="1600" dirty="0" smtClean="0"/>
              <a:t>(board)</a:t>
            </a:r>
            <a:endParaRPr lang="en-US" sz="1600" dirty="0"/>
          </a:p>
          <a:p>
            <a:pPr algn="l"/>
            <a:r>
              <a:rPr lang="en-US" sz="1600" dirty="0"/>
              <a:t>{</a:t>
            </a:r>
          </a:p>
          <a:p>
            <a:pPr algn="l"/>
            <a:r>
              <a:rPr lang="en-US" sz="1600" dirty="0"/>
              <a:t>    if </a:t>
            </a:r>
            <a:r>
              <a:rPr lang="en-US" sz="1600" dirty="0" smtClean="0"/>
              <a:t>(</a:t>
            </a:r>
            <a:r>
              <a:rPr lang="en-US" sz="1600" dirty="0" err="1" smtClean="0"/>
              <a:t>someoneWonOrItWasATieGame</a:t>
            </a:r>
            <a:r>
              <a:rPr lang="en-US" sz="1600" dirty="0" smtClean="0"/>
              <a:t>(board) == true)</a:t>
            </a:r>
            <a:endParaRPr lang="en-US" sz="1600" dirty="0"/>
          </a:p>
          <a:p>
            <a:pPr algn="l"/>
            <a:r>
              <a:rPr lang="en-US" sz="1600" dirty="0"/>
              <a:t>       return </a:t>
            </a:r>
            <a:r>
              <a:rPr lang="en-US" sz="1600" dirty="0" smtClean="0"/>
              <a:t>(</a:t>
            </a:r>
            <a:r>
              <a:rPr lang="en-US" sz="1600" dirty="0" err="1" smtClean="0"/>
              <a:t>getTheScore</a:t>
            </a:r>
            <a:r>
              <a:rPr lang="en-US" sz="1600" dirty="0" smtClean="0"/>
              <a:t>(board));</a:t>
            </a:r>
            <a:endParaRPr lang="en-US" sz="1600" dirty="0"/>
          </a:p>
          <a:p>
            <a:pPr algn="l"/>
            <a:r>
              <a:rPr lang="en-US" sz="1600" dirty="0"/>
              <a:t>    for each legal move the </a:t>
            </a:r>
            <a:r>
              <a:rPr lang="en-US" sz="1600" dirty="0">
                <a:solidFill>
                  <a:schemeClr val="accent2"/>
                </a:solidFill>
              </a:rPr>
              <a:t>computer</a:t>
            </a:r>
            <a:r>
              <a:rPr lang="en-US" sz="1600" dirty="0"/>
              <a:t> can make </a:t>
            </a:r>
          </a:p>
          <a:p>
            <a:pPr algn="l"/>
            <a:r>
              <a:rPr lang="en-US" sz="1600" dirty="0"/>
              <a:t>       </a:t>
            </a:r>
            <a:r>
              <a:rPr lang="en-US" sz="1600" dirty="0" smtClean="0"/>
              <a:t>temporarily make move[</a:t>
            </a:r>
            <a:r>
              <a:rPr lang="en-US" sz="1600" dirty="0" err="1" smtClean="0"/>
              <a:t>i</a:t>
            </a:r>
            <a:r>
              <a:rPr lang="en-US" sz="1600" dirty="0" smtClean="0"/>
              <a:t>]</a:t>
            </a:r>
            <a:endParaRPr lang="en-US" sz="1600" dirty="0"/>
          </a:p>
          <a:p>
            <a:pPr algn="l"/>
            <a:r>
              <a:rPr lang="en-US" sz="1600" dirty="0"/>
              <a:t>       </a:t>
            </a:r>
            <a:r>
              <a:rPr lang="en-US" sz="1600" dirty="0" smtClean="0"/>
              <a:t>score[</a:t>
            </a:r>
            <a:r>
              <a:rPr lang="en-US" sz="1600" dirty="0" err="1" smtClean="0"/>
              <a:t>i</a:t>
            </a:r>
            <a:r>
              <a:rPr lang="en-US" sz="1600" dirty="0"/>
              <a:t>] =</a:t>
            </a:r>
            <a:r>
              <a:rPr lang="en-US" sz="1600" dirty="0" err="1"/>
              <a:t>FindBest</a:t>
            </a:r>
            <a:r>
              <a:rPr lang="en-US" sz="1600" dirty="0" err="1">
                <a:solidFill>
                  <a:schemeClr val="accent2"/>
                </a:solidFill>
              </a:rPr>
              <a:t>Human</a:t>
            </a:r>
            <a:r>
              <a:rPr lang="en-US" sz="1600" dirty="0" err="1"/>
              <a:t>Move</a:t>
            </a:r>
            <a:r>
              <a:rPr lang="en-US" sz="1600" dirty="0" smtClean="0"/>
              <a:t>();</a:t>
            </a:r>
            <a:endParaRPr lang="en-US" sz="1600" dirty="0"/>
          </a:p>
          <a:p>
            <a:pPr algn="l"/>
            <a:r>
              <a:rPr lang="en-US" sz="1600" dirty="0"/>
              <a:t>       </a:t>
            </a:r>
            <a:r>
              <a:rPr lang="en-US" sz="1600" dirty="0" smtClean="0"/>
              <a:t>undo move[</a:t>
            </a:r>
            <a:r>
              <a:rPr lang="en-US" sz="1600" dirty="0" err="1" smtClean="0"/>
              <a:t>i</a:t>
            </a:r>
            <a:r>
              <a:rPr lang="en-US" sz="1600" dirty="0" smtClean="0"/>
              <a:t>]</a:t>
            </a:r>
            <a:endParaRPr lang="en-US" sz="1600" dirty="0"/>
          </a:p>
          <a:p>
            <a:pPr algn="l"/>
            <a:r>
              <a:rPr lang="en-US" sz="1600" dirty="0"/>
              <a:t>   </a:t>
            </a:r>
            <a:r>
              <a:rPr lang="en-US" sz="1600" dirty="0" smtClean="0"/>
              <a:t>return the lowest {</a:t>
            </a:r>
            <a:r>
              <a:rPr lang="en-US" sz="1600" dirty="0" err="1" smtClean="0"/>
              <a:t>score,move</a:t>
            </a:r>
            <a:r>
              <a:rPr lang="en-US" sz="1600" dirty="0" smtClean="0"/>
              <a:t>} </a:t>
            </a:r>
            <a:endParaRPr lang="en-US" sz="1600" dirty="0">
              <a:solidFill>
                <a:schemeClr val="accent2"/>
              </a:solidFill>
            </a:endParaRPr>
          </a:p>
          <a:p>
            <a:pPr algn="l"/>
            <a:r>
              <a:rPr lang="en-US" sz="1600" dirty="0"/>
              <a:t>}</a:t>
            </a:r>
          </a:p>
        </p:txBody>
      </p:sp>
      <p:sp>
        <p:nvSpPr>
          <p:cNvPr id="768015" name="Text Box 15"/>
          <p:cNvSpPr txBox="1">
            <a:spLocks noChangeArrowheads="1"/>
          </p:cNvSpPr>
          <p:nvPr/>
        </p:nvSpPr>
        <p:spPr bwMode="auto">
          <a:xfrm>
            <a:off x="1707103" y="3989518"/>
            <a:ext cx="5781513" cy="2708434"/>
          </a:xfrm>
          <a:prstGeom prst="rect">
            <a:avLst/>
          </a:prstGeom>
          <a:solidFill>
            <a:srgbClr val="FFFF99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err="1" smtClean="0"/>
              <a:t>GameBoard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;</a:t>
            </a:r>
          </a:p>
          <a:p>
            <a:pPr algn="l"/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dirty="0" smtClean="0"/>
              <a:t>while (</a:t>
            </a:r>
            <a:r>
              <a:rPr lang="en-US" dirty="0" err="1" smtClean="0"/>
              <a:t>someoneWonOrItWasATieGame</a:t>
            </a:r>
            <a:r>
              <a:rPr lang="en-US" dirty="0" smtClean="0"/>
              <a:t>() == false)</a:t>
            </a:r>
            <a:endParaRPr lang="en-US" dirty="0"/>
          </a:p>
          <a:p>
            <a:pPr algn="l"/>
            <a:r>
              <a:rPr lang="en-US" dirty="0" smtClean="0"/>
              <a:t>{</a:t>
            </a:r>
          </a:p>
          <a:p>
            <a:pPr algn="l"/>
            <a:r>
              <a:rPr lang="en-US" dirty="0" smtClean="0"/>
              <a:t>  move </a:t>
            </a:r>
            <a:r>
              <a:rPr lang="en-US" dirty="0"/>
              <a:t>= </a:t>
            </a:r>
            <a:r>
              <a:rPr lang="en-US" dirty="0" err="1" smtClean="0"/>
              <a:t>GetPlayerMove</a:t>
            </a:r>
            <a:r>
              <a:rPr lang="en-US" dirty="0" smtClean="0"/>
              <a:t>(b);</a:t>
            </a:r>
            <a:endParaRPr lang="en-US" dirty="0"/>
          </a:p>
          <a:p>
            <a:pPr algn="l"/>
            <a:r>
              <a:rPr lang="en-US" dirty="0"/>
              <a:t>  </a:t>
            </a:r>
            <a:r>
              <a:rPr lang="en-US" dirty="0" err="1" smtClean="0"/>
              <a:t>b.applyMove</a:t>
            </a:r>
            <a:r>
              <a:rPr lang="en-US" dirty="0" smtClean="0"/>
              <a:t>(move);</a:t>
            </a:r>
            <a:br>
              <a:rPr lang="en-US" dirty="0" smtClean="0"/>
            </a:br>
            <a:endParaRPr lang="en-US" dirty="0"/>
          </a:p>
          <a:p>
            <a:pPr algn="l"/>
            <a:r>
              <a:rPr lang="en-US" dirty="0"/>
              <a:t>  move = </a:t>
            </a:r>
            <a:r>
              <a:rPr lang="en-US" dirty="0" err="1" smtClean="0"/>
              <a:t>FindBestCompMove</a:t>
            </a:r>
            <a:r>
              <a:rPr lang="en-US" dirty="0" smtClean="0"/>
              <a:t>(b);</a:t>
            </a:r>
            <a:endParaRPr lang="en-US" dirty="0"/>
          </a:p>
          <a:p>
            <a:pPr algn="l"/>
            <a:r>
              <a:rPr lang="en-US" dirty="0"/>
              <a:t>  </a:t>
            </a:r>
            <a:r>
              <a:rPr lang="en-US" dirty="0" err="1" smtClean="0"/>
              <a:t>b.applyMove</a:t>
            </a:r>
            <a:r>
              <a:rPr lang="en-US" dirty="0" smtClean="0"/>
              <a:t>(move);</a:t>
            </a:r>
            <a:endParaRPr lang="en-US" dirty="0"/>
          </a:p>
          <a:p>
            <a:pPr algn="l"/>
            <a:r>
              <a:rPr lang="en-US" dirty="0"/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683891" y="224812"/>
            <a:ext cx="949548" cy="899627"/>
            <a:chOff x="3026979" y="1045769"/>
            <a:chExt cx="1140671" cy="1132797"/>
          </a:xfrm>
        </p:grpSpPr>
        <p:sp>
          <p:nvSpPr>
            <p:cNvPr id="2" name="Rectangle 1"/>
            <p:cNvSpPr/>
            <p:nvPr/>
          </p:nvSpPr>
          <p:spPr bwMode="auto">
            <a:xfrm>
              <a:off x="3026979" y="1045769"/>
              <a:ext cx="378373" cy="378373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3405514" y="1045769"/>
              <a:ext cx="378373" cy="378373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3788993" y="1045769"/>
              <a:ext cx="378373" cy="378373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3027263" y="1426019"/>
              <a:ext cx="378373" cy="378373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3408387" y="1426019"/>
              <a:ext cx="378373" cy="378373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3789277" y="1426019"/>
              <a:ext cx="378373" cy="378373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3030352" y="1800193"/>
              <a:ext cx="378373" cy="378373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3403476" y="1800193"/>
              <a:ext cx="378373" cy="378373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3786955" y="1800193"/>
              <a:ext cx="378373" cy="378373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76" name="Line 34"/>
          <p:cNvSpPr>
            <a:spLocks noChangeShapeType="1"/>
          </p:cNvSpPr>
          <p:nvPr/>
        </p:nvSpPr>
        <p:spPr bwMode="auto">
          <a:xfrm>
            <a:off x="1423123" y="4177487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34"/>
          <p:cNvSpPr>
            <a:spLocks noChangeShapeType="1"/>
          </p:cNvSpPr>
          <p:nvPr/>
        </p:nvSpPr>
        <p:spPr bwMode="auto">
          <a:xfrm>
            <a:off x="1396674" y="4595701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Line 34"/>
          <p:cNvSpPr>
            <a:spLocks noChangeShapeType="1"/>
          </p:cNvSpPr>
          <p:nvPr/>
        </p:nvSpPr>
        <p:spPr bwMode="auto">
          <a:xfrm>
            <a:off x="1533703" y="513087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010932" y="2341381"/>
            <a:ext cx="2339163" cy="1229599"/>
          </a:xfrm>
          <a:prstGeom prst="wedgeRoundRectCallout">
            <a:avLst>
              <a:gd name="adj1" fmla="val 109037"/>
              <a:gd name="adj2" fmla="val 130149"/>
              <a:gd name="adj3" fmla="val 16667"/>
            </a:avLst>
          </a:prstGeom>
          <a:solidFill>
            <a:srgbClr val="FCEFD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Human: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“I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want to put my X into the upper-left corner.”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0" name="Line 34"/>
          <p:cNvSpPr>
            <a:spLocks noChangeShapeType="1"/>
          </p:cNvSpPr>
          <p:nvPr/>
        </p:nvSpPr>
        <p:spPr bwMode="auto">
          <a:xfrm>
            <a:off x="1537241" y="5400236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69344" y="154847"/>
            <a:ext cx="339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X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2" name="Line 34"/>
          <p:cNvSpPr>
            <a:spLocks noChangeShapeType="1"/>
          </p:cNvSpPr>
          <p:nvPr/>
        </p:nvSpPr>
        <p:spPr bwMode="auto">
          <a:xfrm>
            <a:off x="1540779" y="5988589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Rounded Rectangular Callout 82"/>
          <p:cNvSpPr/>
          <p:nvPr/>
        </p:nvSpPr>
        <p:spPr bwMode="auto">
          <a:xfrm>
            <a:off x="6173971" y="3562687"/>
            <a:ext cx="2339163" cy="1229599"/>
          </a:xfrm>
          <a:prstGeom prst="wedgeRoundRectCallout">
            <a:avLst>
              <a:gd name="adj1" fmla="val -120508"/>
              <a:gd name="adj2" fmla="val 135337"/>
              <a:gd name="adj3" fmla="val 16667"/>
            </a:avLst>
          </a:prstGeom>
          <a:solidFill>
            <a:srgbClr val="FCEFD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Computer: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“I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want to put my O into the middle spot.”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4" name="Line 34"/>
          <p:cNvSpPr>
            <a:spLocks noChangeShapeType="1"/>
          </p:cNvSpPr>
          <p:nvPr/>
        </p:nvSpPr>
        <p:spPr bwMode="auto">
          <a:xfrm>
            <a:off x="1544317" y="621542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7982538" y="455195"/>
            <a:ext cx="35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</a:t>
            </a:r>
          </a:p>
        </p:txBody>
      </p:sp>
      <p:sp>
        <p:nvSpPr>
          <p:cNvPr id="86" name="Line 34"/>
          <p:cNvSpPr>
            <a:spLocks noChangeShapeType="1"/>
          </p:cNvSpPr>
          <p:nvPr/>
        </p:nvSpPr>
        <p:spPr bwMode="auto">
          <a:xfrm>
            <a:off x="1400212" y="4588606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34"/>
          <p:cNvSpPr>
            <a:spLocks noChangeShapeType="1"/>
          </p:cNvSpPr>
          <p:nvPr/>
        </p:nvSpPr>
        <p:spPr bwMode="auto">
          <a:xfrm>
            <a:off x="1537241" y="5123778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ounded Rectangular Callout 87"/>
          <p:cNvSpPr/>
          <p:nvPr/>
        </p:nvSpPr>
        <p:spPr bwMode="auto">
          <a:xfrm>
            <a:off x="6014470" y="2334286"/>
            <a:ext cx="2339163" cy="1229599"/>
          </a:xfrm>
          <a:prstGeom prst="wedgeRoundRectCallout">
            <a:avLst>
              <a:gd name="adj1" fmla="val 109037"/>
              <a:gd name="adj2" fmla="val 130149"/>
              <a:gd name="adj3" fmla="val 16667"/>
            </a:avLst>
          </a:prstGeom>
          <a:solidFill>
            <a:srgbClr val="FCEFD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Human: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“I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want to put my X into the upper-middle spot.”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9" name="Line 34"/>
          <p:cNvSpPr>
            <a:spLocks noChangeShapeType="1"/>
          </p:cNvSpPr>
          <p:nvPr/>
        </p:nvSpPr>
        <p:spPr bwMode="auto">
          <a:xfrm>
            <a:off x="1540779" y="5393141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7995455" y="161521"/>
            <a:ext cx="339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X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1" name="Line 34"/>
          <p:cNvSpPr>
            <a:spLocks noChangeShapeType="1"/>
          </p:cNvSpPr>
          <p:nvPr/>
        </p:nvSpPr>
        <p:spPr bwMode="auto">
          <a:xfrm>
            <a:off x="1544317" y="5981494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Rounded Rectangular Callout 91"/>
          <p:cNvSpPr/>
          <p:nvPr/>
        </p:nvSpPr>
        <p:spPr bwMode="auto">
          <a:xfrm>
            <a:off x="6177509" y="3555592"/>
            <a:ext cx="2339163" cy="1229599"/>
          </a:xfrm>
          <a:prstGeom prst="wedgeRoundRectCallout">
            <a:avLst>
              <a:gd name="adj1" fmla="val -120508"/>
              <a:gd name="adj2" fmla="val 135337"/>
              <a:gd name="adj3" fmla="val 16667"/>
            </a:avLst>
          </a:prstGeom>
          <a:solidFill>
            <a:srgbClr val="FCEFD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Computer: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“I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want to put my O into the upper-right spot.”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3" name="Line 34"/>
          <p:cNvSpPr>
            <a:spLocks noChangeShapeType="1"/>
          </p:cNvSpPr>
          <p:nvPr/>
        </p:nvSpPr>
        <p:spPr bwMode="auto">
          <a:xfrm>
            <a:off x="1547855" y="62083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8297784" y="155921"/>
            <a:ext cx="35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3788" y="1037728"/>
            <a:ext cx="27006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First, let’s see what our game looks like at a high level.</a:t>
            </a:r>
            <a:endParaRPr lang="en-US" sz="2000" dirty="0"/>
          </a:p>
        </p:txBody>
      </p:sp>
      <p:sp>
        <p:nvSpPr>
          <p:cNvPr id="97" name="TextBox 96"/>
          <p:cNvSpPr txBox="1"/>
          <p:nvPr/>
        </p:nvSpPr>
        <p:spPr>
          <a:xfrm>
            <a:off x="243450" y="2295913"/>
            <a:ext cx="3121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OK, now let’s see how the </a:t>
            </a:r>
            <a:r>
              <a:rPr lang="en-US" sz="2000" dirty="0" err="1" smtClean="0">
                <a:solidFill>
                  <a:srgbClr val="6600CC"/>
                </a:solidFill>
              </a:rPr>
              <a:t>FindBestCompMove</a:t>
            </a:r>
            <a:r>
              <a:rPr lang="en-US" sz="2000" dirty="0" smtClean="0">
                <a:solidFill>
                  <a:srgbClr val="6600CC"/>
                </a:solidFill>
              </a:rPr>
              <a:t> </a:t>
            </a:r>
            <a:r>
              <a:rPr lang="en-US" sz="2000" dirty="0" smtClean="0"/>
              <a:t>function works!</a:t>
            </a:r>
            <a:endParaRPr lang="en-US" sz="2000" dirty="0"/>
          </a:p>
        </p:txBody>
      </p:sp>
      <p:sp>
        <p:nvSpPr>
          <p:cNvPr id="99" name="Line 34"/>
          <p:cNvSpPr>
            <a:spLocks noChangeShapeType="1"/>
          </p:cNvSpPr>
          <p:nvPr/>
        </p:nvSpPr>
        <p:spPr bwMode="auto">
          <a:xfrm>
            <a:off x="1382484" y="4592144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Line 34"/>
          <p:cNvSpPr>
            <a:spLocks noChangeShapeType="1"/>
          </p:cNvSpPr>
          <p:nvPr/>
        </p:nvSpPr>
        <p:spPr bwMode="auto">
          <a:xfrm>
            <a:off x="1519513" y="5127316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ounded Rectangular Callout 100"/>
          <p:cNvSpPr/>
          <p:nvPr/>
        </p:nvSpPr>
        <p:spPr bwMode="auto">
          <a:xfrm>
            <a:off x="5996742" y="2337824"/>
            <a:ext cx="2339163" cy="1229599"/>
          </a:xfrm>
          <a:prstGeom prst="wedgeRoundRectCallout">
            <a:avLst>
              <a:gd name="adj1" fmla="val 109037"/>
              <a:gd name="adj2" fmla="val 130149"/>
              <a:gd name="adj3" fmla="val 16667"/>
            </a:avLst>
          </a:prstGeom>
          <a:solidFill>
            <a:srgbClr val="FCEFD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Human: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“I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want to put my X into the left-middle spot.”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2" name="Line 34"/>
          <p:cNvSpPr>
            <a:spLocks noChangeShapeType="1"/>
          </p:cNvSpPr>
          <p:nvPr/>
        </p:nvSpPr>
        <p:spPr bwMode="auto">
          <a:xfrm>
            <a:off x="1523051" y="5396679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7672235" y="465041"/>
            <a:ext cx="339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X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4" name="Line 34"/>
          <p:cNvSpPr>
            <a:spLocks noChangeShapeType="1"/>
          </p:cNvSpPr>
          <p:nvPr/>
        </p:nvSpPr>
        <p:spPr bwMode="auto">
          <a:xfrm>
            <a:off x="1547855" y="5985032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0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1163 0.00023 " pathEditMode="relative" ptsTypes="AA">
                                      <p:cBhvr>
                                        <p:cTn id="201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1163 0.00023 " pathEditMode="relative" ptsTypes="AA">
                                      <p:cBhvr>
                                        <p:cTn id="203" dur="2000" fill="hold"/>
                                        <p:tgtEl>
                                          <p:spTgt spid="7680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15" grpId="0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6" grpId="0" animBg="1"/>
      <p:bldP spid="6" grpId="1" animBg="1"/>
      <p:bldP spid="80" grpId="0" animBg="1"/>
      <p:bldP spid="80" grpId="1" animBg="1"/>
      <p:bldP spid="7" grpId="0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/>
      <p:bldP spid="9" grpId="0"/>
      <p:bldP spid="9" grpId="1"/>
      <p:bldP spid="97" grpId="0"/>
      <p:bldP spid="97" grpId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/>
      <p:bldP spid="104" grpId="0" animBg="1"/>
      <p:bldP spid="104" grpId="1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EF9B-8737-4320-AEC5-453FDFE43D59}" type="slidenum">
              <a:rPr lang="en-US"/>
              <a:pPr/>
              <a:t>75</a:t>
            </a:fld>
            <a:endParaRPr lang="en-US"/>
          </a:p>
        </p:txBody>
      </p:sp>
      <p:sp>
        <p:nvSpPr>
          <p:cNvPr id="768004" name="Text Box 4"/>
          <p:cNvSpPr txBox="1">
            <a:spLocks noChangeArrowheads="1"/>
          </p:cNvSpPr>
          <p:nvPr/>
        </p:nvSpPr>
        <p:spPr bwMode="auto">
          <a:xfrm>
            <a:off x="13273" y="3741223"/>
            <a:ext cx="5299312" cy="3046988"/>
          </a:xfrm>
          <a:prstGeom prst="rect">
            <a:avLst/>
          </a:prstGeom>
          <a:solidFill>
            <a:srgbClr val="FFF2E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/>
              <a:t>FindBest</a:t>
            </a:r>
            <a:r>
              <a:rPr lang="en-US" sz="1600" dirty="0" err="1" smtClean="0">
                <a:solidFill>
                  <a:srgbClr val="FF0000"/>
                </a:solidFill>
              </a:rPr>
              <a:t>Comp</a:t>
            </a:r>
            <a:r>
              <a:rPr lang="en-US" sz="1600" dirty="0" err="1" smtClean="0"/>
              <a:t>Move</a:t>
            </a:r>
            <a:r>
              <a:rPr lang="en-US" sz="1600" dirty="0" smtClean="0"/>
              <a:t>(board)</a:t>
            </a:r>
            <a:endParaRPr lang="en-US" sz="1600" dirty="0"/>
          </a:p>
          <a:p>
            <a:pPr algn="l"/>
            <a:r>
              <a:rPr lang="en-US" sz="1600" dirty="0"/>
              <a:t>{</a:t>
            </a:r>
          </a:p>
          <a:p>
            <a:pPr algn="l"/>
            <a:r>
              <a:rPr lang="en-US" sz="1600" dirty="0" smtClean="0"/>
              <a:t>   for </a:t>
            </a:r>
            <a:r>
              <a:rPr lang="en-US" sz="1600" dirty="0"/>
              <a:t>each legal move </a:t>
            </a:r>
            <a:r>
              <a:rPr lang="en-US" sz="1600" dirty="0" smtClean="0"/>
              <a:t>j the </a:t>
            </a:r>
            <a:r>
              <a:rPr lang="en-US" sz="1600" dirty="0">
                <a:solidFill>
                  <a:srgbClr val="FF0000"/>
                </a:solidFill>
              </a:rPr>
              <a:t>computer</a:t>
            </a:r>
            <a:r>
              <a:rPr lang="en-US" sz="1600" dirty="0"/>
              <a:t> can make </a:t>
            </a:r>
          </a:p>
          <a:p>
            <a:pPr algn="l"/>
            <a:r>
              <a:rPr lang="en-US" sz="1600" dirty="0"/>
              <a:t>       </a:t>
            </a:r>
            <a:r>
              <a:rPr lang="en-US" sz="1600" dirty="0" smtClean="0"/>
              <a:t>duplicate the current board and apply move j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if (</a:t>
            </a:r>
            <a:r>
              <a:rPr lang="en-US" sz="1600" dirty="0" err="1" smtClean="0"/>
              <a:t>theComputerJustWon</a:t>
            </a:r>
            <a:r>
              <a:rPr lang="en-US" sz="1600" dirty="0" smtClean="0"/>
              <a:t>() == true)  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    score[j] = -1;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else if (</a:t>
            </a:r>
            <a:r>
              <a:rPr lang="en-US" sz="1600" dirty="0" err="1" smtClean="0"/>
              <a:t>itsATieGame</a:t>
            </a:r>
            <a:r>
              <a:rPr lang="en-US" sz="1600" dirty="0" smtClean="0"/>
              <a:t>() == true) </a:t>
            </a:r>
            <a:br>
              <a:rPr lang="en-US" sz="1600" dirty="0" smtClean="0"/>
            </a:br>
            <a:r>
              <a:rPr lang="en-US" sz="1600" dirty="0" smtClean="0"/>
              <a:t>           score[j] = 0;</a:t>
            </a:r>
          </a:p>
          <a:p>
            <a:pPr algn="l"/>
            <a:r>
              <a:rPr lang="en-US" sz="1600" dirty="0" smtClean="0"/>
              <a:t>       else // not sure yet what the result will be…</a:t>
            </a:r>
            <a:br>
              <a:rPr lang="en-US" sz="1600" dirty="0" smtClean="0"/>
            </a:br>
            <a:r>
              <a:rPr lang="en-US" sz="1600" dirty="0" smtClean="0"/>
              <a:t>           score[j] </a:t>
            </a:r>
            <a:r>
              <a:rPr lang="en-US" sz="1600" dirty="0"/>
              <a:t>=</a:t>
            </a:r>
            <a:r>
              <a:rPr lang="en-US" sz="1600" dirty="0" err="1"/>
              <a:t>FindBest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Human</a:t>
            </a:r>
            <a:r>
              <a:rPr lang="en-US" sz="1600" dirty="0" err="1"/>
              <a:t>Move</a:t>
            </a:r>
            <a:r>
              <a:rPr lang="en-US" sz="1600" dirty="0" smtClean="0"/>
              <a:t>();</a:t>
            </a:r>
            <a:endParaRPr lang="en-US" sz="1600" dirty="0"/>
          </a:p>
          <a:p>
            <a:pPr algn="l"/>
            <a:r>
              <a:rPr lang="en-US" sz="1600" dirty="0" smtClean="0"/>
              <a:t>    return the </a:t>
            </a:r>
            <a:r>
              <a:rPr lang="en-US" sz="1600" dirty="0" smtClean="0">
                <a:solidFill>
                  <a:srgbClr val="FF0000"/>
                </a:solidFill>
              </a:rPr>
              <a:t>lowest</a:t>
            </a:r>
            <a:r>
              <a:rPr lang="en-US" sz="1600" dirty="0" smtClean="0"/>
              <a:t> {</a:t>
            </a:r>
            <a:r>
              <a:rPr lang="en-US" sz="1600" dirty="0" err="1" smtClean="0"/>
              <a:t>score,move</a:t>
            </a:r>
            <a:r>
              <a:rPr lang="en-US" sz="1600" dirty="0" smtClean="0"/>
              <a:t>} </a:t>
            </a:r>
            <a:endParaRPr lang="en-US" sz="1600" dirty="0">
              <a:solidFill>
                <a:schemeClr val="accent2"/>
              </a:solidFill>
            </a:endParaRPr>
          </a:p>
          <a:p>
            <a:pPr algn="l"/>
            <a:r>
              <a:rPr lang="en-US" sz="1600" dirty="0"/>
              <a:t>}</a:t>
            </a:r>
          </a:p>
        </p:txBody>
      </p:sp>
      <p:sp>
        <p:nvSpPr>
          <p:cNvPr id="768015" name="Text Box 15"/>
          <p:cNvSpPr txBox="1">
            <a:spLocks noChangeArrowheads="1"/>
          </p:cNvSpPr>
          <p:nvPr/>
        </p:nvSpPr>
        <p:spPr bwMode="auto">
          <a:xfrm>
            <a:off x="5471185" y="3989518"/>
            <a:ext cx="5781513" cy="2708434"/>
          </a:xfrm>
          <a:prstGeom prst="rect">
            <a:avLst/>
          </a:prstGeom>
          <a:solidFill>
            <a:srgbClr val="FFFF99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err="1" smtClean="0"/>
              <a:t>GameBoard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;</a:t>
            </a:r>
          </a:p>
          <a:p>
            <a:pPr algn="l"/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dirty="0" smtClean="0"/>
              <a:t>while (</a:t>
            </a:r>
            <a:r>
              <a:rPr lang="en-US" dirty="0" err="1" smtClean="0"/>
              <a:t>someoneWonOrItWasATieGame</a:t>
            </a:r>
            <a:r>
              <a:rPr lang="en-US" dirty="0" smtClean="0"/>
              <a:t>() == false)</a:t>
            </a:r>
            <a:endParaRPr lang="en-US" dirty="0"/>
          </a:p>
          <a:p>
            <a:pPr algn="l"/>
            <a:r>
              <a:rPr lang="en-US" dirty="0" smtClean="0"/>
              <a:t>{</a:t>
            </a:r>
          </a:p>
          <a:p>
            <a:pPr algn="l"/>
            <a:r>
              <a:rPr lang="en-US" dirty="0" smtClean="0"/>
              <a:t>  move </a:t>
            </a:r>
            <a:r>
              <a:rPr lang="en-US" dirty="0"/>
              <a:t>= </a:t>
            </a:r>
            <a:r>
              <a:rPr lang="en-US" dirty="0" err="1" smtClean="0"/>
              <a:t>GetPlayerMove</a:t>
            </a:r>
            <a:r>
              <a:rPr lang="en-US" dirty="0" smtClean="0"/>
              <a:t>(b);</a:t>
            </a:r>
            <a:endParaRPr lang="en-US" dirty="0"/>
          </a:p>
          <a:p>
            <a:pPr algn="l"/>
            <a:r>
              <a:rPr lang="en-US" dirty="0"/>
              <a:t>  </a:t>
            </a:r>
            <a:r>
              <a:rPr lang="en-US" dirty="0" err="1" smtClean="0"/>
              <a:t>b.applyMove</a:t>
            </a:r>
            <a:r>
              <a:rPr lang="en-US" dirty="0" smtClean="0"/>
              <a:t>(move);</a:t>
            </a:r>
            <a:br>
              <a:rPr lang="en-US" dirty="0" smtClean="0"/>
            </a:br>
            <a:endParaRPr lang="en-US" dirty="0"/>
          </a:p>
          <a:p>
            <a:pPr algn="l"/>
            <a:r>
              <a:rPr lang="en-US" dirty="0"/>
              <a:t>  move = </a:t>
            </a:r>
            <a:r>
              <a:rPr lang="en-US" dirty="0" err="1" smtClean="0"/>
              <a:t>FindBestCompMove</a:t>
            </a:r>
            <a:r>
              <a:rPr lang="en-US" dirty="0" smtClean="0"/>
              <a:t>(b);</a:t>
            </a:r>
            <a:endParaRPr lang="en-US" dirty="0"/>
          </a:p>
          <a:p>
            <a:pPr algn="l"/>
            <a:r>
              <a:rPr lang="en-US" dirty="0"/>
              <a:t>  </a:t>
            </a:r>
            <a:r>
              <a:rPr lang="en-US" dirty="0" err="1" smtClean="0"/>
              <a:t>b.applyMove</a:t>
            </a:r>
            <a:r>
              <a:rPr lang="en-US" dirty="0" smtClean="0"/>
              <a:t>(move);</a:t>
            </a:r>
            <a:endParaRPr lang="en-US" dirty="0"/>
          </a:p>
          <a:p>
            <a:pPr algn="l"/>
            <a:r>
              <a:rPr lang="en-US" dirty="0"/>
              <a:t>}</a:t>
            </a:r>
          </a:p>
        </p:txBody>
      </p:sp>
      <p:sp>
        <p:nvSpPr>
          <p:cNvPr id="45" name="Line 34"/>
          <p:cNvSpPr>
            <a:spLocks noChangeShapeType="1"/>
          </p:cNvSpPr>
          <p:nvPr/>
        </p:nvSpPr>
        <p:spPr bwMode="auto">
          <a:xfrm>
            <a:off x="5312584" y="595962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3"/>
          <p:cNvSpPr>
            <a:spLocks noGrp="1" noChangeArrowheads="1"/>
          </p:cNvSpPr>
          <p:nvPr>
            <p:ph type="title"/>
          </p:nvPr>
        </p:nvSpPr>
        <p:spPr>
          <a:xfrm>
            <a:off x="-529432" y="-228600"/>
            <a:ext cx="7772400" cy="1143000"/>
          </a:xfrm>
        </p:spPr>
        <p:txBody>
          <a:bodyPr/>
          <a:lstStyle/>
          <a:p>
            <a:r>
              <a:rPr lang="en-US" sz="3200" dirty="0" smtClean="0"/>
              <a:t>Writing a </a:t>
            </a:r>
            <a:r>
              <a:rPr lang="en-US" sz="3200" dirty="0" err="1" smtClean="0"/>
              <a:t>TicTacToe</a:t>
            </a:r>
            <a:r>
              <a:rPr lang="en-US" sz="3200" dirty="0" smtClean="0"/>
              <a:t> Player</a:t>
            </a: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7669344" y="154847"/>
            <a:ext cx="986330" cy="969592"/>
            <a:chOff x="6763227" y="154847"/>
            <a:chExt cx="986330" cy="969592"/>
          </a:xfrm>
        </p:grpSpPr>
        <p:grpSp>
          <p:nvGrpSpPr>
            <p:cNvPr id="48" name="Group 47"/>
            <p:cNvGrpSpPr/>
            <p:nvPr/>
          </p:nvGrpSpPr>
          <p:grpSpPr>
            <a:xfrm>
              <a:off x="6777774" y="224812"/>
              <a:ext cx="949548" cy="899627"/>
              <a:chOff x="3026979" y="1045769"/>
              <a:chExt cx="1140671" cy="1132797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3026979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3405514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3788993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3027263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340838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378927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3030352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3403476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786955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6763227" y="154847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076421" y="455195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089338" y="16152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391667" y="155921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766118" y="46504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665328" y="162863"/>
            <a:ext cx="986330" cy="969592"/>
            <a:chOff x="6763227" y="154847"/>
            <a:chExt cx="986330" cy="969592"/>
          </a:xfrm>
        </p:grpSpPr>
        <p:grpSp>
          <p:nvGrpSpPr>
            <p:cNvPr id="96" name="Group 95"/>
            <p:cNvGrpSpPr/>
            <p:nvPr/>
          </p:nvGrpSpPr>
          <p:grpSpPr>
            <a:xfrm>
              <a:off x="6777774" y="224812"/>
              <a:ext cx="949548" cy="899627"/>
              <a:chOff x="3026979" y="1045769"/>
              <a:chExt cx="1140671" cy="1132797"/>
            </a:xfrm>
          </p:grpSpPr>
          <p:sp>
            <p:nvSpPr>
              <p:cNvPr id="110" name="Rectangle 109"/>
              <p:cNvSpPr/>
              <p:nvPr/>
            </p:nvSpPr>
            <p:spPr bwMode="auto">
              <a:xfrm>
                <a:off x="3026979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3405514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3788993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3027263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340838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378927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3030352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3403476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3786955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6763227" y="154847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076421" y="455195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089338" y="16152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391667" y="155921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766118" y="46504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 bwMode="auto">
          <a:xfrm flipH="1">
            <a:off x="7507709" y="1211009"/>
            <a:ext cx="178990" cy="20105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" name="TextBox 118"/>
          <p:cNvSpPr txBox="1"/>
          <p:nvPr/>
        </p:nvSpPr>
        <p:spPr>
          <a:xfrm>
            <a:off x="7141506" y="1672734"/>
            <a:ext cx="35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O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7694470" y="228917"/>
            <a:ext cx="961204" cy="899627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>
            <a:glow rad="228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7" name="Line 34"/>
          <p:cNvSpPr>
            <a:spLocks noChangeShapeType="1"/>
          </p:cNvSpPr>
          <p:nvPr/>
        </p:nvSpPr>
        <p:spPr bwMode="auto">
          <a:xfrm>
            <a:off x="-260407" y="3898757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Line 34"/>
          <p:cNvSpPr>
            <a:spLocks noChangeShapeType="1"/>
          </p:cNvSpPr>
          <p:nvPr/>
        </p:nvSpPr>
        <p:spPr bwMode="auto">
          <a:xfrm>
            <a:off x="-101714" y="4383667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Line 34"/>
          <p:cNvSpPr>
            <a:spLocks noChangeShapeType="1"/>
          </p:cNvSpPr>
          <p:nvPr/>
        </p:nvSpPr>
        <p:spPr bwMode="auto">
          <a:xfrm>
            <a:off x="130984" y="462958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Up Arrow 12"/>
          <p:cNvSpPr/>
          <p:nvPr/>
        </p:nvSpPr>
        <p:spPr bwMode="auto">
          <a:xfrm>
            <a:off x="7697888" y="1066097"/>
            <a:ext cx="312809" cy="289824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1" name="Up Arrow 130"/>
          <p:cNvSpPr/>
          <p:nvPr/>
        </p:nvSpPr>
        <p:spPr bwMode="auto">
          <a:xfrm>
            <a:off x="8000064" y="1066097"/>
            <a:ext cx="312809" cy="289824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2" name="Up Arrow 131"/>
          <p:cNvSpPr/>
          <p:nvPr/>
        </p:nvSpPr>
        <p:spPr bwMode="auto">
          <a:xfrm>
            <a:off x="8291981" y="1057906"/>
            <a:ext cx="312809" cy="289824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3" name="Up Arrow 132"/>
          <p:cNvSpPr/>
          <p:nvPr/>
        </p:nvSpPr>
        <p:spPr bwMode="auto">
          <a:xfrm rot="16200000">
            <a:off x="8571079" y="548887"/>
            <a:ext cx="312809" cy="289824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4" name="Rounded Rectangular Callout 133"/>
          <p:cNvSpPr/>
          <p:nvPr/>
        </p:nvSpPr>
        <p:spPr bwMode="auto">
          <a:xfrm>
            <a:off x="1456659" y="823949"/>
            <a:ext cx="5199322" cy="2684795"/>
          </a:xfrm>
          <a:prstGeom prst="wedgeRoundRectCallout">
            <a:avLst>
              <a:gd name="adj1" fmla="val -57519"/>
              <a:gd name="adj2" fmla="val 61461"/>
              <a:gd name="adj3" fmla="val 16667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The big picture: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This function </a:t>
            </a:r>
            <a:r>
              <a:rPr lang="en-US" dirty="0" smtClean="0">
                <a:solidFill>
                  <a:srgbClr val="FF0000"/>
                </a:solidFill>
              </a:rPr>
              <a:t>tries each possible move </a:t>
            </a:r>
            <a:r>
              <a:rPr lang="en-US" dirty="0" smtClean="0">
                <a:solidFill>
                  <a:schemeClr val="tx1"/>
                </a:solidFill>
              </a:rPr>
              <a:t>for </a:t>
            </a:r>
            <a:r>
              <a:rPr lang="en-US" dirty="0" smtClean="0">
                <a:solidFill>
                  <a:srgbClr val="CC00FF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, and for each, </a:t>
            </a:r>
            <a:r>
              <a:rPr lang="en-US" dirty="0" smtClean="0">
                <a:solidFill>
                  <a:srgbClr val="FF0000"/>
                </a:solidFill>
              </a:rPr>
              <a:t>plays out the entire game</a:t>
            </a:r>
            <a:r>
              <a:rPr lang="en-US" dirty="0" smtClean="0">
                <a:solidFill>
                  <a:schemeClr val="tx1"/>
                </a:solidFill>
              </a:rPr>
              <a:t> to see what would happen.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It then returns the move that results in the best possible outcome for </a:t>
            </a:r>
            <a:r>
              <a:rPr lang="en-US" dirty="0" smtClean="0">
                <a:solidFill>
                  <a:srgbClr val="CC00FF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9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0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0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68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68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680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80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68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68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8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8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68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68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68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68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680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680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680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680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680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680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96296E-6 L -0.12639 0.17801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9" y="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4" grpId="0" build="p" animBg="1"/>
      <p:bldP spid="45" grpId="0" animBg="1"/>
      <p:bldP spid="119" grpId="0"/>
      <p:bldP spid="122" grpId="0" animBg="1"/>
      <p:bldP spid="127" grpId="0" animBg="1"/>
      <p:bldP spid="127" grpId="1" animBg="1"/>
      <p:bldP spid="129" grpId="0" animBg="1"/>
      <p:bldP spid="129" grpId="1" animBg="1"/>
      <p:bldP spid="130" grpId="0" animBg="1"/>
      <p:bldP spid="13" grpId="0" animBg="1"/>
      <p:bldP spid="13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 Box 4"/>
          <p:cNvSpPr txBox="1">
            <a:spLocks noChangeArrowheads="1"/>
          </p:cNvSpPr>
          <p:nvPr/>
        </p:nvSpPr>
        <p:spPr bwMode="auto">
          <a:xfrm>
            <a:off x="13273" y="3741223"/>
            <a:ext cx="5265309" cy="3046988"/>
          </a:xfrm>
          <a:prstGeom prst="rect">
            <a:avLst/>
          </a:prstGeom>
          <a:solidFill>
            <a:srgbClr val="FFF2E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/>
              <a:t>FindBest</a:t>
            </a:r>
            <a:r>
              <a:rPr lang="en-US" sz="1600" dirty="0" err="1" smtClean="0">
                <a:solidFill>
                  <a:srgbClr val="FF0000"/>
                </a:solidFill>
              </a:rPr>
              <a:t>Comp</a:t>
            </a:r>
            <a:r>
              <a:rPr lang="en-US" sz="1600" dirty="0" err="1" smtClean="0"/>
              <a:t>Move</a:t>
            </a:r>
            <a:r>
              <a:rPr lang="en-US" sz="1600" dirty="0" smtClean="0"/>
              <a:t>(board)</a:t>
            </a:r>
            <a:endParaRPr lang="en-US" sz="1600" dirty="0"/>
          </a:p>
          <a:p>
            <a:pPr algn="l"/>
            <a:r>
              <a:rPr lang="en-US" sz="1600" dirty="0"/>
              <a:t>{</a:t>
            </a:r>
          </a:p>
          <a:p>
            <a:pPr algn="l"/>
            <a:r>
              <a:rPr lang="en-US" sz="1600" dirty="0" smtClean="0"/>
              <a:t>   for </a:t>
            </a:r>
            <a:r>
              <a:rPr lang="en-US" sz="1600" dirty="0"/>
              <a:t>each legal move </a:t>
            </a:r>
            <a:r>
              <a:rPr lang="en-US" sz="1600" dirty="0" smtClean="0"/>
              <a:t>j the </a:t>
            </a:r>
            <a:r>
              <a:rPr lang="en-US" sz="1600" dirty="0">
                <a:solidFill>
                  <a:srgbClr val="FF0000"/>
                </a:solidFill>
              </a:rPr>
              <a:t>computer</a:t>
            </a:r>
            <a:r>
              <a:rPr lang="en-US" sz="1600" dirty="0"/>
              <a:t> can make </a:t>
            </a:r>
          </a:p>
          <a:p>
            <a:pPr algn="l"/>
            <a:r>
              <a:rPr lang="en-US" sz="1600" dirty="0"/>
              <a:t>       </a:t>
            </a:r>
            <a:r>
              <a:rPr lang="en-US" sz="1600" dirty="0" smtClean="0"/>
              <a:t>duplicate the current board and apply move j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if (</a:t>
            </a:r>
            <a:r>
              <a:rPr lang="en-US" sz="1600" dirty="0" err="1" smtClean="0"/>
              <a:t>theComputerJustWon</a:t>
            </a:r>
            <a:r>
              <a:rPr lang="en-US" sz="1600" dirty="0" smtClean="0"/>
              <a:t>() == true)  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    score[j] = -1;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else if (</a:t>
            </a:r>
            <a:r>
              <a:rPr lang="en-US" sz="1600" dirty="0" err="1" smtClean="0"/>
              <a:t>itsATieGame</a:t>
            </a:r>
            <a:r>
              <a:rPr lang="en-US" sz="1600" dirty="0" smtClean="0"/>
              <a:t>() == true) </a:t>
            </a:r>
            <a:br>
              <a:rPr lang="en-US" sz="1600" dirty="0" smtClean="0"/>
            </a:br>
            <a:r>
              <a:rPr lang="en-US" sz="1600" dirty="0" smtClean="0"/>
              <a:t>           score[j] = 0;</a:t>
            </a:r>
          </a:p>
          <a:p>
            <a:pPr algn="l"/>
            <a:r>
              <a:rPr lang="en-US" sz="1600" dirty="0" smtClean="0"/>
              <a:t>       else // not sure yet what the result will be…</a:t>
            </a:r>
            <a:br>
              <a:rPr lang="en-US" sz="1600" dirty="0" smtClean="0"/>
            </a:br>
            <a:r>
              <a:rPr lang="en-US" sz="1600" dirty="0" smtClean="0"/>
              <a:t>           score[j] </a:t>
            </a:r>
            <a:r>
              <a:rPr lang="en-US" sz="1600" dirty="0"/>
              <a:t>=</a:t>
            </a:r>
            <a:r>
              <a:rPr lang="en-US" sz="1600" dirty="0" err="1"/>
              <a:t>FindBest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Human</a:t>
            </a:r>
            <a:r>
              <a:rPr lang="en-US" sz="1600" dirty="0" err="1"/>
              <a:t>Move</a:t>
            </a:r>
            <a:r>
              <a:rPr lang="en-US" sz="1600" dirty="0" smtClean="0"/>
              <a:t>();</a:t>
            </a:r>
            <a:endParaRPr lang="en-US" sz="1600" dirty="0"/>
          </a:p>
          <a:p>
            <a:pPr algn="l"/>
            <a:r>
              <a:rPr lang="en-US" sz="1600" dirty="0" smtClean="0"/>
              <a:t>    return the </a:t>
            </a:r>
            <a:r>
              <a:rPr lang="en-US" sz="1600" dirty="0" smtClean="0">
                <a:solidFill>
                  <a:srgbClr val="FF0000"/>
                </a:solidFill>
              </a:rPr>
              <a:t>lowest</a:t>
            </a:r>
            <a:r>
              <a:rPr lang="en-US" sz="1600" dirty="0" smtClean="0"/>
              <a:t> {</a:t>
            </a:r>
            <a:r>
              <a:rPr lang="en-US" sz="1600" dirty="0" err="1" smtClean="0"/>
              <a:t>score,move</a:t>
            </a:r>
            <a:r>
              <a:rPr lang="en-US" sz="1600" dirty="0" smtClean="0"/>
              <a:t>} </a:t>
            </a:r>
            <a:endParaRPr lang="en-US" sz="1600" dirty="0">
              <a:solidFill>
                <a:schemeClr val="accent2"/>
              </a:solidFill>
            </a:endParaRPr>
          </a:p>
          <a:p>
            <a:pPr algn="l"/>
            <a:r>
              <a:rPr lang="en-US" sz="1600" dirty="0"/>
              <a:t>}</a:t>
            </a:r>
          </a:p>
        </p:txBody>
      </p:sp>
      <p:sp>
        <p:nvSpPr>
          <p:cNvPr id="148" name="Line 34"/>
          <p:cNvSpPr>
            <a:spLocks noChangeShapeType="1"/>
          </p:cNvSpPr>
          <p:nvPr/>
        </p:nvSpPr>
        <p:spPr bwMode="auto">
          <a:xfrm>
            <a:off x="130984" y="4868576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Line 34"/>
          <p:cNvSpPr>
            <a:spLocks noChangeShapeType="1"/>
          </p:cNvSpPr>
          <p:nvPr/>
        </p:nvSpPr>
        <p:spPr bwMode="auto">
          <a:xfrm>
            <a:off x="130984" y="5374908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Line 34"/>
          <p:cNvSpPr>
            <a:spLocks noChangeShapeType="1"/>
          </p:cNvSpPr>
          <p:nvPr/>
        </p:nvSpPr>
        <p:spPr bwMode="auto">
          <a:xfrm>
            <a:off x="127519" y="5870211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Line 34"/>
          <p:cNvSpPr>
            <a:spLocks noChangeShapeType="1"/>
          </p:cNvSpPr>
          <p:nvPr/>
        </p:nvSpPr>
        <p:spPr bwMode="auto">
          <a:xfrm>
            <a:off x="373439" y="6105738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Line 34"/>
          <p:cNvSpPr>
            <a:spLocks noChangeShapeType="1"/>
          </p:cNvSpPr>
          <p:nvPr/>
        </p:nvSpPr>
        <p:spPr bwMode="auto">
          <a:xfrm>
            <a:off x="137277" y="463215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Text Box 4"/>
          <p:cNvSpPr txBox="1">
            <a:spLocks noChangeArrowheads="1"/>
          </p:cNvSpPr>
          <p:nvPr/>
        </p:nvSpPr>
        <p:spPr bwMode="auto">
          <a:xfrm>
            <a:off x="72153" y="2908275"/>
            <a:ext cx="5287553" cy="3046988"/>
          </a:xfrm>
          <a:prstGeom prst="rect">
            <a:avLst/>
          </a:prstGeom>
          <a:solidFill>
            <a:srgbClr val="FFF2E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/>
              <a:t>FindBest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</a:rPr>
              <a:t>Human</a:t>
            </a:r>
            <a:r>
              <a:rPr lang="en-US" sz="1600" dirty="0" err="1" smtClean="0"/>
              <a:t>Move</a:t>
            </a:r>
            <a:r>
              <a:rPr lang="en-US" sz="1600" dirty="0" smtClean="0"/>
              <a:t>(board)</a:t>
            </a:r>
            <a:endParaRPr lang="en-US" sz="1600" dirty="0"/>
          </a:p>
          <a:p>
            <a:pPr algn="l"/>
            <a:r>
              <a:rPr lang="en-US" sz="1600" dirty="0"/>
              <a:t>{</a:t>
            </a:r>
          </a:p>
          <a:p>
            <a:pPr algn="l"/>
            <a:r>
              <a:rPr lang="en-US" sz="1600" dirty="0" smtClean="0"/>
              <a:t>   for </a:t>
            </a:r>
            <a:r>
              <a:rPr lang="en-US" sz="1600" dirty="0"/>
              <a:t>each legal move </a:t>
            </a:r>
            <a:r>
              <a:rPr lang="en-US" sz="1600" dirty="0" smtClean="0"/>
              <a:t>j the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human </a:t>
            </a:r>
            <a:r>
              <a:rPr lang="en-US" sz="1600" dirty="0" smtClean="0"/>
              <a:t>can </a:t>
            </a:r>
            <a:r>
              <a:rPr lang="en-US" sz="1600" dirty="0"/>
              <a:t>make </a:t>
            </a:r>
          </a:p>
          <a:p>
            <a:pPr algn="l"/>
            <a:r>
              <a:rPr lang="en-US" sz="1600" dirty="0"/>
              <a:t>       </a:t>
            </a:r>
            <a:r>
              <a:rPr lang="en-US" sz="1600" dirty="0" smtClean="0"/>
              <a:t>duplicate the current board and apply move j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if (</a:t>
            </a:r>
            <a:r>
              <a:rPr lang="en-US" sz="1600" dirty="0" err="1" smtClean="0"/>
              <a:t>theHumanJustWon</a:t>
            </a:r>
            <a:r>
              <a:rPr lang="en-US" sz="1600" dirty="0" smtClean="0"/>
              <a:t>() == true)  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    score[j] = +1;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else if (</a:t>
            </a:r>
            <a:r>
              <a:rPr lang="en-US" sz="1600" dirty="0" err="1" smtClean="0"/>
              <a:t>itsATieGame</a:t>
            </a:r>
            <a:r>
              <a:rPr lang="en-US" sz="1600" dirty="0" smtClean="0"/>
              <a:t>() == true) </a:t>
            </a:r>
            <a:br>
              <a:rPr lang="en-US" sz="1600" dirty="0" smtClean="0"/>
            </a:br>
            <a:r>
              <a:rPr lang="en-US" sz="1600" dirty="0" smtClean="0"/>
              <a:t>           score[j] = 0;</a:t>
            </a:r>
          </a:p>
          <a:p>
            <a:pPr algn="l"/>
            <a:r>
              <a:rPr lang="en-US" sz="1600" dirty="0" smtClean="0"/>
              <a:t>       else // not sure yet what the result will be…</a:t>
            </a:r>
            <a:br>
              <a:rPr lang="en-US" sz="1600" dirty="0" smtClean="0"/>
            </a:br>
            <a:r>
              <a:rPr lang="en-US" sz="1600" dirty="0" smtClean="0"/>
              <a:t>           score[j] </a:t>
            </a:r>
            <a:r>
              <a:rPr lang="en-US" sz="1600" dirty="0"/>
              <a:t>=</a:t>
            </a:r>
            <a:r>
              <a:rPr lang="en-US" sz="1600" dirty="0" err="1" smtClean="0"/>
              <a:t>FindBest</a:t>
            </a:r>
            <a:r>
              <a:rPr lang="en-US" sz="1600" dirty="0" err="1" smtClean="0">
                <a:solidFill>
                  <a:srgbClr val="FF0000"/>
                </a:solidFill>
              </a:rPr>
              <a:t>Comp</a:t>
            </a:r>
            <a:r>
              <a:rPr lang="en-US" sz="1600" dirty="0" err="1" smtClean="0"/>
              <a:t>Move</a:t>
            </a:r>
            <a:r>
              <a:rPr lang="en-US" sz="1600" dirty="0" smtClean="0"/>
              <a:t>();</a:t>
            </a:r>
            <a:endParaRPr lang="en-US" sz="1600" dirty="0"/>
          </a:p>
          <a:p>
            <a:pPr algn="l"/>
            <a:r>
              <a:rPr lang="en-US" sz="1600" dirty="0" smtClean="0"/>
              <a:t>    return the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highest</a:t>
            </a:r>
            <a:r>
              <a:rPr lang="en-US" sz="1600" dirty="0" smtClean="0"/>
              <a:t> {</a:t>
            </a:r>
            <a:r>
              <a:rPr lang="en-US" sz="1600" dirty="0" err="1" smtClean="0"/>
              <a:t>score,move</a:t>
            </a:r>
            <a:r>
              <a:rPr lang="en-US" sz="1600" dirty="0" smtClean="0"/>
              <a:t>} </a:t>
            </a:r>
            <a:endParaRPr lang="en-US" sz="1600" dirty="0">
              <a:solidFill>
                <a:schemeClr val="accent2"/>
              </a:solidFill>
            </a:endParaRPr>
          </a:p>
          <a:p>
            <a:pPr algn="l"/>
            <a:r>
              <a:rPr lang="en-US" sz="1600" dirty="0"/>
              <a:t>}</a:t>
            </a:r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EF9B-8737-4320-AEC5-453FDFE43D59}" type="slidenum">
              <a:rPr lang="en-US"/>
              <a:pPr/>
              <a:t>76</a:t>
            </a:fld>
            <a:endParaRPr lang="en-US"/>
          </a:p>
        </p:txBody>
      </p:sp>
      <p:sp>
        <p:nvSpPr>
          <p:cNvPr id="768015" name="Text Box 15"/>
          <p:cNvSpPr txBox="1">
            <a:spLocks noChangeArrowheads="1"/>
          </p:cNvSpPr>
          <p:nvPr/>
        </p:nvSpPr>
        <p:spPr bwMode="auto">
          <a:xfrm>
            <a:off x="5471185" y="3989518"/>
            <a:ext cx="5781513" cy="2708434"/>
          </a:xfrm>
          <a:prstGeom prst="rect">
            <a:avLst/>
          </a:prstGeom>
          <a:solidFill>
            <a:srgbClr val="FFFF99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err="1" smtClean="0"/>
              <a:t>GameBoard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;</a:t>
            </a:r>
          </a:p>
          <a:p>
            <a:pPr algn="l"/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dirty="0" smtClean="0"/>
              <a:t>while (</a:t>
            </a:r>
            <a:r>
              <a:rPr lang="en-US" dirty="0" err="1" smtClean="0"/>
              <a:t>someoneWonOrItWasATieGame</a:t>
            </a:r>
            <a:r>
              <a:rPr lang="en-US" dirty="0" smtClean="0"/>
              <a:t>() == false)</a:t>
            </a:r>
            <a:endParaRPr lang="en-US" dirty="0"/>
          </a:p>
          <a:p>
            <a:pPr algn="l"/>
            <a:r>
              <a:rPr lang="en-US" dirty="0" smtClean="0"/>
              <a:t>{</a:t>
            </a:r>
          </a:p>
          <a:p>
            <a:pPr algn="l"/>
            <a:r>
              <a:rPr lang="en-US" dirty="0" smtClean="0"/>
              <a:t>  move </a:t>
            </a:r>
            <a:r>
              <a:rPr lang="en-US" dirty="0"/>
              <a:t>= </a:t>
            </a:r>
            <a:r>
              <a:rPr lang="en-US" dirty="0" err="1" smtClean="0"/>
              <a:t>GetPlayerMove</a:t>
            </a:r>
            <a:r>
              <a:rPr lang="en-US" dirty="0" smtClean="0"/>
              <a:t>(b);</a:t>
            </a:r>
            <a:endParaRPr lang="en-US" dirty="0"/>
          </a:p>
          <a:p>
            <a:pPr algn="l"/>
            <a:r>
              <a:rPr lang="en-US" dirty="0"/>
              <a:t>  </a:t>
            </a:r>
            <a:r>
              <a:rPr lang="en-US" dirty="0" err="1" smtClean="0"/>
              <a:t>b.applyMove</a:t>
            </a:r>
            <a:r>
              <a:rPr lang="en-US" dirty="0" smtClean="0"/>
              <a:t>(move);</a:t>
            </a:r>
            <a:br>
              <a:rPr lang="en-US" dirty="0" smtClean="0"/>
            </a:br>
            <a:endParaRPr lang="en-US" dirty="0"/>
          </a:p>
          <a:p>
            <a:pPr algn="l"/>
            <a:r>
              <a:rPr lang="en-US" dirty="0"/>
              <a:t>  move = </a:t>
            </a:r>
            <a:r>
              <a:rPr lang="en-US" dirty="0" err="1" smtClean="0"/>
              <a:t>FindBestCompMove</a:t>
            </a:r>
            <a:r>
              <a:rPr lang="en-US" dirty="0" smtClean="0"/>
              <a:t>(b);</a:t>
            </a:r>
            <a:endParaRPr lang="en-US" dirty="0"/>
          </a:p>
          <a:p>
            <a:pPr algn="l"/>
            <a:r>
              <a:rPr lang="en-US" dirty="0"/>
              <a:t>  </a:t>
            </a:r>
            <a:r>
              <a:rPr lang="en-US" dirty="0" err="1" smtClean="0"/>
              <a:t>b.applyMove</a:t>
            </a:r>
            <a:r>
              <a:rPr lang="en-US" dirty="0" smtClean="0"/>
              <a:t>(move);</a:t>
            </a:r>
            <a:endParaRPr lang="en-US" dirty="0"/>
          </a:p>
          <a:p>
            <a:pPr algn="l"/>
            <a:r>
              <a:rPr lang="en-US" dirty="0"/>
              <a:t>}</a:t>
            </a:r>
          </a:p>
        </p:txBody>
      </p:sp>
      <p:sp>
        <p:nvSpPr>
          <p:cNvPr id="47" name="Rectangle 3"/>
          <p:cNvSpPr>
            <a:spLocks noGrp="1" noChangeArrowheads="1"/>
          </p:cNvSpPr>
          <p:nvPr>
            <p:ph type="title"/>
          </p:nvPr>
        </p:nvSpPr>
        <p:spPr>
          <a:xfrm>
            <a:off x="-529432" y="-228600"/>
            <a:ext cx="7772400" cy="1143000"/>
          </a:xfrm>
        </p:spPr>
        <p:txBody>
          <a:bodyPr/>
          <a:lstStyle/>
          <a:p>
            <a:r>
              <a:rPr lang="en-US" sz="3200" dirty="0" smtClean="0"/>
              <a:t>Writing a </a:t>
            </a:r>
            <a:r>
              <a:rPr lang="en-US" sz="3200" dirty="0" err="1" smtClean="0"/>
              <a:t>TicTacToe</a:t>
            </a:r>
            <a:r>
              <a:rPr lang="en-US" sz="3200" dirty="0" smtClean="0"/>
              <a:t> Player</a:t>
            </a: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6516571" y="1364113"/>
            <a:ext cx="986330" cy="969592"/>
            <a:chOff x="6763227" y="154847"/>
            <a:chExt cx="986330" cy="969592"/>
          </a:xfrm>
        </p:grpSpPr>
        <p:grpSp>
          <p:nvGrpSpPr>
            <p:cNvPr id="48" name="Group 47"/>
            <p:cNvGrpSpPr/>
            <p:nvPr/>
          </p:nvGrpSpPr>
          <p:grpSpPr>
            <a:xfrm>
              <a:off x="6777774" y="224812"/>
              <a:ext cx="949548" cy="899627"/>
              <a:chOff x="3026979" y="1045769"/>
              <a:chExt cx="1140671" cy="1132797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3026979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3405514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3788993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3027263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340838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378927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3030352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3403476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786955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6763227" y="154847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076421" y="455195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089338" y="16152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391667" y="155921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766118" y="46504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665328" y="162863"/>
            <a:ext cx="986330" cy="969592"/>
            <a:chOff x="6763227" y="154847"/>
            <a:chExt cx="986330" cy="969592"/>
          </a:xfrm>
        </p:grpSpPr>
        <p:grpSp>
          <p:nvGrpSpPr>
            <p:cNvPr id="96" name="Group 95"/>
            <p:cNvGrpSpPr/>
            <p:nvPr/>
          </p:nvGrpSpPr>
          <p:grpSpPr>
            <a:xfrm>
              <a:off x="6777774" y="224812"/>
              <a:ext cx="949548" cy="899627"/>
              <a:chOff x="3026979" y="1045769"/>
              <a:chExt cx="1140671" cy="1132797"/>
            </a:xfrm>
          </p:grpSpPr>
          <p:sp>
            <p:nvSpPr>
              <p:cNvPr id="110" name="Rectangle 109"/>
              <p:cNvSpPr/>
              <p:nvPr/>
            </p:nvSpPr>
            <p:spPr bwMode="auto">
              <a:xfrm>
                <a:off x="3026979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3405514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3788993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3027263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340838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378927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3030352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3403476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3786955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6763227" y="154847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076421" y="455195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089338" y="16152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391667" y="155921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766118" y="46504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 bwMode="auto">
          <a:xfrm flipH="1">
            <a:off x="7507709" y="1211009"/>
            <a:ext cx="178990" cy="20105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" name="TextBox 118"/>
          <p:cNvSpPr txBox="1"/>
          <p:nvPr/>
        </p:nvSpPr>
        <p:spPr>
          <a:xfrm>
            <a:off x="7141506" y="1672734"/>
            <a:ext cx="35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O</a:t>
            </a:r>
          </a:p>
        </p:txBody>
      </p:sp>
      <p:cxnSp>
        <p:nvCxnSpPr>
          <p:cNvPr id="127" name="Straight Arrow Connector 126"/>
          <p:cNvCxnSpPr/>
          <p:nvPr/>
        </p:nvCxnSpPr>
        <p:spPr bwMode="auto">
          <a:xfrm flipH="1">
            <a:off x="6365391" y="2395655"/>
            <a:ext cx="178990" cy="20105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" name="Group 4"/>
          <p:cNvGrpSpPr/>
          <p:nvPr/>
        </p:nvGrpSpPr>
        <p:grpSpPr>
          <a:xfrm>
            <a:off x="6508987" y="1367574"/>
            <a:ext cx="986330" cy="969592"/>
            <a:chOff x="6651847" y="2577914"/>
            <a:chExt cx="986330" cy="969592"/>
          </a:xfrm>
        </p:grpSpPr>
        <p:sp>
          <p:nvSpPr>
            <p:cNvPr id="3" name="Rectangle 2"/>
            <p:cNvSpPr/>
            <p:nvPr/>
          </p:nvSpPr>
          <p:spPr bwMode="auto">
            <a:xfrm>
              <a:off x="6666630" y="2647879"/>
              <a:ext cx="947379" cy="899627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651847" y="2577914"/>
              <a:ext cx="986330" cy="969592"/>
              <a:chOff x="6668971" y="1516513"/>
              <a:chExt cx="986330" cy="969592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6668971" y="1516513"/>
                <a:ext cx="986330" cy="969592"/>
                <a:chOff x="6763227" y="154847"/>
                <a:chExt cx="986330" cy="969592"/>
              </a:xfrm>
            </p:grpSpPr>
            <p:grpSp>
              <p:nvGrpSpPr>
                <p:cNvPr id="92" name="Group 91"/>
                <p:cNvGrpSpPr/>
                <p:nvPr/>
              </p:nvGrpSpPr>
              <p:grpSpPr>
                <a:xfrm>
                  <a:off x="6777774" y="224812"/>
                  <a:ext cx="949548" cy="899627"/>
                  <a:chOff x="3026979" y="1045769"/>
                  <a:chExt cx="1140671" cy="1132797"/>
                </a:xfrm>
              </p:grpSpPr>
              <p:sp>
                <p:nvSpPr>
                  <p:cNvPr id="101" name="Rectangle 100"/>
                  <p:cNvSpPr/>
                  <p:nvPr/>
                </p:nvSpPr>
                <p:spPr bwMode="auto">
                  <a:xfrm>
                    <a:off x="3026979" y="104576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2" name="Rectangle 101"/>
                  <p:cNvSpPr/>
                  <p:nvPr/>
                </p:nvSpPr>
                <p:spPr bwMode="auto">
                  <a:xfrm>
                    <a:off x="3405514" y="104576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3" name="Rectangle 102"/>
                  <p:cNvSpPr/>
                  <p:nvPr/>
                </p:nvSpPr>
                <p:spPr bwMode="auto">
                  <a:xfrm>
                    <a:off x="3788993" y="104576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 bwMode="auto">
                  <a:xfrm>
                    <a:off x="3027263" y="142601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 bwMode="auto">
                  <a:xfrm>
                    <a:off x="3408387" y="142601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2" name="Rectangle 121"/>
                  <p:cNvSpPr/>
                  <p:nvPr/>
                </p:nvSpPr>
                <p:spPr bwMode="auto">
                  <a:xfrm>
                    <a:off x="3789277" y="142601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 bwMode="auto">
                  <a:xfrm>
                    <a:off x="3030352" y="1800193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 bwMode="auto">
                  <a:xfrm>
                    <a:off x="3403476" y="1800193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 bwMode="auto">
                  <a:xfrm>
                    <a:off x="3786955" y="1800193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93" name="TextBox 92"/>
                <p:cNvSpPr txBox="1"/>
                <p:nvPr/>
              </p:nvSpPr>
              <p:spPr>
                <a:xfrm>
                  <a:off x="6763227" y="154847"/>
                  <a:ext cx="3392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7076421" y="455195"/>
                  <a:ext cx="3578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</a:rPr>
                    <a:t>O</a:t>
                  </a: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7089338" y="161521"/>
                  <a:ext cx="3392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7391667" y="155921"/>
                  <a:ext cx="3578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</a:rPr>
                    <a:t>O</a:t>
                  </a: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6766118" y="465041"/>
                  <a:ext cx="3392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26" name="TextBox 125"/>
              <p:cNvSpPr txBox="1"/>
              <p:nvPr/>
            </p:nvSpPr>
            <p:spPr>
              <a:xfrm>
                <a:off x="7293906" y="1825134"/>
                <a:ext cx="3578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</a:rPr>
                  <a:t>O</a:t>
                </a:r>
              </a:p>
            </p:txBody>
          </p:sp>
        </p:grpSp>
      </p:grpSp>
      <p:sp>
        <p:nvSpPr>
          <p:cNvPr id="128" name="TextBox 127"/>
          <p:cNvSpPr txBox="1"/>
          <p:nvPr/>
        </p:nvSpPr>
        <p:spPr>
          <a:xfrm>
            <a:off x="5359706" y="3154082"/>
            <a:ext cx="35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7671870" y="232828"/>
            <a:ext cx="961204" cy="899627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>
            <a:glow rad="228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4" name="Rounded Rectangular Callout 153"/>
          <p:cNvSpPr/>
          <p:nvPr/>
        </p:nvSpPr>
        <p:spPr bwMode="auto">
          <a:xfrm>
            <a:off x="6691413" y="3154082"/>
            <a:ext cx="2389205" cy="1116830"/>
          </a:xfrm>
          <a:prstGeom prst="wedgeRoundRectCallout">
            <a:avLst>
              <a:gd name="adj1" fmla="val -23324"/>
              <a:gd name="adj2" fmla="val -15052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70C0"/>
                </a:solidFill>
              </a:rPr>
              <a:t>The computer has not won by making this move…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5" name="Rounded Rectangular Callout 154"/>
          <p:cNvSpPr/>
          <p:nvPr/>
        </p:nvSpPr>
        <p:spPr bwMode="auto">
          <a:xfrm>
            <a:off x="6691413" y="3182808"/>
            <a:ext cx="2152164" cy="1116830"/>
          </a:xfrm>
          <a:prstGeom prst="wedgeRoundRectCallout">
            <a:avLst>
              <a:gd name="adj1" fmla="val -20580"/>
              <a:gd name="adj2" fmla="val -15238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70C0"/>
                </a:solidFill>
              </a:rPr>
              <a:t>This move didn’t result in a tie-game either…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6" name="Rounded Rectangular Callout 155"/>
          <p:cNvSpPr/>
          <p:nvPr/>
        </p:nvSpPr>
        <p:spPr bwMode="auto">
          <a:xfrm>
            <a:off x="4595735" y="5671381"/>
            <a:ext cx="3876978" cy="1116830"/>
          </a:xfrm>
          <a:prstGeom prst="wedgeRoundRectCallout">
            <a:avLst>
              <a:gd name="adj1" fmla="val -69958"/>
              <a:gd name="adj2" fmla="val -1283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70C0"/>
                </a:solidFill>
              </a:rPr>
              <a:t>OK, so let’s see what’s the worst a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simulated human </a:t>
            </a:r>
            <a:r>
              <a:rPr lang="en-US" dirty="0" smtClean="0">
                <a:solidFill>
                  <a:srgbClr val="0070C0"/>
                </a:solidFill>
              </a:rPr>
              <a:t>could do to us if the computer made this move…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7" name="Line 34"/>
          <p:cNvSpPr>
            <a:spLocks noChangeShapeType="1"/>
          </p:cNvSpPr>
          <p:nvPr/>
        </p:nvSpPr>
        <p:spPr bwMode="auto">
          <a:xfrm>
            <a:off x="-190500" y="3080441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Line 34"/>
          <p:cNvSpPr>
            <a:spLocks noChangeShapeType="1"/>
          </p:cNvSpPr>
          <p:nvPr/>
        </p:nvSpPr>
        <p:spPr bwMode="auto">
          <a:xfrm>
            <a:off x="-38100" y="3544279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Line 34"/>
          <p:cNvSpPr>
            <a:spLocks noChangeShapeType="1"/>
          </p:cNvSpPr>
          <p:nvPr/>
        </p:nvSpPr>
        <p:spPr bwMode="auto">
          <a:xfrm>
            <a:off x="207185" y="3800587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Line 34"/>
          <p:cNvSpPr>
            <a:spLocks noChangeShapeType="1"/>
          </p:cNvSpPr>
          <p:nvPr/>
        </p:nvSpPr>
        <p:spPr bwMode="auto">
          <a:xfrm>
            <a:off x="207185" y="4045914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Rounded Rectangular Callout 160"/>
          <p:cNvSpPr/>
          <p:nvPr/>
        </p:nvSpPr>
        <p:spPr bwMode="auto">
          <a:xfrm>
            <a:off x="1654113" y="1357317"/>
            <a:ext cx="2585377" cy="1116830"/>
          </a:xfrm>
          <a:prstGeom prst="wedgeRoundRectCallout">
            <a:avLst>
              <a:gd name="adj1" fmla="val 99259"/>
              <a:gd name="adj2" fmla="val 11742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70C0"/>
                </a:solidFill>
              </a:rPr>
              <a:t>The simulated human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just WON </a:t>
            </a:r>
            <a:r>
              <a:rPr lang="en-US" dirty="0" smtClean="0">
                <a:solidFill>
                  <a:srgbClr val="0070C0"/>
                </a:solidFill>
              </a:rPr>
              <a:t>by making this move!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3" name="Line 34"/>
          <p:cNvSpPr>
            <a:spLocks noChangeShapeType="1"/>
          </p:cNvSpPr>
          <p:nvPr/>
        </p:nvSpPr>
        <p:spPr bwMode="auto">
          <a:xfrm>
            <a:off x="408076" y="4310416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55729" y="1403118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score[0] = +1</a:t>
            </a:r>
            <a:endParaRPr lang="en-US" dirty="0"/>
          </a:p>
        </p:txBody>
      </p:sp>
      <p:sp>
        <p:nvSpPr>
          <p:cNvPr id="164" name="Rounded Rectangular Callout 163"/>
          <p:cNvSpPr/>
          <p:nvPr/>
        </p:nvSpPr>
        <p:spPr bwMode="auto">
          <a:xfrm>
            <a:off x="1255564" y="26250"/>
            <a:ext cx="5199322" cy="2684795"/>
          </a:xfrm>
          <a:prstGeom prst="wedgeRoundRectCallout">
            <a:avLst>
              <a:gd name="adj1" fmla="val -50975"/>
              <a:gd name="adj2" fmla="val 61065"/>
              <a:gd name="adj3" fmla="val 16667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The big picture: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This function </a:t>
            </a:r>
            <a:r>
              <a:rPr lang="en-US" dirty="0" smtClean="0">
                <a:solidFill>
                  <a:srgbClr val="FF0000"/>
                </a:solidFill>
              </a:rPr>
              <a:t>tries each possible move </a:t>
            </a:r>
            <a:r>
              <a:rPr lang="en-US" dirty="0" smtClean="0">
                <a:solidFill>
                  <a:schemeClr val="tx1"/>
                </a:solidFill>
              </a:rPr>
              <a:t>for </a:t>
            </a:r>
            <a:r>
              <a:rPr lang="en-US" dirty="0" smtClean="0">
                <a:solidFill>
                  <a:srgbClr val="CC00FF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, and for each, </a:t>
            </a:r>
            <a:r>
              <a:rPr lang="en-US" dirty="0" smtClean="0">
                <a:solidFill>
                  <a:srgbClr val="FF0000"/>
                </a:solidFill>
              </a:rPr>
              <a:t>plays out the entire game</a:t>
            </a:r>
            <a:r>
              <a:rPr lang="en-US" dirty="0" smtClean="0">
                <a:solidFill>
                  <a:schemeClr val="tx1"/>
                </a:solidFill>
              </a:rPr>
              <a:t> to see what would happen.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It then returns the move that results in the best possible outcome for </a:t>
            </a:r>
            <a:r>
              <a:rPr lang="en-US" dirty="0" smtClean="0">
                <a:solidFill>
                  <a:srgbClr val="CC00FF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65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231 L -0.12586 0.17037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67" y="8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-0.12448 0.17384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33" y="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2" grpId="0" animBg="1"/>
      <p:bldP spid="153" grpId="0" animBg="1"/>
      <p:bldP spid="128" grpId="0"/>
      <p:bldP spid="141" grpId="0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58" grpId="0" animBg="1"/>
      <p:bldP spid="158" grpId="1" animBg="1"/>
      <p:bldP spid="159" grpId="0" animBg="1"/>
      <p:bldP spid="159" grpId="1" animBg="1"/>
      <p:bldP spid="160" grpId="0" animBg="1"/>
      <p:bldP spid="160" grpId="1" animBg="1"/>
      <p:bldP spid="161" grpId="0" animBg="1"/>
      <p:bldP spid="161" grpId="1" animBg="1"/>
      <p:bldP spid="163" grpId="0" animBg="1"/>
      <p:bldP spid="163" grpId="1" animBg="1"/>
      <p:bldP spid="7" grpId="0"/>
      <p:bldP spid="164" grpId="0" animBg="1"/>
      <p:bldP spid="164" grpId="1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 Box 4"/>
          <p:cNvSpPr txBox="1">
            <a:spLocks noChangeArrowheads="1"/>
          </p:cNvSpPr>
          <p:nvPr/>
        </p:nvSpPr>
        <p:spPr bwMode="auto">
          <a:xfrm>
            <a:off x="13273" y="3741223"/>
            <a:ext cx="5130228" cy="3046988"/>
          </a:xfrm>
          <a:prstGeom prst="rect">
            <a:avLst/>
          </a:prstGeom>
          <a:solidFill>
            <a:srgbClr val="FFF2E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/>
              <a:t>FindBest</a:t>
            </a:r>
            <a:r>
              <a:rPr lang="en-US" sz="1600" dirty="0" err="1" smtClean="0">
                <a:solidFill>
                  <a:srgbClr val="FF0000"/>
                </a:solidFill>
              </a:rPr>
              <a:t>Comp</a:t>
            </a:r>
            <a:r>
              <a:rPr lang="en-US" sz="1600" dirty="0" err="1" smtClean="0"/>
              <a:t>Move</a:t>
            </a:r>
            <a:r>
              <a:rPr lang="en-US" sz="1600" dirty="0" smtClean="0"/>
              <a:t>(board)</a:t>
            </a:r>
            <a:endParaRPr lang="en-US" sz="1600" dirty="0"/>
          </a:p>
          <a:p>
            <a:pPr algn="l"/>
            <a:r>
              <a:rPr lang="en-US" sz="1600" dirty="0"/>
              <a:t>{</a:t>
            </a:r>
          </a:p>
          <a:p>
            <a:pPr algn="l"/>
            <a:r>
              <a:rPr lang="en-US" sz="1600" dirty="0" smtClean="0"/>
              <a:t>   for </a:t>
            </a:r>
            <a:r>
              <a:rPr lang="en-US" sz="1600" dirty="0"/>
              <a:t>each legal move </a:t>
            </a:r>
            <a:r>
              <a:rPr lang="en-US" sz="1600" dirty="0" smtClean="0"/>
              <a:t>j the </a:t>
            </a:r>
            <a:r>
              <a:rPr lang="en-US" sz="1600" dirty="0">
                <a:solidFill>
                  <a:srgbClr val="FF0000"/>
                </a:solidFill>
              </a:rPr>
              <a:t>computer</a:t>
            </a:r>
            <a:r>
              <a:rPr lang="en-US" sz="1600" dirty="0"/>
              <a:t> can make </a:t>
            </a:r>
          </a:p>
          <a:p>
            <a:pPr algn="l"/>
            <a:r>
              <a:rPr lang="en-US" sz="1600" dirty="0"/>
              <a:t>       </a:t>
            </a:r>
            <a:r>
              <a:rPr lang="en-US" sz="1600" dirty="0" smtClean="0"/>
              <a:t>duplicate the current board and apply move j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if (</a:t>
            </a:r>
            <a:r>
              <a:rPr lang="en-US" sz="1600" dirty="0" err="1" smtClean="0"/>
              <a:t>theComputerJustWon</a:t>
            </a:r>
            <a:r>
              <a:rPr lang="en-US" sz="1600" dirty="0" smtClean="0"/>
              <a:t>() == true)  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    score[j] = -1;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else if (</a:t>
            </a:r>
            <a:r>
              <a:rPr lang="en-US" sz="1600" dirty="0" err="1" smtClean="0"/>
              <a:t>itsATieGame</a:t>
            </a:r>
            <a:r>
              <a:rPr lang="en-US" sz="1600" dirty="0" smtClean="0"/>
              <a:t>() == true) </a:t>
            </a:r>
            <a:br>
              <a:rPr lang="en-US" sz="1600" dirty="0" smtClean="0"/>
            </a:br>
            <a:r>
              <a:rPr lang="en-US" sz="1600" dirty="0" smtClean="0"/>
              <a:t>           score[j] = 0;</a:t>
            </a:r>
          </a:p>
          <a:p>
            <a:pPr algn="l"/>
            <a:r>
              <a:rPr lang="en-US" sz="1600" dirty="0" smtClean="0"/>
              <a:t>       else // not sure yet what the result will be…</a:t>
            </a:r>
            <a:br>
              <a:rPr lang="en-US" sz="1600" dirty="0" smtClean="0"/>
            </a:br>
            <a:r>
              <a:rPr lang="en-US" sz="1600" dirty="0" smtClean="0"/>
              <a:t>           score[j] </a:t>
            </a:r>
            <a:r>
              <a:rPr lang="en-US" sz="1600" dirty="0"/>
              <a:t>=</a:t>
            </a:r>
            <a:r>
              <a:rPr lang="en-US" sz="1600" dirty="0" err="1"/>
              <a:t>FindBest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Human</a:t>
            </a:r>
            <a:r>
              <a:rPr lang="en-US" sz="1600" dirty="0" err="1"/>
              <a:t>Move</a:t>
            </a:r>
            <a:r>
              <a:rPr lang="en-US" sz="1600" dirty="0" smtClean="0"/>
              <a:t>();</a:t>
            </a:r>
            <a:endParaRPr lang="en-US" sz="1600" dirty="0"/>
          </a:p>
          <a:p>
            <a:pPr algn="l"/>
            <a:r>
              <a:rPr lang="en-US" sz="1600" dirty="0" smtClean="0"/>
              <a:t>    return the </a:t>
            </a:r>
            <a:r>
              <a:rPr lang="en-US" sz="1600" dirty="0" smtClean="0">
                <a:solidFill>
                  <a:srgbClr val="FF0000"/>
                </a:solidFill>
              </a:rPr>
              <a:t>lowest</a:t>
            </a:r>
            <a:r>
              <a:rPr lang="en-US" sz="1600" dirty="0" smtClean="0"/>
              <a:t> {</a:t>
            </a:r>
            <a:r>
              <a:rPr lang="en-US" sz="1600" dirty="0" err="1" smtClean="0"/>
              <a:t>score,move</a:t>
            </a:r>
            <a:r>
              <a:rPr lang="en-US" sz="1600" dirty="0" smtClean="0"/>
              <a:t>} </a:t>
            </a:r>
            <a:endParaRPr lang="en-US" sz="1600" dirty="0">
              <a:solidFill>
                <a:schemeClr val="accent2"/>
              </a:solidFill>
            </a:endParaRPr>
          </a:p>
          <a:p>
            <a:pPr algn="l"/>
            <a:r>
              <a:rPr lang="en-US" sz="1600" dirty="0"/>
              <a:t>}</a:t>
            </a:r>
          </a:p>
        </p:txBody>
      </p:sp>
      <p:sp>
        <p:nvSpPr>
          <p:cNvPr id="280" name="Line 34"/>
          <p:cNvSpPr>
            <a:spLocks noChangeShapeType="1"/>
          </p:cNvSpPr>
          <p:nvPr/>
        </p:nvSpPr>
        <p:spPr bwMode="auto">
          <a:xfrm>
            <a:off x="373439" y="6105738"/>
            <a:ext cx="381000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" name="Text Box 4"/>
          <p:cNvSpPr txBox="1">
            <a:spLocks noChangeArrowheads="1"/>
          </p:cNvSpPr>
          <p:nvPr/>
        </p:nvSpPr>
        <p:spPr bwMode="auto">
          <a:xfrm>
            <a:off x="72154" y="2908275"/>
            <a:ext cx="5164864" cy="3046988"/>
          </a:xfrm>
          <a:prstGeom prst="rect">
            <a:avLst/>
          </a:prstGeom>
          <a:solidFill>
            <a:srgbClr val="FFF2E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/>
              <a:t>FindBest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</a:rPr>
              <a:t>Human</a:t>
            </a:r>
            <a:r>
              <a:rPr lang="en-US" sz="1600" dirty="0" err="1" smtClean="0"/>
              <a:t>Move</a:t>
            </a:r>
            <a:r>
              <a:rPr lang="en-US" sz="1600" dirty="0" smtClean="0"/>
              <a:t>(board)</a:t>
            </a:r>
            <a:endParaRPr lang="en-US" sz="1600" dirty="0"/>
          </a:p>
          <a:p>
            <a:pPr algn="l"/>
            <a:r>
              <a:rPr lang="en-US" sz="1600" dirty="0"/>
              <a:t>{</a:t>
            </a:r>
          </a:p>
          <a:p>
            <a:pPr algn="l"/>
            <a:r>
              <a:rPr lang="en-US" sz="1600" dirty="0" smtClean="0"/>
              <a:t>   for </a:t>
            </a:r>
            <a:r>
              <a:rPr lang="en-US" sz="1600" dirty="0"/>
              <a:t>each legal move </a:t>
            </a:r>
            <a:r>
              <a:rPr lang="en-US" sz="1600" dirty="0" smtClean="0"/>
              <a:t>j the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human </a:t>
            </a:r>
            <a:r>
              <a:rPr lang="en-US" sz="1600" dirty="0" smtClean="0"/>
              <a:t>can </a:t>
            </a:r>
            <a:r>
              <a:rPr lang="en-US" sz="1600" dirty="0"/>
              <a:t>make </a:t>
            </a:r>
          </a:p>
          <a:p>
            <a:pPr algn="l"/>
            <a:r>
              <a:rPr lang="en-US" sz="1600" dirty="0"/>
              <a:t>       </a:t>
            </a:r>
            <a:r>
              <a:rPr lang="en-US" sz="1600" dirty="0" smtClean="0"/>
              <a:t>duplicate the current board and apply move j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if (</a:t>
            </a:r>
            <a:r>
              <a:rPr lang="en-US" sz="1600" dirty="0" err="1" smtClean="0"/>
              <a:t>theHumanJustWon</a:t>
            </a:r>
            <a:r>
              <a:rPr lang="en-US" sz="1600" dirty="0" smtClean="0"/>
              <a:t>() == true)  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    score[j] = +1;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else if (</a:t>
            </a:r>
            <a:r>
              <a:rPr lang="en-US" sz="1600" dirty="0" err="1" smtClean="0"/>
              <a:t>itsATieGame</a:t>
            </a:r>
            <a:r>
              <a:rPr lang="en-US" sz="1600" dirty="0" smtClean="0"/>
              <a:t>() == true) </a:t>
            </a:r>
            <a:br>
              <a:rPr lang="en-US" sz="1600" dirty="0" smtClean="0"/>
            </a:br>
            <a:r>
              <a:rPr lang="en-US" sz="1600" dirty="0" smtClean="0"/>
              <a:t>           score[j] = 0;</a:t>
            </a:r>
          </a:p>
          <a:p>
            <a:pPr algn="l"/>
            <a:r>
              <a:rPr lang="en-US" sz="1600" dirty="0" smtClean="0"/>
              <a:t>       else // not sure yet what the result will be…</a:t>
            </a:r>
            <a:br>
              <a:rPr lang="en-US" sz="1600" dirty="0" smtClean="0"/>
            </a:br>
            <a:r>
              <a:rPr lang="en-US" sz="1600" dirty="0" smtClean="0"/>
              <a:t>           score[j] </a:t>
            </a:r>
            <a:r>
              <a:rPr lang="en-US" sz="1600" dirty="0"/>
              <a:t>=</a:t>
            </a:r>
            <a:r>
              <a:rPr lang="en-US" sz="1600" dirty="0" err="1" smtClean="0"/>
              <a:t>FindBest</a:t>
            </a:r>
            <a:r>
              <a:rPr lang="en-US" sz="1600" dirty="0" err="1" smtClean="0">
                <a:solidFill>
                  <a:srgbClr val="FF0000"/>
                </a:solidFill>
              </a:rPr>
              <a:t>Comp</a:t>
            </a:r>
            <a:r>
              <a:rPr lang="en-US" sz="1600" dirty="0" err="1" smtClean="0"/>
              <a:t>Move</a:t>
            </a:r>
            <a:r>
              <a:rPr lang="en-US" sz="1600" dirty="0" smtClean="0"/>
              <a:t>();</a:t>
            </a:r>
            <a:endParaRPr lang="en-US" sz="1600" dirty="0"/>
          </a:p>
          <a:p>
            <a:pPr algn="l"/>
            <a:r>
              <a:rPr lang="en-US" sz="1600" dirty="0" smtClean="0"/>
              <a:t>    return the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highest</a:t>
            </a:r>
            <a:r>
              <a:rPr lang="en-US" sz="1600" dirty="0" smtClean="0"/>
              <a:t> {</a:t>
            </a:r>
            <a:r>
              <a:rPr lang="en-US" sz="1600" dirty="0" err="1" smtClean="0"/>
              <a:t>score,move</a:t>
            </a:r>
            <a:r>
              <a:rPr lang="en-US" sz="1600" dirty="0" smtClean="0"/>
              <a:t>} </a:t>
            </a:r>
            <a:endParaRPr lang="en-US" sz="1600" dirty="0">
              <a:solidFill>
                <a:schemeClr val="accent2"/>
              </a:solidFill>
            </a:endParaRPr>
          </a:p>
          <a:p>
            <a:pPr algn="l"/>
            <a:r>
              <a:rPr lang="en-US" sz="1600" dirty="0"/>
              <a:t>}</a:t>
            </a:r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EF9B-8737-4320-AEC5-453FDFE43D59}" type="slidenum">
              <a:rPr lang="en-US"/>
              <a:pPr/>
              <a:t>77</a:t>
            </a:fld>
            <a:endParaRPr lang="en-US"/>
          </a:p>
        </p:txBody>
      </p:sp>
      <p:sp>
        <p:nvSpPr>
          <p:cNvPr id="768015" name="Text Box 15"/>
          <p:cNvSpPr txBox="1">
            <a:spLocks noChangeArrowheads="1"/>
          </p:cNvSpPr>
          <p:nvPr/>
        </p:nvSpPr>
        <p:spPr bwMode="auto">
          <a:xfrm>
            <a:off x="5471185" y="3989518"/>
            <a:ext cx="5781513" cy="2708434"/>
          </a:xfrm>
          <a:prstGeom prst="rect">
            <a:avLst/>
          </a:prstGeom>
          <a:solidFill>
            <a:srgbClr val="FFFF99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err="1" smtClean="0"/>
              <a:t>GameBoard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;</a:t>
            </a:r>
          </a:p>
          <a:p>
            <a:pPr algn="l"/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dirty="0" smtClean="0"/>
              <a:t>while (</a:t>
            </a:r>
            <a:r>
              <a:rPr lang="en-US" dirty="0" err="1" smtClean="0"/>
              <a:t>someoneWonOrItWasATieGame</a:t>
            </a:r>
            <a:r>
              <a:rPr lang="en-US" dirty="0" smtClean="0"/>
              <a:t>() == false)</a:t>
            </a:r>
            <a:endParaRPr lang="en-US" dirty="0"/>
          </a:p>
          <a:p>
            <a:pPr algn="l"/>
            <a:r>
              <a:rPr lang="en-US" dirty="0" smtClean="0"/>
              <a:t>{</a:t>
            </a:r>
          </a:p>
          <a:p>
            <a:pPr algn="l"/>
            <a:r>
              <a:rPr lang="en-US" dirty="0" smtClean="0"/>
              <a:t>  move </a:t>
            </a:r>
            <a:r>
              <a:rPr lang="en-US" dirty="0"/>
              <a:t>= </a:t>
            </a:r>
            <a:r>
              <a:rPr lang="en-US" dirty="0" err="1" smtClean="0"/>
              <a:t>GetPlayerMove</a:t>
            </a:r>
            <a:r>
              <a:rPr lang="en-US" dirty="0" smtClean="0"/>
              <a:t>(b);</a:t>
            </a:r>
            <a:endParaRPr lang="en-US" dirty="0"/>
          </a:p>
          <a:p>
            <a:pPr algn="l"/>
            <a:r>
              <a:rPr lang="en-US" dirty="0"/>
              <a:t>  </a:t>
            </a:r>
            <a:r>
              <a:rPr lang="en-US" dirty="0" err="1" smtClean="0"/>
              <a:t>b.applyMove</a:t>
            </a:r>
            <a:r>
              <a:rPr lang="en-US" dirty="0" smtClean="0"/>
              <a:t>(move);</a:t>
            </a:r>
            <a:br>
              <a:rPr lang="en-US" dirty="0" smtClean="0"/>
            </a:br>
            <a:endParaRPr lang="en-US" dirty="0"/>
          </a:p>
          <a:p>
            <a:pPr algn="l"/>
            <a:r>
              <a:rPr lang="en-US" dirty="0"/>
              <a:t>  move = </a:t>
            </a:r>
            <a:r>
              <a:rPr lang="en-US" dirty="0" err="1" smtClean="0"/>
              <a:t>FindBestCompMove</a:t>
            </a:r>
            <a:r>
              <a:rPr lang="en-US" dirty="0" smtClean="0"/>
              <a:t>(b);</a:t>
            </a:r>
            <a:endParaRPr lang="en-US" dirty="0"/>
          </a:p>
          <a:p>
            <a:pPr algn="l"/>
            <a:r>
              <a:rPr lang="en-US" dirty="0"/>
              <a:t>  </a:t>
            </a:r>
            <a:r>
              <a:rPr lang="en-US" dirty="0" err="1" smtClean="0"/>
              <a:t>b.applyMove</a:t>
            </a:r>
            <a:r>
              <a:rPr lang="en-US" dirty="0" smtClean="0"/>
              <a:t>(move);</a:t>
            </a:r>
            <a:endParaRPr lang="en-US" dirty="0"/>
          </a:p>
          <a:p>
            <a:pPr algn="l"/>
            <a:r>
              <a:rPr lang="en-US" dirty="0"/>
              <a:t>}</a:t>
            </a:r>
          </a:p>
        </p:txBody>
      </p:sp>
      <p:sp>
        <p:nvSpPr>
          <p:cNvPr id="47" name="Rectangle 3"/>
          <p:cNvSpPr>
            <a:spLocks noGrp="1" noChangeArrowheads="1"/>
          </p:cNvSpPr>
          <p:nvPr>
            <p:ph type="title"/>
          </p:nvPr>
        </p:nvSpPr>
        <p:spPr>
          <a:xfrm>
            <a:off x="-529432" y="-228600"/>
            <a:ext cx="7772400" cy="1143000"/>
          </a:xfrm>
        </p:spPr>
        <p:txBody>
          <a:bodyPr/>
          <a:lstStyle/>
          <a:p>
            <a:r>
              <a:rPr lang="en-US" sz="3200" dirty="0" smtClean="0"/>
              <a:t>Writing a </a:t>
            </a:r>
            <a:r>
              <a:rPr lang="en-US" sz="3200" dirty="0" err="1" smtClean="0"/>
              <a:t>TicTacToe</a:t>
            </a:r>
            <a:r>
              <a:rPr lang="en-US" sz="3200" dirty="0" smtClean="0"/>
              <a:t> Player</a:t>
            </a: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6516571" y="1364113"/>
            <a:ext cx="986330" cy="969592"/>
            <a:chOff x="6763227" y="154847"/>
            <a:chExt cx="986330" cy="969592"/>
          </a:xfrm>
        </p:grpSpPr>
        <p:grpSp>
          <p:nvGrpSpPr>
            <p:cNvPr id="48" name="Group 47"/>
            <p:cNvGrpSpPr/>
            <p:nvPr/>
          </p:nvGrpSpPr>
          <p:grpSpPr>
            <a:xfrm>
              <a:off x="6777774" y="224812"/>
              <a:ext cx="949548" cy="899627"/>
              <a:chOff x="3026979" y="1045769"/>
              <a:chExt cx="1140671" cy="1132797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3026979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3405514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3788993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3027263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340838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378927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3030352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3403476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786955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6763227" y="154847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076421" y="455195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089338" y="16152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391667" y="155921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766118" y="46504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665328" y="162863"/>
            <a:ext cx="986330" cy="969592"/>
            <a:chOff x="6763227" y="154847"/>
            <a:chExt cx="986330" cy="969592"/>
          </a:xfrm>
        </p:grpSpPr>
        <p:grpSp>
          <p:nvGrpSpPr>
            <p:cNvPr id="96" name="Group 95"/>
            <p:cNvGrpSpPr/>
            <p:nvPr/>
          </p:nvGrpSpPr>
          <p:grpSpPr>
            <a:xfrm>
              <a:off x="6777774" y="224812"/>
              <a:ext cx="949548" cy="899627"/>
              <a:chOff x="3026979" y="1045769"/>
              <a:chExt cx="1140671" cy="1132797"/>
            </a:xfrm>
          </p:grpSpPr>
          <p:sp>
            <p:nvSpPr>
              <p:cNvPr id="110" name="Rectangle 109"/>
              <p:cNvSpPr/>
              <p:nvPr/>
            </p:nvSpPr>
            <p:spPr bwMode="auto">
              <a:xfrm>
                <a:off x="3026979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3405514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3788993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3027263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340838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378927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3030352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3403476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3786955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6763227" y="154847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076421" y="455195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089338" y="16152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391667" y="155921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766118" y="46504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 bwMode="auto">
          <a:xfrm flipH="1">
            <a:off x="7507709" y="1211009"/>
            <a:ext cx="178990" cy="20105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" name="TextBox 118"/>
          <p:cNvSpPr txBox="1"/>
          <p:nvPr/>
        </p:nvSpPr>
        <p:spPr>
          <a:xfrm>
            <a:off x="7141506" y="1672734"/>
            <a:ext cx="35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O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508987" y="1367574"/>
            <a:ext cx="986330" cy="969592"/>
            <a:chOff x="6651847" y="2577914"/>
            <a:chExt cx="986330" cy="969592"/>
          </a:xfrm>
        </p:grpSpPr>
        <p:sp>
          <p:nvSpPr>
            <p:cNvPr id="3" name="Rectangle 2"/>
            <p:cNvSpPr/>
            <p:nvPr/>
          </p:nvSpPr>
          <p:spPr bwMode="auto">
            <a:xfrm>
              <a:off x="6666630" y="2647879"/>
              <a:ext cx="947379" cy="899627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651847" y="2577914"/>
              <a:ext cx="986330" cy="969592"/>
              <a:chOff x="6668971" y="1516513"/>
              <a:chExt cx="986330" cy="969592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6668971" y="1516513"/>
                <a:ext cx="986330" cy="969592"/>
                <a:chOff x="6763227" y="154847"/>
                <a:chExt cx="986330" cy="969592"/>
              </a:xfrm>
            </p:grpSpPr>
            <p:grpSp>
              <p:nvGrpSpPr>
                <p:cNvPr id="92" name="Group 91"/>
                <p:cNvGrpSpPr/>
                <p:nvPr/>
              </p:nvGrpSpPr>
              <p:grpSpPr>
                <a:xfrm>
                  <a:off x="6777774" y="224812"/>
                  <a:ext cx="949548" cy="899627"/>
                  <a:chOff x="3026979" y="1045769"/>
                  <a:chExt cx="1140671" cy="1132797"/>
                </a:xfrm>
              </p:grpSpPr>
              <p:sp>
                <p:nvSpPr>
                  <p:cNvPr id="101" name="Rectangle 100"/>
                  <p:cNvSpPr/>
                  <p:nvPr/>
                </p:nvSpPr>
                <p:spPr bwMode="auto">
                  <a:xfrm>
                    <a:off x="3026979" y="104576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2" name="Rectangle 101"/>
                  <p:cNvSpPr/>
                  <p:nvPr/>
                </p:nvSpPr>
                <p:spPr bwMode="auto">
                  <a:xfrm>
                    <a:off x="3405514" y="104576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3" name="Rectangle 102"/>
                  <p:cNvSpPr/>
                  <p:nvPr/>
                </p:nvSpPr>
                <p:spPr bwMode="auto">
                  <a:xfrm>
                    <a:off x="3788993" y="104576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 bwMode="auto">
                  <a:xfrm>
                    <a:off x="3027263" y="142601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 bwMode="auto">
                  <a:xfrm>
                    <a:off x="3408387" y="142601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2" name="Rectangle 121"/>
                  <p:cNvSpPr/>
                  <p:nvPr/>
                </p:nvSpPr>
                <p:spPr bwMode="auto">
                  <a:xfrm>
                    <a:off x="3789277" y="142601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 bwMode="auto">
                  <a:xfrm>
                    <a:off x="3030352" y="1800193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 bwMode="auto">
                  <a:xfrm>
                    <a:off x="3403476" y="1800193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 bwMode="auto">
                  <a:xfrm>
                    <a:off x="3786955" y="1800193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93" name="TextBox 92"/>
                <p:cNvSpPr txBox="1"/>
                <p:nvPr/>
              </p:nvSpPr>
              <p:spPr>
                <a:xfrm>
                  <a:off x="6763227" y="154847"/>
                  <a:ext cx="3392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7076421" y="455195"/>
                  <a:ext cx="3578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</a:rPr>
                    <a:t>O</a:t>
                  </a: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7089338" y="161521"/>
                  <a:ext cx="3392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7391667" y="155921"/>
                  <a:ext cx="3578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</a:rPr>
                    <a:t>O</a:t>
                  </a: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6766118" y="465041"/>
                  <a:ext cx="3392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26" name="TextBox 125"/>
              <p:cNvSpPr txBox="1"/>
              <p:nvPr/>
            </p:nvSpPr>
            <p:spPr>
              <a:xfrm>
                <a:off x="7293906" y="1825134"/>
                <a:ext cx="3578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</a:rPr>
                  <a:t>O</a:t>
                </a:r>
              </a:p>
            </p:txBody>
          </p:sp>
        </p:grpSp>
      </p:grpSp>
      <p:grpSp>
        <p:nvGrpSpPr>
          <p:cNvPr id="189" name="Group 188"/>
          <p:cNvGrpSpPr/>
          <p:nvPr/>
        </p:nvGrpSpPr>
        <p:grpSpPr>
          <a:xfrm>
            <a:off x="6508983" y="1367570"/>
            <a:ext cx="986330" cy="969592"/>
            <a:chOff x="6651847" y="2577914"/>
            <a:chExt cx="986330" cy="969592"/>
          </a:xfrm>
        </p:grpSpPr>
        <p:sp>
          <p:nvSpPr>
            <p:cNvPr id="190" name="Rectangle 189"/>
            <p:cNvSpPr/>
            <p:nvPr/>
          </p:nvSpPr>
          <p:spPr bwMode="auto">
            <a:xfrm>
              <a:off x="6666630" y="2647879"/>
              <a:ext cx="947379" cy="899627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grpSp>
          <p:nvGrpSpPr>
            <p:cNvPr id="191" name="Group 190"/>
            <p:cNvGrpSpPr/>
            <p:nvPr/>
          </p:nvGrpSpPr>
          <p:grpSpPr>
            <a:xfrm>
              <a:off x="6651847" y="2577914"/>
              <a:ext cx="986330" cy="969592"/>
              <a:chOff x="6668971" y="1516513"/>
              <a:chExt cx="986330" cy="969592"/>
            </a:xfrm>
          </p:grpSpPr>
          <p:grpSp>
            <p:nvGrpSpPr>
              <p:cNvPr id="192" name="Group 191"/>
              <p:cNvGrpSpPr/>
              <p:nvPr/>
            </p:nvGrpSpPr>
            <p:grpSpPr>
              <a:xfrm>
                <a:off x="6668971" y="1516513"/>
                <a:ext cx="986330" cy="969592"/>
                <a:chOff x="6763227" y="154847"/>
                <a:chExt cx="986330" cy="969592"/>
              </a:xfrm>
            </p:grpSpPr>
            <p:grpSp>
              <p:nvGrpSpPr>
                <p:cNvPr id="194" name="Group 193"/>
                <p:cNvGrpSpPr/>
                <p:nvPr/>
              </p:nvGrpSpPr>
              <p:grpSpPr>
                <a:xfrm>
                  <a:off x="6777774" y="224812"/>
                  <a:ext cx="949548" cy="899627"/>
                  <a:chOff x="3026979" y="1045769"/>
                  <a:chExt cx="1140671" cy="1132797"/>
                </a:xfrm>
              </p:grpSpPr>
              <p:sp>
                <p:nvSpPr>
                  <p:cNvPr id="200" name="Rectangle 199"/>
                  <p:cNvSpPr/>
                  <p:nvPr/>
                </p:nvSpPr>
                <p:spPr bwMode="auto">
                  <a:xfrm>
                    <a:off x="3026979" y="104576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01" name="Rectangle 200"/>
                  <p:cNvSpPr/>
                  <p:nvPr/>
                </p:nvSpPr>
                <p:spPr bwMode="auto">
                  <a:xfrm>
                    <a:off x="3405514" y="104576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02" name="Rectangle 201"/>
                  <p:cNvSpPr/>
                  <p:nvPr/>
                </p:nvSpPr>
                <p:spPr bwMode="auto">
                  <a:xfrm>
                    <a:off x="3788993" y="104576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03" name="Rectangle 202"/>
                  <p:cNvSpPr/>
                  <p:nvPr/>
                </p:nvSpPr>
                <p:spPr bwMode="auto">
                  <a:xfrm>
                    <a:off x="3027263" y="142601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04" name="Rectangle 203"/>
                  <p:cNvSpPr/>
                  <p:nvPr/>
                </p:nvSpPr>
                <p:spPr bwMode="auto">
                  <a:xfrm>
                    <a:off x="3408387" y="142601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05" name="Rectangle 204"/>
                  <p:cNvSpPr/>
                  <p:nvPr/>
                </p:nvSpPr>
                <p:spPr bwMode="auto">
                  <a:xfrm>
                    <a:off x="3789277" y="142601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06" name="Rectangle 205"/>
                  <p:cNvSpPr/>
                  <p:nvPr/>
                </p:nvSpPr>
                <p:spPr bwMode="auto">
                  <a:xfrm>
                    <a:off x="3030352" y="1800193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 bwMode="auto">
                  <a:xfrm>
                    <a:off x="3403476" y="1800193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 bwMode="auto">
                  <a:xfrm>
                    <a:off x="3786955" y="1800193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195" name="TextBox 194"/>
                <p:cNvSpPr txBox="1"/>
                <p:nvPr/>
              </p:nvSpPr>
              <p:spPr>
                <a:xfrm>
                  <a:off x="6763227" y="154847"/>
                  <a:ext cx="3392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7076421" y="455195"/>
                  <a:ext cx="3578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</a:rPr>
                    <a:t>O</a:t>
                  </a: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7089338" y="161521"/>
                  <a:ext cx="3392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8" name="TextBox 197"/>
                <p:cNvSpPr txBox="1"/>
                <p:nvPr/>
              </p:nvSpPr>
              <p:spPr>
                <a:xfrm>
                  <a:off x="7391667" y="155921"/>
                  <a:ext cx="3578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</a:rPr>
                    <a:t>O</a:t>
                  </a:r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6766118" y="465041"/>
                  <a:ext cx="3392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93" name="TextBox 192"/>
              <p:cNvSpPr txBox="1"/>
              <p:nvPr/>
            </p:nvSpPr>
            <p:spPr>
              <a:xfrm>
                <a:off x="7293906" y="1825134"/>
                <a:ext cx="3578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</a:rPr>
                  <a:t>O</a:t>
                </a:r>
              </a:p>
            </p:txBody>
          </p:sp>
        </p:grpSp>
      </p:grpSp>
      <p:cxnSp>
        <p:nvCxnSpPr>
          <p:cNvPr id="211" name="Straight Arrow Connector 210"/>
          <p:cNvCxnSpPr/>
          <p:nvPr/>
        </p:nvCxnSpPr>
        <p:spPr bwMode="auto">
          <a:xfrm>
            <a:off x="6999861" y="2381425"/>
            <a:ext cx="0" cy="23671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Straight Arrow Connector 126"/>
          <p:cNvCxnSpPr/>
          <p:nvPr/>
        </p:nvCxnSpPr>
        <p:spPr bwMode="auto">
          <a:xfrm flipH="1">
            <a:off x="6365391" y="2395655"/>
            <a:ext cx="178990" cy="20105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tangle 6"/>
          <p:cNvSpPr/>
          <p:nvPr/>
        </p:nvSpPr>
        <p:spPr bwMode="auto">
          <a:xfrm>
            <a:off x="5391382" y="2618139"/>
            <a:ext cx="949548" cy="89962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359706" y="3154082"/>
            <a:ext cx="35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5376835" y="2548174"/>
            <a:ext cx="986330" cy="969592"/>
            <a:chOff x="6763227" y="154847"/>
            <a:chExt cx="986330" cy="969592"/>
          </a:xfrm>
        </p:grpSpPr>
        <p:grpSp>
          <p:nvGrpSpPr>
            <p:cNvPr id="154" name="Group 153"/>
            <p:cNvGrpSpPr/>
            <p:nvPr/>
          </p:nvGrpSpPr>
          <p:grpSpPr>
            <a:xfrm>
              <a:off x="6777774" y="224812"/>
              <a:ext cx="949548" cy="899627"/>
              <a:chOff x="3026979" y="1045769"/>
              <a:chExt cx="1140671" cy="1132797"/>
            </a:xfrm>
          </p:grpSpPr>
          <p:sp>
            <p:nvSpPr>
              <p:cNvPr id="160" name="Rectangle 159"/>
              <p:cNvSpPr/>
              <p:nvPr/>
            </p:nvSpPr>
            <p:spPr bwMode="auto">
              <a:xfrm>
                <a:off x="3026979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 bwMode="auto">
              <a:xfrm>
                <a:off x="3405514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 bwMode="auto">
              <a:xfrm>
                <a:off x="3788993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 bwMode="auto">
              <a:xfrm>
                <a:off x="3027263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 bwMode="auto">
              <a:xfrm>
                <a:off x="340838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 bwMode="auto">
              <a:xfrm>
                <a:off x="378927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 bwMode="auto">
              <a:xfrm>
                <a:off x="3030352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 bwMode="auto">
              <a:xfrm>
                <a:off x="3403476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 bwMode="auto">
              <a:xfrm>
                <a:off x="3786955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6763227" y="154847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7076421" y="455195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7089338" y="16152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7391667" y="155921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766118" y="46504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6002879" y="2839532"/>
            <a:ext cx="35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94719" y="3154082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502966" y="2545875"/>
            <a:ext cx="986330" cy="1065685"/>
            <a:chOff x="6520551" y="2528290"/>
            <a:chExt cx="986330" cy="1065685"/>
          </a:xfrm>
        </p:grpSpPr>
        <p:sp>
          <p:nvSpPr>
            <p:cNvPr id="239" name="Rectangle 238"/>
            <p:cNvSpPr/>
            <p:nvPr/>
          </p:nvSpPr>
          <p:spPr bwMode="auto">
            <a:xfrm>
              <a:off x="6537047" y="2614757"/>
              <a:ext cx="949548" cy="899627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6818450" y="3132310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520551" y="2528290"/>
              <a:ext cx="986330" cy="1062833"/>
              <a:chOff x="9756275" y="3067139"/>
              <a:chExt cx="986330" cy="1062833"/>
            </a:xfrm>
          </p:grpSpPr>
          <p:grpSp>
            <p:nvGrpSpPr>
              <p:cNvPr id="218" name="Group 217"/>
              <p:cNvGrpSpPr/>
              <p:nvPr/>
            </p:nvGrpSpPr>
            <p:grpSpPr>
              <a:xfrm>
                <a:off x="9756275" y="3067139"/>
                <a:ext cx="986330" cy="969592"/>
                <a:chOff x="6651847" y="2577914"/>
                <a:chExt cx="986330" cy="969592"/>
              </a:xfrm>
            </p:grpSpPr>
            <p:sp>
              <p:nvSpPr>
                <p:cNvPr id="219" name="Rectangle 218"/>
                <p:cNvSpPr/>
                <p:nvPr/>
              </p:nvSpPr>
              <p:spPr bwMode="auto">
                <a:xfrm>
                  <a:off x="6666630" y="2647879"/>
                  <a:ext cx="947379" cy="899627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med"/>
                </a:ln>
                <a:effectLst/>
                <a:ex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220" name="Group 219"/>
                <p:cNvGrpSpPr/>
                <p:nvPr/>
              </p:nvGrpSpPr>
              <p:grpSpPr>
                <a:xfrm>
                  <a:off x="6651847" y="2577914"/>
                  <a:ext cx="986330" cy="969592"/>
                  <a:chOff x="6668971" y="1516513"/>
                  <a:chExt cx="986330" cy="969592"/>
                </a:xfrm>
              </p:grpSpPr>
              <p:grpSp>
                <p:nvGrpSpPr>
                  <p:cNvPr id="221" name="Group 220"/>
                  <p:cNvGrpSpPr/>
                  <p:nvPr/>
                </p:nvGrpSpPr>
                <p:grpSpPr>
                  <a:xfrm>
                    <a:off x="6668971" y="1516513"/>
                    <a:ext cx="986330" cy="969592"/>
                    <a:chOff x="6763227" y="154847"/>
                    <a:chExt cx="986330" cy="969592"/>
                  </a:xfrm>
                </p:grpSpPr>
                <p:grpSp>
                  <p:nvGrpSpPr>
                    <p:cNvPr id="223" name="Group 222"/>
                    <p:cNvGrpSpPr/>
                    <p:nvPr/>
                  </p:nvGrpSpPr>
                  <p:grpSpPr>
                    <a:xfrm>
                      <a:off x="6777774" y="224812"/>
                      <a:ext cx="949548" cy="899627"/>
                      <a:chOff x="3026979" y="1045769"/>
                      <a:chExt cx="1140671" cy="1132797"/>
                    </a:xfrm>
                  </p:grpSpPr>
                  <p:sp>
                    <p:nvSpPr>
                      <p:cNvPr id="229" name="Rectangle 228"/>
                      <p:cNvSpPr/>
                      <p:nvPr/>
                    </p:nvSpPr>
                    <p:spPr bwMode="auto">
                      <a:xfrm>
                        <a:off x="3026979" y="104576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30" name="Rectangle 229"/>
                      <p:cNvSpPr/>
                      <p:nvPr/>
                    </p:nvSpPr>
                    <p:spPr bwMode="auto">
                      <a:xfrm>
                        <a:off x="3405514" y="104576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31" name="Rectangle 230"/>
                      <p:cNvSpPr/>
                      <p:nvPr/>
                    </p:nvSpPr>
                    <p:spPr bwMode="auto">
                      <a:xfrm>
                        <a:off x="3788993" y="104576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32" name="Rectangle 231"/>
                      <p:cNvSpPr/>
                      <p:nvPr/>
                    </p:nvSpPr>
                    <p:spPr bwMode="auto">
                      <a:xfrm>
                        <a:off x="3027263" y="142601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33" name="Rectangle 232"/>
                      <p:cNvSpPr/>
                      <p:nvPr/>
                    </p:nvSpPr>
                    <p:spPr bwMode="auto">
                      <a:xfrm>
                        <a:off x="3408387" y="142601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34" name="Rectangle 233"/>
                      <p:cNvSpPr/>
                      <p:nvPr/>
                    </p:nvSpPr>
                    <p:spPr bwMode="auto">
                      <a:xfrm>
                        <a:off x="3789277" y="142601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35" name="Rectangle 234"/>
                      <p:cNvSpPr/>
                      <p:nvPr/>
                    </p:nvSpPr>
                    <p:spPr bwMode="auto">
                      <a:xfrm>
                        <a:off x="3030352" y="1800193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36" name="Rectangle 235"/>
                      <p:cNvSpPr/>
                      <p:nvPr/>
                    </p:nvSpPr>
                    <p:spPr bwMode="auto">
                      <a:xfrm>
                        <a:off x="3403476" y="1800193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37" name="Rectangle 236"/>
                      <p:cNvSpPr/>
                      <p:nvPr/>
                    </p:nvSpPr>
                    <p:spPr bwMode="auto">
                      <a:xfrm>
                        <a:off x="3786955" y="1800193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</p:grpSp>
                <p:sp>
                  <p:nvSpPr>
                    <p:cNvPr id="224" name="TextBox 223"/>
                    <p:cNvSpPr txBox="1"/>
                    <p:nvPr/>
                  </p:nvSpPr>
                  <p:spPr>
                    <a:xfrm>
                      <a:off x="6763227" y="154847"/>
                      <a:ext cx="33920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25" name="TextBox 224"/>
                    <p:cNvSpPr txBox="1"/>
                    <p:nvPr/>
                  </p:nvSpPr>
                  <p:spPr>
                    <a:xfrm>
                      <a:off x="7076421" y="455195"/>
                      <a:ext cx="35789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p:txBody>
                </p:sp>
                <p:sp>
                  <p:nvSpPr>
                    <p:cNvPr id="226" name="TextBox 225"/>
                    <p:cNvSpPr txBox="1"/>
                    <p:nvPr/>
                  </p:nvSpPr>
                  <p:spPr>
                    <a:xfrm>
                      <a:off x="7089338" y="161521"/>
                      <a:ext cx="33920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27" name="TextBox 226"/>
                    <p:cNvSpPr txBox="1"/>
                    <p:nvPr/>
                  </p:nvSpPr>
                  <p:spPr>
                    <a:xfrm>
                      <a:off x="7391667" y="155921"/>
                      <a:ext cx="35789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p:txBody>
                </p:sp>
                <p:sp>
                  <p:nvSpPr>
                    <p:cNvPr id="228" name="TextBox 227"/>
                    <p:cNvSpPr txBox="1"/>
                    <p:nvPr/>
                  </p:nvSpPr>
                  <p:spPr>
                    <a:xfrm>
                      <a:off x="6766118" y="465041"/>
                      <a:ext cx="33920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sp>
                <p:nvSpPr>
                  <p:cNvPr id="222" name="TextBox 221"/>
                  <p:cNvSpPr txBox="1"/>
                  <p:nvPr/>
                </p:nvSpPr>
                <p:spPr>
                  <a:xfrm>
                    <a:off x="7293906" y="1825134"/>
                    <a:ext cx="35789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7030A0"/>
                        </a:solidFill>
                      </a:rPr>
                      <a:t>O</a:t>
                    </a:r>
                  </a:p>
                </p:txBody>
              </p:sp>
            </p:grpSp>
          </p:grpSp>
          <p:sp>
            <p:nvSpPr>
              <p:cNvPr id="238" name="TextBox 237"/>
              <p:cNvSpPr txBox="1"/>
              <p:nvPr/>
            </p:nvSpPr>
            <p:spPr>
              <a:xfrm>
                <a:off x="10066434" y="3668307"/>
                <a:ext cx="3578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X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cxnSp>
        <p:nvCxnSpPr>
          <p:cNvPr id="258" name="Straight Arrow Connector 257"/>
          <p:cNvCxnSpPr/>
          <p:nvPr/>
        </p:nvCxnSpPr>
        <p:spPr bwMode="auto">
          <a:xfrm flipH="1">
            <a:off x="6359526" y="3550400"/>
            <a:ext cx="178990" cy="20105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0" name="Rectangle 259"/>
          <p:cNvSpPr/>
          <p:nvPr/>
        </p:nvSpPr>
        <p:spPr>
          <a:xfrm>
            <a:off x="5311859" y="4295141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O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7" name="Rectangle 276"/>
          <p:cNvSpPr/>
          <p:nvPr/>
        </p:nvSpPr>
        <p:spPr bwMode="auto">
          <a:xfrm>
            <a:off x="6513634" y="1418146"/>
            <a:ext cx="961204" cy="899627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>
            <a:glow rad="228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4855729" y="1403118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score[0] = +1</a:t>
            </a:r>
            <a:endParaRPr lang="en-US" dirty="0"/>
          </a:p>
        </p:txBody>
      </p:sp>
      <p:sp>
        <p:nvSpPr>
          <p:cNvPr id="282" name="Line 34"/>
          <p:cNvSpPr>
            <a:spLocks noChangeShapeType="1"/>
          </p:cNvSpPr>
          <p:nvPr/>
        </p:nvSpPr>
        <p:spPr bwMode="auto">
          <a:xfrm>
            <a:off x="-73953" y="3550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" name="Line 34"/>
          <p:cNvSpPr>
            <a:spLocks noChangeShapeType="1"/>
          </p:cNvSpPr>
          <p:nvPr/>
        </p:nvSpPr>
        <p:spPr bwMode="auto">
          <a:xfrm>
            <a:off x="182357" y="380671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" name="Line 34"/>
          <p:cNvSpPr>
            <a:spLocks noChangeShapeType="1"/>
          </p:cNvSpPr>
          <p:nvPr/>
        </p:nvSpPr>
        <p:spPr bwMode="auto">
          <a:xfrm>
            <a:off x="207185" y="4045914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" name="Rounded Rectangular Callout 285"/>
          <p:cNvSpPr/>
          <p:nvPr/>
        </p:nvSpPr>
        <p:spPr bwMode="auto">
          <a:xfrm>
            <a:off x="5571092" y="4431769"/>
            <a:ext cx="2588724" cy="1116830"/>
          </a:xfrm>
          <a:prstGeom prst="wedgeRoundRectCallout">
            <a:avLst>
              <a:gd name="adj1" fmla="val 8442"/>
              <a:gd name="adj2" fmla="val -13657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70C0"/>
                </a:solidFill>
              </a:rPr>
              <a:t>The simulated human did not win by making this move…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87" name="Line 34"/>
          <p:cNvSpPr>
            <a:spLocks noChangeShapeType="1"/>
          </p:cNvSpPr>
          <p:nvPr/>
        </p:nvSpPr>
        <p:spPr bwMode="auto">
          <a:xfrm>
            <a:off x="227334" y="4536751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" name="Rounded Rectangular Callout 287"/>
          <p:cNvSpPr/>
          <p:nvPr/>
        </p:nvSpPr>
        <p:spPr bwMode="auto">
          <a:xfrm>
            <a:off x="5546670" y="4431769"/>
            <a:ext cx="2588724" cy="1116830"/>
          </a:xfrm>
          <a:prstGeom prst="wedgeRoundRectCallout">
            <a:avLst>
              <a:gd name="adj1" fmla="val 9245"/>
              <a:gd name="adj2" fmla="val -13750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This move didn’t result in a tie-game either…</a:t>
            </a:r>
          </a:p>
        </p:txBody>
      </p:sp>
      <p:sp>
        <p:nvSpPr>
          <p:cNvPr id="289" name="Line 34"/>
          <p:cNvSpPr>
            <a:spLocks noChangeShapeType="1"/>
          </p:cNvSpPr>
          <p:nvPr/>
        </p:nvSpPr>
        <p:spPr bwMode="auto">
          <a:xfrm>
            <a:off x="196794" y="5021357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" name="Line 34"/>
          <p:cNvSpPr>
            <a:spLocks noChangeShapeType="1"/>
          </p:cNvSpPr>
          <p:nvPr/>
        </p:nvSpPr>
        <p:spPr bwMode="auto">
          <a:xfrm>
            <a:off x="442713" y="5277667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" name="Rounded Rectangular Callout 290"/>
          <p:cNvSpPr/>
          <p:nvPr/>
        </p:nvSpPr>
        <p:spPr bwMode="auto">
          <a:xfrm>
            <a:off x="4605892" y="4917444"/>
            <a:ext cx="4021598" cy="1116830"/>
          </a:xfrm>
          <a:prstGeom prst="wedgeRoundRectCallout">
            <a:avLst>
              <a:gd name="adj1" fmla="val -69958"/>
              <a:gd name="adj2" fmla="val -1283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70C0"/>
                </a:solidFill>
              </a:rPr>
              <a:t>OK, so let’s see what’s the worst the </a:t>
            </a:r>
            <a:r>
              <a:rPr lang="en-US" dirty="0" smtClean="0">
                <a:solidFill>
                  <a:srgbClr val="FF0000"/>
                </a:solidFill>
              </a:rPr>
              <a:t>computer player </a:t>
            </a:r>
            <a:r>
              <a:rPr lang="en-US" dirty="0" smtClean="0">
                <a:solidFill>
                  <a:srgbClr val="0070C0"/>
                </a:solidFill>
              </a:rPr>
              <a:t>could do to us if the human made this move…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92" name="Text Box 4"/>
          <p:cNvSpPr txBox="1">
            <a:spLocks noChangeArrowheads="1"/>
          </p:cNvSpPr>
          <p:nvPr/>
        </p:nvSpPr>
        <p:spPr bwMode="auto">
          <a:xfrm>
            <a:off x="146367" y="2092253"/>
            <a:ext cx="5165492" cy="3046988"/>
          </a:xfrm>
          <a:prstGeom prst="rect">
            <a:avLst/>
          </a:prstGeom>
          <a:solidFill>
            <a:srgbClr val="FFF2E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/>
              <a:t>FindBest</a:t>
            </a:r>
            <a:r>
              <a:rPr lang="en-US" sz="1600" dirty="0" err="1" smtClean="0">
                <a:solidFill>
                  <a:srgbClr val="FF0000"/>
                </a:solidFill>
              </a:rPr>
              <a:t>Comp</a:t>
            </a:r>
            <a:r>
              <a:rPr lang="en-US" sz="1600" dirty="0" err="1" smtClean="0"/>
              <a:t>Move</a:t>
            </a:r>
            <a:r>
              <a:rPr lang="en-US" sz="1600" dirty="0" smtClean="0"/>
              <a:t>(board)</a:t>
            </a:r>
            <a:endParaRPr lang="en-US" sz="1600" dirty="0"/>
          </a:p>
          <a:p>
            <a:pPr algn="l"/>
            <a:r>
              <a:rPr lang="en-US" sz="1600" dirty="0"/>
              <a:t>{</a:t>
            </a:r>
          </a:p>
          <a:p>
            <a:pPr algn="l"/>
            <a:r>
              <a:rPr lang="en-US" sz="1600" dirty="0" smtClean="0"/>
              <a:t>   for </a:t>
            </a:r>
            <a:r>
              <a:rPr lang="en-US" sz="1600" dirty="0"/>
              <a:t>each legal move </a:t>
            </a:r>
            <a:r>
              <a:rPr lang="en-US" sz="1600" dirty="0" smtClean="0"/>
              <a:t>j the </a:t>
            </a:r>
            <a:r>
              <a:rPr lang="en-US" sz="1600" dirty="0">
                <a:solidFill>
                  <a:srgbClr val="FF0000"/>
                </a:solidFill>
              </a:rPr>
              <a:t>computer</a:t>
            </a:r>
            <a:r>
              <a:rPr lang="en-US" sz="1600" dirty="0"/>
              <a:t> can make </a:t>
            </a:r>
          </a:p>
          <a:p>
            <a:pPr algn="l"/>
            <a:r>
              <a:rPr lang="en-US" sz="1600" dirty="0"/>
              <a:t>       </a:t>
            </a:r>
            <a:r>
              <a:rPr lang="en-US" sz="1600" dirty="0" smtClean="0"/>
              <a:t>duplicate the current board and apply move j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if (</a:t>
            </a:r>
            <a:r>
              <a:rPr lang="en-US" sz="1600" dirty="0" err="1" smtClean="0"/>
              <a:t>theComputerJustWon</a:t>
            </a:r>
            <a:r>
              <a:rPr lang="en-US" sz="1600" dirty="0" smtClean="0"/>
              <a:t>() == true)  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    score[j] = -1;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else if (</a:t>
            </a:r>
            <a:r>
              <a:rPr lang="en-US" sz="1600" dirty="0" err="1" smtClean="0"/>
              <a:t>itsATieGame</a:t>
            </a:r>
            <a:r>
              <a:rPr lang="en-US" sz="1600" dirty="0" smtClean="0"/>
              <a:t>() == true) </a:t>
            </a:r>
            <a:br>
              <a:rPr lang="en-US" sz="1600" dirty="0" smtClean="0"/>
            </a:br>
            <a:r>
              <a:rPr lang="en-US" sz="1600" dirty="0" smtClean="0"/>
              <a:t>           score[j] = 0;</a:t>
            </a:r>
          </a:p>
          <a:p>
            <a:pPr algn="l"/>
            <a:r>
              <a:rPr lang="en-US" sz="1600" dirty="0" smtClean="0"/>
              <a:t>       else // not sure yet what the result will be…</a:t>
            </a:r>
            <a:br>
              <a:rPr lang="en-US" sz="1600" dirty="0" smtClean="0"/>
            </a:br>
            <a:r>
              <a:rPr lang="en-US" sz="1600" dirty="0" smtClean="0"/>
              <a:t>           score[j] </a:t>
            </a:r>
            <a:r>
              <a:rPr lang="en-US" sz="1600" dirty="0"/>
              <a:t>=</a:t>
            </a:r>
            <a:r>
              <a:rPr lang="en-US" sz="1600" dirty="0" err="1"/>
              <a:t>FindBest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Human</a:t>
            </a:r>
            <a:r>
              <a:rPr lang="en-US" sz="1600" dirty="0" err="1"/>
              <a:t>Move</a:t>
            </a:r>
            <a:r>
              <a:rPr lang="en-US" sz="1600" dirty="0" smtClean="0"/>
              <a:t>();</a:t>
            </a:r>
            <a:endParaRPr lang="en-US" sz="1600" dirty="0"/>
          </a:p>
          <a:p>
            <a:pPr algn="l"/>
            <a:r>
              <a:rPr lang="en-US" sz="1600" dirty="0" smtClean="0"/>
              <a:t>    return the </a:t>
            </a:r>
            <a:r>
              <a:rPr lang="en-US" sz="1600" dirty="0" smtClean="0">
                <a:solidFill>
                  <a:srgbClr val="FF0000"/>
                </a:solidFill>
              </a:rPr>
              <a:t>lowest</a:t>
            </a:r>
            <a:r>
              <a:rPr lang="en-US" sz="1600" dirty="0" smtClean="0"/>
              <a:t> {</a:t>
            </a:r>
            <a:r>
              <a:rPr lang="en-US" sz="1600" dirty="0" err="1" smtClean="0"/>
              <a:t>score,move</a:t>
            </a:r>
            <a:r>
              <a:rPr lang="en-US" sz="1600" dirty="0" smtClean="0"/>
              <a:t>} </a:t>
            </a:r>
            <a:endParaRPr lang="en-US" sz="1600" dirty="0">
              <a:solidFill>
                <a:schemeClr val="accent2"/>
              </a:solidFill>
            </a:endParaRPr>
          </a:p>
          <a:p>
            <a:pPr algn="l"/>
            <a:r>
              <a:rPr lang="en-US" sz="1600" dirty="0"/>
              <a:t>}</a:t>
            </a:r>
          </a:p>
        </p:txBody>
      </p:sp>
      <p:sp>
        <p:nvSpPr>
          <p:cNvPr id="293" name="Line 34"/>
          <p:cNvSpPr>
            <a:spLocks noChangeShapeType="1"/>
          </p:cNvSpPr>
          <p:nvPr/>
        </p:nvSpPr>
        <p:spPr bwMode="auto">
          <a:xfrm>
            <a:off x="-115517" y="2263294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Line 34"/>
          <p:cNvSpPr>
            <a:spLocks noChangeShapeType="1"/>
          </p:cNvSpPr>
          <p:nvPr/>
        </p:nvSpPr>
        <p:spPr bwMode="auto">
          <a:xfrm>
            <a:off x="52984" y="2729524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" name="Line 34"/>
          <p:cNvSpPr>
            <a:spLocks noChangeShapeType="1"/>
          </p:cNvSpPr>
          <p:nvPr/>
        </p:nvSpPr>
        <p:spPr bwMode="auto">
          <a:xfrm>
            <a:off x="265483" y="300754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Line 34"/>
          <p:cNvSpPr>
            <a:spLocks noChangeShapeType="1"/>
          </p:cNvSpPr>
          <p:nvPr/>
        </p:nvSpPr>
        <p:spPr bwMode="auto">
          <a:xfrm>
            <a:off x="285049" y="3214977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" name="Rounded Rectangular Callout 296"/>
          <p:cNvSpPr/>
          <p:nvPr/>
        </p:nvSpPr>
        <p:spPr bwMode="auto">
          <a:xfrm>
            <a:off x="6461626" y="5396848"/>
            <a:ext cx="2763156" cy="1116830"/>
          </a:xfrm>
          <a:prstGeom prst="wedgeRoundRectCallout">
            <a:avLst>
              <a:gd name="adj1" fmla="val -81120"/>
              <a:gd name="adj2" fmla="val -12819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70C0"/>
                </a:solidFill>
              </a:rPr>
              <a:t>The computer player would have </a:t>
            </a:r>
            <a:r>
              <a:rPr lang="en-US" dirty="0" smtClean="0">
                <a:solidFill>
                  <a:srgbClr val="FF0000"/>
                </a:solidFill>
              </a:rPr>
              <a:t>just WON </a:t>
            </a:r>
            <a:r>
              <a:rPr lang="en-US" dirty="0" smtClean="0">
                <a:solidFill>
                  <a:srgbClr val="0070C0"/>
                </a:solidFill>
              </a:rPr>
              <a:t>by making this move!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98" name="Line 34"/>
          <p:cNvSpPr>
            <a:spLocks noChangeShapeType="1"/>
          </p:cNvSpPr>
          <p:nvPr/>
        </p:nvSpPr>
        <p:spPr bwMode="auto">
          <a:xfrm>
            <a:off x="526870" y="3515467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TextBox 298"/>
          <p:cNvSpPr txBox="1"/>
          <p:nvPr/>
        </p:nvSpPr>
        <p:spPr>
          <a:xfrm>
            <a:off x="7507709" y="258141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score[0] = -1</a:t>
            </a:r>
            <a:endParaRPr lang="en-US" dirty="0"/>
          </a:p>
        </p:txBody>
      </p:sp>
      <p:sp>
        <p:nvSpPr>
          <p:cNvPr id="300" name="Line 34"/>
          <p:cNvSpPr>
            <a:spLocks noChangeShapeType="1"/>
          </p:cNvSpPr>
          <p:nvPr/>
        </p:nvSpPr>
        <p:spPr bwMode="auto">
          <a:xfrm>
            <a:off x="52984" y="2734788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6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9433E-6 L 5E-6 0.1721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7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00093 L 0.0007 0.16991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.00116 L -0.12447 0.16844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83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60" grpId="0"/>
      <p:bldP spid="277" grpId="0" animBg="1"/>
      <p:bldP spid="282" grpId="0" animBg="1"/>
      <p:bldP spid="282" grpId="1" animBg="1"/>
      <p:bldP spid="283" grpId="0" animBg="1"/>
      <p:bldP spid="283" grpId="1" animBg="1"/>
      <p:bldP spid="284" grpId="0" animBg="1"/>
      <p:bldP spid="284" grpId="1" animBg="1"/>
      <p:bldP spid="286" grpId="0" animBg="1"/>
      <p:bldP spid="286" grpId="1" animBg="1"/>
      <p:bldP spid="287" grpId="0" animBg="1"/>
      <p:bldP spid="287" grpId="1" animBg="1"/>
      <p:bldP spid="288" grpId="0" animBg="1"/>
      <p:bldP spid="288" grpId="1" animBg="1"/>
      <p:bldP spid="289" grpId="0" animBg="1"/>
      <p:bldP spid="289" grpId="1" animBg="1"/>
      <p:bldP spid="290" grpId="0" animBg="1"/>
      <p:bldP spid="290" grpId="1" animBg="1"/>
      <p:bldP spid="291" grpId="0" animBg="1"/>
      <p:bldP spid="291" grpId="1" animBg="1"/>
      <p:bldP spid="292" grpId="0" animBg="1"/>
      <p:bldP spid="293" grpId="0" animBg="1"/>
      <p:bldP spid="293" grpId="1" animBg="1"/>
      <p:bldP spid="294" grpId="0" animBg="1"/>
      <p:bldP spid="294" grpId="1" animBg="1"/>
      <p:bldP spid="295" grpId="0" animBg="1"/>
      <p:bldP spid="295" grpId="1" animBg="1"/>
      <p:bldP spid="296" grpId="0" animBg="1"/>
      <p:bldP spid="296" grpId="1" animBg="1"/>
      <p:bldP spid="297" grpId="0" animBg="1"/>
      <p:bldP spid="297" grpId="1" animBg="1"/>
      <p:bldP spid="298" grpId="0" animBg="1"/>
      <p:bldP spid="298" grpId="1" animBg="1"/>
      <p:bldP spid="299" grpId="0"/>
      <p:bldP spid="300" grpId="0" animBg="1"/>
      <p:bldP spid="300" grpId="1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Box 310"/>
          <p:cNvSpPr txBox="1"/>
          <p:nvPr/>
        </p:nvSpPr>
        <p:spPr>
          <a:xfrm>
            <a:off x="4862943" y="140311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score[0] = +1</a:t>
            </a:r>
            <a:endParaRPr lang="en-US" dirty="0"/>
          </a:p>
        </p:txBody>
      </p:sp>
      <p:sp>
        <p:nvSpPr>
          <p:cNvPr id="312" name="TextBox 311"/>
          <p:cNvSpPr txBox="1"/>
          <p:nvPr/>
        </p:nvSpPr>
        <p:spPr>
          <a:xfrm>
            <a:off x="7507709" y="258141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score[0] = -1</a:t>
            </a:r>
            <a:endParaRPr lang="en-US" dirty="0"/>
          </a:p>
        </p:txBody>
      </p:sp>
      <p:sp>
        <p:nvSpPr>
          <p:cNvPr id="303" name="Text Box 4"/>
          <p:cNvSpPr txBox="1">
            <a:spLocks noChangeArrowheads="1"/>
          </p:cNvSpPr>
          <p:nvPr/>
        </p:nvSpPr>
        <p:spPr bwMode="auto">
          <a:xfrm>
            <a:off x="13273" y="3741223"/>
            <a:ext cx="5130228" cy="3046988"/>
          </a:xfrm>
          <a:prstGeom prst="rect">
            <a:avLst/>
          </a:prstGeom>
          <a:solidFill>
            <a:srgbClr val="FFF2E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/>
              <a:t>FindBest</a:t>
            </a:r>
            <a:r>
              <a:rPr lang="en-US" sz="1600" dirty="0" err="1" smtClean="0">
                <a:solidFill>
                  <a:srgbClr val="FF0000"/>
                </a:solidFill>
              </a:rPr>
              <a:t>Comp</a:t>
            </a:r>
            <a:r>
              <a:rPr lang="en-US" sz="1600" dirty="0" err="1" smtClean="0"/>
              <a:t>Move</a:t>
            </a:r>
            <a:r>
              <a:rPr lang="en-US" sz="1600" dirty="0" smtClean="0"/>
              <a:t>(board)</a:t>
            </a:r>
            <a:endParaRPr lang="en-US" sz="1600" dirty="0"/>
          </a:p>
          <a:p>
            <a:pPr algn="l"/>
            <a:r>
              <a:rPr lang="en-US" sz="1600" dirty="0"/>
              <a:t>{</a:t>
            </a:r>
          </a:p>
          <a:p>
            <a:pPr algn="l"/>
            <a:r>
              <a:rPr lang="en-US" sz="1600" dirty="0" smtClean="0"/>
              <a:t>   for </a:t>
            </a:r>
            <a:r>
              <a:rPr lang="en-US" sz="1600" dirty="0"/>
              <a:t>each legal move </a:t>
            </a:r>
            <a:r>
              <a:rPr lang="en-US" sz="1600" dirty="0" smtClean="0"/>
              <a:t>j the </a:t>
            </a:r>
            <a:r>
              <a:rPr lang="en-US" sz="1600" dirty="0">
                <a:solidFill>
                  <a:srgbClr val="FF0000"/>
                </a:solidFill>
              </a:rPr>
              <a:t>computer</a:t>
            </a:r>
            <a:r>
              <a:rPr lang="en-US" sz="1600" dirty="0"/>
              <a:t> can make </a:t>
            </a:r>
          </a:p>
          <a:p>
            <a:pPr algn="l"/>
            <a:r>
              <a:rPr lang="en-US" sz="1600" dirty="0"/>
              <a:t>       </a:t>
            </a:r>
            <a:r>
              <a:rPr lang="en-US" sz="1600" dirty="0" smtClean="0"/>
              <a:t>duplicate the current board and apply move j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if (</a:t>
            </a:r>
            <a:r>
              <a:rPr lang="en-US" sz="1600" dirty="0" err="1" smtClean="0"/>
              <a:t>theComputerJustWon</a:t>
            </a:r>
            <a:r>
              <a:rPr lang="en-US" sz="1600" dirty="0" smtClean="0"/>
              <a:t>() == true)  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    score[j] = -1;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else if (</a:t>
            </a:r>
            <a:r>
              <a:rPr lang="en-US" sz="1600" dirty="0" err="1" smtClean="0"/>
              <a:t>itsATieGame</a:t>
            </a:r>
            <a:r>
              <a:rPr lang="en-US" sz="1600" dirty="0" smtClean="0"/>
              <a:t>() == true) </a:t>
            </a:r>
            <a:br>
              <a:rPr lang="en-US" sz="1600" dirty="0" smtClean="0"/>
            </a:br>
            <a:r>
              <a:rPr lang="en-US" sz="1600" dirty="0" smtClean="0"/>
              <a:t>           score[j] = 0;</a:t>
            </a:r>
          </a:p>
          <a:p>
            <a:pPr algn="l"/>
            <a:r>
              <a:rPr lang="en-US" sz="1600" dirty="0" smtClean="0"/>
              <a:t>       else // not sure yet what the result will be…</a:t>
            </a:r>
            <a:br>
              <a:rPr lang="en-US" sz="1600" dirty="0" smtClean="0"/>
            </a:br>
            <a:r>
              <a:rPr lang="en-US" sz="1600" dirty="0" smtClean="0"/>
              <a:t>           score[j] </a:t>
            </a:r>
            <a:r>
              <a:rPr lang="en-US" sz="1600" dirty="0"/>
              <a:t>=</a:t>
            </a:r>
            <a:r>
              <a:rPr lang="en-US" sz="1600" dirty="0" err="1"/>
              <a:t>FindBest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Human</a:t>
            </a:r>
            <a:r>
              <a:rPr lang="en-US" sz="1600" dirty="0" err="1"/>
              <a:t>Move</a:t>
            </a:r>
            <a:r>
              <a:rPr lang="en-US" sz="1600" dirty="0" smtClean="0"/>
              <a:t>();</a:t>
            </a:r>
            <a:endParaRPr lang="en-US" sz="1600" dirty="0"/>
          </a:p>
          <a:p>
            <a:pPr algn="l"/>
            <a:r>
              <a:rPr lang="en-US" sz="1600" dirty="0" smtClean="0"/>
              <a:t>    return the </a:t>
            </a:r>
            <a:r>
              <a:rPr lang="en-US" sz="1600" dirty="0" smtClean="0">
                <a:solidFill>
                  <a:srgbClr val="FF0000"/>
                </a:solidFill>
              </a:rPr>
              <a:t>lowest</a:t>
            </a:r>
            <a:r>
              <a:rPr lang="en-US" sz="1600" dirty="0" smtClean="0"/>
              <a:t> {</a:t>
            </a:r>
            <a:r>
              <a:rPr lang="en-US" sz="1600" dirty="0" err="1" smtClean="0"/>
              <a:t>score,move</a:t>
            </a:r>
            <a:r>
              <a:rPr lang="en-US" sz="1600" dirty="0" smtClean="0"/>
              <a:t>} </a:t>
            </a:r>
            <a:endParaRPr lang="en-US" sz="1600" dirty="0">
              <a:solidFill>
                <a:schemeClr val="accent2"/>
              </a:solidFill>
            </a:endParaRPr>
          </a:p>
          <a:p>
            <a:pPr algn="l"/>
            <a:r>
              <a:rPr lang="en-US" sz="1600" dirty="0"/>
              <a:t>}</a:t>
            </a:r>
          </a:p>
        </p:txBody>
      </p:sp>
      <p:sp>
        <p:nvSpPr>
          <p:cNvPr id="304" name="Line 34"/>
          <p:cNvSpPr>
            <a:spLocks noChangeShapeType="1"/>
          </p:cNvSpPr>
          <p:nvPr/>
        </p:nvSpPr>
        <p:spPr bwMode="auto">
          <a:xfrm>
            <a:off x="373439" y="6105738"/>
            <a:ext cx="381000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Text Box 4"/>
          <p:cNvSpPr txBox="1">
            <a:spLocks noChangeArrowheads="1"/>
          </p:cNvSpPr>
          <p:nvPr/>
        </p:nvSpPr>
        <p:spPr bwMode="auto">
          <a:xfrm>
            <a:off x="72154" y="2908275"/>
            <a:ext cx="5164864" cy="3046988"/>
          </a:xfrm>
          <a:prstGeom prst="rect">
            <a:avLst/>
          </a:prstGeom>
          <a:solidFill>
            <a:srgbClr val="FFF2E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/>
              <a:t>FindBest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</a:rPr>
              <a:t>Human</a:t>
            </a:r>
            <a:r>
              <a:rPr lang="en-US" sz="1600" dirty="0" err="1" smtClean="0"/>
              <a:t>Move</a:t>
            </a:r>
            <a:r>
              <a:rPr lang="en-US" sz="1600" dirty="0" smtClean="0"/>
              <a:t>(board)</a:t>
            </a:r>
            <a:endParaRPr lang="en-US" sz="1600" dirty="0"/>
          </a:p>
          <a:p>
            <a:pPr algn="l"/>
            <a:r>
              <a:rPr lang="en-US" sz="1600" dirty="0"/>
              <a:t>{</a:t>
            </a:r>
          </a:p>
          <a:p>
            <a:pPr algn="l"/>
            <a:r>
              <a:rPr lang="en-US" sz="1600" dirty="0" smtClean="0"/>
              <a:t>   for </a:t>
            </a:r>
            <a:r>
              <a:rPr lang="en-US" sz="1600" dirty="0"/>
              <a:t>each legal move </a:t>
            </a:r>
            <a:r>
              <a:rPr lang="en-US" sz="1600" dirty="0" smtClean="0"/>
              <a:t>j the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human </a:t>
            </a:r>
            <a:r>
              <a:rPr lang="en-US" sz="1600" dirty="0" smtClean="0"/>
              <a:t>can </a:t>
            </a:r>
            <a:r>
              <a:rPr lang="en-US" sz="1600" dirty="0"/>
              <a:t>make </a:t>
            </a:r>
          </a:p>
          <a:p>
            <a:pPr algn="l"/>
            <a:r>
              <a:rPr lang="en-US" sz="1600" dirty="0"/>
              <a:t>       </a:t>
            </a:r>
            <a:r>
              <a:rPr lang="en-US" sz="1600" dirty="0" smtClean="0"/>
              <a:t>duplicate the current board and apply move j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if (</a:t>
            </a:r>
            <a:r>
              <a:rPr lang="en-US" sz="1600" dirty="0" err="1" smtClean="0"/>
              <a:t>theHumanJustWon</a:t>
            </a:r>
            <a:r>
              <a:rPr lang="en-US" sz="1600" dirty="0" smtClean="0"/>
              <a:t>() == true)  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    score[j] = -1;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else if (</a:t>
            </a:r>
            <a:r>
              <a:rPr lang="en-US" sz="1600" dirty="0" err="1" smtClean="0"/>
              <a:t>itsATieGame</a:t>
            </a:r>
            <a:r>
              <a:rPr lang="en-US" sz="1600" dirty="0" smtClean="0"/>
              <a:t>() == true) </a:t>
            </a:r>
            <a:br>
              <a:rPr lang="en-US" sz="1600" dirty="0" smtClean="0"/>
            </a:br>
            <a:r>
              <a:rPr lang="en-US" sz="1600" dirty="0" smtClean="0"/>
              <a:t>           score[j] = 0;</a:t>
            </a:r>
          </a:p>
          <a:p>
            <a:pPr algn="l"/>
            <a:r>
              <a:rPr lang="en-US" sz="1600" dirty="0" smtClean="0"/>
              <a:t>       else // not sure yet what the result will be…</a:t>
            </a:r>
            <a:br>
              <a:rPr lang="en-US" sz="1600" dirty="0" smtClean="0"/>
            </a:br>
            <a:r>
              <a:rPr lang="en-US" sz="1600" dirty="0" smtClean="0"/>
              <a:t>           score[j] </a:t>
            </a:r>
            <a:r>
              <a:rPr lang="en-US" sz="1600" dirty="0"/>
              <a:t>=</a:t>
            </a:r>
            <a:r>
              <a:rPr lang="en-US" sz="1600" dirty="0" err="1" smtClean="0"/>
              <a:t>FindBest</a:t>
            </a:r>
            <a:r>
              <a:rPr lang="en-US" sz="1600" dirty="0" err="1" smtClean="0">
                <a:solidFill>
                  <a:srgbClr val="FF0000"/>
                </a:solidFill>
              </a:rPr>
              <a:t>Comp</a:t>
            </a:r>
            <a:r>
              <a:rPr lang="en-US" sz="1600" dirty="0" err="1" smtClean="0"/>
              <a:t>Move</a:t>
            </a:r>
            <a:r>
              <a:rPr lang="en-US" sz="1600" dirty="0" smtClean="0"/>
              <a:t>();</a:t>
            </a:r>
            <a:endParaRPr lang="en-US" sz="1600" dirty="0"/>
          </a:p>
          <a:p>
            <a:pPr algn="l"/>
            <a:r>
              <a:rPr lang="en-US" sz="1600" dirty="0" smtClean="0"/>
              <a:t>    return the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highest</a:t>
            </a:r>
            <a:r>
              <a:rPr lang="en-US" sz="1600" dirty="0" smtClean="0"/>
              <a:t> {</a:t>
            </a:r>
            <a:r>
              <a:rPr lang="en-US" sz="1600" dirty="0" err="1" smtClean="0"/>
              <a:t>score,move</a:t>
            </a:r>
            <a:r>
              <a:rPr lang="en-US" sz="1600" dirty="0" smtClean="0"/>
              <a:t>} </a:t>
            </a:r>
            <a:endParaRPr lang="en-US" sz="1600" dirty="0">
              <a:solidFill>
                <a:schemeClr val="accent2"/>
              </a:solidFill>
            </a:endParaRPr>
          </a:p>
          <a:p>
            <a:pPr algn="l"/>
            <a:r>
              <a:rPr lang="en-US" sz="1600" dirty="0"/>
              <a:t>}</a:t>
            </a:r>
          </a:p>
        </p:txBody>
      </p:sp>
      <p:sp>
        <p:nvSpPr>
          <p:cNvPr id="306" name="Line 34"/>
          <p:cNvSpPr>
            <a:spLocks noChangeShapeType="1"/>
          </p:cNvSpPr>
          <p:nvPr/>
        </p:nvSpPr>
        <p:spPr bwMode="auto">
          <a:xfrm>
            <a:off x="442713" y="5277667"/>
            <a:ext cx="381000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" name="Text Box 4"/>
          <p:cNvSpPr txBox="1">
            <a:spLocks noChangeArrowheads="1"/>
          </p:cNvSpPr>
          <p:nvPr/>
        </p:nvSpPr>
        <p:spPr bwMode="auto">
          <a:xfrm>
            <a:off x="146367" y="2092253"/>
            <a:ext cx="5165492" cy="3046988"/>
          </a:xfrm>
          <a:prstGeom prst="rect">
            <a:avLst/>
          </a:prstGeom>
          <a:solidFill>
            <a:srgbClr val="FFF2E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/>
              <a:t>FindBest</a:t>
            </a:r>
            <a:r>
              <a:rPr lang="en-US" sz="1600" dirty="0" err="1" smtClean="0">
                <a:solidFill>
                  <a:srgbClr val="FF0000"/>
                </a:solidFill>
              </a:rPr>
              <a:t>Comp</a:t>
            </a:r>
            <a:r>
              <a:rPr lang="en-US" sz="1600" dirty="0" err="1" smtClean="0"/>
              <a:t>Move</a:t>
            </a:r>
            <a:r>
              <a:rPr lang="en-US" sz="1600" dirty="0" smtClean="0"/>
              <a:t>(board)</a:t>
            </a:r>
            <a:endParaRPr lang="en-US" sz="1600" dirty="0"/>
          </a:p>
          <a:p>
            <a:pPr algn="l"/>
            <a:r>
              <a:rPr lang="en-US" sz="1600" dirty="0"/>
              <a:t>{</a:t>
            </a:r>
          </a:p>
          <a:p>
            <a:pPr algn="l"/>
            <a:r>
              <a:rPr lang="en-US" sz="1600" dirty="0" smtClean="0"/>
              <a:t>   for </a:t>
            </a:r>
            <a:r>
              <a:rPr lang="en-US" sz="1600" dirty="0"/>
              <a:t>each legal move </a:t>
            </a:r>
            <a:r>
              <a:rPr lang="en-US" sz="1600" dirty="0" smtClean="0"/>
              <a:t>j the </a:t>
            </a:r>
            <a:r>
              <a:rPr lang="en-US" sz="1600" dirty="0">
                <a:solidFill>
                  <a:srgbClr val="FF0000"/>
                </a:solidFill>
              </a:rPr>
              <a:t>computer</a:t>
            </a:r>
            <a:r>
              <a:rPr lang="en-US" sz="1600" dirty="0"/>
              <a:t> can make </a:t>
            </a:r>
          </a:p>
          <a:p>
            <a:pPr algn="l"/>
            <a:r>
              <a:rPr lang="en-US" sz="1600" dirty="0"/>
              <a:t>       </a:t>
            </a:r>
            <a:r>
              <a:rPr lang="en-US" sz="1600" dirty="0" smtClean="0"/>
              <a:t>duplicate the current board and apply move j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if (</a:t>
            </a:r>
            <a:r>
              <a:rPr lang="en-US" sz="1600" dirty="0" err="1" smtClean="0"/>
              <a:t>theComputerJustWon</a:t>
            </a:r>
            <a:r>
              <a:rPr lang="en-US" sz="1600" dirty="0" smtClean="0"/>
              <a:t>() == true)  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    score[j] = -1;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else if (</a:t>
            </a:r>
            <a:r>
              <a:rPr lang="en-US" sz="1600" dirty="0" err="1" smtClean="0"/>
              <a:t>itsATieGame</a:t>
            </a:r>
            <a:r>
              <a:rPr lang="en-US" sz="1600" dirty="0" smtClean="0"/>
              <a:t>() == true) </a:t>
            </a:r>
            <a:br>
              <a:rPr lang="en-US" sz="1600" dirty="0" smtClean="0"/>
            </a:br>
            <a:r>
              <a:rPr lang="en-US" sz="1600" dirty="0" smtClean="0"/>
              <a:t>           score[j] = 0;</a:t>
            </a:r>
          </a:p>
          <a:p>
            <a:pPr algn="l"/>
            <a:r>
              <a:rPr lang="en-US" sz="1600" dirty="0" smtClean="0"/>
              <a:t>       else // not sure yet what the result will be…</a:t>
            </a:r>
            <a:br>
              <a:rPr lang="en-US" sz="1600" dirty="0" smtClean="0"/>
            </a:br>
            <a:r>
              <a:rPr lang="en-US" sz="1600" dirty="0" smtClean="0"/>
              <a:t>           score[j] </a:t>
            </a:r>
            <a:r>
              <a:rPr lang="en-US" sz="1600" dirty="0"/>
              <a:t>=</a:t>
            </a:r>
            <a:r>
              <a:rPr lang="en-US" sz="1600" dirty="0" err="1"/>
              <a:t>FindBest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Human</a:t>
            </a:r>
            <a:r>
              <a:rPr lang="en-US" sz="1600" dirty="0" err="1"/>
              <a:t>Move</a:t>
            </a:r>
            <a:r>
              <a:rPr lang="en-US" sz="1600" dirty="0" smtClean="0"/>
              <a:t>();</a:t>
            </a:r>
            <a:endParaRPr lang="en-US" sz="1600" dirty="0"/>
          </a:p>
          <a:p>
            <a:pPr algn="l"/>
            <a:r>
              <a:rPr lang="en-US" sz="1600" dirty="0" smtClean="0"/>
              <a:t>    return the </a:t>
            </a:r>
            <a:r>
              <a:rPr lang="en-US" sz="1600" dirty="0" smtClean="0">
                <a:solidFill>
                  <a:srgbClr val="FF0000"/>
                </a:solidFill>
              </a:rPr>
              <a:t>lowest</a:t>
            </a:r>
            <a:r>
              <a:rPr lang="en-US" sz="1600" dirty="0" smtClean="0"/>
              <a:t> {</a:t>
            </a:r>
            <a:r>
              <a:rPr lang="en-US" sz="1600" dirty="0" err="1" smtClean="0"/>
              <a:t>score,move</a:t>
            </a:r>
            <a:r>
              <a:rPr lang="en-US" sz="1600" dirty="0" smtClean="0"/>
              <a:t>} </a:t>
            </a:r>
            <a:endParaRPr lang="en-US" sz="1600" dirty="0">
              <a:solidFill>
                <a:schemeClr val="accent2"/>
              </a:solidFill>
            </a:endParaRPr>
          </a:p>
          <a:p>
            <a:pPr algn="l"/>
            <a:r>
              <a:rPr lang="en-US" sz="1600" dirty="0"/>
              <a:t>}</a:t>
            </a:r>
          </a:p>
        </p:txBody>
      </p:sp>
      <p:cxnSp>
        <p:nvCxnSpPr>
          <p:cNvPr id="252" name="Straight Arrow Connector 251"/>
          <p:cNvCxnSpPr/>
          <p:nvPr/>
        </p:nvCxnSpPr>
        <p:spPr bwMode="auto">
          <a:xfrm flipH="1">
            <a:off x="6358178" y="3549052"/>
            <a:ext cx="178990" cy="20105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EF9B-8737-4320-AEC5-453FDFE43D59}" type="slidenum">
              <a:rPr lang="en-US"/>
              <a:pPr/>
              <a:t>78</a:t>
            </a:fld>
            <a:endParaRPr lang="en-US"/>
          </a:p>
        </p:txBody>
      </p:sp>
      <p:sp>
        <p:nvSpPr>
          <p:cNvPr id="768015" name="Text Box 15"/>
          <p:cNvSpPr txBox="1">
            <a:spLocks noChangeArrowheads="1"/>
          </p:cNvSpPr>
          <p:nvPr/>
        </p:nvSpPr>
        <p:spPr bwMode="auto">
          <a:xfrm>
            <a:off x="5471185" y="3989518"/>
            <a:ext cx="5781513" cy="2708434"/>
          </a:xfrm>
          <a:prstGeom prst="rect">
            <a:avLst/>
          </a:prstGeom>
          <a:solidFill>
            <a:srgbClr val="FFFF99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err="1" smtClean="0"/>
              <a:t>GameBoard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;</a:t>
            </a:r>
          </a:p>
          <a:p>
            <a:pPr algn="l"/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dirty="0" smtClean="0"/>
              <a:t>while (</a:t>
            </a:r>
            <a:r>
              <a:rPr lang="en-US" dirty="0" err="1" smtClean="0"/>
              <a:t>someoneWonOrItWasATieGame</a:t>
            </a:r>
            <a:r>
              <a:rPr lang="en-US" dirty="0" smtClean="0"/>
              <a:t>() == false)</a:t>
            </a:r>
            <a:endParaRPr lang="en-US" dirty="0"/>
          </a:p>
          <a:p>
            <a:pPr algn="l"/>
            <a:r>
              <a:rPr lang="en-US" dirty="0" smtClean="0"/>
              <a:t>{</a:t>
            </a:r>
          </a:p>
          <a:p>
            <a:pPr algn="l"/>
            <a:r>
              <a:rPr lang="en-US" dirty="0" smtClean="0"/>
              <a:t>  move </a:t>
            </a:r>
            <a:r>
              <a:rPr lang="en-US" dirty="0"/>
              <a:t>= </a:t>
            </a:r>
            <a:r>
              <a:rPr lang="en-US" dirty="0" err="1" smtClean="0"/>
              <a:t>GetPlayerMove</a:t>
            </a:r>
            <a:r>
              <a:rPr lang="en-US" dirty="0" smtClean="0"/>
              <a:t>(b);</a:t>
            </a:r>
            <a:endParaRPr lang="en-US" dirty="0"/>
          </a:p>
          <a:p>
            <a:pPr algn="l"/>
            <a:r>
              <a:rPr lang="en-US" dirty="0"/>
              <a:t>  </a:t>
            </a:r>
            <a:r>
              <a:rPr lang="en-US" dirty="0" err="1" smtClean="0"/>
              <a:t>b.applyMove</a:t>
            </a:r>
            <a:r>
              <a:rPr lang="en-US" dirty="0" smtClean="0"/>
              <a:t>(move);</a:t>
            </a:r>
            <a:br>
              <a:rPr lang="en-US" dirty="0" smtClean="0"/>
            </a:br>
            <a:endParaRPr lang="en-US" dirty="0"/>
          </a:p>
          <a:p>
            <a:pPr algn="l"/>
            <a:r>
              <a:rPr lang="en-US" dirty="0"/>
              <a:t>  move = </a:t>
            </a:r>
            <a:r>
              <a:rPr lang="en-US" dirty="0" err="1" smtClean="0"/>
              <a:t>FindBestCompMove</a:t>
            </a:r>
            <a:r>
              <a:rPr lang="en-US" dirty="0" smtClean="0"/>
              <a:t>(b);</a:t>
            </a:r>
            <a:endParaRPr lang="en-US" dirty="0"/>
          </a:p>
          <a:p>
            <a:pPr algn="l"/>
            <a:r>
              <a:rPr lang="en-US" dirty="0"/>
              <a:t>  </a:t>
            </a:r>
            <a:r>
              <a:rPr lang="en-US" dirty="0" err="1" smtClean="0"/>
              <a:t>b.applyMove</a:t>
            </a:r>
            <a:r>
              <a:rPr lang="en-US" dirty="0" smtClean="0"/>
              <a:t>(move);</a:t>
            </a:r>
            <a:endParaRPr lang="en-US" dirty="0"/>
          </a:p>
          <a:p>
            <a:pPr algn="l"/>
            <a:r>
              <a:rPr lang="en-US" dirty="0"/>
              <a:t>}</a:t>
            </a:r>
          </a:p>
        </p:txBody>
      </p:sp>
      <p:sp>
        <p:nvSpPr>
          <p:cNvPr id="47" name="Rectangle 3"/>
          <p:cNvSpPr>
            <a:spLocks noGrp="1" noChangeArrowheads="1"/>
          </p:cNvSpPr>
          <p:nvPr>
            <p:ph type="title"/>
          </p:nvPr>
        </p:nvSpPr>
        <p:spPr>
          <a:xfrm>
            <a:off x="-529432" y="-228600"/>
            <a:ext cx="7772400" cy="1143000"/>
          </a:xfrm>
        </p:spPr>
        <p:txBody>
          <a:bodyPr/>
          <a:lstStyle/>
          <a:p>
            <a:r>
              <a:rPr lang="en-US" sz="3200" dirty="0" smtClean="0"/>
              <a:t>Writing a </a:t>
            </a:r>
            <a:r>
              <a:rPr lang="en-US" sz="3200" dirty="0" err="1" smtClean="0"/>
              <a:t>TicTacToe</a:t>
            </a:r>
            <a:r>
              <a:rPr lang="en-US" sz="3200" dirty="0" smtClean="0"/>
              <a:t> Player</a:t>
            </a: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6516571" y="1364113"/>
            <a:ext cx="986330" cy="969592"/>
            <a:chOff x="6763227" y="154847"/>
            <a:chExt cx="986330" cy="969592"/>
          </a:xfrm>
        </p:grpSpPr>
        <p:grpSp>
          <p:nvGrpSpPr>
            <p:cNvPr id="48" name="Group 47"/>
            <p:cNvGrpSpPr/>
            <p:nvPr/>
          </p:nvGrpSpPr>
          <p:grpSpPr>
            <a:xfrm>
              <a:off x="6777774" y="224812"/>
              <a:ext cx="949548" cy="899627"/>
              <a:chOff x="3026979" y="1045769"/>
              <a:chExt cx="1140671" cy="1132797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3026979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3405514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3788993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3027263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340838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378927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3030352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3403476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786955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6763227" y="154847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076421" y="455195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089338" y="16152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391667" y="155921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766118" y="46504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665328" y="162863"/>
            <a:ext cx="986330" cy="969592"/>
            <a:chOff x="6763227" y="154847"/>
            <a:chExt cx="986330" cy="969592"/>
          </a:xfrm>
        </p:grpSpPr>
        <p:grpSp>
          <p:nvGrpSpPr>
            <p:cNvPr id="96" name="Group 95"/>
            <p:cNvGrpSpPr/>
            <p:nvPr/>
          </p:nvGrpSpPr>
          <p:grpSpPr>
            <a:xfrm>
              <a:off x="6777774" y="224812"/>
              <a:ext cx="949548" cy="899627"/>
              <a:chOff x="3026979" y="1045769"/>
              <a:chExt cx="1140671" cy="1132797"/>
            </a:xfrm>
          </p:grpSpPr>
          <p:sp>
            <p:nvSpPr>
              <p:cNvPr id="110" name="Rectangle 109"/>
              <p:cNvSpPr/>
              <p:nvPr/>
            </p:nvSpPr>
            <p:spPr bwMode="auto">
              <a:xfrm>
                <a:off x="3026979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3405514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3788993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3027263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340838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378927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3030352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3403476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3786955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6763227" y="154847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076421" y="455195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089338" y="16152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391667" y="155921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766118" y="46504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 bwMode="auto">
          <a:xfrm flipH="1">
            <a:off x="7507709" y="1211009"/>
            <a:ext cx="178990" cy="20105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" name="TextBox 118"/>
          <p:cNvSpPr txBox="1"/>
          <p:nvPr/>
        </p:nvSpPr>
        <p:spPr>
          <a:xfrm>
            <a:off x="7141506" y="1672734"/>
            <a:ext cx="35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O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508987" y="1367574"/>
            <a:ext cx="986330" cy="969592"/>
            <a:chOff x="6651847" y="2577914"/>
            <a:chExt cx="986330" cy="969592"/>
          </a:xfrm>
        </p:grpSpPr>
        <p:sp>
          <p:nvSpPr>
            <p:cNvPr id="3" name="Rectangle 2"/>
            <p:cNvSpPr/>
            <p:nvPr/>
          </p:nvSpPr>
          <p:spPr bwMode="auto">
            <a:xfrm>
              <a:off x="6666630" y="2647879"/>
              <a:ext cx="947379" cy="899627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651847" y="2577914"/>
              <a:ext cx="986330" cy="969592"/>
              <a:chOff x="6668971" y="1516513"/>
              <a:chExt cx="986330" cy="969592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6668971" y="1516513"/>
                <a:ext cx="986330" cy="969592"/>
                <a:chOff x="6763227" y="154847"/>
                <a:chExt cx="986330" cy="969592"/>
              </a:xfrm>
            </p:grpSpPr>
            <p:grpSp>
              <p:nvGrpSpPr>
                <p:cNvPr id="92" name="Group 91"/>
                <p:cNvGrpSpPr/>
                <p:nvPr/>
              </p:nvGrpSpPr>
              <p:grpSpPr>
                <a:xfrm>
                  <a:off x="6777774" y="224812"/>
                  <a:ext cx="949548" cy="899627"/>
                  <a:chOff x="3026979" y="1045769"/>
                  <a:chExt cx="1140671" cy="1132797"/>
                </a:xfrm>
              </p:grpSpPr>
              <p:sp>
                <p:nvSpPr>
                  <p:cNvPr id="101" name="Rectangle 100"/>
                  <p:cNvSpPr/>
                  <p:nvPr/>
                </p:nvSpPr>
                <p:spPr bwMode="auto">
                  <a:xfrm>
                    <a:off x="3026979" y="104576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2" name="Rectangle 101"/>
                  <p:cNvSpPr/>
                  <p:nvPr/>
                </p:nvSpPr>
                <p:spPr bwMode="auto">
                  <a:xfrm>
                    <a:off x="3405514" y="104576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3" name="Rectangle 102"/>
                  <p:cNvSpPr/>
                  <p:nvPr/>
                </p:nvSpPr>
                <p:spPr bwMode="auto">
                  <a:xfrm>
                    <a:off x="3788993" y="104576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 bwMode="auto">
                  <a:xfrm>
                    <a:off x="3027263" y="142601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 bwMode="auto">
                  <a:xfrm>
                    <a:off x="3408387" y="142601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2" name="Rectangle 121"/>
                  <p:cNvSpPr/>
                  <p:nvPr/>
                </p:nvSpPr>
                <p:spPr bwMode="auto">
                  <a:xfrm>
                    <a:off x="3789277" y="142601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 bwMode="auto">
                  <a:xfrm>
                    <a:off x="3030352" y="1800193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 bwMode="auto">
                  <a:xfrm>
                    <a:off x="3403476" y="1800193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 bwMode="auto">
                  <a:xfrm>
                    <a:off x="3786955" y="1800193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93" name="TextBox 92"/>
                <p:cNvSpPr txBox="1"/>
                <p:nvPr/>
              </p:nvSpPr>
              <p:spPr>
                <a:xfrm>
                  <a:off x="6763227" y="154847"/>
                  <a:ext cx="3392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7076421" y="455195"/>
                  <a:ext cx="3578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</a:rPr>
                    <a:t>O</a:t>
                  </a: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7089338" y="161521"/>
                  <a:ext cx="3392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7391667" y="155921"/>
                  <a:ext cx="3578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</a:rPr>
                    <a:t>O</a:t>
                  </a: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6766118" y="465041"/>
                  <a:ext cx="3392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26" name="TextBox 125"/>
              <p:cNvSpPr txBox="1"/>
              <p:nvPr/>
            </p:nvSpPr>
            <p:spPr>
              <a:xfrm>
                <a:off x="7293906" y="1825134"/>
                <a:ext cx="3578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</a:rPr>
                  <a:t>O</a:t>
                </a:r>
              </a:p>
            </p:txBody>
          </p:sp>
        </p:grpSp>
      </p:grpSp>
      <p:grpSp>
        <p:nvGrpSpPr>
          <p:cNvPr id="189" name="Group 188"/>
          <p:cNvGrpSpPr/>
          <p:nvPr/>
        </p:nvGrpSpPr>
        <p:grpSpPr>
          <a:xfrm>
            <a:off x="6508983" y="1367570"/>
            <a:ext cx="986330" cy="969592"/>
            <a:chOff x="6651847" y="2577914"/>
            <a:chExt cx="986330" cy="969592"/>
          </a:xfrm>
        </p:grpSpPr>
        <p:sp>
          <p:nvSpPr>
            <p:cNvPr id="190" name="Rectangle 189"/>
            <p:cNvSpPr/>
            <p:nvPr/>
          </p:nvSpPr>
          <p:spPr bwMode="auto">
            <a:xfrm>
              <a:off x="6666630" y="2647879"/>
              <a:ext cx="947379" cy="899627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grpSp>
          <p:nvGrpSpPr>
            <p:cNvPr id="191" name="Group 190"/>
            <p:cNvGrpSpPr/>
            <p:nvPr/>
          </p:nvGrpSpPr>
          <p:grpSpPr>
            <a:xfrm>
              <a:off x="6651847" y="2577914"/>
              <a:ext cx="986330" cy="969592"/>
              <a:chOff x="6668971" y="1516513"/>
              <a:chExt cx="986330" cy="969592"/>
            </a:xfrm>
          </p:grpSpPr>
          <p:grpSp>
            <p:nvGrpSpPr>
              <p:cNvPr id="192" name="Group 191"/>
              <p:cNvGrpSpPr/>
              <p:nvPr/>
            </p:nvGrpSpPr>
            <p:grpSpPr>
              <a:xfrm>
                <a:off x="6668971" y="1516513"/>
                <a:ext cx="986330" cy="969592"/>
                <a:chOff x="6763227" y="154847"/>
                <a:chExt cx="986330" cy="969592"/>
              </a:xfrm>
            </p:grpSpPr>
            <p:grpSp>
              <p:nvGrpSpPr>
                <p:cNvPr id="194" name="Group 193"/>
                <p:cNvGrpSpPr/>
                <p:nvPr/>
              </p:nvGrpSpPr>
              <p:grpSpPr>
                <a:xfrm>
                  <a:off x="6777774" y="224812"/>
                  <a:ext cx="949548" cy="899627"/>
                  <a:chOff x="3026979" y="1045769"/>
                  <a:chExt cx="1140671" cy="1132797"/>
                </a:xfrm>
              </p:grpSpPr>
              <p:sp>
                <p:nvSpPr>
                  <p:cNvPr id="200" name="Rectangle 199"/>
                  <p:cNvSpPr/>
                  <p:nvPr/>
                </p:nvSpPr>
                <p:spPr bwMode="auto">
                  <a:xfrm>
                    <a:off x="3026979" y="104576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01" name="Rectangle 200"/>
                  <p:cNvSpPr/>
                  <p:nvPr/>
                </p:nvSpPr>
                <p:spPr bwMode="auto">
                  <a:xfrm>
                    <a:off x="3405514" y="104576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02" name="Rectangle 201"/>
                  <p:cNvSpPr/>
                  <p:nvPr/>
                </p:nvSpPr>
                <p:spPr bwMode="auto">
                  <a:xfrm>
                    <a:off x="3788993" y="104576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03" name="Rectangle 202"/>
                  <p:cNvSpPr/>
                  <p:nvPr/>
                </p:nvSpPr>
                <p:spPr bwMode="auto">
                  <a:xfrm>
                    <a:off x="3027263" y="142601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04" name="Rectangle 203"/>
                  <p:cNvSpPr/>
                  <p:nvPr/>
                </p:nvSpPr>
                <p:spPr bwMode="auto">
                  <a:xfrm>
                    <a:off x="3408387" y="142601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05" name="Rectangle 204"/>
                  <p:cNvSpPr/>
                  <p:nvPr/>
                </p:nvSpPr>
                <p:spPr bwMode="auto">
                  <a:xfrm>
                    <a:off x="3789277" y="142601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06" name="Rectangle 205"/>
                  <p:cNvSpPr/>
                  <p:nvPr/>
                </p:nvSpPr>
                <p:spPr bwMode="auto">
                  <a:xfrm>
                    <a:off x="3030352" y="1800193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 bwMode="auto">
                  <a:xfrm>
                    <a:off x="3403476" y="1800193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 bwMode="auto">
                  <a:xfrm>
                    <a:off x="3786955" y="1800193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195" name="TextBox 194"/>
                <p:cNvSpPr txBox="1"/>
                <p:nvPr/>
              </p:nvSpPr>
              <p:spPr>
                <a:xfrm>
                  <a:off x="6763227" y="154847"/>
                  <a:ext cx="3392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7076421" y="455195"/>
                  <a:ext cx="3578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</a:rPr>
                    <a:t>O</a:t>
                  </a: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7089338" y="161521"/>
                  <a:ext cx="3392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8" name="TextBox 197"/>
                <p:cNvSpPr txBox="1"/>
                <p:nvPr/>
              </p:nvSpPr>
              <p:spPr>
                <a:xfrm>
                  <a:off x="7391667" y="155921"/>
                  <a:ext cx="3578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</a:rPr>
                    <a:t>O</a:t>
                  </a:r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6766118" y="465041"/>
                  <a:ext cx="3392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93" name="TextBox 192"/>
              <p:cNvSpPr txBox="1"/>
              <p:nvPr/>
            </p:nvSpPr>
            <p:spPr>
              <a:xfrm>
                <a:off x="7293906" y="1825134"/>
                <a:ext cx="3578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</a:rPr>
                  <a:t>O</a:t>
                </a:r>
              </a:p>
            </p:txBody>
          </p:sp>
        </p:grpSp>
      </p:grpSp>
      <p:cxnSp>
        <p:nvCxnSpPr>
          <p:cNvPr id="211" name="Straight Arrow Connector 210"/>
          <p:cNvCxnSpPr/>
          <p:nvPr/>
        </p:nvCxnSpPr>
        <p:spPr bwMode="auto">
          <a:xfrm>
            <a:off x="6999861" y="2381425"/>
            <a:ext cx="0" cy="23671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Straight Arrow Connector 126"/>
          <p:cNvCxnSpPr/>
          <p:nvPr/>
        </p:nvCxnSpPr>
        <p:spPr bwMode="auto">
          <a:xfrm flipH="1">
            <a:off x="6365391" y="2395655"/>
            <a:ext cx="178990" cy="20105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tangle 6"/>
          <p:cNvSpPr/>
          <p:nvPr/>
        </p:nvSpPr>
        <p:spPr bwMode="auto">
          <a:xfrm>
            <a:off x="5391382" y="2618139"/>
            <a:ext cx="949548" cy="89962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359706" y="3154082"/>
            <a:ext cx="35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5376835" y="2548174"/>
            <a:ext cx="986330" cy="969592"/>
            <a:chOff x="6763227" y="154847"/>
            <a:chExt cx="986330" cy="969592"/>
          </a:xfrm>
        </p:grpSpPr>
        <p:grpSp>
          <p:nvGrpSpPr>
            <p:cNvPr id="154" name="Group 153"/>
            <p:cNvGrpSpPr/>
            <p:nvPr/>
          </p:nvGrpSpPr>
          <p:grpSpPr>
            <a:xfrm>
              <a:off x="6777774" y="224812"/>
              <a:ext cx="949548" cy="899627"/>
              <a:chOff x="3026979" y="1045769"/>
              <a:chExt cx="1140671" cy="1132797"/>
            </a:xfrm>
          </p:grpSpPr>
          <p:sp>
            <p:nvSpPr>
              <p:cNvPr id="160" name="Rectangle 159"/>
              <p:cNvSpPr/>
              <p:nvPr/>
            </p:nvSpPr>
            <p:spPr bwMode="auto">
              <a:xfrm>
                <a:off x="3026979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 bwMode="auto">
              <a:xfrm>
                <a:off x="3405514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 bwMode="auto">
              <a:xfrm>
                <a:off x="3788993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 bwMode="auto">
              <a:xfrm>
                <a:off x="3027263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 bwMode="auto">
              <a:xfrm>
                <a:off x="340838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 bwMode="auto">
              <a:xfrm>
                <a:off x="378927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 bwMode="auto">
              <a:xfrm>
                <a:off x="3030352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 bwMode="auto">
              <a:xfrm>
                <a:off x="3403476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 bwMode="auto">
              <a:xfrm>
                <a:off x="3786955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6763227" y="154847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7076421" y="455195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7089338" y="16152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7391667" y="155921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766118" y="46504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6002879" y="2839532"/>
            <a:ext cx="35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94719" y="3154082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502966" y="2545875"/>
            <a:ext cx="986330" cy="1065685"/>
            <a:chOff x="6520551" y="2528290"/>
            <a:chExt cx="986330" cy="1065685"/>
          </a:xfrm>
        </p:grpSpPr>
        <p:sp>
          <p:nvSpPr>
            <p:cNvPr id="239" name="Rectangle 238"/>
            <p:cNvSpPr/>
            <p:nvPr/>
          </p:nvSpPr>
          <p:spPr bwMode="auto">
            <a:xfrm>
              <a:off x="6537047" y="2614757"/>
              <a:ext cx="949548" cy="899627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6818450" y="3132310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520551" y="2528290"/>
              <a:ext cx="986330" cy="1062833"/>
              <a:chOff x="9756275" y="3067139"/>
              <a:chExt cx="986330" cy="1062833"/>
            </a:xfrm>
          </p:grpSpPr>
          <p:grpSp>
            <p:nvGrpSpPr>
              <p:cNvPr id="218" name="Group 217"/>
              <p:cNvGrpSpPr/>
              <p:nvPr/>
            </p:nvGrpSpPr>
            <p:grpSpPr>
              <a:xfrm>
                <a:off x="9756275" y="3067139"/>
                <a:ext cx="986330" cy="969592"/>
                <a:chOff x="6651847" y="2577914"/>
                <a:chExt cx="986330" cy="969592"/>
              </a:xfrm>
            </p:grpSpPr>
            <p:sp>
              <p:nvSpPr>
                <p:cNvPr id="219" name="Rectangle 218"/>
                <p:cNvSpPr/>
                <p:nvPr/>
              </p:nvSpPr>
              <p:spPr bwMode="auto">
                <a:xfrm>
                  <a:off x="6666630" y="2647879"/>
                  <a:ext cx="947379" cy="899627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med"/>
                </a:ln>
                <a:effectLst/>
                <a:ex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220" name="Group 219"/>
                <p:cNvGrpSpPr/>
                <p:nvPr/>
              </p:nvGrpSpPr>
              <p:grpSpPr>
                <a:xfrm>
                  <a:off x="6651847" y="2577914"/>
                  <a:ext cx="986330" cy="969592"/>
                  <a:chOff x="6668971" y="1516513"/>
                  <a:chExt cx="986330" cy="969592"/>
                </a:xfrm>
              </p:grpSpPr>
              <p:grpSp>
                <p:nvGrpSpPr>
                  <p:cNvPr id="221" name="Group 220"/>
                  <p:cNvGrpSpPr/>
                  <p:nvPr/>
                </p:nvGrpSpPr>
                <p:grpSpPr>
                  <a:xfrm>
                    <a:off x="6668971" y="1516513"/>
                    <a:ext cx="986330" cy="969592"/>
                    <a:chOff x="6763227" y="154847"/>
                    <a:chExt cx="986330" cy="969592"/>
                  </a:xfrm>
                </p:grpSpPr>
                <p:grpSp>
                  <p:nvGrpSpPr>
                    <p:cNvPr id="223" name="Group 222"/>
                    <p:cNvGrpSpPr/>
                    <p:nvPr/>
                  </p:nvGrpSpPr>
                  <p:grpSpPr>
                    <a:xfrm>
                      <a:off x="6777774" y="224812"/>
                      <a:ext cx="949548" cy="899627"/>
                      <a:chOff x="3026979" y="1045769"/>
                      <a:chExt cx="1140671" cy="1132797"/>
                    </a:xfrm>
                  </p:grpSpPr>
                  <p:sp>
                    <p:nvSpPr>
                      <p:cNvPr id="229" name="Rectangle 228"/>
                      <p:cNvSpPr/>
                      <p:nvPr/>
                    </p:nvSpPr>
                    <p:spPr bwMode="auto">
                      <a:xfrm>
                        <a:off x="3026979" y="104576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30" name="Rectangle 229"/>
                      <p:cNvSpPr/>
                      <p:nvPr/>
                    </p:nvSpPr>
                    <p:spPr bwMode="auto">
                      <a:xfrm>
                        <a:off x="3405514" y="104576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31" name="Rectangle 230"/>
                      <p:cNvSpPr/>
                      <p:nvPr/>
                    </p:nvSpPr>
                    <p:spPr bwMode="auto">
                      <a:xfrm>
                        <a:off x="3788993" y="104576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32" name="Rectangle 231"/>
                      <p:cNvSpPr/>
                      <p:nvPr/>
                    </p:nvSpPr>
                    <p:spPr bwMode="auto">
                      <a:xfrm>
                        <a:off x="3027263" y="142601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33" name="Rectangle 232"/>
                      <p:cNvSpPr/>
                      <p:nvPr/>
                    </p:nvSpPr>
                    <p:spPr bwMode="auto">
                      <a:xfrm>
                        <a:off x="3408387" y="142601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34" name="Rectangle 233"/>
                      <p:cNvSpPr/>
                      <p:nvPr/>
                    </p:nvSpPr>
                    <p:spPr bwMode="auto">
                      <a:xfrm>
                        <a:off x="3789277" y="142601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35" name="Rectangle 234"/>
                      <p:cNvSpPr/>
                      <p:nvPr/>
                    </p:nvSpPr>
                    <p:spPr bwMode="auto">
                      <a:xfrm>
                        <a:off x="3030352" y="1800193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36" name="Rectangle 235"/>
                      <p:cNvSpPr/>
                      <p:nvPr/>
                    </p:nvSpPr>
                    <p:spPr bwMode="auto">
                      <a:xfrm>
                        <a:off x="3403476" y="1800193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37" name="Rectangle 236"/>
                      <p:cNvSpPr/>
                      <p:nvPr/>
                    </p:nvSpPr>
                    <p:spPr bwMode="auto">
                      <a:xfrm>
                        <a:off x="3786955" y="1800193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</p:grpSp>
                <p:sp>
                  <p:nvSpPr>
                    <p:cNvPr id="224" name="TextBox 223"/>
                    <p:cNvSpPr txBox="1"/>
                    <p:nvPr/>
                  </p:nvSpPr>
                  <p:spPr>
                    <a:xfrm>
                      <a:off x="6763227" y="154847"/>
                      <a:ext cx="33920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25" name="TextBox 224"/>
                    <p:cNvSpPr txBox="1"/>
                    <p:nvPr/>
                  </p:nvSpPr>
                  <p:spPr>
                    <a:xfrm>
                      <a:off x="7076421" y="455195"/>
                      <a:ext cx="35789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p:txBody>
                </p:sp>
                <p:sp>
                  <p:nvSpPr>
                    <p:cNvPr id="226" name="TextBox 225"/>
                    <p:cNvSpPr txBox="1"/>
                    <p:nvPr/>
                  </p:nvSpPr>
                  <p:spPr>
                    <a:xfrm>
                      <a:off x="7089338" y="161521"/>
                      <a:ext cx="33920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27" name="TextBox 226"/>
                    <p:cNvSpPr txBox="1"/>
                    <p:nvPr/>
                  </p:nvSpPr>
                  <p:spPr>
                    <a:xfrm>
                      <a:off x="7391667" y="155921"/>
                      <a:ext cx="35789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p:txBody>
                </p:sp>
                <p:sp>
                  <p:nvSpPr>
                    <p:cNvPr id="228" name="TextBox 227"/>
                    <p:cNvSpPr txBox="1"/>
                    <p:nvPr/>
                  </p:nvSpPr>
                  <p:spPr>
                    <a:xfrm>
                      <a:off x="6766118" y="465041"/>
                      <a:ext cx="33920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sp>
                <p:nvSpPr>
                  <p:cNvPr id="222" name="TextBox 221"/>
                  <p:cNvSpPr txBox="1"/>
                  <p:nvPr/>
                </p:nvSpPr>
                <p:spPr>
                  <a:xfrm>
                    <a:off x="7293906" y="1825134"/>
                    <a:ext cx="35789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7030A0"/>
                        </a:solidFill>
                      </a:rPr>
                      <a:t>O</a:t>
                    </a:r>
                  </a:p>
                </p:txBody>
              </p:sp>
            </p:grpSp>
          </p:grpSp>
          <p:sp>
            <p:nvSpPr>
              <p:cNvPr id="238" name="TextBox 237"/>
              <p:cNvSpPr txBox="1"/>
              <p:nvPr/>
            </p:nvSpPr>
            <p:spPr>
              <a:xfrm>
                <a:off x="10066434" y="3668307"/>
                <a:ext cx="3578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X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cxnSp>
        <p:nvCxnSpPr>
          <p:cNvPr id="258" name="Straight Arrow Connector 257"/>
          <p:cNvCxnSpPr/>
          <p:nvPr/>
        </p:nvCxnSpPr>
        <p:spPr bwMode="auto">
          <a:xfrm flipH="1">
            <a:off x="6999861" y="3550400"/>
            <a:ext cx="7991" cy="21383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73" name="Group 172"/>
          <p:cNvGrpSpPr/>
          <p:nvPr/>
        </p:nvGrpSpPr>
        <p:grpSpPr>
          <a:xfrm>
            <a:off x="5364730" y="3694268"/>
            <a:ext cx="986330" cy="1065685"/>
            <a:chOff x="6520551" y="2528290"/>
            <a:chExt cx="986330" cy="1065685"/>
          </a:xfrm>
        </p:grpSpPr>
        <p:sp>
          <p:nvSpPr>
            <p:cNvPr id="174" name="Rectangle 173"/>
            <p:cNvSpPr/>
            <p:nvPr/>
          </p:nvSpPr>
          <p:spPr bwMode="auto">
            <a:xfrm>
              <a:off x="6537047" y="2614757"/>
              <a:ext cx="949548" cy="899627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6818450" y="3132310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176" name="Group 175"/>
            <p:cNvGrpSpPr/>
            <p:nvPr/>
          </p:nvGrpSpPr>
          <p:grpSpPr>
            <a:xfrm>
              <a:off x="6520551" y="2528290"/>
              <a:ext cx="986330" cy="1062833"/>
              <a:chOff x="9756275" y="3067139"/>
              <a:chExt cx="986330" cy="1062833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9756275" y="3067139"/>
                <a:ext cx="986330" cy="969592"/>
                <a:chOff x="6651847" y="2577914"/>
                <a:chExt cx="986330" cy="969592"/>
              </a:xfrm>
            </p:grpSpPr>
            <p:sp>
              <p:nvSpPr>
                <p:cNvPr id="179" name="Rectangle 178"/>
                <p:cNvSpPr/>
                <p:nvPr/>
              </p:nvSpPr>
              <p:spPr bwMode="auto">
                <a:xfrm>
                  <a:off x="6666630" y="2647879"/>
                  <a:ext cx="947379" cy="899627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med"/>
                </a:ln>
                <a:effectLst/>
                <a:ex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180" name="Group 179"/>
                <p:cNvGrpSpPr/>
                <p:nvPr/>
              </p:nvGrpSpPr>
              <p:grpSpPr>
                <a:xfrm>
                  <a:off x="6651847" y="2577914"/>
                  <a:ext cx="986330" cy="969592"/>
                  <a:chOff x="6668971" y="1516513"/>
                  <a:chExt cx="986330" cy="969592"/>
                </a:xfrm>
              </p:grpSpPr>
              <p:grpSp>
                <p:nvGrpSpPr>
                  <p:cNvPr id="181" name="Group 180"/>
                  <p:cNvGrpSpPr/>
                  <p:nvPr/>
                </p:nvGrpSpPr>
                <p:grpSpPr>
                  <a:xfrm>
                    <a:off x="6668971" y="1516513"/>
                    <a:ext cx="986330" cy="969592"/>
                    <a:chOff x="6763227" y="154847"/>
                    <a:chExt cx="986330" cy="969592"/>
                  </a:xfrm>
                </p:grpSpPr>
                <p:grpSp>
                  <p:nvGrpSpPr>
                    <p:cNvPr id="183" name="Group 182"/>
                    <p:cNvGrpSpPr/>
                    <p:nvPr/>
                  </p:nvGrpSpPr>
                  <p:grpSpPr>
                    <a:xfrm>
                      <a:off x="6777774" y="224812"/>
                      <a:ext cx="949548" cy="899627"/>
                      <a:chOff x="3026979" y="1045769"/>
                      <a:chExt cx="1140671" cy="1132797"/>
                    </a:xfrm>
                  </p:grpSpPr>
                  <p:sp>
                    <p:nvSpPr>
                      <p:cNvPr id="240" name="Rectangle 239"/>
                      <p:cNvSpPr/>
                      <p:nvPr/>
                    </p:nvSpPr>
                    <p:spPr bwMode="auto">
                      <a:xfrm>
                        <a:off x="3026979" y="104576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41" name="Rectangle 240"/>
                      <p:cNvSpPr/>
                      <p:nvPr/>
                    </p:nvSpPr>
                    <p:spPr bwMode="auto">
                      <a:xfrm>
                        <a:off x="3405514" y="104576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42" name="Rectangle 241"/>
                      <p:cNvSpPr/>
                      <p:nvPr/>
                    </p:nvSpPr>
                    <p:spPr bwMode="auto">
                      <a:xfrm>
                        <a:off x="3788993" y="104576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43" name="Rectangle 242"/>
                      <p:cNvSpPr/>
                      <p:nvPr/>
                    </p:nvSpPr>
                    <p:spPr bwMode="auto">
                      <a:xfrm>
                        <a:off x="3027263" y="142601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44" name="Rectangle 243"/>
                      <p:cNvSpPr/>
                      <p:nvPr/>
                    </p:nvSpPr>
                    <p:spPr bwMode="auto">
                      <a:xfrm>
                        <a:off x="3408387" y="142601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45" name="Rectangle 244"/>
                      <p:cNvSpPr/>
                      <p:nvPr/>
                    </p:nvSpPr>
                    <p:spPr bwMode="auto">
                      <a:xfrm>
                        <a:off x="3789277" y="142601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46" name="Rectangle 245"/>
                      <p:cNvSpPr/>
                      <p:nvPr/>
                    </p:nvSpPr>
                    <p:spPr bwMode="auto">
                      <a:xfrm>
                        <a:off x="3030352" y="1800193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47" name="Rectangle 246"/>
                      <p:cNvSpPr/>
                      <p:nvPr/>
                    </p:nvSpPr>
                    <p:spPr bwMode="auto">
                      <a:xfrm>
                        <a:off x="3403476" y="1800193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48" name="Rectangle 247"/>
                      <p:cNvSpPr/>
                      <p:nvPr/>
                    </p:nvSpPr>
                    <p:spPr bwMode="auto">
                      <a:xfrm>
                        <a:off x="3786955" y="1800193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</p:grpSp>
                <p:sp>
                  <p:nvSpPr>
                    <p:cNvPr id="184" name="TextBox 183"/>
                    <p:cNvSpPr txBox="1"/>
                    <p:nvPr/>
                  </p:nvSpPr>
                  <p:spPr>
                    <a:xfrm>
                      <a:off x="6763227" y="154847"/>
                      <a:ext cx="33920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85" name="TextBox 184"/>
                    <p:cNvSpPr txBox="1"/>
                    <p:nvPr/>
                  </p:nvSpPr>
                  <p:spPr>
                    <a:xfrm>
                      <a:off x="7076421" y="455195"/>
                      <a:ext cx="35789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p:txBody>
                </p:sp>
                <p:sp>
                  <p:nvSpPr>
                    <p:cNvPr id="186" name="TextBox 185"/>
                    <p:cNvSpPr txBox="1"/>
                    <p:nvPr/>
                  </p:nvSpPr>
                  <p:spPr>
                    <a:xfrm>
                      <a:off x="7089338" y="161521"/>
                      <a:ext cx="33920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87" name="TextBox 186"/>
                    <p:cNvSpPr txBox="1"/>
                    <p:nvPr/>
                  </p:nvSpPr>
                  <p:spPr>
                    <a:xfrm>
                      <a:off x="7391667" y="155921"/>
                      <a:ext cx="35789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p:txBody>
                </p:sp>
                <p:sp>
                  <p:nvSpPr>
                    <p:cNvPr id="188" name="TextBox 187"/>
                    <p:cNvSpPr txBox="1"/>
                    <p:nvPr/>
                  </p:nvSpPr>
                  <p:spPr>
                    <a:xfrm>
                      <a:off x="6766118" y="465041"/>
                      <a:ext cx="33920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sp>
                <p:nvSpPr>
                  <p:cNvPr id="182" name="TextBox 181"/>
                  <p:cNvSpPr txBox="1"/>
                  <p:nvPr/>
                </p:nvSpPr>
                <p:spPr>
                  <a:xfrm>
                    <a:off x="7293906" y="1825134"/>
                    <a:ext cx="35789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7030A0"/>
                        </a:solidFill>
                      </a:rPr>
                      <a:t>O</a:t>
                    </a:r>
                  </a:p>
                </p:txBody>
              </p:sp>
            </p:grpSp>
          </p:grpSp>
          <p:sp>
            <p:nvSpPr>
              <p:cNvPr id="178" name="TextBox 177"/>
              <p:cNvSpPr txBox="1"/>
              <p:nvPr/>
            </p:nvSpPr>
            <p:spPr>
              <a:xfrm>
                <a:off x="10066434" y="3668307"/>
                <a:ext cx="3578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X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250" name="Rectangle 249"/>
          <p:cNvSpPr/>
          <p:nvPr/>
        </p:nvSpPr>
        <p:spPr>
          <a:xfrm>
            <a:off x="5310511" y="4293793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O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55" name="Group 254"/>
          <p:cNvGrpSpPr/>
          <p:nvPr/>
        </p:nvGrpSpPr>
        <p:grpSpPr>
          <a:xfrm>
            <a:off x="6502936" y="2544224"/>
            <a:ext cx="986330" cy="1065685"/>
            <a:chOff x="6520551" y="2528290"/>
            <a:chExt cx="986330" cy="1065685"/>
          </a:xfrm>
        </p:grpSpPr>
        <p:sp>
          <p:nvSpPr>
            <p:cNvPr id="256" name="Rectangle 255"/>
            <p:cNvSpPr/>
            <p:nvPr/>
          </p:nvSpPr>
          <p:spPr bwMode="auto">
            <a:xfrm>
              <a:off x="6537047" y="2614757"/>
              <a:ext cx="949548" cy="899627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6818450" y="3132310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6520551" y="2528290"/>
              <a:ext cx="986330" cy="1062833"/>
              <a:chOff x="9756275" y="3067139"/>
              <a:chExt cx="986330" cy="1062833"/>
            </a:xfrm>
          </p:grpSpPr>
          <p:grpSp>
            <p:nvGrpSpPr>
              <p:cNvPr id="270" name="Group 269"/>
              <p:cNvGrpSpPr/>
              <p:nvPr/>
            </p:nvGrpSpPr>
            <p:grpSpPr>
              <a:xfrm>
                <a:off x="9756275" y="3067139"/>
                <a:ext cx="986330" cy="969592"/>
                <a:chOff x="6651847" y="2577914"/>
                <a:chExt cx="986330" cy="969592"/>
              </a:xfrm>
            </p:grpSpPr>
            <p:sp>
              <p:nvSpPr>
                <p:cNvPr id="276" name="Rectangle 275"/>
                <p:cNvSpPr/>
                <p:nvPr/>
              </p:nvSpPr>
              <p:spPr bwMode="auto">
                <a:xfrm>
                  <a:off x="6666630" y="2647879"/>
                  <a:ext cx="947379" cy="899627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med"/>
                </a:ln>
                <a:effectLst/>
                <a:ex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277" name="Group 276"/>
                <p:cNvGrpSpPr/>
                <p:nvPr/>
              </p:nvGrpSpPr>
              <p:grpSpPr>
                <a:xfrm>
                  <a:off x="6651847" y="2577914"/>
                  <a:ext cx="986330" cy="969592"/>
                  <a:chOff x="6668971" y="1516513"/>
                  <a:chExt cx="986330" cy="969592"/>
                </a:xfrm>
              </p:grpSpPr>
              <p:grpSp>
                <p:nvGrpSpPr>
                  <p:cNvPr id="278" name="Group 277"/>
                  <p:cNvGrpSpPr/>
                  <p:nvPr/>
                </p:nvGrpSpPr>
                <p:grpSpPr>
                  <a:xfrm>
                    <a:off x="6668971" y="1516513"/>
                    <a:ext cx="986330" cy="969592"/>
                    <a:chOff x="6763227" y="154847"/>
                    <a:chExt cx="986330" cy="969592"/>
                  </a:xfrm>
                </p:grpSpPr>
                <p:grpSp>
                  <p:nvGrpSpPr>
                    <p:cNvPr id="280" name="Group 279"/>
                    <p:cNvGrpSpPr/>
                    <p:nvPr/>
                  </p:nvGrpSpPr>
                  <p:grpSpPr>
                    <a:xfrm>
                      <a:off x="6777774" y="224812"/>
                      <a:ext cx="949548" cy="899627"/>
                      <a:chOff x="3026979" y="1045769"/>
                      <a:chExt cx="1140671" cy="1132797"/>
                    </a:xfrm>
                  </p:grpSpPr>
                  <p:sp>
                    <p:nvSpPr>
                      <p:cNvPr id="286" name="Rectangle 285"/>
                      <p:cNvSpPr/>
                      <p:nvPr/>
                    </p:nvSpPr>
                    <p:spPr bwMode="auto">
                      <a:xfrm>
                        <a:off x="3026979" y="104576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87" name="Rectangle 286"/>
                      <p:cNvSpPr/>
                      <p:nvPr/>
                    </p:nvSpPr>
                    <p:spPr bwMode="auto">
                      <a:xfrm>
                        <a:off x="3405514" y="104576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88" name="Rectangle 287"/>
                      <p:cNvSpPr/>
                      <p:nvPr/>
                    </p:nvSpPr>
                    <p:spPr bwMode="auto">
                      <a:xfrm>
                        <a:off x="3788993" y="104576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89" name="Rectangle 288"/>
                      <p:cNvSpPr/>
                      <p:nvPr/>
                    </p:nvSpPr>
                    <p:spPr bwMode="auto">
                      <a:xfrm>
                        <a:off x="3027263" y="142601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90" name="Rectangle 289"/>
                      <p:cNvSpPr/>
                      <p:nvPr/>
                    </p:nvSpPr>
                    <p:spPr bwMode="auto">
                      <a:xfrm>
                        <a:off x="3408387" y="142601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91" name="Rectangle 290"/>
                      <p:cNvSpPr/>
                      <p:nvPr/>
                    </p:nvSpPr>
                    <p:spPr bwMode="auto">
                      <a:xfrm>
                        <a:off x="3789277" y="142601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92" name="Rectangle 291"/>
                      <p:cNvSpPr/>
                      <p:nvPr/>
                    </p:nvSpPr>
                    <p:spPr bwMode="auto">
                      <a:xfrm>
                        <a:off x="3030352" y="1800193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93" name="Rectangle 292"/>
                      <p:cNvSpPr/>
                      <p:nvPr/>
                    </p:nvSpPr>
                    <p:spPr bwMode="auto">
                      <a:xfrm>
                        <a:off x="3403476" y="1800193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94" name="Rectangle 293"/>
                      <p:cNvSpPr/>
                      <p:nvPr/>
                    </p:nvSpPr>
                    <p:spPr bwMode="auto">
                      <a:xfrm>
                        <a:off x="3786955" y="1800193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</p:grpSp>
                <p:sp>
                  <p:nvSpPr>
                    <p:cNvPr id="281" name="TextBox 280"/>
                    <p:cNvSpPr txBox="1"/>
                    <p:nvPr/>
                  </p:nvSpPr>
                  <p:spPr>
                    <a:xfrm>
                      <a:off x="6763227" y="154847"/>
                      <a:ext cx="33920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82" name="TextBox 281"/>
                    <p:cNvSpPr txBox="1"/>
                    <p:nvPr/>
                  </p:nvSpPr>
                  <p:spPr>
                    <a:xfrm>
                      <a:off x="7076421" y="455195"/>
                      <a:ext cx="35789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p:txBody>
                </p:sp>
                <p:sp>
                  <p:nvSpPr>
                    <p:cNvPr id="283" name="TextBox 282"/>
                    <p:cNvSpPr txBox="1"/>
                    <p:nvPr/>
                  </p:nvSpPr>
                  <p:spPr>
                    <a:xfrm>
                      <a:off x="7089338" y="161521"/>
                      <a:ext cx="33920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84" name="TextBox 283"/>
                    <p:cNvSpPr txBox="1"/>
                    <p:nvPr/>
                  </p:nvSpPr>
                  <p:spPr>
                    <a:xfrm>
                      <a:off x="7391667" y="155921"/>
                      <a:ext cx="35789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p:txBody>
                </p:sp>
                <p:sp>
                  <p:nvSpPr>
                    <p:cNvPr id="285" name="TextBox 284"/>
                    <p:cNvSpPr txBox="1"/>
                    <p:nvPr/>
                  </p:nvSpPr>
                  <p:spPr>
                    <a:xfrm>
                      <a:off x="6766118" y="465041"/>
                      <a:ext cx="33920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sp>
                <p:nvSpPr>
                  <p:cNvPr id="279" name="TextBox 278"/>
                  <p:cNvSpPr txBox="1"/>
                  <p:nvPr/>
                </p:nvSpPr>
                <p:spPr>
                  <a:xfrm>
                    <a:off x="7293906" y="1825134"/>
                    <a:ext cx="35789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7030A0"/>
                        </a:solidFill>
                      </a:rPr>
                      <a:t>O</a:t>
                    </a:r>
                  </a:p>
                </p:txBody>
              </p:sp>
            </p:grpSp>
          </p:grpSp>
          <p:sp>
            <p:nvSpPr>
              <p:cNvPr id="275" name="TextBox 274"/>
              <p:cNvSpPr txBox="1"/>
              <p:nvPr/>
            </p:nvSpPr>
            <p:spPr>
              <a:xfrm>
                <a:off x="10066434" y="3668307"/>
                <a:ext cx="3578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X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260" name="Rectangle 259"/>
          <p:cNvSpPr/>
          <p:nvPr/>
        </p:nvSpPr>
        <p:spPr>
          <a:xfrm>
            <a:off x="7108283" y="4295141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O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8" name="Rectangle 297"/>
          <p:cNvSpPr/>
          <p:nvPr/>
        </p:nvSpPr>
        <p:spPr bwMode="auto">
          <a:xfrm>
            <a:off x="6513634" y="2593834"/>
            <a:ext cx="961204" cy="899627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>
            <a:glow rad="228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08" name="Line 34"/>
          <p:cNvSpPr>
            <a:spLocks noChangeShapeType="1"/>
          </p:cNvSpPr>
          <p:nvPr/>
        </p:nvSpPr>
        <p:spPr bwMode="auto">
          <a:xfrm>
            <a:off x="272995" y="2995498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" name="Line 34"/>
          <p:cNvSpPr>
            <a:spLocks noChangeShapeType="1"/>
          </p:cNvSpPr>
          <p:nvPr/>
        </p:nvSpPr>
        <p:spPr bwMode="auto">
          <a:xfrm>
            <a:off x="286217" y="3209672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" name="Rounded Rectangular Callout 309"/>
          <p:cNvSpPr/>
          <p:nvPr/>
        </p:nvSpPr>
        <p:spPr bwMode="auto">
          <a:xfrm>
            <a:off x="6461626" y="5396848"/>
            <a:ext cx="2763156" cy="1116830"/>
          </a:xfrm>
          <a:prstGeom prst="wedgeRoundRectCallout">
            <a:avLst>
              <a:gd name="adj1" fmla="val -18319"/>
              <a:gd name="adj2" fmla="val -11982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70C0"/>
                </a:solidFill>
              </a:rPr>
              <a:t>The computer player would have </a:t>
            </a:r>
            <a:r>
              <a:rPr lang="en-US" dirty="0" smtClean="0">
                <a:solidFill>
                  <a:srgbClr val="FF0000"/>
                </a:solidFill>
              </a:rPr>
              <a:t>just WON </a:t>
            </a:r>
            <a:r>
              <a:rPr lang="en-US" dirty="0" smtClean="0">
                <a:solidFill>
                  <a:srgbClr val="0070C0"/>
                </a:solidFill>
              </a:rPr>
              <a:t>by making this move!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13" name="Line 34"/>
          <p:cNvSpPr>
            <a:spLocks noChangeShapeType="1"/>
          </p:cNvSpPr>
          <p:nvPr/>
        </p:nvSpPr>
        <p:spPr bwMode="auto">
          <a:xfrm>
            <a:off x="508610" y="3488878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" name="TextBox 313"/>
          <p:cNvSpPr txBox="1"/>
          <p:nvPr/>
        </p:nvSpPr>
        <p:spPr>
          <a:xfrm>
            <a:off x="7504244" y="283772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score[1] = -1</a:t>
            </a:r>
            <a:endParaRPr lang="en-US" dirty="0"/>
          </a:p>
        </p:txBody>
      </p:sp>
      <p:sp>
        <p:nvSpPr>
          <p:cNvPr id="315" name="Line 34"/>
          <p:cNvSpPr>
            <a:spLocks noChangeShapeType="1"/>
          </p:cNvSpPr>
          <p:nvPr/>
        </p:nvSpPr>
        <p:spPr bwMode="auto">
          <a:xfrm>
            <a:off x="85326" y="470796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" name="Line 34"/>
          <p:cNvSpPr>
            <a:spLocks noChangeShapeType="1"/>
          </p:cNvSpPr>
          <p:nvPr/>
        </p:nvSpPr>
        <p:spPr bwMode="auto">
          <a:xfrm>
            <a:off x="61713" y="2733261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" name="Rounded Rectangular Callout 316"/>
          <p:cNvSpPr/>
          <p:nvPr/>
        </p:nvSpPr>
        <p:spPr bwMode="auto">
          <a:xfrm>
            <a:off x="5789965" y="366461"/>
            <a:ext cx="3261756" cy="1116830"/>
          </a:xfrm>
          <a:prstGeom prst="wedgeRoundRectCallout">
            <a:avLst>
              <a:gd name="adj1" fmla="val -15268"/>
              <a:gd name="adj2" fmla="val 15557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70C0"/>
                </a:solidFill>
              </a:rPr>
              <a:t>We’ve finished evaluating all possible legal moves from this board.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729960" y="690603"/>
            <a:ext cx="2954598" cy="1643102"/>
          </a:xfrm>
          <a:prstGeom prst="wedgeRoundRectCallout">
            <a:avLst>
              <a:gd name="adj1" fmla="val 92509"/>
              <a:gd name="adj2" fmla="val 7162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 computer now knows all </a:t>
            </a:r>
            <a:r>
              <a:rPr lang="en-US" dirty="0" smtClean="0"/>
              <a:t>possible outcomes that can emerge from this </a:t>
            </a:r>
            <a:r>
              <a:rPr lang="en-US" dirty="0" smtClean="0">
                <a:solidFill>
                  <a:srgbClr val="CC00FF"/>
                </a:solidFill>
              </a:rPr>
              <a:t>board</a:t>
            </a:r>
            <a:r>
              <a:rPr lang="en-US" dirty="0" smtClean="0"/>
              <a:t>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99" name="Rounded Rectangular Callout 298"/>
          <p:cNvSpPr/>
          <p:nvPr/>
        </p:nvSpPr>
        <p:spPr bwMode="auto">
          <a:xfrm>
            <a:off x="4862943" y="4325418"/>
            <a:ext cx="3831097" cy="1988962"/>
          </a:xfrm>
          <a:prstGeom prst="wedgeRoundRectCallout">
            <a:avLst>
              <a:gd name="adj1" fmla="val -86925"/>
              <a:gd name="adj2" fmla="val -3001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 computer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’s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goal is to find the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lowest-scoring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outcome (that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can be reached from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 purple board)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, as this indicates the best the computer can hope to do.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4869869" y="168021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score[1] = -1</a:t>
            </a:r>
            <a:endParaRPr lang="en-US" dirty="0"/>
          </a:p>
        </p:txBody>
      </p:sp>
      <p:sp>
        <p:nvSpPr>
          <p:cNvPr id="300" name="Rounded Rectangular Callout 299"/>
          <p:cNvSpPr/>
          <p:nvPr/>
        </p:nvSpPr>
        <p:spPr bwMode="auto">
          <a:xfrm>
            <a:off x="739037" y="284053"/>
            <a:ext cx="3831097" cy="2642054"/>
          </a:xfrm>
          <a:prstGeom prst="wedgeRoundRectCallout">
            <a:avLst>
              <a:gd name="adj1" fmla="val 135293"/>
              <a:gd name="adj2" fmla="val 3984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In this case, both outcomes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from the purple board are the same – the computer wins!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aseline="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So we’ll inform the level above us that if the human puts an X in the bottom-middle spot, the computer will always </a:t>
            </a:r>
            <a:r>
              <a:rPr lang="en-US" dirty="0" smtClean="0"/>
              <a:t>win!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67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71002E-6 L -4.16667E-6 0.166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/>
      <p:bldP spid="307" grpId="0" animBg="1"/>
      <p:bldP spid="260" grpId="0"/>
      <p:bldP spid="308" grpId="0" animBg="1"/>
      <p:bldP spid="308" grpId="1" animBg="1"/>
      <p:bldP spid="309" grpId="0" animBg="1"/>
      <p:bldP spid="309" grpId="1" animBg="1"/>
      <p:bldP spid="310" grpId="0" animBg="1"/>
      <p:bldP spid="310" grpId="1" animBg="1"/>
      <p:bldP spid="313" grpId="0" animBg="1"/>
      <p:bldP spid="313" grpId="1" animBg="1"/>
      <p:bldP spid="314" grpId="0"/>
      <p:bldP spid="314" grpId="1"/>
      <p:bldP spid="315" grpId="0" animBg="1"/>
      <p:bldP spid="315" grpId="1" animBg="1"/>
      <p:bldP spid="316" grpId="0" animBg="1"/>
      <p:bldP spid="316" grpId="1" animBg="1"/>
      <p:bldP spid="317" grpId="0" animBg="1"/>
      <p:bldP spid="317" grpId="1" animBg="1"/>
      <p:bldP spid="8" grpId="0" animBg="1"/>
      <p:bldP spid="8" grpId="1" animBg="1"/>
      <p:bldP spid="299" grpId="0" animBg="1"/>
      <p:bldP spid="299" grpId="1" animBg="1"/>
      <p:bldP spid="318" grpId="0"/>
      <p:bldP spid="300" grpId="0" animBg="1"/>
      <p:bldP spid="300" grpId="1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 Box 4"/>
          <p:cNvSpPr txBox="1">
            <a:spLocks noChangeArrowheads="1"/>
          </p:cNvSpPr>
          <p:nvPr/>
        </p:nvSpPr>
        <p:spPr bwMode="auto">
          <a:xfrm>
            <a:off x="13273" y="3741223"/>
            <a:ext cx="5130228" cy="3046988"/>
          </a:xfrm>
          <a:prstGeom prst="rect">
            <a:avLst/>
          </a:prstGeom>
          <a:solidFill>
            <a:srgbClr val="FFF2E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/>
              <a:t>FindBest</a:t>
            </a:r>
            <a:r>
              <a:rPr lang="en-US" sz="1600" dirty="0" err="1" smtClean="0">
                <a:solidFill>
                  <a:srgbClr val="FF0000"/>
                </a:solidFill>
              </a:rPr>
              <a:t>Comp</a:t>
            </a:r>
            <a:r>
              <a:rPr lang="en-US" sz="1600" dirty="0" err="1" smtClean="0"/>
              <a:t>Move</a:t>
            </a:r>
            <a:r>
              <a:rPr lang="en-US" sz="1600" dirty="0" smtClean="0"/>
              <a:t>(board)</a:t>
            </a:r>
            <a:endParaRPr lang="en-US" sz="1600" dirty="0"/>
          </a:p>
          <a:p>
            <a:pPr algn="l"/>
            <a:r>
              <a:rPr lang="en-US" sz="1600" dirty="0"/>
              <a:t>{</a:t>
            </a:r>
          </a:p>
          <a:p>
            <a:pPr algn="l"/>
            <a:r>
              <a:rPr lang="en-US" sz="1600" dirty="0" smtClean="0"/>
              <a:t>   for </a:t>
            </a:r>
            <a:r>
              <a:rPr lang="en-US" sz="1600" dirty="0"/>
              <a:t>each legal move </a:t>
            </a:r>
            <a:r>
              <a:rPr lang="en-US" sz="1600" dirty="0" smtClean="0"/>
              <a:t>j the </a:t>
            </a:r>
            <a:r>
              <a:rPr lang="en-US" sz="1600" dirty="0">
                <a:solidFill>
                  <a:srgbClr val="FF0000"/>
                </a:solidFill>
              </a:rPr>
              <a:t>computer</a:t>
            </a:r>
            <a:r>
              <a:rPr lang="en-US" sz="1600" dirty="0"/>
              <a:t> can make </a:t>
            </a:r>
          </a:p>
          <a:p>
            <a:pPr algn="l"/>
            <a:r>
              <a:rPr lang="en-US" sz="1600" dirty="0"/>
              <a:t>       </a:t>
            </a:r>
            <a:r>
              <a:rPr lang="en-US" sz="1600" dirty="0" smtClean="0"/>
              <a:t>duplicate the current board and apply move j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if (</a:t>
            </a:r>
            <a:r>
              <a:rPr lang="en-US" sz="1600" dirty="0" err="1" smtClean="0"/>
              <a:t>theComputerJustWon</a:t>
            </a:r>
            <a:r>
              <a:rPr lang="en-US" sz="1600" dirty="0" smtClean="0"/>
              <a:t>() == true)  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    score[j] = -1;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else if (</a:t>
            </a:r>
            <a:r>
              <a:rPr lang="en-US" sz="1600" dirty="0" err="1" smtClean="0"/>
              <a:t>itsATieGame</a:t>
            </a:r>
            <a:r>
              <a:rPr lang="en-US" sz="1600" dirty="0" smtClean="0"/>
              <a:t>() == true) </a:t>
            </a:r>
            <a:br>
              <a:rPr lang="en-US" sz="1600" dirty="0" smtClean="0"/>
            </a:br>
            <a:r>
              <a:rPr lang="en-US" sz="1600" dirty="0" smtClean="0"/>
              <a:t>           score[j] = 0;</a:t>
            </a:r>
          </a:p>
          <a:p>
            <a:pPr algn="l"/>
            <a:r>
              <a:rPr lang="en-US" sz="1600" dirty="0" smtClean="0"/>
              <a:t>       else // not sure yet what the result will be…</a:t>
            </a:r>
            <a:br>
              <a:rPr lang="en-US" sz="1600" dirty="0" smtClean="0"/>
            </a:br>
            <a:r>
              <a:rPr lang="en-US" sz="1600" dirty="0" smtClean="0"/>
              <a:t>           score[j] </a:t>
            </a:r>
            <a:r>
              <a:rPr lang="en-US" sz="1600" dirty="0"/>
              <a:t>=</a:t>
            </a:r>
            <a:r>
              <a:rPr lang="en-US" sz="1600" dirty="0" err="1"/>
              <a:t>FindBest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Human</a:t>
            </a:r>
            <a:r>
              <a:rPr lang="en-US" sz="1600" dirty="0" err="1"/>
              <a:t>Move</a:t>
            </a:r>
            <a:r>
              <a:rPr lang="en-US" sz="1600" dirty="0" smtClean="0"/>
              <a:t>();</a:t>
            </a:r>
            <a:endParaRPr lang="en-US" sz="1600" dirty="0"/>
          </a:p>
          <a:p>
            <a:pPr algn="l"/>
            <a:r>
              <a:rPr lang="en-US" sz="1600" dirty="0" smtClean="0"/>
              <a:t>    return the </a:t>
            </a:r>
            <a:r>
              <a:rPr lang="en-US" sz="1600" dirty="0" smtClean="0">
                <a:solidFill>
                  <a:srgbClr val="FF0000"/>
                </a:solidFill>
              </a:rPr>
              <a:t>lowest</a:t>
            </a:r>
            <a:r>
              <a:rPr lang="en-US" sz="1600" dirty="0" smtClean="0"/>
              <a:t> {</a:t>
            </a:r>
            <a:r>
              <a:rPr lang="en-US" sz="1600" dirty="0" err="1" smtClean="0"/>
              <a:t>score,move</a:t>
            </a:r>
            <a:r>
              <a:rPr lang="en-US" sz="1600" dirty="0" smtClean="0"/>
              <a:t>} </a:t>
            </a:r>
            <a:endParaRPr lang="en-US" sz="1600" dirty="0">
              <a:solidFill>
                <a:schemeClr val="accent2"/>
              </a:solidFill>
            </a:endParaRPr>
          </a:p>
          <a:p>
            <a:pPr algn="l"/>
            <a:r>
              <a:rPr lang="en-US" sz="1600" dirty="0"/>
              <a:t>}</a:t>
            </a:r>
          </a:p>
        </p:txBody>
      </p:sp>
      <p:sp>
        <p:nvSpPr>
          <p:cNvPr id="327" name="Line 34"/>
          <p:cNvSpPr>
            <a:spLocks noChangeShapeType="1"/>
          </p:cNvSpPr>
          <p:nvPr/>
        </p:nvSpPr>
        <p:spPr bwMode="auto">
          <a:xfrm>
            <a:off x="373439" y="6105738"/>
            <a:ext cx="381000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" name="Text Box 4"/>
          <p:cNvSpPr txBox="1">
            <a:spLocks noChangeArrowheads="1"/>
          </p:cNvSpPr>
          <p:nvPr/>
        </p:nvSpPr>
        <p:spPr bwMode="auto">
          <a:xfrm>
            <a:off x="72154" y="2908275"/>
            <a:ext cx="5164864" cy="3046988"/>
          </a:xfrm>
          <a:prstGeom prst="rect">
            <a:avLst/>
          </a:prstGeom>
          <a:solidFill>
            <a:srgbClr val="FFF2E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/>
              <a:t>FindBest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</a:rPr>
              <a:t>Human</a:t>
            </a:r>
            <a:r>
              <a:rPr lang="en-US" sz="1600" dirty="0" err="1" smtClean="0"/>
              <a:t>Move</a:t>
            </a:r>
            <a:r>
              <a:rPr lang="en-US" sz="1600" dirty="0" smtClean="0"/>
              <a:t>(board)</a:t>
            </a:r>
            <a:endParaRPr lang="en-US" sz="1600" dirty="0"/>
          </a:p>
          <a:p>
            <a:pPr algn="l"/>
            <a:r>
              <a:rPr lang="en-US" sz="1600" dirty="0"/>
              <a:t>{</a:t>
            </a:r>
          </a:p>
          <a:p>
            <a:pPr algn="l"/>
            <a:r>
              <a:rPr lang="en-US" sz="1600" dirty="0" smtClean="0"/>
              <a:t>   for </a:t>
            </a:r>
            <a:r>
              <a:rPr lang="en-US" sz="1600" dirty="0"/>
              <a:t>each legal move </a:t>
            </a:r>
            <a:r>
              <a:rPr lang="en-US" sz="1600" dirty="0" smtClean="0"/>
              <a:t>j the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human </a:t>
            </a:r>
            <a:r>
              <a:rPr lang="en-US" sz="1600" dirty="0" smtClean="0"/>
              <a:t>can </a:t>
            </a:r>
            <a:r>
              <a:rPr lang="en-US" sz="1600" dirty="0"/>
              <a:t>make </a:t>
            </a:r>
          </a:p>
          <a:p>
            <a:pPr algn="l"/>
            <a:r>
              <a:rPr lang="en-US" sz="1600" dirty="0"/>
              <a:t>       </a:t>
            </a:r>
            <a:r>
              <a:rPr lang="en-US" sz="1600" dirty="0" smtClean="0"/>
              <a:t>duplicate the current board and apply move j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if (</a:t>
            </a:r>
            <a:r>
              <a:rPr lang="en-US" sz="1600" dirty="0" err="1" smtClean="0"/>
              <a:t>theHumanJustWon</a:t>
            </a:r>
            <a:r>
              <a:rPr lang="en-US" sz="1600" dirty="0" smtClean="0"/>
              <a:t>() == true)  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    score[j] = -1;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else if (</a:t>
            </a:r>
            <a:r>
              <a:rPr lang="en-US" sz="1600" dirty="0" err="1" smtClean="0"/>
              <a:t>itsATieGame</a:t>
            </a:r>
            <a:r>
              <a:rPr lang="en-US" sz="1600" dirty="0" smtClean="0"/>
              <a:t>() == true) </a:t>
            </a:r>
            <a:br>
              <a:rPr lang="en-US" sz="1600" dirty="0" smtClean="0"/>
            </a:br>
            <a:r>
              <a:rPr lang="en-US" sz="1600" dirty="0" smtClean="0"/>
              <a:t>           score[j] = 0;</a:t>
            </a:r>
          </a:p>
          <a:p>
            <a:pPr algn="l"/>
            <a:r>
              <a:rPr lang="en-US" sz="1600" dirty="0" smtClean="0"/>
              <a:t>       else // not sure yet what the result will be…</a:t>
            </a:r>
            <a:br>
              <a:rPr lang="en-US" sz="1600" dirty="0" smtClean="0"/>
            </a:br>
            <a:r>
              <a:rPr lang="en-US" sz="1600" dirty="0" smtClean="0"/>
              <a:t>           score[j] </a:t>
            </a:r>
            <a:r>
              <a:rPr lang="en-US" sz="1600" dirty="0"/>
              <a:t>=</a:t>
            </a:r>
            <a:r>
              <a:rPr lang="en-US" sz="1600" dirty="0" err="1" smtClean="0"/>
              <a:t>FindBest</a:t>
            </a:r>
            <a:r>
              <a:rPr lang="en-US" sz="1600" dirty="0" err="1" smtClean="0">
                <a:solidFill>
                  <a:srgbClr val="FF0000"/>
                </a:solidFill>
              </a:rPr>
              <a:t>Comp</a:t>
            </a:r>
            <a:r>
              <a:rPr lang="en-US" sz="1600" dirty="0" err="1" smtClean="0"/>
              <a:t>Move</a:t>
            </a:r>
            <a:r>
              <a:rPr lang="en-US" sz="1600" dirty="0" smtClean="0"/>
              <a:t>();</a:t>
            </a:r>
            <a:endParaRPr lang="en-US" sz="1600" dirty="0"/>
          </a:p>
          <a:p>
            <a:pPr algn="l"/>
            <a:r>
              <a:rPr lang="en-US" sz="1600" dirty="0" smtClean="0"/>
              <a:t>    return the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highest</a:t>
            </a:r>
            <a:r>
              <a:rPr lang="en-US" sz="1600" dirty="0" smtClean="0"/>
              <a:t> {</a:t>
            </a:r>
            <a:r>
              <a:rPr lang="en-US" sz="1600" dirty="0" err="1" smtClean="0"/>
              <a:t>score,move</a:t>
            </a:r>
            <a:r>
              <a:rPr lang="en-US" sz="1600" dirty="0" smtClean="0"/>
              <a:t>} </a:t>
            </a:r>
            <a:endParaRPr lang="en-US" sz="1600" dirty="0">
              <a:solidFill>
                <a:schemeClr val="accent2"/>
              </a:solidFill>
            </a:endParaRPr>
          </a:p>
          <a:p>
            <a:pPr algn="l"/>
            <a:r>
              <a:rPr lang="en-US" sz="1600" dirty="0"/>
              <a:t>}</a:t>
            </a:r>
          </a:p>
        </p:txBody>
      </p:sp>
      <p:sp>
        <p:nvSpPr>
          <p:cNvPr id="329" name="Line 34"/>
          <p:cNvSpPr>
            <a:spLocks noChangeShapeType="1"/>
          </p:cNvSpPr>
          <p:nvPr/>
        </p:nvSpPr>
        <p:spPr bwMode="auto">
          <a:xfrm>
            <a:off x="442713" y="5277667"/>
            <a:ext cx="381000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2" name="Straight Arrow Connector 251"/>
          <p:cNvCxnSpPr/>
          <p:nvPr/>
        </p:nvCxnSpPr>
        <p:spPr bwMode="auto">
          <a:xfrm flipH="1">
            <a:off x="6358178" y="3549052"/>
            <a:ext cx="178990" cy="20105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EF9B-8737-4320-AEC5-453FDFE43D59}" type="slidenum">
              <a:rPr lang="en-US"/>
              <a:pPr/>
              <a:t>79</a:t>
            </a:fld>
            <a:endParaRPr lang="en-US"/>
          </a:p>
        </p:txBody>
      </p:sp>
      <p:sp>
        <p:nvSpPr>
          <p:cNvPr id="768015" name="Text Box 15"/>
          <p:cNvSpPr txBox="1">
            <a:spLocks noChangeArrowheads="1"/>
          </p:cNvSpPr>
          <p:nvPr/>
        </p:nvSpPr>
        <p:spPr bwMode="auto">
          <a:xfrm>
            <a:off x="5471185" y="3989518"/>
            <a:ext cx="5781513" cy="2708434"/>
          </a:xfrm>
          <a:prstGeom prst="rect">
            <a:avLst/>
          </a:prstGeom>
          <a:solidFill>
            <a:srgbClr val="FFFF99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err="1" smtClean="0"/>
              <a:t>GameBoard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;</a:t>
            </a:r>
          </a:p>
          <a:p>
            <a:pPr algn="l"/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dirty="0" smtClean="0"/>
              <a:t>while (</a:t>
            </a:r>
            <a:r>
              <a:rPr lang="en-US" dirty="0" err="1" smtClean="0"/>
              <a:t>someoneWonOrItWasATieGame</a:t>
            </a:r>
            <a:r>
              <a:rPr lang="en-US" dirty="0" smtClean="0"/>
              <a:t>() == false)</a:t>
            </a:r>
            <a:endParaRPr lang="en-US" dirty="0"/>
          </a:p>
          <a:p>
            <a:pPr algn="l"/>
            <a:r>
              <a:rPr lang="en-US" dirty="0" smtClean="0"/>
              <a:t>{</a:t>
            </a:r>
          </a:p>
          <a:p>
            <a:pPr algn="l"/>
            <a:r>
              <a:rPr lang="en-US" dirty="0" smtClean="0"/>
              <a:t>  move </a:t>
            </a:r>
            <a:r>
              <a:rPr lang="en-US" dirty="0"/>
              <a:t>= </a:t>
            </a:r>
            <a:r>
              <a:rPr lang="en-US" dirty="0" err="1" smtClean="0"/>
              <a:t>GetPlayerMove</a:t>
            </a:r>
            <a:r>
              <a:rPr lang="en-US" dirty="0" smtClean="0"/>
              <a:t>(b);</a:t>
            </a:r>
            <a:endParaRPr lang="en-US" dirty="0"/>
          </a:p>
          <a:p>
            <a:pPr algn="l"/>
            <a:r>
              <a:rPr lang="en-US" dirty="0"/>
              <a:t>  </a:t>
            </a:r>
            <a:r>
              <a:rPr lang="en-US" dirty="0" err="1" smtClean="0"/>
              <a:t>b.applyMove</a:t>
            </a:r>
            <a:r>
              <a:rPr lang="en-US" dirty="0" smtClean="0"/>
              <a:t>(move);</a:t>
            </a:r>
            <a:br>
              <a:rPr lang="en-US" dirty="0" smtClean="0"/>
            </a:br>
            <a:endParaRPr lang="en-US" dirty="0"/>
          </a:p>
          <a:p>
            <a:pPr algn="l"/>
            <a:r>
              <a:rPr lang="en-US" dirty="0"/>
              <a:t>  move = </a:t>
            </a:r>
            <a:r>
              <a:rPr lang="en-US" dirty="0" err="1" smtClean="0"/>
              <a:t>FindBestCompMove</a:t>
            </a:r>
            <a:r>
              <a:rPr lang="en-US" dirty="0" smtClean="0"/>
              <a:t>(b);</a:t>
            </a:r>
            <a:endParaRPr lang="en-US" dirty="0"/>
          </a:p>
          <a:p>
            <a:pPr algn="l"/>
            <a:r>
              <a:rPr lang="en-US" dirty="0"/>
              <a:t>  </a:t>
            </a:r>
            <a:r>
              <a:rPr lang="en-US" dirty="0" err="1" smtClean="0"/>
              <a:t>b.applyMove</a:t>
            </a:r>
            <a:r>
              <a:rPr lang="en-US" dirty="0" smtClean="0"/>
              <a:t>(move);</a:t>
            </a:r>
            <a:endParaRPr lang="en-US" dirty="0"/>
          </a:p>
          <a:p>
            <a:pPr algn="l"/>
            <a:r>
              <a:rPr lang="en-US" dirty="0"/>
              <a:t>}</a:t>
            </a:r>
          </a:p>
        </p:txBody>
      </p:sp>
      <p:sp>
        <p:nvSpPr>
          <p:cNvPr id="47" name="Rectangle 3"/>
          <p:cNvSpPr>
            <a:spLocks noGrp="1" noChangeArrowheads="1"/>
          </p:cNvSpPr>
          <p:nvPr>
            <p:ph type="title"/>
          </p:nvPr>
        </p:nvSpPr>
        <p:spPr>
          <a:xfrm>
            <a:off x="-529432" y="-228600"/>
            <a:ext cx="7772400" cy="1143000"/>
          </a:xfrm>
        </p:spPr>
        <p:txBody>
          <a:bodyPr/>
          <a:lstStyle/>
          <a:p>
            <a:r>
              <a:rPr lang="en-US" sz="3200" dirty="0" smtClean="0"/>
              <a:t>Writing a </a:t>
            </a:r>
            <a:r>
              <a:rPr lang="en-US" sz="3200" dirty="0" err="1" smtClean="0"/>
              <a:t>TicTacToe</a:t>
            </a:r>
            <a:r>
              <a:rPr lang="en-US" sz="3200" dirty="0" smtClean="0"/>
              <a:t> Player</a:t>
            </a: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6516571" y="1364113"/>
            <a:ext cx="986330" cy="969592"/>
            <a:chOff x="6763227" y="154847"/>
            <a:chExt cx="986330" cy="969592"/>
          </a:xfrm>
        </p:grpSpPr>
        <p:grpSp>
          <p:nvGrpSpPr>
            <p:cNvPr id="48" name="Group 47"/>
            <p:cNvGrpSpPr/>
            <p:nvPr/>
          </p:nvGrpSpPr>
          <p:grpSpPr>
            <a:xfrm>
              <a:off x="6777774" y="224812"/>
              <a:ext cx="949548" cy="899627"/>
              <a:chOff x="3026979" y="1045769"/>
              <a:chExt cx="1140671" cy="1132797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3026979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3405514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3788993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3027263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340838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378927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3030352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3403476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786955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6763227" y="154847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076421" y="455195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089338" y="16152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391667" y="155921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766118" y="46504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665328" y="162863"/>
            <a:ext cx="986330" cy="969592"/>
            <a:chOff x="6763227" y="154847"/>
            <a:chExt cx="986330" cy="969592"/>
          </a:xfrm>
        </p:grpSpPr>
        <p:grpSp>
          <p:nvGrpSpPr>
            <p:cNvPr id="96" name="Group 95"/>
            <p:cNvGrpSpPr/>
            <p:nvPr/>
          </p:nvGrpSpPr>
          <p:grpSpPr>
            <a:xfrm>
              <a:off x="6777774" y="224812"/>
              <a:ext cx="949548" cy="899627"/>
              <a:chOff x="3026979" y="1045769"/>
              <a:chExt cx="1140671" cy="1132797"/>
            </a:xfrm>
          </p:grpSpPr>
          <p:sp>
            <p:nvSpPr>
              <p:cNvPr id="110" name="Rectangle 109"/>
              <p:cNvSpPr/>
              <p:nvPr/>
            </p:nvSpPr>
            <p:spPr bwMode="auto">
              <a:xfrm>
                <a:off x="3026979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3405514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3788993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3027263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340838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378927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3030352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3403476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3786955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6763227" y="154847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076421" y="455195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089338" y="16152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391667" y="155921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766118" y="46504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 bwMode="auto">
          <a:xfrm flipH="1">
            <a:off x="7507709" y="1211009"/>
            <a:ext cx="178990" cy="20105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" name="TextBox 118"/>
          <p:cNvSpPr txBox="1"/>
          <p:nvPr/>
        </p:nvSpPr>
        <p:spPr>
          <a:xfrm>
            <a:off x="7141506" y="1672734"/>
            <a:ext cx="35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O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508987" y="1367574"/>
            <a:ext cx="986330" cy="969592"/>
            <a:chOff x="6651847" y="2577914"/>
            <a:chExt cx="986330" cy="969592"/>
          </a:xfrm>
        </p:grpSpPr>
        <p:sp>
          <p:nvSpPr>
            <p:cNvPr id="3" name="Rectangle 2"/>
            <p:cNvSpPr/>
            <p:nvPr/>
          </p:nvSpPr>
          <p:spPr bwMode="auto">
            <a:xfrm>
              <a:off x="6666630" y="2647879"/>
              <a:ext cx="947379" cy="899627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651847" y="2577914"/>
              <a:ext cx="986330" cy="969592"/>
              <a:chOff x="6668971" y="1516513"/>
              <a:chExt cx="986330" cy="969592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6668971" y="1516513"/>
                <a:ext cx="986330" cy="969592"/>
                <a:chOff x="6763227" y="154847"/>
                <a:chExt cx="986330" cy="969592"/>
              </a:xfrm>
            </p:grpSpPr>
            <p:grpSp>
              <p:nvGrpSpPr>
                <p:cNvPr id="92" name="Group 91"/>
                <p:cNvGrpSpPr/>
                <p:nvPr/>
              </p:nvGrpSpPr>
              <p:grpSpPr>
                <a:xfrm>
                  <a:off x="6777774" y="224812"/>
                  <a:ext cx="949548" cy="899627"/>
                  <a:chOff x="3026979" y="1045769"/>
                  <a:chExt cx="1140671" cy="1132797"/>
                </a:xfrm>
              </p:grpSpPr>
              <p:sp>
                <p:nvSpPr>
                  <p:cNvPr id="101" name="Rectangle 100"/>
                  <p:cNvSpPr/>
                  <p:nvPr/>
                </p:nvSpPr>
                <p:spPr bwMode="auto">
                  <a:xfrm>
                    <a:off x="3026979" y="104576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2" name="Rectangle 101"/>
                  <p:cNvSpPr/>
                  <p:nvPr/>
                </p:nvSpPr>
                <p:spPr bwMode="auto">
                  <a:xfrm>
                    <a:off x="3405514" y="104576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3" name="Rectangle 102"/>
                  <p:cNvSpPr/>
                  <p:nvPr/>
                </p:nvSpPr>
                <p:spPr bwMode="auto">
                  <a:xfrm>
                    <a:off x="3788993" y="104576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 bwMode="auto">
                  <a:xfrm>
                    <a:off x="3027263" y="142601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 bwMode="auto">
                  <a:xfrm>
                    <a:off x="3408387" y="142601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2" name="Rectangle 121"/>
                  <p:cNvSpPr/>
                  <p:nvPr/>
                </p:nvSpPr>
                <p:spPr bwMode="auto">
                  <a:xfrm>
                    <a:off x="3789277" y="142601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 bwMode="auto">
                  <a:xfrm>
                    <a:off x="3030352" y="1800193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 bwMode="auto">
                  <a:xfrm>
                    <a:off x="3403476" y="1800193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 bwMode="auto">
                  <a:xfrm>
                    <a:off x="3786955" y="1800193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93" name="TextBox 92"/>
                <p:cNvSpPr txBox="1"/>
                <p:nvPr/>
              </p:nvSpPr>
              <p:spPr>
                <a:xfrm>
                  <a:off x="6763227" y="154847"/>
                  <a:ext cx="3392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7076421" y="455195"/>
                  <a:ext cx="3578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</a:rPr>
                    <a:t>O</a:t>
                  </a: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7089338" y="161521"/>
                  <a:ext cx="3392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7391667" y="155921"/>
                  <a:ext cx="3578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</a:rPr>
                    <a:t>O</a:t>
                  </a: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6766118" y="465041"/>
                  <a:ext cx="3392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26" name="TextBox 125"/>
              <p:cNvSpPr txBox="1"/>
              <p:nvPr/>
            </p:nvSpPr>
            <p:spPr>
              <a:xfrm>
                <a:off x="7293906" y="1825134"/>
                <a:ext cx="3578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</a:rPr>
                  <a:t>O</a:t>
                </a:r>
              </a:p>
            </p:txBody>
          </p:sp>
        </p:grpSp>
      </p:grpSp>
      <p:grpSp>
        <p:nvGrpSpPr>
          <p:cNvPr id="189" name="Group 188"/>
          <p:cNvGrpSpPr/>
          <p:nvPr/>
        </p:nvGrpSpPr>
        <p:grpSpPr>
          <a:xfrm>
            <a:off x="6508983" y="1367570"/>
            <a:ext cx="986330" cy="969592"/>
            <a:chOff x="6651847" y="2577914"/>
            <a:chExt cx="986330" cy="969592"/>
          </a:xfrm>
        </p:grpSpPr>
        <p:sp>
          <p:nvSpPr>
            <p:cNvPr id="190" name="Rectangle 189"/>
            <p:cNvSpPr/>
            <p:nvPr/>
          </p:nvSpPr>
          <p:spPr bwMode="auto">
            <a:xfrm>
              <a:off x="6666630" y="2647879"/>
              <a:ext cx="947379" cy="899627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grpSp>
          <p:nvGrpSpPr>
            <p:cNvPr id="191" name="Group 190"/>
            <p:cNvGrpSpPr/>
            <p:nvPr/>
          </p:nvGrpSpPr>
          <p:grpSpPr>
            <a:xfrm>
              <a:off x="6651847" y="2577914"/>
              <a:ext cx="986330" cy="969592"/>
              <a:chOff x="6668971" y="1516513"/>
              <a:chExt cx="986330" cy="969592"/>
            </a:xfrm>
          </p:grpSpPr>
          <p:grpSp>
            <p:nvGrpSpPr>
              <p:cNvPr id="192" name="Group 191"/>
              <p:cNvGrpSpPr/>
              <p:nvPr/>
            </p:nvGrpSpPr>
            <p:grpSpPr>
              <a:xfrm>
                <a:off x="6668971" y="1516513"/>
                <a:ext cx="986330" cy="969592"/>
                <a:chOff x="6763227" y="154847"/>
                <a:chExt cx="986330" cy="969592"/>
              </a:xfrm>
            </p:grpSpPr>
            <p:grpSp>
              <p:nvGrpSpPr>
                <p:cNvPr id="194" name="Group 193"/>
                <p:cNvGrpSpPr/>
                <p:nvPr/>
              </p:nvGrpSpPr>
              <p:grpSpPr>
                <a:xfrm>
                  <a:off x="6777774" y="224812"/>
                  <a:ext cx="949548" cy="899627"/>
                  <a:chOff x="3026979" y="1045769"/>
                  <a:chExt cx="1140671" cy="1132797"/>
                </a:xfrm>
              </p:grpSpPr>
              <p:sp>
                <p:nvSpPr>
                  <p:cNvPr id="200" name="Rectangle 199"/>
                  <p:cNvSpPr/>
                  <p:nvPr/>
                </p:nvSpPr>
                <p:spPr bwMode="auto">
                  <a:xfrm>
                    <a:off x="3026979" y="104576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01" name="Rectangle 200"/>
                  <p:cNvSpPr/>
                  <p:nvPr/>
                </p:nvSpPr>
                <p:spPr bwMode="auto">
                  <a:xfrm>
                    <a:off x="3405514" y="104576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02" name="Rectangle 201"/>
                  <p:cNvSpPr/>
                  <p:nvPr/>
                </p:nvSpPr>
                <p:spPr bwMode="auto">
                  <a:xfrm>
                    <a:off x="3788993" y="104576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03" name="Rectangle 202"/>
                  <p:cNvSpPr/>
                  <p:nvPr/>
                </p:nvSpPr>
                <p:spPr bwMode="auto">
                  <a:xfrm>
                    <a:off x="3027263" y="142601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04" name="Rectangle 203"/>
                  <p:cNvSpPr/>
                  <p:nvPr/>
                </p:nvSpPr>
                <p:spPr bwMode="auto">
                  <a:xfrm>
                    <a:off x="3408387" y="142601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05" name="Rectangle 204"/>
                  <p:cNvSpPr/>
                  <p:nvPr/>
                </p:nvSpPr>
                <p:spPr bwMode="auto">
                  <a:xfrm>
                    <a:off x="3789277" y="142601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06" name="Rectangle 205"/>
                  <p:cNvSpPr/>
                  <p:nvPr/>
                </p:nvSpPr>
                <p:spPr bwMode="auto">
                  <a:xfrm>
                    <a:off x="3030352" y="1800193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 bwMode="auto">
                  <a:xfrm>
                    <a:off x="3403476" y="1800193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 bwMode="auto">
                  <a:xfrm>
                    <a:off x="3786955" y="1800193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195" name="TextBox 194"/>
                <p:cNvSpPr txBox="1"/>
                <p:nvPr/>
              </p:nvSpPr>
              <p:spPr>
                <a:xfrm>
                  <a:off x="6763227" y="154847"/>
                  <a:ext cx="3392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7076421" y="455195"/>
                  <a:ext cx="3578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</a:rPr>
                    <a:t>O</a:t>
                  </a: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7089338" y="161521"/>
                  <a:ext cx="3392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8" name="TextBox 197"/>
                <p:cNvSpPr txBox="1"/>
                <p:nvPr/>
              </p:nvSpPr>
              <p:spPr>
                <a:xfrm>
                  <a:off x="7391667" y="155921"/>
                  <a:ext cx="3578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</a:rPr>
                    <a:t>O</a:t>
                  </a:r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6766118" y="465041"/>
                  <a:ext cx="3392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93" name="TextBox 192"/>
              <p:cNvSpPr txBox="1"/>
              <p:nvPr/>
            </p:nvSpPr>
            <p:spPr>
              <a:xfrm>
                <a:off x="7293906" y="1825134"/>
                <a:ext cx="3578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</a:rPr>
                  <a:t>O</a:t>
                </a:r>
              </a:p>
            </p:txBody>
          </p:sp>
        </p:grpSp>
      </p:grpSp>
      <p:cxnSp>
        <p:nvCxnSpPr>
          <p:cNvPr id="211" name="Straight Arrow Connector 210"/>
          <p:cNvCxnSpPr/>
          <p:nvPr/>
        </p:nvCxnSpPr>
        <p:spPr bwMode="auto">
          <a:xfrm>
            <a:off x="6999861" y="2381425"/>
            <a:ext cx="0" cy="23671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Straight Arrow Connector 126"/>
          <p:cNvCxnSpPr/>
          <p:nvPr/>
        </p:nvCxnSpPr>
        <p:spPr bwMode="auto">
          <a:xfrm flipH="1">
            <a:off x="6365391" y="2395655"/>
            <a:ext cx="178990" cy="20105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tangle 6"/>
          <p:cNvSpPr/>
          <p:nvPr/>
        </p:nvSpPr>
        <p:spPr bwMode="auto">
          <a:xfrm>
            <a:off x="5391382" y="2618139"/>
            <a:ext cx="949548" cy="89962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359706" y="3154082"/>
            <a:ext cx="35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5376835" y="2548174"/>
            <a:ext cx="986330" cy="969592"/>
            <a:chOff x="6763227" y="154847"/>
            <a:chExt cx="986330" cy="969592"/>
          </a:xfrm>
        </p:grpSpPr>
        <p:grpSp>
          <p:nvGrpSpPr>
            <p:cNvPr id="154" name="Group 153"/>
            <p:cNvGrpSpPr/>
            <p:nvPr/>
          </p:nvGrpSpPr>
          <p:grpSpPr>
            <a:xfrm>
              <a:off x="6777774" y="224812"/>
              <a:ext cx="949548" cy="899627"/>
              <a:chOff x="3026979" y="1045769"/>
              <a:chExt cx="1140671" cy="1132797"/>
            </a:xfrm>
          </p:grpSpPr>
          <p:sp>
            <p:nvSpPr>
              <p:cNvPr id="160" name="Rectangle 159"/>
              <p:cNvSpPr/>
              <p:nvPr/>
            </p:nvSpPr>
            <p:spPr bwMode="auto">
              <a:xfrm>
                <a:off x="3026979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 bwMode="auto">
              <a:xfrm>
                <a:off x="3405514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 bwMode="auto">
              <a:xfrm>
                <a:off x="3788993" y="104576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 bwMode="auto">
              <a:xfrm>
                <a:off x="3027263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 bwMode="auto">
              <a:xfrm>
                <a:off x="340838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 bwMode="auto">
              <a:xfrm>
                <a:off x="3789277" y="1426019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 bwMode="auto">
              <a:xfrm>
                <a:off x="3030352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 bwMode="auto">
              <a:xfrm>
                <a:off x="3403476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 bwMode="auto">
              <a:xfrm>
                <a:off x="3786955" y="1800193"/>
                <a:ext cx="378373" cy="37837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6763227" y="154847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7076421" y="455195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7089338" y="16152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7391667" y="155921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766118" y="465041"/>
              <a:ext cx="33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6002879" y="2839532"/>
            <a:ext cx="35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94719" y="3154082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502966" y="2545875"/>
            <a:ext cx="986330" cy="1065685"/>
            <a:chOff x="6520551" y="2528290"/>
            <a:chExt cx="986330" cy="1065685"/>
          </a:xfrm>
        </p:grpSpPr>
        <p:sp>
          <p:nvSpPr>
            <p:cNvPr id="239" name="Rectangle 238"/>
            <p:cNvSpPr/>
            <p:nvPr/>
          </p:nvSpPr>
          <p:spPr bwMode="auto">
            <a:xfrm>
              <a:off x="6537047" y="2614757"/>
              <a:ext cx="949548" cy="899627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6818450" y="3132310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520551" y="2528290"/>
              <a:ext cx="986330" cy="1062833"/>
              <a:chOff x="9756275" y="3067139"/>
              <a:chExt cx="986330" cy="1062833"/>
            </a:xfrm>
          </p:grpSpPr>
          <p:grpSp>
            <p:nvGrpSpPr>
              <p:cNvPr id="218" name="Group 217"/>
              <p:cNvGrpSpPr/>
              <p:nvPr/>
            </p:nvGrpSpPr>
            <p:grpSpPr>
              <a:xfrm>
                <a:off x="9756275" y="3067139"/>
                <a:ext cx="986330" cy="969592"/>
                <a:chOff x="6651847" y="2577914"/>
                <a:chExt cx="986330" cy="969592"/>
              </a:xfrm>
            </p:grpSpPr>
            <p:sp>
              <p:nvSpPr>
                <p:cNvPr id="219" name="Rectangle 218"/>
                <p:cNvSpPr/>
                <p:nvPr/>
              </p:nvSpPr>
              <p:spPr bwMode="auto">
                <a:xfrm>
                  <a:off x="6666630" y="2647879"/>
                  <a:ext cx="947379" cy="899627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med"/>
                </a:ln>
                <a:effectLst/>
                <a:ex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220" name="Group 219"/>
                <p:cNvGrpSpPr/>
                <p:nvPr/>
              </p:nvGrpSpPr>
              <p:grpSpPr>
                <a:xfrm>
                  <a:off x="6651847" y="2577914"/>
                  <a:ext cx="986330" cy="969592"/>
                  <a:chOff x="6668971" y="1516513"/>
                  <a:chExt cx="986330" cy="969592"/>
                </a:xfrm>
              </p:grpSpPr>
              <p:grpSp>
                <p:nvGrpSpPr>
                  <p:cNvPr id="221" name="Group 220"/>
                  <p:cNvGrpSpPr/>
                  <p:nvPr/>
                </p:nvGrpSpPr>
                <p:grpSpPr>
                  <a:xfrm>
                    <a:off x="6668971" y="1516513"/>
                    <a:ext cx="986330" cy="969592"/>
                    <a:chOff x="6763227" y="154847"/>
                    <a:chExt cx="986330" cy="969592"/>
                  </a:xfrm>
                </p:grpSpPr>
                <p:grpSp>
                  <p:nvGrpSpPr>
                    <p:cNvPr id="223" name="Group 222"/>
                    <p:cNvGrpSpPr/>
                    <p:nvPr/>
                  </p:nvGrpSpPr>
                  <p:grpSpPr>
                    <a:xfrm>
                      <a:off x="6777774" y="224812"/>
                      <a:ext cx="949548" cy="899627"/>
                      <a:chOff x="3026979" y="1045769"/>
                      <a:chExt cx="1140671" cy="1132797"/>
                    </a:xfrm>
                  </p:grpSpPr>
                  <p:sp>
                    <p:nvSpPr>
                      <p:cNvPr id="229" name="Rectangle 228"/>
                      <p:cNvSpPr/>
                      <p:nvPr/>
                    </p:nvSpPr>
                    <p:spPr bwMode="auto">
                      <a:xfrm>
                        <a:off x="3026979" y="104576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30" name="Rectangle 229"/>
                      <p:cNvSpPr/>
                      <p:nvPr/>
                    </p:nvSpPr>
                    <p:spPr bwMode="auto">
                      <a:xfrm>
                        <a:off x="3405514" y="104576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31" name="Rectangle 230"/>
                      <p:cNvSpPr/>
                      <p:nvPr/>
                    </p:nvSpPr>
                    <p:spPr bwMode="auto">
                      <a:xfrm>
                        <a:off x="3788993" y="104576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32" name="Rectangle 231"/>
                      <p:cNvSpPr/>
                      <p:nvPr/>
                    </p:nvSpPr>
                    <p:spPr bwMode="auto">
                      <a:xfrm>
                        <a:off x="3027263" y="142601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33" name="Rectangle 232"/>
                      <p:cNvSpPr/>
                      <p:nvPr/>
                    </p:nvSpPr>
                    <p:spPr bwMode="auto">
                      <a:xfrm>
                        <a:off x="3408387" y="142601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34" name="Rectangle 233"/>
                      <p:cNvSpPr/>
                      <p:nvPr/>
                    </p:nvSpPr>
                    <p:spPr bwMode="auto">
                      <a:xfrm>
                        <a:off x="3789277" y="142601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35" name="Rectangle 234"/>
                      <p:cNvSpPr/>
                      <p:nvPr/>
                    </p:nvSpPr>
                    <p:spPr bwMode="auto">
                      <a:xfrm>
                        <a:off x="3030352" y="1800193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36" name="Rectangle 235"/>
                      <p:cNvSpPr/>
                      <p:nvPr/>
                    </p:nvSpPr>
                    <p:spPr bwMode="auto">
                      <a:xfrm>
                        <a:off x="3403476" y="1800193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37" name="Rectangle 236"/>
                      <p:cNvSpPr/>
                      <p:nvPr/>
                    </p:nvSpPr>
                    <p:spPr bwMode="auto">
                      <a:xfrm>
                        <a:off x="3786955" y="1800193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</p:grpSp>
                <p:sp>
                  <p:nvSpPr>
                    <p:cNvPr id="224" name="TextBox 223"/>
                    <p:cNvSpPr txBox="1"/>
                    <p:nvPr/>
                  </p:nvSpPr>
                  <p:spPr>
                    <a:xfrm>
                      <a:off x="6763227" y="154847"/>
                      <a:ext cx="33920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25" name="TextBox 224"/>
                    <p:cNvSpPr txBox="1"/>
                    <p:nvPr/>
                  </p:nvSpPr>
                  <p:spPr>
                    <a:xfrm>
                      <a:off x="7076421" y="455195"/>
                      <a:ext cx="35789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p:txBody>
                </p:sp>
                <p:sp>
                  <p:nvSpPr>
                    <p:cNvPr id="226" name="TextBox 225"/>
                    <p:cNvSpPr txBox="1"/>
                    <p:nvPr/>
                  </p:nvSpPr>
                  <p:spPr>
                    <a:xfrm>
                      <a:off x="7089338" y="161521"/>
                      <a:ext cx="33920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27" name="TextBox 226"/>
                    <p:cNvSpPr txBox="1"/>
                    <p:nvPr/>
                  </p:nvSpPr>
                  <p:spPr>
                    <a:xfrm>
                      <a:off x="7391667" y="155921"/>
                      <a:ext cx="35789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p:txBody>
                </p:sp>
                <p:sp>
                  <p:nvSpPr>
                    <p:cNvPr id="228" name="TextBox 227"/>
                    <p:cNvSpPr txBox="1"/>
                    <p:nvPr/>
                  </p:nvSpPr>
                  <p:spPr>
                    <a:xfrm>
                      <a:off x="6766118" y="465041"/>
                      <a:ext cx="33920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sp>
                <p:nvSpPr>
                  <p:cNvPr id="222" name="TextBox 221"/>
                  <p:cNvSpPr txBox="1"/>
                  <p:nvPr/>
                </p:nvSpPr>
                <p:spPr>
                  <a:xfrm>
                    <a:off x="7293906" y="1825134"/>
                    <a:ext cx="35789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7030A0"/>
                        </a:solidFill>
                      </a:rPr>
                      <a:t>O</a:t>
                    </a:r>
                  </a:p>
                </p:txBody>
              </p:sp>
            </p:grpSp>
          </p:grpSp>
          <p:sp>
            <p:nvSpPr>
              <p:cNvPr id="238" name="TextBox 237"/>
              <p:cNvSpPr txBox="1"/>
              <p:nvPr/>
            </p:nvSpPr>
            <p:spPr>
              <a:xfrm>
                <a:off x="10066434" y="3668307"/>
                <a:ext cx="3578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X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cxnSp>
        <p:nvCxnSpPr>
          <p:cNvPr id="258" name="Straight Arrow Connector 257"/>
          <p:cNvCxnSpPr/>
          <p:nvPr/>
        </p:nvCxnSpPr>
        <p:spPr bwMode="auto">
          <a:xfrm flipH="1">
            <a:off x="6999861" y="3550400"/>
            <a:ext cx="7991" cy="21383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73" name="Group 172"/>
          <p:cNvGrpSpPr/>
          <p:nvPr/>
        </p:nvGrpSpPr>
        <p:grpSpPr>
          <a:xfrm>
            <a:off x="5364730" y="3694268"/>
            <a:ext cx="986330" cy="1065685"/>
            <a:chOff x="6520551" y="2528290"/>
            <a:chExt cx="986330" cy="1065685"/>
          </a:xfrm>
        </p:grpSpPr>
        <p:sp>
          <p:nvSpPr>
            <p:cNvPr id="174" name="Rectangle 173"/>
            <p:cNvSpPr/>
            <p:nvPr/>
          </p:nvSpPr>
          <p:spPr bwMode="auto">
            <a:xfrm>
              <a:off x="6537047" y="2614757"/>
              <a:ext cx="949548" cy="899627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6818450" y="3132310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176" name="Group 175"/>
            <p:cNvGrpSpPr/>
            <p:nvPr/>
          </p:nvGrpSpPr>
          <p:grpSpPr>
            <a:xfrm>
              <a:off x="6520551" y="2528290"/>
              <a:ext cx="986330" cy="1062833"/>
              <a:chOff x="9756275" y="3067139"/>
              <a:chExt cx="986330" cy="1062833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9756275" y="3067139"/>
                <a:ext cx="986330" cy="969592"/>
                <a:chOff x="6651847" y="2577914"/>
                <a:chExt cx="986330" cy="969592"/>
              </a:xfrm>
            </p:grpSpPr>
            <p:sp>
              <p:nvSpPr>
                <p:cNvPr id="179" name="Rectangle 178"/>
                <p:cNvSpPr/>
                <p:nvPr/>
              </p:nvSpPr>
              <p:spPr bwMode="auto">
                <a:xfrm>
                  <a:off x="6666630" y="2647879"/>
                  <a:ext cx="947379" cy="899627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med"/>
                </a:ln>
                <a:effectLst/>
                <a:ex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180" name="Group 179"/>
                <p:cNvGrpSpPr/>
                <p:nvPr/>
              </p:nvGrpSpPr>
              <p:grpSpPr>
                <a:xfrm>
                  <a:off x="6651847" y="2577914"/>
                  <a:ext cx="986330" cy="969592"/>
                  <a:chOff x="6668971" y="1516513"/>
                  <a:chExt cx="986330" cy="969592"/>
                </a:xfrm>
              </p:grpSpPr>
              <p:grpSp>
                <p:nvGrpSpPr>
                  <p:cNvPr id="181" name="Group 180"/>
                  <p:cNvGrpSpPr/>
                  <p:nvPr/>
                </p:nvGrpSpPr>
                <p:grpSpPr>
                  <a:xfrm>
                    <a:off x="6668971" y="1516513"/>
                    <a:ext cx="986330" cy="969592"/>
                    <a:chOff x="6763227" y="154847"/>
                    <a:chExt cx="986330" cy="969592"/>
                  </a:xfrm>
                </p:grpSpPr>
                <p:grpSp>
                  <p:nvGrpSpPr>
                    <p:cNvPr id="183" name="Group 182"/>
                    <p:cNvGrpSpPr/>
                    <p:nvPr/>
                  </p:nvGrpSpPr>
                  <p:grpSpPr>
                    <a:xfrm>
                      <a:off x="6777774" y="224812"/>
                      <a:ext cx="949548" cy="899627"/>
                      <a:chOff x="3026979" y="1045769"/>
                      <a:chExt cx="1140671" cy="1132797"/>
                    </a:xfrm>
                  </p:grpSpPr>
                  <p:sp>
                    <p:nvSpPr>
                      <p:cNvPr id="240" name="Rectangle 239"/>
                      <p:cNvSpPr/>
                      <p:nvPr/>
                    </p:nvSpPr>
                    <p:spPr bwMode="auto">
                      <a:xfrm>
                        <a:off x="3026979" y="104576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41" name="Rectangle 240"/>
                      <p:cNvSpPr/>
                      <p:nvPr/>
                    </p:nvSpPr>
                    <p:spPr bwMode="auto">
                      <a:xfrm>
                        <a:off x="3405514" y="104576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42" name="Rectangle 241"/>
                      <p:cNvSpPr/>
                      <p:nvPr/>
                    </p:nvSpPr>
                    <p:spPr bwMode="auto">
                      <a:xfrm>
                        <a:off x="3788993" y="104576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43" name="Rectangle 242"/>
                      <p:cNvSpPr/>
                      <p:nvPr/>
                    </p:nvSpPr>
                    <p:spPr bwMode="auto">
                      <a:xfrm>
                        <a:off x="3027263" y="142601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44" name="Rectangle 243"/>
                      <p:cNvSpPr/>
                      <p:nvPr/>
                    </p:nvSpPr>
                    <p:spPr bwMode="auto">
                      <a:xfrm>
                        <a:off x="3408387" y="142601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45" name="Rectangle 244"/>
                      <p:cNvSpPr/>
                      <p:nvPr/>
                    </p:nvSpPr>
                    <p:spPr bwMode="auto">
                      <a:xfrm>
                        <a:off x="3789277" y="142601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46" name="Rectangle 245"/>
                      <p:cNvSpPr/>
                      <p:nvPr/>
                    </p:nvSpPr>
                    <p:spPr bwMode="auto">
                      <a:xfrm>
                        <a:off x="3030352" y="1800193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47" name="Rectangle 246"/>
                      <p:cNvSpPr/>
                      <p:nvPr/>
                    </p:nvSpPr>
                    <p:spPr bwMode="auto">
                      <a:xfrm>
                        <a:off x="3403476" y="1800193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48" name="Rectangle 247"/>
                      <p:cNvSpPr/>
                      <p:nvPr/>
                    </p:nvSpPr>
                    <p:spPr bwMode="auto">
                      <a:xfrm>
                        <a:off x="3786955" y="1800193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</p:grpSp>
                <p:sp>
                  <p:nvSpPr>
                    <p:cNvPr id="184" name="TextBox 183"/>
                    <p:cNvSpPr txBox="1"/>
                    <p:nvPr/>
                  </p:nvSpPr>
                  <p:spPr>
                    <a:xfrm>
                      <a:off x="6763227" y="154847"/>
                      <a:ext cx="33920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85" name="TextBox 184"/>
                    <p:cNvSpPr txBox="1"/>
                    <p:nvPr/>
                  </p:nvSpPr>
                  <p:spPr>
                    <a:xfrm>
                      <a:off x="7076421" y="455195"/>
                      <a:ext cx="35789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p:txBody>
                </p:sp>
                <p:sp>
                  <p:nvSpPr>
                    <p:cNvPr id="186" name="TextBox 185"/>
                    <p:cNvSpPr txBox="1"/>
                    <p:nvPr/>
                  </p:nvSpPr>
                  <p:spPr>
                    <a:xfrm>
                      <a:off x="7089338" y="161521"/>
                      <a:ext cx="33920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87" name="TextBox 186"/>
                    <p:cNvSpPr txBox="1"/>
                    <p:nvPr/>
                  </p:nvSpPr>
                  <p:spPr>
                    <a:xfrm>
                      <a:off x="7391667" y="155921"/>
                      <a:ext cx="35789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p:txBody>
                </p:sp>
                <p:sp>
                  <p:nvSpPr>
                    <p:cNvPr id="188" name="TextBox 187"/>
                    <p:cNvSpPr txBox="1"/>
                    <p:nvPr/>
                  </p:nvSpPr>
                  <p:spPr>
                    <a:xfrm>
                      <a:off x="6766118" y="465041"/>
                      <a:ext cx="33920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sp>
                <p:nvSpPr>
                  <p:cNvPr id="182" name="TextBox 181"/>
                  <p:cNvSpPr txBox="1"/>
                  <p:nvPr/>
                </p:nvSpPr>
                <p:spPr>
                  <a:xfrm>
                    <a:off x="7293906" y="1825134"/>
                    <a:ext cx="35789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7030A0"/>
                        </a:solidFill>
                      </a:rPr>
                      <a:t>O</a:t>
                    </a:r>
                  </a:p>
                </p:txBody>
              </p:sp>
            </p:grpSp>
          </p:grpSp>
          <p:sp>
            <p:nvSpPr>
              <p:cNvPr id="178" name="TextBox 177"/>
              <p:cNvSpPr txBox="1"/>
              <p:nvPr/>
            </p:nvSpPr>
            <p:spPr>
              <a:xfrm>
                <a:off x="10066434" y="3668307"/>
                <a:ext cx="3578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X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250" name="Rectangle 249"/>
          <p:cNvSpPr/>
          <p:nvPr/>
        </p:nvSpPr>
        <p:spPr>
          <a:xfrm>
            <a:off x="5310511" y="4293793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O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55" name="Group 254"/>
          <p:cNvGrpSpPr/>
          <p:nvPr/>
        </p:nvGrpSpPr>
        <p:grpSpPr>
          <a:xfrm>
            <a:off x="6502936" y="2544224"/>
            <a:ext cx="986330" cy="1065685"/>
            <a:chOff x="6520551" y="2528290"/>
            <a:chExt cx="986330" cy="1065685"/>
          </a:xfrm>
        </p:grpSpPr>
        <p:sp>
          <p:nvSpPr>
            <p:cNvPr id="256" name="Rectangle 255"/>
            <p:cNvSpPr/>
            <p:nvPr/>
          </p:nvSpPr>
          <p:spPr bwMode="auto">
            <a:xfrm>
              <a:off x="6537047" y="2614757"/>
              <a:ext cx="949548" cy="899627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6818450" y="3132310"/>
              <a:ext cx="357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6520551" y="2528290"/>
              <a:ext cx="986330" cy="1062833"/>
              <a:chOff x="9756275" y="3067139"/>
              <a:chExt cx="986330" cy="1062833"/>
            </a:xfrm>
          </p:grpSpPr>
          <p:grpSp>
            <p:nvGrpSpPr>
              <p:cNvPr id="270" name="Group 269"/>
              <p:cNvGrpSpPr/>
              <p:nvPr/>
            </p:nvGrpSpPr>
            <p:grpSpPr>
              <a:xfrm>
                <a:off x="9756275" y="3067139"/>
                <a:ext cx="986330" cy="969592"/>
                <a:chOff x="6651847" y="2577914"/>
                <a:chExt cx="986330" cy="969592"/>
              </a:xfrm>
            </p:grpSpPr>
            <p:sp>
              <p:nvSpPr>
                <p:cNvPr id="276" name="Rectangle 275"/>
                <p:cNvSpPr/>
                <p:nvPr/>
              </p:nvSpPr>
              <p:spPr bwMode="auto">
                <a:xfrm>
                  <a:off x="6666630" y="2647879"/>
                  <a:ext cx="947379" cy="899627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med"/>
                </a:ln>
                <a:effectLst/>
                <a:ex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277" name="Group 276"/>
                <p:cNvGrpSpPr/>
                <p:nvPr/>
              </p:nvGrpSpPr>
              <p:grpSpPr>
                <a:xfrm>
                  <a:off x="6651847" y="2577914"/>
                  <a:ext cx="986330" cy="969592"/>
                  <a:chOff x="6668971" y="1516513"/>
                  <a:chExt cx="986330" cy="969592"/>
                </a:xfrm>
              </p:grpSpPr>
              <p:grpSp>
                <p:nvGrpSpPr>
                  <p:cNvPr id="278" name="Group 277"/>
                  <p:cNvGrpSpPr/>
                  <p:nvPr/>
                </p:nvGrpSpPr>
                <p:grpSpPr>
                  <a:xfrm>
                    <a:off x="6668971" y="1516513"/>
                    <a:ext cx="986330" cy="969592"/>
                    <a:chOff x="6763227" y="154847"/>
                    <a:chExt cx="986330" cy="969592"/>
                  </a:xfrm>
                </p:grpSpPr>
                <p:grpSp>
                  <p:nvGrpSpPr>
                    <p:cNvPr id="280" name="Group 279"/>
                    <p:cNvGrpSpPr/>
                    <p:nvPr/>
                  </p:nvGrpSpPr>
                  <p:grpSpPr>
                    <a:xfrm>
                      <a:off x="6777774" y="224812"/>
                      <a:ext cx="949548" cy="899627"/>
                      <a:chOff x="3026979" y="1045769"/>
                      <a:chExt cx="1140671" cy="1132797"/>
                    </a:xfrm>
                  </p:grpSpPr>
                  <p:sp>
                    <p:nvSpPr>
                      <p:cNvPr id="286" name="Rectangle 285"/>
                      <p:cNvSpPr/>
                      <p:nvPr/>
                    </p:nvSpPr>
                    <p:spPr bwMode="auto">
                      <a:xfrm>
                        <a:off x="3026979" y="104576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87" name="Rectangle 286"/>
                      <p:cNvSpPr/>
                      <p:nvPr/>
                    </p:nvSpPr>
                    <p:spPr bwMode="auto">
                      <a:xfrm>
                        <a:off x="3405514" y="104576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88" name="Rectangle 287"/>
                      <p:cNvSpPr/>
                      <p:nvPr/>
                    </p:nvSpPr>
                    <p:spPr bwMode="auto">
                      <a:xfrm>
                        <a:off x="3788993" y="104576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89" name="Rectangle 288"/>
                      <p:cNvSpPr/>
                      <p:nvPr/>
                    </p:nvSpPr>
                    <p:spPr bwMode="auto">
                      <a:xfrm>
                        <a:off x="3027263" y="142601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90" name="Rectangle 289"/>
                      <p:cNvSpPr/>
                      <p:nvPr/>
                    </p:nvSpPr>
                    <p:spPr bwMode="auto">
                      <a:xfrm>
                        <a:off x="3408387" y="142601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91" name="Rectangle 290"/>
                      <p:cNvSpPr/>
                      <p:nvPr/>
                    </p:nvSpPr>
                    <p:spPr bwMode="auto">
                      <a:xfrm>
                        <a:off x="3789277" y="1426019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92" name="Rectangle 291"/>
                      <p:cNvSpPr/>
                      <p:nvPr/>
                    </p:nvSpPr>
                    <p:spPr bwMode="auto">
                      <a:xfrm>
                        <a:off x="3030352" y="1800193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93" name="Rectangle 292"/>
                      <p:cNvSpPr/>
                      <p:nvPr/>
                    </p:nvSpPr>
                    <p:spPr bwMode="auto">
                      <a:xfrm>
                        <a:off x="3403476" y="1800193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94" name="Rectangle 293"/>
                      <p:cNvSpPr/>
                      <p:nvPr/>
                    </p:nvSpPr>
                    <p:spPr bwMode="auto">
                      <a:xfrm>
                        <a:off x="3786955" y="1800193"/>
                        <a:ext cx="378373" cy="378373"/>
                      </a:xfrm>
                      <a:prstGeom prst="rect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endParaRPr>
                      </a:p>
                    </p:txBody>
                  </p:sp>
                </p:grpSp>
                <p:sp>
                  <p:nvSpPr>
                    <p:cNvPr id="281" name="TextBox 280"/>
                    <p:cNvSpPr txBox="1"/>
                    <p:nvPr/>
                  </p:nvSpPr>
                  <p:spPr>
                    <a:xfrm>
                      <a:off x="6763227" y="154847"/>
                      <a:ext cx="33920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82" name="TextBox 281"/>
                    <p:cNvSpPr txBox="1"/>
                    <p:nvPr/>
                  </p:nvSpPr>
                  <p:spPr>
                    <a:xfrm>
                      <a:off x="7076421" y="455195"/>
                      <a:ext cx="35789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p:txBody>
                </p:sp>
                <p:sp>
                  <p:nvSpPr>
                    <p:cNvPr id="283" name="TextBox 282"/>
                    <p:cNvSpPr txBox="1"/>
                    <p:nvPr/>
                  </p:nvSpPr>
                  <p:spPr>
                    <a:xfrm>
                      <a:off x="7089338" y="161521"/>
                      <a:ext cx="33920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84" name="TextBox 283"/>
                    <p:cNvSpPr txBox="1"/>
                    <p:nvPr/>
                  </p:nvSpPr>
                  <p:spPr>
                    <a:xfrm>
                      <a:off x="7391667" y="155921"/>
                      <a:ext cx="35789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p:txBody>
                </p:sp>
                <p:sp>
                  <p:nvSpPr>
                    <p:cNvPr id="285" name="TextBox 284"/>
                    <p:cNvSpPr txBox="1"/>
                    <p:nvPr/>
                  </p:nvSpPr>
                  <p:spPr>
                    <a:xfrm>
                      <a:off x="6766118" y="465041"/>
                      <a:ext cx="33920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sp>
                <p:nvSpPr>
                  <p:cNvPr id="279" name="TextBox 278"/>
                  <p:cNvSpPr txBox="1"/>
                  <p:nvPr/>
                </p:nvSpPr>
                <p:spPr>
                  <a:xfrm>
                    <a:off x="7293906" y="1825134"/>
                    <a:ext cx="35789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7030A0"/>
                        </a:solidFill>
                      </a:rPr>
                      <a:t>O</a:t>
                    </a:r>
                  </a:p>
                </p:txBody>
              </p:sp>
            </p:grpSp>
          </p:grpSp>
          <p:sp>
            <p:nvSpPr>
              <p:cNvPr id="275" name="TextBox 274"/>
              <p:cNvSpPr txBox="1"/>
              <p:nvPr/>
            </p:nvSpPr>
            <p:spPr>
              <a:xfrm>
                <a:off x="10066434" y="3668307"/>
                <a:ext cx="3578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X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260" name="Rectangle 259"/>
          <p:cNvSpPr/>
          <p:nvPr/>
        </p:nvSpPr>
        <p:spPr>
          <a:xfrm>
            <a:off x="7108283" y="4295141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O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8" name="Rectangle 297"/>
          <p:cNvSpPr/>
          <p:nvPr/>
        </p:nvSpPr>
        <p:spPr bwMode="auto">
          <a:xfrm>
            <a:off x="6503243" y="2593834"/>
            <a:ext cx="961204" cy="899627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>
            <a:glow rad="228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01862" y="3689894"/>
            <a:ext cx="1040419" cy="1073573"/>
            <a:chOff x="6466693" y="3694269"/>
            <a:chExt cx="1040419" cy="1073573"/>
          </a:xfrm>
        </p:grpSpPr>
        <p:grpSp>
          <p:nvGrpSpPr>
            <p:cNvPr id="212" name="Group 211"/>
            <p:cNvGrpSpPr/>
            <p:nvPr/>
          </p:nvGrpSpPr>
          <p:grpSpPr>
            <a:xfrm>
              <a:off x="6466693" y="3694269"/>
              <a:ext cx="986330" cy="1065685"/>
              <a:chOff x="6520551" y="2528290"/>
              <a:chExt cx="986330" cy="1065685"/>
            </a:xfrm>
          </p:grpSpPr>
          <p:sp>
            <p:nvSpPr>
              <p:cNvPr id="214" name="Rectangle 213"/>
              <p:cNvSpPr/>
              <p:nvPr/>
            </p:nvSpPr>
            <p:spPr bwMode="auto">
              <a:xfrm>
                <a:off x="6537047" y="2614757"/>
                <a:ext cx="949548" cy="899627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6818450" y="3132310"/>
                <a:ext cx="3578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X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251" name="Group 250"/>
              <p:cNvGrpSpPr/>
              <p:nvPr/>
            </p:nvGrpSpPr>
            <p:grpSpPr>
              <a:xfrm>
                <a:off x="6520551" y="2528290"/>
                <a:ext cx="986330" cy="1062833"/>
                <a:chOff x="9756275" y="3067139"/>
                <a:chExt cx="986330" cy="1062833"/>
              </a:xfrm>
            </p:grpSpPr>
            <p:grpSp>
              <p:nvGrpSpPr>
                <p:cNvPr id="297" name="Group 296"/>
                <p:cNvGrpSpPr/>
                <p:nvPr/>
              </p:nvGrpSpPr>
              <p:grpSpPr>
                <a:xfrm>
                  <a:off x="9756275" y="3067139"/>
                  <a:ext cx="986330" cy="969592"/>
                  <a:chOff x="6651847" y="2577914"/>
                  <a:chExt cx="986330" cy="969592"/>
                </a:xfrm>
              </p:grpSpPr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6666630" y="2647879"/>
                    <a:ext cx="947379" cy="89962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grpSp>
                <p:nvGrpSpPr>
                  <p:cNvPr id="305" name="Group 304"/>
                  <p:cNvGrpSpPr/>
                  <p:nvPr/>
                </p:nvGrpSpPr>
                <p:grpSpPr>
                  <a:xfrm>
                    <a:off x="6651847" y="2577914"/>
                    <a:ext cx="986330" cy="969592"/>
                    <a:chOff x="6668971" y="1516513"/>
                    <a:chExt cx="986330" cy="969592"/>
                  </a:xfrm>
                </p:grpSpPr>
                <p:grpSp>
                  <p:nvGrpSpPr>
                    <p:cNvPr id="306" name="Group 305"/>
                    <p:cNvGrpSpPr/>
                    <p:nvPr/>
                  </p:nvGrpSpPr>
                  <p:grpSpPr>
                    <a:xfrm>
                      <a:off x="6668971" y="1516513"/>
                      <a:ext cx="986330" cy="969592"/>
                      <a:chOff x="6763227" y="154847"/>
                      <a:chExt cx="986330" cy="969592"/>
                    </a:xfrm>
                  </p:grpSpPr>
                  <p:grpSp>
                    <p:nvGrpSpPr>
                      <p:cNvPr id="308" name="Group 307"/>
                      <p:cNvGrpSpPr/>
                      <p:nvPr/>
                    </p:nvGrpSpPr>
                    <p:grpSpPr>
                      <a:xfrm>
                        <a:off x="6777774" y="224812"/>
                        <a:ext cx="949548" cy="899627"/>
                        <a:chOff x="3026979" y="1045769"/>
                        <a:chExt cx="1140671" cy="1132797"/>
                      </a:xfrm>
                    </p:grpSpPr>
                    <p:sp>
                      <p:nvSpPr>
                        <p:cNvPr id="314" name="Rectangle 313"/>
                        <p:cNvSpPr/>
                        <p:nvPr/>
                      </p:nvSpPr>
                      <p:spPr bwMode="auto">
                        <a:xfrm>
                          <a:off x="3026979" y="1045769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315" name="Rectangle 314"/>
                        <p:cNvSpPr/>
                        <p:nvPr/>
                      </p:nvSpPr>
                      <p:spPr bwMode="auto">
                        <a:xfrm>
                          <a:off x="3405514" y="1045769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316" name="Rectangle 315"/>
                        <p:cNvSpPr/>
                        <p:nvPr/>
                      </p:nvSpPr>
                      <p:spPr bwMode="auto">
                        <a:xfrm>
                          <a:off x="3788993" y="1045769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317" name="Rectangle 316"/>
                        <p:cNvSpPr/>
                        <p:nvPr/>
                      </p:nvSpPr>
                      <p:spPr bwMode="auto">
                        <a:xfrm>
                          <a:off x="3027263" y="1426019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318" name="Rectangle 317"/>
                        <p:cNvSpPr/>
                        <p:nvPr/>
                      </p:nvSpPr>
                      <p:spPr bwMode="auto">
                        <a:xfrm>
                          <a:off x="3408387" y="1426019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319" name="Rectangle 318"/>
                        <p:cNvSpPr/>
                        <p:nvPr/>
                      </p:nvSpPr>
                      <p:spPr bwMode="auto">
                        <a:xfrm>
                          <a:off x="3789277" y="1426019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320" name="Rectangle 319"/>
                        <p:cNvSpPr/>
                        <p:nvPr/>
                      </p:nvSpPr>
                      <p:spPr bwMode="auto">
                        <a:xfrm>
                          <a:off x="3030352" y="1800193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321" name="Rectangle 320"/>
                        <p:cNvSpPr/>
                        <p:nvPr/>
                      </p:nvSpPr>
                      <p:spPr bwMode="auto">
                        <a:xfrm>
                          <a:off x="3403476" y="1800193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322" name="Rectangle 321"/>
                        <p:cNvSpPr/>
                        <p:nvPr/>
                      </p:nvSpPr>
                      <p:spPr bwMode="auto">
                        <a:xfrm>
                          <a:off x="3786955" y="1800193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309" name="TextBox 308"/>
                      <p:cNvSpPr txBox="1"/>
                      <p:nvPr/>
                    </p:nvSpPr>
                    <p:spPr>
                      <a:xfrm>
                        <a:off x="6763227" y="154847"/>
                        <a:ext cx="339208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 smtClean="0">
                            <a:solidFill>
                              <a:srgbClr val="FF0000"/>
                            </a:solidFill>
                          </a:rPr>
                          <a:t>X</a:t>
                        </a:r>
                        <a:endParaRPr lang="en-US" sz="2400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310" name="TextBox 309"/>
                      <p:cNvSpPr txBox="1"/>
                      <p:nvPr/>
                    </p:nvSpPr>
                    <p:spPr>
                      <a:xfrm>
                        <a:off x="7076421" y="455195"/>
                        <a:ext cx="35789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>
                            <a:solidFill>
                              <a:srgbClr val="FF0000"/>
                            </a:solidFill>
                          </a:rPr>
                          <a:t>O</a:t>
                        </a:r>
                      </a:p>
                    </p:txBody>
                  </p:sp>
                  <p:sp>
                    <p:nvSpPr>
                      <p:cNvPr id="311" name="TextBox 310"/>
                      <p:cNvSpPr txBox="1"/>
                      <p:nvPr/>
                    </p:nvSpPr>
                    <p:spPr>
                      <a:xfrm>
                        <a:off x="7089338" y="161521"/>
                        <a:ext cx="339208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 smtClean="0">
                            <a:solidFill>
                              <a:srgbClr val="FF0000"/>
                            </a:solidFill>
                          </a:rPr>
                          <a:t>X</a:t>
                        </a:r>
                        <a:endParaRPr lang="en-US" sz="2400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312" name="TextBox 311"/>
                      <p:cNvSpPr txBox="1"/>
                      <p:nvPr/>
                    </p:nvSpPr>
                    <p:spPr>
                      <a:xfrm>
                        <a:off x="7391667" y="155921"/>
                        <a:ext cx="35789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>
                            <a:solidFill>
                              <a:srgbClr val="FF0000"/>
                            </a:solidFill>
                          </a:rPr>
                          <a:t>O</a:t>
                        </a:r>
                      </a:p>
                    </p:txBody>
                  </p:sp>
                  <p:sp>
                    <p:nvSpPr>
                      <p:cNvPr id="313" name="TextBox 312"/>
                      <p:cNvSpPr txBox="1"/>
                      <p:nvPr/>
                    </p:nvSpPr>
                    <p:spPr>
                      <a:xfrm>
                        <a:off x="6766118" y="465041"/>
                        <a:ext cx="339208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 smtClean="0">
                            <a:solidFill>
                              <a:srgbClr val="FF0000"/>
                            </a:solidFill>
                          </a:rPr>
                          <a:t>X</a:t>
                        </a:r>
                        <a:endParaRPr lang="en-US" sz="2400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307" name="TextBox 306"/>
                    <p:cNvSpPr txBox="1"/>
                    <p:nvPr/>
                  </p:nvSpPr>
                  <p:spPr>
                    <a:xfrm>
                      <a:off x="7293906" y="1825134"/>
                      <a:ext cx="35789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O</a:t>
                      </a:r>
                    </a:p>
                  </p:txBody>
                </p:sp>
              </p:grpSp>
            </p:grpSp>
            <p:sp>
              <p:nvSpPr>
                <p:cNvPr id="303" name="TextBox 302"/>
                <p:cNvSpPr txBox="1"/>
                <p:nvPr/>
              </p:nvSpPr>
              <p:spPr>
                <a:xfrm>
                  <a:off x="10066434" y="3668307"/>
                  <a:ext cx="3578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X</a:t>
                  </a:r>
                  <a:endParaRPr lang="en-US" sz="24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323" name="Rectangle 322"/>
            <p:cNvSpPr/>
            <p:nvPr/>
          </p:nvSpPr>
          <p:spPr>
            <a:xfrm>
              <a:off x="7077186" y="4306177"/>
              <a:ext cx="4299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</a:rPr>
                <a:t>O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333" name="TextBox 332"/>
          <p:cNvSpPr txBox="1"/>
          <p:nvPr/>
        </p:nvSpPr>
        <p:spPr>
          <a:xfrm>
            <a:off x="4862943" y="140311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score[0] = +1</a:t>
            </a:r>
            <a:endParaRPr lang="en-US" dirty="0"/>
          </a:p>
        </p:txBody>
      </p:sp>
      <p:sp>
        <p:nvSpPr>
          <p:cNvPr id="335" name="TextBox 334"/>
          <p:cNvSpPr txBox="1"/>
          <p:nvPr/>
        </p:nvSpPr>
        <p:spPr>
          <a:xfrm>
            <a:off x="4869869" y="168021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score[1] = -1</a:t>
            </a:r>
            <a:endParaRPr lang="en-US" dirty="0"/>
          </a:p>
        </p:txBody>
      </p:sp>
      <p:sp>
        <p:nvSpPr>
          <p:cNvPr id="336" name="Line 34"/>
          <p:cNvSpPr>
            <a:spLocks noChangeShapeType="1"/>
          </p:cNvSpPr>
          <p:nvPr/>
        </p:nvSpPr>
        <p:spPr bwMode="auto">
          <a:xfrm>
            <a:off x="-17952" y="3542521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2" name="Group 361"/>
          <p:cNvGrpSpPr/>
          <p:nvPr/>
        </p:nvGrpSpPr>
        <p:grpSpPr>
          <a:xfrm>
            <a:off x="6513208" y="1363717"/>
            <a:ext cx="986330" cy="969592"/>
            <a:chOff x="6651847" y="2577914"/>
            <a:chExt cx="986330" cy="969592"/>
          </a:xfrm>
        </p:grpSpPr>
        <p:sp>
          <p:nvSpPr>
            <p:cNvPr id="363" name="Rectangle 362"/>
            <p:cNvSpPr/>
            <p:nvPr/>
          </p:nvSpPr>
          <p:spPr bwMode="auto">
            <a:xfrm>
              <a:off x="6666630" y="2647879"/>
              <a:ext cx="947379" cy="899627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grpSp>
          <p:nvGrpSpPr>
            <p:cNvPr id="364" name="Group 363"/>
            <p:cNvGrpSpPr/>
            <p:nvPr/>
          </p:nvGrpSpPr>
          <p:grpSpPr>
            <a:xfrm>
              <a:off x="6651847" y="2577914"/>
              <a:ext cx="986330" cy="969592"/>
              <a:chOff x="6668971" y="1516513"/>
              <a:chExt cx="986330" cy="969592"/>
            </a:xfrm>
          </p:grpSpPr>
          <p:grpSp>
            <p:nvGrpSpPr>
              <p:cNvPr id="365" name="Group 364"/>
              <p:cNvGrpSpPr/>
              <p:nvPr/>
            </p:nvGrpSpPr>
            <p:grpSpPr>
              <a:xfrm>
                <a:off x="6668971" y="1516513"/>
                <a:ext cx="986330" cy="969592"/>
                <a:chOff x="6763227" y="154847"/>
                <a:chExt cx="986330" cy="969592"/>
              </a:xfrm>
            </p:grpSpPr>
            <p:grpSp>
              <p:nvGrpSpPr>
                <p:cNvPr id="367" name="Group 366"/>
                <p:cNvGrpSpPr/>
                <p:nvPr/>
              </p:nvGrpSpPr>
              <p:grpSpPr>
                <a:xfrm>
                  <a:off x="6777774" y="224812"/>
                  <a:ext cx="949548" cy="899627"/>
                  <a:chOff x="3026979" y="1045769"/>
                  <a:chExt cx="1140671" cy="1132797"/>
                </a:xfrm>
              </p:grpSpPr>
              <p:sp>
                <p:nvSpPr>
                  <p:cNvPr id="373" name="Rectangle 372"/>
                  <p:cNvSpPr/>
                  <p:nvPr/>
                </p:nvSpPr>
                <p:spPr bwMode="auto">
                  <a:xfrm>
                    <a:off x="3026979" y="104576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74" name="Rectangle 373"/>
                  <p:cNvSpPr/>
                  <p:nvPr/>
                </p:nvSpPr>
                <p:spPr bwMode="auto">
                  <a:xfrm>
                    <a:off x="3405514" y="104576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75" name="Rectangle 374"/>
                  <p:cNvSpPr/>
                  <p:nvPr/>
                </p:nvSpPr>
                <p:spPr bwMode="auto">
                  <a:xfrm>
                    <a:off x="3788993" y="104576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76" name="Rectangle 375"/>
                  <p:cNvSpPr/>
                  <p:nvPr/>
                </p:nvSpPr>
                <p:spPr bwMode="auto">
                  <a:xfrm>
                    <a:off x="3027263" y="142601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77" name="Rectangle 376"/>
                  <p:cNvSpPr/>
                  <p:nvPr/>
                </p:nvSpPr>
                <p:spPr bwMode="auto">
                  <a:xfrm>
                    <a:off x="3408387" y="142601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78" name="Rectangle 377"/>
                  <p:cNvSpPr/>
                  <p:nvPr/>
                </p:nvSpPr>
                <p:spPr bwMode="auto">
                  <a:xfrm>
                    <a:off x="3789277" y="1426019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79" name="Rectangle 378"/>
                  <p:cNvSpPr/>
                  <p:nvPr/>
                </p:nvSpPr>
                <p:spPr bwMode="auto">
                  <a:xfrm>
                    <a:off x="3030352" y="1800193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80" name="Rectangle 379"/>
                  <p:cNvSpPr/>
                  <p:nvPr/>
                </p:nvSpPr>
                <p:spPr bwMode="auto">
                  <a:xfrm>
                    <a:off x="3403476" y="1800193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81" name="Rectangle 380"/>
                  <p:cNvSpPr/>
                  <p:nvPr/>
                </p:nvSpPr>
                <p:spPr bwMode="auto">
                  <a:xfrm>
                    <a:off x="3786955" y="1800193"/>
                    <a:ext cx="378373" cy="378373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368" name="TextBox 367"/>
                <p:cNvSpPr txBox="1"/>
                <p:nvPr/>
              </p:nvSpPr>
              <p:spPr>
                <a:xfrm>
                  <a:off x="6763227" y="154847"/>
                  <a:ext cx="3392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69" name="TextBox 368"/>
                <p:cNvSpPr txBox="1"/>
                <p:nvPr/>
              </p:nvSpPr>
              <p:spPr>
                <a:xfrm>
                  <a:off x="7076421" y="455195"/>
                  <a:ext cx="3578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</a:rPr>
                    <a:t>O</a:t>
                  </a:r>
                </a:p>
              </p:txBody>
            </p:sp>
            <p:sp>
              <p:nvSpPr>
                <p:cNvPr id="370" name="TextBox 369"/>
                <p:cNvSpPr txBox="1"/>
                <p:nvPr/>
              </p:nvSpPr>
              <p:spPr>
                <a:xfrm>
                  <a:off x="7089338" y="161521"/>
                  <a:ext cx="3392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71" name="TextBox 370"/>
                <p:cNvSpPr txBox="1"/>
                <p:nvPr/>
              </p:nvSpPr>
              <p:spPr>
                <a:xfrm>
                  <a:off x="7391667" y="155921"/>
                  <a:ext cx="3578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</a:rPr>
                    <a:t>O</a:t>
                  </a:r>
                </a:p>
              </p:txBody>
            </p:sp>
            <p:sp>
              <p:nvSpPr>
                <p:cNvPr id="372" name="TextBox 371"/>
                <p:cNvSpPr txBox="1"/>
                <p:nvPr/>
              </p:nvSpPr>
              <p:spPr>
                <a:xfrm>
                  <a:off x="6766118" y="465041"/>
                  <a:ext cx="3392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366" name="TextBox 365"/>
              <p:cNvSpPr txBox="1"/>
              <p:nvPr/>
            </p:nvSpPr>
            <p:spPr>
              <a:xfrm>
                <a:off x="7293906" y="1825134"/>
                <a:ext cx="3578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</a:rPr>
                  <a:t>O</a:t>
                </a:r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8247952" y="3140618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382" name="Line 34"/>
          <p:cNvSpPr>
            <a:spLocks noChangeShapeType="1"/>
          </p:cNvSpPr>
          <p:nvPr/>
        </p:nvSpPr>
        <p:spPr bwMode="auto">
          <a:xfrm>
            <a:off x="192697" y="380766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3" name="Straight Arrow Connector 382"/>
          <p:cNvCxnSpPr/>
          <p:nvPr/>
        </p:nvCxnSpPr>
        <p:spPr bwMode="auto">
          <a:xfrm>
            <a:off x="7448350" y="2379009"/>
            <a:ext cx="184806" cy="20105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4" name="Line 34"/>
          <p:cNvSpPr>
            <a:spLocks noChangeShapeType="1"/>
          </p:cNvSpPr>
          <p:nvPr/>
        </p:nvSpPr>
        <p:spPr bwMode="auto">
          <a:xfrm>
            <a:off x="192697" y="4035182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Line 34"/>
          <p:cNvSpPr>
            <a:spLocks noChangeShapeType="1"/>
          </p:cNvSpPr>
          <p:nvPr/>
        </p:nvSpPr>
        <p:spPr bwMode="auto">
          <a:xfrm>
            <a:off x="192697" y="4542499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" name="Line 34"/>
          <p:cNvSpPr>
            <a:spLocks noChangeShapeType="1"/>
          </p:cNvSpPr>
          <p:nvPr/>
        </p:nvSpPr>
        <p:spPr bwMode="auto">
          <a:xfrm>
            <a:off x="184308" y="5030458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7" name="Line 34"/>
          <p:cNvSpPr>
            <a:spLocks noChangeShapeType="1"/>
          </p:cNvSpPr>
          <p:nvPr/>
        </p:nvSpPr>
        <p:spPr bwMode="auto">
          <a:xfrm>
            <a:off x="442713" y="5277667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" name="Rounded Rectangular Callout 387"/>
          <p:cNvSpPr/>
          <p:nvPr/>
        </p:nvSpPr>
        <p:spPr bwMode="auto">
          <a:xfrm>
            <a:off x="2332265" y="2985651"/>
            <a:ext cx="2811236" cy="1012864"/>
          </a:xfrm>
          <a:prstGeom prst="wedgeRoundRectCallout">
            <a:avLst>
              <a:gd name="adj1" fmla="val -47915"/>
              <a:gd name="adj2" fmla="val 16445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We’ll skip tracing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through this again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save time…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529594" y="3546626"/>
            <a:ext cx="1076468" cy="1213067"/>
            <a:chOff x="9601890" y="1905369"/>
            <a:chExt cx="1076468" cy="1213067"/>
          </a:xfrm>
        </p:grpSpPr>
        <p:cxnSp>
          <p:nvCxnSpPr>
            <p:cNvPr id="417" name="Straight Arrow Connector 416"/>
            <p:cNvCxnSpPr/>
            <p:nvPr/>
          </p:nvCxnSpPr>
          <p:spPr bwMode="auto">
            <a:xfrm flipH="1">
              <a:off x="10140010" y="1905369"/>
              <a:ext cx="7991" cy="21383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8" name="Rectangle 417"/>
            <p:cNvSpPr/>
            <p:nvPr/>
          </p:nvSpPr>
          <p:spPr>
            <a:xfrm>
              <a:off x="10248432" y="2650110"/>
              <a:ext cx="4299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</a:rPr>
                <a:t>O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grpSp>
          <p:nvGrpSpPr>
            <p:cNvPr id="419" name="Group 418"/>
            <p:cNvGrpSpPr/>
            <p:nvPr/>
          </p:nvGrpSpPr>
          <p:grpSpPr>
            <a:xfrm>
              <a:off x="9601890" y="2044863"/>
              <a:ext cx="1026451" cy="1073573"/>
              <a:chOff x="6426572" y="3694269"/>
              <a:chExt cx="1026451" cy="1073573"/>
            </a:xfrm>
          </p:grpSpPr>
          <p:grpSp>
            <p:nvGrpSpPr>
              <p:cNvPr id="420" name="Group 419"/>
              <p:cNvGrpSpPr/>
              <p:nvPr/>
            </p:nvGrpSpPr>
            <p:grpSpPr>
              <a:xfrm>
                <a:off x="6466693" y="3694269"/>
                <a:ext cx="986330" cy="1073466"/>
                <a:chOff x="6520551" y="2528290"/>
                <a:chExt cx="986330" cy="1073466"/>
              </a:xfrm>
            </p:grpSpPr>
            <p:sp>
              <p:nvSpPr>
                <p:cNvPr id="422" name="Rectangle 421"/>
                <p:cNvSpPr/>
                <p:nvPr/>
              </p:nvSpPr>
              <p:spPr bwMode="auto">
                <a:xfrm>
                  <a:off x="6537047" y="2614757"/>
                  <a:ext cx="949548" cy="899627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med"/>
                </a:ln>
                <a:effectLst/>
                <a:ex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sp>
              <p:nvSpPr>
                <p:cNvPr id="423" name="TextBox 422"/>
                <p:cNvSpPr txBox="1"/>
                <p:nvPr/>
              </p:nvSpPr>
              <p:spPr>
                <a:xfrm>
                  <a:off x="6818450" y="3132310"/>
                  <a:ext cx="3578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X</a:t>
                  </a:r>
                  <a:endParaRPr lang="en-US" sz="24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grpSp>
              <p:nvGrpSpPr>
                <p:cNvPr id="424" name="Group 423"/>
                <p:cNvGrpSpPr/>
                <p:nvPr/>
              </p:nvGrpSpPr>
              <p:grpSpPr>
                <a:xfrm>
                  <a:off x="6520551" y="2528290"/>
                  <a:ext cx="986330" cy="1073466"/>
                  <a:chOff x="9756275" y="3067139"/>
                  <a:chExt cx="986330" cy="1073466"/>
                </a:xfrm>
              </p:grpSpPr>
              <p:grpSp>
                <p:nvGrpSpPr>
                  <p:cNvPr id="425" name="Group 424"/>
                  <p:cNvGrpSpPr/>
                  <p:nvPr/>
                </p:nvGrpSpPr>
                <p:grpSpPr>
                  <a:xfrm>
                    <a:off x="9756275" y="3067139"/>
                    <a:ext cx="986330" cy="969592"/>
                    <a:chOff x="6651847" y="2577914"/>
                    <a:chExt cx="986330" cy="969592"/>
                  </a:xfrm>
                </p:grpSpPr>
                <p:sp>
                  <p:nvSpPr>
                    <p:cNvPr id="427" name="Rectangle 426"/>
                    <p:cNvSpPr/>
                    <p:nvPr/>
                  </p:nvSpPr>
                  <p:spPr bwMode="auto">
                    <a:xfrm>
                      <a:off x="6666630" y="2647879"/>
                      <a:ext cx="947379" cy="89962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lg" len="med"/>
                    </a:ln>
                    <a:effectLst/>
                    <a:extLst/>
                  </p:spPr>
                  <p:txBody>
                    <a:bodyPr vert="horz" wrap="none" lIns="91440" tIns="45720" rIns="91440" bIns="45720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p:txBody>
                </p:sp>
                <p:grpSp>
                  <p:nvGrpSpPr>
                    <p:cNvPr id="428" name="Group 427"/>
                    <p:cNvGrpSpPr/>
                    <p:nvPr/>
                  </p:nvGrpSpPr>
                  <p:grpSpPr>
                    <a:xfrm>
                      <a:off x="6651847" y="2577914"/>
                      <a:ext cx="986330" cy="969592"/>
                      <a:chOff x="6668971" y="1516513"/>
                      <a:chExt cx="986330" cy="969592"/>
                    </a:xfrm>
                  </p:grpSpPr>
                  <p:grpSp>
                    <p:nvGrpSpPr>
                      <p:cNvPr id="429" name="Group 428"/>
                      <p:cNvGrpSpPr/>
                      <p:nvPr/>
                    </p:nvGrpSpPr>
                    <p:grpSpPr>
                      <a:xfrm>
                        <a:off x="6668971" y="1516513"/>
                        <a:ext cx="986330" cy="969592"/>
                        <a:chOff x="6763227" y="154847"/>
                        <a:chExt cx="986330" cy="969592"/>
                      </a:xfrm>
                    </p:grpSpPr>
                    <p:grpSp>
                      <p:nvGrpSpPr>
                        <p:cNvPr id="431" name="Group 430"/>
                        <p:cNvGrpSpPr/>
                        <p:nvPr/>
                      </p:nvGrpSpPr>
                      <p:grpSpPr>
                        <a:xfrm>
                          <a:off x="6777774" y="224812"/>
                          <a:ext cx="949548" cy="899627"/>
                          <a:chOff x="3026979" y="1045769"/>
                          <a:chExt cx="1140671" cy="1132797"/>
                        </a:xfrm>
                      </p:grpSpPr>
                      <p:sp>
                        <p:nvSpPr>
                          <p:cNvPr id="437" name="Rectangle 436"/>
                          <p:cNvSpPr/>
                          <p:nvPr/>
                        </p:nvSpPr>
                        <p:spPr bwMode="auto">
                          <a:xfrm>
                            <a:off x="3026979" y="1045769"/>
                            <a:ext cx="378373" cy="378373"/>
                          </a:xfrm>
                          <a:prstGeom prst="rect">
                            <a:avLst/>
                          </a:prstGeom>
                          <a:noFill/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triangle" w="lg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vert="horz" wrap="non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omic Sans MS" pitchFamily="66" charset="0"/>
                              <a:cs typeface="Times New Roman" pitchFamily="18" charset="0"/>
                            </a:endParaRPr>
                          </a:p>
                        </p:txBody>
                      </p:sp>
                      <p:sp>
                        <p:nvSpPr>
                          <p:cNvPr id="438" name="Rectangle 437"/>
                          <p:cNvSpPr/>
                          <p:nvPr/>
                        </p:nvSpPr>
                        <p:spPr bwMode="auto">
                          <a:xfrm>
                            <a:off x="3405514" y="1045769"/>
                            <a:ext cx="378373" cy="378373"/>
                          </a:xfrm>
                          <a:prstGeom prst="rect">
                            <a:avLst/>
                          </a:prstGeom>
                          <a:noFill/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triangle" w="lg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vert="horz" wrap="non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omic Sans MS" pitchFamily="66" charset="0"/>
                              <a:cs typeface="Times New Roman" pitchFamily="18" charset="0"/>
                            </a:endParaRPr>
                          </a:p>
                        </p:txBody>
                      </p:sp>
                      <p:sp>
                        <p:nvSpPr>
                          <p:cNvPr id="439" name="Rectangle 438"/>
                          <p:cNvSpPr/>
                          <p:nvPr/>
                        </p:nvSpPr>
                        <p:spPr bwMode="auto">
                          <a:xfrm>
                            <a:off x="3788993" y="1045769"/>
                            <a:ext cx="378373" cy="378373"/>
                          </a:xfrm>
                          <a:prstGeom prst="rect">
                            <a:avLst/>
                          </a:prstGeom>
                          <a:noFill/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triangle" w="lg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vert="horz" wrap="non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omic Sans MS" pitchFamily="66" charset="0"/>
                              <a:cs typeface="Times New Roman" pitchFamily="18" charset="0"/>
                            </a:endParaRPr>
                          </a:p>
                        </p:txBody>
                      </p:sp>
                      <p:sp>
                        <p:nvSpPr>
                          <p:cNvPr id="440" name="Rectangle 439"/>
                          <p:cNvSpPr/>
                          <p:nvPr/>
                        </p:nvSpPr>
                        <p:spPr bwMode="auto">
                          <a:xfrm>
                            <a:off x="3027263" y="1426019"/>
                            <a:ext cx="378373" cy="378373"/>
                          </a:xfrm>
                          <a:prstGeom prst="rect">
                            <a:avLst/>
                          </a:prstGeom>
                          <a:noFill/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triangle" w="lg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vert="horz" wrap="non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omic Sans MS" pitchFamily="66" charset="0"/>
                              <a:cs typeface="Times New Roman" pitchFamily="18" charset="0"/>
                            </a:endParaRPr>
                          </a:p>
                        </p:txBody>
                      </p:sp>
                      <p:sp>
                        <p:nvSpPr>
                          <p:cNvPr id="441" name="Rectangle 440"/>
                          <p:cNvSpPr/>
                          <p:nvPr/>
                        </p:nvSpPr>
                        <p:spPr bwMode="auto">
                          <a:xfrm>
                            <a:off x="3408387" y="1426019"/>
                            <a:ext cx="378373" cy="378373"/>
                          </a:xfrm>
                          <a:prstGeom prst="rect">
                            <a:avLst/>
                          </a:prstGeom>
                          <a:noFill/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triangle" w="lg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vert="horz" wrap="non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omic Sans MS" pitchFamily="66" charset="0"/>
                              <a:cs typeface="Times New Roman" pitchFamily="18" charset="0"/>
                            </a:endParaRPr>
                          </a:p>
                        </p:txBody>
                      </p:sp>
                      <p:sp>
                        <p:nvSpPr>
                          <p:cNvPr id="442" name="Rectangle 441"/>
                          <p:cNvSpPr/>
                          <p:nvPr/>
                        </p:nvSpPr>
                        <p:spPr bwMode="auto">
                          <a:xfrm>
                            <a:off x="3789277" y="1426019"/>
                            <a:ext cx="378373" cy="378373"/>
                          </a:xfrm>
                          <a:prstGeom prst="rect">
                            <a:avLst/>
                          </a:prstGeom>
                          <a:noFill/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triangle" w="lg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vert="horz" wrap="non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omic Sans MS" pitchFamily="66" charset="0"/>
                              <a:cs typeface="Times New Roman" pitchFamily="18" charset="0"/>
                            </a:endParaRPr>
                          </a:p>
                        </p:txBody>
                      </p:sp>
                      <p:sp>
                        <p:nvSpPr>
                          <p:cNvPr id="443" name="Rectangle 442"/>
                          <p:cNvSpPr/>
                          <p:nvPr/>
                        </p:nvSpPr>
                        <p:spPr bwMode="auto">
                          <a:xfrm>
                            <a:off x="3030352" y="1800193"/>
                            <a:ext cx="378373" cy="378373"/>
                          </a:xfrm>
                          <a:prstGeom prst="rect">
                            <a:avLst/>
                          </a:prstGeom>
                          <a:noFill/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triangle" w="lg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vert="horz" wrap="non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omic Sans MS" pitchFamily="66" charset="0"/>
                              <a:cs typeface="Times New Roman" pitchFamily="18" charset="0"/>
                            </a:endParaRPr>
                          </a:p>
                        </p:txBody>
                      </p:sp>
                      <p:sp>
                        <p:nvSpPr>
                          <p:cNvPr id="444" name="Rectangle 443"/>
                          <p:cNvSpPr/>
                          <p:nvPr/>
                        </p:nvSpPr>
                        <p:spPr bwMode="auto">
                          <a:xfrm>
                            <a:off x="3403476" y="1800193"/>
                            <a:ext cx="378373" cy="378373"/>
                          </a:xfrm>
                          <a:prstGeom prst="rect">
                            <a:avLst/>
                          </a:prstGeom>
                          <a:noFill/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triangle" w="lg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vert="horz" wrap="non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omic Sans MS" pitchFamily="66" charset="0"/>
                              <a:cs typeface="Times New Roman" pitchFamily="18" charset="0"/>
                            </a:endParaRPr>
                          </a:p>
                        </p:txBody>
                      </p:sp>
                      <p:sp>
                        <p:nvSpPr>
                          <p:cNvPr id="445" name="Rectangle 444"/>
                          <p:cNvSpPr/>
                          <p:nvPr/>
                        </p:nvSpPr>
                        <p:spPr bwMode="auto">
                          <a:xfrm>
                            <a:off x="3786955" y="1800193"/>
                            <a:ext cx="378373" cy="378373"/>
                          </a:xfrm>
                          <a:prstGeom prst="rect">
                            <a:avLst/>
                          </a:prstGeom>
                          <a:noFill/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triangle" w="lg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vert="horz" wrap="non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omic Sans MS" pitchFamily="66" charset="0"/>
                              <a:cs typeface="Times New Roman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432" name="TextBox 431"/>
                        <p:cNvSpPr txBox="1"/>
                        <p:nvPr/>
                      </p:nvSpPr>
                      <p:spPr>
                        <a:xfrm>
                          <a:off x="6763227" y="154847"/>
                          <a:ext cx="339208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 smtClean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33" name="TextBox 432"/>
                        <p:cNvSpPr txBox="1"/>
                        <p:nvPr/>
                      </p:nvSpPr>
                      <p:spPr>
                        <a:xfrm>
                          <a:off x="7076421" y="455195"/>
                          <a:ext cx="35789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</a:p>
                      </p:txBody>
                    </p:sp>
                    <p:sp>
                      <p:nvSpPr>
                        <p:cNvPr id="434" name="TextBox 433"/>
                        <p:cNvSpPr txBox="1"/>
                        <p:nvPr/>
                      </p:nvSpPr>
                      <p:spPr>
                        <a:xfrm>
                          <a:off x="7089338" y="161521"/>
                          <a:ext cx="339208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 smtClean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35" name="TextBox 434"/>
                        <p:cNvSpPr txBox="1"/>
                        <p:nvPr/>
                      </p:nvSpPr>
                      <p:spPr>
                        <a:xfrm>
                          <a:off x="7391667" y="155921"/>
                          <a:ext cx="35789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</a:p>
                      </p:txBody>
                    </p:sp>
                    <p:sp>
                      <p:nvSpPr>
                        <p:cNvPr id="436" name="TextBox 435"/>
                        <p:cNvSpPr txBox="1"/>
                        <p:nvPr/>
                      </p:nvSpPr>
                      <p:spPr>
                        <a:xfrm>
                          <a:off x="6766118" y="465041"/>
                          <a:ext cx="339208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 smtClean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430" name="TextBox 429"/>
                      <p:cNvSpPr txBox="1"/>
                      <p:nvPr/>
                    </p:nvSpPr>
                    <p:spPr>
                      <a:xfrm>
                        <a:off x="7293906" y="1825134"/>
                        <a:ext cx="35789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>
                            <a:solidFill>
                              <a:srgbClr val="7030A0"/>
                            </a:solidFill>
                          </a:rPr>
                          <a:t>O</a:t>
                        </a:r>
                      </a:p>
                    </p:txBody>
                  </p:sp>
                </p:grpSp>
              </p:grpSp>
              <p:sp>
                <p:nvSpPr>
                  <p:cNvPr id="426" name="TextBox 425"/>
                  <p:cNvSpPr txBox="1"/>
                  <p:nvPr/>
                </p:nvSpPr>
                <p:spPr>
                  <a:xfrm>
                    <a:off x="10374791" y="3678940"/>
                    <a:ext cx="35789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X</a:t>
                    </a:r>
                    <a:endParaRPr lang="en-US" sz="24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421" name="Rectangle 420"/>
              <p:cNvSpPr/>
              <p:nvPr/>
            </p:nvSpPr>
            <p:spPr>
              <a:xfrm>
                <a:off x="6426572" y="4306177"/>
                <a:ext cx="4299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O</a:t>
                </a:r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446" name="Group 445"/>
          <p:cNvGrpSpPr/>
          <p:nvPr/>
        </p:nvGrpSpPr>
        <p:grpSpPr>
          <a:xfrm>
            <a:off x="8569846" y="3571666"/>
            <a:ext cx="1156181" cy="1176608"/>
            <a:chOff x="9522177" y="1941828"/>
            <a:chExt cx="1156181" cy="1176608"/>
          </a:xfrm>
        </p:grpSpPr>
        <p:cxnSp>
          <p:nvCxnSpPr>
            <p:cNvPr id="447" name="Straight Arrow Connector 446"/>
            <p:cNvCxnSpPr/>
            <p:nvPr/>
          </p:nvCxnSpPr>
          <p:spPr bwMode="auto">
            <a:xfrm>
              <a:off x="9522177" y="1941828"/>
              <a:ext cx="118731" cy="16436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8" name="Rectangle 447"/>
            <p:cNvSpPr/>
            <p:nvPr/>
          </p:nvSpPr>
          <p:spPr>
            <a:xfrm>
              <a:off x="10248432" y="2650110"/>
              <a:ext cx="4299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</a:rPr>
                <a:t>O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grpSp>
          <p:nvGrpSpPr>
            <p:cNvPr id="449" name="Group 448"/>
            <p:cNvGrpSpPr/>
            <p:nvPr/>
          </p:nvGrpSpPr>
          <p:grpSpPr>
            <a:xfrm>
              <a:off x="9642011" y="2044863"/>
              <a:ext cx="997672" cy="1073573"/>
              <a:chOff x="6466693" y="3694269"/>
              <a:chExt cx="997672" cy="1073573"/>
            </a:xfrm>
          </p:grpSpPr>
          <p:grpSp>
            <p:nvGrpSpPr>
              <p:cNvPr id="450" name="Group 449"/>
              <p:cNvGrpSpPr/>
              <p:nvPr/>
            </p:nvGrpSpPr>
            <p:grpSpPr>
              <a:xfrm>
                <a:off x="6466693" y="3694269"/>
                <a:ext cx="997672" cy="1073466"/>
                <a:chOff x="6520551" y="2528290"/>
                <a:chExt cx="997672" cy="1073466"/>
              </a:xfrm>
            </p:grpSpPr>
            <p:sp>
              <p:nvSpPr>
                <p:cNvPr id="452" name="Rectangle 451"/>
                <p:cNvSpPr/>
                <p:nvPr/>
              </p:nvSpPr>
              <p:spPr bwMode="auto">
                <a:xfrm>
                  <a:off x="6537047" y="2614757"/>
                  <a:ext cx="949548" cy="899627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med"/>
                </a:ln>
                <a:effectLst/>
                <a:ex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sp>
              <p:nvSpPr>
                <p:cNvPr id="453" name="TextBox 452"/>
                <p:cNvSpPr txBox="1"/>
                <p:nvPr/>
              </p:nvSpPr>
              <p:spPr>
                <a:xfrm>
                  <a:off x="6818450" y="3132310"/>
                  <a:ext cx="3578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X</a:t>
                  </a:r>
                  <a:endParaRPr lang="en-US" sz="24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grpSp>
              <p:nvGrpSpPr>
                <p:cNvPr id="454" name="Group 453"/>
                <p:cNvGrpSpPr/>
                <p:nvPr/>
              </p:nvGrpSpPr>
              <p:grpSpPr>
                <a:xfrm>
                  <a:off x="6520551" y="2528290"/>
                  <a:ext cx="997672" cy="1073466"/>
                  <a:chOff x="9756275" y="3067139"/>
                  <a:chExt cx="997672" cy="1073466"/>
                </a:xfrm>
              </p:grpSpPr>
              <p:grpSp>
                <p:nvGrpSpPr>
                  <p:cNvPr id="455" name="Group 454"/>
                  <p:cNvGrpSpPr/>
                  <p:nvPr/>
                </p:nvGrpSpPr>
                <p:grpSpPr>
                  <a:xfrm>
                    <a:off x="9756275" y="3067139"/>
                    <a:ext cx="986330" cy="969592"/>
                    <a:chOff x="6651847" y="2577914"/>
                    <a:chExt cx="986330" cy="969592"/>
                  </a:xfrm>
                </p:grpSpPr>
                <p:sp>
                  <p:nvSpPr>
                    <p:cNvPr id="457" name="Rectangle 456"/>
                    <p:cNvSpPr/>
                    <p:nvPr/>
                  </p:nvSpPr>
                  <p:spPr bwMode="auto">
                    <a:xfrm>
                      <a:off x="6666630" y="2647879"/>
                      <a:ext cx="947379" cy="89962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lg" len="med"/>
                    </a:ln>
                    <a:effectLst/>
                    <a:extLst/>
                  </p:spPr>
                  <p:txBody>
                    <a:bodyPr vert="horz" wrap="none" lIns="91440" tIns="45720" rIns="91440" bIns="45720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p:txBody>
                </p:sp>
                <p:grpSp>
                  <p:nvGrpSpPr>
                    <p:cNvPr id="458" name="Group 457"/>
                    <p:cNvGrpSpPr/>
                    <p:nvPr/>
                  </p:nvGrpSpPr>
                  <p:grpSpPr>
                    <a:xfrm>
                      <a:off x="6651847" y="2577914"/>
                      <a:ext cx="986330" cy="969592"/>
                      <a:chOff x="6668971" y="1516513"/>
                      <a:chExt cx="986330" cy="969592"/>
                    </a:xfrm>
                  </p:grpSpPr>
                  <p:grpSp>
                    <p:nvGrpSpPr>
                      <p:cNvPr id="459" name="Group 458"/>
                      <p:cNvGrpSpPr/>
                      <p:nvPr/>
                    </p:nvGrpSpPr>
                    <p:grpSpPr>
                      <a:xfrm>
                        <a:off x="6668971" y="1516513"/>
                        <a:ext cx="986330" cy="969592"/>
                        <a:chOff x="6763227" y="154847"/>
                        <a:chExt cx="986330" cy="969592"/>
                      </a:xfrm>
                    </p:grpSpPr>
                    <p:grpSp>
                      <p:nvGrpSpPr>
                        <p:cNvPr id="461" name="Group 460"/>
                        <p:cNvGrpSpPr/>
                        <p:nvPr/>
                      </p:nvGrpSpPr>
                      <p:grpSpPr>
                        <a:xfrm>
                          <a:off x="6777774" y="224812"/>
                          <a:ext cx="949548" cy="899627"/>
                          <a:chOff x="3026979" y="1045769"/>
                          <a:chExt cx="1140671" cy="1132797"/>
                        </a:xfrm>
                      </p:grpSpPr>
                      <p:sp>
                        <p:nvSpPr>
                          <p:cNvPr id="467" name="Rectangle 466"/>
                          <p:cNvSpPr/>
                          <p:nvPr/>
                        </p:nvSpPr>
                        <p:spPr bwMode="auto">
                          <a:xfrm>
                            <a:off x="3026979" y="1045769"/>
                            <a:ext cx="378373" cy="378373"/>
                          </a:xfrm>
                          <a:prstGeom prst="rect">
                            <a:avLst/>
                          </a:prstGeom>
                          <a:noFill/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triangle" w="lg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vert="horz" wrap="non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omic Sans MS" pitchFamily="66" charset="0"/>
                              <a:cs typeface="Times New Roman" pitchFamily="18" charset="0"/>
                            </a:endParaRPr>
                          </a:p>
                        </p:txBody>
                      </p:sp>
                      <p:sp>
                        <p:nvSpPr>
                          <p:cNvPr id="468" name="Rectangle 467"/>
                          <p:cNvSpPr/>
                          <p:nvPr/>
                        </p:nvSpPr>
                        <p:spPr bwMode="auto">
                          <a:xfrm>
                            <a:off x="3405514" y="1045769"/>
                            <a:ext cx="378373" cy="378373"/>
                          </a:xfrm>
                          <a:prstGeom prst="rect">
                            <a:avLst/>
                          </a:prstGeom>
                          <a:noFill/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triangle" w="lg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vert="horz" wrap="non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omic Sans MS" pitchFamily="66" charset="0"/>
                              <a:cs typeface="Times New Roman" pitchFamily="18" charset="0"/>
                            </a:endParaRPr>
                          </a:p>
                        </p:txBody>
                      </p:sp>
                      <p:sp>
                        <p:nvSpPr>
                          <p:cNvPr id="469" name="Rectangle 468"/>
                          <p:cNvSpPr/>
                          <p:nvPr/>
                        </p:nvSpPr>
                        <p:spPr bwMode="auto">
                          <a:xfrm>
                            <a:off x="3788993" y="1045769"/>
                            <a:ext cx="378373" cy="378373"/>
                          </a:xfrm>
                          <a:prstGeom prst="rect">
                            <a:avLst/>
                          </a:prstGeom>
                          <a:noFill/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triangle" w="lg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vert="horz" wrap="non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omic Sans MS" pitchFamily="66" charset="0"/>
                              <a:cs typeface="Times New Roman" pitchFamily="18" charset="0"/>
                            </a:endParaRPr>
                          </a:p>
                        </p:txBody>
                      </p:sp>
                      <p:sp>
                        <p:nvSpPr>
                          <p:cNvPr id="470" name="Rectangle 469"/>
                          <p:cNvSpPr/>
                          <p:nvPr/>
                        </p:nvSpPr>
                        <p:spPr bwMode="auto">
                          <a:xfrm>
                            <a:off x="3027263" y="1426019"/>
                            <a:ext cx="378373" cy="378373"/>
                          </a:xfrm>
                          <a:prstGeom prst="rect">
                            <a:avLst/>
                          </a:prstGeom>
                          <a:noFill/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triangle" w="lg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vert="horz" wrap="non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omic Sans MS" pitchFamily="66" charset="0"/>
                              <a:cs typeface="Times New Roman" pitchFamily="18" charset="0"/>
                            </a:endParaRPr>
                          </a:p>
                        </p:txBody>
                      </p:sp>
                      <p:sp>
                        <p:nvSpPr>
                          <p:cNvPr id="471" name="Rectangle 470"/>
                          <p:cNvSpPr/>
                          <p:nvPr/>
                        </p:nvSpPr>
                        <p:spPr bwMode="auto">
                          <a:xfrm>
                            <a:off x="3408387" y="1426019"/>
                            <a:ext cx="378373" cy="378373"/>
                          </a:xfrm>
                          <a:prstGeom prst="rect">
                            <a:avLst/>
                          </a:prstGeom>
                          <a:noFill/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triangle" w="lg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vert="horz" wrap="non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omic Sans MS" pitchFamily="66" charset="0"/>
                              <a:cs typeface="Times New Roman" pitchFamily="18" charset="0"/>
                            </a:endParaRPr>
                          </a:p>
                        </p:txBody>
                      </p:sp>
                      <p:sp>
                        <p:nvSpPr>
                          <p:cNvPr id="472" name="Rectangle 471"/>
                          <p:cNvSpPr/>
                          <p:nvPr/>
                        </p:nvSpPr>
                        <p:spPr bwMode="auto">
                          <a:xfrm>
                            <a:off x="3789277" y="1426019"/>
                            <a:ext cx="378373" cy="378373"/>
                          </a:xfrm>
                          <a:prstGeom prst="rect">
                            <a:avLst/>
                          </a:prstGeom>
                          <a:noFill/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triangle" w="lg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vert="horz" wrap="non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omic Sans MS" pitchFamily="66" charset="0"/>
                              <a:cs typeface="Times New Roman" pitchFamily="18" charset="0"/>
                            </a:endParaRPr>
                          </a:p>
                        </p:txBody>
                      </p:sp>
                      <p:sp>
                        <p:nvSpPr>
                          <p:cNvPr id="473" name="Rectangle 472"/>
                          <p:cNvSpPr/>
                          <p:nvPr/>
                        </p:nvSpPr>
                        <p:spPr bwMode="auto">
                          <a:xfrm>
                            <a:off x="3030352" y="1800193"/>
                            <a:ext cx="378373" cy="378373"/>
                          </a:xfrm>
                          <a:prstGeom prst="rect">
                            <a:avLst/>
                          </a:prstGeom>
                          <a:noFill/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triangle" w="lg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vert="horz" wrap="non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omic Sans MS" pitchFamily="66" charset="0"/>
                              <a:cs typeface="Times New Roman" pitchFamily="18" charset="0"/>
                            </a:endParaRPr>
                          </a:p>
                        </p:txBody>
                      </p:sp>
                      <p:sp>
                        <p:nvSpPr>
                          <p:cNvPr id="474" name="Rectangle 473"/>
                          <p:cNvSpPr/>
                          <p:nvPr/>
                        </p:nvSpPr>
                        <p:spPr bwMode="auto">
                          <a:xfrm>
                            <a:off x="3403476" y="1800193"/>
                            <a:ext cx="378373" cy="378373"/>
                          </a:xfrm>
                          <a:prstGeom prst="rect">
                            <a:avLst/>
                          </a:prstGeom>
                          <a:noFill/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triangle" w="lg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vert="horz" wrap="non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omic Sans MS" pitchFamily="66" charset="0"/>
                              <a:cs typeface="Times New Roman" pitchFamily="18" charset="0"/>
                            </a:endParaRPr>
                          </a:p>
                        </p:txBody>
                      </p:sp>
                      <p:sp>
                        <p:nvSpPr>
                          <p:cNvPr id="475" name="Rectangle 474"/>
                          <p:cNvSpPr/>
                          <p:nvPr/>
                        </p:nvSpPr>
                        <p:spPr bwMode="auto">
                          <a:xfrm>
                            <a:off x="3786955" y="1800193"/>
                            <a:ext cx="378373" cy="378373"/>
                          </a:xfrm>
                          <a:prstGeom prst="rect">
                            <a:avLst/>
                          </a:prstGeom>
                          <a:noFill/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triangle" w="lg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vert="horz" wrap="non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omic Sans MS" pitchFamily="66" charset="0"/>
                              <a:cs typeface="Times New Roman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462" name="TextBox 461"/>
                        <p:cNvSpPr txBox="1"/>
                        <p:nvPr/>
                      </p:nvSpPr>
                      <p:spPr>
                        <a:xfrm>
                          <a:off x="6763227" y="154847"/>
                          <a:ext cx="339208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 smtClean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63" name="TextBox 462"/>
                        <p:cNvSpPr txBox="1"/>
                        <p:nvPr/>
                      </p:nvSpPr>
                      <p:spPr>
                        <a:xfrm>
                          <a:off x="7076421" y="455195"/>
                          <a:ext cx="35789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</a:p>
                      </p:txBody>
                    </p:sp>
                    <p:sp>
                      <p:nvSpPr>
                        <p:cNvPr id="464" name="TextBox 463"/>
                        <p:cNvSpPr txBox="1"/>
                        <p:nvPr/>
                      </p:nvSpPr>
                      <p:spPr>
                        <a:xfrm>
                          <a:off x="7089338" y="161521"/>
                          <a:ext cx="339208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 smtClean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65" name="TextBox 464"/>
                        <p:cNvSpPr txBox="1"/>
                        <p:nvPr/>
                      </p:nvSpPr>
                      <p:spPr>
                        <a:xfrm>
                          <a:off x="7391667" y="155921"/>
                          <a:ext cx="35789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</a:p>
                      </p:txBody>
                    </p:sp>
                    <p:sp>
                      <p:nvSpPr>
                        <p:cNvPr id="466" name="TextBox 465"/>
                        <p:cNvSpPr txBox="1"/>
                        <p:nvPr/>
                      </p:nvSpPr>
                      <p:spPr>
                        <a:xfrm>
                          <a:off x="6766118" y="465041"/>
                          <a:ext cx="339208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 smtClean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460" name="TextBox 459"/>
                      <p:cNvSpPr txBox="1"/>
                      <p:nvPr/>
                    </p:nvSpPr>
                    <p:spPr>
                      <a:xfrm>
                        <a:off x="7293906" y="1825134"/>
                        <a:ext cx="35789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>
                            <a:solidFill>
                              <a:srgbClr val="7030A0"/>
                            </a:solidFill>
                          </a:rPr>
                          <a:t>O</a:t>
                        </a:r>
                      </a:p>
                    </p:txBody>
                  </p:sp>
                </p:grpSp>
              </p:grpSp>
              <p:sp>
                <p:nvSpPr>
                  <p:cNvPr id="456" name="TextBox 455"/>
                  <p:cNvSpPr txBox="1"/>
                  <p:nvPr/>
                </p:nvSpPr>
                <p:spPr>
                  <a:xfrm>
                    <a:off x="10396057" y="3678940"/>
                    <a:ext cx="35789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X</a:t>
                    </a:r>
                    <a:endParaRPr lang="en-US" sz="24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451" name="Rectangle 450"/>
              <p:cNvSpPr/>
              <p:nvPr/>
            </p:nvSpPr>
            <p:spPr>
              <a:xfrm>
                <a:off x="6734929" y="4306177"/>
                <a:ext cx="4299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O</a:t>
                </a:r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476" name="TextBox 475"/>
          <p:cNvSpPr txBox="1"/>
          <p:nvPr/>
        </p:nvSpPr>
        <p:spPr>
          <a:xfrm>
            <a:off x="7654255" y="201209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score[0] = -1</a:t>
            </a:r>
            <a:endParaRPr lang="en-US" dirty="0"/>
          </a:p>
        </p:txBody>
      </p:sp>
      <p:sp>
        <p:nvSpPr>
          <p:cNvPr id="477" name="TextBox 476"/>
          <p:cNvSpPr txBox="1"/>
          <p:nvPr/>
        </p:nvSpPr>
        <p:spPr>
          <a:xfrm>
            <a:off x="7709271" y="2278552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score[1] = 0</a:t>
            </a:r>
            <a:endParaRPr lang="en-US" dirty="0"/>
          </a:p>
        </p:txBody>
      </p:sp>
      <p:sp>
        <p:nvSpPr>
          <p:cNvPr id="478" name="Line 34"/>
          <p:cNvSpPr>
            <a:spLocks noChangeShapeType="1"/>
          </p:cNvSpPr>
          <p:nvPr/>
        </p:nvSpPr>
        <p:spPr bwMode="auto">
          <a:xfrm>
            <a:off x="-9632" y="3539351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0" name="TextBox 479"/>
          <p:cNvSpPr txBox="1"/>
          <p:nvPr/>
        </p:nvSpPr>
        <p:spPr>
          <a:xfrm>
            <a:off x="4873576" y="195130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score[0] = -1</a:t>
            </a:r>
            <a:endParaRPr lang="en-US" dirty="0"/>
          </a:p>
        </p:txBody>
      </p:sp>
      <p:sp>
        <p:nvSpPr>
          <p:cNvPr id="481" name="Rounded Rectangular Callout 480"/>
          <p:cNvSpPr/>
          <p:nvPr/>
        </p:nvSpPr>
        <p:spPr bwMode="auto">
          <a:xfrm>
            <a:off x="2589487" y="67187"/>
            <a:ext cx="3261756" cy="1116830"/>
          </a:xfrm>
          <a:prstGeom prst="wedgeRoundRectCallout">
            <a:avLst>
              <a:gd name="adj1" fmla="val 74376"/>
              <a:gd name="adj2" fmla="val 73697"/>
              <a:gd name="adj3" fmla="val 16667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70C0"/>
                </a:solidFill>
              </a:rPr>
              <a:t>We’ve finished evaluating all possible legal moves from this board.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82" name="Line 34"/>
          <p:cNvSpPr>
            <a:spLocks noChangeShapeType="1"/>
          </p:cNvSpPr>
          <p:nvPr/>
        </p:nvSpPr>
        <p:spPr bwMode="auto">
          <a:xfrm>
            <a:off x="22492" y="5515128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" name="Rounded Rectangular Callout 482"/>
          <p:cNvSpPr/>
          <p:nvPr/>
        </p:nvSpPr>
        <p:spPr bwMode="auto">
          <a:xfrm>
            <a:off x="371368" y="542166"/>
            <a:ext cx="2954598" cy="1643102"/>
          </a:xfrm>
          <a:prstGeom prst="wedgeRoundRectCallout">
            <a:avLst>
              <a:gd name="adj1" fmla="val 102945"/>
              <a:gd name="adj2" fmla="val 1533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 simulated human now knows all </a:t>
            </a:r>
            <a:r>
              <a:rPr lang="en-US" dirty="0" smtClean="0"/>
              <a:t>possible outcomes that can emerge from this </a:t>
            </a:r>
            <a:r>
              <a:rPr lang="en-US" dirty="0" smtClean="0">
                <a:solidFill>
                  <a:srgbClr val="CC00FF"/>
                </a:solidFill>
              </a:rPr>
              <a:t>board</a:t>
            </a:r>
            <a:r>
              <a:rPr lang="en-US" dirty="0" smtClean="0"/>
              <a:t>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84" name="Rounded Rectangular Callout 483"/>
          <p:cNvSpPr/>
          <p:nvPr/>
        </p:nvSpPr>
        <p:spPr bwMode="auto">
          <a:xfrm>
            <a:off x="4736462" y="4659486"/>
            <a:ext cx="3831097" cy="1988962"/>
          </a:xfrm>
          <a:prstGeom prst="wedgeRoundRectCallout">
            <a:avLst>
              <a:gd name="adj1" fmla="val -118286"/>
              <a:gd name="adj2" fmla="val 46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 simulated human’s goal is to find the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highest-scoring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outcome (that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can be reached from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 purple board)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, as this indicates the best the human could hope to do.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85" name="Rounded Rectangular Callout 484"/>
          <p:cNvSpPr/>
          <p:nvPr/>
        </p:nvSpPr>
        <p:spPr bwMode="auto">
          <a:xfrm>
            <a:off x="212992" y="2113500"/>
            <a:ext cx="4499894" cy="3075188"/>
          </a:xfrm>
          <a:prstGeom prst="wedgeRoundRectCallout">
            <a:avLst>
              <a:gd name="adj1" fmla="val 55045"/>
              <a:gd name="adj2" fmla="val -5516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In this case, while 2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of the outcomes result in a loss for the human…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the first move (lower-left) results in a guaranteed win for the human.</a:t>
            </a:r>
            <a:endParaRPr kumimoji="0" lang="en-US" sz="1800" b="0" i="0" u="none" strike="noStrike" cap="none" normalizeH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aseline="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So we’ll tell the level above us that if the computer puts an O in the middle-right spot, the human ca</a:t>
            </a:r>
            <a:r>
              <a:rPr lang="en-US" dirty="0" smtClean="0"/>
              <a:t>n guarantee a win!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86" name="TextBox 485"/>
          <p:cNvSpPr txBox="1"/>
          <p:nvPr/>
        </p:nvSpPr>
        <p:spPr>
          <a:xfrm>
            <a:off x="6080667" y="21570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score[0] = +1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 bwMode="auto">
          <a:xfrm>
            <a:off x="6256837" y="2012562"/>
            <a:ext cx="321502" cy="348718"/>
          </a:xfrm>
          <a:prstGeom prst="rightArrow">
            <a:avLst/>
          </a:prstGeom>
          <a:solidFill>
            <a:srgbClr val="F9D0C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9" name="Left Arrow 18"/>
          <p:cNvSpPr/>
          <p:nvPr/>
        </p:nvSpPr>
        <p:spPr bwMode="auto">
          <a:xfrm>
            <a:off x="7452772" y="1758571"/>
            <a:ext cx="289438" cy="253522"/>
          </a:xfrm>
          <a:prstGeom prst="leftArrow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87" name="Rounded Rectangular Callout 486"/>
          <p:cNvSpPr/>
          <p:nvPr/>
        </p:nvSpPr>
        <p:spPr bwMode="auto">
          <a:xfrm>
            <a:off x="1853975" y="1847119"/>
            <a:ext cx="3600926" cy="1531957"/>
          </a:xfrm>
          <a:prstGeom prst="wedgeRoundRectCallout">
            <a:avLst>
              <a:gd name="adj1" fmla="val -68402"/>
              <a:gd name="adj2" fmla="val 108922"/>
              <a:gd name="adj3" fmla="val 16667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70C0"/>
                </a:solidFill>
              </a:rPr>
              <a:t>This process continues until all possible moves at the top level have been evaluated and the computer finds its best option.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88" name="Line 34"/>
          <p:cNvSpPr>
            <a:spLocks noChangeShapeType="1"/>
          </p:cNvSpPr>
          <p:nvPr/>
        </p:nvSpPr>
        <p:spPr bwMode="auto">
          <a:xfrm>
            <a:off x="-103016" y="438797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626946" y="1198493"/>
            <a:ext cx="2129431" cy="1207795"/>
            <a:chOff x="8818929" y="1073676"/>
            <a:chExt cx="2129431" cy="1207795"/>
          </a:xfrm>
        </p:grpSpPr>
        <p:grpSp>
          <p:nvGrpSpPr>
            <p:cNvPr id="489" name="Group 488"/>
            <p:cNvGrpSpPr/>
            <p:nvPr/>
          </p:nvGrpSpPr>
          <p:grpSpPr>
            <a:xfrm>
              <a:off x="9792179" y="1095236"/>
              <a:ext cx="1156181" cy="1174480"/>
              <a:chOff x="9522177" y="1941828"/>
              <a:chExt cx="1156181" cy="1174480"/>
            </a:xfrm>
          </p:grpSpPr>
          <p:cxnSp>
            <p:nvCxnSpPr>
              <p:cNvPr id="490" name="Straight Arrow Connector 489"/>
              <p:cNvCxnSpPr/>
              <p:nvPr/>
            </p:nvCxnSpPr>
            <p:spPr bwMode="auto">
              <a:xfrm>
                <a:off x="9522177" y="1941828"/>
                <a:ext cx="118731" cy="164369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91" name="Rectangle 490"/>
              <p:cNvSpPr/>
              <p:nvPr/>
            </p:nvSpPr>
            <p:spPr>
              <a:xfrm>
                <a:off x="10248432" y="2650110"/>
                <a:ext cx="4299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O</a:t>
                </a:r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493" name="Group 492"/>
              <p:cNvGrpSpPr/>
              <p:nvPr/>
            </p:nvGrpSpPr>
            <p:grpSpPr>
              <a:xfrm>
                <a:off x="9642011" y="2044863"/>
                <a:ext cx="986330" cy="1071445"/>
                <a:chOff x="6520551" y="2528290"/>
                <a:chExt cx="986330" cy="1071445"/>
              </a:xfrm>
            </p:grpSpPr>
            <p:sp>
              <p:nvSpPr>
                <p:cNvPr id="495" name="Rectangle 494"/>
                <p:cNvSpPr/>
                <p:nvPr/>
              </p:nvSpPr>
              <p:spPr bwMode="auto">
                <a:xfrm>
                  <a:off x="6537047" y="2614757"/>
                  <a:ext cx="949548" cy="899627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med"/>
                </a:ln>
                <a:effectLst/>
                <a:ex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sp>
              <p:nvSpPr>
                <p:cNvPr id="496" name="TextBox 495"/>
                <p:cNvSpPr txBox="1"/>
                <p:nvPr/>
              </p:nvSpPr>
              <p:spPr>
                <a:xfrm>
                  <a:off x="6818450" y="3132310"/>
                  <a:ext cx="3578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X</a:t>
                  </a:r>
                  <a:endParaRPr lang="en-US" sz="24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grpSp>
              <p:nvGrpSpPr>
                <p:cNvPr id="498" name="Group 497"/>
                <p:cNvGrpSpPr/>
                <p:nvPr/>
              </p:nvGrpSpPr>
              <p:grpSpPr>
                <a:xfrm>
                  <a:off x="6520551" y="2528290"/>
                  <a:ext cx="986330" cy="1071445"/>
                  <a:chOff x="6651847" y="2577914"/>
                  <a:chExt cx="986330" cy="1071445"/>
                </a:xfrm>
              </p:grpSpPr>
              <p:sp>
                <p:nvSpPr>
                  <p:cNvPr id="500" name="Rectangle 499"/>
                  <p:cNvSpPr/>
                  <p:nvPr/>
                </p:nvSpPr>
                <p:spPr bwMode="auto">
                  <a:xfrm>
                    <a:off x="6666630" y="2647879"/>
                    <a:ext cx="947379" cy="89962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grpSp>
                <p:nvGrpSpPr>
                  <p:cNvPr id="501" name="Group 500"/>
                  <p:cNvGrpSpPr/>
                  <p:nvPr/>
                </p:nvGrpSpPr>
                <p:grpSpPr>
                  <a:xfrm>
                    <a:off x="6651847" y="2577914"/>
                    <a:ext cx="986330" cy="1071445"/>
                    <a:chOff x="6668971" y="1516513"/>
                    <a:chExt cx="986330" cy="1071445"/>
                  </a:xfrm>
                </p:grpSpPr>
                <p:grpSp>
                  <p:nvGrpSpPr>
                    <p:cNvPr id="502" name="Group 501"/>
                    <p:cNvGrpSpPr/>
                    <p:nvPr/>
                  </p:nvGrpSpPr>
                  <p:grpSpPr>
                    <a:xfrm>
                      <a:off x="6668971" y="1516513"/>
                      <a:ext cx="986330" cy="969592"/>
                      <a:chOff x="6763227" y="154847"/>
                      <a:chExt cx="986330" cy="969592"/>
                    </a:xfrm>
                  </p:grpSpPr>
                  <p:grpSp>
                    <p:nvGrpSpPr>
                      <p:cNvPr id="504" name="Group 503"/>
                      <p:cNvGrpSpPr/>
                      <p:nvPr/>
                    </p:nvGrpSpPr>
                    <p:grpSpPr>
                      <a:xfrm>
                        <a:off x="6777774" y="224812"/>
                        <a:ext cx="949548" cy="899627"/>
                        <a:chOff x="3026979" y="1045769"/>
                        <a:chExt cx="1140671" cy="1132797"/>
                      </a:xfrm>
                    </p:grpSpPr>
                    <p:sp>
                      <p:nvSpPr>
                        <p:cNvPr id="510" name="Rectangle 509"/>
                        <p:cNvSpPr/>
                        <p:nvPr/>
                      </p:nvSpPr>
                      <p:spPr bwMode="auto">
                        <a:xfrm>
                          <a:off x="3026979" y="1045769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511" name="Rectangle 510"/>
                        <p:cNvSpPr/>
                        <p:nvPr/>
                      </p:nvSpPr>
                      <p:spPr bwMode="auto">
                        <a:xfrm>
                          <a:off x="3405514" y="1045769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512" name="Rectangle 511"/>
                        <p:cNvSpPr/>
                        <p:nvPr/>
                      </p:nvSpPr>
                      <p:spPr bwMode="auto">
                        <a:xfrm>
                          <a:off x="3788993" y="1045769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513" name="Rectangle 512"/>
                        <p:cNvSpPr/>
                        <p:nvPr/>
                      </p:nvSpPr>
                      <p:spPr bwMode="auto">
                        <a:xfrm>
                          <a:off x="3027263" y="1426019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514" name="Rectangle 513"/>
                        <p:cNvSpPr/>
                        <p:nvPr/>
                      </p:nvSpPr>
                      <p:spPr bwMode="auto">
                        <a:xfrm>
                          <a:off x="3408387" y="1426019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515" name="Rectangle 514"/>
                        <p:cNvSpPr/>
                        <p:nvPr/>
                      </p:nvSpPr>
                      <p:spPr bwMode="auto">
                        <a:xfrm>
                          <a:off x="3789277" y="1426019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516" name="Rectangle 515"/>
                        <p:cNvSpPr/>
                        <p:nvPr/>
                      </p:nvSpPr>
                      <p:spPr bwMode="auto">
                        <a:xfrm>
                          <a:off x="3030352" y="1800193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517" name="Rectangle 516"/>
                        <p:cNvSpPr/>
                        <p:nvPr/>
                      </p:nvSpPr>
                      <p:spPr bwMode="auto">
                        <a:xfrm>
                          <a:off x="3403476" y="1800193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518" name="Rectangle 517"/>
                        <p:cNvSpPr/>
                        <p:nvPr/>
                      </p:nvSpPr>
                      <p:spPr bwMode="auto">
                        <a:xfrm>
                          <a:off x="3786955" y="1800193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505" name="TextBox 504"/>
                      <p:cNvSpPr txBox="1"/>
                      <p:nvPr/>
                    </p:nvSpPr>
                    <p:spPr>
                      <a:xfrm>
                        <a:off x="6763227" y="154847"/>
                        <a:ext cx="339208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 smtClean="0">
                            <a:solidFill>
                              <a:srgbClr val="FF0000"/>
                            </a:solidFill>
                          </a:rPr>
                          <a:t>X</a:t>
                        </a:r>
                        <a:endParaRPr lang="en-US" sz="2400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506" name="TextBox 505"/>
                      <p:cNvSpPr txBox="1"/>
                      <p:nvPr/>
                    </p:nvSpPr>
                    <p:spPr>
                      <a:xfrm>
                        <a:off x="7076421" y="455195"/>
                        <a:ext cx="35789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>
                            <a:solidFill>
                              <a:srgbClr val="FF0000"/>
                            </a:solidFill>
                          </a:rPr>
                          <a:t>O</a:t>
                        </a:r>
                      </a:p>
                    </p:txBody>
                  </p:sp>
                  <p:sp>
                    <p:nvSpPr>
                      <p:cNvPr id="507" name="TextBox 506"/>
                      <p:cNvSpPr txBox="1"/>
                      <p:nvPr/>
                    </p:nvSpPr>
                    <p:spPr>
                      <a:xfrm>
                        <a:off x="7089338" y="161521"/>
                        <a:ext cx="339208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 smtClean="0">
                            <a:solidFill>
                              <a:srgbClr val="FF0000"/>
                            </a:solidFill>
                          </a:rPr>
                          <a:t>X</a:t>
                        </a:r>
                        <a:endParaRPr lang="en-US" sz="2400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508" name="TextBox 507"/>
                      <p:cNvSpPr txBox="1"/>
                      <p:nvPr/>
                    </p:nvSpPr>
                    <p:spPr>
                      <a:xfrm>
                        <a:off x="7391667" y="155921"/>
                        <a:ext cx="35789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>
                            <a:solidFill>
                              <a:srgbClr val="FF0000"/>
                            </a:solidFill>
                          </a:rPr>
                          <a:t>O</a:t>
                        </a:r>
                      </a:p>
                    </p:txBody>
                  </p:sp>
                  <p:sp>
                    <p:nvSpPr>
                      <p:cNvPr id="509" name="TextBox 508"/>
                      <p:cNvSpPr txBox="1"/>
                      <p:nvPr/>
                    </p:nvSpPr>
                    <p:spPr>
                      <a:xfrm>
                        <a:off x="6766118" y="465041"/>
                        <a:ext cx="339208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 smtClean="0">
                            <a:solidFill>
                              <a:srgbClr val="FF0000"/>
                            </a:solidFill>
                          </a:rPr>
                          <a:t>X</a:t>
                        </a:r>
                        <a:endParaRPr lang="en-US" sz="2400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503" name="TextBox 502"/>
                    <p:cNvSpPr txBox="1"/>
                    <p:nvPr/>
                  </p:nvSpPr>
                  <p:spPr>
                    <a:xfrm>
                      <a:off x="6977503" y="2126293"/>
                      <a:ext cx="35789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O</a:t>
                      </a:r>
                    </a:p>
                  </p:txBody>
                </p:sp>
              </p:grpSp>
            </p:grpSp>
          </p:grpSp>
        </p:grpSp>
        <p:grpSp>
          <p:nvGrpSpPr>
            <p:cNvPr id="519" name="Group 518"/>
            <p:cNvGrpSpPr/>
            <p:nvPr/>
          </p:nvGrpSpPr>
          <p:grpSpPr>
            <a:xfrm>
              <a:off x="8818929" y="1073676"/>
              <a:ext cx="1048767" cy="1207795"/>
              <a:chOff x="9629591" y="1905369"/>
              <a:chExt cx="1048767" cy="1207795"/>
            </a:xfrm>
          </p:grpSpPr>
          <p:cxnSp>
            <p:nvCxnSpPr>
              <p:cNvPr id="520" name="Straight Arrow Connector 519"/>
              <p:cNvCxnSpPr/>
              <p:nvPr/>
            </p:nvCxnSpPr>
            <p:spPr bwMode="auto">
              <a:xfrm flipH="1">
                <a:off x="10140010" y="1905369"/>
                <a:ext cx="7991" cy="213833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1" name="Rectangle 520"/>
              <p:cNvSpPr/>
              <p:nvPr/>
            </p:nvSpPr>
            <p:spPr>
              <a:xfrm>
                <a:off x="10248432" y="2650110"/>
                <a:ext cx="4299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O</a:t>
                </a:r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523" name="Group 522"/>
              <p:cNvGrpSpPr/>
              <p:nvPr/>
            </p:nvGrpSpPr>
            <p:grpSpPr>
              <a:xfrm>
                <a:off x="9629591" y="2044863"/>
                <a:ext cx="998750" cy="1068301"/>
                <a:chOff x="6508131" y="2528290"/>
                <a:chExt cx="998750" cy="1068301"/>
              </a:xfrm>
            </p:grpSpPr>
            <p:sp>
              <p:nvSpPr>
                <p:cNvPr id="525" name="Rectangle 524"/>
                <p:cNvSpPr/>
                <p:nvPr/>
              </p:nvSpPr>
              <p:spPr bwMode="auto">
                <a:xfrm>
                  <a:off x="6537047" y="2614757"/>
                  <a:ext cx="949548" cy="899627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med"/>
                </a:ln>
                <a:effectLst/>
                <a:ex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sp>
              <p:nvSpPr>
                <p:cNvPr id="526" name="TextBox 525"/>
                <p:cNvSpPr txBox="1"/>
                <p:nvPr/>
              </p:nvSpPr>
              <p:spPr>
                <a:xfrm>
                  <a:off x="6818450" y="3132310"/>
                  <a:ext cx="3578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X</a:t>
                  </a:r>
                  <a:endParaRPr lang="en-US" sz="24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grpSp>
              <p:nvGrpSpPr>
                <p:cNvPr id="528" name="Group 527"/>
                <p:cNvGrpSpPr/>
                <p:nvPr/>
              </p:nvGrpSpPr>
              <p:grpSpPr>
                <a:xfrm>
                  <a:off x="6508131" y="2528290"/>
                  <a:ext cx="998750" cy="1068301"/>
                  <a:chOff x="6639427" y="2577914"/>
                  <a:chExt cx="998750" cy="1068301"/>
                </a:xfrm>
              </p:grpSpPr>
              <p:sp>
                <p:nvSpPr>
                  <p:cNvPr id="530" name="Rectangle 529"/>
                  <p:cNvSpPr/>
                  <p:nvPr/>
                </p:nvSpPr>
                <p:spPr bwMode="auto">
                  <a:xfrm>
                    <a:off x="6666630" y="2647879"/>
                    <a:ext cx="947379" cy="89962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med"/>
                  </a:ln>
                  <a:effectLst/>
                  <a:ex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mic Sans MS" pitchFamily="66" charset="0"/>
                      <a:cs typeface="Times New Roman" pitchFamily="18" charset="0"/>
                    </a:endParaRPr>
                  </a:p>
                </p:txBody>
              </p:sp>
              <p:grpSp>
                <p:nvGrpSpPr>
                  <p:cNvPr id="531" name="Group 530"/>
                  <p:cNvGrpSpPr/>
                  <p:nvPr/>
                </p:nvGrpSpPr>
                <p:grpSpPr>
                  <a:xfrm>
                    <a:off x="6639427" y="2577914"/>
                    <a:ext cx="998750" cy="1068301"/>
                    <a:chOff x="6656551" y="1516513"/>
                    <a:chExt cx="998750" cy="1068301"/>
                  </a:xfrm>
                </p:grpSpPr>
                <p:grpSp>
                  <p:nvGrpSpPr>
                    <p:cNvPr id="532" name="Group 531"/>
                    <p:cNvGrpSpPr/>
                    <p:nvPr/>
                  </p:nvGrpSpPr>
                  <p:grpSpPr>
                    <a:xfrm>
                      <a:off x="6668971" y="1516513"/>
                      <a:ext cx="986330" cy="969592"/>
                      <a:chOff x="6763227" y="154847"/>
                      <a:chExt cx="986330" cy="969592"/>
                    </a:xfrm>
                  </p:grpSpPr>
                  <p:grpSp>
                    <p:nvGrpSpPr>
                      <p:cNvPr id="534" name="Group 533"/>
                      <p:cNvGrpSpPr/>
                      <p:nvPr/>
                    </p:nvGrpSpPr>
                    <p:grpSpPr>
                      <a:xfrm>
                        <a:off x="6777774" y="224812"/>
                        <a:ext cx="949548" cy="899627"/>
                        <a:chOff x="3026979" y="1045769"/>
                        <a:chExt cx="1140671" cy="1132797"/>
                      </a:xfrm>
                    </p:grpSpPr>
                    <p:sp>
                      <p:nvSpPr>
                        <p:cNvPr id="540" name="Rectangle 539"/>
                        <p:cNvSpPr/>
                        <p:nvPr/>
                      </p:nvSpPr>
                      <p:spPr bwMode="auto">
                        <a:xfrm>
                          <a:off x="3026979" y="1045769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541" name="Rectangle 540"/>
                        <p:cNvSpPr/>
                        <p:nvPr/>
                      </p:nvSpPr>
                      <p:spPr bwMode="auto">
                        <a:xfrm>
                          <a:off x="3405514" y="1045769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542" name="Rectangle 541"/>
                        <p:cNvSpPr/>
                        <p:nvPr/>
                      </p:nvSpPr>
                      <p:spPr bwMode="auto">
                        <a:xfrm>
                          <a:off x="3788993" y="1045769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543" name="Rectangle 542"/>
                        <p:cNvSpPr/>
                        <p:nvPr/>
                      </p:nvSpPr>
                      <p:spPr bwMode="auto">
                        <a:xfrm>
                          <a:off x="3027263" y="1426019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544" name="Rectangle 543"/>
                        <p:cNvSpPr/>
                        <p:nvPr/>
                      </p:nvSpPr>
                      <p:spPr bwMode="auto">
                        <a:xfrm>
                          <a:off x="3408387" y="1426019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545" name="Rectangle 544"/>
                        <p:cNvSpPr/>
                        <p:nvPr/>
                      </p:nvSpPr>
                      <p:spPr bwMode="auto">
                        <a:xfrm>
                          <a:off x="3789277" y="1426019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546" name="Rectangle 545"/>
                        <p:cNvSpPr/>
                        <p:nvPr/>
                      </p:nvSpPr>
                      <p:spPr bwMode="auto">
                        <a:xfrm>
                          <a:off x="3030352" y="1800193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547" name="Rectangle 546"/>
                        <p:cNvSpPr/>
                        <p:nvPr/>
                      </p:nvSpPr>
                      <p:spPr bwMode="auto">
                        <a:xfrm>
                          <a:off x="3403476" y="1800193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548" name="Rectangle 547"/>
                        <p:cNvSpPr/>
                        <p:nvPr/>
                      </p:nvSpPr>
                      <p:spPr bwMode="auto">
                        <a:xfrm>
                          <a:off x="3786955" y="1800193"/>
                          <a:ext cx="378373" cy="378373"/>
                        </a:xfrm>
                        <a:prstGeom prst="rect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lg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omic Sans MS" pitchFamily="66" charset="0"/>
                            <a:cs typeface="Times New Roman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535" name="TextBox 534"/>
                      <p:cNvSpPr txBox="1"/>
                      <p:nvPr/>
                    </p:nvSpPr>
                    <p:spPr>
                      <a:xfrm>
                        <a:off x="6763227" y="154847"/>
                        <a:ext cx="339208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 smtClean="0">
                            <a:solidFill>
                              <a:srgbClr val="FF0000"/>
                            </a:solidFill>
                          </a:rPr>
                          <a:t>X</a:t>
                        </a:r>
                        <a:endParaRPr lang="en-US" sz="2400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536" name="TextBox 535"/>
                      <p:cNvSpPr txBox="1"/>
                      <p:nvPr/>
                    </p:nvSpPr>
                    <p:spPr>
                      <a:xfrm>
                        <a:off x="7076421" y="455195"/>
                        <a:ext cx="35789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>
                            <a:solidFill>
                              <a:srgbClr val="FF0000"/>
                            </a:solidFill>
                          </a:rPr>
                          <a:t>O</a:t>
                        </a:r>
                      </a:p>
                    </p:txBody>
                  </p:sp>
                  <p:sp>
                    <p:nvSpPr>
                      <p:cNvPr id="537" name="TextBox 536"/>
                      <p:cNvSpPr txBox="1"/>
                      <p:nvPr/>
                    </p:nvSpPr>
                    <p:spPr>
                      <a:xfrm>
                        <a:off x="7089338" y="161521"/>
                        <a:ext cx="339208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 smtClean="0">
                            <a:solidFill>
                              <a:srgbClr val="FF0000"/>
                            </a:solidFill>
                          </a:rPr>
                          <a:t>X</a:t>
                        </a:r>
                        <a:endParaRPr lang="en-US" sz="2400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538" name="TextBox 537"/>
                      <p:cNvSpPr txBox="1"/>
                      <p:nvPr/>
                    </p:nvSpPr>
                    <p:spPr>
                      <a:xfrm>
                        <a:off x="7391667" y="155921"/>
                        <a:ext cx="35789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>
                            <a:solidFill>
                              <a:srgbClr val="FF0000"/>
                            </a:solidFill>
                          </a:rPr>
                          <a:t>O</a:t>
                        </a:r>
                      </a:p>
                    </p:txBody>
                  </p:sp>
                  <p:sp>
                    <p:nvSpPr>
                      <p:cNvPr id="539" name="TextBox 538"/>
                      <p:cNvSpPr txBox="1"/>
                      <p:nvPr/>
                    </p:nvSpPr>
                    <p:spPr>
                      <a:xfrm>
                        <a:off x="6766118" y="465041"/>
                        <a:ext cx="339208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 smtClean="0">
                            <a:solidFill>
                              <a:srgbClr val="FF0000"/>
                            </a:solidFill>
                          </a:rPr>
                          <a:t>X</a:t>
                        </a:r>
                        <a:endParaRPr lang="en-US" sz="2400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533" name="TextBox 532"/>
                    <p:cNvSpPr txBox="1"/>
                    <p:nvPr/>
                  </p:nvSpPr>
                  <p:spPr>
                    <a:xfrm>
                      <a:off x="6656551" y="2123149"/>
                      <a:ext cx="35789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O</a:t>
                      </a:r>
                    </a:p>
                  </p:txBody>
                </p:sp>
              </p:grpSp>
            </p:grpSp>
          </p:grpSp>
        </p:grpSp>
      </p:grpSp>
      <p:sp>
        <p:nvSpPr>
          <p:cNvPr id="549" name="TextBox 548"/>
          <p:cNvSpPr txBox="1"/>
          <p:nvPr/>
        </p:nvSpPr>
        <p:spPr>
          <a:xfrm>
            <a:off x="6080667" y="46517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score[1] = -1</a:t>
            </a:r>
            <a:endParaRPr lang="en-US" dirty="0"/>
          </a:p>
        </p:txBody>
      </p:sp>
      <p:sp>
        <p:nvSpPr>
          <p:cNvPr id="550" name="TextBox 549"/>
          <p:cNvSpPr txBox="1"/>
          <p:nvPr/>
        </p:nvSpPr>
        <p:spPr>
          <a:xfrm>
            <a:off x="6080667" y="714641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score[2] = +1</a:t>
            </a:r>
            <a:endParaRPr lang="en-US" dirty="0"/>
          </a:p>
        </p:txBody>
      </p:sp>
      <p:sp>
        <p:nvSpPr>
          <p:cNvPr id="551" name="TextBox 550"/>
          <p:cNvSpPr txBox="1"/>
          <p:nvPr/>
        </p:nvSpPr>
        <p:spPr>
          <a:xfrm>
            <a:off x="6682594" y="96411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52" name="Rounded Rectangular Callout 551"/>
          <p:cNvSpPr/>
          <p:nvPr/>
        </p:nvSpPr>
        <p:spPr bwMode="auto">
          <a:xfrm>
            <a:off x="4004340" y="3943616"/>
            <a:ext cx="4111869" cy="1872393"/>
          </a:xfrm>
          <a:prstGeom prst="wedgeRoundRectCallout">
            <a:avLst>
              <a:gd name="adj1" fmla="val -68993"/>
              <a:gd name="adj2" fmla="val 79393"/>
              <a:gd name="adj3" fmla="val 16667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70C0"/>
                </a:solidFill>
              </a:rPr>
              <a:t>Finally, the computer returns the option that results in its best (</a:t>
            </a:r>
            <a:r>
              <a:rPr lang="en-US" dirty="0" smtClean="0">
                <a:solidFill>
                  <a:srgbClr val="FF0000"/>
                </a:solidFill>
              </a:rPr>
              <a:t>lowest</a:t>
            </a:r>
            <a:r>
              <a:rPr lang="en-US" dirty="0" smtClean="0">
                <a:solidFill>
                  <a:srgbClr val="0070C0"/>
                </a:solidFill>
              </a:rPr>
              <a:t>) possible outcome…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70C0"/>
                </a:solidFill>
              </a:rPr>
              <a:t>And this is the move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that is played.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53" name="Line 34"/>
          <p:cNvSpPr>
            <a:spLocks noChangeShapeType="1"/>
          </p:cNvSpPr>
          <p:nvPr/>
        </p:nvSpPr>
        <p:spPr bwMode="auto">
          <a:xfrm>
            <a:off x="-24700" y="6337379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4" name="Line 34"/>
          <p:cNvSpPr>
            <a:spLocks noChangeShapeType="1"/>
          </p:cNvSpPr>
          <p:nvPr/>
        </p:nvSpPr>
        <p:spPr bwMode="auto">
          <a:xfrm>
            <a:off x="5304890" y="6220421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" name="TextBox 554"/>
          <p:cNvSpPr txBox="1"/>
          <p:nvPr/>
        </p:nvSpPr>
        <p:spPr>
          <a:xfrm>
            <a:off x="7651986" y="769021"/>
            <a:ext cx="35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O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01933" y="522685"/>
            <a:ext cx="1516824" cy="23931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56" name="Left Arrow 555"/>
          <p:cNvSpPr/>
          <p:nvPr/>
        </p:nvSpPr>
        <p:spPr bwMode="auto">
          <a:xfrm rot="10800000">
            <a:off x="7439779" y="878933"/>
            <a:ext cx="289438" cy="253522"/>
          </a:xfrm>
          <a:prstGeom prst="leftArrow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8328499" y="2138774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359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 L 4.72222E-6 -0.169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037 L 0.12395 0.1719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8" y="8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16991 L 0.12569 0.0011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39 -0.00232 L 0.00208 -0.17107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5" y="-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4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 L -0.12205 0.17569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11" y="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205 0.17569 L -0.18143 -0.08449 " pathEditMode="relative" rAng="0" ptsTypes="AA">
                                      <p:cBhvr>
                                        <p:cTn id="18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9" y="-1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16968 L 0.13038 -0.34444 " pathEditMode="relative" rAng="0" ptsTypes="AA">
                                      <p:cBhvr>
                                        <p:cTn id="230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0" y="-8750"/>
                                    </p:animMotion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3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4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000"/>
                            </p:stCondLst>
                            <p:childTnLst>
                              <p:par>
                                <p:cTn id="2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1500"/>
                            </p:stCondLst>
                            <p:childTnLst>
                              <p:par>
                                <p:cTn id="2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4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2000"/>
                            </p:stCondLst>
                            <p:childTnLst>
                              <p:par>
                                <p:cTn id="2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9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8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" grpId="0" animBg="1"/>
      <p:bldP spid="328" grpId="0" animBg="1"/>
      <p:bldP spid="329" grpId="0" animBg="1"/>
      <p:bldP spid="119" grpId="0"/>
      <p:bldP spid="7" grpId="0" animBg="1"/>
      <p:bldP spid="128" grpId="0"/>
      <p:bldP spid="171" grpId="0"/>
      <p:bldP spid="12" grpId="0"/>
      <p:bldP spid="250" grpId="0"/>
      <p:bldP spid="260" grpId="0"/>
      <p:bldP spid="298" grpId="0" animBg="1"/>
      <p:bldP spid="298" grpId="1" animBg="1"/>
      <p:bldP spid="298" grpId="2" animBg="1"/>
      <p:bldP spid="298" grpId="3" animBg="1"/>
      <p:bldP spid="298" grpId="4" animBg="1"/>
      <p:bldP spid="333" grpId="0"/>
      <p:bldP spid="333" grpId="1"/>
      <p:bldP spid="335" grpId="0"/>
      <p:bldP spid="335" grpId="1"/>
      <p:bldP spid="336" grpId="0" animBg="1"/>
      <p:bldP spid="336" grpId="1" animBg="1"/>
      <p:bldP spid="14" grpId="0"/>
      <p:bldP spid="14" grpId="1"/>
      <p:bldP spid="382" grpId="0" animBg="1"/>
      <p:bldP spid="382" grpId="1" animBg="1"/>
      <p:bldP spid="384" grpId="0" animBg="1"/>
      <p:bldP spid="384" grpId="1" animBg="1"/>
      <p:bldP spid="385" grpId="0" animBg="1"/>
      <p:bldP spid="385" grpId="1" animBg="1"/>
      <p:bldP spid="386" grpId="0" animBg="1"/>
      <p:bldP spid="386" grpId="1" animBg="1"/>
      <p:bldP spid="387" grpId="0" animBg="1"/>
      <p:bldP spid="387" grpId="1" animBg="1"/>
      <p:bldP spid="388" grpId="0" animBg="1"/>
      <p:bldP spid="388" grpId="1" animBg="1"/>
      <p:bldP spid="476" grpId="0"/>
      <p:bldP spid="476" grpId="1"/>
      <p:bldP spid="476" grpId="2"/>
      <p:bldP spid="477" grpId="0"/>
      <p:bldP spid="477" grpId="1"/>
      <p:bldP spid="477" grpId="2"/>
      <p:bldP spid="478" grpId="0" animBg="1"/>
      <p:bldP spid="478" grpId="1" animBg="1"/>
      <p:bldP spid="480" grpId="0"/>
      <p:bldP spid="480" grpId="1"/>
      <p:bldP spid="480" grpId="2"/>
      <p:bldP spid="481" grpId="0" animBg="1"/>
      <p:bldP spid="481" grpId="1" animBg="1"/>
      <p:bldP spid="482" grpId="0" animBg="1"/>
      <p:bldP spid="482" grpId="1" animBg="1"/>
      <p:bldP spid="483" grpId="0" animBg="1"/>
      <p:bldP spid="483" grpId="1" animBg="1"/>
      <p:bldP spid="484" grpId="0" animBg="1"/>
      <p:bldP spid="484" grpId="1" animBg="1"/>
      <p:bldP spid="485" grpId="0" build="p" animBg="1"/>
      <p:bldP spid="485" grpId="1" build="allAtOnce" animBg="1"/>
      <p:bldP spid="486" grpId="0"/>
      <p:bldP spid="486" grpId="1"/>
      <p:bldP spid="18" grpId="0" animBg="1"/>
      <p:bldP spid="18" grpId="1" animBg="1"/>
      <p:bldP spid="18" grpId="2" animBg="1"/>
      <p:bldP spid="18" grpId="3" animBg="1"/>
      <p:bldP spid="18" grpId="4" animBg="1"/>
      <p:bldP spid="19" grpId="0" animBg="1"/>
      <p:bldP spid="19" grpId="1" animBg="1"/>
      <p:bldP spid="19" grpId="2" animBg="1"/>
      <p:bldP spid="487" grpId="0" animBg="1"/>
      <p:bldP spid="487" grpId="1" animBg="1"/>
      <p:bldP spid="488" grpId="0" animBg="1"/>
      <p:bldP spid="488" grpId="1" animBg="1"/>
      <p:bldP spid="549" grpId="0"/>
      <p:bldP spid="549" grpId="1"/>
      <p:bldP spid="550" grpId="0"/>
      <p:bldP spid="550" grpId="1"/>
      <p:bldP spid="551" grpId="0"/>
      <p:bldP spid="551" grpId="1"/>
      <p:bldP spid="552" grpId="0" animBg="1"/>
      <p:bldP spid="552" grpId="1" animBg="1"/>
      <p:bldP spid="553" grpId="0" animBg="1"/>
      <p:bldP spid="553" grpId="1" animBg="1"/>
      <p:bldP spid="554" grpId="0" animBg="1"/>
      <p:bldP spid="554" grpId="1" animBg="1"/>
      <p:bldP spid="555" grpId="0"/>
      <p:bldP spid="21" grpId="0" animBg="1"/>
      <p:bldP spid="21" grpId="1" animBg="1"/>
      <p:bldP spid="556" grpId="0" animBg="1"/>
      <p:bldP spid="389" grpId="0"/>
      <p:bldP spid="38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9323-5663-41FA-AD66-ACBD2F3F633B}" type="slidenum">
              <a:rPr lang="en-US"/>
              <a:pPr/>
              <a:t>8</a:t>
            </a:fld>
            <a:endParaRPr lang="en-US"/>
          </a:p>
        </p:txBody>
      </p:sp>
      <p:sp>
        <p:nvSpPr>
          <p:cNvPr id="804869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“The Lazy Person’s Sort”</a:t>
            </a:r>
          </a:p>
        </p:txBody>
      </p:sp>
      <p:sp>
        <p:nvSpPr>
          <p:cNvPr id="804866" name="Text Box 2"/>
          <p:cNvSpPr txBox="1">
            <a:spLocks noChangeArrowheads="1"/>
          </p:cNvSpPr>
          <p:nvPr/>
        </p:nvSpPr>
        <p:spPr bwMode="auto">
          <a:xfrm>
            <a:off x="581025" y="942975"/>
            <a:ext cx="8039100" cy="1743075"/>
          </a:xfrm>
          <a:prstGeom prst="rect">
            <a:avLst/>
          </a:prstGeom>
          <a:solidFill>
            <a:srgbClr val="EB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 </a:t>
            </a:r>
          </a:p>
          <a:p>
            <a:pPr algn="l"/>
            <a:endParaRPr lang="en-US"/>
          </a:p>
          <a:p>
            <a:pPr algn="l"/>
            <a:r>
              <a:rPr lang="en-US"/>
              <a:t>  Split the cards into two roughly-equal piles</a:t>
            </a:r>
          </a:p>
          <a:p>
            <a:pPr algn="l"/>
            <a:r>
              <a:rPr lang="en-US"/>
              <a:t>  Hand one pile to </a:t>
            </a:r>
            <a:r>
              <a:rPr lang="en-US">
                <a:solidFill>
                  <a:srgbClr val="6600CC"/>
                </a:solidFill>
              </a:rPr>
              <a:t>person A</a:t>
            </a:r>
            <a:r>
              <a:rPr lang="en-US"/>
              <a:t> and say </a:t>
            </a:r>
            <a:r>
              <a:rPr lang="en-US">
                <a:solidFill>
                  <a:srgbClr val="6600CC"/>
                </a:solidFill>
              </a:rPr>
              <a:t>“do the Lazy Person’s Sort”</a:t>
            </a:r>
          </a:p>
          <a:p>
            <a:pPr algn="l"/>
            <a:r>
              <a:rPr lang="en-US"/>
              <a:t>  Hand the other pile to </a:t>
            </a:r>
            <a:r>
              <a:rPr lang="en-US">
                <a:solidFill>
                  <a:srgbClr val="6600CC"/>
                </a:solidFill>
              </a:rPr>
              <a:t>person B </a:t>
            </a:r>
            <a:r>
              <a:rPr lang="en-US"/>
              <a:t>and say </a:t>
            </a:r>
            <a:r>
              <a:rPr lang="en-US">
                <a:solidFill>
                  <a:srgbClr val="6600CC"/>
                </a:solidFill>
              </a:rPr>
              <a:t>“do the Lazy Person’s Sort”</a:t>
            </a:r>
          </a:p>
          <a:p>
            <a:pPr algn="l"/>
            <a:r>
              <a:rPr lang="en-US"/>
              <a:t>  Take the two sorted piles and merge them into a single sorted pile</a:t>
            </a:r>
          </a:p>
        </p:txBody>
      </p:sp>
      <p:sp>
        <p:nvSpPr>
          <p:cNvPr id="804894" name="Text Box 30"/>
          <p:cNvSpPr txBox="1">
            <a:spLocks noChangeArrowheads="1"/>
          </p:cNvSpPr>
          <p:nvPr/>
        </p:nvSpPr>
        <p:spPr bwMode="auto">
          <a:xfrm>
            <a:off x="717550" y="1212850"/>
            <a:ext cx="6503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If you’re handed just </a:t>
            </a:r>
            <a:r>
              <a:rPr lang="en-US">
                <a:solidFill>
                  <a:schemeClr val="accent2"/>
                </a:solidFill>
              </a:rPr>
              <a:t>one card</a:t>
            </a:r>
            <a:r>
              <a:rPr lang="en-US">
                <a:solidFill>
                  <a:srgbClr val="FF0000"/>
                </a:solidFill>
              </a:rPr>
              <a:t>, then just give it right back.</a:t>
            </a:r>
          </a:p>
        </p:txBody>
      </p:sp>
      <p:sp>
        <p:nvSpPr>
          <p:cNvPr id="804895" name="Rectangle 31"/>
          <p:cNvSpPr>
            <a:spLocks noChangeArrowheads="1"/>
          </p:cNvSpPr>
          <p:nvPr/>
        </p:nvSpPr>
        <p:spPr bwMode="auto">
          <a:xfrm>
            <a:off x="544513" y="927100"/>
            <a:ext cx="2455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Lazy Person’s Sort:</a:t>
            </a:r>
          </a:p>
        </p:txBody>
      </p:sp>
      <p:sp>
        <p:nvSpPr>
          <p:cNvPr id="804903" name="Text Box 39"/>
          <p:cNvSpPr txBox="1">
            <a:spLocks noChangeArrowheads="1"/>
          </p:cNvSpPr>
          <p:nvPr/>
        </p:nvSpPr>
        <p:spPr bwMode="auto">
          <a:xfrm>
            <a:off x="1365250" y="2908300"/>
            <a:ext cx="6537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The Lazy Person’s Sort (also known as </a:t>
            </a:r>
            <a:r>
              <a:rPr lang="en-US">
                <a:solidFill>
                  <a:srgbClr val="6600CC"/>
                </a:solidFill>
              </a:rPr>
              <a:t>Merge Sort</a:t>
            </a:r>
            <a:r>
              <a:rPr lang="en-US"/>
              <a:t>) is a perfect example of a recursive algorithm!</a:t>
            </a:r>
          </a:p>
        </p:txBody>
      </p:sp>
      <p:sp>
        <p:nvSpPr>
          <p:cNvPr id="804904" name="Text Box 40"/>
          <p:cNvSpPr txBox="1">
            <a:spLocks noChangeArrowheads="1"/>
          </p:cNvSpPr>
          <p:nvPr/>
        </p:nvSpPr>
        <p:spPr bwMode="auto">
          <a:xfrm>
            <a:off x="784225" y="3689350"/>
            <a:ext cx="7546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Every time our </a:t>
            </a:r>
            <a:r>
              <a:rPr lang="en-US" dirty="0" err="1"/>
              <a:t>MergeSort</a:t>
            </a:r>
            <a:r>
              <a:rPr lang="en-US" dirty="0"/>
              <a:t> function is called, it breaks up its input into two smaller parts and calls </a:t>
            </a:r>
            <a:r>
              <a:rPr lang="en-US" dirty="0">
                <a:solidFill>
                  <a:srgbClr val="6600CC"/>
                </a:solidFill>
              </a:rPr>
              <a:t>itself</a:t>
            </a:r>
            <a:r>
              <a:rPr lang="en-US" dirty="0"/>
              <a:t> to solve each sub-part.</a:t>
            </a:r>
          </a:p>
        </p:txBody>
      </p:sp>
      <p:sp>
        <p:nvSpPr>
          <p:cNvPr id="804905" name="Text Box 41"/>
          <p:cNvSpPr txBox="1">
            <a:spLocks noChangeArrowheads="1"/>
          </p:cNvSpPr>
          <p:nvPr/>
        </p:nvSpPr>
        <p:spPr bwMode="auto">
          <a:xfrm>
            <a:off x="565150" y="4441825"/>
            <a:ext cx="789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It’s hard to believe it works! </a:t>
            </a:r>
          </a:p>
        </p:txBody>
      </p:sp>
      <p:sp>
        <p:nvSpPr>
          <p:cNvPr id="804906" name="Text Box 42"/>
          <p:cNvSpPr txBox="1">
            <a:spLocks noChangeArrowheads="1"/>
          </p:cNvSpPr>
          <p:nvPr/>
        </p:nvSpPr>
        <p:spPr bwMode="auto">
          <a:xfrm>
            <a:off x="374650" y="4864100"/>
            <a:ext cx="848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Ok – but would you agree it definitely works if we </a:t>
            </a:r>
            <a:br>
              <a:rPr lang="en-US"/>
            </a:br>
            <a:r>
              <a:rPr lang="en-US"/>
              <a:t>change the algorithm like this?</a:t>
            </a:r>
          </a:p>
        </p:txBody>
      </p:sp>
      <p:sp>
        <p:nvSpPr>
          <p:cNvPr id="804907" name="Text Box 43"/>
          <p:cNvSpPr txBox="1">
            <a:spLocks noChangeArrowheads="1"/>
          </p:cNvSpPr>
          <p:nvPr/>
        </p:nvSpPr>
        <p:spPr bwMode="auto">
          <a:xfrm>
            <a:off x="527050" y="5607050"/>
            <a:ext cx="8147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If we can rely upon </a:t>
            </a:r>
            <a:r>
              <a:rPr lang="en-US" dirty="0" err="1">
                <a:solidFill>
                  <a:srgbClr val="FF0000"/>
                </a:solidFill>
              </a:rPr>
              <a:t>OtherSort</a:t>
            </a:r>
            <a:r>
              <a:rPr lang="en-US" dirty="0"/>
              <a:t> to somehow properly sort each sub-array, we agree that our </a:t>
            </a:r>
            <a:r>
              <a:rPr lang="en-US" dirty="0" err="1"/>
              <a:t>udpated</a:t>
            </a:r>
            <a:r>
              <a:rPr lang="en-US" dirty="0"/>
              <a:t> </a:t>
            </a:r>
            <a:r>
              <a:rPr lang="en-US" dirty="0" err="1"/>
              <a:t>MergeSort</a:t>
            </a:r>
            <a:r>
              <a:rPr lang="en-US" dirty="0"/>
              <a:t> will work. Correct?</a:t>
            </a:r>
          </a:p>
        </p:txBody>
      </p:sp>
      <p:sp>
        <p:nvSpPr>
          <p:cNvPr id="804908" name="Text Box 44"/>
          <p:cNvSpPr txBox="1">
            <a:spLocks noChangeArrowheads="1"/>
          </p:cNvSpPr>
          <p:nvPr/>
        </p:nvSpPr>
        <p:spPr bwMode="auto">
          <a:xfrm>
            <a:off x="533400" y="47625"/>
            <a:ext cx="8096250" cy="2841625"/>
          </a:xfrm>
          <a:prstGeom prst="rect">
            <a:avLst/>
          </a:prstGeom>
          <a:solidFill>
            <a:srgbClr val="EB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void </a:t>
            </a:r>
            <a:r>
              <a:rPr lang="en-US" dirty="0" err="1">
                <a:solidFill>
                  <a:srgbClr val="6600CC"/>
                </a:solidFill>
              </a:rPr>
              <a:t>MergeSort</a:t>
            </a:r>
            <a:r>
              <a:rPr lang="en-US" dirty="0">
                <a:solidFill>
                  <a:schemeClr val="tx1"/>
                </a:solidFill>
              </a:rPr>
              <a:t>(an array)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if (array’s size == 1)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return;			    // array has just 1 item, all done!</a:t>
            </a:r>
          </a:p>
          <a:p>
            <a:pPr algn="l"/>
            <a:endParaRPr lang="en-US" sz="1000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rgbClr val="6600CC"/>
                </a:solidFill>
              </a:rPr>
              <a:t>  </a:t>
            </a:r>
            <a:r>
              <a:rPr lang="en-US" dirty="0" err="1">
                <a:solidFill>
                  <a:srgbClr val="6600CC"/>
                </a:solidFill>
              </a:rPr>
              <a:t>MergeSort</a:t>
            </a:r>
            <a:r>
              <a:rPr lang="en-US" dirty="0">
                <a:solidFill>
                  <a:schemeClr val="tx1"/>
                </a:solidFill>
              </a:rPr>
              <a:t>( first half of array );	    // process the 1</a:t>
            </a:r>
            <a:r>
              <a:rPr lang="en-US" baseline="30000" dirty="0">
                <a:solidFill>
                  <a:schemeClr val="tx1"/>
                </a:solidFill>
              </a:rPr>
              <a:t>st</a:t>
            </a:r>
            <a:r>
              <a:rPr lang="en-US" dirty="0">
                <a:solidFill>
                  <a:schemeClr val="tx1"/>
                </a:solidFill>
              </a:rPr>
              <a:t> half of the array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00CC"/>
                </a:solidFill>
              </a:rPr>
              <a:t>MergeSort</a:t>
            </a:r>
            <a:r>
              <a:rPr lang="en-US" dirty="0">
                <a:solidFill>
                  <a:schemeClr val="tx1"/>
                </a:solidFill>
              </a:rPr>
              <a:t>( second half of array);  // process the 2</a:t>
            </a:r>
            <a:r>
              <a:rPr lang="en-US" baseline="30000" dirty="0">
                <a:solidFill>
                  <a:schemeClr val="tx1"/>
                </a:solidFill>
              </a:rPr>
              <a:t>nd</a:t>
            </a:r>
            <a:r>
              <a:rPr lang="en-US" dirty="0">
                <a:solidFill>
                  <a:schemeClr val="tx1"/>
                </a:solidFill>
              </a:rPr>
              <a:t> half of the array</a:t>
            </a:r>
          </a:p>
          <a:p>
            <a:pPr algn="l"/>
            <a:endParaRPr lang="en-US" sz="800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  Merge(the two array halves);	    // merge the two sorted halves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// now the complete array is sorted	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804912" name="Group 48"/>
          <p:cNvGrpSpPr>
            <a:grpSpLocks/>
          </p:cNvGrpSpPr>
          <p:nvPr/>
        </p:nvGrpSpPr>
        <p:grpSpPr bwMode="auto">
          <a:xfrm>
            <a:off x="668338" y="1289050"/>
            <a:ext cx="1338262" cy="652463"/>
            <a:chOff x="379" y="812"/>
            <a:chExt cx="843" cy="411"/>
          </a:xfrm>
        </p:grpSpPr>
        <p:sp>
          <p:nvSpPr>
            <p:cNvPr id="804909" name="Rectangle 45"/>
            <p:cNvSpPr>
              <a:spLocks noChangeArrowheads="1"/>
            </p:cNvSpPr>
            <p:nvPr/>
          </p:nvSpPr>
          <p:spPr bwMode="auto">
            <a:xfrm>
              <a:off x="402" y="840"/>
              <a:ext cx="780" cy="360"/>
            </a:xfrm>
            <a:prstGeom prst="rect">
              <a:avLst/>
            </a:prstGeom>
            <a:solidFill>
              <a:srgbClr val="EB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4910" name="Text Box 46"/>
            <p:cNvSpPr txBox="1">
              <a:spLocks noChangeArrowheads="1"/>
            </p:cNvSpPr>
            <p:nvPr/>
          </p:nvSpPr>
          <p:spPr bwMode="auto">
            <a:xfrm>
              <a:off x="379" y="812"/>
              <a:ext cx="8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OtherSort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04911" name="Text Box 47"/>
            <p:cNvSpPr txBox="1">
              <a:spLocks noChangeArrowheads="1"/>
            </p:cNvSpPr>
            <p:nvPr/>
          </p:nvSpPr>
          <p:spPr bwMode="auto">
            <a:xfrm>
              <a:off x="379" y="992"/>
              <a:ext cx="8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OtherSort</a:t>
              </a:r>
            </a:p>
          </p:txBody>
        </p:sp>
      </p:grpSp>
      <p:sp>
        <p:nvSpPr>
          <p:cNvPr id="804913" name="Text Box 49"/>
          <p:cNvSpPr txBox="1">
            <a:spLocks noChangeArrowheads="1"/>
          </p:cNvSpPr>
          <p:nvPr/>
        </p:nvSpPr>
        <p:spPr bwMode="auto">
          <a:xfrm>
            <a:off x="1431925" y="6413500"/>
            <a:ext cx="6537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Ok, well let me show you the way OtherSort works </a:t>
            </a:r>
            <a:r>
              <a:rPr lang="en-US">
                <a:sym typeface="Wingdings" pitchFamily="2" charset="2"/>
              </a:rPr>
              <a:t></a:t>
            </a:r>
            <a:endParaRPr lang="en-US"/>
          </a:p>
        </p:txBody>
      </p:sp>
      <p:sp>
        <p:nvSpPr>
          <p:cNvPr id="804914" name="Text Box 50"/>
          <p:cNvSpPr txBox="1">
            <a:spLocks noChangeArrowheads="1"/>
          </p:cNvSpPr>
          <p:nvPr/>
        </p:nvSpPr>
        <p:spPr bwMode="auto">
          <a:xfrm>
            <a:off x="5705475" y="133350"/>
            <a:ext cx="3314700" cy="2017713"/>
          </a:xfrm>
          <a:prstGeom prst="rect">
            <a:avLst/>
          </a:prstGeom>
          <a:solidFill>
            <a:srgbClr val="FCEFD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  void </a:t>
            </a:r>
            <a:r>
              <a:rPr lang="en-US" dirty="0" err="1">
                <a:solidFill>
                  <a:srgbClr val="6600CC"/>
                </a:solidFill>
              </a:rPr>
              <a:t>OtherSort</a:t>
            </a:r>
            <a:r>
              <a:rPr lang="en-US" dirty="0">
                <a:solidFill>
                  <a:schemeClr val="tx1"/>
                </a:solidFill>
              </a:rPr>
              <a:t>(an array)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// just call merge sort!</a:t>
            </a:r>
          </a:p>
          <a:p>
            <a:pPr algn="l"/>
            <a:r>
              <a:rPr lang="en-US" dirty="0">
                <a:solidFill>
                  <a:srgbClr val="6600CC"/>
                </a:solidFill>
              </a:rPr>
              <a:t>      </a:t>
            </a:r>
            <a:r>
              <a:rPr lang="en-US" dirty="0" err="1">
                <a:solidFill>
                  <a:srgbClr val="6600CC"/>
                </a:solidFill>
              </a:rPr>
              <a:t>MergeSort</a:t>
            </a:r>
            <a:r>
              <a:rPr lang="en-US" dirty="0">
                <a:solidFill>
                  <a:schemeClr val="tx1"/>
                </a:solidFill>
              </a:rPr>
              <a:t>( array );	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4915" name="Text Box 51"/>
          <p:cNvSpPr txBox="1">
            <a:spLocks noChangeArrowheads="1"/>
          </p:cNvSpPr>
          <p:nvPr/>
        </p:nvSpPr>
        <p:spPr bwMode="auto">
          <a:xfrm>
            <a:off x="1184275" y="3241675"/>
            <a:ext cx="6537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When you write a recursive function…</a:t>
            </a:r>
          </a:p>
        </p:txBody>
      </p:sp>
      <p:sp>
        <p:nvSpPr>
          <p:cNvPr id="804916" name="Text Box 52"/>
          <p:cNvSpPr txBox="1">
            <a:spLocks noChangeArrowheads="1"/>
          </p:cNvSpPr>
          <p:nvPr/>
        </p:nvSpPr>
        <p:spPr bwMode="auto">
          <a:xfrm>
            <a:off x="1089025" y="3956050"/>
            <a:ext cx="7204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Your job is to figure out how the function can use itself </a:t>
            </a:r>
            <a:br>
              <a:rPr lang="en-US"/>
            </a:br>
            <a:r>
              <a:rPr lang="en-US"/>
              <a:t>(on a subset of the problem) to get the complete problem solved.</a:t>
            </a:r>
          </a:p>
        </p:txBody>
      </p:sp>
      <p:sp>
        <p:nvSpPr>
          <p:cNvPr id="804917" name="Text Box 53"/>
          <p:cNvSpPr txBox="1">
            <a:spLocks noChangeArrowheads="1"/>
          </p:cNvSpPr>
          <p:nvPr/>
        </p:nvSpPr>
        <p:spPr bwMode="auto">
          <a:xfrm>
            <a:off x="717550" y="4956175"/>
            <a:ext cx="7327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When you add the code to make a function call itself, you need to have faith that that call will work properly (on the subset of data).</a:t>
            </a:r>
          </a:p>
        </p:txBody>
      </p:sp>
      <p:sp>
        <p:nvSpPr>
          <p:cNvPr id="804918" name="Text Box 54"/>
          <p:cNvSpPr txBox="1">
            <a:spLocks noChangeArrowheads="1"/>
          </p:cNvSpPr>
          <p:nvPr/>
        </p:nvSpPr>
        <p:spPr bwMode="auto">
          <a:xfrm>
            <a:off x="812800" y="5778500"/>
            <a:ext cx="7204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It takes some time to learn to think in this way, but once you “get it,” you’ll be a programming Ninja!</a:t>
            </a:r>
          </a:p>
        </p:txBody>
      </p:sp>
      <p:pic>
        <p:nvPicPr>
          <p:cNvPr id="804919" name="Picture 5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788" y="5019675"/>
            <a:ext cx="1065212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4920" name="AutoShape 56"/>
          <p:cNvSpPr>
            <a:spLocks noChangeArrowheads="1"/>
          </p:cNvSpPr>
          <p:nvPr/>
        </p:nvSpPr>
        <p:spPr bwMode="auto">
          <a:xfrm>
            <a:off x="4083050" y="130175"/>
            <a:ext cx="4181475" cy="1025525"/>
          </a:xfrm>
          <a:prstGeom prst="wedgeRoundRectCallout">
            <a:avLst>
              <a:gd name="adj1" fmla="val -65074"/>
              <a:gd name="adj2" fmla="val -40713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If you’re willing to assume that </a:t>
            </a:r>
            <a:r>
              <a:rPr lang="en-US" dirty="0" err="1"/>
              <a:t>MergeSort</a:t>
            </a:r>
            <a:r>
              <a:rPr lang="en-US" dirty="0"/>
              <a:t> actually works on a full array of data…</a:t>
            </a:r>
          </a:p>
        </p:txBody>
      </p:sp>
      <p:sp>
        <p:nvSpPr>
          <p:cNvPr id="804921" name="AutoShape 57"/>
          <p:cNvSpPr>
            <a:spLocks noChangeArrowheads="1"/>
          </p:cNvSpPr>
          <p:nvPr/>
        </p:nvSpPr>
        <p:spPr bwMode="auto">
          <a:xfrm>
            <a:off x="2501900" y="1701800"/>
            <a:ext cx="4181475" cy="1025525"/>
          </a:xfrm>
          <a:prstGeom prst="wedgeRoundRectCallout">
            <a:avLst>
              <a:gd name="adj1" fmla="val -65074"/>
              <a:gd name="adj2" fmla="val -59287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Then you should be willing to have faith that it’ll work on half an array of data too!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04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04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04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04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804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804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804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804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8049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8049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04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80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04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04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903" grpId="0"/>
      <p:bldP spid="804903" grpId="1"/>
      <p:bldP spid="804904" grpId="0"/>
      <p:bldP spid="804904" grpId="1"/>
      <p:bldP spid="804905" grpId="0"/>
      <p:bldP spid="804905" grpId="1"/>
      <p:bldP spid="804906" grpId="0"/>
      <p:bldP spid="804906" grpId="1"/>
      <p:bldP spid="804907" grpId="0"/>
      <p:bldP spid="804907" grpId="1"/>
      <p:bldP spid="804908" grpId="1" animBg="1"/>
      <p:bldP spid="804913" grpId="0"/>
      <p:bldP spid="804913" grpId="1"/>
      <p:bldP spid="804914" grpId="0" animBg="1"/>
      <p:bldP spid="804914" grpId="1" animBg="1"/>
      <p:bldP spid="804915" grpId="0"/>
      <p:bldP spid="804916" grpId="0"/>
      <p:bldP spid="804917" grpId="0"/>
      <p:bldP spid="804918" grpId="0"/>
      <p:bldP spid="804920" grpId="0" animBg="1"/>
      <p:bldP spid="804920" grpId="1" animBg="1"/>
      <p:bldP spid="804921" grpId="0" animBg="1"/>
      <p:bldP spid="804921" grpId="1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AA18-1E34-4EB3-88D4-89A7190BE601}" type="slidenum">
              <a:rPr lang="en-US"/>
              <a:pPr/>
              <a:t>80</a:t>
            </a:fld>
            <a:endParaRPr lang="en-US"/>
          </a:p>
        </p:txBody>
      </p:sp>
      <p:pic>
        <p:nvPicPr>
          <p:cNvPr id="8069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943225"/>
            <a:ext cx="617220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691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Recursion: General Approach</a:t>
            </a:r>
          </a:p>
        </p:txBody>
      </p:sp>
      <p:sp>
        <p:nvSpPr>
          <p:cNvPr id="806916" name="Text Box 4"/>
          <p:cNvSpPr txBox="1">
            <a:spLocks noChangeArrowheads="1"/>
          </p:cNvSpPr>
          <p:nvPr/>
        </p:nvSpPr>
        <p:spPr bwMode="auto">
          <a:xfrm>
            <a:off x="1066800" y="1889125"/>
            <a:ext cx="662305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ProcessSomeData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( SomeDataType x[], int N )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{</a:t>
            </a:r>
          </a:p>
          <a:p>
            <a:r>
              <a:rPr lang="en-US" sz="2000">
                <a:latin typeface="Comic Sans MS" pitchFamily="66" charset="0"/>
              </a:rPr>
              <a:t>    If x is small enough to be trivially processed</a:t>
            </a:r>
          </a:p>
          <a:p>
            <a:r>
              <a:rPr lang="en-US" sz="2000">
                <a:latin typeface="Comic Sans MS" pitchFamily="66" charset="0"/>
              </a:rPr>
              <a:t>          Process it directly and return the result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   Otherwise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	    Break x into several smaller problems (x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, x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2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, …)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	    Call our function to solve each sub-problem: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		   result</a:t>
            </a:r>
            <a:r>
              <a:rPr lang="en-US" sz="2000" baseline="-2500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= </a:t>
            </a: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ProcessSomeData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(x</a:t>
            </a:r>
            <a:r>
              <a:rPr lang="en-US" sz="2000" baseline="-2500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,N</a:t>
            </a:r>
            <a:r>
              <a:rPr lang="en-US" sz="1800" baseline="-2500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)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		   result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2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= </a:t>
            </a: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ProcessSomeData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(x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2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,N</a:t>
            </a:r>
            <a:r>
              <a:rPr lang="en-US" sz="1800" baseline="-25000">
                <a:solidFill>
                  <a:schemeClr val="tx2"/>
                </a:solidFill>
                <a:latin typeface="Comic Sans MS" pitchFamily="66" charset="0"/>
              </a:rPr>
              <a:t>2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)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              …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	    Combine the results (result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…result</a:t>
            </a:r>
            <a:r>
              <a:rPr lang="en-US" b="1" baseline="-25000">
                <a:solidFill>
                  <a:schemeClr val="tx2"/>
                </a:solidFill>
                <a:latin typeface="Comic Sans MS" pitchFamily="66" charset="0"/>
              </a:rPr>
              <a:t>n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) into </a:t>
            </a:r>
            <a:br>
              <a:rPr lang="en-US" sz="20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        a solution to the whole problem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         Return the result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806917" name="Text Box 5"/>
          <p:cNvSpPr txBox="1">
            <a:spLocks noChangeArrowheads="1"/>
          </p:cNvSpPr>
          <p:nvPr/>
        </p:nvSpPr>
        <p:spPr bwMode="auto">
          <a:xfrm>
            <a:off x="387350" y="1127125"/>
            <a:ext cx="8223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Virtually every recursive function has the following basic structure:</a:t>
            </a:r>
          </a:p>
        </p:txBody>
      </p:sp>
      <p:sp>
        <p:nvSpPr>
          <p:cNvPr id="806918" name="AutoShape 6"/>
          <p:cNvSpPr>
            <a:spLocks noChangeArrowheads="1"/>
          </p:cNvSpPr>
          <p:nvPr/>
        </p:nvSpPr>
        <p:spPr bwMode="auto">
          <a:xfrm>
            <a:off x="3562350" y="476250"/>
            <a:ext cx="4953000" cy="1219200"/>
          </a:xfrm>
          <a:prstGeom prst="wedgeRoundRectCallout">
            <a:avLst>
              <a:gd name="adj1" fmla="val -60963"/>
              <a:gd name="adj2" fmla="val 120315"/>
              <a:gd name="adj3" fmla="val 16667"/>
            </a:avLst>
          </a:prstGeom>
          <a:solidFill>
            <a:srgbClr val="EB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We just saw this case:</a:t>
            </a:r>
          </a:p>
          <a:p>
            <a:endParaRPr lang="en-US" sz="1000"/>
          </a:p>
          <a:p>
            <a:r>
              <a:rPr lang="en-US">
                <a:solidFill>
                  <a:srgbClr val="FF0000"/>
                </a:solidFill>
              </a:rPr>
              <a:t>“If there’s just one element in the array,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then do nothing and just return.”</a:t>
            </a:r>
          </a:p>
        </p:txBody>
      </p:sp>
      <p:sp>
        <p:nvSpPr>
          <p:cNvPr id="806919" name="AutoShape 7"/>
          <p:cNvSpPr>
            <a:spLocks noChangeArrowheads="1"/>
          </p:cNvSpPr>
          <p:nvPr/>
        </p:nvSpPr>
        <p:spPr bwMode="auto">
          <a:xfrm>
            <a:off x="3581400" y="1828800"/>
            <a:ext cx="4267200" cy="1143000"/>
          </a:xfrm>
          <a:prstGeom prst="wedgeRoundRectCallout">
            <a:avLst>
              <a:gd name="adj1" fmla="val -69421"/>
              <a:gd name="adj2" fmla="val 96667"/>
              <a:gd name="adj3" fmla="val 16667"/>
            </a:avLst>
          </a:prstGeom>
          <a:solidFill>
            <a:srgbClr val="EB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For example, split our array up into two equal parts: </a:t>
            </a:r>
            <a:br>
              <a:rPr lang="en-US"/>
            </a:br>
            <a:r>
              <a:rPr lang="en-US">
                <a:solidFill>
                  <a:srgbClr val="FF0000"/>
                </a:solidFill>
              </a:rPr>
              <a:t>x[0 thru N/2]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x[N/2 thru N]</a:t>
            </a:r>
          </a:p>
        </p:txBody>
      </p:sp>
      <p:sp>
        <p:nvSpPr>
          <p:cNvPr id="806920" name="AutoShape 8"/>
          <p:cNvSpPr>
            <a:spLocks noChangeArrowheads="1"/>
          </p:cNvSpPr>
          <p:nvPr/>
        </p:nvSpPr>
        <p:spPr bwMode="auto">
          <a:xfrm>
            <a:off x="3352800" y="1828800"/>
            <a:ext cx="5562600" cy="1219200"/>
          </a:xfrm>
          <a:prstGeom prst="wedgeRoundRectCallout">
            <a:avLst>
              <a:gd name="adj1" fmla="val -41611"/>
              <a:gd name="adj2" fmla="val 131250"/>
              <a:gd name="adj3" fmla="val 16667"/>
            </a:avLst>
          </a:prstGeom>
          <a:solidFill>
            <a:srgbClr val="EB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This is where we actually “use recursion.” </a:t>
            </a:r>
          </a:p>
          <a:p>
            <a:endParaRPr lang="en-US" sz="1000"/>
          </a:p>
          <a:p>
            <a:r>
              <a:rPr lang="en-US"/>
              <a:t>When we use recursion, a function calls itself and passes in a subset of the original data.</a:t>
            </a:r>
          </a:p>
        </p:txBody>
      </p:sp>
      <p:sp>
        <p:nvSpPr>
          <p:cNvPr id="806921" name="Line 9"/>
          <p:cNvSpPr>
            <a:spLocks noChangeShapeType="1"/>
          </p:cNvSpPr>
          <p:nvPr/>
        </p:nvSpPr>
        <p:spPr bwMode="auto">
          <a:xfrm flipH="1" flipV="1">
            <a:off x="2438400" y="2209800"/>
            <a:ext cx="1143000" cy="1905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806922" name="Group 10"/>
          <p:cNvGrpSpPr>
            <a:grpSpLocks/>
          </p:cNvGrpSpPr>
          <p:nvPr/>
        </p:nvGrpSpPr>
        <p:grpSpPr bwMode="auto">
          <a:xfrm>
            <a:off x="3438525" y="1885950"/>
            <a:ext cx="7381875" cy="396875"/>
            <a:chOff x="2160" y="2154"/>
            <a:chExt cx="3562" cy="250"/>
          </a:xfrm>
        </p:grpSpPr>
        <p:sp>
          <p:nvSpPr>
            <p:cNvPr id="806923" name="Rectangle 11"/>
            <p:cNvSpPr>
              <a:spLocks noChangeArrowheads="1"/>
            </p:cNvSpPr>
            <p:nvPr/>
          </p:nvSpPr>
          <p:spPr bwMode="auto">
            <a:xfrm>
              <a:off x="2160" y="2160"/>
              <a:ext cx="2688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6924" name="Text Box 12"/>
            <p:cNvSpPr txBox="1">
              <a:spLocks noChangeArrowheads="1"/>
            </p:cNvSpPr>
            <p:nvPr/>
          </p:nvSpPr>
          <p:spPr bwMode="auto">
            <a:xfrm>
              <a:off x="2160" y="2154"/>
              <a:ext cx="35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solidFill>
                    <a:srgbClr val="FF0000"/>
                  </a:solidFill>
                </a:rPr>
                <a:t>LinkedList x </a:t>
              </a:r>
              <a:r>
                <a:rPr lang="en-US" sz="200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806925" name="Group 13"/>
          <p:cNvGrpSpPr>
            <a:grpSpLocks/>
          </p:cNvGrpSpPr>
          <p:nvPr/>
        </p:nvGrpSpPr>
        <p:grpSpPr bwMode="auto">
          <a:xfrm>
            <a:off x="3438525" y="1889125"/>
            <a:ext cx="7381875" cy="396875"/>
            <a:chOff x="2160" y="2154"/>
            <a:chExt cx="3562" cy="250"/>
          </a:xfrm>
        </p:grpSpPr>
        <p:sp>
          <p:nvSpPr>
            <p:cNvPr id="806926" name="Rectangle 14"/>
            <p:cNvSpPr>
              <a:spLocks noChangeArrowheads="1"/>
            </p:cNvSpPr>
            <p:nvPr/>
          </p:nvSpPr>
          <p:spPr bwMode="auto">
            <a:xfrm>
              <a:off x="2160" y="2160"/>
              <a:ext cx="2688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6927" name="Text Box 15"/>
            <p:cNvSpPr txBox="1">
              <a:spLocks noChangeArrowheads="1"/>
            </p:cNvSpPr>
            <p:nvPr/>
          </p:nvSpPr>
          <p:spPr bwMode="auto">
            <a:xfrm>
              <a:off x="2160" y="2154"/>
              <a:ext cx="35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solidFill>
                    <a:srgbClr val="FF0000"/>
                  </a:solidFill>
                </a:rPr>
                <a:t>vector&lt;int&gt; x </a:t>
              </a:r>
              <a:r>
                <a:rPr lang="en-US" sz="200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806928" name="Group 16"/>
          <p:cNvGrpSpPr>
            <a:grpSpLocks/>
          </p:cNvGrpSpPr>
          <p:nvPr/>
        </p:nvGrpSpPr>
        <p:grpSpPr bwMode="auto">
          <a:xfrm>
            <a:off x="3400425" y="1905000"/>
            <a:ext cx="7381875" cy="396875"/>
            <a:chOff x="2160" y="2154"/>
            <a:chExt cx="3562" cy="250"/>
          </a:xfrm>
        </p:grpSpPr>
        <p:sp>
          <p:nvSpPr>
            <p:cNvPr id="806929" name="Rectangle 17"/>
            <p:cNvSpPr>
              <a:spLocks noChangeArrowheads="1"/>
            </p:cNvSpPr>
            <p:nvPr/>
          </p:nvSpPr>
          <p:spPr bwMode="auto">
            <a:xfrm>
              <a:off x="2160" y="2160"/>
              <a:ext cx="2688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6930" name="Text Box 18"/>
            <p:cNvSpPr txBox="1">
              <a:spLocks noChangeArrowheads="1"/>
            </p:cNvSpPr>
            <p:nvPr/>
          </p:nvSpPr>
          <p:spPr bwMode="auto">
            <a:xfrm>
              <a:off x="2160" y="2154"/>
              <a:ext cx="35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solidFill>
                    <a:srgbClr val="FF0000"/>
                  </a:solidFill>
                </a:rPr>
                <a:t>int x </a:t>
              </a:r>
              <a:r>
                <a:rPr lang="en-US" sz="2000">
                  <a:solidFill>
                    <a:schemeClr val="tx1"/>
                  </a:solidFill>
                </a:rPr>
                <a:t>)</a:t>
              </a:r>
            </a:p>
          </p:txBody>
        </p:sp>
      </p:grpSp>
      <p:sp>
        <p:nvSpPr>
          <p:cNvPr id="806931" name="AutoShape 19"/>
          <p:cNvSpPr>
            <a:spLocks noChangeArrowheads="1"/>
          </p:cNvSpPr>
          <p:nvPr/>
        </p:nvSpPr>
        <p:spPr bwMode="auto">
          <a:xfrm>
            <a:off x="3019425" y="3333750"/>
            <a:ext cx="5562600" cy="885825"/>
          </a:xfrm>
          <a:prstGeom prst="wedgeRoundRectCallout">
            <a:avLst>
              <a:gd name="adj1" fmla="val -43833"/>
              <a:gd name="adj2" fmla="val 142472"/>
              <a:gd name="adj3" fmla="val 16667"/>
            </a:avLst>
          </a:prstGeom>
          <a:solidFill>
            <a:srgbClr val="EB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In our previous example, this is where we </a:t>
            </a:r>
            <a:r>
              <a:rPr lang="en-US">
                <a:solidFill>
                  <a:srgbClr val="FF0000"/>
                </a:solidFill>
              </a:rPr>
              <a:t>merged </a:t>
            </a:r>
            <a:r>
              <a:rPr lang="en-US"/>
              <a:t>the two sorted sub-arrays together.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0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0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0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0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0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80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6" grpId="0" build="p"/>
      <p:bldP spid="806918" grpId="0" animBg="1"/>
      <p:bldP spid="806918" grpId="1" animBg="1"/>
      <p:bldP spid="806919" grpId="0" animBg="1"/>
      <p:bldP spid="806919" grpId="1" animBg="1"/>
      <p:bldP spid="806920" grpId="0" animBg="1"/>
      <p:bldP spid="806920" grpId="1" animBg="1"/>
      <p:bldP spid="806921" grpId="0" animBg="1"/>
      <p:bldP spid="806921" grpId="1" animBg="1"/>
      <p:bldP spid="806931" grpId="0" animBg="1"/>
      <p:bldP spid="806931" grpId="1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443D-9E04-4518-A28E-7365FDF9244A}" type="slidenum">
              <a:rPr lang="en-US"/>
              <a:pPr/>
              <a:t>81</a:t>
            </a:fld>
            <a:endParaRPr lang="en-US"/>
          </a:p>
        </p:txBody>
      </p:sp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04800"/>
            <a:ext cx="7772400" cy="1143000"/>
          </a:xfrm>
          <a:noFill/>
          <a:ln/>
        </p:spPr>
        <p:txBody>
          <a:bodyPr/>
          <a:lstStyle/>
          <a:p>
            <a:r>
              <a:rPr lang="en-US" sz="3600"/>
              <a:t>Recursion: Two Categories</a:t>
            </a:r>
          </a:p>
        </p:txBody>
      </p:sp>
      <p:sp>
        <p:nvSpPr>
          <p:cNvPr id="808963" name="Text Box 3"/>
          <p:cNvSpPr txBox="1">
            <a:spLocks noChangeArrowheads="1"/>
          </p:cNvSpPr>
          <p:nvPr/>
        </p:nvSpPr>
        <p:spPr bwMode="auto">
          <a:xfrm>
            <a:off x="11201400" y="2133600"/>
            <a:ext cx="50419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Two different approaches:</a:t>
            </a:r>
          </a:p>
          <a:p>
            <a:endParaRPr lang="en-US" sz="2000">
              <a:solidFill>
                <a:schemeClr val="tx2"/>
              </a:solidFill>
              <a:latin typeface="Comic Sans MS" pitchFamily="66" charset="0"/>
            </a:endParaRP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Break a problem in half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Solve both halves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Merge the results</a:t>
            </a:r>
          </a:p>
          <a:p>
            <a:endParaRPr lang="en-US" sz="2000">
              <a:solidFill>
                <a:schemeClr val="tx2"/>
              </a:solidFill>
              <a:latin typeface="Comic Sans MS" pitchFamily="66" charset="0"/>
            </a:endParaRP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Process the first item without recursion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Solve the other N-1 items with recursion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Merge the results</a:t>
            </a:r>
          </a:p>
          <a:p>
            <a:endParaRPr lang="en-US" sz="2000">
              <a:solidFill>
                <a:schemeClr val="tx2"/>
              </a:solidFill>
              <a:latin typeface="Comic Sans MS" pitchFamily="66" charset="0"/>
            </a:endParaRP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Get more specific on 2</a:t>
            </a:r>
            <a:r>
              <a:rPr lang="en-US" sz="2000" baseline="30000">
                <a:solidFill>
                  <a:schemeClr val="tx2"/>
                </a:solidFill>
                <a:latin typeface="Comic Sans MS" pitchFamily="66" charset="0"/>
              </a:rPr>
              <a:t>nd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approach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Always check for 0 items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Process current item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Process the rest</a:t>
            </a:r>
          </a:p>
        </p:txBody>
      </p:sp>
      <p:sp>
        <p:nvSpPr>
          <p:cNvPr id="808964" name="Text Box 4"/>
          <p:cNvSpPr txBox="1">
            <a:spLocks noChangeArrowheads="1"/>
          </p:cNvSpPr>
          <p:nvPr/>
        </p:nvSpPr>
        <p:spPr bwMode="auto">
          <a:xfrm>
            <a:off x="1073150" y="1889125"/>
            <a:ext cx="662305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ProcessSomeData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( SomeDataType x[], int N )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{</a:t>
            </a:r>
          </a:p>
          <a:p>
            <a:r>
              <a:rPr lang="en-US" sz="2000">
                <a:latin typeface="Comic Sans MS" pitchFamily="66" charset="0"/>
              </a:rPr>
              <a:t>    If x is small enough to be trivially processed</a:t>
            </a:r>
          </a:p>
          <a:p>
            <a:r>
              <a:rPr lang="en-US" sz="2000">
                <a:latin typeface="Comic Sans MS" pitchFamily="66" charset="0"/>
              </a:rPr>
              <a:t>          Process it directly and return the result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   Otherwise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	    Break x into several smaller problems (x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, x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2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, …)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	    Call our function to solve each sub-problem: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		   result</a:t>
            </a:r>
            <a:r>
              <a:rPr lang="en-US" sz="2000" baseline="-2500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= </a:t>
            </a: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ProcessSomeData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(x</a:t>
            </a:r>
            <a:r>
              <a:rPr lang="en-US" sz="2000" baseline="-2500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,N</a:t>
            </a:r>
            <a:r>
              <a:rPr lang="en-US" sz="1800" baseline="-2500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)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		   result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2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= </a:t>
            </a: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ProcessSomeData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(x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2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,N</a:t>
            </a:r>
            <a:r>
              <a:rPr lang="en-US" sz="1800" baseline="-25000">
                <a:solidFill>
                  <a:schemeClr val="tx2"/>
                </a:solidFill>
                <a:latin typeface="Comic Sans MS" pitchFamily="66" charset="0"/>
              </a:rPr>
              <a:t>2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)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              …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	    Combine the results (result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…result</a:t>
            </a:r>
            <a:r>
              <a:rPr lang="en-US" b="1" baseline="-25000">
                <a:solidFill>
                  <a:schemeClr val="tx2"/>
                </a:solidFill>
                <a:latin typeface="Comic Sans MS" pitchFamily="66" charset="0"/>
              </a:rPr>
              <a:t>n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) into </a:t>
            </a:r>
            <a:br>
              <a:rPr lang="en-US" sz="20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        a solution to the whole problem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         Return the result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808965" name="Rectangle 5"/>
          <p:cNvSpPr>
            <a:spLocks noChangeArrowheads="1"/>
          </p:cNvSpPr>
          <p:nvPr/>
        </p:nvSpPr>
        <p:spPr bwMode="auto">
          <a:xfrm>
            <a:off x="990600" y="609600"/>
            <a:ext cx="699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Generally speaking, there are two sub-types of recursion:</a:t>
            </a:r>
          </a:p>
        </p:txBody>
      </p:sp>
      <p:sp>
        <p:nvSpPr>
          <p:cNvPr id="808966" name="Rectangle 6"/>
          <p:cNvSpPr>
            <a:spLocks noChangeArrowheads="1"/>
          </p:cNvSpPr>
          <p:nvPr/>
        </p:nvSpPr>
        <p:spPr bwMode="auto">
          <a:xfrm>
            <a:off x="846138" y="1203325"/>
            <a:ext cx="7458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accent2"/>
                </a:solidFill>
              </a:rPr>
              <a:t>1. When you break up the data, you split it in </a:t>
            </a:r>
            <a:r>
              <a:rPr lang="en-US" sz="2000">
                <a:solidFill>
                  <a:srgbClr val="006666"/>
                </a:solidFill>
              </a:rPr>
              <a:t>two equal halves</a:t>
            </a:r>
            <a:r>
              <a:rPr lang="en-US" sz="2000">
                <a:solidFill>
                  <a:schemeClr val="accent2"/>
                </a:solidFill>
              </a:rPr>
              <a:t/>
            </a:r>
            <a:br>
              <a:rPr lang="en-US" sz="2000">
                <a:solidFill>
                  <a:schemeClr val="accent2"/>
                </a:solidFill>
              </a:rPr>
            </a:br>
            <a:r>
              <a:rPr lang="en-US" sz="2000">
                <a:solidFill>
                  <a:schemeClr val="accent2"/>
                </a:solidFill>
              </a:rPr>
              <a:t>    and use recursion to process each half.</a:t>
            </a:r>
          </a:p>
        </p:txBody>
      </p:sp>
      <p:grpSp>
        <p:nvGrpSpPr>
          <p:cNvPr id="808967" name="Group 7"/>
          <p:cNvGrpSpPr>
            <a:grpSpLocks/>
          </p:cNvGrpSpPr>
          <p:nvPr/>
        </p:nvGrpSpPr>
        <p:grpSpPr bwMode="auto">
          <a:xfrm>
            <a:off x="3429000" y="4248150"/>
            <a:ext cx="5654675" cy="396875"/>
            <a:chOff x="2160" y="2154"/>
            <a:chExt cx="3562" cy="250"/>
          </a:xfrm>
        </p:grpSpPr>
        <p:sp>
          <p:nvSpPr>
            <p:cNvPr id="808968" name="Rectangle 8"/>
            <p:cNvSpPr>
              <a:spLocks noChangeArrowheads="1"/>
            </p:cNvSpPr>
            <p:nvPr/>
          </p:nvSpPr>
          <p:spPr bwMode="auto">
            <a:xfrm>
              <a:off x="2160" y="2160"/>
              <a:ext cx="2688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8969" name="Text Box 9"/>
            <p:cNvSpPr txBox="1">
              <a:spLocks noChangeArrowheads="1"/>
            </p:cNvSpPr>
            <p:nvPr/>
          </p:nvSpPr>
          <p:spPr bwMode="auto">
            <a:xfrm>
              <a:off x="2160" y="2154"/>
              <a:ext cx="35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solidFill>
                    <a:srgbClr val="FF0000"/>
                  </a:solidFill>
                </a:rPr>
                <a:t>two equally-sized sub-problems</a:t>
              </a:r>
            </a:p>
          </p:txBody>
        </p:sp>
      </p:grpSp>
      <p:grpSp>
        <p:nvGrpSpPr>
          <p:cNvPr id="808970" name="Group 10"/>
          <p:cNvGrpSpPr>
            <a:grpSpLocks/>
          </p:cNvGrpSpPr>
          <p:nvPr/>
        </p:nvGrpSpPr>
        <p:grpSpPr bwMode="auto">
          <a:xfrm>
            <a:off x="5572125" y="4857750"/>
            <a:ext cx="5654675" cy="396875"/>
            <a:chOff x="2160" y="2154"/>
            <a:chExt cx="3562" cy="250"/>
          </a:xfrm>
        </p:grpSpPr>
        <p:sp>
          <p:nvSpPr>
            <p:cNvPr id="808971" name="Rectangle 11"/>
            <p:cNvSpPr>
              <a:spLocks noChangeArrowheads="1"/>
            </p:cNvSpPr>
            <p:nvPr/>
          </p:nvSpPr>
          <p:spPr bwMode="auto">
            <a:xfrm>
              <a:off x="2160" y="2160"/>
              <a:ext cx="2688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8972" name="Text Box 12"/>
            <p:cNvSpPr txBox="1">
              <a:spLocks noChangeArrowheads="1"/>
            </p:cNvSpPr>
            <p:nvPr/>
          </p:nvSpPr>
          <p:spPr bwMode="auto">
            <a:xfrm>
              <a:off x="2160" y="2154"/>
              <a:ext cx="35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solidFill>
                    <a:srgbClr val="FF0000"/>
                  </a:solidFill>
                </a:rPr>
                <a:t>x[0 thru N/2]</a:t>
              </a:r>
              <a:r>
                <a:rPr lang="en-US" sz="2000">
                  <a:solidFill>
                    <a:srgbClr val="6600CC"/>
                  </a:solidFill>
                </a:rPr>
                <a:t> , N/2 </a:t>
              </a:r>
              <a:r>
                <a:rPr lang="en-US" sz="2000">
                  <a:solidFill>
                    <a:schemeClr val="tx1"/>
                  </a:solidFill>
                </a:rPr>
                <a:t>)</a:t>
              </a:r>
              <a:r>
                <a:rPr lang="en-US" sz="2000">
                  <a:solidFill>
                    <a:srgbClr val="6600CC"/>
                  </a:solidFill>
                </a:rPr>
                <a:t> </a:t>
              </a:r>
            </a:p>
          </p:txBody>
        </p:sp>
      </p:grpSp>
      <p:grpSp>
        <p:nvGrpSpPr>
          <p:cNvPr id="808973" name="Group 13"/>
          <p:cNvGrpSpPr>
            <a:grpSpLocks/>
          </p:cNvGrpSpPr>
          <p:nvPr/>
        </p:nvGrpSpPr>
        <p:grpSpPr bwMode="auto">
          <a:xfrm>
            <a:off x="5572125" y="5156200"/>
            <a:ext cx="5654675" cy="396875"/>
            <a:chOff x="2160" y="2154"/>
            <a:chExt cx="3562" cy="250"/>
          </a:xfrm>
        </p:grpSpPr>
        <p:sp>
          <p:nvSpPr>
            <p:cNvPr id="808974" name="Rectangle 14"/>
            <p:cNvSpPr>
              <a:spLocks noChangeArrowheads="1"/>
            </p:cNvSpPr>
            <p:nvPr/>
          </p:nvSpPr>
          <p:spPr bwMode="auto">
            <a:xfrm>
              <a:off x="2160" y="2160"/>
              <a:ext cx="2688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8975" name="Text Box 15"/>
            <p:cNvSpPr txBox="1">
              <a:spLocks noChangeArrowheads="1"/>
            </p:cNvSpPr>
            <p:nvPr/>
          </p:nvSpPr>
          <p:spPr bwMode="auto">
            <a:xfrm>
              <a:off x="2160" y="2154"/>
              <a:ext cx="35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solidFill>
                    <a:srgbClr val="FF0000"/>
                  </a:solidFill>
                </a:rPr>
                <a:t>x[N/2 thru N] , </a:t>
              </a:r>
              <a:r>
                <a:rPr lang="en-US" sz="2000">
                  <a:solidFill>
                    <a:srgbClr val="6600CC"/>
                  </a:solidFill>
                </a:rPr>
                <a:t>N/2 </a:t>
              </a:r>
              <a:r>
                <a:rPr lang="en-US" sz="2000">
                  <a:solidFill>
                    <a:schemeClr val="tx1"/>
                  </a:solidFill>
                </a:rPr>
                <a:t>)</a:t>
              </a:r>
              <a:r>
                <a:rPr lang="en-US" sz="2000">
                  <a:solidFill>
                    <a:srgbClr val="6600CC"/>
                  </a:solidFill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2222 " pathEditMode="relative" ptsTypes="AA">
                                      <p:cBhvr>
                                        <p:cTn id="6" dur="2000" fill="hold"/>
                                        <p:tgtEl>
                                          <p:spTgt spid="8089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0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0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0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4" grpId="0"/>
      <p:bldP spid="808965" grpId="0"/>
      <p:bldP spid="80896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FE12-E510-4317-9BFF-AFB70C4EBE69}" type="slidenum">
              <a:rPr lang="en-US"/>
              <a:pPr/>
              <a:t>82</a:t>
            </a:fld>
            <a:endParaRPr lang="en-US"/>
          </a:p>
        </p:txBody>
      </p:sp>
      <p:sp>
        <p:nvSpPr>
          <p:cNvPr id="81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04800"/>
            <a:ext cx="7772400" cy="1143000"/>
          </a:xfrm>
          <a:noFill/>
          <a:ln/>
        </p:spPr>
        <p:txBody>
          <a:bodyPr/>
          <a:lstStyle/>
          <a:p>
            <a:r>
              <a:rPr lang="en-US" sz="3600"/>
              <a:t>Recursion: Two Categories</a:t>
            </a:r>
          </a:p>
        </p:txBody>
      </p:sp>
      <p:sp>
        <p:nvSpPr>
          <p:cNvPr id="811011" name="Text Box 3"/>
          <p:cNvSpPr txBox="1">
            <a:spLocks noChangeArrowheads="1"/>
          </p:cNvSpPr>
          <p:nvPr/>
        </p:nvSpPr>
        <p:spPr bwMode="auto">
          <a:xfrm>
            <a:off x="11201400" y="2133600"/>
            <a:ext cx="50419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Two different approaches:</a:t>
            </a:r>
          </a:p>
          <a:p>
            <a:endParaRPr lang="en-US" sz="2000">
              <a:solidFill>
                <a:schemeClr val="tx2"/>
              </a:solidFill>
              <a:latin typeface="Comic Sans MS" pitchFamily="66" charset="0"/>
            </a:endParaRP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Break a problem in half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Solve both halves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Merge the results</a:t>
            </a:r>
          </a:p>
          <a:p>
            <a:endParaRPr lang="en-US" sz="2000">
              <a:solidFill>
                <a:schemeClr val="tx2"/>
              </a:solidFill>
              <a:latin typeface="Comic Sans MS" pitchFamily="66" charset="0"/>
            </a:endParaRP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Process the first item without recursion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Solve the other N-1 items with recursion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Merge the results</a:t>
            </a:r>
          </a:p>
          <a:p>
            <a:endParaRPr lang="en-US" sz="2000">
              <a:solidFill>
                <a:schemeClr val="tx2"/>
              </a:solidFill>
              <a:latin typeface="Comic Sans MS" pitchFamily="66" charset="0"/>
            </a:endParaRP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Get more specific on 2</a:t>
            </a:r>
            <a:r>
              <a:rPr lang="en-US" sz="2000" baseline="30000">
                <a:solidFill>
                  <a:schemeClr val="tx2"/>
                </a:solidFill>
                <a:latin typeface="Comic Sans MS" pitchFamily="66" charset="0"/>
              </a:rPr>
              <a:t>nd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approach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Always check for 0 items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Process current item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Process the rest</a:t>
            </a:r>
          </a:p>
        </p:txBody>
      </p:sp>
      <p:sp>
        <p:nvSpPr>
          <p:cNvPr id="811012" name="Rectangle 4"/>
          <p:cNvSpPr>
            <a:spLocks noChangeArrowheads="1"/>
          </p:cNvSpPr>
          <p:nvPr/>
        </p:nvSpPr>
        <p:spPr bwMode="auto">
          <a:xfrm>
            <a:off x="990600" y="609600"/>
            <a:ext cx="699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Generally speaking, there are two sub-types of recursion:</a:t>
            </a:r>
          </a:p>
        </p:txBody>
      </p:sp>
      <p:sp>
        <p:nvSpPr>
          <p:cNvPr id="811013" name="Rectangle 5"/>
          <p:cNvSpPr>
            <a:spLocks noChangeArrowheads="1"/>
          </p:cNvSpPr>
          <p:nvPr/>
        </p:nvSpPr>
        <p:spPr bwMode="auto">
          <a:xfrm>
            <a:off x="846138" y="1203325"/>
            <a:ext cx="7458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accent2"/>
                </a:solidFill>
              </a:rPr>
              <a:t>1. When you break up the data, you split it in </a:t>
            </a:r>
            <a:r>
              <a:rPr lang="en-US" sz="2000">
                <a:solidFill>
                  <a:srgbClr val="006666"/>
                </a:solidFill>
              </a:rPr>
              <a:t>two equal halves</a:t>
            </a:r>
            <a:br>
              <a:rPr lang="en-US" sz="2000">
                <a:solidFill>
                  <a:srgbClr val="006666"/>
                </a:solidFill>
              </a:rPr>
            </a:br>
            <a:r>
              <a:rPr lang="en-US" sz="2000">
                <a:solidFill>
                  <a:schemeClr val="accent2"/>
                </a:solidFill>
              </a:rPr>
              <a:t>    and use recursion to process each half.</a:t>
            </a:r>
          </a:p>
        </p:txBody>
      </p:sp>
      <p:sp>
        <p:nvSpPr>
          <p:cNvPr id="811014" name="Rectangle 6"/>
          <p:cNvSpPr>
            <a:spLocks noChangeArrowheads="1"/>
          </p:cNvSpPr>
          <p:nvPr/>
        </p:nvSpPr>
        <p:spPr bwMode="auto">
          <a:xfrm>
            <a:off x="838200" y="1203325"/>
            <a:ext cx="77549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accent2"/>
                </a:solidFill>
              </a:rPr>
              <a:t>2. When you break up the data, you </a:t>
            </a:r>
            <a:r>
              <a:rPr lang="en-US" sz="2000">
                <a:solidFill>
                  <a:srgbClr val="006666"/>
                </a:solidFill>
              </a:rPr>
              <a:t>remove a single element</a:t>
            </a:r>
            <a:r>
              <a:rPr lang="en-US" sz="2000">
                <a:solidFill>
                  <a:schemeClr val="accent2"/>
                </a:solidFill>
              </a:rPr>
              <a:t> and</a:t>
            </a:r>
            <a:br>
              <a:rPr lang="en-US" sz="2000">
                <a:solidFill>
                  <a:schemeClr val="accent2"/>
                </a:solidFill>
              </a:rPr>
            </a:br>
            <a:r>
              <a:rPr lang="en-US" sz="2000">
                <a:solidFill>
                  <a:schemeClr val="accent2"/>
                </a:solidFill>
              </a:rPr>
              <a:t>    use recursion to process the remaining N-1 elements.</a:t>
            </a:r>
          </a:p>
        </p:txBody>
      </p:sp>
      <p:sp>
        <p:nvSpPr>
          <p:cNvPr id="811015" name="Text Box 7"/>
          <p:cNvSpPr txBox="1">
            <a:spLocks noChangeArrowheads="1"/>
          </p:cNvSpPr>
          <p:nvPr/>
        </p:nvSpPr>
        <p:spPr bwMode="auto">
          <a:xfrm>
            <a:off x="1063625" y="2724150"/>
            <a:ext cx="662305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ProcessSomeData( SomeDataType x[], int N )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{</a:t>
            </a:r>
          </a:p>
          <a:p>
            <a:r>
              <a:rPr lang="en-US" sz="2000">
                <a:latin typeface="Comic Sans MS" pitchFamily="66" charset="0"/>
              </a:rPr>
              <a:t>    If x is small enough to be trivially processed</a:t>
            </a:r>
          </a:p>
          <a:p>
            <a:r>
              <a:rPr lang="en-US" sz="2000">
                <a:latin typeface="Comic Sans MS" pitchFamily="66" charset="0"/>
              </a:rPr>
              <a:t>          Process it directly and return the result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   Otherwise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	    Break x into several smaller problems (x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, x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2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, …)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	    Call our function to solve each sub-problem: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		   result</a:t>
            </a:r>
            <a:r>
              <a:rPr lang="en-US" sz="2000" baseline="-2500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= </a:t>
            </a: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ProcessSomeData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(x</a:t>
            </a:r>
            <a:r>
              <a:rPr lang="en-US" sz="2000" baseline="-2500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,N</a:t>
            </a:r>
            <a:r>
              <a:rPr lang="en-US" sz="1800" baseline="-2500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)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		   result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2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= </a:t>
            </a: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ProcessSomeData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(x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2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,N</a:t>
            </a:r>
            <a:r>
              <a:rPr lang="en-US" sz="1800" baseline="-25000">
                <a:solidFill>
                  <a:schemeClr val="tx2"/>
                </a:solidFill>
                <a:latin typeface="Comic Sans MS" pitchFamily="66" charset="0"/>
              </a:rPr>
              <a:t>2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)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              …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	    Combine the results (result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…result</a:t>
            </a:r>
            <a:r>
              <a:rPr lang="en-US" b="1" baseline="-25000">
                <a:solidFill>
                  <a:schemeClr val="tx2"/>
                </a:solidFill>
                <a:latin typeface="Comic Sans MS" pitchFamily="66" charset="0"/>
              </a:rPr>
              <a:t>n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) into </a:t>
            </a:r>
            <a:br>
              <a:rPr lang="en-US" sz="20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        a solution to the whole problem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         Return the result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}</a:t>
            </a:r>
          </a:p>
        </p:txBody>
      </p:sp>
      <p:grpSp>
        <p:nvGrpSpPr>
          <p:cNvPr id="811016" name="Group 8"/>
          <p:cNvGrpSpPr>
            <a:grpSpLocks/>
          </p:cNvGrpSpPr>
          <p:nvPr/>
        </p:nvGrpSpPr>
        <p:grpSpPr bwMode="auto">
          <a:xfrm>
            <a:off x="3429000" y="4248150"/>
            <a:ext cx="5654675" cy="396875"/>
            <a:chOff x="2160" y="2154"/>
            <a:chExt cx="3562" cy="250"/>
          </a:xfrm>
        </p:grpSpPr>
        <p:sp>
          <p:nvSpPr>
            <p:cNvPr id="811017" name="Rectangle 9"/>
            <p:cNvSpPr>
              <a:spLocks noChangeArrowheads="1"/>
            </p:cNvSpPr>
            <p:nvPr/>
          </p:nvSpPr>
          <p:spPr bwMode="auto">
            <a:xfrm>
              <a:off x="2160" y="2160"/>
              <a:ext cx="2688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1018" name="Text Box 10"/>
            <p:cNvSpPr txBox="1">
              <a:spLocks noChangeArrowheads="1"/>
            </p:cNvSpPr>
            <p:nvPr/>
          </p:nvSpPr>
          <p:spPr bwMode="auto">
            <a:xfrm>
              <a:off x="2160" y="2154"/>
              <a:ext cx="35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solidFill>
                    <a:srgbClr val="FF0000"/>
                  </a:solidFill>
                </a:rPr>
                <a:t>two chunks: one of size 1, and one of size N-1</a:t>
              </a:r>
            </a:p>
          </p:txBody>
        </p:sp>
      </p:grpSp>
      <p:grpSp>
        <p:nvGrpSpPr>
          <p:cNvPr id="811019" name="Group 11"/>
          <p:cNvGrpSpPr>
            <a:grpSpLocks/>
          </p:cNvGrpSpPr>
          <p:nvPr/>
        </p:nvGrpSpPr>
        <p:grpSpPr bwMode="auto">
          <a:xfrm>
            <a:off x="3352800" y="4857750"/>
            <a:ext cx="5654675" cy="396875"/>
            <a:chOff x="2160" y="2154"/>
            <a:chExt cx="3562" cy="250"/>
          </a:xfrm>
        </p:grpSpPr>
        <p:sp>
          <p:nvSpPr>
            <p:cNvPr id="811020" name="Rectangle 12"/>
            <p:cNvSpPr>
              <a:spLocks noChangeArrowheads="1"/>
            </p:cNvSpPr>
            <p:nvPr/>
          </p:nvSpPr>
          <p:spPr bwMode="auto">
            <a:xfrm>
              <a:off x="2160" y="2160"/>
              <a:ext cx="2688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1021" name="Text Box 13"/>
            <p:cNvSpPr txBox="1">
              <a:spLocks noChangeArrowheads="1"/>
            </p:cNvSpPr>
            <p:nvPr/>
          </p:nvSpPr>
          <p:spPr bwMode="auto">
            <a:xfrm>
              <a:off x="2160" y="2154"/>
              <a:ext cx="35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solidFill>
                    <a:srgbClr val="FF0000"/>
                  </a:solidFill>
                </a:rPr>
                <a:t>Process x[0] without using recursion</a:t>
              </a:r>
              <a:endParaRPr lang="en-US" sz="2000">
                <a:solidFill>
                  <a:srgbClr val="6600CC"/>
                </a:solidFill>
              </a:endParaRPr>
            </a:p>
          </p:txBody>
        </p:sp>
      </p:grpSp>
      <p:grpSp>
        <p:nvGrpSpPr>
          <p:cNvPr id="811022" name="Group 14"/>
          <p:cNvGrpSpPr>
            <a:grpSpLocks/>
          </p:cNvGrpSpPr>
          <p:nvPr/>
        </p:nvGrpSpPr>
        <p:grpSpPr bwMode="auto">
          <a:xfrm>
            <a:off x="5591175" y="5156200"/>
            <a:ext cx="5654675" cy="396875"/>
            <a:chOff x="2160" y="2154"/>
            <a:chExt cx="3562" cy="250"/>
          </a:xfrm>
        </p:grpSpPr>
        <p:sp>
          <p:nvSpPr>
            <p:cNvPr id="811023" name="Rectangle 15"/>
            <p:cNvSpPr>
              <a:spLocks noChangeArrowheads="1"/>
            </p:cNvSpPr>
            <p:nvPr/>
          </p:nvSpPr>
          <p:spPr bwMode="auto">
            <a:xfrm>
              <a:off x="2160" y="2160"/>
              <a:ext cx="2688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1024" name="Text Box 16"/>
            <p:cNvSpPr txBox="1">
              <a:spLocks noChangeArrowheads="1"/>
            </p:cNvSpPr>
            <p:nvPr/>
          </p:nvSpPr>
          <p:spPr bwMode="auto">
            <a:xfrm>
              <a:off x="2160" y="2154"/>
              <a:ext cx="35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solidFill>
                    <a:srgbClr val="FF0000"/>
                  </a:solidFill>
                </a:rPr>
                <a:t>x[1 thru N], </a:t>
              </a:r>
              <a:r>
                <a:rPr lang="en-US" sz="2000">
                  <a:solidFill>
                    <a:srgbClr val="6600CC"/>
                  </a:solidFill>
                </a:rPr>
                <a:t>N-1 </a:t>
              </a:r>
              <a:r>
                <a:rPr lang="en-US" sz="2000">
                  <a:solidFill>
                    <a:schemeClr val="tx1"/>
                  </a:solidFill>
                </a:rPr>
                <a:t>)</a:t>
              </a:r>
              <a:r>
                <a:rPr lang="en-US" sz="2000">
                  <a:solidFill>
                    <a:srgbClr val="6600CC"/>
                  </a:solidFill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11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11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1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1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13" grpId="0"/>
      <p:bldP spid="811014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4BDB-0D2D-46DA-B391-0A1658E71329}" type="slidenum">
              <a:rPr lang="en-US"/>
              <a:pPr/>
              <a:t>83</a:t>
            </a:fld>
            <a:endParaRPr lang="en-US"/>
          </a:p>
        </p:txBody>
      </p:sp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Working Through Recursion</a:t>
            </a:r>
          </a:p>
        </p:txBody>
      </p:sp>
      <p:grpSp>
        <p:nvGrpSpPr>
          <p:cNvPr id="856067" name="Group 3"/>
          <p:cNvGrpSpPr>
            <a:grpSpLocks/>
          </p:cNvGrpSpPr>
          <p:nvPr/>
        </p:nvGrpSpPr>
        <p:grpSpPr bwMode="auto">
          <a:xfrm>
            <a:off x="123825" y="4267200"/>
            <a:ext cx="5480050" cy="2454275"/>
            <a:chOff x="1110" y="1787"/>
            <a:chExt cx="3452" cy="1546"/>
          </a:xfrm>
        </p:grpSpPr>
        <p:sp>
          <p:nvSpPr>
            <p:cNvPr id="856068" name="Text Box 4"/>
            <p:cNvSpPr txBox="1">
              <a:spLocks noChangeArrowheads="1"/>
            </p:cNvSpPr>
            <p:nvPr/>
          </p:nvSpPr>
          <p:spPr bwMode="auto">
            <a:xfrm>
              <a:off x="1110" y="1787"/>
              <a:ext cx="3452" cy="1546"/>
            </a:xfrm>
            <a:prstGeom prst="rect">
              <a:avLst/>
            </a:prstGeom>
            <a:solidFill>
              <a:srgbClr val="FFFB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/>
                <a:t>void reversePrint(string </a:t>
              </a:r>
              <a:r>
                <a:rPr lang="en-US" sz="1700">
                  <a:solidFill>
                    <a:srgbClr val="6600CC"/>
                  </a:solidFill>
                </a:rPr>
                <a:t>arr</a:t>
              </a:r>
              <a:r>
                <a:rPr lang="en-US" sz="1700"/>
                <a:t>[ ], int </a:t>
              </a:r>
              <a:r>
                <a:rPr lang="en-US" sz="1700">
                  <a:solidFill>
                    <a:srgbClr val="6600CC"/>
                  </a:solidFill>
                </a:rPr>
                <a:t>size</a:t>
              </a:r>
              <a:r>
                <a:rPr lang="en-US" sz="1700"/>
                <a:t>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856069" name="Rectangle 5"/>
            <p:cNvSpPr>
              <a:spLocks noChangeArrowheads="1"/>
            </p:cNvSpPr>
            <p:nvPr/>
          </p:nvSpPr>
          <p:spPr bwMode="auto">
            <a:xfrm>
              <a:off x="1308" y="2064"/>
              <a:ext cx="2205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if (size == 0) // an empty array</a:t>
              </a:r>
            </a:p>
            <a:p>
              <a:pPr algn="l"/>
              <a:endParaRPr lang="en-US" sz="200"/>
            </a:p>
            <a:p>
              <a:pPr algn="l"/>
              <a:r>
                <a:rPr lang="en-US"/>
                <a:t>    return;</a:t>
              </a:r>
            </a:p>
          </p:txBody>
        </p:sp>
        <p:sp>
          <p:nvSpPr>
            <p:cNvPr id="856070" name="Rectangle 6"/>
            <p:cNvSpPr>
              <a:spLocks noChangeArrowheads="1"/>
            </p:cNvSpPr>
            <p:nvPr/>
          </p:nvSpPr>
          <p:spPr bwMode="auto">
            <a:xfrm>
              <a:off x="1296" y="2429"/>
              <a:ext cx="2361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else 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reversePrint(</a:t>
              </a:r>
              <a:r>
                <a:rPr lang="en-US">
                  <a:solidFill>
                    <a:srgbClr val="6600CC"/>
                  </a:solidFill>
                </a:rPr>
                <a:t>arr + 1</a:t>
              </a:r>
              <a:r>
                <a:rPr lang="en-US"/>
                <a:t>,  </a:t>
              </a:r>
              <a:r>
                <a:rPr lang="en-US">
                  <a:solidFill>
                    <a:srgbClr val="6600CC"/>
                  </a:solidFill>
                </a:rPr>
                <a:t>size – 1 </a:t>
              </a:r>
              <a:r>
                <a:rPr lang="en-US"/>
                <a:t>);</a:t>
              </a:r>
            </a:p>
            <a:p>
              <a:pPr algn="l"/>
              <a:r>
                <a:rPr lang="en-US"/>
                <a:t>    cout &lt;&lt; arr[</a:t>
              </a:r>
              <a:r>
                <a:rPr lang="en-US">
                  <a:solidFill>
                    <a:srgbClr val="6600CC"/>
                  </a:solidFill>
                </a:rPr>
                <a:t>0</a:t>
              </a:r>
              <a:r>
                <a:rPr lang="en-US"/>
                <a:t>] &lt;&lt; “\n”;</a:t>
              </a:r>
            </a:p>
            <a:p>
              <a:pPr algn="l"/>
              <a:r>
                <a:rPr lang="en-US" sz="1200"/>
                <a:t>}</a:t>
              </a:r>
            </a:p>
          </p:txBody>
        </p:sp>
      </p:grpSp>
      <p:sp>
        <p:nvSpPr>
          <p:cNvPr id="856071" name="Text Box 7"/>
          <p:cNvSpPr txBox="1">
            <a:spLocks noChangeArrowheads="1"/>
          </p:cNvSpPr>
          <p:nvPr/>
        </p:nvSpPr>
        <p:spPr bwMode="auto">
          <a:xfrm>
            <a:off x="5784850" y="4268788"/>
            <a:ext cx="3225800" cy="2433637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main()</a:t>
            </a:r>
          </a:p>
          <a:p>
            <a:pPr algn="l">
              <a:spcBef>
                <a:spcPct val="50000"/>
              </a:spcBef>
            </a:pPr>
            <a:r>
              <a:rPr lang="en-US"/>
              <a:t>{</a:t>
            </a:r>
          </a:p>
          <a:p>
            <a:pPr algn="l">
              <a:spcBef>
                <a:spcPct val="50000"/>
              </a:spcBef>
            </a:pPr>
            <a:r>
              <a:rPr lang="en-US"/>
              <a:t>    string names[3];</a:t>
            </a:r>
          </a:p>
          <a:p>
            <a:pPr algn="l">
              <a:spcBef>
                <a:spcPct val="50000"/>
              </a:spcBef>
            </a:pPr>
            <a:r>
              <a:rPr lang="en-US"/>
              <a:t>    ...</a:t>
            </a:r>
          </a:p>
          <a:p>
            <a:pPr algn="l">
              <a:spcBef>
                <a:spcPct val="50000"/>
              </a:spcBef>
            </a:pPr>
            <a:r>
              <a:rPr lang="en-US"/>
              <a:t>    reversePrint(names,3);</a:t>
            </a:r>
          </a:p>
          <a:p>
            <a:pPr algn="l">
              <a:spcBef>
                <a:spcPct val="50000"/>
              </a:spcBef>
            </a:pPr>
            <a:r>
              <a:rPr lang="en-US"/>
              <a:t>}</a:t>
            </a:r>
          </a:p>
        </p:txBody>
      </p:sp>
      <p:sp>
        <p:nvSpPr>
          <p:cNvPr id="856072" name="Line 8"/>
          <p:cNvSpPr>
            <a:spLocks noChangeShapeType="1"/>
          </p:cNvSpPr>
          <p:nvPr/>
        </p:nvSpPr>
        <p:spPr bwMode="auto">
          <a:xfrm>
            <a:off x="5772150" y="52943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73" name="Line 9"/>
          <p:cNvSpPr>
            <a:spLocks noChangeShapeType="1"/>
          </p:cNvSpPr>
          <p:nvPr/>
        </p:nvSpPr>
        <p:spPr bwMode="auto">
          <a:xfrm>
            <a:off x="5781675" y="5734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56074" name="Group 10"/>
          <p:cNvGrpSpPr>
            <a:grpSpLocks/>
          </p:cNvGrpSpPr>
          <p:nvPr/>
        </p:nvGrpSpPr>
        <p:grpSpPr bwMode="auto">
          <a:xfrm>
            <a:off x="6553200" y="928688"/>
            <a:ext cx="1905000" cy="2119312"/>
            <a:chOff x="4128" y="585"/>
            <a:chExt cx="1200" cy="1335"/>
          </a:xfrm>
        </p:grpSpPr>
        <p:sp>
          <p:nvSpPr>
            <p:cNvPr id="856075" name="Rectangle 11"/>
            <p:cNvSpPr>
              <a:spLocks noChangeArrowheads="1"/>
            </p:cNvSpPr>
            <p:nvPr/>
          </p:nvSpPr>
          <p:spPr bwMode="auto">
            <a:xfrm>
              <a:off x="4608" y="768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6076" name="Rectangle 12"/>
            <p:cNvSpPr>
              <a:spLocks noChangeArrowheads="1"/>
            </p:cNvSpPr>
            <p:nvPr/>
          </p:nvSpPr>
          <p:spPr bwMode="auto">
            <a:xfrm>
              <a:off x="4608" y="1056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6077" name="Rectangle 13"/>
            <p:cNvSpPr>
              <a:spLocks noChangeArrowheads="1"/>
            </p:cNvSpPr>
            <p:nvPr/>
          </p:nvSpPr>
          <p:spPr bwMode="auto">
            <a:xfrm>
              <a:off x="4608" y="1344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6078" name="Rectangle 14"/>
            <p:cNvSpPr>
              <a:spLocks noChangeArrowheads="1"/>
            </p:cNvSpPr>
            <p:nvPr/>
          </p:nvSpPr>
          <p:spPr bwMode="auto">
            <a:xfrm>
              <a:off x="4608" y="163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0E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6079" name="Text Box 15"/>
            <p:cNvSpPr txBox="1">
              <a:spLocks noChangeArrowheads="1"/>
            </p:cNvSpPr>
            <p:nvPr/>
          </p:nvSpPr>
          <p:spPr bwMode="auto">
            <a:xfrm>
              <a:off x="4128" y="585"/>
              <a:ext cx="5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names</a:t>
              </a:r>
            </a:p>
          </p:txBody>
        </p:sp>
        <p:sp>
          <p:nvSpPr>
            <p:cNvPr id="856080" name="Text Box 16"/>
            <p:cNvSpPr txBox="1">
              <a:spLocks noChangeArrowheads="1"/>
            </p:cNvSpPr>
            <p:nvPr/>
          </p:nvSpPr>
          <p:spPr bwMode="auto">
            <a:xfrm>
              <a:off x="4320" y="777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856081" name="Text Box 17"/>
            <p:cNvSpPr txBox="1">
              <a:spLocks noChangeArrowheads="1"/>
            </p:cNvSpPr>
            <p:nvPr/>
          </p:nvSpPr>
          <p:spPr bwMode="auto">
            <a:xfrm>
              <a:off x="4326" y="1065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[1]</a:t>
              </a:r>
            </a:p>
          </p:txBody>
        </p:sp>
        <p:sp>
          <p:nvSpPr>
            <p:cNvPr id="856082" name="Text Box 18"/>
            <p:cNvSpPr txBox="1">
              <a:spLocks noChangeArrowheads="1"/>
            </p:cNvSpPr>
            <p:nvPr/>
          </p:nvSpPr>
          <p:spPr bwMode="auto">
            <a:xfrm>
              <a:off x="4314" y="1353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[2]</a:t>
              </a:r>
            </a:p>
          </p:txBody>
        </p:sp>
        <p:sp>
          <p:nvSpPr>
            <p:cNvPr id="856083" name="Text Box 19"/>
            <p:cNvSpPr txBox="1">
              <a:spLocks noChangeArrowheads="1"/>
            </p:cNvSpPr>
            <p:nvPr/>
          </p:nvSpPr>
          <p:spPr bwMode="auto">
            <a:xfrm>
              <a:off x="4314" y="1659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</p:grpSp>
      <p:sp>
        <p:nvSpPr>
          <p:cNvPr id="856084" name="Text Box 20"/>
          <p:cNvSpPr txBox="1">
            <a:spLocks noChangeArrowheads="1"/>
          </p:cNvSpPr>
          <p:nvPr/>
        </p:nvSpPr>
        <p:spPr bwMode="auto">
          <a:xfrm>
            <a:off x="7472363" y="1274763"/>
            <a:ext cx="852487" cy="173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Leslie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6600CC"/>
                </a:solidFill>
              </a:rPr>
              <a:t>Phyllis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6600CC"/>
                </a:solidFill>
              </a:rPr>
              <a:t>Nan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endParaRPr lang="en-US">
              <a:solidFill>
                <a:srgbClr val="6600CC"/>
              </a:solidFill>
            </a:endParaRPr>
          </a:p>
        </p:txBody>
      </p:sp>
      <p:sp>
        <p:nvSpPr>
          <p:cNvPr id="856085" name="Line 21"/>
          <p:cNvSpPr>
            <a:spLocks noChangeShapeType="1"/>
          </p:cNvSpPr>
          <p:nvPr/>
        </p:nvSpPr>
        <p:spPr bwMode="auto">
          <a:xfrm>
            <a:off x="5791200" y="6105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56086" name="Group 22"/>
          <p:cNvGrpSpPr>
            <a:grpSpLocks/>
          </p:cNvGrpSpPr>
          <p:nvPr/>
        </p:nvGrpSpPr>
        <p:grpSpPr bwMode="auto">
          <a:xfrm>
            <a:off x="4572000" y="4648200"/>
            <a:ext cx="1133475" cy="857250"/>
            <a:chOff x="2880" y="2928"/>
            <a:chExt cx="714" cy="540"/>
          </a:xfrm>
        </p:grpSpPr>
        <p:sp>
          <p:nvSpPr>
            <p:cNvPr id="856087" name="Rectangle 23"/>
            <p:cNvSpPr>
              <a:spLocks noChangeArrowheads="1"/>
            </p:cNvSpPr>
            <p:nvPr/>
          </p:nvSpPr>
          <p:spPr bwMode="auto">
            <a:xfrm>
              <a:off x="2880" y="2928"/>
              <a:ext cx="714" cy="540"/>
            </a:xfrm>
            <a:prstGeom prst="rect">
              <a:avLst/>
            </a:prstGeom>
            <a:solidFill>
              <a:srgbClr val="CC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6088" name="Text Box 24"/>
            <p:cNvSpPr txBox="1">
              <a:spLocks noChangeArrowheads="1"/>
            </p:cNvSpPr>
            <p:nvPr/>
          </p:nvSpPr>
          <p:spPr bwMode="auto">
            <a:xfrm>
              <a:off x="2919" y="2972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arr</a:t>
              </a:r>
            </a:p>
          </p:txBody>
        </p:sp>
        <p:sp>
          <p:nvSpPr>
            <p:cNvPr id="856089" name="Text Box 25"/>
            <p:cNvSpPr txBox="1">
              <a:spLocks noChangeArrowheads="1"/>
            </p:cNvSpPr>
            <p:nvPr/>
          </p:nvSpPr>
          <p:spPr bwMode="auto">
            <a:xfrm>
              <a:off x="2880" y="3212"/>
              <a:ext cx="3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size</a:t>
              </a:r>
            </a:p>
          </p:txBody>
        </p:sp>
        <p:sp>
          <p:nvSpPr>
            <p:cNvPr id="856090" name="Rectangle 26"/>
            <p:cNvSpPr>
              <a:spLocks noChangeArrowheads="1"/>
            </p:cNvSpPr>
            <p:nvPr/>
          </p:nvSpPr>
          <p:spPr bwMode="auto">
            <a:xfrm>
              <a:off x="3216" y="3234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6091" name="Rectangle 27"/>
            <p:cNvSpPr>
              <a:spLocks noChangeArrowheads="1"/>
            </p:cNvSpPr>
            <p:nvPr/>
          </p:nvSpPr>
          <p:spPr bwMode="auto">
            <a:xfrm>
              <a:off x="3222" y="3000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56092" name="Text Box 28"/>
          <p:cNvSpPr txBox="1">
            <a:spLocks noChangeArrowheads="1"/>
          </p:cNvSpPr>
          <p:nvPr/>
        </p:nvSpPr>
        <p:spPr bwMode="auto">
          <a:xfrm>
            <a:off x="7524750" y="5638800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2000</a:t>
            </a:r>
          </a:p>
        </p:txBody>
      </p:sp>
      <p:sp>
        <p:nvSpPr>
          <p:cNvPr id="856093" name="Text Box 29"/>
          <p:cNvSpPr txBox="1">
            <a:spLocks noChangeArrowheads="1"/>
          </p:cNvSpPr>
          <p:nvPr/>
        </p:nvSpPr>
        <p:spPr bwMode="auto">
          <a:xfrm>
            <a:off x="8229600" y="5643563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3</a:t>
            </a:r>
          </a:p>
        </p:txBody>
      </p:sp>
      <p:sp>
        <p:nvSpPr>
          <p:cNvPr id="856094" name="Line 30"/>
          <p:cNvSpPr>
            <a:spLocks noChangeShapeType="1"/>
          </p:cNvSpPr>
          <p:nvPr/>
        </p:nvSpPr>
        <p:spPr bwMode="auto">
          <a:xfrm>
            <a:off x="-66675" y="4438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95" name="Rectangle 31"/>
          <p:cNvSpPr>
            <a:spLocks noChangeArrowheads="1"/>
          </p:cNvSpPr>
          <p:nvPr/>
        </p:nvSpPr>
        <p:spPr bwMode="auto">
          <a:xfrm>
            <a:off x="5724525" y="4171950"/>
            <a:ext cx="3343275" cy="26098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6096" name="Line 32"/>
          <p:cNvSpPr>
            <a:spLocks noChangeShapeType="1"/>
          </p:cNvSpPr>
          <p:nvPr/>
        </p:nvSpPr>
        <p:spPr bwMode="auto">
          <a:xfrm>
            <a:off x="219075" y="4895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97" name="Line 33"/>
          <p:cNvSpPr>
            <a:spLocks noChangeShapeType="1"/>
          </p:cNvSpPr>
          <p:nvPr/>
        </p:nvSpPr>
        <p:spPr bwMode="auto">
          <a:xfrm>
            <a:off x="161925" y="5486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98" name="Line 34"/>
          <p:cNvSpPr>
            <a:spLocks noChangeShapeType="1"/>
          </p:cNvSpPr>
          <p:nvPr/>
        </p:nvSpPr>
        <p:spPr bwMode="auto">
          <a:xfrm>
            <a:off x="447675" y="5962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99" name="Rectangle 35"/>
          <p:cNvSpPr>
            <a:spLocks noChangeArrowheads="1"/>
          </p:cNvSpPr>
          <p:nvPr/>
        </p:nvSpPr>
        <p:spPr bwMode="auto">
          <a:xfrm>
            <a:off x="76200" y="4219575"/>
            <a:ext cx="5657850" cy="26098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856100" name="Group 36"/>
          <p:cNvGrpSpPr>
            <a:grpSpLocks/>
          </p:cNvGrpSpPr>
          <p:nvPr/>
        </p:nvGrpSpPr>
        <p:grpSpPr bwMode="auto">
          <a:xfrm>
            <a:off x="219075" y="2162175"/>
            <a:ext cx="5480050" cy="2454275"/>
            <a:chOff x="1110" y="1787"/>
            <a:chExt cx="3452" cy="1546"/>
          </a:xfrm>
        </p:grpSpPr>
        <p:sp>
          <p:nvSpPr>
            <p:cNvPr id="856101" name="Text Box 37"/>
            <p:cNvSpPr txBox="1">
              <a:spLocks noChangeArrowheads="1"/>
            </p:cNvSpPr>
            <p:nvPr/>
          </p:nvSpPr>
          <p:spPr bwMode="auto">
            <a:xfrm>
              <a:off x="1110" y="1787"/>
              <a:ext cx="3452" cy="1546"/>
            </a:xfrm>
            <a:prstGeom prst="rect">
              <a:avLst/>
            </a:prstGeom>
            <a:solidFill>
              <a:srgbClr val="FFFB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/>
                <a:t>void reversePrint(string </a:t>
              </a:r>
              <a:r>
                <a:rPr lang="en-US" sz="1700">
                  <a:solidFill>
                    <a:srgbClr val="6600CC"/>
                  </a:solidFill>
                </a:rPr>
                <a:t>arr</a:t>
              </a:r>
              <a:r>
                <a:rPr lang="en-US" sz="1700"/>
                <a:t>[ ], int </a:t>
              </a:r>
              <a:r>
                <a:rPr lang="en-US" sz="1700">
                  <a:solidFill>
                    <a:srgbClr val="6600CC"/>
                  </a:solidFill>
                </a:rPr>
                <a:t>size</a:t>
              </a:r>
              <a:r>
                <a:rPr lang="en-US" sz="1700"/>
                <a:t>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856102" name="Rectangle 38"/>
            <p:cNvSpPr>
              <a:spLocks noChangeArrowheads="1"/>
            </p:cNvSpPr>
            <p:nvPr/>
          </p:nvSpPr>
          <p:spPr bwMode="auto">
            <a:xfrm>
              <a:off x="1308" y="2064"/>
              <a:ext cx="2205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if (size == 0) // an empty array</a:t>
              </a:r>
            </a:p>
            <a:p>
              <a:pPr algn="l"/>
              <a:endParaRPr lang="en-US" sz="200"/>
            </a:p>
            <a:p>
              <a:pPr algn="l"/>
              <a:r>
                <a:rPr lang="en-US"/>
                <a:t>    return;</a:t>
              </a:r>
            </a:p>
          </p:txBody>
        </p:sp>
        <p:sp>
          <p:nvSpPr>
            <p:cNvPr id="856103" name="Rectangle 39"/>
            <p:cNvSpPr>
              <a:spLocks noChangeArrowheads="1"/>
            </p:cNvSpPr>
            <p:nvPr/>
          </p:nvSpPr>
          <p:spPr bwMode="auto">
            <a:xfrm>
              <a:off x="1296" y="2429"/>
              <a:ext cx="2318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else 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reversePrint(</a:t>
              </a:r>
              <a:r>
                <a:rPr lang="en-US">
                  <a:solidFill>
                    <a:srgbClr val="6600CC"/>
                  </a:solidFill>
                </a:rPr>
                <a:t>arr + 1</a:t>
              </a:r>
              <a:r>
                <a:rPr lang="en-US"/>
                <a:t>, </a:t>
              </a:r>
              <a:r>
                <a:rPr lang="en-US">
                  <a:solidFill>
                    <a:srgbClr val="6600CC"/>
                  </a:solidFill>
                </a:rPr>
                <a:t>size – 1</a:t>
              </a:r>
              <a:r>
                <a:rPr lang="en-US"/>
                <a:t> );</a:t>
              </a:r>
            </a:p>
            <a:p>
              <a:pPr algn="l"/>
              <a:r>
                <a:rPr lang="en-US"/>
                <a:t>    cout &lt;&lt; arr[0] &lt;&lt; “\n”;</a:t>
              </a:r>
            </a:p>
            <a:p>
              <a:pPr algn="l"/>
              <a:r>
                <a:rPr lang="en-US" sz="1200"/>
                <a:t>}</a:t>
              </a:r>
            </a:p>
          </p:txBody>
        </p:sp>
      </p:grpSp>
      <p:grpSp>
        <p:nvGrpSpPr>
          <p:cNvPr id="856104" name="Group 40"/>
          <p:cNvGrpSpPr>
            <a:grpSpLocks/>
          </p:cNvGrpSpPr>
          <p:nvPr/>
        </p:nvGrpSpPr>
        <p:grpSpPr bwMode="auto">
          <a:xfrm>
            <a:off x="4648200" y="2571750"/>
            <a:ext cx="1133475" cy="857250"/>
            <a:chOff x="2880" y="2928"/>
            <a:chExt cx="714" cy="540"/>
          </a:xfrm>
        </p:grpSpPr>
        <p:sp>
          <p:nvSpPr>
            <p:cNvPr id="856105" name="Rectangle 41"/>
            <p:cNvSpPr>
              <a:spLocks noChangeArrowheads="1"/>
            </p:cNvSpPr>
            <p:nvPr/>
          </p:nvSpPr>
          <p:spPr bwMode="auto">
            <a:xfrm>
              <a:off x="2880" y="2928"/>
              <a:ext cx="714" cy="540"/>
            </a:xfrm>
            <a:prstGeom prst="rect">
              <a:avLst/>
            </a:prstGeom>
            <a:solidFill>
              <a:srgbClr val="CC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6106" name="Text Box 42"/>
            <p:cNvSpPr txBox="1">
              <a:spLocks noChangeArrowheads="1"/>
            </p:cNvSpPr>
            <p:nvPr/>
          </p:nvSpPr>
          <p:spPr bwMode="auto">
            <a:xfrm>
              <a:off x="2919" y="2972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arr</a:t>
              </a:r>
            </a:p>
          </p:txBody>
        </p:sp>
        <p:sp>
          <p:nvSpPr>
            <p:cNvPr id="856107" name="Text Box 43"/>
            <p:cNvSpPr txBox="1">
              <a:spLocks noChangeArrowheads="1"/>
            </p:cNvSpPr>
            <p:nvPr/>
          </p:nvSpPr>
          <p:spPr bwMode="auto">
            <a:xfrm>
              <a:off x="2880" y="3212"/>
              <a:ext cx="3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size</a:t>
              </a:r>
            </a:p>
          </p:txBody>
        </p:sp>
        <p:sp>
          <p:nvSpPr>
            <p:cNvPr id="856108" name="Rectangle 44"/>
            <p:cNvSpPr>
              <a:spLocks noChangeArrowheads="1"/>
            </p:cNvSpPr>
            <p:nvPr/>
          </p:nvSpPr>
          <p:spPr bwMode="auto">
            <a:xfrm>
              <a:off x="3216" y="3234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6109" name="Rectangle 45"/>
            <p:cNvSpPr>
              <a:spLocks noChangeArrowheads="1"/>
            </p:cNvSpPr>
            <p:nvPr/>
          </p:nvSpPr>
          <p:spPr bwMode="auto">
            <a:xfrm>
              <a:off x="3222" y="3000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56110" name="Text Box 46"/>
          <p:cNvSpPr txBox="1">
            <a:spLocks noChangeArrowheads="1"/>
          </p:cNvSpPr>
          <p:nvPr/>
        </p:nvSpPr>
        <p:spPr bwMode="auto">
          <a:xfrm>
            <a:off x="5086350" y="2681288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2020</a:t>
            </a:r>
          </a:p>
        </p:txBody>
      </p:sp>
      <p:sp>
        <p:nvSpPr>
          <p:cNvPr id="856111" name="Text Box 47"/>
          <p:cNvSpPr txBox="1">
            <a:spLocks noChangeArrowheads="1"/>
          </p:cNvSpPr>
          <p:nvPr/>
        </p:nvSpPr>
        <p:spPr bwMode="auto">
          <a:xfrm>
            <a:off x="2057400" y="5538788"/>
            <a:ext cx="151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2000 + 1</a:t>
            </a:r>
          </a:p>
        </p:txBody>
      </p:sp>
      <p:sp>
        <p:nvSpPr>
          <p:cNvPr id="856112" name="Text Box 48"/>
          <p:cNvSpPr txBox="1">
            <a:spLocks noChangeArrowheads="1"/>
          </p:cNvSpPr>
          <p:nvPr/>
        </p:nvSpPr>
        <p:spPr bwMode="auto">
          <a:xfrm>
            <a:off x="3359150" y="5538788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2</a:t>
            </a:r>
          </a:p>
        </p:txBody>
      </p:sp>
      <p:sp>
        <p:nvSpPr>
          <p:cNvPr id="856113" name="Line 49"/>
          <p:cNvSpPr>
            <a:spLocks noChangeShapeType="1"/>
          </p:cNvSpPr>
          <p:nvPr/>
        </p:nvSpPr>
        <p:spPr bwMode="auto">
          <a:xfrm>
            <a:off x="28575" y="2343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114" name="Line 50"/>
          <p:cNvSpPr>
            <a:spLocks noChangeShapeType="1"/>
          </p:cNvSpPr>
          <p:nvPr/>
        </p:nvSpPr>
        <p:spPr bwMode="auto">
          <a:xfrm>
            <a:off x="304800" y="2790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115" name="Line 51"/>
          <p:cNvSpPr>
            <a:spLocks noChangeShapeType="1"/>
          </p:cNvSpPr>
          <p:nvPr/>
        </p:nvSpPr>
        <p:spPr bwMode="auto">
          <a:xfrm>
            <a:off x="295275" y="3381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116" name="Line 52"/>
          <p:cNvSpPr>
            <a:spLocks noChangeShapeType="1"/>
          </p:cNvSpPr>
          <p:nvPr/>
        </p:nvSpPr>
        <p:spPr bwMode="auto">
          <a:xfrm>
            <a:off x="523875" y="3838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117" name="Rectangle 53"/>
          <p:cNvSpPr>
            <a:spLocks noChangeArrowheads="1"/>
          </p:cNvSpPr>
          <p:nvPr/>
        </p:nvSpPr>
        <p:spPr bwMode="auto">
          <a:xfrm>
            <a:off x="228600" y="2038350"/>
            <a:ext cx="5657850" cy="26098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856118" name="Group 54"/>
          <p:cNvGrpSpPr>
            <a:grpSpLocks/>
          </p:cNvGrpSpPr>
          <p:nvPr/>
        </p:nvGrpSpPr>
        <p:grpSpPr bwMode="auto">
          <a:xfrm>
            <a:off x="381000" y="60325"/>
            <a:ext cx="5480050" cy="2454275"/>
            <a:chOff x="1110" y="1787"/>
            <a:chExt cx="3452" cy="1546"/>
          </a:xfrm>
        </p:grpSpPr>
        <p:sp>
          <p:nvSpPr>
            <p:cNvPr id="856119" name="Text Box 55"/>
            <p:cNvSpPr txBox="1">
              <a:spLocks noChangeArrowheads="1"/>
            </p:cNvSpPr>
            <p:nvPr/>
          </p:nvSpPr>
          <p:spPr bwMode="auto">
            <a:xfrm>
              <a:off x="1110" y="1787"/>
              <a:ext cx="3452" cy="1546"/>
            </a:xfrm>
            <a:prstGeom prst="rect">
              <a:avLst/>
            </a:prstGeom>
            <a:solidFill>
              <a:srgbClr val="FFFB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/>
                <a:t>void reversePrint(string </a:t>
              </a:r>
              <a:r>
                <a:rPr lang="en-US" sz="1700">
                  <a:solidFill>
                    <a:srgbClr val="6600CC"/>
                  </a:solidFill>
                </a:rPr>
                <a:t>arr</a:t>
              </a:r>
              <a:r>
                <a:rPr lang="en-US" sz="1700"/>
                <a:t>[ ], int </a:t>
              </a:r>
              <a:r>
                <a:rPr lang="en-US" sz="1700">
                  <a:solidFill>
                    <a:srgbClr val="6600CC"/>
                  </a:solidFill>
                </a:rPr>
                <a:t>size</a:t>
              </a:r>
              <a:r>
                <a:rPr lang="en-US" sz="1700"/>
                <a:t>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856120" name="Rectangle 56"/>
            <p:cNvSpPr>
              <a:spLocks noChangeArrowheads="1"/>
            </p:cNvSpPr>
            <p:nvPr/>
          </p:nvSpPr>
          <p:spPr bwMode="auto">
            <a:xfrm>
              <a:off x="1308" y="2064"/>
              <a:ext cx="2205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if (size == 0) // an empty array</a:t>
              </a:r>
            </a:p>
            <a:p>
              <a:pPr algn="l"/>
              <a:endParaRPr lang="en-US" sz="200"/>
            </a:p>
            <a:p>
              <a:pPr algn="l"/>
              <a:r>
                <a:rPr lang="en-US"/>
                <a:t>    return;</a:t>
              </a:r>
            </a:p>
          </p:txBody>
        </p:sp>
        <p:sp>
          <p:nvSpPr>
            <p:cNvPr id="856121" name="Rectangle 57"/>
            <p:cNvSpPr>
              <a:spLocks noChangeArrowheads="1"/>
            </p:cNvSpPr>
            <p:nvPr/>
          </p:nvSpPr>
          <p:spPr bwMode="auto">
            <a:xfrm>
              <a:off x="1296" y="2429"/>
              <a:ext cx="2318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else 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reversePrint(</a:t>
              </a:r>
              <a:r>
                <a:rPr lang="en-US">
                  <a:solidFill>
                    <a:srgbClr val="6600CC"/>
                  </a:solidFill>
                </a:rPr>
                <a:t>arr + 1</a:t>
              </a:r>
              <a:r>
                <a:rPr lang="en-US"/>
                <a:t>, </a:t>
              </a:r>
              <a:r>
                <a:rPr lang="en-US">
                  <a:solidFill>
                    <a:srgbClr val="6600CC"/>
                  </a:solidFill>
                </a:rPr>
                <a:t>size – 1</a:t>
              </a:r>
              <a:r>
                <a:rPr lang="en-US"/>
                <a:t> );</a:t>
              </a:r>
            </a:p>
            <a:p>
              <a:pPr algn="l"/>
              <a:r>
                <a:rPr lang="en-US"/>
                <a:t>    cout &lt;&lt; arr[</a:t>
              </a:r>
              <a:r>
                <a:rPr lang="en-US">
                  <a:solidFill>
                    <a:srgbClr val="6600CC"/>
                  </a:solidFill>
                </a:rPr>
                <a:t>0</a:t>
              </a:r>
              <a:r>
                <a:rPr lang="en-US"/>
                <a:t>] &lt;&lt; “\n”;</a:t>
              </a:r>
            </a:p>
            <a:p>
              <a:pPr algn="l"/>
              <a:r>
                <a:rPr lang="en-US" sz="1200"/>
                <a:t>}</a:t>
              </a:r>
            </a:p>
          </p:txBody>
        </p:sp>
      </p:grpSp>
      <p:grpSp>
        <p:nvGrpSpPr>
          <p:cNvPr id="856122" name="Group 58"/>
          <p:cNvGrpSpPr>
            <a:grpSpLocks/>
          </p:cNvGrpSpPr>
          <p:nvPr/>
        </p:nvGrpSpPr>
        <p:grpSpPr bwMode="auto">
          <a:xfrm>
            <a:off x="4810125" y="469900"/>
            <a:ext cx="1133475" cy="857250"/>
            <a:chOff x="2880" y="2928"/>
            <a:chExt cx="714" cy="540"/>
          </a:xfrm>
        </p:grpSpPr>
        <p:sp>
          <p:nvSpPr>
            <p:cNvPr id="856123" name="Rectangle 59"/>
            <p:cNvSpPr>
              <a:spLocks noChangeArrowheads="1"/>
            </p:cNvSpPr>
            <p:nvPr/>
          </p:nvSpPr>
          <p:spPr bwMode="auto">
            <a:xfrm>
              <a:off x="2880" y="2928"/>
              <a:ext cx="714" cy="540"/>
            </a:xfrm>
            <a:prstGeom prst="rect">
              <a:avLst/>
            </a:prstGeom>
            <a:solidFill>
              <a:srgbClr val="CC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6124" name="Text Box 60"/>
            <p:cNvSpPr txBox="1">
              <a:spLocks noChangeArrowheads="1"/>
            </p:cNvSpPr>
            <p:nvPr/>
          </p:nvSpPr>
          <p:spPr bwMode="auto">
            <a:xfrm>
              <a:off x="2919" y="2972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arr</a:t>
              </a:r>
            </a:p>
          </p:txBody>
        </p:sp>
        <p:sp>
          <p:nvSpPr>
            <p:cNvPr id="856125" name="Text Box 61"/>
            <p:cNvSpPr txBox="1">
              <a:spLocks noChangeArrowheads="1"/>
            </p:cNvSpPr>
            <p:nvPr/>
          </p:nvSpPr>
          <p:spPr bwMode="auto">
            <a:xfrm>
              <a:off x="2880" y="3212"/>
              <a:ext cx="3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size</a:t>
              </a:r>
            </a:p>
          </p:txBody>
        </p:sp>
        <p:sp>
          <p:nvSpPr>
            <p:cNvPr id="856126" name="Rectangle 62"/>
            <p:cNvSpPr>
              <a:spLocks noChangeArrowheads="1"/>
            </p:cNvSpPr>
            <p:nvPr/>
          </p:nvSpPr>
          <p:spPr bwMode="auto">
            <a:xfrm>
              <a:off x="3216" y="3234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6127" name="Rectangle 63"/>
            <p:cNvSpPr>
              <a:spLocks noChangeArrowheads="1"/>
            </p:cNvSpPr>
            <p:nvPr/>
          </p:nvSpPr>
          <p:spPr bwMode="auto">
            <a:xfrm>
              <a:off x="3222" y="3000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56128" name="Text Box 64"/>
          <p:cNvSpPr txBox="1">
            <a:spLocks noChangeArrowheads="1"/>
          </p:cNvSpPr>
          <p:nvPr/>
        </p:nvSpPr>
        <p:spPr bwMode="auto">
          <a:xfrm>
            <a:off x="5248275" y="550863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2040</a:t>
            </a:r>
          </a:p>
        </p:txBody>
      </p:sp>
      <p:sp>
        <p:nvSpPr>
          <p:cNvPr id="856129" name="Text Box 65"/>
          <p:cNvSpPr txBox="1">
            <a:spLocks noChangeArrowheads="1"/>
          </p:cNvSpPr>
          <p:nvPr/>
        </p:nvSpPr>
        <p:spPr bwMode="auto">
          <a:xfrm>
            <a:off x="2190750" y="3438525"/>
            <a:ext cx="1127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2020 + 1</a:t>
            </a:r>
          </a:p>
        </p:txBody>
      </p:sp>
      <p:sp>
        <p:nvSpPr>
          <p:cNvPr id="856130" name="Text Box 66"/>
          <p:cNvSpPr txBox="1">
            <a:spLocks noChangeArrowheads="1"/>
          </p:cNvSpPr>
          <p:nvPr/>
        </p:nvSpPr>
        <p:spPr bwMode="auto">
          <a:xfrm>
            <a:off x="3406775" y="3438525"/>
            <a:ext cx="393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1</a:t>
            </a:r>
          </a:p>
        </p:txBody>
      </p:sp>
      <p:sp>
        <p:nvSpPr>
          <p:cNvPr id="856131" name="Line 67"/>
          <p:cNvSpPr>
            <a:spLocks noChangeShapeType="1"/>
          </p:cNvSpPr>
          <p:nvPr/>
        </p:nvSpPr>
        <p:spPr bwMode="auto">
          <a:xfrm>
            <a:off x="200025" y="2381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132" name="Line 68"/>
          <p:cNvSpPr>
            <a:spLocks noChangeShapeType="1"/>
          </p:cNvSpPr>
          <p:nvPr/>
        </p:nvSpPr>
        <p:spPr bwMode="auto">
          <a:xfrm>
            <a:off x="457200" y="685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133" name="Line 69"/>
          <p:cNvSpPr>
            <a:spLocks noChangeShapeType="1"/>
          </p:cNvSpPr>
          <p:nvPr/>
        </p:nvSpPr>
        <p:spPr bwMode="auto">
          <a:xfrm>
            <a:off x="714375" y="17335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134" name="Text Box 70"/>
          <p:cNvSpPr txBox="1">
            <a:spLocks noChangeArrowheads="1"/>
          </p:cNvSpPr>
          <p:nvPr/>
        </p:nvSpPr>
        <p:spPr bwMode="auto">
          <a:xfrm>
            <a:off x="8410575" y="1047750"/>
            <a:ext cx="742950" cy="128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2000</a:t>
            </a:r>
          </a:p>
          <a:p>
            <a:pPr algn="l"/>
            <a:endParaRPr lang="en-US" sz="1200">
              <a:solidFill>
                <a:srgbClr val="FF0000"/>
              </a:solidFill>
            </a:endParaRPr>
          </a:p>
          <a:p>
            <a:pPr algn="l"/>
            <a:r>
              <a:rPr lang="en-US">
                <a:solidFill>
                  <a:srgbClr val="FF0000"/>
                </a:solidFill>
              </a:rPr>
              <a:t>2020</a:t>
            </a:r>
          </a:p>
          <a:p>
            <a:pPr algn="l"/>
            <a:endParaRPr lang="en-US" sz="1200">
              <a:solidFill>
                <a:srgbClr val="FF0000"/>
              </a:solidFill>
            </a:endParaRPr>
          </a:p>
          <a:p>
            <a:pPr algn="l"/>
            <a:r>
              <a:rPr lang="en-US">
                <a:solidFill>
                  <a:srgbClr val="FF0000"/>
                </a:solidFill>
              </a:rPr>
              <a:t>2040</a:t>
            </a:r>
          </a:p>
        </p:txBody>
      </p:sp>
      <p:grpSp>
        <p:nvGrpSpPr>
          <p:cNvPr id="856135" name="Group 71"/>
          <p:cNvGrpSpPr>
            <a:grpSpLocks/>
          </p:cNvGrpSpPr>
          <p:nvPr/>
        </p:nvGrpSpPr>
        <p:grpSpPr bwMode="auto">
          <a:xfrm>
            <a:off x="6296025" y="800100"/>
            <a:ext cx="1028700" cy="495300"/>
            <a:chOff x="3966" y="504"/>
            <a:chExt cx="648" cy="312"/>
          </a:xfrm>
        </p:grpSpPr>
        <p:sp>
          <p:nvSpPr>
            <p:cNvPr id="856136" name="Rectangle 72"/>
            <p:cNvSpPr>
              <a:spLocks noChangeArrowheads="1"/>
            </p:cNvSpPr>
            <p:nvPr/>
          </p:nvSpPr>
          <p:spPr bwMode="auto">
            <a:xfrm>
              <a:off x="3966" y="504"/>
              <a:ext cx="648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6137" name="Text Box 73"/>
            <p:cNvSpPr txBox="1">
              <a:spLocks noChangeArrowheads="1"/>
            </p:cNvSpPr>
            <p:nvPr/>
          </p:nvSpPr>
          <p:spPr bwMode="auto">
            <a:xfrm>
              <a:off x="4142" y="585"/>
              <a:ext cx="4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arr        </a:t>
              </a:r>
            </a:p>
          </p:txBody>
        </p:sp>
      </p:grpSp>
      <p:grpSp>
        <p:nvGrpSpPr>
          <p:cNvPr id="856138" name="Group 74"/>
          <p:cNvGrpSpPr>
            <a:grpSpLocks/>
          </p:cNvGrpSpPr>
          <p:nvPr/>
        </p:nvGrpSpPr>
        <p:grpSpPr bwMode="auto">
          <a:xfrm>
            <a:off x="6553200" y="723900"/>
            <a:ext cx="2619375" cy="1819275"/>
            <a:chOff x="5760" y="3552"/>
            <a:chExt cx="1650" cy="1146"/>
          </a:xfrm>
        </p:grpSpPr>
        <p:sp>
          <p:nvSpPr>
            <p:cNvPr id="856139" name="Rectangle 75"/>
            <p:cNvSpPr>
              <a:spLocks noChangeArrowheads="1"/>
            </p:cNvSpPr>
            <p:nvPr/>
          </p:nvSpPr>
          <p:spPr bwMode="auto">
            <a:xfrm>
              <a:off x="5760" y="3672"/>
              <a:ext cx="1218" cy="48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6140" name="Rectangle 76"/>
            <p:cNvSpPr>
              <a:spLocks noChangeArrowheads="1"/>
            </p:cNvSpPr>
            <p:nvPr/>
          </p:nvSpPr>
          <p:spPr bwMode="auto">
            <a:xfrm>
              <a:off x="6978" y="3552"/>
              <a:ext cx="432" cy="48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6141" name="Rectangle 77"/>
            <p:cNvSpPr>
              <a:spLocks noChangeArrowheads="1"/>
            </p:cNvSpPr>
            <p:nvPr/>
          </p:nvSpPr>
          <p:spPr bwMode="auto">
            <a:xfrm>
              <a:off x="5946" y="4158"/>
              <a:ext cx="276" cy="54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6142" name="Text Box 78"/>
            <p:cNvSpPr txBox="1">
              <a:spLocks noChangeArrowheads="1"/>
            </p:cNvSpPr>
            <p:nvPr/>
          </p:nvSpPr>
          <p:spPr bwMode="auto">
            <a:xfrm>
              <a:off x="5780" y="3984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6600CC"/>
                  </a:solidFill>
                </a:rPr>
                <a:t>arr    </a:t>
              </a:r>
            </a:p>
          </p:txBody>
        </p:sp>
        <p:sp>
          <p:nvSpPr>
            <p:cNvPr id="856143" name="Rectangle 79"/>
            <p:cNvSpPr>
              <a:spLocks noChangeArrowheads="1"/>
            </p:cNvSpPr>
            <p:nvPr/>
          </p:nvSpPr>
          <p:spPr bwMode="auto">
            <a:xfrm>
              <a:off x="5956" y="4168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856144" name="Rectangle 80"/>
            <p:cNvSpPr>
              <a:spLocks noChangeArrowheads="1"/>
            </p:cNvSpPr>
            <p:nvPr/>
          </p:nvSpPr>
          <p:spPr bwMode="auto">
            <a:xfrm>
              <a:off x="5962" y="4450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[1]</a:t>
              </a:r>
            </a:p>
          </p:txBody>
        </p:sp>
      </p:grpSp>
      <p:grpSp>
        <p:nvGrpSpPr>
          <p:cNvPr id="856145" name="Group 81"/>
          <p:cNvGrpSpPr>
            <a:grpSpLocks/>
          </p:cNvGrpSpPr>
          <p:nvPr/>
        </p:nvGrpSpPr>
        <p:grpSpPr bwMode="auto">
          <a:xfrm>
            <a:off x="6565900" y="1295400"/>
            <a:ext cx="2644775" cy="1695450"/>
            <a:chOff x="5760" y="2592"/>
            <a:chExt cx="1666" cy="1068"/>
          </a:xfrm>
        </p:grpSpPr>
        <p:sp>
          <p:nvSpPr>
            <p:cNvPr id="856146" name="Rectangle 82"/>
            <p:cNvSpPr>
              <a:spLocks noChangeArrowheads="1"/>
            </p:cNvSpPr>
            <p:nvPr/>
          </p:nvSpPr>
          <p:spPr bwMode="auto">
            <a:xfrm>
              <a:off x="6994" y="2676"/>
              <a:ext cx="432" cy="31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6147" name="Rectangle 83"/>
            <p:cNvSpPr>
              <a:spLocks noChangeArrowheads="1"/>
            </p:cNvSpPr>
            <p:nvPr/>
          </p:nvSpPr>
          <p:spPr bwMode="auto">
            <a:xfrm>
              <a:off x="5811" y="2838"/>
              <a:ext cx="1189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6148" name="Rectangle 84"/>
            <p:cNvSpPr>
              <a:spLocks noChangeArrowheads="1"/>
            </p:cNvSpPr>
            <p:nvPr/>
          </p:nvSpPr>
          <p:spPr bwMode="auto">
            <a:xfrm>
              <a:off x="5934" y="3120"/>
              <a:ext cx="269" cy="54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6149" name="Text Box 85"/>
            <p:cNvSpPr txBox="1">
              <a:spLocks noChangeArrowheads="1"/>
            </p:cNvSpPr>
            <p:nvPr/>
          </p:nvSpPr>
          <p:spPr bwMode="auto">
            <a:xfrm>
              <a:off x="5760" y="2946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6600CC"/>
                  </a:solidFill>
                </a:rPr>
                <a:t>arr    </a:t>
              </a:r>
            </a:p>
          </p:txBody>
        </p:sp>
        <p:sp>
          <p:nvSpPr>
            <p:cNvPr id="856150" name="Rectangle 86"/>
            <p:cNvSpPr>
              <a:spLocks noChangeArrowheads="1"/>
            </p:cNvSpPr>
            <p:nvPr/>
          </p:nvSpPr>
          <p:spPr bwMode="auto">
            <a:xfrm>
              <a:off x="5944" y="3130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856151" name="Rectangle 87"/>
            <p:cNvSpPr>
              <a:spLocks noChangeArrowheads="1"/>
            </p:cNvSpPr>
            <p:nvPr/>
          </p:nvSpPr>
          <p:spPr bwMode="auto">
            <a:xfrm>
              <a:off x="5806" y="2592"/>
              <a:ext cx="432" cy="31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56152" name="AutoShape 88"/>
          <p:cNvSpPr>
            <a:spLocks noChangeArrowheads="1"/>
          </p:cNvSpPr>
          <p:nvPr/>
        </p:nvSpPr>
        <p:spPr bwMode="auto">
          <a:xfrm>
            <a:off x="-5305425" y="4933950"/>
            <a:ext cx="3286125" cy="742950"/>
          </a:xfrm>
          <a:prstGeom prst="wedgeRoundRectCallout">
            <a:avLst>
              <a:gd name="adj1" fmla="val 435"/>
              <a:gd name="adj2" fmla="val 115171"/>
              <a:gd name="adj3" fmla="val 16667"/>
            </a:avLst>
          </a:prstGeom>
          <a:solidFill>
            <a:srgbClr val="FBFFF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arr [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/>
              <a:t>]  is</a:t>
            </a:r>
          </a:p>
          <a:p>
            <a:r>
              <a:rPr lang="en-US"/>
              <a:t>“            ”</a:t>
            </a:r>
          </a:p>
        </p:txBody>
      </p:sp>
      <p:sp>
        <p:nvSpPr>
          <p:cNvPr id="856153" name="AutoShape 89"/>
          <p:cNvSpPr>
            <a:spLocks noChangeArrowheads="1"/>
          </p:cNvSpPr>
          <p:nvPr/>
        </p:nvSpPr>
        <p:spPr bwMode="auto">
          <a:xfrm>
            <a:off x="2552700" y="657225"/>
            <a:ext cx="2905125" cy="1400175"/>
          </a:xfrm>
          <a:prstGeom prst="wedgeRoundRectCallout">
            <a:avLst>
              <a:gd name="adj1" fmla="val 34917"/>
              <a:gd name="adj2" fmla="val 95352"/>
              <a:gd name="adj3" fmla="val 16667"/>
            </a:avLst>
          </a:prstGeom>
          <a:solidFill>
            <a:srgbClr val="E2FEE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Cool! It’s if our array starts at location 2020 and only has 2 elements!</a:t>
            </a:r>
          </a:p>
        </p:txBody>
      </p:sp>
      <p:sp>
        <p:nvSpPr>
          <p:cNvPr id="856154" name="AutoShape 90"/>
          <p:cNvSpPr>
            <a:spLocks noChangeArrowheads="1"/>
          </p:cNvSpPr>
          <p:nvPr/>
        </p:nvSpPr>
        <p:spPr bwMode="auto">
          <a:xfrm>
            <a:off x="6124575" y="-28575"/>
            <a:ext cx="2905125" cy="885825"/>
          </a:xfrm>
          <a:prstGeom prst="wedgeRoundRectCallout">
            <a:avLst>
              <a:gd name="adj1" fmla="val -58852"/>
              <a:gd name="adj2" fmla="val 52866"/>
              <a:gd name="adj3" fmla="val 16667"/>
            </a:avLst>
          </a:prstGeom>
          <a:solidFill>
            <a:srgbClr val="E2FEE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Now it looks like arr has just one element and starts at 2040!</a:t>
            </a:r>
          </a:p>
        </p:txBody>
      </p:sp>
      <p:sp>
        <p:nvSpPr>
          <p:cNvPr id="856155" name="Line 91"/>
          <p:cNvSpPr>
            <a:spLocks noChangeShapeType="1"/>
          </p:cNvSpPr>
          <p:nvPr/>
        </p:nvSpPr>
        <p:spPr bwMode="auto">
          <a:xfrm>
            <a:off x="371475" y="1266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5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5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8561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8561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5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59259E-6 L -0.27396 -0.1305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8560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98" y="-652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96296E-6 L -0.33368 -0.0801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8560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84" y="-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5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5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5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5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7.40741E-7 L 0.28125 -0.41667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856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3" y="-20833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7.40741E-7 L 0.2059 -0.3662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856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5" y="-1831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3000"/>
                                        <p:tgtEl>
                                          <p:spTgt spid="856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5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85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5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5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85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85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85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L 0.30729 -0.42083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856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5" y="-21042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7.40741E-7 L 0.22257 -0.3662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856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8" y="-18310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3000"/>
                                        <p:tgtEl>
                                          <p:spTgt spid="856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5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000"/>
                                        <p:tgtEl>
                                          <p:spTgt spid="856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85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5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85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071" grpId="0" animBg="1"/>
      <p:bldP spid="856072" grpId="0" animBg="1"/>
      <p:bldP spid="856072" grpId="1" animBg="1"/>
      <p:bldP spid="856073" grpId="0" animBg="1"/>
      <p:bldP spid="856073" grpId="1" animBg="1"/>
      <p:bldP spid="856084" grpId="0"/>
      <p:bldP spid="856085" grpId="0" animBg="1"/>
      <p:bldP spid="856092" grpId="0"/>
      <p:bldP spid="856092" grpId="1"/>
      <p:bldP spid="856093" grpId="0"/>
      <p:bldP spid="856093" grpId="1"/>
      <p:bldP spid="856094" grpId="0" animBg="1"/>
      <p:bldP spid="856094" grpId="1" animBg="1"/>
      <p:bldP spid="856095" grpId="0" animBg="1"/>
      <p:bldP spid="856096" grpId="0" animBg="1"/>
      <p:bldP spid="856096" grpId="1" animBg="1"/>
      <p:bldP spid="856097" grpId="0" animBg="1"/>
      <p:bldP spid="856097" grpId="1" animBg="1"/>
      <p:bldP spid="856098" grpId="0" animBg="1"/>
      <p:bldP spid="856099" grpId="0" animBg="1"/>
      <p:bldP spid="856110" grpId="0"/>
      <p:bldP spid="856111" grpId="0"/>
      <p:bldP spid="856111" grpId="1"/>
      <p:bldP spid="856111" grpId="2"/>
      <p:bldP spid="856112" grpId="0"/>
      <p:bldP spid="856112" grpId="1"/>
      <p:bldP spid="856113" grpId="0" animBg="1"/>
      <p:bldP spid="856113" grpId="1" animBg="1"/>
      <p:bldP spid="856114" grpId="0" animBg="1"/>
      <p:bldP spid="856114" grpId="1" animBg="1"/>
      <p:bldP spid="856115" grpId="0" animBg="1"/>
      <p:bldP spid="856115" grpId="1" animBg="1"/>
      <p:bldP spid="856116" grpId="0" animBg="1"/>
      <p:bldP spid="856117" grpId="0" animBg="1"/>
      <p:bldP spid="856128" grpId="0"/>
      <p:bldP spid="856129" grpId="0"/>
      <p:bldP spid="856129" grpId="1"/>
      <p:bldP spid="856129" grpId="2"/>
      <p:bldP spid="856130" grpId="0"/>
      <p:bldP spid="856130" grpId="1"/>
      <p:bldP spid="856131" grpId="0" animBg="1"/>
      <p:bldP spid="856131" grpId="1" animBg="1"/>
      <p:bldP spid="856132" grpId="0" animBg="1"/>
      <p:bldP spid="856132" grpId="1" animBg="1"/>
      <p:bldP spid="856133" grpId="0" animBg="1"/>
      <p:bldP spid="856134" grpId="0"/>
      <p:bldP spid="856134" grpId="1"/>
      <p:bldP spid="856153" grpId="0" animBg="1"/>
      <p:bldP spid="856153" grpId="1" animBg="1"/>
      <p:bldP spid="856154" grpId="0" animBg="1"/>
      <p:bldP spid="856154" grpId="1" animBg="1"/>
      <p:bldP spid="856155" grpId="0" animBg="1"/>
      <p:bldP spid="856155" grpId="1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0599-931F-43C7-8E4D-881032FB5BF7}" type="slidenum">
              <a:rPr lang="en-US"/>
              <a:pPr/>
              <a:t>84</a:t>
            </a:fld>
            <a:endParaRPr lang="en-US"/>
          </a:p>
        </p:txBody>
      </p:sp>
      <p:sp>
        <p:nvSpPr>
          <p:cNvPr id="85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Working Through Recursion</a:t>
            </a:r>
          </a:p>
        </p:txBody>
      </p:sp>
      <p:sp>
        <p:nvSpPr>
          <p:cNvPr id="858115" name="Text Box 3"/>
          <p:cNvSpPr txBox="1">
            <a:spLocks noChangeArrowheads="1"/>
          </p:cNvSpPr>
          <p:nvPr/>
        </p:nvSpPr>
        <p:spPr bwMode="auto">
          <a:xfrm>
            <a:off x="5784850" y="4268788"/>
            <a:ext cx="3225800" cy="2433637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main()</a:t>
            </a:r>
          </a:p>
          <a:p>
            <a:pPr algn="l">
              <a:spcBef>
                <a:spcPct val="50000"/>
              </a:spcBef>
            </a:pPr>
            <a:r>
              <a:rPr lang="en-US"/>
              <a:t>{</a:t>
            </a:r>
          </a:p>
          <a:p>
            <a:pPr algn="l">
              <a:spcBef>
                <a:spcPct val="50000"/>
              </a:spcBef>
            </a:pPr>
            <a:r>
              <a:rPr lang="en-US"/>
              <a:t>    string names[3];</a:t>
            </a:r>
          </a:p>
          <a:p>
            <a:pPr algn="l">
              <a:spcBef>
                <a:spcPct val="50000"/>
              </a:spcBef>
            </a:pPr>
            <a:r>
              <a:rPr lang="en-US"/>
              <a:t>    ...</a:t>
            </a:r>
          </a:p>
          <a:p>
            <a:pPr algn="l">
              <a:spcBef>
                <a:spcPct val="50000"/>
              </a:spcBef>
            </a:pPr>
            <a:r>
              <a:rPr lang="en-US"/>
              <a:t>    reversePrint(names,3);</a:t>
            </a:r>
          </a:p>
          <a:p>
            <a:pPr algn="l">
              <a:spcBef>
                <a:spcPct val="50000"/>
              </a:spcBef>
            </a:pPr>
            <a:r>
              <a:rPr lang="en-US"/>
              <a:t>}</a:t>
            </a:r>
          </a:p>
        </p:txBody>
      </p:sp>
      <p:grpSp>
        <p:nvGrpSpPr>
          <p:cNvPr id="858116" name="Group 4"/>
          <p:cNvGrpSpPr>
            <a:grpSpLocks/>
          </p:cNvGrpSpPr>
          <p:nvPr/>
        </p:nvGrpSpPr>
        <p:grpSpPr bwMode="auto">
          <a:xfrm>
            <a:off x="6553200" y="928688"/>
            <a:ext cx="1905000" cy="2119312"/>
            <a:chOff x="4128" y="585"/>
            <a:chExt cx="1200" cy="1335"/>
          </a:xfrm>
        </p:grpSpPr>
        <p:sp>
          <p:nvSpPr>
            <p:cNvPr id="858117" name="Rectangle 5"/>
            <p:cNvSpPr>
              <a:spLocks noChangeArrowheads="1"/>
            </p:cNvSpPr>
            <p:nvPr/>
          </p:nvSpPr>
          <p:spPr bwMode="auto">
            <a:xfrm>
              <a:off x="4608" y="768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8118" name="Rectangle 6"/>
            <p:cNvSpPr>
              <a:spLocks noChangeArrowheads="1"/>
            </p:cNvSpPr>
            <p:nvPr/>
          </p:nvSpPr>
          <p:spPr bwMode="auto">
            <a:xfrm>
              <a:off x="4608" y="1056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8119" name="Rectangle 7"/>
            <p:cNvSpPr>
              <a:spLocks noChangeArrowheads="1"/>
            </p:cNvSpPr>
            <p:nvPr/>
          </p:nvSpPr>
          <p:spPr bwMode="auto">
            <a:xfrm>
              <a:off x="4608" y="1344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8120" name="Rectangle 8"/>
            <p:cNvSpPr>
              <a:spLocks noChangeArrowheads="1"/>
            </p:cNvSpPr>
            <p:nvPr/>
          </p:nvSpPr>
          <p:spPr bwMode="auto">
            <a:xfrm>
              <a:off x="4608" y="163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0E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8121" name="Text Box 9"/>
            <p:cNvSpPr txBox="1">
              <a:spLocks noChangeArrowheads="1"/>
            </p:cNvSpPr>
            <p:nvPr/>
          </p:nvSpPr>
          <p:spPr bwMode="auto">
            <a:xfrm>
              <a:off x="4128" y="585"/>
              <a:ext cx="5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names</a:t>
              </a:r>
            </a:p>
          </p:txBody>
        </p:sp>
        <p:sp>
          <p:nvSpPr>
            <p:cNvPr id="858122" name="Text Box 10"/>
            <p:cNvSpPr txBox="1">
              <a:spLocks noChangeArrowheads="1"/>
            </p:cNvSpPr>
            <p:nvPr/>
          </p:nvSpPr>
          <p:spPr bwMode="auto">
            <a:xfrm>
              <a:off x="4320" y="777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858123" name="Text Box 11"/>
            <p:cNvSpPr txBox="1">
              <a:spLocks noChangeArrowheads="1"/>
            </p:cNvSpPr>
            <p:nvPr/>
          </p:nvSpPr>
          <p:spPr bwMode="auto">
            <a:xfrm>
              <a:off x="4326" y="1065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[1]</a:t>
              </a:r>
            </a:p>
          </p:txBody>
        </p:sp>
        <p:sp>
          <p:nvSpPr>
            <p:cNvPr id="858124" name="Text Box 12"/>
            <p:cNvSpPr txBox="1">
              <a:spLocks noChangeArrowheads="1"/>
            </p:cNvSpPr>
            <p:nvPr/>
          </p:nvSpPr>
          <p:spPr bwMode="auto">
            <a:xfrm>
              <a:off x="4314" y="1353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[2]</a:t>
              </a:r>
            </a:p>
          </p:txBody>
        </p:sp>
        <p:sp>
          <p:nvSpPr>
            <p:cNvPr id="858125" name="Text Box 13"/>
            <p:cNvSpPr txBox="1">
              <a:spLocks noChangeArrowheads="1"/>
            </p:cNvSpPr>
            <p:nvPr/>
          </p:nvSpPr>
          <p:spPr bwMode="auto">
            <a:xfrm>
              <a:off x="4314" y="1659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</p:grpSp>
      <p:sp>
        <p:nvSpPr>
          <p:cNvPr id="858126" name="Text Box 14"/>
          <p:cNvSpPr txBox="1">
            <a:spLocks noChangeArrowheads="1"/>
          </p:cNvSpPr>
          <p:nvPr/>
        </p:nvSpPr>
        <p:spPr bwMode="auto">
          <a:xfrm>
            <a:off x="7472363" y="1274763"/>
            <a:ext cx="852487" cy="173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Leslie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6600CC"/>
                </a:solidFill>
              </a:rPr>
              <a:t>Phyllis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6600CC"/>
                </a:solidFill>
              </a:rPr>
              <a:t>Nan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endParaRPr lang="en-US">
              <a:solidFill>
                <a:srgbClr val="6600CC"/>
              </a:solidFill>
            </a:endParaRPr>
          </a:p>
        </p:txBody>
      </p:sp>
      <p:sp>
        <p:nvSpPr>
          <p:cNvPr id="858127" name="Line 15"/>
          <p:cNvSpPr>
            <a:spLocks noChangeShapeType="1"/>
          </p:cNvSpPr>
          <p:nvPr/>
        </p:nvSpPr>
        <p:spPr bwMode="auto">
          <a:xfrm>
            <a:off x="5791200" y="6115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28" name="Rectangle 16"/>
          <p:cNvSpPr>
            <a:spLocks noChangeArrowheads="1"/>
          </p:cNvSpPr>
          <p:nvPr/>
        </p:nvSpPr>
        <p:spPr bwMode="auto">
          <a:xfrm>
            <a:off x="5724525" y="4171950"/>
            <a:ext cx="3343275" cy="26098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8129" name="Text Box 17"/>
          <p:cNvSpPr txBox="1">
            <a:spLocks noChangeArrowheads="1"/>
          </p:cNvSpPr>
          <p:nvPr/>
        </p:nvSpPr>
        <p:spPr bwMode="auto">
          <a:xfrm>
            <a:off x="8410575" y="1047750"/>
            <a:ext cx="742950" cy="128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2000</a:t>
            </a:r>
          </a:p>
          <a:p>
            <a:pPr algn="l"/>
            <a:endParaRPr lang="en-US" sz="1200">
              <a:solidFill>
                <a:srgbClr val="FF0000"/>
              </a:solidFill>
            </a:endParaRPr>
          </a:p>
          <a:p>
            <a:pPr algn="l"/>
            <a:r>
              <a:rPr lang="en-US">
                <a:solidFill>
                  <a:srgbClr val="FF0000"/>
                </a:solidFill>
              </a:rPr>
              <a:t>2020</a:t>
            </a:r>
          </a:p>
          <a:p>
            <a:pPr algn="l"/>
            <a:endParaRPr lang="en-US" sz="1200">
              <a:solidFill>
                <a:srgbClr val="FF0000"/>
              </a:solidFill>
            </a:endParaRPr>
          </a:p>
          <a:p>
            <a:pPr algn="l"/>
            <a:r>
              <a:rPr lang="en-US">
                <a:solidFill>
                  <a:srgbClr val="FF0000"/>
                </a:solidFill>
              </a:rPr>
              <a:t>2040</a:t>
            </a:r>
          </a:p>
        </p:txBody>
      </p:sp>
      <p:grpSp>
        <p:nvGrpSpPr>
          <p:cNvPr id="858130" name="Group 18"/>
          <p:cNvGrpSpPr>
            <a:grpSpLocks/>
          </p:cNvGrpSpPr>
          <p:nvPr/>
        </p:nvGrpSpPr>
        <p:grpSpPr bwMode="auto">
          <a:xfrm>
            <a:off x="6296025" y="800100"/>
            <a:ext cx="1028700" cy="495300"/>
            <a:chOff x="3966" y="504"/>
            <a:chExt cx="648" cy="312"/>
          </a:xfrm>
        </p:grpSpPr>
        <p:sp>
          <p:nvSpPr>
            <p:cNvPr id="858131" name="Rectangle 19"/>
            <p:cNvSpPr>
              <a:spLocks noChangeArrowheads="1"/>
            </p:cNvSpPr>
            <p:nvPr/>
          </p:nvSpPr>
          <p:spPr bwMode="auto">
            <a:xfrm>
              <a:off x="3966" y="504"/>
              <a:ext cx="648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8132" name="Text Box 20"/>
            <p:cNvSpPr txBox="1">
              <a:spLocks noChangeArrowheads="1"/>
            </p:cNvSpPr>
            <p:nvPr/>
          </p:nvSpPr>
          <p:spPr bwMode="auto">
            <a:xfrm>
              <a:off x="4142" y="585"/>
              <a:ext cx="4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arr        </a:t>
              </a:r>
            </a:p>
          </p:txBody>
        </p:sp>
      </p:grpSp>
      <p:grpSp>
        <p:nvGrpSpPr>
          <p:cNvPr id="858133" name="Group 21"/>
          <p:cNvGrpSpPr>
            <a:grpSpLocks/>
          </p:cNvGrpSpPr>
          <p:nvPr/>
        </p:nvGrpSpPr>
        <p:grpSpPr bwMode="auto">
          <a:xfrm>
            <a:off x="6553200" y="723900"/>
            <a:ext cx="2619375" cy="1819275"/>
            <a:chOff x="5760" y="3552"/>
            <a:chExt cx="1650" cy="1146"/>
          </a:xfrm>
        </p:grpSpPr>
        <p:sp>
          <p:nvSpPr>
            <p:cNvPr id="858134" name="Rectangle 22"/>
            <p:cNvSpPr>
              <a:spLocks noChangeArrowheads="1"/>
            </p:cNvSpPr>
            <p:nvPr/>
          </p:nvSpPr>
          <p:spPr bwMode="auto">
            <a:xfrm>
              <a:off x="5760" y="3672"/>
              <a:ext cx="1218" cy="48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8135" name="Rectangle 23"/>
            <p:cNvSpPr>
              <a:spLocks noChangeArrowheads="1"/>
            </p:cNvSpPr>
            <p:nvPr/>
          </p:nvSpPr>
          <p:spPr bwMode="auto">
            <a:xfrm>
              <a:off x="6978" y="3552"/>
              <a:ext cx="432" cy="48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8136" name="Rectangle 24"/>
            <p:cNvSpPr>
              <a:spLocks noChangeArrowheads="1"/>
            </p:cNvSpPr>
            <p:nvPr/>
          </p:nvSpPr>
          <p:spPr bwMode="auto">
            <a:xfrm>
              <a:off x="5946" y="4158"/>
              <a:ext cx="276" cy="54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8137" name="Text Box 25"/>
            <p:cNvSpPr txBox="1">
              <a:spLocks noChangeArrowheads="1"/>
            </p:cNvSpPr>
            <p:nvPr/>
          </p:nvSpPr>
          <p:spPr bwMode="auto">
            <a:xfrm>
              <a:off x="5780" y="3984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6600CC"/>
                  </a:solidFill>
                </a:rPr>
                <a:t>arr    </a:t>
              </a:r>
            </a:p>
          </p:txBody>
        </p:sp>
        <p:sp>
          <p:nvSpPr>
            <p:cNvPr id="858138" name="Rectangle 26"/>
            <p:cNvSpPr>
              <a:spLocks noChangeArrowheads="1"/>
            </p:cNvSpPr>
            <p:nvPr/>
          </p:nvSpPr>
          <p:spPr bwMode="auto">
            <a:xfrm>
              <a:off x="5956" y="4168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858139" name="Rectangle 27"/>
            <p:cNvSpPr>
              <a:spLocks noChangeArrowheads="1"/>
            </p:cNvSpPr>
            <p:nvPr/>
          </p:nvSpPr>
          <p:spPr bwMode="auto">
            <a:xfrm>
              <a:off x="5962" y="4450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[1]</a:t>
              </a:r>
            </a:p>
          </p:txBody>
        </p:sp>
      </p:grpSp>
      <p:grpSp>
        <p:nvGrpSpPr>
          <p:cNvPr id="858140" name="Group 28"/>
          <p:cNvGrpSpPr>
            <a:grpSpLocks/>
          </p:cNvGrpSpPr>
          <p:nvPr/>
        </p:nvGrpSpPr>
        <p:grpSpPr bwMode="auto">
          <a:xfrm>
            <a:off x="6565900" y="1295400"/>
            <a:ext cx="2644775" cy="1695450"/>
            <a:chOff x="5760" y="2592"/>
            <a:chExt cx="1666" cy="1068"/>
          </a:xfrm>
        </p:grpSpPr>
        <p:sp>
          <p:nvSpPr>
            <p:cNvPr id="858141" name="Rectangle 29"/>
            <p:cNvSpPr>
              <a:spLocks noChangeArrowheads="1"/>
            </p:cNvSpPr>
            <p:nvPr/>
          </p:nvSpPr>
          <p:spPr bwMode="auto">
            <a:xfrm>
              <a:off x="6994" y="2676"/>
              <a:ext cx="432" cy="31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8142" name="Rectangle 30"/>
            <p:cNvSpPr>
              <a:spLocks noChangeArrowheads="1"/>
            </p:cNvSpPr>
            <p:nvPr/>
          </p:nvSpPr>
          <p:spPr bwMode="auto">
            <a:xfrm>
              <a:off x="5811" y="2838"/>
              <a:ext cx="1189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8143" name="Rectangle 31"/>
            <p:cNvSpPr>
              <a:spLocks noChangeArrowheads="1"/>
            </p:cNvSpPr>
            <p:nvPr/>
          </p:nvSpPr>
          <p:spPr bwMode="auto">
            <a:xfrm>
              <a:off x="5934" y="3120"/>
              <a:ext cx="269" cy="54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8144" name="Text Box 32"/>
            <p:cNvSpPr txBox="1">
              <a:spLocks noChangeArrowheads="1"/>
            </p:cNvSpPr>
            <p:nvPr/>
          </p:nvSpPr>
          <p:spPr bwMode="auto">
            <a:xfrm>
              <a:off x="5760" y="2946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6600CC"/>
                  </a:solidFill>
                </a:rPr>
                <a:t>arr    </a:t>
              </a:r>
            </a:p>
          </p:txBody>
        </p:sp>
        <p:sp>
          <p:nvSpPr>
            <p:cNvPr id="858145" name="Rectangle 33"/>
            <p:cNvSpPr>
              <a:spLocks noChangeArrowheads="1"/>
            </p:cNvSpPr>
            <p:nvPr/>
          </p:nvSpPr>
          <p:spPr bwMode="auto">
            <a:xfrm>
              <a:off x="5944" y="3130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858146" name="Rectangle 34"/>
            <p:cNvSpPr>
              <a:spLocks noChangeArrowheads="1"/>
            </p:cNvSpPr>
            <p:nvPr/>
          </p:nvSpPr>
          <p:spPr bwMode="auto">
            <a:xfrm>
              <a:off x="5806" y="2592"/>
              <a:ext cx="432" cy="31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58147" name="AutoShape 35"/>
          <p:cNvSpPr>
            <a:spLocks noChangeArrowheads="1"/>
          </p:cNvSpPr>
          <p:nvPr/>
        </p:nvSpPr>
        <p:spPr bwMode="auto">
          <a:xfrm>
            <a:off x="-5305425" y="4933950"/>
            <a:ext cx="3286125" cy="742950"/>
          </a:xfrm>
          <a:prstGeom prst="wedgeRoundRectCallout">
            <a:avLst>
              <a:gd name="adj1" fmla="val 435"/>
              <a:gd name="adj2" fmla="val 115171"/>
              <a:gd name="adj3" fmla="val 16667"/>
            </a:avLst>
          </a:prstGeom>
          <a:solidFill>
            <a:srgbClr val="FBFFF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arr [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/>
              <a:t>]  is</a:t>
            </a:r>
          </a:p>
          <a:p>
            <a:r>
              <a:rPr lang="en-US"/>
              <a:t>“            ”</a:t>
            </a:r>
          </a:p>
        </p:txBody>
      </p:sp>
      <p:grpSp>
        <p:nvGrpSpPr>
          <p:cNvPr id="858148" name="Group 36"/>
          <p:cNvGrpSpPr>
            <a:grpSpLocks/>
          </p:cNvGrpSpPr>
          <p:nvPr/>
        </p:nvGrpSpPr>
        <p:grpSpPr bwMode="auto">
          <a:xfrm>
            <a:off x="76200" y="60325"/>
            <a:ext cx="6181725" cy="6769100"/>
            <a:chOff x="48" y="38"/>
            <a:chExt cx="3894" cy="4264"/>
          </a:xfrm>
        </p:grpSpPr>
        <p:grpSp>
          <p:nvGrpSpPr>
            <p:cNvPr id="858149" name="Group 37"/>
            <p:cNvGrpSpPr>
              <a:grpSpLocks/>
            </p:cNvGrpSpPr>
            <p:nvPr/>
          </p:nvGrpSpPr>
          <p:grpSpPr bwMode="auto">
            <a:xfrm>
              <a:off x="48" y="38"/>
              <a:ext cx="3726" cy="4264"/>
              <a:chOff x="48" y="38"/>
              <a:chExt cx="3726" cy="4264"/>
            </a:xfrm>
          </p:grpSpPr>
          <p:grpSp>
            <p:nvGrpSpPr>
              <p:cNvPr id="858150" name="Group 38"/>
              <p:cNvGrpSpPr>
                <a:grpSpLocks/>
              </p:cNvGrpSpPr>
              <p:nvPr/>
            </p:nvGrpSpPr>
            <p:grpSpPr bwMode="auto">
              <a:xfrm>
                <a:off x="78" y="2688"/>
                <a:ext cx="3452" cy="1546"/>
                <a:chOff x="1110" y="1787"/>
                <a:chExt cx="3452" cy="1546"/>
              </a:xfrm>
            </p:grpSpPr>
            <p:sp>
              <p:nvSpPr>
                <p:cNvPr id="85815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110" y="1787"/>
                  <a:ext cx="3452" cy="1546"/>
                </a:xfrm>
                <a:prstGeom prst="rect">
                  <a:avLst/>
                </a:prstGeom>
                <a:solidFill>
                  <a:srgbClr val="FFFB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700"/>
                    <a:t>void reversePrint(string </a:t>
                  </a:r>
                  <a:r>
                    <a:rPr lang="en-US" sz="1700">
                      <a:solidFill>
                        <a:srgbClr val="6600CC"/>
                      </a:solidFill>
                    </a:rPr>
                    <a:t>arr</a:t>
                  </a:r>
                  <a:r>
                    <a:rPr lang="en-US" sz="1700"/>
                    <a:t>[ ], int </a:t>
                  </a:r>
                  <a:r>
                    <a:rPr lang="en-US" sz="1700">
                      <a:solidFill>
                        <a:srgbClr val="6600CC"/>
                      </a:solidFill>
                    </a:rPr>
                    <a:t>size</a:t>
                  </a:r>
                  <a:r>
                    <a:rPr lang="en-US" sz="1700"/>
                    <a:t>)</a:t>
                  </a:r>
                </a:p>
                <a:p>
                  <a:pPr algn="l"/>
                  <a:r>
                    <a:rPr lang="en-US" sz="1200"/>
                    <a:t>{</a:t>
                  </a:r>
                </a:p>
                <a:p>
                  <a:pPr algn="l"/>
                  <a:endParaRPr lang="en-US" sz="12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r>
                    <a:rPr lang="en-US" sz="1200"/>
                    <a:t>}</a:t>
                  </a:r>
                </a:p>
              </p:txBody>
            </p:sp>
            <p:sp>
              <p:nvSpPr>
                <p:cNvPr id="858152" name="Rectangle 40"/>
                <p:cNvSpPr>
                  <a:spLocks noChangeArrowheads="1"/>
                </p:cNvSpPr>
                <p:nvPr/>
              </p:nvSpPr>
              <p:spPr bwMode="auto">
                <a:xfrm>
                  <a:off x="1308" y="2064"/>
                  <a:ext cx="2205" cy="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if (size == 0) // an empty array</a:t>
                  </a:r>
                </a:p>
                <a:p>
                  <a:pPr algn="l"/>
                  <a:endParaRPr lang="en-US" sz="200"/>
                </a:p>
                <a:p>
                  <a:pPr algn="l"/>
                  <a:r>
                    <a:rPr lang="en-US"/>
                    <a:t>    return;</a:t>
                  </a:r>
                </a:p>
              </p:txBody>
            </p:sp>
            <p:sp>
              <p:nvSpPr>
                <p:cNvPr id="858153" name="Rectangle 41"/>
                <p:cNvSpPr>
                  <a:spLocks noChangeArrowheads="1"/>
                </p:cNvSpPr>
                <p:nvPr/>
              </p:nvSpPr>
              <p:spPr bwMode="auto">
                <a:xfrm>
                  <a:off x="1296" y="2429"/>
                  <a:ext cx="2361" cy="8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else </a:t>
                  </a:r>
                </a:p>
                <a:p>
                  <a:pPr algn="l"/>
                  <a:r>
                    <a:rPr lang="en-US" sz="1200"/>
                    <a:t>{</a:t>
                  </a:r>
                </a:p>
                <a:p>
                  <a:pPr algn="l"/>
                  <a:r>
                    <a:rPr lang="en-US"/>
                    <a:t>    reversePrint(</a:t>
                  </a:r>
                  <a:r>
                    <a:rPr lang="en-US">
                      <a:solidFill>
                        <a:srgbClr val="6600CC"/>
                      </a:solidFill>
                    </a:rPr>
                    <a:t>arr + 1</a:t>
                  </a:r>
                  <a:r>
                    <a:rPr lang="en-US"/>
                    <a:t>,  </a:t>
                  </a:r>
                  <a:r>
                    <a:rPr lang="en-US">
                      <a:solidFill>
                        <a:srgbClr val="6600CC"/>
                      </a:solidFill>
                    </a:rPr>
                    <a:t>size – 1 </a:t>
                  </a:r>
                  <a:r>
                    <a:rPr lang="en-US"/>
                    <a:t>);</a:t>
                  </a:r>
                </a:p>
                <a:p>
                  <a:pPr algn="l"/>
                  <a:r>
                    <a:rPr lang="en-US"/>
                    <a:t>    cout &lt;&lt; arr[</a:t>
                  </a:r>
                  <a:r>
                    <a:rPr lang="en-US">
                      <a:solidFill>
                        <a:srgbClr val="6600CC"/>
                      </a:solidFill>
                    </a:rPr>
                    <a:t>0</a:t>
                  </a:r>
                  <a:r>
                    <a:rPr lang="en-US"/>
                    <a:t>] &lt;&lt; “\n”;</a:t>
                  </a:r>
                </a:p>
                <a:p>
                  <a:pPr algn="l"/>
                  <a:r>
                    <a:rPr lang="en-US" sz="1200"/>
                    <a:t>}</a:t>
                  </a:r>
                </a:p>
              </p:txBody>
            </p:sp>
          </p:grpSp>
          <p:grpSp>
            <p:nvGrpSpPr>
              <p:cNvPr id="858154" name="Group 42"/>
              <p:cNvGrpSpPr>
                <a:grpSpLocks/>
              </p:cNvGrpSpPr>
              <p:nvPr/>
            </p:nvGrpSpPr>
            <p:grpSpPr bwMode="auto">
              <a:xfrm>
                <a:off x="2880" y="2928"/>
                <a:ext cx="714" cy="540"/>
                <a:chOff x="2880" y="2928"/>
                <a:chExt cx="714" cy="540"/>
              </a:xfrm>
            </p:grpSpPr>
            <p:sp>
              <p:nvSpPr>
                <p:cNvPr id="858155" name="Rectangle 43"/>
                <p:cNvSpPr>
                  <a:spLocks noChangeArrowheads="1"/>
                </p:cNvSpPr>
                <p:nvPr/>
              </p:nvSpPr>
              <p:spPr bwMode="auto">
                <a:xfrm>
                  <a:off x="2880" y="2928"/>
                  <a:ext cx="714" cy="540"/>
                </a:xfrm>
                <a:prstGeom prst="rect">
                  <a:avLst/>
                </a:prstGeom>
                <a:solidFill>
                  <a:srgbClr val="CC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58156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919" y="2972"/>
                  <a:ext cx="32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chemeClr val="tx1"/>
                      </a:solidFill>
                    </a:rPr>
                    <a:t>arr</a:t>
                  </a:r>
                </a:p>
              </p:txBody>
            </p:sp>
            <p:sp>
              <p:nvSpPr>
                <p:cNvPr id="85815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880" y="3212"/>
                  <a:ext cx="38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chemeClr val="tx1"/>
                      </a:solidFill>
                    </a:rPr>
                    <a:t>size</a:t>
                  </a:r>
                </a:p>
              </p:txBody>
            </p:sp>
            <p:sp>
              <p:nvSpPr>
                <p:cNvPr id="858158" name="Rectangle 46"/>
                <p:cNvSpPr>
                  <a:spLocks noChangeArrowheads="1"/>
                </p:cNvSpPr>
                <p:nvPr/>
              </p:nvSpPr>
              <p:spPr bwMode="auto">
                <a:xfrm>
                  <a:off x="3216" y="3234"/>
                  <a:ext cx="336" cy="192"/>
                </a:xfrm>
                <a:prstGeom prst="rect">
                  <a:avLst/>
                </a:prstGeom>
                <a:solidFill>
                  <a:srgbClr val="FF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58159" name="Rectangle 47"/>
                <p:cNvSpPr>
                  <a:spLocks noChangeArrowheads="1"/>
                </p:cNvSpPr>
                <p:nvPr/>
              </p:nvSpPr>
              <p:spPr bwMode="auto">
                <a:xfrm>
                  <a:off x="3222" y="3000"/>
                  <a:ext cx="336" cy="192"/>
                </a:xfrm>
                <a:prstGeom prst="rect">
                  <a:avLst/>
                </a:prstGeom>
                <a:solidFill>
                  <a:srgbClr val="FF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58160" name="Line 48"/>
              <p:cNvSpPr>
                <a:spLocks noChangeShapeType="1"/>
              </p:cNvSpPr>
              <p:nvPr/>
            </p:nvSpPr>
            <p:spPr bwMode="auto">
              <a:xfrm>
                <a:off x="294" y="374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8161" name="Text Box 49"/>
              <p:cNvSpPr txBox="1">
                <a:spLocks noChangeArrowheads="1"/>
              </p:cNvSpPr>
              <p:nvPr/>
            </p:nvSpPr>
            <p:spPr bwMode="auto">
              <a:xfrm>
                <a:off x="3292" y="3225"/>
                <a:ext cx="3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>
                    <a:solidFill>
                      <a:srgbClr val="006666"/>
                    </a:solidFill>
                  </a:rPr>
                  <a:t>2</a:t>
                </a:r>
              </a:p>
            </p:txBody>
          </p:sp>
          <p:sp>
            <p:nvSpPr>
              <p:cNvPr id="858162" name="Text Box 50"/>
              <p:cNvSpPr txBox="1">
                <a:spLocks noChangeArrowheads="1"/>
              </p:cNvSpPr>
              <p:nvPr/>
            </p:nvSpPr>
            <p:spPr bwMode="auto">
              <a:xfrm>
                <a:off x="3160" y="2979"/>
                <a:ext cx="5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>
                    <a:solidFill>
                      <a:srgbClr val="006666"/>
                    </a:solidFill>
                  </a:rPr>
                  <a:t>2000</a:t>
                </a:r>
              </a:p>
            </p:txBody>
          </p:sp>
          <p:sp>
            <p:nvSpPr>
              <p:cNvPr id="858163" name="Rectangle 51"/>
              <p:cNvSpPr>
                <a:spLocks noChangeArrowheads="1"/>
              </p:cNvSpPr>
              <p:nvPr/>
            </p:nvSpPr>
            <p:spPr bwMode="auto">
              <a:xfrm>
                <a:off x="48" y="2658"/>
                <a:ext cx="3564" cy="1644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858164" name="Group 52"/>
              <p:cNvGrpSpPr>
                <a:grpSpLocks/>
              </p:cNvGrpSpPr>
              <p:nvPr/>
            </p:nvGrpSpPr>
            <p:grpSpPr bwMode="auto">
              <a:xfrm>
                <a:off x="138" y="1362"/>
                <a:ext cx="3452" cy="1546"/>
                <a:chOff x="1110" y="1787"/>
                <a:chExt cx="3452" cy="1546"/>
              </a:xfrm>
            </p:grpSpPr>
            <p:sp>
              <p:nvSpPr>
                <p:cNvPr id="858165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1110" y="1787"/>
                  <a:ext cx="3452" cy="1546"/>
                </a:xfrm>
                <a:prstGeom prst="rect">
                  <a:avLst/>
                </a:prstGeom>
                <a:solidFill>
                  <a:srgbClr val="FFFB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700"/>
                    <a:t>void reversePrint(string </a:t>
                  </a:r>
                  <a:r>
                    <a:rPr lang="en-US" sz="1700">
                      <a:solidFill>
                        <a:srgbClr val="6600CC"/>
                      </a:solidFill>
                    </a:rPr>
                    <a:t>arr</a:t>
                  </a:r>
                  <a:r>
                    <a:rPr lang="en-US" sz="1700"/>
                    <a:t>[ ], int </a:t>
                  </a:r>
                  <a:r>
                    <a:rPr lang="en-US" sz="1700">
                      <a:solidFill>
                        <a:srgbClr val="6600CC"/>
                      </a:solidFill>
                    </a:rPr>
                    <a:t>size</a:t>
                  </a:r>
                  <a:r>
                    <a:rPr lang="en-US" sz="1700"/>
                    <a:t>)</a:t>
                  </a:r>
                </a:p>
                <a:p>
                  <a:pPr algn="l"/>
                  <a:r>
                    <a:rPr lang="en-US" sz="1200"/>
                    <a:t>{</a:t>
                  </a:r>
                </a:p>
                <a:p>
                  <a:pPr algn="l"/>
                  <a:endParaRPr lang="en-US" sz="12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r>
                    <a:rPr lang="en-US" sz="1200"/>
                    <a:t>}</a:t>
                  </a:r>
                </a:p>
              </p:txBody>
            </p:sp>
            <p:sp>
              <p:nvSpPr>
                <p:cNvPr id="858166" name="Rectangle 54"/>
                <p:cNvSpPr>
                  <a:spLocks noChangeArrowheads="1"/>
                </p:cNvSpPr>
                <p:nvPr/>
              </p:nvSpPr>
              <p:spPr bwMode="auto">
                <a:xfrm>
                  <a:off x="1308" y="2064"/>
                  <a:ext cx="2205" cy="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if (size == 0) // an empty array</a:t>
                  </a:r>
                </a:p>
                <a:p>
                  <a:pPr algn="l"/>
                  <a:endParaRPr lang="en-US" sz="200"/>
                </a:p>
                <a:p>
                  <a:pPr algn="l"/>
                  <a:r>
                    <a:rPr lang="en-US"/>
                    <a:t>    return;</a:t>
                  </a:r>
                </a:p>
              </p:txBody>
            </p:sp>
            <p:sp>
              <p:nvSpPr>
                <p:cNvPr id="858167" name="Rectangle 55"/>
                <p:cNvSpPr>
                  <a:spLocks noChangeArrowheads="1"/>
                </p:cNvSpPr>
                <p:nvPr/>
              </p:nvSpPr>
              <p:spPr bwMode="auto">
                <a:xfrm>
                  <a:off x="1296" y="2429"/>
                  <a:ext cx="2318" cy="8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else </a:t>
                  </a:r>
                </a:p>
                <a:p>
                  <a:pPr algn="l"/>
                  <a:r>
                    <a:rPr lang="en-US" sz="1200"/>
                    <a:t>{</a:t>
                  </a:r>
                </a:p>
                <a:p>
                  <a:pPr algn="l"/>
                  <a:r>
                    <a:rPr lang="en-US"/>
                    <a:t>    reversePrint(</a:t>
                  </a:r>
                  <a:r>
                    <a:rPr lang="en-US">
                      <a:solidFill>
                        <a:srgbClr val="6600CC"/>
                      </a:solidFill>
                    </a:rPr>
                    <a:t>arr + 1</a:t>
                  </a:r>
                  <a:r>
                    <a:rPr lang="en-US"/>
                    <a:t>, </a:t>
                  </a:r>
                  <a:r>
                    <a:rPr lang="en-US">
                      <a:solidFill>
                        <a:srgbClr val="6600CC"/>
                      </a:solidFill>
                    </a:rPr>
                    <a:t>size – 1</a:t>
                  </a:r>
                  <a:r>
                    <a:rPr lang="en-US"/>
                    <a:t> );</a:t>
                  </a:r>
                </a:p>
                <a:p>
                  <a:pPr algn="l"/>
                  <a:r>
                    <a:rPr lang="en-US"/>
                    <a:t>    cout &lt;&lt; arr[0] &lt;&lt; “\n”;</a:t>
                  </a:r>
                </a:p>
                <a:p>
                  <a:pPr algn="l"/>
                  <a:r>
                    <a:rPr lang="en-US" sz="1200"/>
                    <a:t>}</a:t>
                  </a:r>
                </a:p>
              </p:txBody>
            </p:sp>
          </p:grpSp>
          <p:sp>
            <p:nvSpPr>
              <p:cNvPr id="858168" name="Line 56"/>
              <p:cNvSpPr>
                <a:spLocks noChangeShapeType="1"/>
              </p:cNvSpPr>
              <p:nvPr/>
            </p:nvSpPr>
            <p:spPr bwMode="auto">
              <a:xfrm>
                <a:off x="330" y="241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58169" name="Group 57"/>
              <p:cNvGrpSpPr>
                <a:grpSpLocks/>
              </p:cNvGrpSpPr>
              <p:nvPr/>
            </p:nvGrpSpPr>
            <p:grpSpPr bwMode="auto">
              <a:xfrm>
                <a:off x="2928" y="1620"/>
                <a:ext cx="714" cy="540"/>
                <a:chOff x="2880" y="2928"/>
                <a:chExt cx="714" cy="540"/>
              </a:xfrm>
            </p:grpSpPr>
            <p:sp>
              <p:nvSpPr>
                <p:cNvPr id="858170" name="Rectangle 58"/>
                <p:cNvSpPr>
                  <a:spLocks noChangeArrowheads="1"/>
                </p:cNvSpPr>
                <p:nvPr/>
              </p:nvSpPr>
              <p:spPr bwMode="auto">
                <a:xfrm>
                  <a:off x="2880" y="2928"/>
                  <a:ext cx="714" cy="540"/>
                </a:xfrm>
                <a:prstGeom prst="rect">
                  <a:avLst/>
                </a:prstGeom>
                <a:solidFill>
                  <a:srgbClr val="CC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58171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919" y="2972"/>
                  <a:ext cx="32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chemeClr val="tx1"/>
                      </a:solidFill>
                    </a:rPr>
                    <a:t>arr</a:t>
                  </a:r>
                </a:p>
              </p:txBody>
            </p:sp>
            <p:sp>
              <p:nvSpPr>
                <p:cNvPr id="858172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2880" y="3212"/>
                  <a:ext cx="38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chemeClr val="tx1"/>
                      </a:solidFill>
                    </a:rPr>
                    <a:t>size</a:t>
                  </a:r>
                </a:p>
              </p:txBody>
            </p:sp>
            <p:sp>
              <p:nvSpPr>
                <p:cNvPr id="858173" name="Rectangle 61"/>
                <p:cNvSpPr>
                  <a:spLocks noChangeArrowheads="1"/>
                </p:cNvSpPr>
                <p:nvPr/>
              </p:nvSpPr>
              <p:spPr bwMode="auto">
                <a:xfrm>
                  <a:off x="3216" y="3234"/>
                  <a:ext cx="336" cy="192"/>
                </a:xfrm>
                <a:prstGeom prst="rect">
                  <a:avLst/>
                </a:prstGeom>
                <a:solidFill>
                  <a:srgbClr val="FF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58174" name="Rectangle 62"/>
                <p:cNvSpPr>
                  <a:spLocks noChangeArrowheads="1"/>
                </p:cNvSpPr>
                <p:nvPr/>
              </p:nvSpPr>
              <p:spPr bwMode="auto">
                <a:xfrm>
                  <a:off x="3222" y="3000"/>
                  <a:ext cx="336" cy="192"/>
                </a:xfrm>
                <a:prstGeom prst="rect">
                  <a:avLst/>
                </a:prstGeom>
                <a:solidFill>
                  <a:srgbClr val="FF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58175" name="Text Box 63"/>
              <p:cNvSpPr txBox="1">
                <a:spLocks noChangeArrowheads="1"/>
              </p:cNvSpPr>
              <p:nvPr/>
            </p:nvSpPr>
            <p:spPr bwMode="auto">
              <a:xfrm>
                <a:off x="3204" y="1689"/>
                <a:ext cx="4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>
                    <a:solidFill>
                      <a:srgbClr val="006666"/>
                    </a:solidFill>
                  </a:rPr>
                  <a:t>2020</a:t>
                </a:r>
              </a:p>
            </p:txBody>
          </p:sp>
          <p:sp>
            <p:nvSpPr>
              <p:cNvPr id="858176" name="Text Box 64"/>
              <p:cNvSpPr txBox="1">
                <a:spLocks noChangeArrowheads="1"/>
              </p:cNvSpPr>
              <p:nvPr/>
            </p:nvSpPr>
            <p:spPr bwMode="auto">
              <a:xfrm>
                <a:off x="3298" y="1911"/>
                <a:ext cx="3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>
                    <a:solidFill>
                      <a:srgbClr val="006666"/>
                    </a:solidFill>
                  </a:rPr>
                  <a:t>2</a:t>
                </a:r>
              </a:p>
            </p:txBody>
          </p:sp>
          <p:sp>
            <p:nvSpPr>
              <p:cNvPr id="858177" name="Rectangle 65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3564" cy="1644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858178" name="Group 66"/>
              <p:cNvGrpSpPr>
                <a:grpSpLocks/>
              </p:cNvGrpSpPr>
              <p:nvPr/>
            </p:nvGrpSpPr>
            <p:grpSpPr bwMode="auto">
              <a:xfrm>
                <a:off x="240" y="38"/>
                <a:ext cx="3452" cy="1546"/>
                <a:chOff x="1110" y="1787"/>
                <a:chExt cx="3452" cy="1546"/>
              </a:xfrm>
            </p:grpSpPr>
            <p:sp>
              <p:nvSpPr>
                <p:cNvPr id="858179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110" y="1787"/>
                  <a:ext cx="3452" cy="1546"/>
                </a:xfrm>
                <a:prstGeom prst="rect">
                  <a:avLst/>
                </a:prstGeom>
                <a:solidFill>
                  <a:srgbClr val="FFFB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700"/>
                    <a:t>void reversePrint(string </a:t>
                  </a:r>
                  <a:r>
                    <a:rPr lang="en-US" sz="1700">
                      <a:solidFill>
                        <a:srgbClr val="6600CC"/>
                      </a:solidFill>
                    </a:rPr>
                    <a:t>arr</a:t>
                  </a:r>
                  <a:r>
                    <a:rPr lang="en-US" sz="1700"/>
                    <a:t>[ ], int </a:t>
                  </a:r>
                  <a:r>
                    <a:rPr lang="en-US" sz="1700">
                      <a:solidFill>
                        <a:srgbClr val="6600CC"/>
                      </a:solidFill>
                    </a:rPr>
                    <a:t>size</a:t>
                  </a:r>
                  <a:r>
                    <a:rPr lang="en-US" sz="1700"/>
                    <a:t>)</a:t>
                  </a:r>
                </a:p>
                <a:p>
                  <a:pPr algn="l"/>
                  <a:r>
                    <a:rPr lang="en-US" sz="1200"/>
                    <a:t>{</a:t>
                  </a:r>
                </a:p>
                <a:p>
                  <a:pPr algn="l"/>
                  <a:endParaRPr lang="en-US" sz="12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r>
                    <a:rPr lang="en-US" sz="1200"/>
                    <a:t>}</a:t>
                  </a:r>
                </a:p>
              </p:txBody>
            </p:sp>
            <p:sp>
              <p:nvSpPr>
                <p:cNvPr id="858180" name="Rectangle 68"/>
                <p:cNvSpPr>
                  <a:spLocks noChangeArrowheads="1"/>
                </p:cNvSpPr>
                <p:nvPr/>
              </p:nvSpPr>
              <p:spPr bwMode="auto">
                <a:xfrm>
                  <a:off x="1308" y="2064"/>
                  <a:ext cx="2205" cy="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if (size == 0) // an empty array</a:t>
                  </a:r>
                </a:p>
                <a:p>
                  <a:pPr algn="l"/>
                  <a:endParaRPr lang="en-US" sz="200"/>
                </a:p>
                <a:p>
                  <a:pPr algn="l"/>
                  <a:r>
                    <a:rPr lang="en-US"/>
                    <a:t>    return;</a:t>
                  </a:r>
                </a:p>
              </p:txBody>
            </p:sp>
            <p:sp>
              <p:nvSpPr>
                <p:cNvPr id="858181" name="Rectangle 69"/>
                <p:cNvSpPr>
                  <a:spLocks noChangeArrowheads="1"/>
                </p:cNvSpPr>
                <p:nvPr/>
              </p:nvSpPr>
              <p:spPr bwMode="auto">
                <a:xfrm>
                  <a:off x="1296" y="2429"/>
                  <a:ext cx="2318" cy="8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else </a:t>
                  </a:r>
                </a:p>
                <a:p>
                  <a:pPr algn="l"/>
                  <a:r>
                    <a:rPr lang="en-US" sz="1200"/>
                    <a:t>{</a:t>
                  </a:r>
                </a:p>
                <a:p>
                  <a:pPr algn="l"/>
                  <a:r>
                    <a:rPr lang="en-US"/>
                    <a:t>    reversePrint(</a:t>
                  </a:r>
                  <a:r>
                    <a:rPr lang="en-US">
                      <a:solidFill>
                        <a:srgbClr val="6600CC"/>
                      </a:solidFill>
                    </a:rPr>
                    <a:t>arr + 1</a:t>
                  </a:r>
                  <a:r>
                    <a:rPr lang="en-US"/>
                    <a:t>, </a:t>
                  </a:r>
                  <a:r>
                    <a:rPr lang="en-US">
                      <a:solidFill>
                        <a:srgbClr val="6600CC"/>
                      </a:solidFill>
                    </a:rPr>
                    <a:t>size – 1</a:t>
                  </a:r>
                  <a:r>
                    <a:rPr lang="en-US"/>
                    <a:t> );</a:t>
                  </a:r>
                </a:p>
                <a:p>
                  <a:pPr algn="l"/>
                  <a:r>
                    <a:rPr lang="en-US"/>
                    <a:t>    cout &lt;&lt; arr[</a:t>
                  </a:r>
                  <a:r>
                    <a:rPr lang="en-US">
                      <a:solidFill>
                        <a:srgbClr val="6600CC"/>
                      </a:solidFill>
                    </a:rPr>
                    <a:t>0</a:t>
                  </a:r>
                  <a:r>
                    <a:rPr lang="en-US"/>
                    <a:t>] &lt;&lt; “\n”;</a:t>
                  </a:r>
                </a:p>
                <a:p>
                  <a:pPr algn="l"/>
                  <a:r>
                    <a:rPr lang="en-US" sz="1200"/>
                    <a:t>}</a:t>
                  </a:r>
                </a:p>
              </p:txBody>
            </p:sp>
          </p:grpSp>
          <p:grpSp>
            <p:nvGrpSpPr>
              <p:cNvPr id="858182" name="Group 70"/>
              <p:cNvGrpSpPr>
                <a:grpSpLocks/>
              </p:cNvGrpSpPr>
              <p:nvPr/>
            </p:nvGrpSpPr>
            <p:grpSpPr bwMode="auto">
              <a:xfrm>
                <a:off x="3030" y="296"/>
                <a:ext cx="714" cy="540"/>
                <a:chOff x="2880" y="2928"/>
                <a:chExt cx="714" cy="540"/>
              </a:xfrm>
            </p:grpSpPr>
            <p:sp>
              <p:nvSpPr>
                <p:cNvPr id="858183" name="Rectangle 71"/>
                <p:cNvSpPr>
                  <a:spLocks noChangeArrowheads="1"/>
                </p:cNvSpPr>
                <p:nvPr/>
              </p:nvSpPr>
              <p:spPr bwMode="auto">
                <a:xfrm>
                  <a:off x="2880" y="2928"/>
                  <a:ext cx="714" cy="540"/>
                </a:xfrm>
                <a:prstGeom prst="rect">
                  <a:avLst/>
                </a:prstGeom>
                <a:solidFill>
                  <a:srgbClr val="CC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58184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919" y="2972"/>
                  <a:ext cx="32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chemeClr val="tx1"/>
                      </a:solidFill>
                    </a:rPr>
                    <a:t>arr</a:t>
                  </a:r>
                </a:p>
              </p:txBody>
            </p:sp>
            <p:sp>
              <p:nvSpPr>
                <p:cNvPr id="858185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880" y="3212"/>
                  <a:ext cx="38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chemeClr val="tx1"/>
                      </a:solidFill>
                    </a:rPr>
                    <a:t>size</a:t>
                  </a:r>
                </a:p>
              </p:txBody>
            </p:sp>
            <p:sp>
              <p:nvSpPr>
                <p:cNvPr id="858186" name="Rectangle 74"/>
                <p:cNvSpPr>
                  <a:spLocks noChangeArrowheads="1"/>
                </p:cNvSpPr>
                <p:nvPr/>
              </p:nvSpPr>
              <p:spPr bwMode="auto">
                <a:xfrm>
                  <a:off x="3216" y="3234"/>
                  <a:ext cx="336" cy="192"/>
                </a:xfrm>
                <a:prstGeom prst="rect">
                  <a:avLst/>
                </a:prstGeom>
                <a:solidFill>
                  <a:srgbClr val="FF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58187" name="Rectangle 75"/>
                <p:cNvSpPr>
                  <a:spLocks noChangeArrowheads="1"/>
                </p:cNvSpPr>
                <p:nvPr/>
              </p:nvSpPr>
              <p:spPr bwMode="auto">
                <a:xfrm>
                  <a:off x="3222" y="3000"/>
                  <a:ext cx="336" cy="192"/>
                </a:xfrm>
                <a:prstGeom prst="rect">
                  <a:avLst/>
                </a:prstGeom>
                <a:solidFill>
                  <a:srgbClr val="FF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58188" name="Text Box 76"/>
              <p:cNvSpPr txBox="1">
                <a:spLocks noChangeArrowheads="1"/>
              </p:cNvSpPr>
              <p:nvPr/>
            </p:nvSpPr>
            <p:spPr bwMode="auto">
              <a:xfrm>
                <a:off x="3306" y="347"/>
                <a:ext cx="4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>
                    <a:solidFill>
                      <a:srgbClr val="006666"/>
                    </a:solidFill>
                  </a:rPr>
                  <a:t>2040</a:t>
                </a:r>
              </a:p>
            </p:txBody>
          </p:sp>
        </p:grpSp>
        <p:sp>
          <p:nvSpPr>
            <p:cNvPr id="858189" name="Text Box 77"/>
            <p:cNvSpPr txBox="1">
              <a:spLocks noChangeArrowheads="1"/>
            </p:cNvSpPr>
            <p:nvPr/>
          </p:nvSpPr>
          <p:spPr bwMode="auto">
            <a:xfrm>
              <a:off x="3430" y="585"/>
              <a:ext cx="5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solidFill>
                    <a:srgbClr val="006666"/>
                  </a:solidFill>
                </a:rPr>
                <a:t>1</a:t>
              </a:r>
            </a:p>
          </p:txBody>
        </p:sp>
      </p:grpSp>
      <p:sp>
        <p:nvSpPr>
          <p:cNvPr id="858190" name="Line 78"/>
          <p:cNvSpPr>
            <a:spLocks noChangeShapeType="1"/>
          </p:cNvSpPr>
          <p:nvPr/>
        </p:nvSpPr>
        <p:spPr bwMode="auto">
          <a:xfrm>
            <a:off x="704850" y="17335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91" name="Rectangle 79"/>
          <p:cNvSpPr>
            <a:spLocks noChangeArrowheads="1"/>
          </p:cNvSpPr>
          <p:nvPr/>
        </p:nvSpPr>
        <p:spPr bwMode="auto">
          <a:xfrm>
            <a:off x="228600" y="2038350"/>
            <a:ext cx="5657850" cy="26098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858192" name="Group 80"/>
          <p:cNvGrpSpPr>
            <a:grpSpLocks/>
          </p:cNvGrpSpPr>
          <p:nvPr/>
        </p:nvGrpSpPr>
        <p:grpSpPr bwMode="auto">
          <a:xfrm>
            <a:off x="657225" y="374650"/>
            <a:ext cx="5480050" cy="2454275"/>
            <a:chOff x="1110" y="1787"/>
            <a:chExt cx="3452" cy="1546"/>
          </a:xfrm>
        </p:grpSpPr>
        <p:sp>
          <p:nvSpPr>
            <p:cNvPr id="858193" name="Text Box 81"/>
            <p:cNvSpPr txBox="1">
              <a:spLocks noChangeArrowheads="1"/>
            </p:cNvSpPr>
            <p:nvPr/>
          </p:nvSpPr>
          <p:spPr bwMode="auto">
            <a:xfrm>
              <a:off x="1110" y="1787"/>
              <a:ext cx="3452" cy="1546"/>
            </a:xfrm>
            <a:prstGeom prst="rect">
              <a:avLst/>
            </a:prstGeom>
            <a:solidFill>
              <a:srgbClr val="FFFB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/>
                <a:t>void reversePrint(string </a:t>
              </a:r>
              <a:r>
                <a:rPr lang="en-US" sz="1700">
                  <a:solidFill>
                    <a:srgbClr val="6600CC"/>
                  </a:solidFill>
                </a:rPr>
                <a:t>arr</a:t>
              </a:r>
              <a:r>
                <a:rPr lang="en-US" sz="1700"/>
                <a:t>[ ], int </a:t>
              </a:r>
              <a:r>
                <a:rPr lang="en-US" sz="1700">
                  <a:solidFill>
                    <a:srgbClr val="6600CC"/>
                  </a:solidFill>
                </a:rPr>
                <a:t>size</a:t>
              </a:r>
              <a:r>
                <a:rPr lang="en-US" sz="1700"/>
                <a:t>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858194" name="Rectangle 82"/>
            <p:cNvSpPr>
              <a:spLocks noChangeArrowheads="1"/>
            </p:cNvSpPr>
            <p:nvPr/>
          </p:nvSpPr>
          <p:spPr bwMode="auto">
            <a:xfrm>
              <a:off x="1308" y="2064"/>
              <a:ext cx="2205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if (size == 0) // an empty array</a:t>
              </a:r>
            </a:p>
            <a:p>
              <a:pPr algn="l"/>
              <a:endParaRPr lang="en-US" sz="200"/>
            </a:p>
            <a:p>
              <a:pPr algn="l"/>
              <a:r>
                <a:rPr lang="en-US"/>
                <a:t>    return;</a:t>
              </a:r>
            </a:p>
          </p:txBody>
        </p:sp>
        <p:sp>
          <p:nvSpPr>
            <p:cNvPr id="858195" name="Rectangle 83"/>
            <p:cNvSpPr>
              <a:spLocks noChangeArrowheads="1"/>
            </p:cNvSpPr>
            <p:nvPr/>
          </p:nvSpPr>
          <p:spPr bwMode="auto">
            <a:xfrm>
              <a:off x="1296" y="2429"/>
              <a:ext cx="2318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else 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reversePrint(</a:t>
              </a:r>
              <a:r>
                <a:rPr lang="en-US">
                  <a:solidFill>
                    <a:srgbClr val="6600CC"/>
                  </a:solidFill>
                </a:rPr>
                <a:t>arr + 1</a:t>
              </a:r>
              <a:r>
                <a:rPr lang="en-US"/>
                <a:t>, </a:t>
              </a:r>
              <a:r>
                <a:rPr lang="en-US">
                  <a:solidFill>
                    <a:srgbClr val="6600CC"/>
                  </a:solidFill>
                </a:rPr>
                <a:t>size – 1</a:t>
              </a:r>
              <a:r>
                <a:rPr lang="en-US"/>
                <a:t> );</a:t>
              </a:r>
            </a:p>
            <a:p>
              <a:pPr algn="l"/>
              <a:r>
                <a:rPr lang="en-US"/>
                <a:t>    cout &lt;&lt; arr[</a:t>
              </a:r>
              <a:r>
                <a:rPr lang="en-US">
                  <a:solidFill>
                    <a:srgbClr val="6600CC"/>
                  </a:solidFill>
                </a:rPr>
                <a:t>0</a:t>
              </a:r>
              <a:r>
                <a:rPr lang="en-US"/>
                <a:t>] &lt;&lt; “\n”;</a:t>
              </a:r>
            </a:p>
            <a:p>
              <a:pPr algn="l"/>
              <a:r>
                <a:rPr lang="en-US" sz="1200"/>
                <a:t>}</a:t>
              </a:r>
            </a:p>
          </p:txBody>
        </p:sp>
      </p:grpSp>
      <p:grpSp>
        <p:nvGrpSpPr>
          <p:cNvPr id="858196" name="Group 84"/>
          <p:cNvGrpSpPr>
            <a:grpSpLocks/>
          </p:cNvGrpSpPr>
          <p:nvPr/>
        </p:nvGrpSpPr>
        <p:grpSpPr bwMode="auto">
          <a:xfrm>
            <a:off x="5114925" y="698500"/>
            <a:ext cx="1133475" cy="857250"/>
            <a:chOff x="2880" y="2928"/>
            <a:chExt cx="714" cy="540"/>
          </a:xfrm>
        </p:grpSpPr>
        <p:sp>
          <p:nvSpPr>
            <p:cNvPr id="858197" name="Rectangle 85"/>
            <p:cNvSpPr>
              <a:spLocks noChangeArrowheads="1"/>
            </p:cNvSpPr>
            <p:nvPr/>
          </p:nvSpPr>
          <p:spPr bwMode="auto">
            <a:xfrm>
              <a:off x="2880" y="2928"/>
              <a:ext cx="714" cy="540"/>
            </a:xfrm>
            <a:prstGeom prst="rect">
              <a:avLst/>
            </a:prstGeom>
            <a:solidFill>
              <a:srgbClr val="CC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8198" name="Text Box 86"/>
            <p:cNvSpPr txBox="1">
              <a:spLocks noChangeArrowheads="1"/>
            </p:cNvSpPr>
            <p:nvPr/>
          </p:nvSpPr>
          <p:spPr bwMode="auto">
            <a:xfrm>
              <a:off x="2919" y="2972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arr</a:t>
              </a:r>
            </a:p>
          </p:txBody>
        </p:sp>
        <p:sp>
          <p:nvSpPr>
            <p:cNvPr id="858199" name="Text Box 87"/>
            <p:cNvSpPr txBox="1">
              <a:spLocks noChangeArrowheads="1"/>
            </p:cNvSpPr>
            <p:nvPr/>
          </p:nvSpPr>
          <p:spPr bwMode="auto">
            <a:xfrm>
              <a:off x="2880" y="3212"/>
              <a:ext cx="3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size</a:t>
              </a:r>
            </a:p>
          </p:txBody>
        </p:sp>
        <p:sp>
          <p:nvSpPr>
            <p:cNvPr id="858200" name="Rectangle 88"/>
            <p:cNvSpPr>
              <a:spLocks noChangeArrowheads="1"/>
            </p:cNvSpPr>
            <p:nvPr/>
          </p:nvSpPr>
          <p:spPr bwMode="auto">
            <a:xfrm>
              <a:off x="3216" y="3234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8201" name="Rectangle 89"/>
            <p:cNvSpPr>
              <a:spLocks noChangeArrowheads="1"/>
            </p:cNvSpPr>
            <p:nvPr/>
          </p:nvSpPr>
          <p:spPr bwMode="auto">
            <a:xfrm>
              <a:off x="3222" y="3000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58202" name="Text Box 90"/>
          <p:cNvSpPr txBox="1">
            <a:spLocks noChangeArrowheads="1"/>
          </p:cNvSpPr>
          <p:nvPr/>
        </p:nvSpPr>
        <p:spPr bwMode="auto">
          <a:xfrm>
            <a:off x="2390775" y="3657600"/>
            <a:ext cx="1127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2040 + 1</a:t>
            </a:r>
          </a:p>
        </p:txBody>
      </p:sp>
      <p:sp>
        <p:nvSpPr>
          <p:cNvPr id="858203" name="Text Box 91"/>
          <p:cNvSpPr txBox="1">
            <a:spLocks noChangeArrowheads="1"/>
          </p:cNvSpPr>
          <p:nvPr/>
        </p:nvSpPr>
        <p:spPr bwMode="auto">
          <a:xfrm>
            <a:off x="3606800" y="3657600"/>
            <a:ext cx="393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58204" name="Line 92"/>
          <p:cNvSpPr>
            <a:spLocks noChangeShapeType="1"/>
          </p:cNvSpPr>
          <p:nvPr/>
        </p:nvSpPr>
        <p:spPr bwMode="auto">
          <a:xfrm>
            <a:off x="447675" y="561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205" name="Text Box 93"/>
          <p:cNvSpPr txBox="1">
            <a:spLocks noChangeArrowheads="1"/>
          </p:cNvSpPr>
          <p:nvPr/>
        </p:nvSpPr>
        <p:spPr bwMode="auto">
          <a:xfrm>
            <a:off x="5553075" y="798513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2060</a:t>
            </a:r>
          </a:p>
        </p:txBody>
      </p:sp>
      <p:grpSp>
        <p:nvGrpSpPr>
          <p:cNvPr id="858206" name="Group 94"/>
          <p:cNvGrpSpPr>
            <a:grpSpLocks/>
          </p:cNvGrpSpPr>
          <p:nvPr/>
        </p:nvGrpSpPr>
        <p:grpSpPr bwMode="auto">
          <a:xfrm>
            <a:off x="6565900" y="1733550"/>
            <a:ext cx="2644775" cy="1695450"/>
            <a:chOff x="5760" y="2592"/>
            <a:chExt cx="1666" cy="1068"/>
          </a:xfrm>
        </p:grpSpPr>
        <p:sp>
          <p:nvSpPr>
            <p:cNvPr id="858207" name="Rectangle 95"/>
            <p:cNvSpPr>
              <a:spLocks noChangeArrowheads="1"/>
            </p:cNvSpPr>
            <p:nvPr/>
          </p:nvSpPr>
          <p:spPr bwMode="auto">
            <a:xfrm>
              <a:off x="6994" y="2676"/>
              <a:ext cx="432" cy="31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8208" name="Rectangle 96"/>
            <p:cNvSpPr>
              <a:spLocks noChangeArrowheads="1"/>
            </p:cNvSpPr>
            <p:nvPr/>
          </p:nvSpPr>
          <p:spPr bwMode="auto">
            <a:xfrm>
              <a:off x="5811" y="2838"/>
              <a:ext cx="1189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8209" name="Rectangle 97"/>
            <p:cNvSpPr>
              <a:spLocks noChangeArrowheads="1"/>
            </p:cNvSpPr>
            <p:nvPr/>
          </p:nvSpPr>
          <p:spPr bwMode="auto">
            <a:xfrm>
              <a:off x="5934" y="3120"/>
              <a:ext cx="269" cy="54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8210" name="Text Box 98"/>
            <p:cNvSpPr txBox="1">
              <a:spLocks noChangeArrowheads="1"/>
            </p:cNvSpPr>
            <p:nvPr/>
          </p:nvSpPr>
          <p:spPr bwMode="auto">
            <a:xfrm>
              <a:off x="5760" y="2946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6600CC"/>
                  </a:solidFill>
                </a:rPr>
                <a:t>arr    </a:t>
              </a:r>
            </a:p>
          </p:txBody>
        </p:sp>
        <p:sp>
          <p:nvSpPr>
            <p:cNvPr id="858211" name="Rectangle 99"/>
            <p:cNvSpPr>
              <a:spLocks noChangeArrowheads="1"/>
            </p:cNvSpPr>
            <p:nvPr/>
          </p:nvSpPr>
          <p:spPr bwMode="auto">
            <a:xfrm>
              <a:off x="5944" y="3130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858212" name="Rectangle 100"/>
            <p:cNvSpPr>
              <a:spLocks noChangeArrowheads="1"/>
            </p:cNvSpPr>
            <p:nvPr/>
          </p:nvSpPr>
          <p:spPr bwMode="auto">
            <a:xfrm>
              <a:off x="5806" y="2592"/>
              <a:ext cx="432" cy="31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58213" name="AutoShape 101"/>
          <p:cNvSpPr>
            <a:spLocks noChangeArrowheads="1"/>
          </p:cNvSpPr>
          <p:nvPr/>
        </p:nvSpPr>
        <p:spPr bwMode="auto">
          <a:xfrm>
            <a:off x="2933700" y="1609725"/>
            <a:ext cx="3638550" cy="1400175"/>
          </a:xfrm>
          <a:prstGeom prst="wedgeRoundRectCallout">
            <a:avLst>
              <a:gd name="adj1" fmla="val -62829"/>
              <a:gd name="adj2" fmla="val -94444"/>
              <a:gd name="adj3" fmla="val 16667"/>
            </a:avLst>
          </a:prstGeom>
          <a:solidFill>
            <a:srgbClr val="E2FEE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We’ve hit our base case!  </a:t>
            </a:r>
          </a:p>
          <a:p>
            <a:endParaRPr lang="en-US"/>
          </a:p>
          <a:p>
            <a:r>
              <a:rPr lang="en-US"/>
              <a:t>We’ve got an empty array (of size 0) so we just return!</a:t>
            </a:r>
          </a:p>
        </p:txBody>
      </p:sp>
      <p:sp>
        <p:nvSpPr>
          <p:cNvPr id="858214" name="Line 102"/>
          <p:cNvSpPr>
            <a:spLocks noChangeShapeType="1"/>
          </p:cNvSpPr>
          <p:nvPr/>
        </p:nvSpPr>
        <p:spPr bwMode="auto">
          <a:xfrm>
            <a:off x="742950" y="990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215" name="Line 103"/>
          <p:cNvSpPr>
            <a:spLocks noChangeShapeType="1"/>
          </p:cNvSpPr>
          <p:nvPr/>
        </p:nvSpPr>
        <p:spPr bwMode="auto">
          <a:xfrm>
            <a:off x="981075" y="13049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5139 " pathEditMode="relative" ptsTypes="AA">
                                      <p:cBhvr>
                                        <p:cTn id="6" dur="2000" fill="hold"/>
                                        <p:tgtEl>
                                          <p:spTgt spid="858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8.14815E-6 L 4.16667E-6 0.34862 " pathEditMode="relative" ptsTypes="AA">
                                      <p:cBhvr>
                                        <p:cTn id="8" dur="2000" fill="hold"/>
                                        <p:tgtEl>
                                          <p:spTgt spid="858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5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5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38 -3.7037E-6 L 0.31667 -0.4208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58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5" y="-2104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7.40741E-7 L 0.22257 -0.366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58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8" y="-1831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3000"/>
                                        <p:tgtEl>
                                          <p:spTgt spid="858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5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0"/>
                                        <p:tgtEl>
                                          <p:spTgt spid="85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5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5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5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858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858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858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858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858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858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34861 L -2.5E-6 0.00139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858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61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35139 L -0.00104 0.00139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858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8190" grpId="0" animBg="1"/>
      <p:bldP spid="858190" grpId="1" animBg="1"/>
      <p:bldP spid="858191" grpId="0" animBg="1"/>
      <p:bldP spid="858191" grpId="1" animBg="1"/>
      <p:bldP spid="858202" grpId="0"/>
      <p:bldP spid="858202" grpId="1"/>
      <p:bldP spid="858202" grpId="2"/>
      <p:bldP spid="858203" grpId="0"/>
      <p:bldP spid="858203" grpId="1"/>
      <p:bldP spid="858203" grpId="2"/>
      <p:bldP spid="858204" grpId="0" animBg="1"/>
      <p:bldP spid="858204" grpId="1" animBg="1"/>
      <p:bldP spid="858205" grpId="0"/>
      <p:bldP spid="858205" grpId="1"/>
      <p:bldP spid="858213" grpId="0" animBg="1"/>
      <p:bldP spid="858213" grpId="1" animBg="1"/>
      <p:bldP spid="858214" grpId="0" animBg="1"/>
      <p:bldP spid="858214" grpId="1" animBg="1"/>
      <p:bldP spid="858215" grpId="0" animBg="1"/>
      <p:bldP spid="858215" grpId="1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9E84-F503-42A0-848B-3161500052DA}" type="slidenum">
              <a:rPr lang="en-US"/>
              <a:pPr/>
              <a:t>85</a:t>
            </a:fld>
            <a:endParaRPr lang="en-US"/>
          </a:p>
        </p:txBody>
      </p:sp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Working Through Recursion</a:t>
            </a:r>
          </a:p>
        </p:txBody>
      </p:sp>
      <p:grpSp>
        <p:nvGrpSpPr>
          <p:cNvPr id="860163" name="Group 3"/>
          <p:cNvGrpSpPr>
            <a:grpSpLocks/>
          </p:cNvGrpSpPr>
          <p:nvPr/>
        </p:nvGrpSpPr>
        <p:grpSpPr bwMode="auto">
          <a:xfrm>
            <a:off x="123825" y="4267200"/>
            <a:ext cx="5480050" cy="2454275"/>
            <a:chOff x="1110" y="1787"/>
            <a:chExt cx="3452" cy="1546"/>
          </a:xfrm>
        </p:grpSpPr>
        <p:sp>
          <p:nvSpPr>
            <p:cNvPr id="860164" name="Text Box 4"/>
            <p:cNvSpPr txBox="1">
              <a:spLocks noChangeArrowheads="1"/>
            </p:cNvSpPr>
            <p:nvPr/>
          </p:nvSpPr>
          <p:spPr bwMode="auto">
            <a:xfrm>
              <a:off x="1110" y="1787"/>
              <a:ext cx="3452" cy="1546"/>
            </a:xfrm>
            <a:prstGeom prst="rect">
              <a:avLst/>
            </a:prstGeom>
            <a:solidFill>
              <a:srgbClr val="FFFB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/>
                <a:t>void reversePrint(string </a:t>
              </a:r>
              <a:r>
                <a:rPr lang="en-US" sz="1700">
                  <a:solidFill>
                    <a:srgbClr val="6600CC"/>
                  </a:solidFill>
                </a:rPr>
                <a:t>arr</a:t>
              </a:r>
              <a:r>
                <a:rPr lang="en-US" sz="1700"/>
                <a:t>[ ], int </a:t>
              </a:r>
              <a:r>
                <a:rPr lang="en-US" sz="1700">
                  <a:solidFill>
                    <a:srgbClr val="6600CC"/>
                  </a:solidFill>
                </a:rPr>
                <a:t>size</a:t>
              </a:r>
              <a:r>
                <a:rPr lang="en-US" sz="1700"/>
                <a:t>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860165" name="Rectangle 5"/>
            <p:cNvSpPr>
              <a:spLocks noChangeArrowheads="1"/>
            </p:cNvSpPr>
            <p:nvPr/>
          </p:nvSpPr>
          <p:spPr bwMode="auto">
            <a:xfrm>
              <a:off x="1308" y="2064"/>
              <a:ext cx="2205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if (size == 0) // an empty array</a:t>
              </a:r>
            </a:p>
            <a:p>
              <a:pPr algn="l"/>
              <a:endParaRPr lang="en-US" sz="200"/>
            </a:p>
            <a:p>
              <a:pPr algn="l"/>
              <a:r>
                <a:rPr lang="en-US"/>
                <a:t>    return;</a:t>
              </a:r>
            </a:p>
          </p:txBody>
        </p:sp>
        <p:sp>
          <p:nvSpPr>
            <p:cNvPr id="860166" name="Rectangle 6"/>
            <p:cNvSpPr>
              <a:spLocks noChangeArrowheads="1"/>
            </p:cNvSpPr>
            <p:nvPr/>
          </p:nvSpPr>
          <p:spPr bwMode="auto">
            <a:xfrm>
              <a:off x="1296" y="2429"/>
              <a:ext cx="2361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else 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reversePrint(</a:t>
              </a:r>
              <a:r>
                <a:rPr lang="en-US">
                  <a:solidFill>
                    <a:srgbClr val="6600CC"/>
                  </a:solidFill>
                </a:rPr>
                <a:t>arr + 1</a:t>
              </a:r>
              <a:r>
                <a:rPr lang="en-US"/>
                <a:t>,  </a:t>
              </a:r>
              <a:r>
                <a:rPr lang="en-US">
                  <a:solidFill>
                    <a:srgbClr val="6600CC"/>
                  </a:solidFill>
                </a:rPr>
                <a:t>size – 1 </a:t>
              </a:r>
              <a:r>
                <a:rPr lang="en-US"/>
                <a:t>);</a:t>
              </a:r>
            </a:p>
            <a:p>
              <a:pPr algn="l"/>
              <a:r>
                <a:rPr lang="en-US"/>
                <a:t>    cout &lt;&lt; arr[</a:t>
              </a:r>
              <a:r>
                <a:rPr lang="en-US">
                  <a:solidFill>
                    <a:srgbClr val="6600CC"/>
                  </a:solidFill>
                </a:rPr>
                <a:t>0</a:t>
              </a:r>
              <a:r>
                <a:rPr lang="en-US"/>
                <a:t>] &lt;&lt; “\n”;</a:t>
              </a:r>
            </a:p>
            <a:p>
              <a:pPr algn="l"/>
              <a:r>
                <a:rPr lang="en-US" sz="1200"/>
                <a:t>}</a:t>
              </a:r>
            </a:p>
          </p:txBody>
        </p:sp>
      </p:grpSp>
      <p:sp>
        <p:nvSpPr>
          <p:cNvPr id="860167" name="Text Box 7"/>
          <p:cNvSpPr txBox="1">
            <a:spLocks noChangeArrowheads="1"/>
          </p:cNvSpPr>
          <p:nvPr/>
        </p:nvSpPr>
        <p:spPr bwMode="auto">
          <a:xfrm>
            <a:off x="5784850" y="4268788"/>
            <a:ext cx="3225800" cy="2433637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main()</a:t>
            </a:r>
          </a:p>
          <a:p>
            <a:pPr algn="l">
              <a:spcBef>
                <a:spcPct val="50000"/>
              </a:spcBef>
            </a:pPr>
            <a:r>
              <a:rPr lang="en-US"/>
              <a:t>{</a:t>
            </a:r>
          </a:p>
          <a:p>
            <a:pPr algn="l">
              <a:spcBef>
                <a:spcPct val="50000"/>
              </a:spcBef>
            </a:pPr>
            <a:r>
              <a:rPr lang="en-US"/>
              <a:t>    string names[3];</a:t>
            </a:r>
          </a:p>
          <a:p>
            <a:pPr algn="l">
              <a:spcBef>
                <a:spcPct val="50000"/>
              </a:spcBef>
            </a:pPr>
            <a:r>
              <a:rPr lang="en-US"/>
              <a:t>    ...</a:t>
            </a:r>
          </a:p>
          <a:p>
            <a:pPr algn="l">
              <a:spcBef>
                <a:spcPct val="50000"/>
              </a:spcBef>
            </a:pPr>
            <a:r>
              <a:rPr lang="en-US"/>
              <a:t>    reversePrint(names,3);</a:t>
            </a:r>
          </a:p>
          <a:p>
            <a:pPr algn="l">
              <a:spcBef>
                <a:spcPct val="50000"/>
              </a:spcBef>
            </a:pPr>
            <a:r>
              <a:rPr lang="en-US"/>
              <a:t>}</a:t>
            </a:r>
          </a:p>
        </p:txBody>
      </p:sp>
      <p:grpSp>
        <p:nvGrpSpPr>
          <p:cNvPr id="860168" name="Group 8"/>
          <p:cNvGrpSpPr>
            <a:grpSpLocks/>
          </p:cNvGrpSpPr>
          <p:nvPr/>
        </p:nvGrpSpPr>
        <p:grpSpPr bwMode="auto">
          <a:xfrm>
            <a:off x="6553200" y="928688"/>
            <a:ext cx="1905000" cy="2119312"/>
            <a:chOff x="4128" y="585"/>
            <a:chExt cx="1200" cy="1335"/>
          </a:xfrm>
        </p:grpSpPr>
        <p:sp>
          <p:nvSpPr>
            <p:cNvPr id="860169" name="Rectangle 9"/>
            <p:cNvSpPr>
              <a:spLocks noChangeArrowheads="1"/>
            </p:cNvSpPr>
            <p:nvPr/>
          </p:nvSpPr>
          <p:spPr bwMode="auto">
            <a:xfrm>
              <a:off x="4608" y="768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60170" name="Rectangle 10"/>
            <p:cNvSpPr>
              <a:spLocks noChangeArrowheads="1"/>
            </p:cNvSpPr>
            <p:nvPr/>
          </p:nvSpPr>
          <p:spPr bwMode="auto">
            <a:xfrm>
              <a:off x="4608" y="1056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60171" name="Rectangle 11"/>
            <p:cNvSpPr>
              <a:spLocks noChangeArrowheads="1"/>
            </p:cNvSpPr>
            <p:nvPr/>
          </p:nvSpPr>
          <p:spPr bwMode="auto">
            <a:xfrm>
              <a:off x="4608" y="1344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60172" name="Rectangle 12"/>
            <p:cNvSpPr>
              <a:spLocks noChangeArrowheads="1"/>
            </p:cNvSpPr>
            <p:nvPr/>
          </p:nvSpPr>
          <p:spPr bwMode="auto">
            <a:xfrm>
              <a:off x="4608" y="163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0E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60173" name="Text Box 13"/>
            <p:cNvSpPr txBox="1">
              <a:spLocks noChangeArrowheads="1"/>
            </p:cNvSpPr>
            <p:nvPr/>
          </p:nvSpPr>
          <p:spPr bwMode="auto">
            <a:xfrm>
              <a:off x="4128" y="585"/>
              <a:ext cx="5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names</a:t>
              </a:r>
            </a:p>
          </p:txBody>
        </p:sp>
        <p:sp>
          <p:nvSpPr>
            <p:cNvPr id="860174" name="Text Box 14"/>
            <p:cNvSpPr txBox="1">
              <a:spLocks noChangeArrowheads="1"/>
            </p:cNvSpPr>
            <p:nvPr/>
          </p:nvSpPr>
          <p:spPr bwMode="auto">
            <a:xfrm>
              <a:off x="4320" y="777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860175" name="Text Box 15"/>
            <p:cNvSpPr txBox="1">
              <a:spLocks noChangeArrowheads="1"/>
            </p:cNvSpPr>
            <p:nvPr/>
          </p:nvSpPr>
          <p:spPr bwMode="auto">
            <a:xfrm>
              <a:off x="4326" y="1065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[1]</a:t>
              </a:r>
            </a:p>
          </p:txBody>
        </p:sp>
        <p:sp>
          <p:nvSpPr>
            <p:cNvPr id="860176" name="Text Box 16"/>
            <p:cNvSpPr txBox="1">
              <a:spLocks noChangeArrowheads="1"/>
            </p:cNvSpPr>
            <p:nvPr/>
          </p:nvSpPr>
          <p:spPr bwMode="auto">
            <a:xfrm>
              <a:off x="4314" y="1353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[2]</a:t>
              </a:r>
            </a:p>
          </p:txBody>
        </p:sp>
        <p:sp>
          <p:nvSpPr>
            <p:cNvPr id="860177" name="Text Box 17"/>
            <p:cNvSpPr txBox="1">
              <a:spLocks noChangeArrowheads="1"/>
            </p:cNvSpPr>
            <p:nvPr/>
          </p:nvSpPr>
          <p:spPr bwMode="auto">
            <a:xfrm>
              <a:off x="4314" y="1659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</p:grpSp>
      <p:sp>
        <p:nvSpPr>
          <p:cNvPr id="860178" name="Text Box 18"/>
          <p:cNvSpPr txBox="1">
            <a:spLocks noChangeArrowheads="1"/>
          </p:cNvSpPr>
          <p:nvPr/>
        </p:nvSpPr>
        <p:spPr bwMode="auto">
          <a:xfrm>
            <a:off x="7472363" y="1274763"/>
            <a:ext cx="852487" cy="173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Leslie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6600CC"/>
                </a:solidFill>
              </a:rPr>
              <a:t>Phyllis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6600CC"/>
                </a:solidFill>
              </a:rPr>
              <a:t>Nan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endParaRPr lang="en-US">
              <a:solidFill>
                <a:srgbClr val="6600CC"/>
              </a:solidFill>
            </a:endParaRPr>
          </a:p>
        </p:txBody>
      </p:sp>
      <p:sp>
        <p:nvSpPr>
          <p:cNvPr id="860179" name="Line 19"/>
          <p:cNvSpPr>
            <a:spLocks noChangeShapeType="1"/>
          </p:cNvSpPr>
          <p:nvPr/>
        </p:nvSpPr>
        <p:spPr bwMode="auto">
          <a:xfrm>
            <a:off x="5791200" y="6105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60180" name="Group 20"/>
          <p:cNvGrpSpPr>
            <a:grpSpLocks/>
          </p:cNvGrpSpPr>
          <p:nvPr/>
        </p:nvGrpSpPr>
        <p:grpSpPr bwMode="auto">
          <a:xfrm>
            <a:off x="4572000" y="4648200"/>
            <a:ext cx="1133475" cy="857250"/>
            <a:chOff x="2880" y="2928"/>
            <a:chExt cx="714" cy="540"/>
          </a:xfrm>
        </p:grpSpPr>
        <p:sp>
          <p:nvSpPr>
            <p:cNvPr id="860181" name="Rectangle 21"/>
            <p:cNvSpPr>
              <a:spLocks noChangeArrowheads="1"/>
            </p:cNvSpPr>
            <p:nvPr/>
          </p:nvSpPr>
          <p:spPr bwMode="auto">
            <a:xfrm>
              <a:off x="2880" y="2928"/>
              <a:ext cx="714" cy="540"/>
            </a:xfrm>
            <a:prstGeom prst="rect">
              <a:avLst/>
            </a:prstGeom>
            <a:solidFill>
              <a:srgbClr val="CC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60182" name="Text Box 22"/>
            <p:cNvSpPr txBox="1">
              <a:spLocks noChangeArrowheads="1"/>
            </p:cNvSpPr>
            <p:nvPr/>
          </p:nvSpPr>
          <p:spPr bwMode="auto">
            <a:xfrm>
              <a:off x="2919" y="2972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arr</a:t>
              </a:r>
            </a:p>
          </p:txBody>
        </p:sp>
        <p:sp>
          <p:nvSpPr>
            <p:cNvPr id="860183" name="Text Box 23"/>
            <p:cNvSpPr txBox="1">
              <a:spLocks noChangeArrowheads="1"/>
            </p:cNvSpPr>
            <p:nvPr/>
          </p:nvSpPr>
          <p:spPr bwMode="auto">
            <a:xfrm>
              <a:off x="2880" y="3212"/>
              <a:ext cx="3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size</a:t>
              </a:r>
            </a:p>
          </p:txBody>
        </p:sp>
        <p:sp>
          <p:nvSpPr>
            <p:cNvPr id="860184" name="Rectangle 24"/>
            <p:cNvSpPr>
              <a:spLocks noChangeArrowheads="1"/>
            </p:cNvSpPr>
            <p:nvPr/>
          </p:nvSpPr>
          <p:spPr bwMode="auto">
            <a:xfrm>
              <a:off x="3216" y="3234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60185" name="Rectangle 25"/>
            <p:cNvSpPr>
              <a:spLocks noChangeArrowheads="1"/>
            </p:cNvSpPr>
            <p:nvPr/>
          </p:nvSpPr>
          <p:spPr bwMode="auto">
            <a:xfrm>
              <a:off x="3222" y="3000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60186" name="Text Box 26"/>
          <p:cNvSpPr txBox="1">
            <a:spLocks noChangeArrowheads="1"/>
          </p:cNvSpPr>
          <p:nvPr/>
        </p:nvSpPr>
        <p:spPr bwMode="auto">
          <a:xfrm>
            <a:off x="7524750" y="5638800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2000</a:t>
            </a:r>
          </a:p>
        </p:txBody>
      </p:sp>
      <p:sp>
        <p:nvSpPr>
          <p:cNvPr id="860187" name="Text Box 27"/>
          <p:cNvSpPr txBox="1">
            <a:spLocks noChangeArrowheads="1"/>
          </p:cNvSpPr>
          <p:nvPr/>
        </p:nvSpPr>
        <p:spPr bwMode="auto">
          <a:xfrm>
            <a:off x="8229600" y="5643563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3</a:t>
            </a:r>
          </a:p>
        </p:txBody>
      </p:sp>
      <p:sp>
        <p:nvSpPr>
          <p:cNvPr id="860188" name="Rectangle 28"/>
          <p:cNvSpPr>
            <a:spLocks noChangeArrowheads="1"/>
          </p:cNvSpPr>
          <p:nvPr/>
        </p:nvSpPr>
        <p:spPr bwMode="auto">
          <a:xfrm>
            <a:off x="5724525" y="4171950"/>
            <a:ext cx="3343275" cy="26098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189" name="Line 29"/>
          <p:cNvSpPr>
            <a:spLocks noChangeShapeType="1"/>
          </p:cNvSpPr>
          <p:nvPr/>
        </p:nvSpPr>
        <p:spPr bwMode="auto">
          <a:xfrm>
            <a:off x="447675" y="5962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190" name="Text Box 30"/>
          <p:cNvSpPr txBox="1">
            <a:spLocks noChangeArrowheads="1"/>
          </p:cNvSpPr>
          <p:nvPr/>
        </p:nvSpPr>
        <p:spPr bwMode="auto">
          <a:xfrm>
            <a:off x="5010150" y="4738688"/>
            <a:ext cx="151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2000</a:t>
            </a:r>
          </a:p>
        </p:txBody>
      </p:sp>
      <p:sp>
        <p:nvSpPr>
          <p:cNvPr id="860191" name="Rectangle 31"/>
          <p:cNvSpPr>
            <a:spLocks noChangeArrowheads="1"/>
          </p:cNvSpPr>
          <p:nvPr/>
        </p:nvSpPr>
        <p:spPr bwMode="auto">
          <a:xfrm>
            <a:off x="76200" y="4219575"/>
            <a:ext cx="5657850" cy="26098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860192" name="Group 32"/>
          <p:cNvGrpSpPr>
            <a:grpSpLocks/>
          </p:cNvGrpSpPr>
          <p:nvPr/>
        </p:nvGrpSpPr>
        <p:grpSpPr bwMode="auto">
          <a:xfrm>
            <a:off x="219075" y="2162175"/>
            <a:ext cx="5480050" cy="2454275"/>
            <a:chOff x="1110" y="1787"/>
            <a:chExt cx="3452" cy="1546"/>
          </a:xfrm>
        </p:grpSpPr>
        <p:sp>
          <p:nvSpPr>
            <p:cNvPr id="860193" name="Text Box 33"/>
            <p:cNvSpPr txBox="1">
              <a:spLocks noChangeArrowheads="1"/>
            </p:cNvSpPr>
            <p:nvPr/>
          </p:nvSpPr>
          <p:spPr bwMode="auto">
            <a:xfrm>
              <a:off x="1110" y="1787"/>
              <a:ext cx="3452" cy="1546"/>
            </a:xfrm>
            <a:prstGeom prst="rect">
              <a:avLst/>
            </a:prstGeom>
            <a:solidFill>
              <a:srgbClr val="FFFB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/>
                <a:t>void reversePrint(string </a:t>
              </a:r>
              <a:r>
                <a:rPr lang="en-US" sz="1700">
                  <a:solidFill>
                    <a:srgbClr val="6600CC"/>
                  </a:solidFill>
                </a:rPr>
                <a:t>arr</a:t>
              </a:r>
              <a:r>
                <a:rPr lang="en-US" sz="1700"/>
                <a:t>[ ], int </a:t>
              </a:r>
              <a:r>
                <a:rPr lang="en-US" sz="1700">
                  <a:solidFill>
                    <a:srgbClr val="6600CC"/>
                  </a:solidFill>
                </a:rPr>
                <a:t>size</a:t>
              </a:r>
              <a:r>
                <a:rPr lang="en-US" sz="1700"/>
                <a:t>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860194" name="Rectangle 34"/>
            <p:cNvSpPr>
              <a:spLocks noChangeArrowheads="1"/>
            </p:cNvSpPr>
            <p:nvPr/>
          </p:nvSpPr>
          <p:spPr bwMode="auto">
            <a:xfrm>
              <a:off x="1308" y="2064"/>
              <a:ext cx="2205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if (size == 0) // an empty array</a:t>
              </a:r>
            </a:p>
            <a:p>
              <a:pPr algn="l"/>
              <a:endParaRPr lang="en-US" sz="200"/>
            </a:p>
            <a:p>
              <a:pPr algn="l"/>
              <a:r>
                <a:rPr lang="en-US"/>
                <a:t>    return;</a:t>
              </a:r>
            </a:p>
          </p:txBody>
        </p:sp>
        <p:sp>
          <p:nvSpPr>
            <p:cNvPr id="860195" name="Rectangle 35"/>
            <p:cNvSpPr>
              <a:spLocks noChangeArrowheads="1"/>
            </p:cNvSpPr>
            <p:nvPr/>
          </p:nvSpPr>
          <p:spPr bwMode="auto">
            <a:xfrm>
              <a:off x="1296" y="2429"/>
              <a:ext cx="2318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else 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reversePrint(</a:t>
              </a:r>
              <a:r>
                <a:rPr lang="en-US">
                  <a:solidFill>
                    <a:srgbClr val="6600CC"/>
                  </a:solidFill>
                </a:rPr>
                <a:t>arr + 1</a:t>
              </a:r>
              <a:r>
                <a:rPr lang="en-US"/>
                <a:t>, </a:t>
              </a:r>
              <a:r>
                <a:rPr lang="en-US">
                  <a:solidFill>
                    <a:srgbClr val="6600CC"/>
                  </a:solidFill>
                </a:rPr>
                <a:t>size – 1</a:t>
              </a:r>
              <a:r>
                <a:rPr lang="en-US"/>
                <a:t> );</a:t>
              </a:r>
            </a:p>
            <a:p>
              <a:pPr algn="l"/>
              <a:r>
                <a:rPr lang="en-US"/>
                <a:t>    cout &lt;&lt; arr[0] &lt;&lt; “\n”;</a:t>
              </a:r>
            </a:p>
            <a:p>
              <a:pPr algn="l"/>
              <a:r>
                <a:rPr lang="en-US" sz="1200"/>
                <a:t>}</a:t>
              </a:r>
            </a:p>
          </p:txBody>
        </p:sp>
      </p:grpSp>
      <p:grpSp>
        <p:nvGrpSpPr>
          <p:cNvPr id="860196" name="Group 36"/>
          <p:cNvGrpSpPr>
            <a:grpSpLocks/>
          </p:cNvGrpSpPr>
          <p:nvPr/>
        </p:nvGrpSpPr>
        <p:grpSpPr bwMode="auto">
          <a:xfrm>
            <a:off x="4648200" y="2571750"/>
            <a:ext cx="1133475" cy="857250"/>
            <a:chOff x="2880" y="2928"/>
            <a:chExt cx="714" cy="540"/>
          </a:xfrm>
        </p:grpSpPr>
        <p:sp>
          <p:nvSpPr>
            <p:cNvPr id="860197" name="Rectangle 37"/>
            <p:cNvSpPr>
              <a:spLocks noChangeArrowheads="1"/>
            </p:cNvSpPr>
            <p:nvPr/>
          </p:nvSpPr>
          <p:spPr bwMode="auto">
            <a:xfrm>
              <a:off x="2880" y="2928"/>
              <a:ext cx="714" cy="540"/>
            </a:xfrm>
            <a:prstGeom prst="rect">
              <a:avLst/>
            </a:prstGeom>
            <a:solidFill>
              <a:srgbClr val="CC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60198" name="Text Box 38"/>
            <p:cNvSpPr txBox="1">
              <a:spLocks noChangeArrowheads="1"/>
            </p:cNvSpPr>
            <p:nvPr/>
          </p:nvSpPr>
          <p:spPr bwMode="auto">
            <a:xfrm>
              <a:off x="2919" y="2972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arr</a:t>
              </a:r>
            </a:p>
          </p:txBody>
        </p:sp>
        <p:sp>
          <p:nvSpPr>
            <p:cNvPr id="860199" name="Text Box 39"/>
            <p:cNvSpPr txBox="1">
              <a:spLocks noChangeArrowheads="1"/>
            </p:cNvSpPr>
            <p:nvPr/>
          </p:nvSpPr>
          <p:spPr bwMode="auto">
            <a:xfrm>
              <a:off x="2880" y="3212"/>
              <a:ext cx="3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size</a:t>
              </a:r>
            </a:p>
          </p:txBody>
        </p:sp>
        <p:sp>
          <p:nvSpPr>
            <p:cNvPr id="860200" name="Rectangle 40"/>
            <p:cNvSpPr>
              <a:spLocks noChangeArrowheads="1"/>
            </p:cNvSpPr>
            <p:nvPr/>
          </p:nvSpPr>
          <p:spPr bwMode="auto">
            <a:xfrm>
              <a:off x="3216" y="3234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60201" name="Rectangle 41"/>
            <p:cNvSpPr>
              <a:spLocks noChangeArrowheads="1"/>
            </p:cNvSpPr>
            <p:nvPr/>
          </p:nvSpPr>
          <p:spPr bwMode="auto">
            <a:xfrm>
              <a:off x="3222" y="3000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60202" name="Text Box 42"/>
          <p:cNvSpPr txBox="1">
            <a:spLocks noChangeArrowheads="1"/>
          </p:cNvSpPr>
          <p:nvPr/>
        </p:nvSpPr>
        <p:spPr bwMode="auto">
          <a:xfrm>
            <a:off x="5086350" y="2681288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2020</a:t>
            </a:r>
          </a:p>
        </p:txBody>
      </p:sp>
      <p:sp>
        <p:nvSpPr>
          <p:cNvPr id="860203" name="Line 43"/>
          <p:cNvSpPr>
            <a:spLocks noChangeShapeType="1"/>
          </p:cNvSpPr>
          <p:nvPr/>
        </p:nvSpPr>
        <p:spPr bwMode="auto">
          <a:xfrm>
            <a:off x="514350" y="3829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04" name="Rectangle 44"/>
          <p:cNvSpPr>
            <a:spLocks noChangeArrowheads="1"/>
          </p:cNvSpPr>
          <p:nvPr/>
        </p:nvSpPr>
        <p:spPr bwMode="auto">
          <a:xfrm>
            <a:off x="228600" y="2038350"/>
            <a:ext cx="5657850" cy="26098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860205" name="Group 45"/>
          <p:cNvGrpSpPr>
            <a:grpSpLocks/>
          </p:cNvGrpSpPr>
          <p:nvPr/>
        </p:nvGrpSpPr>
        <p:grpSpPr bwMode="auto">
          <a:xfrm>
            <a:off x="381000" y="60325"/>
            <a:ext cx="5480050" cy="2454275"/>
            <a:chOff x="1110" y="1787"/>
            <a:chExt cx="3452" cy="1546"/>
          </a:xfrm>
        </p:grpSpPr>
        <p:sp>
          <p:nvSpPr>
            <p:cNvPr id="860206" name="Text Box 46"/>
            <p:cNvSpPr txBox="1">
              <a:spLocks noChangeArrowheads="1"/>
            </p:cNvSpPr>
            <p:nvPr/>
          </p:nvSpPr>
          <p:spPr bwMode="auto">
            <a:xfrm>
              <a:off x="1110" y="1787"/>
              <a:ext cx="3452" cy="1546"/>
            </a:xfrm>
            <a:prstGeom prst="rect">
              <a:avLst/>
            </a:prstGeom>
            <a:solidFill>
              <a:srgbClr val="FFFB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/>
                <a:t>void reversePrint(string </a:t>
              </a:r>
              <a:r>
                <a:rPr lang="en-US" sz="1700">
                  <a:solidFill>
                    <a:srgbClr val="6600CC"/>
                  </a:solidFill>
                </a:rPr>
                <a:t>arr</a:t>
              </a:r>
              <a:r>
                <a:rPr lang="en-US" sz="1700"/>
                <a:t>[ ], int </a:t>
              </a:r>
              <a:r>
                <a:rPr lang="en-US" sz="1700">
                  <a:solidFill>
                    <a:srgbClr val="6600CC"/>
                  </a:solidFill>
                </a:rPr>
                <a:t>size</a:t>
              </a:r>
              <a:r>
                <a:rPr lang="en-US" sz="1700"/>
                <a:t>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860207" name="Rectangle 47"/>
            <p:cNvSpPr>
              <a:spLocks noChangeArrowheads="1"/>
            </p:cNvSpPr>
            <p:nvPr/>
          </p:nvSpPr>
          <p:spPr bwMode="auto">
            <a:xfrm>
              <a:off x="1308" y="2064"/>
              <a:ext cx="2205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if (size == 0) // an empty array</a:t>
              </a:r>
            </a:p>
            <a:p>
              <a:pPr algn="l"/>
              <a:endParaRPr lang="en-US" sz="200"/>
            </a:p>
            <a:p>
              <a:pPr algn="l"/>
              <a:r>
                <a:rPr lang="en-US"/>
                <a:t>    return;</a:t>
              </a:r>
            </a:p>
          </p:txBody>
        </p:sp>
        <p:sp>
          <p:nvSpPr>
            <p:cNvPr id="860208" name="Rectangle 48"/>
            <p:cNvSpPr>
              <a:spLocks noChangeArrowheads="1"/>
            </p:cNvSpPr>
            <p:nvPr/>
          </p:nvSpPr>
          <p:spPr bwMode="auto">
            <a:xfrm>
              <a:off x="1296" y="2429"/>
              <a:ext cx="2318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else 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reversePrint(</a:t>
              </a:r>
              <a:r>
                <a:rPr lang="en-US">
                  <a:solidFill>
                    <a:srgbClr val="6600CC"/>
                  </a:solidFill>
                </a:rPr>
                <a:t>arr + 1</a:t>
              </a:r>
              <a:r>
                <a:rPr lang="en-US"/>
                <a:t>, </a:t>
              </a:r>
              <a:r>
                <a:rPr lang="en-US">
                  <a:solidFill>
                    <a:srgbClr val="6600CC"/>
                  </a:solidFill>
                </a:rPr>
                <a:t>size – 1</a:t>
              </a:r>
              <a:r>
                <a:rPr lang="en-US"/>
                <a:t> );</a:t>
              </a:r>
            </a:p>
            <a:p>
              <a:pPr algn="l"/>
              <a:r>
                <a:rPr lang="en-US"/>
                <a:t>    cout &lt;&lt; arr[</a:t>
              </a:r>
              <a:r>
                <a:rPr lang="en-US">
                  <a:solidFill>
                    <a:srgbClr val="6600CC"/>
                  </a:solidFill>
                </a:rPr>
                <a:t>0</a:t>
              </a:r>
              <a:r>
                <a:rPr lang="en-US"/>
                <a:t>] &lt;&lt; “\n”;</a:t>
              </a:r>
            </a:p>
            <a:p>
              <a:pPr algn="l"/>
              <a:r>
                <a:rPr lang="en-US" sz="1200"/>
                <a:t>}</a:t>
              </a:r>
            </a:p>
          </p:txBody>
        </p:sp>
      </p:grpSp>
      <p:grpSp>
        <p:nvGrpSpPr>
          <p:cNvPr id="860209" name="Group 49"/>
          <p:cNvGrpSpPr>
            <a:grpSpLocks/>
          </p:cNvGrpSpPr>
          <p:nvPr/>
        </p:nvGrpSpPr>
        <p:grpSpPr bwMode="auto">
          <a:xfrm>
            <a:off x="4810125" y="469900"/>
            <a:ext cx="1133475" cy="857250"/>
            <a:chOff x="2880" y="2928"/>
            <a:chExt cx="714" cy="540"/>
          </a:xfrm>
        </p:grpSpPr>
        <p:sp>
          <p:nvSpPr>
            <p:cNvPr id="860210" name="Rectangle 50"/>
            <p:cNvSpPr>
              <a:spLocks noChangeArrowheads="1"/>
            </p:cNvSpPr>
            <p:nvPr/>
          </p:nvSpPr>
          <p:spPr bwMode="auto">
            <a:xfrm>
              <a:off x="2880" y="2928"/>
              <a:ext cx="714" cy="540"/>
            </a:xfrm>
            <a:prstGeom prst="rect">
              <a:avLst/>
            </a:prstGeom>
            <a:solidFill>
              <a:srgbClr val="CC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60211" name="Text Box 51"/>
            <p:cNvSpPr txBox="1">
              <a:spLocks noChangeArrowheads="1"/>
            </p:cNvSpPr>
            <p:nvPr/>
          </p:nvSpPr>
          <p:spPr bwMode="auto">
            <a:xfrm>
              <a:off x="2919" y="2972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arr</a:t>
              </a:r>
            </a:p>
          </p:txBody>
        </p:sp>
        <p:sp>
          <p:nvSpPr>
            <p:cNvPr id="860212" name="Text Box 52"/>
            <p:cNvSpPr txBox="1">
              <a:spLocks noChangeArrowheads="1"/>
            </p:cNvSpPr>
            <p:nvPr/>
          </p:nvSpPr>
          <p:spPr bwMode="auto">
            <a:xfrm>
              <a:off x="2880" y="3212"/>
              <a:ext cx="3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size</a:t>
              </a:r>
            </a:p>
          </p:txBody>
        </p:sp>
        <p:sp>
          <p:nvSpPr>
            <p:cNvPr id="860213" name="Rectangle 53"/>
            <p:cNvSpPr>
              <a:spLocks noChangeArrowheads="1"/>
            </p:cNvSpPr>
            <p:nvPr/>
          </p:nvSpPr>
          <p:spPr bwMode="auto">
            <a:xfrm>
              <a:off x="3216" y="3234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60214" name="Rectangle 54"/>
            <p:cNvSpPr>
              <a:spLocks noChangeArrowheads="1"/>
            </p:cNvSpPr>
            <p:nvPr/>
          </p:nvSpPr>
          <p:spPr bwMode="auto">
            <a:xfrm>
              <a:off x="3222" y="3000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60215" name="Text Box 55"/>
          <p:cNvSpPr txBox="1">
            <a:spLocks noChangeArrowheads="1"/>
          </p:cNvSpPr>
          <p:nvPr/>
        </p:nvSpPr>
        <p:spPr bwMode="auto">
          <a:xfrm>
            <a:off x="5248275" y="550863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2040</a:t>
            </a:r>
          </a:p>
        </p:txBody>
      </p:sp>
      <p:sp>
        <p:nvSpPr>
          <p:cNvPr id="860216" name="Line 56"/>
          <p:cNvSpPr>
            <a:spLocks noChangeShapeType="1"/>
          </p:cNvSpPr>
          <p:nvPr/>
        </p:nvSpPr>
        <p:spPr bwMode="auto">
          <a:xfrm>
            <a:off x="714375" y="2000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17" name="Line 57"/>
          <p:cNvSpPr>
            <a:spLocks noChangeShapeType="1"/>
          </p:cNvSpPr>
          <p:nvPr/>
        </p:nvSpPr>
        <p:spPr bwMode="auto">
          <a:xfrm>
            <a:off x="142875" y="23717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18" name="Line 58"/>
          <p:cNvSpPr>
            <a:spLocks noChangeShapeType="1"/>
          </p:cNvSpPr>
          <p:nvPr/>
        </p:nvSpPr>
        <p:spPr bwMode="auto">
          <a:xfrm>
            <a:off x="533400" y="41243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19" name="AutoShape 59"/>
          <p:cNvSpPr>
            <a:spLocks noChangeArrowheads="1"/>
          </p:cNvSpPr>
          <p:nvPr/>
        </p:nvSpPr>
        <p:spPr bwMode="auto">
          <a:xfrm>
            <a:off x="638175" y="2819400"/>
            <a:ext cx="3286125" cy="742950"/>
          </a:xfrm>
          <a:prstGeom prst="wedgeRoundRectCallout">
            <a:avLst>
              <a:gd name="adj1" fmla="val 435"/>
              <a:gd name="adj2" fmla="val 115171"/>
              <a:gd name="adj3" fmla="val 16667"/>
            </a:avLst>
          </a:prstGeom>
          <a:solidFill>
            <a:srgbClr val="FBFFF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arr [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/>
              <a:t>]  is</a:t>
            </a:r>
          </a:p>
          <a:p>
            <a:r>
              <a:rPr lang="en-US"/>
              <a:t>“            ”</a:t>
            </a:r>
          </a:p>
        </p:txBody>
      </p:sp>
      <p:sp>
        <p:nvSpPr>
          <p:cNvPr id="860220" name="Rectangle 60"/>
          <p:cNvSpPr>
            <a:spLocks noChangeArrowheads="1"/>
          </p:cNvSpPr>
          <p:nvPr/>
        </p:nvSpPr>
        <p:spPr bwMode="auto">
          <a:xfrm>
            <a:off x="1828800" y="3113088"/>
            <a:ext cx="920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Phyllis </a:t>
            </a:r>
          </a:p>
        </p:txBody>
      </p:sp>
      <p:sp>
        <p:nvSpPr>
          <p:cNvPr id="860221" name="Line 61"/>
          <p:cNvSpPr>
            <a:spLocks noChangeShapeType="1"/>
          </p:cNvSpPr>
          <p:nvPr/>
        </p:nvSpPr>
        <p:spPr bwMode="auto">
          <a:xfrm>
            <a:off x="0" y="4467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22" name="Line 62"/>
          <p:cNvSpPr>
            <a:spLocks noChangeShapeType="1"/>
          </p:cNvSpPr>
          <p:nvPr/>
        </p:nvSpPr>
        <p:spPr bwMode="auto">
          <a:xfrm>
            <a:off x="457200" y="6219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23" name="AutoShape 63"/>
          <p:cNvSpPr>
            <a:spLocks noChangeArrowheads="1"/>
          </p:cNvSpPr>
          <p:nvPr/>
        </p:nvSpPr>
        <p:spPr bwMode="auto">
          <a:xfrm>
            <a:off x="704850" y="4905375"/>
            <a:ext cx="3286125" cy="742950"/>
          </a:xfrm>
          <a:prstGeom prst="wedgeRoundRectCallout">
            <a:avLst>
              <a:gd name="adj1" fmla="val 435"/>
              <a:gd name="adj2" fmla="val 115171"/>
              <a:gd name="adj3" fmla="val 16667"/>
            </a:avLst>
          </a:prstGeom>
          <a:solidFill>
            <a:srgbClr val="FBFFF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arr [</a:t>
            </a:r>
            <a:r>
              <a:rPr lang="en-US">
                <a:solidFill>
                  <a:srgbClr val="006666"/>
                </a:solidFill>
              </a:rPr>
              <a:t>0</a:t>
            </a:r>
            <a:r>
              <a:rPr lang="en-US"/>
              <a:t>]  is</a:t>
            </a:r>
          </a:p>
          <a:p>
            <a:r>
              <a:rPr lang="en-US"/>
              <a:t>“            ”</a:t>
            </a:r>
          </a:p>
        </p:txBody>
      </p:sp>
      <p:sp>
        <p:nvSpPr>
          <p:cNvPr id="860224" name="Rectangle 64"/>
          <p:cNvSpPr>
            <a:spLocks noChangeArrowheads="1"/>
          </p:cNvSpPr>
          <p:nvPr/>
        </p:nvSpPr>
        <p:spPr bwMode="auto">
          <a:xfrm>
            <a:off x="1924050" y="5199063"/>
            <a:ext cx="865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Leslie </a:t>
            </a:r>
          </a:p>
        </p:txBody>
      </p:sp>
      <p:sp>
        <p:nvSpPr>
          <p:cNvPr id="860225" name="Line 65"/>
          <p:cNvSpPr>
            <a:spLocks noChangeShapeType="1"/>
          </p:cNvSpPr>
          <p:nvPr/>
        </p:nvSpPr>
        <p:spPr bwMode="auto">
          <a:xfrm>
            <a:off x="-85725" y="6600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26" name="Line 66"/>
          <p:cNvSpPr>
            <a:spLocks noChangeShapeType="1"/>
          </p:cNvSpPr>
          <p:nvPr/>
        </p:nvSpPr>
        <p:spPr bwMode="auto">
          <a:xfrm>
            <a:off x="5629275" y="6534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27" name="Text Box 67"/>
          <p:cNvSpPr txBox="1">
            <a:spLocks noChangeArrowheads="1"/>
          </p:cNvSpPr>
          <p:nvPr/>
        </p:nvSpPr>
        <p:spPr bwMode="auto">
          <a:xfrm>
            <a:off x="8410575" y="1047750"/>
            <a:ext cx="742950" cy="128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2000</a:t>
            </a:r>
          </a:p>
          <a:p>
            <a:pPr algn="l"/>
            <a:endParaRPr lang="en-US" sz="1200">
              <a:solidFill>
                <a:srgbClr val="FF0000"/>
              </a:solidFill>
            </a:endParaRPr>
          </a:p>
          <a:p>
            <a:pPr algn="l"/>
            <a:r>
              <a:rPr lang="en-US">
                <a:solidFill>
                  <a:srgbClr val="FF0000"/>
                </a:solidFill>
              </a:rPr>
              <a:t>2020</a:t>
            </a:r>
          </a:p>
          <a:p>
            <a:pPr algn="l"/>
            <a:endParaRPr lang="en-US" sz="1200">
              <a:solidFill>
                <a:srgbClr val="FF0000"/>
              </a:solidFill>
            </a:endParaRPr>
          </a:p>
          <a:p>
            <a:pPr algn="l"/>
            <a:r>
              <a:rPr lang="en-US">
                <a:solidFill>
                  <a:srgbClr val="FF0000"/>
                </a:solidFill>
              </a:rPr>
              <a:t>2040</a:t>
            </a:r>
          </a:p>
        </p:txBody>
      </p:sp>
      <p:grpSp>
        <p:nvGrpSpPr>
          <p:cNvPr id="860228" name="Group 68"/>
          <p:cNvGrpSpPr>
            <a:grpSpLocks/>
          </p:cNvGrpSpPr>
          <p:nvPr/>
        </p:nvGrpSpPr>
        <p:grpSpPr bwMode="auto">
          <a:xfrm>
            <a:off x="6296025" y="800100"/>
            <a:ext cx="1028700" cy="495300"/>
            <a:chOff x="3966" y="504"/>
            <a:chExt cx="648" cy="312"/>
          </a:xfrm>
        </p:grpSpPr>
        <p:sp>
          <p:nvSpPr>
            <p:cNvPr id="860229" name="Rectangle 69"/>
            <p:cNvSpPr>
              <a:spLocks noChangeArrowheads="1"/>
            </p:cNvSpPr>
            <p:nvPr/>
          </p:nvSpPr>
          <p:spPr bwMode="auto">
            <a:xfrm>
              <a:off x="3966" y="504"/>
              <a:ext cx="648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0230" name="Text Box 70"/>
            <p:cNvSpPr txBox="1">
              <a:spLocks noChangeArrowheads="1"/>
            </p:cNvSpPr>
            <p:nvPr/>
          </p:nvSpPr>
          <p:spPr bwMode="auto">
            <a:xfrm>
              <a:off x="4142" y="585"/>
              <a:ext cx="4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arr        </a:t>
              </a:r>
            </a:p>
          </p:txBody>
        </p:sp>
      </p:grpSp>
      <p:grpSp>
        <p:nvGrpSpPr>
          <p:cNvPr id="860231" name="Group 71"/>
          <p:cNvGrpSpPr>
            <a:grpSpLocks/>
          </p:cNvGrpSpPr>
          <p:nvPr/>
        </p:nvGrpSpPr>
        <p:grpSpPr bwMode="auto">
          <a:xfrm>
            <a:off x="6553200" y="723900"/>
            <a:ext cx="2619375" cy="1819275"/>
            <a:chOff x="5760" y="3552"/>
            <a:chExt cx="1650" cy="1146"/>
          </a:xfrm>
        </p:grpSpPr>
        <p:sp>
          <p:nvSpPr>
            <p:cNvPr id="860232" name="Rectangle 72"/>
            <p:cNvSpPr>
              <a:spLocks noChangeArrowheads="1"/>
            </p:cNvSpPr>
            <p:nvPr/>
          </p:nvSpPr>
          <p:spPr bwMode="auto">
            <a:xfrm>
              <a:off x="5760" y="3672"/>
              <a:ext cx="1218" cy="48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0233" name="Rectangle 73"/>
            <p:cNvSpPr>
              <a:spLocks noChangeArrowheads="1"/>
            </p:cNvSpPr>
            <p:nvPr/>
          </p:nvSpPr>
          <p:spPr bwMode="auto">
            <a:xfrm>
              <a:off x="6978" y="3552"/>
              <a:ext cx="432" cy="48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0234" name="Rectangle 74"/>
            <p:cNvSpPr>
              <a:spLocks noChangeArrowheads="1"/>
            </p:cNvSpPr>
            <p:nvPr/>
          </p:nvSpPr>
          <p:spPr bwMode="auto">
            <a:xfrm>
              <a:off x="5946" y="4158"/>
              <a:ext cx="276" cy="54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60235" name="Text Box 75"/>
            <p:cNvSpPr txBox="1">
              <a:spLocks noChangeArrowheads="1"/>
            </p:cNvSpPr>
            <p:nvPr/>
          </p:nvSpPr>
          <p:spPr bwMode="auto">
            <a:xfrm>
              <a:off x="5780" y="3984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6600CC"/>
                  </a:solidFill>
                </a:rPr>
                <a:t>arr    </a:t>
              </a:r>
            </a:p>
          </p:txBody>
        </p:sp>
        <p:sp>
          <p:nvSpPr>
            <p:cNvPr id="860236" name="Rectangle 76"/>
            <p:cNvSpPr>
              <a:spLocks noChangeArrowheads="1"/>
            </p:cNvSpPr>
            <p:nvPr/>
          </p:nvSpPr>
          <p:spPr bwMode="auto">
            <a:xfrm>
              <a:off x="5956" y="4168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860237" name="Rectangle 77"/>
            <p:cNvSpPr>
              <a:spLocks noChangeArrowheads="1"/>
            </p:cNvSpPr>
            <p:nvPr/>
          </p:nvSpPr>
          <p:spPr bwMode="auto">
            <a:xfrm>
              <a:off x="5962" y="4450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[1]</a:t>
              </a:r>
            </a:p>
          </p:txBody>
        </p:sp>
      </p:grpSp>
      <p:grpSp>
        <p:nvGrpSpPr>
          <p:cNvPr id="860238" name="Group 78"/>
          <p:cNvGrpSpPr>
            <a:grpSpLocks/>
          </p:cNvGrpSpPr>
          <p:nvPr/>
        </p:nvGrpSpPr>
        <p:grpSpPr bwMode="auto">
          <a:xfrm>
            <a:off x="6565900" y="1295400"/>
            <a:ext cx="2644775" cy="1695450"/>
            <a:chOff x="5760" y="2592"/>
            <a:chExt cx="1666" cy="1068"/>
          </a:xfrm>
        </p:grpSpPr>
        <p:sp>
          <p:nvSpPr>
            <p:cNvPr id="860239" name="Rectangle 79"/>
            <p:cNvSpPr>
              <a:spLocks noChangeArrowheads="1"/>
            </p:cNvSpPr>
            <p:nvPr/>
          </p:nvSpPr>
          <p:spPr bwMode="auto">
            <a:xfrm>
              <a:off x="6994" y="2676"/>
              <a:ext cx="432" cy="31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0240" name="Rectangle 80"/>
            <p:cNvSpPr>
              <a:spLocks noChangeArrowheads="1"/>
            </p:cNvSpPr>
            <p:nvPr/>
          </p:nvSpPr>
          <p:spPr bwMode="auto">
            <a:xfrm>
              <a:off x="5811" y="2838"/>
              <a:ext cx="1189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0241" name="Rectangle 81"/>
            <p:cNvSpPr>
              <a:spLocks noChangeArrowheads="1"/>
            </p:cNvSpPr>
            <p:nvPr/>
          </p:nvSpPr>
          <p:spPr bwMode="auto">
            <a:xfrm>
              <a:off x="5934" y="3120"/>
              <a:ext cx="269" cy="54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60242" name="Text Box 82"/>
            <p:cNvSpPr txBox="1">
              <a:spLocks noChangeArrowheads="1"/>
            </p:cNvSpPr>
            <p:nvPr/>
          </p:nvSpPr>
          <p:spPr bwMode="auto">
            <a:xfrm>
              <a:off x="5760" y="2946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6600CC"/>
                  </a:solidFill>
                </a:rPr>
                <a:t>arr    </a:t>
              </a:r>
            </a:p>
          </p:txBody>
        </p:sp>
        <p:sp>
          <p:nvSpPr>
            <p:cNvPr id="860243" name="Rectangle 83"/>
            <p:cNvSpPr>
              <a:spLocks noChangeArrowheads="1"/>
            </p:cNvSpPr>
            <p:nvPr/>
          </p:nvSpPr>
          <p:spPr bwMode="auto">
            <a:xfrm>
              <a:off x="5944" y="3130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860244" name="Rectangle 84"/>
            <p:cNvSpPr>
              <a:spLocks noChangeArrowheads="1"/>
            </p:cNvSpPr>
            <p:nvPr/>
          </p:nvSpPr>
          <p:spPr bwMode="auto">
            <a:xfrm>
              <a:off x="5806" y="2592"/>
              <a:ext cx="432" cy="31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60245" name="AutoShape 85"/>
          <p:cNvSpPr>
            <a:spLocks noChangeArrowheads="1"/>
          </p:cNvSpPr>
          <p:nvPr/>
        </p:nvSpPr>
        <p:spPr bwMode="auto">
          <a:xfrm>
            <a:off x="-5305425" y="4933950"/>
            <a:ext cx="3286125" cy="742950"/>
          </a:xfrm>
          <a:prstGeom prst="wedgeRoundRectCallout">
            <a:avLst>
              <a:gd name="adj1" fmla="val 435"/>
              <a:gd name="adj2" fmla="val 115171"/>
              <a:gd name="adj3" fmla="val 16667"/>
            </a:avLst>
          </a:prstGeom>
          <a:solidFill>
            <a:srgbClr val="FBFFF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arr [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/>
              <a:t>]  is</a:t>
            </a:r>
          </a:p>
          <a:p>
            <a:r>
              <a:rPr lang="en-US"/>
              <a:t>“            ”</a:t>
            </a:r>
          </a:p>
        </p:txBody>
      </p:sp>
      <p:sp>
        <p:nvSpPr>
          <p:cNvPr id="860246" name="AutoShape 86"/>
          <p:cNvSpPr>
            <a:spLocks noChangeArrowheads="1"/>
          </p:cNvSpPr>
          <p:nvPr/>
        </p:nvSpPr>
        <p:spPr bwMode="auto">
          <a:xfrm>
            <a:off x="666750" y="838200"/>
            <a:ext cx="3286125" cy="742950"/>
          </a:xfrm>
          <a:prstGeom prst="wedgeRoundRectCallout">
            <a:avLst>
              <a:gd name="adj1" fmla="val 3042"/>
              <a:gd name="adj2" fmla="val 94657"/>
              <a:gd name="adj3" fmla="val 16667"/>
            </a:avLst>
          </a:prstGeom>
          <a:solidFill>
            <a:srgbClr val="FBFFF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arr [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/>
              <a:t>]  is</a:t>
            </a:r>
          </a:p>
          <a:p>
            <a:r>
              <a:rPr lang="en-US"/>
              <a:t>“            ”</a:t>
            </a:r>
          </a:p>
        </p:txBody>
      </p:sp>
      <p:sp>
        <p:nvSpPr>
          <p:cNvPr id="860247" name="Rectangle 87"/>
          <p:cNvSpPr>
            <a:spLocks noChangeArrowheads="1"/>
          </p:cNvSpPr>
          <p:nvPr/>
        </p:nvSpPr>
        <p:spPr bwMode="auto">
          <a:xfrm>
            <a:off x="2041525" y="1141413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Nan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6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2 4.44444E-6 L 0.53125 0.2902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860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3" y="1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60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60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60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60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60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60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44444E-6 L 0.55 0.0541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860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00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860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860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60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860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60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860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6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22222E-6 L 0.54167 -0.20555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860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3" y="-1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860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860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860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860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860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860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860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79" grpId="0" animBg="1"/>
      <p:bldP spid="860186" grpId="0"/>
      <p:bldP spid="860187" grpId="0"/>
      <p:bldP spid="860188" grpId="0" animBg="1"/>
      <p:bldP spid="860189" grpId="0" animBg="1"/>
      <p:bldP spid="860190" grpId="0"/>
      <p:bldP spid="860191" grpId="0" animBg="1"/>
      <p:bldP spid="860191" grpId="1" animBg="1"/>
      <p:bldP spid="860202" grpId="0"/>
      <p:bldP spid="860203" grpId="0" animBg="1"/>
      <p:bldP spid="860204" grpId="0" animBg="1"/>
      <p:bldP spid="860204" grpId="1" animBg="1"/>
      <p:bldP spid="860215" grpId="0"/>
      <p:bldP spid="860216" grpId="0" animBg="1"/>
      <p:bldP spid="860216" grpId="1" animBg="1"/>
      <p:bldP spid="860217" grpId="0" animBg="1"/>
      <p:bldP spid="860217" grpId="1" animBg="1"/>
      <p:bldP spid="860218" grpId="0" animBg="1"/>
      <p:bldP spid="860218" grpId="1" animBg="1"/>
      <p:bldP spid="860219" grpId="0" animBg="1"/>
      <p:bldP spid="860219" grpId="1" animBg="1"/>
      <p:bldP spid="860220" grpId="0"/>
      <p:bldP spid="860220" grpId="1"/>
      <p:bldP spid="860221" grpId="0" animBg="1"/>
      <p:bldP spid="860221" grpId="1" animBg="1"/>
      <p:bldP spid="860222" grpId="0" animBg="1"/>
      <p:bldP spid="860222" grpId="1" animBg="1"/>
      <p:bldP spid="860223" grpId="0" animBg="1"/>
      <p:bldP spid="860223" grpId="1" animBg="1"/>
      <p:bldP spid="860224" grpId="0"/>
      <p:bldP spid="860224" grpId="1"/>
      <p:bldP spid="860225" grpId="0" animBg="1"/>
      <p:bldP spid="860225" grpId="1" animBg="1"/>
      <p:bldP spid="860226" grpId="0" animBg="1"/>
      <p:bldP spid="860246" grpId="0" animBg="1"/>
      <p:bldP spid="860246" grpId="1" animBg="1"/>
      <p:bldP spid="860247" grpId="0"/>
      <p:bldP spid="860247" grpId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D956-9D42-4B1A-BB35-0F645C5F059B}" type="slidenum">
              <a:rPr lang="en-US"/>
              <a:pPr/>
              <a:t>86</a:t>
            </a:fld>
            <a:endParaRPr lang="en-US"/>
          </a:p>
        </p:txBody>
      </p:sp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Writing a Chess Player</a:t>
            </a:r>
          </a:p>
        </p:txBody>
      </p:sp>
      <p:sp>
        <p:nvSpPr>
          <p:cNvPr id="884739" name="Text Box 3"/>
          <p:cNvSpPr txBox="1">
            <a:spLocks noChangeArrowheads="1"/>
          </p:cNvSpPr>
          <p:nvPr/>
        </p:nvSpPr>
        <p:spPr bwMode="auto">
          <a:xfrm>
            <a:off x="152400" y="4419600"/>
            <a:ext cx="5654675" cy="2292350"/>
          </a:xfrm>
          <a:prstGeom prst="rect">
            <a:avLst/>
          </a:prstGeom>
          <a:solidFill>
            <a:srgbClr val="FFF2E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FindBest</a:t>
            </a:r>
            <a:r>
              <a:rPr lang="en-US">
                <a:solidFill>
                  <a:schemeClr val="accent2"/>
                </a:solidFill>
              </a:rPr>
              <a:t>Computer</a:t>
            </a:r>
            <a:r>
              <a:rPr lang="en-US"/>
              <a:t>Move()</a:t>
            </a:r>
          </a:p>
          <a:p>
            <a:pPr algn="l"/>
            <a:r>
              <a:rPr lang="en-US"/>
              <a:t>{</a:t>
            </a:r>
          </a:p>
          <a:p>
            <a:pPr algn="l"/>
            <a:r>
              <a:rPr lang="en-US"/>
              <a:t>    For each legal move the </a:t>
            </a:r>
            <a:r>
              <a:rPr lang="en-US">
                <a:solidFill>
                  <a:schemeClr val="accent2"/>
                </a:solidFill>
              </a:rPr>
              <a:t>computer</a:t>
            </a:r>
            <a:r>
              <a:rPr lang="en-US"/>
              <a:t> can make </a:t>
            </a:r>
          </a:p>
          <a:p>
            <a:pPr algn="l"/>
            <a:r>
              <a:rPr lang="en-US"/>
              <a:t>       Temporarily make the move</a:t>
            </a:r>
          </a:p>
          <a:p>
            <a:pPr algn="l"/>
            <a:r>
              <a:rPr lang="en-US"/>
              <a:t>       See how the ideal human player would respond</a:t>
            </a:r>
          </a:p>
          <a:p>
            <a:pPr algn="l"/>
            <a:r>
              <a:rPr lang="en-US"/>
              <a:t>       Undo the move</a:t>
            </a:r>
          </a:p>
          <a:p>
            <a:pPr algn="l"/>
            <a:r>
              <a:rPr lang="en-US"/>
              <a:t>   Return the move that </a:t>
            </a:r>
            <a:r>
              <a:rPr lang="en-US">
                <a:solidFill>
                  <a:schemeClr val="accent2"/>
                </a:solidFill>
              </a:rPr>
              <a:t>hurts the human most</a:t>
            </a:r>
          </a:p>
          <a:p>
            <a:pPr algn="l"/>
            <a:r>
              <a:rPr lang="en-US"/>
              <a:t>}</a:t>
            </a:r>
          </a:p>
        </p:txBody>
      </p:sp>
      <p:sp>
        <p:nvSpPr>
          <p:cNvPr id="884740" name="Text Box 4"/>
          <p:cNvSpPr txBox="1">
            <a:spLocks noChangeArrowheads="1"/>
          </p:cNvSpPr>
          <p:nvPr/>
        </p:nvSpPr>
        <p:spPr bwMode="auto">
          <a:xfrm>
            <a:off x="228600" y="3276600"/>
            <a:ext cx="5654675" cy="2292350"/>
          </a:xfrm>
          <a:prstGeom prst="rect">
            <a:avLst/>
          </a:prstGeom>
          <a:solidFill>
            <a:srgbClr val="EFFFE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FindBestIdeal</a:t>
            </a:r>
            <a:r>
              <a:rPr lang="en-US">
                <a:solidFill>
                  <a:schemeClr val="accent2"/>
                </a:solidFill>
              </a:rPr>
              <a:t>Human</a:t>
            </a:r>
            <a:r>
              <a:rPr lang="en-US"/>
              <a:t>Move()</a:t>
            </a:r>
          </a:p>
          <a:p>
            <a:pPr algn="l"/>
            <a:r>
              <a:rPr lang="en-US"/>
              <a:t>{</a:t>
            </a:r>
          </a:p>
          <a:p>
            <a:pPr algn="l"/>
            <a:r>
              <a:rPr lang="en-US"/>
              <a:t>    For each legal move the </a:t>
            </a:r>
            <a:r>
              <a:rPr lang="en-US">
                <a:solidFill>
                  <a:schemeClr val="accent2"/>
                </a:solidFill>
              </a:rPr>
              <a:t>ideal human</a:t>
            </a:r>
            <a:r>
              <a:rPr lang="en-US"/>
              <a:t> could make </a:t>
            </a:r>
          </a:p>
          <a:p>
            <a:pPr algn="l"/>
            <a:r>
              <a:rPr lang="en-US"/>
              <a:t>       Temporarily make the move.</a:t>
            </a:r>
          </a:p>
          <a:p>
            <a:pPr algn="l"/>
            <a:r>
              <a:rPr lang="en-US"/>
              <a:t>       See how the computer would respond</a:t>
            </a:r>
          </a:p>
          <a:p>
            <a:pPr algn="l"/>
            <a:r>
              <a:rPr lang="en-US"/>
              <a:t>       Undo the move</a:t>
            </a:r>
          </a:p>
          <a:p>
            <a:pPr algn="l"/>
            <a:r>
              <a:rPr lang="en-US"/>
              <a:t>   Return the move that </a:t>
            </a:r>
            <a:r>
              <a:rPr lang="en-US">
                <a:solidFill>
                  <a:schemeClr val="accent2"/>
                </a:solidFill>
              </a:rPr>
              <a:t>hurts the computer most</a:t>
            </a:r>
          </a:p>
          <a:p>
            <a:pPr algn="l"/>
            <a:r>
              <a:rPr lang="en-US"/>
              <a:t>}</a:t>
            </a:r>
          </a:p>
        </p:txBody>
      </p:sp>
      <p:pic>
        <p:nvPicPr>
          <p:cNvPr id="88474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2286000"/>
            <a:ext cx="3429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74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657600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743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0" y="4876800"/>
            <a:ext cx="33337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744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5263"/>
          <a:stretch>
            <a:fillRect/>
          </a:stretch>
        </p:blipFill>
        <p:spPr bwMode="auto">
          <a:xfrm>
            <a:off x="9696450" y="5505450"/>
            <a:ext cx="3238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84745" name="Group 9"/>
          <p:cNvGrpSpPr>
            <a:grpSpLocks/>
          </p:cNvGrpSpPr>
          <p:nvPr/>
        </p:nvGrpSpPr>
        <p:grpSpPr bwMode="auto">
          <a:xfrm>
            <a:off x="6019800" y="685800"/>
            <a:ext cx="2876550" cy="3490913"/>
            <a:chOff x="3792" y="432"/>
            <a:chExt cx="1812" cy="2199"/>
          </a:xfrm>
        </p:grpSpPr>
        <p:pic>
          <p:nvPicPr>
            <p:cNvPr id="884746" name="Picture 1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624"/>
              <a:ext cx="1812" cy="18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4747" name="Text Box 11"/>
            <p:cNvSpPr txBox="1">
              <a:spLocks noChangeArrowheads="1"/>
            </p:cNvSpPr>
            <p:nvPr/>
          </p:nvSpPr>
          <p:spPr bwMode="auto">
            <a:xfrm>
              <a:off x="4128" y="2400"/>
              <a:ext cx="12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Computer Player</a:t>
              </a:r>
            </a:p>
          </p:txBody>
        </p:sp>
        <p:sp>
          <p:nvSpPr>
            <p:cNvPr id="884748" name="Text Box 12"/>
            <p:cNvSpPr txBox="1">
              <a:spLocks noChangeArrowheads="1"/>
            </p:cNvSpPr>
            <p:nvPr/>
          </p:nvSpPr>
          <p:spPr bwMode="auto">
            <a:xfrm>
              <a:off x="4224" y="432"/>
              <a:ext cx="10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Human Player</a:t>
              </a:r>
            </a:p>
          </p:txBody>
        </p:sp>
      </p:grpSp>
      <p:sp>
        <p:nvSpPr>
          <p:cNvPr id="884749" name="Text Box 13"/>
          <p:cNvSpPr txBox="1">
            <a:spLocks noChangeArrowheads="1"/>
          </p:cNvSpPr>
          <p:nvPr/>
        </p:nvSpPr>
        <p:spPr bwMode="auto">
          <a:xfrm>
            <a:off x="6553200" y="3810000"/>
            <a:ext cx="1925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Computer Player</a:t>
            </a:r>
          </a:p>
        </p:txBody>
      </p:sp>
      <p:pic>
        <p:nvPicPr>
          <p:cNvPr id="884750" name="Picture 1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038600"/>
            <a:ext cx="33337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4751" name="Line 15"/>
          <p:cNvSpPr>
            <a:spLocks noChangeShapeType="1"/>
          </p:cNvSpPr>
          <p:nvPr/>
        </p:nvSpPr>
        <p:spPr bwMode="auto">
          <a:xfrm>
            <a:off x="95250" y="51530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52" name="Line 16"/>
          <p:cNvSpPr>
            <a:spLocks noChangeShapeType="1"/>
          </p:cNvSpPr>
          <p:nvPr/>
        </p:nvSpPr>
        <p:spPr bwMode="auto">
          <a:xfrm>
            <a:off x="304800" y="5410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53" name="Rectangle 17"/>
          <p:cNvSpPr>
            <a:spLocks noChangeArrowheads="1"/>
          </p:cNvSpPr>
          <p:nvPr/>
        </p:nvSpPr>
        <p:spPr bwMode="auto">
          <a:xfrm>
            <a:off x="6096000" y="3124200"/>
            <a:ext cx="295275" cy="323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884754" name="Picture 1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1600200"/>
            <a:ext cx="2762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755" name="Picture 1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3114675"/>
            <a:ext cx="2762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756" name="Picture 2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2771775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4757" name="Line 21"/>
          <p:cNvSpPr>
            <a:spLocks noChangeShapeType="1"/>
          </p:cNvSpPr>
          <p:nvPr/>
        </p:nvSpPr>
        <p:spPr bwMode="auto">
          <a:xfrm>
            <a:off x="323850" y="57150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58" name="Line 22"/>
          <p:cNvSpPr>
            <a:spLocks noChangeShapeType="1"/>
          </p:cNvSpPr>
          <p:nvPr/>
        </p:nvSpPr>
        <p:spPr bwMode="auto">
          <a:xfrm>
            <a:off x="219075" y="399097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59" name="Line 23"/>
          <p:cNvSpPr>
            <a:spLocks noChangeShapeType="1"/>
          </p:cNvSpPr>
          <p:nvPr/>
        </p:nvSpPr>
        <p:spPr bwMode="auto">
          <a:xfrm>
            <a:off x="381000" y="42767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84760" name="Picture 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1381125"/>
            <a:ext cx="3429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761" name="Picture 2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1409700"/>
            <a:ext cx="23812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4762" name="Line 26"/>
          <p:cNvSpPr>
            <a:spLocks noChangeShapeType="1"/>
          </p:cNvSpPr>
          <p:nvPr/>
        </p:nvSpPr>
        <p:spPr bwMode="auto">
          <a:xfrm>
            <a:off x="400050" y="455295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63" name="Text Box 27"/>
          <p:cNvSpPr txBox="1">
            <a:spLocks noChangeArrowheads="1"/>
          </p:cNvSpPr>
          <p:nvPr/>
        </p:nvSpPr>
        <p:spPr bwMode="auto">
          <a:xfrm>
            <a:off x="304800" y="2133600"/>
            <a:ext cx="5654675" cy="2292350"/>
          </a:xfrm>
          <a:prstGeom prst="rect">
            <a:avLst/>
          </a:prstGeom>
          <a:solidFill>
            <a:srgbClr val="FFF2E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FindBest</a:t>
            </a:r>
            <a:r>
              <a:rPr lang="en-US">
                <a:solidFill>
                  <a:schemeClr val="accent2"/>
                </a:solidFill>
              </a:rPr>
              <a:t>Computer</a:t>
            </a:r>
            <a:r>
              <a:rPr lang="en-US"/>
              <a:t>Move()</a:t>
            </a:r>
          </a:p>
          <a:p>
            <a:pPr algn="l"/>
            <a:r>
              <a:rPr lang="en-US"/>
              <a:t>{</a:t>
            </a:r>
          </a:p>
          <a:p>
            <a:pPr algn="l"/>
            <a:r>
              <a:rPr lang="en-US"/>
              <a:t>    For each legal move the </a:t>
            </a:r>
            <a:r>
              <a:rPr lang="en-US">
                <a:solidFill>
                  <a:schemeClr val="accent2"/>
                </a:solidFill>
              </a:rPr>
              <a:t>computer</a:t>
            </a:r>
            <a:r>
              <a:rPr lang="en-US"/>
              <a:t> can make </a:t>
            </a:r>
          </a:p>
          <a:p>
            <a:pPr algn="l"/>
            <a:r>
              <a:rPr lang="en-US"/>
              <a:t>       Temporarily make the move</a:t>
            </a:r>
          </a:p>
          <a:p>
            <a:pPr algn="l"/>
            <a:r>
              <a:rPr lang="en-US"/>
              <a:t>       See how the ideal human player would respond</a:t>
            </a:r>
          </a:p>
          <a:p>
            <a:pPr algn="l"/>
            <a:r>
              <a:rPr lang="en-US"/>
              <a:t>       Undo the move</a:t>
            </a:r>
          </a:p>
          <a:p>
            <a:pPr algn="l"/>
            <a:r>
              <a:rPr lang="en-US"/>
              <a:t>   Return the move that </a:t>
            </a:r>
            <a:r>
              <a:rPr lang="en-US">
                <a:solidFill>
                  <a:schemeClr val="accent2"/>
                </a:solidFill>
              </a:rPr>
              <a:t>hurts the human most</a:t>
            </a:r>
          </a:p>
          <a:p>
            <a:pPr algn="l"/>
            <a:r>
              <a:rPr lang="en-US"/>
              <a:t>}</a:t>
            </a:r>
          </a:p>
        </p:txBody>
      </p:sp>
      <p:sp>
        <p:nvSpPr>
          <p:cNvPr id="884764" name="Line 28"/>
          <p:cNvSpPr>
            <a:spLocks noChangeShapeType="1"/>
          </p:cNvSpPr>
          <p:nvPr/>
        </p:nvSpPr>
        <p:spPr bwMode="auto">
          <a:xfrm>
            <a:off x="238125" y="28670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65" name="Line 29"/>
          <p:cNvSpPr>
            <a:spLocks noChangeShapeType="1"/>
          </p:cNvSpPr>
          <p:nvPr/>
        </p:nvSpPr>
        <p:spPr bwMode="auto">
          <a:xfrm>
            <a:off x="495300" y="3124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84766" name="Picture 3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3457575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4767" name="Rectangle 31"/>
          <p:cNvSpPr>
            <a:spLocks noChangeArrowheads="1"/>
          </p:cNvSpPr>
          <p:nvPr/>
        </p:nvSpPr>
        <p:spPr bwMode="auto">
          <a:xfrm>
            <a:off x="6438900" y="3467100"/>
            <a:ext cx="323850" cy="32385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884768" name="Picture 3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275" y="2762250"/>
            <a:ext cx="33337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4769" name="Line 33"/>
          <p:cNvSpPr>
            <a:spLocks noChangeShapeType="1"/>
          </p:cNvSpPr>
          <p:nvPr/>
        </p:nvSpPr>
        <p:spPr bwMode="auto">
          <a:xfrm>
            <a:off x="476250" y="34004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70" name="Text Box 34"/>
          <p:cNvSpPr txBox="1">
            <a:spLocks noChangeArrowheads="1"/>
          </p:cNvSpPr>
          <p:nvPr/>
        </p:nvSpPr>
        <p:spPr bwMode="auto">
          <a:xfrm>
            <a:off x="381000" y="990600"/>
            <a:ext cx="5654675" cy="2292350"/>
          </a:xfrm>
          <a:prstGeom prst="rect">
            <a:avLst/>
          </a:prstGeom>
          <a:solidFill>
            <a:srgbClr val="EFFFE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FindBestIdeal</a:t>
            </a:r>
            <a:r>
              <a:rPr lang="en-US">
                <a:solidFill>
                  <a:schemeClr val="accent2"/>
                </a:solidFill>
              </a:rPr>
              <a:t>Human</a:t>
            </a:r>
            <a:r>
              <a:rPr lang="en-US"/>
              <a:t>Move()</a:t>
            </a:r>
          </a:p>
          <a:p>
            <a:pPr algn="l"/>
            <a:r>
              <a:rPr lang="en-US"/>
              <a:t>{</a:t>
            </a:r>
          </a:p>
          <a:p>
            <a:pPr algn="l"/>
            <a:r>
              <a:rPr lang="en-US"/>
              <a:t>    For each legal move the </a:t>
            </a:r>
            <a:r>
              <a:rPr lang="en-US">
                <a:solidFill>
                  <a:schemeClr val="accent2"/>
                </a:solidFill>
              </a:rPr>
              <a:t>ideal human</a:t>
            </a:r>
            <a:r>
              <a:rPr lang="en-US"/>
              <a:t> could make </a:t>
            </a:r>
          </a:p>
          <a:p>
            <a:pPr algn="l"/>
            <a:r>
              <a:rPr lang="en-US"/>
              <a:t>       Temporarily make the move.</a:t>
            </a:r>
          </a:p>
          <a:p>
            <a:pPr algn="l"/>
            <a:r>
              <a:rPr lang="en-US"/>
              <a:t>       See how the computer would respond</a:t>
            </a:r>
          </a:p>
          <a:p>
            <a:pPr algn="l"/>
            <a:r>
              <a:rPr lang="en-US"/>
              <a:t>       Undo the move</a:t>
            </a:r>
          </a:p>
          <a:p>
            <a:pPr algn="l"/>
            <a:r>
              <a:rPr lang="en-US"/>
              <a:t>   Return the move that </a:t>
            </a:r>
            <a:r>
              <a:rPr lang="en-US">
                <a:solidFill>
                  <a:schemeClr val="accent2"/>
                </a:solidFill>
              </a:rPr>
              <a:t>hurts the computer most</a:t>
            </a:r>
          </a:p>
          <a:p>
            <a:pPr algn="l"/>
            <a:r>
              <a:rPr lang="en-US"/>
              <a:t>}</a:t>
            </a:r>
          </a:p>
        </p:txBody>
      </p:sp>
      <p:sp>
        <p:nvSpPr>
          <p:cNvPr id="884771" name="Line 35"/>
          <p:cNvSpPr>
            <a:spLocks noChangeShapeType="1"/>
          </p:cNvSpPr>
          <p:nvPr/>
        </p:nvSpPr>
        <p:spPr bwMode="auto">
          <a:xfrm>
            <a:off x="333375" y="17145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72" name="Line 36"/>
          <p:cNvSpPr>
            <a:spLocks noChangeShapeType="1"/>
          </p:cNvSpPr>
          <p:nvPr/>
        </p:nvSpPr>
        <p:spPr bwMode="auto">
          <a:xfrm>
            <a:off x="571500" y="19907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73" name="Rectangle 37"/>
          <p:cNvSpPr>
            <a:spLocks noChangeArrowheads="1"/>
          </p:cNvSpPr>
          <p:nvPr/>
        </p:nvSpPr>
        <p:spPr bwMode="auto">
          <a:xfrm>
            <a:off x="6438900" y="1381125"/>
            <a:ext cx="323850" cy="32385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884774" name="Picture 3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5" y="1400175"/>
            <a:ext cx="23812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4775" name="Line 39"/>
          <p:cNvSpPr>
            <a:spLocks noChangeShapeType="1"/>
          </p:cNvSpPr>
          <p:nvPr/>
        </p:nvSpPr>
        <p:spPr bwMode="auto">
          <a:xfrm>
            <a:off x="561975" y="22574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76" name="Text Box 40"/>
          <p:cNvSpPr txBox="1">
            <a:spLocks noChangeArrowheads="1"/>
          </p:cNvSpPr>
          <p:nvPr/>
        </p:nvSpPr>
        <p:spPr bwMode="auto">
          <a:xfrm>
            <a:off x="6096000" y="4648200"/>
            <a:ext cx="28162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This would go on and on, in many cases playing 6 or more levels deep!</a:t>
            </a:r>
          </a:p>
        </p:txBody>
      </p:sp>
      <p:sp>
        <p:nvSpPr>
          <p:cNvPr id="884777" name="Line 41"/>
          <p:cNvSpPr>
            <a:spLocks noChangeShapeType="1"/>
          </p:cNvSpPr>
          <p:nvPr/>
        </p:nvSpPr>
        <p:spPr bwMode="auto">
          <a:xfrm>
            <a:off x="561975" y="25241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84778" name="Picture 4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1752600"/>
            <a:ext cx="32385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4779" name="Line 43"/>
          <p:cNvSpPr>
            <a:spLocks noChangeShapeType="1"/>
          </p:cNvSpPr>
          <p:nvPr/>
        </p:nvSpPr>
        <p:spPr bwMode="auto">
          <a:xfrm>
            <a:off x="333375" y="17240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80" name="Line 44"/>
          <p:cNvSpPr>
            <a:spLocks noChangeShapeType="1"/>
          </p:cNvSpPr>
          <p:nvPr/>
        </p:nvSpPr>
        <p:spPr bwMode="auto">
          <a:xfrm>
            <a:off x="304800" y="280987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81" name="Line 45"/>
          <p:cNvSpPr>
            <a:spLocks noChangeShapeType="1"/>
          </p:cNvSpPr>
          <p:nvPr/>
        </p:nvSpPr>
        <p:spPr bwMode="auto">
          <a:xfrm>
            <a:off x="466725" y="367665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82" name="Line 46"/>
          <p:cNvSpPr>
            <a:spLocks noChangeShapeType="1"/>
          </p:cNvSpPr>
          <p:nvPr/>
        </p:nvSpPr>
        <p:spPr bwMode="auto">
          <a:xfrm>
            <a:off x="228600" y="395287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83" name="Line 47"/>
          <p:cNvSpPr>
            <a:spLocks noChangeShapeType="1"/>
          </p:cNvSpPr>
          <p:nvPr/>
        </p:nvSpPr>
        <p:spPr bwMode="auto">
          <a:xfrm>
            <a:off x="390525" y="481965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84" name="Line 48"/>
          <p:cNvSpPr>
            <a:spLocks noChangeShapeType="1"/>
          </p:cNvSpPr>
          <p:nvPr/>
        </p:nvSpPr>
        <p:spPr bwMode="auto">
          <a:xfrm>
            <a:off x="152400" y="5105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85" name="Line 49"/>
          <p:cNvSpPr>
            <a:spLocks noChangeShapeType="1"/>
          </p:cNvSpPr>
          <p:nvPr/>
        </p:nvSpPr>
        <p:spPr bwMode="auto">
          <a:xfrm>
            <a:off x="304800" y="59817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86" name="Line 50"/>
          <p:cNvSpPr>
            <a:spLocks noChangeShapeType="1"/>
          </p:cNvSpPr>
          <p:nvPr/>
        </p:nvSpPr>
        <p:spPr bwMode="auto">
          <a:xfrm>
            <a:off x="104775" y="51530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84787" name="Picture 5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3105150"/>
            <a:ext cx="2762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788" name="Picture 5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3086100"/>
            <a:ext cx="3429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4789" name="Rectangle 53"/>
          <p:cNvSpPr>
            <a:spLocks noChangeArrowheads="1"/>
          </p:cNvSpPr>
          <p:nvPr/>
        </p:nvSpPr>
        <p:spPr bwMode="auto">
          <a:xfrm>
            <a:off x="6762750" y="3114675"/>
            <a:ext cx="295275" cy="323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884790" name="Picture 5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50" y="3105150"/>
            <a:ext cx="2762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791" name="Picture 5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275" y="2762250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792" name="Picture 5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75" y="3114675"/>
            <a:ext cx="2762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793" name="Picture 5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3095625"/>
            <a:ext cx="3429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4794" name="Rectangle 58"/>
          <p:cNvSpPr>
            <a:spLocks noChangeArrowheads="1"/>
          </p:cNvSpPr>
          <p:nvPr/>
        </p:nvSpPr>
        <p:spPr bwMode="auto">
          <a:xfrm>
            <a:off x="7467600" y="3105150"/>
            <a:ext cx="295275" cy="323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884795" name="Picture 5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00" y="3095625"/>
            <a:ext cx="2762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796" name="Picture 6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5" y="2752725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797" name="Picture 6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075" y="3133725"/>
            <a:ext cx="2762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798" name="Picture 6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3114675"/>
            <a:ext cx="3429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4799" name="Rectangle 63"/>
          <p:cNvSpPr>
            <a:spLocks noChangeArrowheads="1"/>
          </p:cNvSpPr>
          <p:nvPr/>
        </p:nvSpPr>
        <p:spPr bwMode="auto">
          <a:xfrm>
            <a:off x="8153400" y="3124200"/>
            <a:ext cx="295275" cy="323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884800" name="Picture 6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3114675"/>
            <a:ext cx="2762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801" name="Picture 6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2771775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802" name="Picture 6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75" y="3105150"/>
            <a:ext cx="2762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803" name="Picture 6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3086100"/>
            <a:ext cx="3429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4804" name="Line 68"/>
          <p:cNvSpPr>
            <a:spLocks noChangeShapeType="1"/>
          </p:cNvSpPr>
          <p:nvPr/>
        </p:nvSpPr>
        <p:spPr bwMode="auto">
          <a:xfrm>
            <a:off x="66675" y="6248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805" name="Rectangle 69"/>
          <p:cNvSpPr>
            <a:spLocks noChangeArrowheads="1"/>
          </p:cNvSpPr>
          <p:nvPr/>
        </p:nvSpPr>
        <p:spPr bwMode="auto">
          <a:xfrm>
            <a:off x="7477125" y="3105150"/>
            <a:ext cx="295275" cy="323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84806" name="Rectangle 70"/>
          <p:cNvSpPr>
            <a:spLocks noChangeArrowheads="1"/>
          </p:cNvSpPr>
          <p:nvPr/>
        </p:nvSpPr>
        <p:spPr bwMode="auto">
          <a:xfrm>
            <a:off x="8162925" y="3124200"/>
            <a:ext cx="295275" cy="323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84807" name="Text Box 71"/>
          <p:cNvSpPr txBox="1">
            <a:spLocks noChangeArrowheads="1"/>
          </p:cNvSpPr>
          <p:nvPr/>
        </p:nvSpPr>
        <p:spPr bwMode="auto">
          <a:xfrm>
            <a:off x="8067675" y="2767013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+9c</a:t>
            </a:r>
          </a:p>
        </p:txBody>
      </p:sp>
      <p:pic>
        <p:nvPicPr>
          <p:cNvPr id="884808" name="Picture 7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5" y="3114675"/>
            <a:ext cx="2762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809" name="Picture 7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2771775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4810" name="Text Box 74"/>
          <p:cNvSpPr txBox="1">
            <a:spLocks noChangeArrowheads="1"/>
          </p:cNvSpPr>
          <p:nvPr/>
        </p:nvSpPr>
        <p:spPr bwMode="auto">
          <a:xfrm>
            <a:off x="6019800" y="2767013"/>
            <a:ext cx="492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+1h</a:t>
            </a:r>
          </a:p>
        </p:txBody>
      </p:sp>
      <p:sp>
        <p:nvSpPr>
          <p:cNvPr id="884811" name="Text Box 75"/>
          <p:cNvSpPr txBox="1">
            <a:spLocks noChangeArrowheads="1"/>
          </p:cNvSpPr>
          <p:nvPr/>
        </p:nvSpPr>
        <p:spPr bwMode="auto">
          <a:xfrm>
            <a:off x="6324600" y="2767013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+2c</a:t>
            </a:r>
          </a:p>
        </p:txBody>
      </p:sp>
      <p:sp>
        <p:nvSpPr>
          <p:cNvPr id="884812" name="Text Box 76"/>
          <p:cNvSpPr txBox="1">
            <a:spLocks noChangeArrowheads="1"/>
          </p:cNvSpPr>
          <p:nvPr/>
        </p:nvSpPr>
        <p:spPr bwMode="auto">
          <a:xfrm>
            <a:off x="6686550" y="2776538"/>
            <a:ext cx="492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+1h</a:t>
            </a:r>
          </a:p>
        </p:txBody>
      </p:sp>
      <p:sp>
        <p:nvSpPr>
          <p:cNvPr id="884813" name="Text Box 77"/>
          <p:cNvSpPr txBox="1">
            <a:spLocks noChangeArrowheads="1"/>
          </p:cNvSpPr>
          <p:nvPr/>
        </p:nvSpPr>
        <p:spPr bwMode="auto">
          <a:xfrm>
            <a:off x="7010400" y="2776538"/>
            <a:ext cx="523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+4h</a:t>
            </a:r>
          </a:p>
        </p:txBody>
      </p:sp>
      <p:sp>
        <p:nvSpPr>
          <p:cNvPr id="884814" name="Text Box 78"/>
          <p:cNvSpPr txBox="1">
            <a:spLocks noChangeArrowheads="1"/>
          </p:cNvSpPr>
          <p:nvPr/>
        </p:nvSpPr>
        <p:spPr bwMode="auto">
          <a:xfrm>
            <a:off x="7381875" y="2767013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+2c</a:t>
            </a:r>
          </a:p>
        </p:txBody>
      </p:sp>
      <p:sp>
        <p:nvSpPr>
          <p:cNvPr id="884815" name="Text Box 79"/>
          <p:cNvSpPr txBox="1">
            <a:spLocks noChangeArrowheads="1"/>
          </p:cNvSpPr>
          <p:nvPr/>
        </p:nvSpPr>
        <p:spPr bwMode="auto">
          <a:xfrm>
            <a:off x="7715250" y="2795588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+2c</a:t>
            </a:r>
          </a:p>
        </p:txBody>
      </p:sp>
      <p:sp>
        <p:nvSpPr>
          <p:cNvPr id="884816" name="Text Box 80"/>
          <p:cNvSpPr txBox="1">
            <a:spLocks noChangeArrowheads="1"/>
          </p:cNvSpPr>
          <p:nvPr/>
        </p:nvSpPr>
        <p:spPr bwMode="auto">
          <a:xfrm>
            <a:off x="8415338" y="2776538"/>
            <a:ext cx="523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+5h</a:t>
            </a:r>
          </a:p>
        </p:txBody>
      </p:sp>
      <p:sp>
        <p:nvSpPr>
          <p:cNvPr id="884817" name="AutoShape 81"/>
          <p:cNvSpPr>
            <a:spLocks noChangeArrowheads="1"/>
          </p:cNvSpPr>
          <p:nvPr/>
        </p:nvSpPr>
        <p:spPr bwMode="auto">
          <a:xfrm>
            <a:off x="2238375" y="495300"/>
            <a:ext cx="3657600" cy="1504950"/>
          </a:xfrm>
          <a:prstGeom prst="wedgeRoundRectCallout">
            <a:avLst>
              <a:gd name="adj1" fmla="val -47917"/>
              <a:gd name="adj2" fmla="val 96412"/>
              <a:gd name="adj3" fmla="val 16667"/>
            </a:avLst>
          </a:prstGeom>
          <a:solidFill>
            <a:srgbClr val="F3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Based on the current board configuration, the </a:t>
            </a:r>
            <a:r>
              <a:rPr lang="en-US">
                <a:solidFill>
                  <a:schemeClr val="accent2"/>
                </a:solidFill>
              </a:rPr>
              <a:t>best move the human can make</a:t>
            </a:r>
            <a:r>
              <a:rPr lang="en-US"/>
              <a:t> will give an advantage of </a:t>
            </a:r>
            <a:r>
              <a:rPr lang="en-US">
                <a:solidFill>
                  <a:srgbClr val="006666"/>
                </a:solidFill>
              </a:rPr>
              <a:t>+2 over the computer</a:t>
            </a:r>
            <a:r>
              <a:rPr lang="en-US"/>
              <a:t>. And the move is…</a:t>
            </a:r>
          </a:p>
        </p:txBody>
      </p:sp>
      <p:sp>
        <p:nvSpPr>
          <p:cNvPr id="884818" name="Line 82"/>
          <p:cNvSpPr>
            <a:spLocks noChangeShapeType="1"/>
          </p:cNvSpPr>
          <p:nvPr/>
        </p:nvSpPr>
        <p:spPr bwMode="auto">
          <a:xfrm flipH="1">
            <a:off x="7962900" y="1590675"/>
            <a:ext cx="9525" cy="66675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84819" name="AutoShape 83"/>
          <p:cNvSpPr>
            <a:spLocks noChangeArrowheads="1"/>
          </p:cNvSpPr>
          <p:nvPr/>
        </p:nvSpPr>
        <p:spPr bwMode="auto">
          <a:xfrm>
            <a:off x="1857375" y="1666875"/>
            <a:ext cx="3657600" cy="1504950"/>
          </a:xfrm>
          <a:prstGeom prst="wedgeRoundRectCallout">
            <a:avLst>
              <a:gd name="adj1" fmla="val -47917"/>
              <a:gd name="adj2" fmla="val 96412"/>
              <a:gd name="adj3" fmla="val 16667"/>
            </a:avLst>
          </a:prstGeom>
          <a:solidFill>
            <a:srgbClr val="F3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Based on the current board configuration, the </a:t>
            </a:r>
            <a:r>
              <a:rPr lang="en-US">
                <a:solidFill>
                  <a:schemeClr val="accent2"/>
                </a:solidFill>
              </a:rPr>
              <a:t>best move the computer can make</a:t>
            </a:r>
            <a:r>
              <a:rPr lang="en-US"/>
              <a:t> will give an advantage of </a:t>
            </a:r>
            <a:r>
              <a:rPr lang="en-US">
                <a:solidFill>
                  <a:srgbClr val="006666"/>
                </a:solidFill>
              </a:rPr>
              <a:t>+3 over the human</a:t>
            </a:r>
            <a:r>
              <a:rPr lang="en-US"/>
              <a:t>. And the move is…</a:t>
            </a:r>
          </a:p>
        </p:txBody>
      </p:sp>
      <p:grpSp>
        <p:nvGrpSpPr>
          <p:cNvPr id="884820" name="Group 84"/>
          <p:cNvGrpSpPr>
            <a:grpSpLocks/>
          </p:cNvGrpSpPr>
          <p:nvPr/>
        </p:nvGrpSpPr>
        <p:grpSpPr bwMode="auto">
          <a:xfrm>
            <a:off x="8296275" y="2962275"/>
            <a:ext cx="381000" cy="695325"/>
            <a:chOff x="3984" y="4026"/>
            <a:chExt cx="240" cy="372"/>
          </a:xfrm>
        </p:grpSpPr>
        <p:sp>
          <p:nvSpPr>
            <p:cNvPr id="884821" name="Line 85"/>
            <p:cNvSpPr>
              <a:spLocks noChangeShapeType="1"/>
            </p:cNvSpPr>
            <p:nvPr/>
          </p:nvSpPr>
          <p:spPr bwMode="auto">
            <a:xfrm flipV="1">
              <a:off x="3990" y="4026"/>
              <a:ext cx="0" cy="37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84822" name="Line 86"/>
            <p:cNvSpPr>
              <a:spLocks noChangeShapeType="1"/>
            </p:cNvSpPr>
            <p:nvPr/>
          </p:nvSpPr>
          <p:spPr bwMode="auto">
            <a:xfrm>
              <a:off x="3984" y="4032"/>
              <a:ext cx="240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884823" name="AutoShape 87"/>
          <p:cNvSpPr>
            <a:spLocks noChangeArrowheads="1"/>
          </p:cNvSpPr>
          <p:nvPr/>
        </p:nvSpPr>
        <p:spPr bwMode="auto">
          <a:xfrm>
            <a:off x="1828800" y="2819400"/>
            <a:ext cx="4095750" cy="1504950"/>
          </a:xfrm>
          <a:prstGeom prst="wedgeRoundRectCallout">
            <a:avLst>
              <a:gd name="adj1" fmla="val -48139"/>
              <a:gd name="adj2" fmla="val 96412"/>
              <a:gd name="adj3" fmla="val 16667"/>
            </a:avLst>
          </a:prstGeom>
          <a:solidFill>
            <a:srgbClr val="F3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Based on the current board configuration, the </a:t>
            </a:r>
            <a:r>
              <a:rPr lang="en-US">
                <a:solidFill>
                  <a:schemeClr val="accent2"/>
                </a:solidFill>
              </a:rPr>
              <a:t>best move the ideal human</a:t>
            </a:r>
            <a:r>
              <a:rPr lang="en-US"/>
              <a:t> could make would give an </a:t>
            </a:r>
            <a:r>
              <a:rPr lang="en-US">
                <a:solidFill>
                  <a:srgbClr val="006666"/>
                </a:solidFill>
              </a:rPr>
              <a:t>advantage of +1 over the computer</a:t>
            </a:r>
            <a:r>
              <a:rPr lang="en-US"/>
              <a:t>. And the move is…</a:t>
            </a:r>
          </a:p>
        </p:txBody>
      </p:sp>
      <p:sp>
        <p:nvSpPr>
          <p:cNvPr id="884824" name="Line 88"/>
          <p:cNvSpPr>
            <a:spLocks noChangeShapeType="1"/>
          </p:cNvSpPr>
          <p:nvPr/>
        </p:nvSpPr>
        <p:spPr bwMode="auto">
          <a:xfrm flipH="1">
            <a:off x="6934200" y="1524000"/>
            <a:ext cx="9525" cy="409575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84825" name="AutoShape 89"/>
          <p:cNvSpPr>
            <a:spLocks noChangeArrowheads="1"/>
          </p:cNvSpPr>
          <p:nvPr/>
        </p:nvSpPr>
        <p:spPr bwMode="auto">
          <a:xfrm>
            <a:off x="2438400" y="3248025"/>
            <a:ext cx="3657600" cy="1504950"/>
          </a:xfrm>
          <a:prstGeom prst="wedgeRoundRectCallout">
            <a:avLst>
              <a:gd name="adj1" fmla="val -57292"/>
              <a:gd name="adj2" fmla="val 105907"/>
              <a:gd name="adj3" fmla="val 16667"/>
            </a:avLst>
          </a:prstGeom>
          <a:solidFill>
            <a:srgbClr val="F3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So now I know that if I move my </a:t>
            </a:r>
            <a:r>
              <a:rPr lang="en-US">
                <a:solidFill>
                  <a:schemeClr val="accent2"/>
                </a:solidFill>
              </a:rPr>
              <a:t>left-most pawn</a:t>
            </a:r>
            <a:r>
              <a:rPr lang="en-US"/>
              <a:t>, the most likely result after 6 levels of play is that the human will have a +1 advantage over me!</a:t>
            </a:r>
          </a:p>
        </p:txBody>
      </p:sp>
      <p:sp>
        <p:nvSpPr>
          <p:cNvPr id="884826" name="Rectangle 90"/>
          <p:cNvSpPr>
            <a:spLocks noChangeArrowheads="1"/>
          </p:cNvSpPr>
          <p:nvPr/>
        </p:nvSpPr>
        <p:spPr bwMode="auto">
          <a:xfrm>
            <a:off x="6096000" y="2771775"/>
            <a:ext cx="333375" cy="342900"/>
          </a:xfrm>
          <a:prstGeom prst="rect">
            <a:avLst/>
          </a:prstGeom>
          <a:noFill/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4827" name="AutoShape 91"/>
          <p:cNvSpPr>
            <a:spLocks noChangeArrowheads="1"/>
          </p:cNvSpPr>
          <p:nvPr/>
        </p:nvSpPr>
        <p:spPr bwMode="auto">
          <a:xfrm>
            <a:off x="2419350" y="2619375"/>
            <a:ext cx="3657600" cy="2695575"/>
          </a:xfrm>
          <a:prstGeom prst="wedgeRoundRectCallout">
            <a:avLst>
              <a:gd name="adj1" fmla="val -57292"/>
              <a:gd name="adj2" fmla="val 81213"/>
              <a:gd name="adj3" fmla="val 16667"/>
            </a:avLst>
          </a:prstGeom>
          <a:solidFill>
            <a:srgbClr val="F3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Based on all of my possible moves, and all of the opponent’s possible responses (and my responses to him, etc.), my best move is the </a:t>
            </a:r>
            <a:r>
              <a:rPr lang="en-US">
                <a:solidFill>
                  <a:schemeClr val="accent2"/>
                </a:solidFill>
              </a:rPr>
              <a:t>2</a:t>
            </a:r>
            <a:r>
              <a:rPr lang="en-US" baseline="30000">
                <a:solidFill>
                  <a:schemeClr val="accent2"/>
                </a:solidFill>
              </a:rPr>
              <a:t>nd</a:t>
            </a:r>
            <a:r>
              <a:rPr lang="en-US">
                <a:solidFill>
                  <a:schemeClr val="accent2"/>
                </a:solidFill>
              </a:rPr>
              <a:t> pawn from the right</a:t>
            </a:r>
            <a:r>
              <a:rPr lang="en-US"/>
              <a:t> because </a:t>
            </a:r>
            <a:r>
              <a:rPr lang="en-US">
                <a:solidFill>
                  <a:srgbClr val="6600CC"/>
                </a:solidFill>
              </a:rPr>
              <a:t>no matter how hard my opponent tries</a:t>
            </a:r>
            <a:r>
              <a:rPr lang="en-US"/>
              <a:t>, the best he can do is be </a:t>
            </a:r>
            <a:r>
              <a:rPr lang="en-US">
                <a:solidFill>
                  <a:srgbClr val="006666"/>
                </a:solidFill>
              </a:rPr>
              <a:t>down by 9 points</a:t>
            </a:r>
            <a:r>
              <a:rPr lang="en-US"/>
              <a:t>!</a:t>
            </a:r>
          </a:p>
        </p:txBody>
      </p:sp>
      <p:sp>
        <p:nvSpPr>
          <p:cNvPr id="884828" name="Rectangle 92"/>
          <p:cNvSpPr>
            <a:spLocks noChangeArrowheads="1"/>
          </p:cNvSpPr>
          <p:nvPr/>
        </p:nvSpPr>
        <p:spPr bwMode="auto">
          <a:xfrm>
            <a:off x="8143875" y="3095625"/>
            <a:ext cx="333375" cy="342900"/>
          </a:xfrm>
          <a:prstGeom prst="rect">
            <a:avLst/>
          </a:prstGeom>
          <a:noFill/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-0.00104 -0.0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8847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5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88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1000" fill="hold"/>
                                        <p:tgtEl>
                                          <p:spTgt spid="8847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0" dur="1000" fill="hold"/>
                                        <p:tgtEl>
                                          <p:spTgt spid="8847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847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84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884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84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884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84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8847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8847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8847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4.16667E-6 0.05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8847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00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1000" fill="hold"/>
                                        <p:tgtEl>
                                          <p:spTgt spid="8847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48" dur="1000" fill="hold"/>
                                        <p:tgtEl>
                                          <p:spTgt spid="8847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2.22222E-6 L -0.00105 -0.09861 L 0.0375 -0.09861 " pathEditMode="relative" rAng="0" ptsTypes="AAA">
                                      <p:cBhvr>
                                        <p:cTn id="170" dur="2000" fill="hold"/>
                                        <p:tgtEl>
                                          <p:spTgt spid="8847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-4931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88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3000"/>
                                        <p:tgtEl>
                                          <p:spTgt spid="88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1000" fill="hold"/>
                                        <p:tgtEl>
                                          <p:spTgt spid="8847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89" dur="1000" fill="hold"/>
                                        <p:tgtEl>
                                          <p:spTgt spid="8847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88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-0.00105 0.05139 " pathEditMode="relative" rAng="0" ptsTypes="AA">
                                      <p:cBhvr>
                                        <p:cTn id="212" dur="2000" fill="hold"/>
                                        <p:tgtEl>
                                          <p:spTgt spid="8847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569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2000"/>
                                        <p:tgtEl>
                                          <p:spTgt spid="88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88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88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2" dur="500"/>
                                        <p:tgtEl>
                                          <p:spTgt spid="88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2000"/>
                                        <p:tgtEl>
                                          <p:spTgt spid="884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2000"/>
                                        <p:tgtEl>
                                          <p:spTgt spid="884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2000"/>
                                        <p:tgtEl>
                                          <p:spTgt spid="884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2000"/>
                                        <p:tgtEl>
                                          <p:spTgt spid="884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2000"/>
                                        <p:tgtEl>
                                          <p:spTgt spid="8847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2000"/>
                                        <p:tgtEl>
                                          <p:spTgt spid="884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2000"/>
                                        <p:tgtEl>
                                          <p:spTgt spid="884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2000"/>
                                        <p:tgtEl>
                                          <p:spTgt spid="884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2000"/>
                                        <p:tgtEl>
                                          <p:spTgt spid="884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 nodeType="clickPar">
                      <p:stCondLst>
                        <p:cond delay="indefinite"/>
                      </p:stCondLst>
                      <p:childTnLst>
                        <p:par>
                          <p:cTn id="3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5" dur="2000" fill="hold"/>
                                        <p:tgtEl>
                                          <p:spTgt spid="8847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16" dur="2000" fill="hold"/>
                                        <p:tgtEl>
                                          <p:spTgt spid="8847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 nodeType="clickPar">
                      <p:stCondLst>
                        <p:cond delay="indefinite"/>
                      </p:stCondLst>
                      <p:childTnLst>
                        <p:par>
                          <p:cTn id="3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 nodeType="clickPar">
                      <p:stCondLst>
                        <p:cond delay="indefinite"/>
                      </p:stCondLst>
                      <p:childTnLst>
                        <p:par>
                          <p:cTn id="3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3" dur="500"/>
                                        <p:tgtEl>
                                          <p:spTgt spid="88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 nodeType="clickPar">
                      <p:stCondLst>
                        <p:cond delay="indefinite"/>
                      </p:stCondLst>
                      <p:childTnLst>
                        <p:par>
                          <p:cTn id="3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 nodeType="clickPar">
                      <p:stCondLst>
                        <p:cond delay="indefinite"/>
                      </p:stCondLst>
                      <p:childTnLst>
                        <p:par>
                          <p:cTn id="3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2000"/>
                                        <p:tgtEl>
                                          <p:spTgt spid="884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2000"/>
                                        <p:tgtEl>
                                          <p:spTgt spid="8847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2000"/>
                                        <p:tgtEl>
                                          <p:spTgt spid="884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2000"/>
                                        <p:tgtEl>
                                          <p:spTgt spid="884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2000"/>
                                        <p:tgtEl>
                                          <p:spTgt spid="884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2000"/>
                                        <p:tgtEl>
                                          <p:spTgt spid="884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2000"/>
                                        <p:tgtEl>
                                          <p:spTgt spid="884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2000"/>
                                        <p:tgtEl>
                                          <p:spTgt spid="884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2000"/>
                                        <p:tgtEl>
                                          <p:spTgt spid="884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2000"/>
                                        <p:tgtEl>
                                          <p:spTgt spid="884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2000"/>
                                        <p:tgtEl>
                                          <p:spTgt spid="884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 nodeType="clickPar">
                      <p:stCondLst>
                        <p:cond delay="indefinite"/>
                      </p:stCondLst>
                      <p:childTnLst>
                        <p:par>
                          <p:cTn id="3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2" dur="2000" fill="hold"/>
                                        <p:tgtEl>
                                          <p:spTgt spid="8847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93" dur="2000" fill="hold"/>
                                        <p:tgtEl>
                                          <p:spTgt spid="8847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 nodeType="clickPar">
                      <p:stCondLst>
                        <p:cond delay="indefinite"/>
                      </p:stCondLst>
                      <p:childTnLst>
                        <p:par>
                          <p:cTn id="3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 nodeType="clickPar">
                      <p:stCondLst>
                        <p:cond delay="indefinite"/>
                      </p:stCondLst>
                      <p:childTnLst>
                        <p:par>
                          <p:cTn id="3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 nodeType="clickPar">
                      <p:stCondLst>
                        <p:cond delay="indefinite"/>
                      </p:stCondLst>
                      <p:childTnLst>
                        <p:par>
                          <p:cTn id="4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 nodeType="clickPar">
                      <p:stCondLst>
                        <p:cond delay="indefinite"/>
                      </p:stCondLst>
                      <p:childTnLst>
                        <p:par>
                          <p:cTn id="4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 nodeType="clickPar">
                      <p:stCondLst>
                        <p:cond delay="indefinite"/>
                      </p:stCondLst>
                      <p:childTnLst>
                        <p:par>
                          <p:cTn id="4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 nodeType="clickPar">
                      <p:stCondLst>
                        <p:cond delay="indefinite"/>
                      </p:stCondLst>
                      <p:childTnLst>
                        <p:par>
                          <p:cTn id="4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0" dur="500"/>
                                        <p:tgtEl>
                                          <p:spTgt spid="88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 nodeType="clickPar">
                      <p:stCondLst>
                        <p:cond delay="indefinite"/>
                      </p:stCondLst>
                      <p:childTnLst>
                        <p:par>
                          <p:cTn id="4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5" dur="500"/>
                                        <p:tgtEl>
                                          <p:spTgt spid="88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 nodeType="clickPar">
                      <p:stCondLst>
                        <p:cond delay="indefinite"/>
                      </p:stCondLst>
                      <p:childTnLst>
                        <p:par>
                          <p:cTn id="4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 nodeType="clickPar">
                      <p:stCondLst>
                        <p:cond delay="indefinite"/>
                      </p:stCondLst>
                      <p:childTnLst>
                        <p:par>
                          <p:cTn id="4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 nodeType="clickPar">
                      <p:stCondLst>
                        <p:cond delay="indefinite"/>
                      </p:stCondLst>
                      <p:childTnLst>
                        <p:par>
                          <p:cTn id="4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9" dur="2000"/>
                                        <p:tgtEl>
                                          <p:spTgt spid="884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2" dur="2000"/>
                                        <p:tgtEl>
                                          <p:spTgt spid="884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5" dur="2000"/>
                                        <p:tgtEl>
                                          <p:spTgt spid="884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8" dur="2000"/>
                                        <p:tgtEl>
                                          <p:spTgt spid="884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1" dur="2000"/>
                                        <p:tgtEl>
                                          <p:spTgt spid="884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4" dur="2000"/>
                                        <p:tgtEl>
                                          <p:spTgt spid="8847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7" dur="2000"/>
                                        <p:tgtEl>
                                          <p:spTgt spid="8847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0" dur="2000"/>
                                        <p:tgtEl>
                                          <p:spTgt spid="8847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3" dur="2000"/>
                                        <p:tgtEl>
                                          <p:spTgt spid="8847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6" dur="2000"/>
                                        <p:tgtEl>
                                          <p:spTgt spid="884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9" dur="2000"/>
                                        <p:tgtEl>
                                          <p:spTgt spid="884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2" dur="2000"/>
                                        <p:tgtEl>
                                          <p:spTgt spid="884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5" dur="2000"/>
                                        <p:tgtEl>
                                          <p:spTgt spid="8847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8" dur="2000"/>
                                        <p:tgtEl>
                                          <p:spTgt spid="884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1" dur="2000"/>
                                        <p:tgtEl>
                                          <p:spTgt spid="884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4" dur="2000"/>
                                        <p:tgtEl>
                                          <p:spTgt spid="884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7" dur="2000"/>
                                        <p:tgtEl>
                                          <p:spTgt spid="884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0" dur="2000"/>
                                        <p:tgtEl>
                                          <p:spTgt spid="8847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3" dur="2000"/>
                                        <p:tgtEl>
                                          <p:spTgt spid="884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 nodeType="clickPar">
                      <p:stCondLst>
                        <p:cond delay="indefinite"/>
                      </p:stCondLst>
                      <p:childTnLst>
                        <p:par>
                          <p:cTn id="4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8" dur="2000" fill="hold"/>
                                        <p:tgtEl>
                                          <p:spTgt spid="8847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499" dur="2000" fill="hold"/>
                                        <p:tgtEl>
                                          <p:spTgt spid="8847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 nodeType="clickPar">
                      <p:stCondLst>
                        <p:cond delay="indefinite"/>
                      </p:stCondLst>
                      <p:childTnLst>
                        <p:par>
                          <p:cTn id="5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4" dur="500"/>
                                        <p:tgtEl>
                                          <p:spTgt spid="88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2000"/>
                                        <p:tgtEl>
                                          <p:spTgt spid="88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 nodeType="clickPar">
                      <p:stCondLst>
                        <p:cond delay="indefinite"/>
                      </p:stCondLst>
                      <p:childTnLst>
                        <p:par>
                          <p:cTn id="5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 nodeType="clickPar">
                      <p:stCondLst>
                        <p:cond delay="indefinite"/>
                      </p:stCondLst>
                      <p:childTnLst>
                        <p:par>
                          <p:cTn id="5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 nodeType="clickPar">
                      <p:stCondLst>
                        <p:cond delay="indefinite"/>
                      </p:stCondLst>
                      <p:childTnLst>
                        <p:par>
                          <p:cTn id="5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 nodeType="clickPar">
                      <p:stCondLst>
                        <p:cond delay="indefinite"/>
                      </p:stCondLst>
                      <p:childTnLst>
                        <p:par>
                          <p:cTn id="5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 nodeType="clickPar">
                      <p:stCondLst>
                        <p:cond delay="indefinite"/>
                      </p:stCondLst>
                      <p:childTnLst>
                        <p:par>
                          <p:cTn id="5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 nodeType="clickPar">
                      <p:stCondLst>
                        <p:cond delay="indefinite"/>
                      </p:stCondLst>
                      <p:childTnLst>
                        <p:par>
                          <p:cTn id="5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 nodeType="clickPar">
                      <p:stCondLst>
                        <p:cond delay="indefinite"/>
                      </p:stCondLst>
                      <p:childTnLst>
                        <p:par>
                          <p:cTn id="5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 nodeType="clickPar">
                      <p:stCondLst>
                        <p:cond delay="indefinite"/>
                      </p:stCondLst>
                      <p:childTnLst>
                        <p:par>
                          <p:cTn id="5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2000"/>
                                        <p:tgtEl>
                                          <p:spTgt spid="88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-0.00209 -0.04722 " pathEditMode="relative" rAng="0" ptsTypes="AA">
                                      <p:cBhvr>
                                        <p:cTn id="550" dur="2000" fill="hold"/>
                                        <p:tgtEl>
                                          <p:spTgt spid="8847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 nodeType="clickPar">
                      <p:stCondLst>
                        <p:cond delay="indefinite"/>
                      </p:stCondLst>
                      <p:childTnLst>
                        <p:par>
                          <p:cTn id="5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 nodeType="clickPar">
                      <p:stCondLst>
                        <p:cond delay="indefinite"/>
                      </p:stCondLst>
                      <p:childTnLst>
                        <p:par>
                          <p:cTn id="5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-0.00104 -0.05 " pathEditMode="relative" rAng="0" ptsTypes="AA">
                                      <p:cBhvr>
                                        <p:cTn id="562" dur="2000" fill="hold"/>
                                        <p:tgtEl>
                                          <p:spTgt spid="884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500"/>
                                    </p:animMotion>
                                  </p:childTnLst>
                                </p:cTn>
                              </p:par>
                              <p:par>
                                <p:cTn id="5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5" dur="2000"/>
                                        <p:tgtEl>
                                          <p:spTgt spid="88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 nodeType="clickPar">
                      <p:stCondLst>
                        <p:cond delay="indefinite"/>
                      </p:stCondLst>
                      <p:childTnLst>
                        <p:par>
                          <p:cTn id="5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 nodeType="clickPar">
                      <p:stCondLst>
                        <p:cond delay="indefinite"/>
                      </p:stCondLst>
                      <p:childTnLst>
                        <p:par>
                          <p:cTn id="5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2000"/>
                                        <p:tgtEl>
                                          <p:spTgt spid="88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-0.00209 -0.04722 " pathEditMode="relative" rAng="0" ptsTypes="AA">
                                      <p:cBhvr>
                                        <p:cTn id="584" dur="2000" fill="hold"/>
                                        <p:tgtEl>
                                          <p:spTgt spid="8847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 nodeType="clickPar">
                      <p:stCondLst>
                        <p:cond delay="indefinite"/>
                      </p:stCondLst>
                      <p:childTnLst>
                        <p:par>
                          <p:cTn id="5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 nodeType="clickPar">
                      <p:stCondLst>
                        <p:cond delay="indefinite"/>
                      </p:stCondLst>
                      <p:childTnLst>
                        <p:par>
                          <p:cTn id="5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-0.00104 -0.05 " pathEditMode="relative" rAng="0" ptsTypes="AA">
                                      <p:cBhvr>
                                        <p:cTn id="596" dur="2000" fill="hold"/>
                                        <p:tgtEl>
                                          <p:spTgt spid="8847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500"/>
                                    </p:animMotion>
                                  </p:childTnLst>
                                </p:cTn>
                              </p:par>
                              <p:par>
                                <p:cTn id="5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9" dur="2000"/>
                                        <p:tgtEl>
                                          <p:spTgt spid="88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2" dur="2000"/>
                                        <p:tgtEl>
                                          <p:spTgt spid="88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 nodeType="clickPar">
                      <p:stCondLst>
                        <p:cond delay="indefinite"/>
                      </p:stCondLst>
                      <p:childTnLst>
                        <p:par>
                          <p:cTn id="6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 nodeType="clickPar">
                      <p:stCondLst>
                        <p:cond delay="indefinite"/>
                      </p:stCondLst>
                      <p:childTnLst>
                        <p:par>
                          <p:cTn id="6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9" dur="2000"/>
                                        <p:tgtEl>
                                          <p:spTgt spid="88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-0.00209 -0.04722 " pathEditMode="relative" rAng="0" ptsTypes="AA">
                                      <p:cBhvr>
                                        <p:cTn id="623" dur="2000" fill="hold"/>
                                        <p:tgtEl>
                                          <p:spTgt spid="8847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4" fill="hold" nodeType="clickPar">
                      <p:stCondLst>
                        <p:cond delay="indefinite"/>
                      </p:stCondLst>
                      <p:childTnLst>
                        <p:par>
                          <p:cTn id="6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 nodeType="clickPar">
                      <p:stCondLst>
                        <p:cond delay="indefinite"/>
                      </p:stCondLst>
                      <p:childTnLst>
                        <p:par>
                          <p:cTn id="6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-0.00104 -0.05 " pathEditMode="relative" rAng="0" ptsTypes="AA">
                                      <p:cBhvr>
                                        <p:cTn id="635" dur="2000" fill="hold"/>
                                        <p:tgtEl>
                                          <p:spTgt spid="8848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500"/>
                                    </p:animMotion>
                                  </p:childTnLst>
                                </p:cTn>
                              </p:par>
                              <p:par>
                                <p:cTn id="6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8" dur="2000"/>
                                        <p:tgtEl>
                                          <p:spTgt spid="884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 nodeType="clickPar">
                      <p:stCondLst>
                        <p:cond delay="indefinite"/>
                      </p:stCondLst>
                      <p:childTnLst>
                        <p:par>
                          <p:cTn id="6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 nodeType="clickPar">
                      <p:stCondLst>
                        <p:cond delay="indefinite"/>
                      </p:stCondLst>
                      <p:childTnLst>
                        <p:par>
                          <p:cTn id="6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3" dur="2000"/>
                                        <p:tgtEl>
                                          <p:spTgt spid="88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-0.00209 -0.04722 " pathEditMode="relative" rAng="0" ptsTypes="AA">
                                      <p:cBhvr>
                                        <p:cTn id="657" dur="2000" fill="hold"/>
                                        <p:tgtEl>
                                          <p:spTgt spid="8848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 nodeType="clickPar">
                      <p:stCondLst>
                        <p:cond delay="indefinite"/>
                      </p:stCondLst>
                      <p:childTnLst>
                        <p:par>
                          <p:cTn id="6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 nodeType="clickPar">
                      <p:stCondLst>
                        <p:cond delay="indefinite"/>
                      </p:stCondLst>
                      <p:childTnLst>
                        <p:par>
                          <p:cTn id="6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 nodeType="clickPar">
                      <p:stCondLst>
                        <p:cond delay="indefinite"/>
                      </p:stCondLst>
                      <p:childTnLst>
                        <p:par>
                          <p:cTn id="6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4" fill="hold" nodeType="clickPar">
                      <p:stCondLst>
                        <p:cond delay="indefinite"/>
                      </p:stCondLst>
                      <p:childTnLst>
                        <p:par>
                          <p:cTn id="6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8" dur="500"/>
                                        <p:tgtEl>
                                          <p:spTgt spid="88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1" dur="2000"/>
                                        <p:tgtEl>
                                          <p:spTgt spid="88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2" fill="hold" nodeType="clickPar">
                      <p:stCondLst>
                        <p:cond delay="indefinite"/>
                      </p:stCondLst>
                      <p:childTnLst>
                        <p:par>
                          <p:cTn id="6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-0.00104 -0.05 " pathEditMode="relative" rAng="0" ptsTypes="AA">
                                      <p:cBhvr>
                                        <p:cTn id="685" dur="2000" fill="hold"/>
                                        <p:tgtEl>
                                          <p:spTgt spid="8848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500"/>
                                    </p:animMotion>
                                  </p:childTnLst>
                                </p:cTn>
                              </p:par>
                              <p:par>
                                <p:cTn id="6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2000"/>
                                        <p:tgtEl>
                                          <p:spTgt spid="88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9" fill="hold" nodeType="clickPar">
                      <p:stCondLst>
                        <p:cond delay="indefinite"/>
                      </p:stCondLst>
                      <p:childTnLst>
                        <p:par>
                          <p:cTn id="6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1" fill="hold" nodeType="clickPar">
                      <p:stCondLst>
                        <p:cond delay="indefinite"/>
                      </p:stCondLst>
                      <p:childTnLst>
                        <p:par>
                          <p:cTn id="7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4739" grpId="0" build="p" animBg="1"/>
      <p:bldP spid="884740" grpId="0" build="p" animBg="1"/>
      <p:bldP spid="884740" grpId="1" build="allAtOnce" animBg="1"/>
      <p:bldP spid="884751" grpId="0" animBg="1"/>
      <p:bldP spid="884751" grpId="1" animBg="1"/>
      <p:bldP spid="884751" grpId="2" animBg="1"/>
      <p:bldP spid="884752" grpId="0" animBg="1"/>
      <p:bldP spid="884752" grpId="1" animBg="1"/>
      <p:bldP spid="884752" grpId="2" animBg="1"/>
      <p:bldP spid="884753" grpId="0" animBg="1"/>
      <p:bldP spid="884757" grpId="0" animBg="1"/>
      <p:bldP spid="884757" grpId="1" animBg="1"/>
      <p:bldP spid="884758" grpId="0" animBg="1"/>
      <p:bldP spid="884758" grpId="1" animBg="1"/>
      <p:bldP spid="884758" grpId="2" animBg="1"/>
      <p:bldP spid="884758" grpId="3" animBg="1"/>
      <p:bldP spid="884759" grpId="0" animBg="1"/>
      <p:bldP spid="884759" grpId="1" animBg="1"/>
      <p:bldP spid="884759" grpId="2" animBg="1"/>
      <p:bldP spid="884759" grpId="3" animBg="1"/>
      <p:bldP spid="884762" grpId="0" animBg="1"/>
      <p:bldP spid="884762" grpId="1" animBg="1"/>
      <p:bldP spid="884762" grpId="2" animBg="1"/>
      <p:bldP spid="884763" grpId="0" animBg="1"/>
      <p:bldP spid="884763" grpId="1" animBg="1"/>
      <p:bldP spid="884764" grpId="0" animBg="1"/>
      <p:bldP spid="884764" grpId="1" animBg="1"/>
      <p:bldP spid="884764" grpId="2" animBg="1"/>
      <p:bldP spid="884764" grpId="3" animBg="1"/>
      <p:bldP spid="884765" grpId="0" animBg="1"/>
      <p:bldP spid="884765" grpId="1" animBg="1"/>
      <p:bldP spid="884765" grpId="2" animBg="1"/>
      <p:bldP spid="884765" grpId="3" animBg="1"/>
      <p:bldP spid="884767" grpId="0" animBg="1"/>
      <p:bldP spid="884767" grpId="1" animBg="1"/>
      <p:bldP spid="884769" grpId="0" animBg="1"/>
      <p:bldP spid="884769" grpId="1" animBg="1"/>
      <p:bldP spid="884769" grpId="2" animBg="1"/>
      <p:bldP spid="884769" grpId="3" animBg="1"/>
      <p:bldP spid="884770" grpId="0" animBg="1"/>
      <p:bldP spid="884770" grpId="1" animBg="1"/>
      <p:bldP spid="884771" grpId="0" animBg="1"/>
      <p:bldP spid="884771" grpId="1" animBg="1"/>
      <p:bldP spid="884771" grpId="2" animBg="1"/>
      <p:bldP spid="884772" grpId="0" animBg="1"/>
      <p:bldP spid="884772" grpId="1" animBg="1"/>
      <p:bldP spid="884772" grpId="2" animBg="1"/>
      <p:bldP spid="884773" grpId="0" animBg="1"/>
      <p:bldP spid="884773" grpId="1" animBg="1"/>
      <p:bldP spid="884775" grpId="0" animBg="1"/>
      <p:bldP spid="884775" grpId="1" animBg="1"/>
      <p:bldP spid="884775" grpId="2" animBg="1"/>
      <p:bldP spid="884775" grpId="3" animBg="1"/>
      <p:bldP spid="884776" grpId="0"/>
      <p:bldP spid="884777" grpId="0" animBg="1"/>
      <p:bldP spid="884777" grpId="1" animBg="1"/>
      <p:bldP spid="884777" grpId="2" animBg="1"/>
      <p:bldP spid="884777" grpId="3" animBg="1"/>
      <p:bldP spid="884779" grpId="0" animBg="1"/>
      <p:bldP spid="884779" grpId="1" animBg="1"/>
      <p:bldP spid="884779" grpId="2" animBg="1"/>
      <p:bldP spid="884780" grpId="0" animBg="1"/>
      <p:bldP spid="884780" grpId="1" animBg="1"/>
      <p:bldP spid="884780" grpId="2" animBg="1"/>
      <p:bldP spid="884780" grpId="3" animBg="1"/>
      <p:bldP spid="884781" grpId="0" animBg="1"/>
      <p:bldP spid="884781" grpId="1" animBg="1"/>
      <p:bldP spid="884781" grpId="2" animBg="1"/>
      <p:bldP spid="884781" grpId="3" animBg="1"/>
      <p:bldP spid="884782" grpId="0" animBg="1"/>
      <p:bldP spid="884782" grpId="1" animBg="1"/>
      <p:bldP spid="884782" grpId="2" animBg="1"/>
      <p:bldP spid="884783" grpId="0" animBg="1"/>
      <p:bldP spid="884783" grpId="1" animBg="1"/>
      <p:bldP spid="884783" grpId="2" animBg="1"/>
      <p:bldP spid="884784" grpId="0" animBg="1"/>
      <p:bldP spid="884784" grpId="1" animBg="1"/>
      <p:bldP spid="884784" grpId="2" animBg="1"/>
      <p:bldP spid="884785" grpId="0" animBg="1"/>
      <p:bldP spid="884785" grpId="1" animBg="1"/>
      <p:bldP spid="884786" grpId="0" animBg="1"/>
      <p:bldP spid="884786" grpId="1" animBg="1"/>
      <p:bldP spid="884789" grpId="0" animBg="1"/>
      <p:bldP spid="884794" grpId="0" animBg="1"/>
      <p:bldP spid="884799" grpId="0" animBg="1"/>
      <p:bldP spid="884804" grpId="0" animBg="1"/>
      <p:bldP spid="884804" grpId="1" animBg="1"/>
      <p:bldP spid="884805" grpId="0" animBg="1"/>
      <p:bldP spid="884805" grpId="1" animBg="1"/>
      <p:bldP spid="884806" grpId="0" animBg="1"/>
      <p:bldP spid="884807" grpId="0"/>
      <p:bldP spid="884810" grpId="0"/>
      <p:bldP spid="884811" grpId="0"/>
      <p:bldP spid="884812" grpId="0"/>
      <p:bldP spid="884813" grpId="0"/>
      <p:bldP spid="884814" grpId="0"/>
      <p:bldP spid="884815" grpId="0"/>
      <p:bldP spid="884816" grpId="0"/>
      <p:bldP spid="884817" grpId="0" animBg="1"/>
      <p:bldP spid="884817" grpId="1" animBg="1"/>
      <p:bldP spid="884818" grpId="0" animBg="1"/>
      <p:bldP spid="884818" grpId="1" animBg="1"/>
      <p:bldP spid="884819" grpId="0" animBg="1"/>
      <p:bldP spid="884819" grpId="1" animBg="1"/>
      <p:bldP spid="884823" grpId="0" animBg="1"/>
      <p:bldP spid="884823" grpId="1" animBg="1"/>
      <p:bldP spid="884824" grpId="0" animBg="1"/>
      <p:bldP spid="884824" grpId="1" animBg="1"/>
      <p:bldP spid="884825" grpId="0" animBg="1"/>
      <p:bldP spid="884825" grpId="1" animBg="1"/>
      <p:bldP spid="884826" grpId="0" animBg="1"/>
      <p:bldP spid="884826" grpId="1" animBg="1"/>
      <p:bldP spid="884827" grpId="0" animBg="1"/>
      <p:bldP spid="884827" grpId="1" animBg="1"/>
      <p:bldP spid="884828" grpId="0" animBg="1"/>
      <p:bldP spid="884828" grpId="1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4631-BCE4-4E93-B808-38BC5C73E327}" type="slidenum">
              <a:rPr lang="en-US"/>
              <a:pPr/>
              <a:t>87</a:t>
            </a:fld>
            <a:endParaRPr lang="en-US"/>
          </a:p>
        </p:txBody>
      </p:sp>
      <p:sp>
        <p:nvSpPr>
          <p:cNvPr id="890882" name="Text Box 2"/>
          <p:cNvSpPr txBox="1">
            <a:spLocks noChangeArrowheads="1"/>
          </p:cNvSpPr>
          <p:nvPr/>
        </p:nvSpPr>
        <p:spPr bwMode="auto">
          <a:xfrm>
            <a:off x="1743075" y="979488"/>
            <a:ext cx="5480050" cy="1647825"/>
          </a:xfrm>
          <a:prstGeom prst="rect">
            <a:avLst/>
          </a:prstGeom>
          <a:solidFill>
            <a:srgbClr val="FFFB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u="sng"/>
              <a:t>Reverse-O Yell:</a:t>
            </a:r>
          </a:p>
          <a:p>
            <a:pPr algn="l"/>
            <a:r>
              <a:rPr lang="en-US" sz="1700"/>
              <a:t>If you’re the </a:t>
            </a:r>
            <a:r>
              <a:rPr lang="en-US" sz="1700">
                <a:solidFill>
                  <a:srgbClr val="6600CC"/>
                </a:solidFill>
              </a:rPr>
              <a:t>last one</a:t>
            </a:r>
            <a:r>
              <a:rPr lang="en-US" sz="1700"/>
              <a:t> in line</a:t>
            </a:r>
          </a:p>
          <a:p>
            <a:pPr algn="l"/>
            <a:r>
              <a:rPr lang="en-US" sz="1700"/>
              <a:t>     Yell out your name</a:t>
            </a:r>
          </a:p>
          <a:p>
            <a:pPr algn="l"/>
            <a:r>
              <a:rPr lang="en-US" sz="1700"/>
              <a:t>Otherwise</a:t>
            </a:r>
          </a:p>
          <a:p>
            <a:pPr algn="l"/>
            <a:r>
              <a:rPr lang="en-US" sz="1700"/>
              <a:t>    Give a copy of this note to the </a:t>
            </a:r>
            <a:r>
              <a:rPr lang="en-US" sz="1700">
                <a:solidFill>
                  <a:srgbClr val="6600CC"/>
                </a:solidFill>
              </a:rPr>
              <a:t>next guy</a:t>
            </a:r>
          </a:p>
          <a:p>
            <a:pPr algn="l"/>
            <a:r>
              <a:rPr lang="en-US" sz="1700"/>
              <a:t>    When they’re done with the note, yell your name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Working Through Recursion</a:t>
            </a:r>
          </a:p>
        </p:txBody>
      </p:sp>
      <p:sp>
        <p:nvSpPr>
          <p:cNvPr id="890884" name="Text Box 4"/>
          <p:cNvSpPr txBox="1">
            <a:spLocks noChangeArrowheads="1"/>
          </p:cNvSpPr>
          <p:nvPr/>
        </p:nvSpPr>
        <p:spPr bwMode="auto">
          <a:xfrm>
            <a:off x="1762125" y="2836863"/>
            <a:ext cx="5480050" cy="2941637"/>
          </a:xfrm>
          <a:prstGeom prst="rect">
            <a:avLst/>
          </a:prstGeom>
          <a:solidFill>
            <a:srgbClr val="FFFB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/>
              <a:t>void reversePrint(string </a:t>
            </a:r>
            <a:r>
              <a:rPr lang="en-US" sz="1700">
                <a:solidFill>
                  <a:srgbClr val="6600CC"/>
                </a:solidFill>
              </a:rPr>
              <a:t>array</a:t>
            </a:r>
            <a:r>
              <a:rPr lang="en-US" sz="1700"/>
              <a:t>[ ], int </a:t>
            </a:r>
            <a:r>
              <a:rPr lang="en-US" sz="1700">
                <a:solidFill>
                  <a:srgbClr val="6600CC"/>
                </a:solidFill>
              </a:rPr>
              <a:t>pos</a:t>
            </a:r>
            <a:r>
              <a:rPr lang="en-US" sz="1700"/>
              <a:t>, int </a:t>
            </a:r>
            <a:r>
              <a:rPr lang="en-US" sz="1700">
                <a:solidFill>
                  <a:srgbClr val="6600CC"/>
                </a:solidFill>
              </a:rPr>
              <a:t>size</a:t>
            </a:r>
            <a:r>
              <a:rPr lang="en-US" sz="1700"/>
              <a:t>)</a:t>
            </a:r>
          </a:p>
          <a:p>
            <a:pPr algn="l"/>
            <a:r>
              <a:rPr lang="en-US" sz="1700"/>
              <a:t>{</a:t>
            </a:r>
          </a:p>
          <a:p>
            <a:pPr algn="l"/>
            <a:endParaRPr lang="en-US" sz="1700"/>
          </a:p>
          <a:p>
            <a:pPr algn="l"/>
            <a:endParaRPr lang="en-US" sz="1700"/>
          </a:p>
          <a:p>
            <a:pPr algn="l"/>
            <a:endParaRPr lang="en-US" sz="1700"/>
          </a:p>
          <a:p>
            <a:pPr algn="l"/>
            <a:endParaRPr lang="en-US" sz="1700"/>
          </a:p>
          <a:p>
            <a:pPr algn="l"/>
            <a:endParaRPr lang="en-US" sz="1700"/>
          </a:p>
          <a:p>
            <a:pPr algn="l"/>
            <a:endParaRPr lang="en-US" sz="1700"/>
          </a:p>
          <a:p>
            <a:pPr algn="l"/>
            <a:endParaRPr lang="en-US" sz="1700"/>
          </a:p>
          <a:p>
            <a:pPr algn="l"/>
            <a:endParaRPr lang="en-US" sz="1700"/>
          </a:p>
          <a:p>
            <a:pPr algn="l"/>
            <a:r>
              <a:rPr lang="en-US" sz="1700"/>
              <a:t>}</a:t>
            </a:r>
          </a:p>
        </p:txBody>
      </p:sp>
      <p:sp>
        <p:nvSpPr>
          <p:cNvPr id="890885" name="Rectangle 5"/>
          <p:cNvSpPr>
            <a:spLocks noChangeArrowheads="1"/>
          </p:cNvSpPr>
          <p:nvPr/>
        </p:nvSpPr>
        <p:spPr bwMode="auto">
          <a:xfrm>
            <a:off x="2076450" y="3446463"/>
            <a:ext cx="34020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if (pos == size-1) // last in line</a:t>
            </a:r>
          </a:p>
          <a:p>
            <a:pPr algn="l"/>
            <a:r>
              <a:rPr lang="en-US"/>
              <a:t>    cout &lt;&lt; array[pos] &lt;&lt; “\n”;</a:t>
            </a:r>
          </a:p>
        </p:txBody>
      </p:sp>
      <p:sp>
        <p:nvSpPr>
          <p:cNvPr id="890886" name="Rectangle 6"/>
          <p:cNvSpPr>
            <a:spLocks noChangeArrowheads="1"/>
          </p:cNvSpPr>
          <p:nvPr/>
        </p:nvSpPr>
        <p:spPr bwMode="auto">
          <a:xfrm>
            <a:off x="2057400" y="4006850"/>
            <a:ext cx="412908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else </a:t>
            </a:r>
          </a:p>
          <a:p>
            <a:pPr algn="l"/>
            <a:r>
              <a:rPr lang="en-US"/>
              <a:t>{</a:t>
            </a:r>
          </a:p>
          <a:p>
            <a:pPr algn="l"/>
            <a:r>
              <a:rPr lang="en-US"/>
              <a:t>    reversePrint(array,  </a:t>
            </a:r>
            <a:r>
              <a:rPr lang="en-US">
                <a:solidFill>
                  <a:srgbClr val="6600CC"/>
                </a:solidFill>
              </a:rPr>
              <a:t>pos + 1</a:t>
            </a:r>
            <a:r>
              <a:rPr lang="en-US"/>
              <a:t>,  size);</a:t>
            </a:r>
          </a:p>
          <a:p>
            <a:pPr algn="l"/>
            <a:r>
              <a:rPr lang="en-US"/>
              <a:t>    cout &lt;&lt; array[pos] &lt;&lt; “\n”;</a:t>
            </a:r>
          </a:p>
          <a:p>
            <a:pPr algn="l"/>
            <a:r>
              <a:rPr lang="en-US"/>
              <a:t>}</a:t>
            </a:r>
          </a:p>
        </p:txBody>
      </p:sp>
      <p:sp>
        <p:nvSpPr>
          <p:cNvPr id="890887" name="Rectangle 7"/>
          <p:cNvSpPr>
            <a:spLocks noChangeArrowheads="1"/>
          </p:cNvSpPr>
          <p:nvPr/>
        </p:nvSpPr>
        <p:spPr bwMode="auto">
          <a:xfrm>
            <a:off x="1743075" y="1238250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/>
              <a:t>If you’re the </a:t>
            </a:r>
            <a:r>
              <a:rPr lang="en-US" sz="1700">
                <a:solidFill>
                  <a:srgbClr val="6600CC"/>
                </a:solidFill>
              </a:rPr>
              <a:t>last one</a:t>
            </a:r>
            <a:r>
              <a:rPr lang="en-US" sz="1700"/>
              <a:t> in line</a:t>
            </a:r>
          </a:p>
          <a:p>
            <a:pPr algn="l"/>
            <a:r>
              <a:rPr lang="en-US" sz="1700"/>
              <a:t>     Yell out your name</a:t>
            </a:r>
          </a:p>
        </p:txBody>
      </p:sp>
      <p:sp>
        <p:nvSpPr>
          <p:cNvPr id="890888" name="Rectangle 8"/>
          <p:cNvSpPr>
            <a:spLocks noChangeArrowheads="1"/>
          </p:cNvSpPr>
          <p:nvPr/>
        </p:nvSpPr>
        <p:spPr bwMode="auto">
          <a:xfrm>
            <a:off x="1743075" y="1758950"/>
            <a:ext cx="5724525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/>
              <a:t>Otherwise</a:t>
            </a:r>
          </a:p>
          <a:p>
            <a:pPr algn="l"/>
            <a:r>
              <a:rPr lang="en-US" sz="1700"/>
              <a:t>    Give a copy of this note to the </a:t>
            </a:r>
            <a:r>
              <a:rPr lang="en-US" sz="1700">
                <a:solidFill>
                  <a:srgbClr val="6600CC"/>
                </a:solidFill>
              </a:rPr>
              <a:t>next guy</a:t>
            </a:r>
          </a:p>
          <a:p>
            <a:pPr algn="l"/>
            <a:r>
              <a:rPr lang="en-US" sz="1700"/>
              <a:t>    When they’re done with the note, yell your name</a:t>
            </a:r>
          </a:p>
        </p:txBody>
      </p:sp>
      <p:grpSp>
        <p:nvGrpSpPr>
          <p:cNvPr id="890889" name="Group 9"/>
          <p:cNvGrpSpPr>
            <a:grpSpLocks/>
          </p:cNvGrpSpPr>
          <p:nvPr/>
        </p:nvGrpSpPr>
        <p:grpSpPr bwMode="auto">
          <a:xfrm>
            <a:off x="1762125" y="2819400"/>
            <a:ext cx="5480050" cy="2454275"/>
            <a:chOff x="1110" y="1787"/>
            <a:chExt cx="3452" cy="1546"/>
          </a:xfrm>
        </p:grpSpPr>
        <p:sp>
          <p:nvSpPr>
            <p:cNvPr id="890890" name="Text Box 10"/>
            <p:cNvSpPr txBox="1">
              <a:spLocks noChangeArrowheads="1"/>
            </p:cNvSpPr>
            <p:nvPr/>
          </p:nvSpPr>
          <p:spPr bwMode="auto">
            <a:xfrm>
              <a:off x="1110" y="1787"/>
              <a:ext cx="3452" cy="1546"/>
            </a:xfrm>
            <a:prstGeom prst="rect">
              <a:avLst/>
            </a:prstGeom>
            <a:solidFill>
              <a:srgbClr val="FFFB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/>
                <a:t>void reversePrint(string </a:t>
              </a:r>
              <a:r>
                <a:rPr lang="en-US" sz="1700">
                  <a:solidFill>
                    <a:srgbClr val="6600CC"/>
                  </a:solidFill>
                </a:rPr>
                <a:t>array</a:t>
              </a:r>
              <a:r>
                <a:rPr lang="en-US" sz="1700"/>
                <a:t>[ ], int </a:t>
              </a:r>
              <a:r>
                <a:rPr lang="en-US" sz="1700">
                  <a:solidFill>
                    <a:srgbClr val="6600CC"/>
                  </a:solidFill>
                </a:rPr>
                <a:t>pos</a:t>
              </a:r>
              <a:r>
                <a:rPr lang="en-US" sz="1700"/>
                <a:t>, int </a:t>
              </a:r>
              <a:r>
                <a:rPr lang="en-US" sz="1700">
                  <a:solidFill>
                    <a:srgbClr val="6600CC"/>
                  </a:solidFill>
                </a:rPr>
                <a:t>size</a:t>
              </a:r>
              <a:r>
                <a:rPr lang="en-US" sz="1700"/>
                <a:t>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890891" name="Rectangle 11"/>
            <p:cNvSpPr>
              <a:spLocks noChangeArrowheads="1"/>
            </p:cNvSpPr>
            <p:nvPr/>
          </p:nvSpPr>
          <p:spPr bwMode="auto">
            <a:xfrm>
              <a:off x="1308" y="2064"/>
              <a:ext cx="2143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if (pos == size-1) // last in line</a:t>
              </a:r>
            </a:p>
            <a:p>
              <a:pPr algn="l"/>
              <a:endParaRPr lang="en-US" sz="200"/>
            </a:p>
            <a:p>
              <a:pPr algn="l"/>
              <a:r>
                <a:rPr lang="en-US"/>
                <a:t>    cout &lt;&lt; array[pos] &lt;&lt; “\n”;</a:t>
              </a:r>
            </a:p>
          </p:txBody>
        </p:sp>
        <p:sp>
          <p:nvSpPr>
            <p:cNvPr id="890892" name="Rectangle 12"/>
            <p:cNvSpPr>
              <a:spLocks noChangeArrowheads="1"/>
            </p:cNvSpPr>
            <p:nvPr/>
          </p:nvSpPr>
          <p:spPr bwMode="auto">
            <a:xfrm>
              <a:off x="1296" y="2429"/>
              <a:ext cx="2601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else 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reversePrint(array,  </a:t>
              </a:r>
              <a:r>
                <a:rPr lang="en-US">
                  <a:solidFill>
                    <a:srgbClr val="6600CC"/>
                  </a:solidFill>
                </a:rPr>
                <a:t>pos</a:t>
              </a:r>
              <a:r>
                <a:rPr lang="en-US"/>
                <a:t> </a:t>
              </a:r>
              <a:r>
                <a:rPr lang="en-US">
                  <a:solidFill>
                    <a:srgbClr val="6600CC"/>
                  </a:solidFill>
                </a:rPr>
                <a:t>+ 1</a:t>
              </a:r>
              <a:r>
                <a:rPr lang="en-US"/>
                <a:t>,  size);</a:t>
              </a:r>
            </a:p>
            <a:p>
              <a:pPr algn="l"/>
              <a:r>
                <a:rPr lang="en-US"/>
                <a:t>    cout &lt;&lt; array[pos] &lt;&lt; “\n”;</a:t>
              </a:r>
            </a:p>
            <a:p>
              <a:pPr algn="l"/>
              <a:r>
                <a:rPr lang="en-US" sz="1200"/>
                <a:t>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11" dur="2000" fill="hold"/>
                                        <p:tgtEl>
                                          <p:spTgt spid="8908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8908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9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9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-0.00209 0.3777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908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888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8908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9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9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9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7037E-6 L -0.18125 0.2097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8908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1048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8908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8908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890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8908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882" grpId="0" animBg="1"/>
      <p:bldP spid="890884" grpId="0" animBg="1"/>
      <p:bldP spid="890884" grpId="1" animBg="1"/>
      <p:bldP spid="890885" grpId="0"/>
      <p:bldP spid="890885" grpId="1"/>
      <p:bldP spid="890886" grpId="0"/>
      <p:bldP spid="890886" grpId="1"/>
      <p:bldP spid="890887" grpId="0"/>
      <p:bldP spid="890887" grpId="1"/>
      <p:bldP spid="890888" grpId="0"/>
      <p:bldP spid="890888" grpId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BA44-4EB1-4289-9253-CB10108FB9A0}" type="slidenum">
              <a:rPr lang="en-US"/>
              <a:pPr/>
              <a:t>88</a:t>
            </a:fld>
            <a:endParaRPr lang="en-US"/>
          </a:p>
        </p:txBody>
      </p:sp>
      <p:sp>
        <p:nvSpPr>
          <p:cNvPr id="864466" name="Text Box 210"/>
          <p:cNvSpPr txBox="1">
            <a:spLocks noChangeArrowheads="1"/>
          </p:cNvSpPr>
          <p:nvPr/>
        </p:nvSpPr>
        <p:spPr bwMode="auto">
          <a:xfrm>
            <a:off x="1131888" y="4419600"/>
            <a:ext cx="163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arr[</a:t>
            </a:r>
            <a:r>
              <a:rPr lang="en-US" sz="1200">
                <a:solidFill>
                  <a:srgbClr val="6600CC"/>
                </a:solidFill>
              </a:rPr>
              <a:t>0</a:t>
            </a:r>
            <a:r>
              <a:rPr lang="en-US" sz="1200"/>
              <a:t>]  arr[</a:t>
            </a:r>
            <a:r>
              <a:rPr lang="en-US" sz="1200">
                <a:solidFill>
                  <a:srgbClr val="6600CC"/>
                </a:solidFill>
              </a:rPr>
              <a:t>1</a:t>
            </a:r>
            <a:r>
              <a:rPr lang="en-US" sz="1200"/>
              <a:t>]  arr[</a:t>
            </a:r>
            <a:r>
              <a:rPr lang="en-US" sz="1200">
                <a:solidFill>
                  <a:srgbClr val="6600CC"/>
                </a:solidFill>
              </a:rPr>
              <a:t>2</a:t>
            </a:r>
            <a:r>
              <a:rPr lang="en-US" sz="1200"/>
              <a:t>]</a:t>
            </a:r>
          </a:p>
        </p:txBody>
      </p:sp>
      <p:sp>
        <p:nvSpPr>
          <p:cNvPr id="864468" name="Text Box 212"/>
          <p:cNvSpPr txBox="1">
            <a:spLocks noChangeArrowheads="1"/>
          </p:cNvSpPr>
          <p:nvPr/>
        </p:nvSpPr>
        <p:spPr bwMode="auto">
          <a:xfrm>
            <a:off x="1709738" y="-19050"/>
            <a:ext cx="6159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arr[</a:t>
            </a:r>
            <a:r>
              <a:rPr lang="en-US" sz="1200">
                <a:solidFill>
                  <a:srgbClr val="6600CC"/>
                </a:solidFill>
              </a:rPr>
              <a:t>0</a:t>
            </a:r>
            <a:r>
              <a:rPr lang="en-US" sz="1200"/>
              <a:t>]</a:t>
            </a:r>
          </a:p>
        </p:txBody>
      </p:sp>
      <p:sp>
        <p:nvSpPr>
          <p:cNvPr id="864467" name="Text Box 211"/>
          <p:cNvSpPr txBox="1">
            <a:spLocks noChangeArrowheads="1"/>
          </p:cNvSpPr>
          <p:nvPr/>
        </p:nvSpPr>
        <p:spPr bwMode="auto">
          <a:xfrm>
            <a:off x="1422400" y="2247900"/>
            <a:ext cx="1114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arr[</a:t>
            </a:r>
            <a:r>
              <a:rPr lang="en-US" sz="1200">
                <a:solidFill>
                  <a:srgbClr val="6600CC"/>
                </a:solidFill>
              </a:rPr>
              <a:t>0</a:t>
            </a:r>
            <a:r>
              <a:rPr lang="en-US" sz="1200"/>
              <a:t>]  arr[</a:t>
            </a:r>
            <a:r>
              <a:rPr lang="en-US" sz="1200">
                <a:solidFill>
                  <a:srgbClr val="6600CC"/>
                </a:solidFill>
              </a:rPr>
              <a:t>1</a:t>
            </a:r>
            <a:r>
              <a:rPr lang="en-US" sz="1200"/>
              <a:t>]</a:t>
            </a:r>
          </a:p>
        </p:txBody>
      </p:sp>
      <p:sp>
        <p:nvSpPr>
          <p:cNvPr id="864268" name="Text Box 12"/>
          <p:cNvSpPr txBox="1">
            <a:spLocks noChangeArrowheads="1"/>
          </p:cNvSpPr>
          <p:nvPr/>
        </p:nvSpPr>
        <p:spPr bwMode="auto">
          <a:xfrm>
            <a:off x="180975" y="5135563"/>
            <a:ext cx="3654425" cy="1711325"/>
          </a:xfrm>
          <a:prstGeom prst="rect">
            <a:avLst/>
          </a:prstGeom>
          <a:solidFill>
            <a:srgbClr val="F8F3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 sumArr(int arr[], int n)</a:t>
            </a:r>
          </a:p>
          <a:p>
            <a:pPr algn="l"/>
            <a:r>
              <a:rPr lang="en-US" sz="1000"/>
              <a:t>{</a:t>
            </a:r>
          </a:p>
          <a:p>
            <a:pPr algn="l"/>
            <a:r>
              <a:rPr lang="en-US"/>
              <a:t>   if (n </a:t>
            </a:r>
            <a:r>
              <a:rPr lang="en-US">
                <a:solidFill>
                  <a:schemeClr val="tx1"/>
                </a:solidFill>
              </a:rPr>
              <a:t>== 0</a:t>
            </a:r>
            <a:r>
              <a:rPr lang="en-US"/>
              <a:t>)   return 0;</a:t>
            </a:r>
          </a:p>
          <a:p>
            <a:pPr algn="l"/>
            <a:endParaRPr lang="en-US" sz="1000"/>
          </a:p>
          <a:p>
            <a:pPr algn="l"/>
            <a:r>
              <a:rPr lang="en-US"/>
              <a:t>   int  rest = sumArr(arr+1,n-1);</a:t>
            </a:r>
          </a:p>
          <a:p>
            <a:pPr algn="l"/>
            <a:endParaRPr lang="en-US" sz="400"/>
          </a:p>
          <a:p>
            <a:pPr algn="l"/>
            <a:r>
              <a:rPr lang="en-US"/>
              <a:t>   return (arr[0] +  rest);</a:t>
            </a:r>
          </a:p>
          <a:p>
            <a:pPr algn="l"/>
            <a:r>
              <a:rPr lang="en-US" sz="1000"/>
              <a:t>}</a:t>
            </a:r>
          </a:p>
        </p:txBody>
      </p:sp>
      <p:sp>
        <p:nvSpPr>
          <p:cNvPr id="864281" name="Rectangle 25"/>
          <p:cNvSpPr>
            <a:spLocks noChangeArrowheads="1"/>
          </p:cNvSpPr>
          <p:nvPr/>
        </p:nvSpPr>
        <p:spPr bwMode="auto">
          <a:xfrm>
            <a:off x="5334000" y="4410075"/>
            <a:ext cx="3686175" cy="2333625"/>
          </a:xfrm>
          <a:prstGeom prst="rect">
            <a:avLst/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282" name="Text Box 26"/>
          <p:cNvSpPr txBox="1">
            <a:spLocks noChangeArrowheads="1"/>
          </p:cNvSpPr>
          <p:nvPr/>
        </p:nvSpPr>
        <p:spPr bwMode="auto">
          <a:xfrm>
            <a:off x="5334000" y="4432300"/>
            <a:ext cx="3695700" cy="234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 main()</a:t>
            </a:r>
          </a:p>
          <a:p>
            <a:pPr algn="l"/>
            <a:r>
              <a:rPr lang="en-US" sz="1200"/>
              <a:t>{</a:t>
            </a:r>
          </a:p>
          <a:p>
            <a:pPr algn="l"/>
            <a:r>
              <a:rPr lang="en-US"/>
              <a:t>    const int n = 3;</a:t>
            </a:r>
          </a:p>
          <a:p>
            <a:pPr algn="l"/>
            <a:r>
              <a:rPr lang="en-US"/>
              <a:t>    int nums[n] = { 10, 20, 42 };</a:t>
            </a:r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endParaRPr lang="en-US" sz="1000"/>
          </a:p>
          <a:p>
            <a:pPr algn="l"/>
            <a:r>
              <a:rPr lang="en-US"/>
              <a:t>    cout &lt;&lt; </a:t>
            </a:r>
            <a:r>
              <a:rPr lang="en-US">
                <a:solidFill>
                  <a:srgbClr val="6600CC"/>
                </a:solidFill>
              </a:rPr>
              <a:t>sumArr</a:t>
            </a:r>
            <a:r>
              <a:rPr lang="en-US"/>
              <a:t>( nums , n );</a:t>
            </a:r>
          </a:p>
          <a:p>
            <a:pPr algn="l"/>
            <a:endParaRPr lang="en-US" sz="600"/>
          </a:p>
          <a:p>
            <a:pPr algn="l"/>
            <a:r>
              <a:rPr lang="en-US" sz="1200"/>
              <a:t>}</a:t>
            </a:r>
          </a:p>
        </p:txBody>
      </p:sp>
      <p:sp>
        <p:nvSpPr>
          <p:cNvPr id="864303" name="Line 47"/>
          <p:cNvSpPr>
            <a:spLocks noChangeShapeType="1"/>
          </p:cNvSpPr>
          <p:nvPr/>
        </p:nvSpPr>
        <p:spPr bwMode="auto">
          <a:xfrm>
            <a:off x="5334000" y="5381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64390" name="Group 134"/>
          <p:cNvGrpSpPr>
            <a:grpSpLocks/>
          </p:cNvGrpSpPr>
          <p:nvPr/>
        </p:nvGrpSpPr>
        <p:grpSpPr bwMode="auto">
          <a:xfrm>
            <a:off x="5932488" y="5646738"/>
            <a:ext cx="2079625" cy="757237"/>
            <a:chOff x="3875" y="2567"/>
            <a:chExt cx="1310" cy="477"/>
          </a:xfrm>
        </p:grpSpPr>
        <p:sp>
          <p:nvSpPr>
            <p:cNvPr id="864382" name="Rectangle 126"/>
            <p:cNvSpPr>
              <a:spLocks noChangeArrowheads="1"/>
            </p:cNvSpPr>
            <p:nvPr/>
          </p:nvSpPr>
          <p:spPr bwMode="auto">
            <a:xfrm>
              <a:off x="4302" y="2576"/>
              <a:ext cx="285" cy="247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864383" name="Rectangle 127"/>
            <p:cNvSpPr>
              <a:spLocks noChangeArrowheads="1"/>
            </p:cNvSpPr>
            <p:nvPr/>
          </p:nvSpPr>
          <p:spPr bwMode="auto">
            <a:xfrm>
              <a:off x="4583" y="2576"/>
              <a:ext cx="308" cy="247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20</a:t>
              </a:r>
            </a:p>
          </p:txBody>
        </p:sp>
        <p:sp>
          <p:nvSpPr>
            <p:cNvPr id="864384" name="Rectangle 128"/>
            <p:cNvSpPr>
              <a:spLocks noChangeArrowheads="1"/>
            </p:cNvSpPr>
            <p:nvPr/>
          </p:nvSpPr>
          <p:spPr bwMode="auto">
            <a:xfrm>
              <a:off x="4877" y="2576"/>
              <a:ext cx="308" cy="247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42</a:t>
              </a:r>
            </a:p>
          </p:txBody>
        </p:sp>
        <p:sp>
          <p:nvSpPr>
            <p:cNvPr id="864387" name="Rectangle 131"/>
            <p:cNvSpPr>
              <a:spLocks noChangeArrowheads="1"/>
            </p:cNvSpPr>
            <p:nvPr/>
          </p:nvSpPr>
          <p:spPr bwMode="auto">
            <a:xfrm>
              <a:off x="3875" y="2567"/>
              <a:ext cx="4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nums</a:t>
              </a:r>
            </a:p>
          </p:txBody>
        </p:sp>
        <p:sp>
          <p:nvSpPr>
            <p:cNvPr id="864388" name="Rectangle 132"/>
            <p:cNvSpPr>
              <a:spLocks noChangeArrowheads="1"/>
            </p:cNvSpPr>
            <p:nvPr/>
          </p:nvSpPr>
          <p:spPr bwMode="auto">
            <a:xfrm>
              <a:off x="4401" y="2813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64389" name="Rectangle 133"/>
            <p:cNvSpPr>
              <a:spLocks noChangeArrowheads="1"/>
            </p:cNvSpPr>
            <p:nvPr/>
          </p:nvSpPr>
          <p:spPr bwMode="auto">
            <a:xfrm>
              <a:off x="4990" y="2801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864391" name="Group 135"/>
          <p:cNvGrpSpPr>
            <a:grpSpLocks/>
          </p:cNvGrpSpPr>
          <p:nvPr/>
        </p:nvGrpSpPr>
        <p:grpSpPr bwMode="auto">
          <a:xfrm>
            <a:off x="6196013" y="5646738"/>
            <a:ext cx="1816100" cy="757237"/>
            <a:chOff x="4041" y="2567"/>
            <a:chExt cx="1144" cy="477"/>
          </a:xfrm>
        </p:grpSpPr>
        <p:sp>
          <p:nvSpPr>
            <p:cNvPr id="864392" name="Rectangle 136"/>
            <p:cNvSpPr>
              <a:spLocks noChangeArrowheads="1"/>
            </p:cNvSpPr>
            <p:nvPr/>
          </p:nvSpPr>
          <p:spPr bwMode="auto">
            <a:xfrm>
              <a:off x="4302" y="2576"/>
              <a:ext cx="285" cy="247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864393" name="Rectangle 137"/>
            <p:cNvSpPr>
              <a:spLocks noChangeArrowheads="1"/>
            </p:cNvSpPr>
            <p:nvPr/>
          </p:nvSpPr>
          <p:spPr bwMode="auto">
            <a:xfrm>
              <a:off x="4583" y="2576"/>
              <a:ext cx="308" cy="247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20</a:t>
              </a:r>
            </a:p>
          </p:txBody>
        </p:sp>
        <p:sp>
          <p:nvSpPr>
            <p:cNvPr id="864394" name="Rectangle 138"/>
            <p:cNvSpPr>
              <a:spLocks noChangeArrowheads="1"/>
            </p:cNvSpPr>
            <p:nvPr/>
          </p:nvSpPr>
          <p:spPr bwMode="auto">
            <a:xfrm>
              <a:off x="4877" y="2576"/>
              <a:ext cx="308" cy="247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42</a:t>
              </a:r>
            </a:p>
          </p:txBody>
        </p:sp>
        <p:sp>
          <p:nvSpPr>
            <p:cNvPr id="864395" name="Rectangle 139"/>
            <p:cNvSpPr>
              <a:spLocks noChangeArrowheads="1"/>
            </p:cNvSpPr>
            <p:nvPr/>
          </p:nvSpPr>
          <p:spPr bwMode="auto">
            <a:xfrm>
              <a:off x="4041" y="2567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64396" name="Rectangle 140"/>
            <p:cNvSpPr>
              <a:spLocks noChangeArrowheads="1"/>
            </p:cNvSpPr>
            <p:nvPr/>
          </p:nvSpPr>
          <p:spPr bwMode="auto">
            <a:xfrm>
              <a:off x="4379" y="2813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864397" name="Rectangle 141"/>
            <p:cNvSpPr>
              <a:spLocks noChangeArrowheads="1"/>
            </p:cNvSpPr>
            <p:nvPr/>
          </p:nvSpPr>
          <p:spPr bwMode="auto">
            <a:xfrm>
              <a:off x="4968" y="2801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864398" name="Line 142"/>
          <p:cNvSpPr>
            <a:spLocks noChangeShapeType="1"/>
          </p:cNvSpPr>
          <p:nvPr/>
        </p:nvSpPr>
        <p:spPr bwMode="auto">
          <a:xfrm>
            <a:off x="5372100" y="6324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399" name="Text Box 143"/>
          <p:cNvSpPr txBox="1">
            <a:spLocks noChangeArrowheads="1"/>
          </p:cNvSpPr>
          <p:nvPr/>
        </p:nvSpPr>
        <p:spPr bwMode="auto">
          <a:xfrm>
            <a:off x="8048625" y="57943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3</a:t>
            </a:r>
          </a:p>
        </p:txBody>
      </p:sp>
      <p:sp>
        <p:nvSpPr>
          <p:cNvPr id="864400" name="Line 144"/>
          <p:cNvSpPr>
            <a:spLocks noChangeShapeType="1"/>
          </p:cNvSpPr>
          <p:nvPr/>
        </p:nvSpPr>
        <p:spPr bwMode="auto">
          <a:xfrm>
            <a:off x="-28575" y="53244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01" name="Line 145"/>
          <p:cNvSpPr>
            <a:spLocks noChangeShapeType="1"/>
          </p:cNvSpPr>
          <p:nvPr/>
        </p:nvSpPr>
        <p:spPr bwMode="auto">
          <a:xfrm>
            <a:off x="142875" y="5762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02" name="Line 146"/>
          <p:cNvSpPr>
            <a:spLocks noChangeShapeType="1"/>
          </p:cNvSpPr>
          <p:nvPr/>
        </p:nvSpPr>
        <p:spPr bwMode="auto">
          <a:xfrm>
            <a:off x="171450" y="6191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03" name="Line 147"/>
          <p:cNvSpPr>
            <a:spLocks noChangeShapeType="1"/>
          </p:cNvSpPr>
          <p:nvPr/>
        </p:nvSpPr>
        <p:spPr bwMode="auto">
          <a:xfrm>
            <a:off x="1390650" y="5953125"/>
            <a:ext cx="209550" cy="1333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09" name="Rectangle 153"/>
          <p:cNvSpPr>
            <a:spLocks noChangeArrowheads="1"/>
          </p:cNvSpPr>
          <p:nvPr/>
        </p:nvSpPr>
        <p:spPr bwMode="auto">
          <a:xfrm>
            <a:off x="5605463" y="16748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64415" name="Rectangle 159"/>
          <p:cNvSpPr>
            <a:spLocks noChangeArrowheads="1"/>
          </p:cNvSpPr>
          <p:nvPr/>
        </p:nvSpPr>
        <p:spPr bwMode="auto">
          <a:xfrm>
            <a:off x="0" y="4657725"/>
            <a:ext cx="4133850" cy="220027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404" name="Text Box 148"/>
          <p:cNvSpPr txBox="1">
            <a:spLocks noChangeArrowheads="1"/>
          </p:cNvSpPr>
          <p:nvPr/>
        </p:nvSpPr>
        <p:spPr bwMode="auto">
          <a:xfrm>
            <a:off x="190500" y="2963863"/>
            <a:ext cx="3654425" cy="1711325"/>
          </a:xfrm>
          <a:prstGeom prst="rect">
            <a:avLst/>
          </a:prstGeom>
          <a:solidFill>
            <a:srgbClr val="F8F3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 sumArr(int arr[], int n)</a:t>
            </a:r>
          </a:p>
          <a:p>
            <a:pPr algn="l"/>
            <a:r>
              <a:rPr lang="en-US" sz="1000"/>
              <a:t>{</a:t>
            </a:r>
          </a:p>
          <a:p>
            <a:pPr algn="l"/>
            <a:r>
              <a:rPr lang="en-US"/>
              <a:t>   if (n </a:t>
            </a:r>
            <a:r>
              <a:rPr lang="en-US">
                <a:solidFill>
                  <a:schemeClr val="tx1"/>
                </a:solidFill>
              </a:rPr>
              <a:t>== 0</a:t>
            </a:r>
            <a:r>
              <a:rPr lang="en-US"/>
              <a:t>)   return 0;</a:t>
            </a:r>
          </a:p>
          <a:p>
            <a:pPr algn="l"/>
            <a:endParaRPr lang="en-US" sz="1000"/>
          </a:p>
          <a:p>
            <a:pPr algn="l"/>
            <a:r>
              <a:rPr lang="en-US"/>
              <a:t>   int  rest = sumArr(arr+1,n-1);</a:t>
            </a:r>
          </a:p>
          <a:p>
            <a:pPr algn="l"/>
            <a:endParaRPr lang="en-US" sz="400"/>
          </a:p>
          <a:p>
            <a:pPr algn="l"/>
            <a:r>
              <a:rPr lang="en-US"/>
              <a:t>   return (arr[0] +  rest);</a:t>
            </a:r>
          </a:p>
          <a:p>
            <a:pPr algn="l"/>
            <a:r>
              <a:rPr lang="en-US" sz="1000"/>
              <a:t>}</a:t>
            </a:r>
          </a:p>
        </p:txBody>
      </p:sp>
      <p:grpSp>
        <p:nvGrpSpPr>
          <p:cNvPr id="864412" name="Group 156"/>
          <p:cNvGrpSpPr>
            <a:grpSpLocks/>
          </p:cNvGrpSpPr>
          <p:nvPr/>
        </p:nvGrpSpPr>
        <p:grpSpPr bwMode="auto">
          <a:xfrm>
            <a:off x="2122488" y="5661025"/>
            <a:ext cx="955675" cy="392113"/>
            <a:chOff x="4073" y="1064"/>
            <a:chExt cx="602" cy="247"/>
          </a:xfrm>
        </p:grpSpPr>
        <p:sp>
          <p:nvSpPr>
            <p:cNvPr id="864407" name="Rectangle 151"/>
            <p:cNvSpPr>
              <a:spLocks noChangeArrowheads="1"/>
            </p:cNvSpPr>
            <p:nvPr/>
          </p:nvSpPr>
          <p:spPr bwMode="auto">
            <a:xfrm>
              <a:off x="4073" y="1064"/>
              <a:ext cx="308" cy="247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20</a:t>
              </a:r>
            </a:p>
          </p:txBody>
        </p:sp>
        <p:sp>
          <p:nvSpPr>
            <p:cNvPr id="864408" name="Rectangle 152"/>
            <p:cNvSpPr>
              <a:spLocks noChangeArrowheads="1"/>
            </p:cNvSpPr>
            <p:nvPr/>
          </p:nvSpPr>
          <p:spPr bwMode="auto">
            <a:xfrm>
              <a:off x="4367" y="1064"/>
              <a:ext cx="308" cy="247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42</a:t>
              </a:r>
            </a:p>
          </p:txBody>
        </p:sp>
      </p:grpSp>
      <p:sp>
        <p:nvSpPr>
          <p:cNvPr id="864413" name="Text Box 157"/>
          <p:cNvSpPr txBox="1">
            <a:spLocks noChangeArrowheads="1"/>
          </p:cNvSpPr>
          <p:nvPr/>
        </p:nvSpPr>
        <p:spPr bwMode="auto">
          <a:xfrm>
            <a:off x="3114675" y="574675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2</a:t>
            </a:r>
          </a:p>
        </p:txBody>
      </p:sp>
      <p:sp>
        <p:nvSpPr>
          <p:cNvPr id="864416" name="Line 160"/>
          <p:cNvSpPr>
            <a:spLocks noChangeShapeType="1"/>
          </p:cNvSpPr>
          <p:nvPr/>
        </p:nvSpPr>
        <p:spPr bwMode="auto">
          <a:xfrm>
            <a:off x="-28575" y="3143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17" name="Line 161"/>
          <p:cNvSpPr>
            <a:spLocks noChangeShapeType="1"/>
          </p:cNvSpPr>
          <p:nvPr/>
        </p:nvSpPr>
        <p:spPr bwMode="auto">
          <a:xfrm>
            <a:off x="142875" y="3581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18" name="Line 162"/>
          <p:cNvSpPr>
            <a:spLocks noChangeShapeType="1"/>
          </p:cNvSpPr>
          <p:nvPr/>
        </p:nvSpPr>
        <p:spPr bwMode="auto">
          <a:xfrm>
            <a:off x="171450" y="4010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19" name="Line 163"/>
          <p:cNvSpPr>
            <a:spLocks noChangeShapeType="1"/>
          </p:cNvSpPr>
          <p:nvPr/>
        </p:nvSpPr>
        <p:spPr bwMode="auto">
          <a:xfrm>
            <a:off x="1409700" y="3771900"/>
            <a:ext cx="209550" cy="1333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25" name="Rectangle 169"/>
          <p:cNvSpPr>
            <a:spLocks noChangeArrowheads="1"/>
          </p:cNvSpPr>
          <p:nvPr/>
        </p:nvSpPr>
        <p:spPr bwMode="auto">
          <a:xfrm>
            <a:off x="0" y="2409825"/>
            <a:ext cx="4133850" cy="227647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424" name="Text Box 168"/>
          <p:cNvSpPr txBox="1">
            <a:spLocks noChangeArrowheads="1"/>
          </p:cNvSpPr>
          <p:nvPr/>
        </p:nvSpPr>
        <p:spPr bwMode="auto">
          <a:xfrm>
            <a:off x="180975" y="696913"/>
            <a:ext cx="3654425" cy="1711325"/>
          </a:xfrm>
          <a:prstGeom prst="rect">
            <a:avLst/>
          </a:prstGeom>
          <a:solidFill>
            <a:srgbClr val="F8F3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 sumArr(int arr[], int n)</a:t>
            </a:r>
          </a:p>
          <a:p>
            <a:pPr algn="l"/>
            <a:r>
              <a:rPr lang="en-US" sz="1000"/>
              <a:t>{</a:t>
            </a:r>
          </a:p>
          <a:p>
            <a:pPr algn="l"/>
            <a:r>
              <a:rPr lang="en-US"/>
              <a:t>   if (n </a:t>
            </a:r>
            <a:r>
              <a:rPr lang="en-US">
                <a:solidFill>
                  <a:schemeClr val="tx1"/>
                </a:solidFill>
              </a:rPr>
              <a:t>== 0</a:t>
            </a:r>
            <a:r>
              <a:rPr lang="en-US"/>
              <a:t>)   return 0;</a:t>
            </a:r>
          </a:p>
          <a:p>
            <a:pPr algn="l"/>
            <a:endParaRPr lang="en-US" sz="1000"/>
          </a:p>
          <a:p>
            <a:pPr algn="l"/>
            <a:r>
              <a:rPr lang="en-US"/>
              <a:t>   int  rest = sumArr(arr+1,n-1);</a:t>
            </a:r>
          </a:p>
          <a:p>
            <a:pPr algn="l"/>
            <a:endParaRPr lang="en-US" sz="400"/>
          </a:p>
          <a:p>
            <a:pPr algn="l"/>
            <a:r>
              <a:rPr lang="en-US"/>
              <a:t>   return (arr[0] +  rest);</a:t>
            </a:r>
          </a:p>
          <a:p>
            <a:pPr algn="l"/>
            <a:r>
              <a:rPr lang="en-US" sz="1000"/>
              <a:t>}</a:t>
            </a:r>
          </a:p>
        </p:txBody>
      </p:sp>
      <p:sp>
        <p:nvSpPr>
          <p:cNvPr id="864422" name="Rectangle 166"/>
          <p:cNvSpPr>
            <a:spLocks noChangeArrowheads="1"/>
          </p:cNvSpPr>
          <p:nvPr/>
        </p:nvSpPr>
        <p:spPr bwMode="auto">
          <a:xfrm>
            <a:off x="2522538" y="3498850"/>
            <a:ext cx="488950" cy="392113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42</a:t>
            </a:r>
          </a:p>
        </p:txBody>
      </p:sp>
      <p:sp>
        <p:nvSpPr>
          <p:cNvPr id="864423" name="Text Box 167"/>
          <p:cNvSpPr txBox="1">
            <a:spLocks noChangeArrowheads="1"/>
          </p:cNvSpPr>
          <p:nvPr/>
        </p:nvSpPr>
        <p:spPr bwMode="auto">
          <a:xfrm>
            <a:off x="3141663" y="3527425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1</a:t>
            </a:r>
          </a:p>
        </p:txBody>
      </p:sp>
      <p:sp>
        <p:nvSpPr>
          <p:cNvPr id="864426" name="Line 170"/>
          <p:cNvSpPr>
            <a:spLocks noChangeShapeType="1"/>
          </p:cNvSpPr>
          <p:nvPr/>
        </p:nvSpPr>
        <p:spPr bwMode="auto">
          <a:xfrm>
            <a:off x="-38100" y="8953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27" name="Line 171"/>
          <p:cNvSpPr>
            <a:spLocks noChangeShapeType="1"/>
          </p:cNvSpPr>
          <p:nvPr/>
        </p:nvSpPr>
        <p:spPr bwMode="auto">
          <a:xfrm>
            <a:off x="133350" y="1333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28" name="Line 172"/>
          <p:cNvSpPr>
            <a:spLocks noChangeShapeType="1"/>
          </p:cNvSpPr>
          <p:nvPr/>
        </p:nvSpPr>
        <p:spPr bwMode="auto">
          <a:xfrm>
            <a:off x="161925" y="17621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29" name="Line 173"/>
          <p:cNvSpPr>
            <a:spLocks noChangeShapeType="1"/>
          </p:cNvSpPr>
          <p:nvPr/>
        </p:nvSpPr>
        <p:spPr bwMode="auto">
          <a:xfrm>
            <a:off x="1381125" y="1524000"/>
            <a:ext cx="209550" cy="1333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33" name="Text Box 177"/>
          <p:cNvSpPr txBox="1">
            <a:spLocks noChangeArrowheads="1"/>
          </p:cNvSpPr>
          <p:nvPr/>
        </p:nvSpPr>
        <p:spPr bwMode="auto">
          <a:xfrm>
            <a:off x="4743450" y="1011238"/>
            <a:ext cx="3654425" cy="1711325"/>
          </a:xfrm>
          <a:prstGeom prst="rect">
            <a:avLst/>
          </a:prstGeom>
          <a:solidFill>
            <a:srgbClr val="F8F3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 sumArr(int arr[], int n)</a:t>
            </a:r>
          </a:p>
          <a:p>
            <a:pPr algn="l"/>
            <a:r>
              <a:rPr lang="en-US" sz="1000"/>
              <a:t>{</a:t>
            </a:r>
          </a:p>
          <a:p>
            <a:pPr algn="l"/>
            <a:r>
              <a:rPr lang="en-US"/>
              <a:t>   if (n </a:t>
            </a:r>
            <a:r>
              <a:rPr lang="en-US">
                <a:solidFill>
                  <a:schemeClr val="tx1"/>
                </a:solidFill>
              </a:rPr>
              <a:t>== 0</a:t>
            </a:r>
            <a:r>
              <a:rPr lang="en-US"/>
              <a:t>)   return 0;</a:t>
            </a:r>
          </a:p>
          <a:p>
            <a:pPr algn="l"/>
            <a:endParaRPr lang="en-US" sz="1000"/>
          </a:p>
          <a:p>
            <a:pPr algn="l"/>
            <a:r>
              <a:rPr lang="en-US"/>
              <a:t>   int  rest = sumArr(arr+1,n-1);</a:t>
            </a:r>
          </a:p>
          <a:p>
            <a:pPr algn="l"/>
            <a:endParaRPr lang="en-US" sz="400"/>
          </a:p>
          <a:p>
            <a:pPr algn="l"/>
            <a:r>
              <a:rPr lang="en-US"/>
              <a:t>   return (arr[0] +  rest);</a:t>
            </a:r>
          </a:p>
          <a:p>
            <a:pPr algn="l"/>
            <a:r>
              <a:rPr lang="en-US" sz="1000"/>
              <a:t>}</a:t>
            </a:r>
          </a:p>
        </p:txBody>
      </p:sp>
      <p:sp>
        <p:nvSpPr>
          <p:cNvPr id="864434" name="Rectangle 178"/>
          <p:cNvSpPr>
            <a:spLocks noChangeArrowheads="1"/>
          </p:cNvSpPr>
          <p:nvPr/>
        </p:nvSpPr>
        <p:spPr bwMode="auto">
          <a:xfrm>
            <a:off x="0" y="0"/>
            <a:ext cx="4133850" cy="240982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50" y="-238125"/>
            <a:ext cx="5667375" cy="1143000"/>
          </a:xfrm>
          <a:noFill/>
          <a:ln/>
        </p:spPr>
        <p:txBody>
          <a:bodyPr/>
          <a:lstStyle/>
          <a:p>
            <a:r>
              <a:rPr lang="en-US" sz="2600" dirty="0"/>
              <a:t>Array-summer Trace-through</a:t>
            </a:r>
            <a:endParaRPr lang="en-US" sz="2600" dirty="0">
              <a:solidFill>
                <a:schemeClr val="accent2"/>
              </a:solidFill>
            </a:endParaRPr>
          </a:p>
        </p:txBody>
      </p:sp>
      <p:sp>
        <p:nvSpPr>
          <p:cNvPr id="864435" name="Line 179"/>
          <p:cNvSpPr>
            <a:spLocks noChangeShapeType="1"/>
          </p:cNvSpPr>
          <p:nvPr/>
        </p:nvSpPr>
        <p:spPr bwMode="auto">
          <a:xfrm>
            <a:off x="4524375" y="1190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36" name="Line 180"/>
          <p:cNvSpPr>
            <a:spLocks noChangeShapeType="1"/>
          </p:cNvSpPr>
          <p:nvPr/>
        </p:nvSpPr>
        <p:spPr bwMode="auto">
          <a:xfrm>
            <a:off x="4695825" y="16287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31" name="Text Box 175"/>
          <p:cNvSpPr txBox="1">
            <a:spLocks noChangeArrowheads="1"/>
          </p:cNvSpPr>
          <p:nvPr/>
        </p:nvSpPr>
        <p:spPr bwMode="auto">
          <a:xfrm>
            <a:off x="3113088" y="131762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0</a:t>
            </a:r>
          </a:p>
        </p:txBody>
      </p:sp>
      <p:sp>
        <p:nvSpPr>
          <p:cNvPr id="864432" name="Rectangle 176"/>
          <p:cNvSpPr>
            <a:spLocks noChangeArrowheads="1"/>
          </p:cNvSpPr>
          <p:nvPr/>
        </p:nvSpPr>
        <p:spPr bwMode="auto">
          <a:xfrm>
            <a:off x="2790825" y="1304925"/>
            <a:ext cx="50800" cy="342900"/>
          </a:xfrm>
          <a:prstGeom prst="rect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437" name="Line 181"/>
          <p:cNvSpPr>
            <a:spLocks noChangeShapeType="1"/>
          </p:cNvSpPr>
          <p:nvPr/>
        </p:nvSpPr>
        <p:spPr bwMode="auto">
          <a:xfrm>
            <a:off x="6515100" y="1381125"/>
            <a:ext cx="209550" cy="1333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39" name="Rectangle 183"/>
          <p:cNvSpPr>
            <a:spLocks noChangeArrowheads="1"/>
          </p:cNvSpPr>
          <p:nvPr/>
        </p:nvSpPr>
        <p:spPr bwMode="auto">
          <a:xfrm>
            <a:off x="1581150" y="1476375"/>
            <a:ext cx="2019300" cy="457200"/>
          </a:xfrm>
          <a:prstGeom prst="rect">
            <a:avLst/>
          </a:prstGeom>
          <a:solidFill>
            <a:srgbClr val="F8F3FF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438" name="Text Box 182"/>
          <p:cNvSpPr txBox="1">
            <a:spLocks noChangeArrowheads="1"/>
          </p:cNvSpPr>
          <p:nvPr/>
        </p:nvSpPr>
        <p:spPr bwMode="auto">
          <a:xfrm>
            <a:off x="6942138" y="144145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0</a:t>
            </a:r>
          </a:p>
        </p:txBody>
      </p:sp>
      <p:sp>
        <p:nvSpPr>
          <p:cNvPr id="864440" name="Rectangle 184"/>
          <p:cNvSpPr>
            <a:spLocks noChangeArrowheads="1"/>
          </p:cNvSpPr>
          <p:nvPr/>
        </p:nvSpPr>
        <p:spPr bwMode="auto">
          <a:xfrm>
            <a:off x="1304925" y="1876425"/>
            <a:ext cx="695325" cy="457200"/>
          </a:xfrm>
          <a:prstGeom prst="rect">
            <a:avLst/>
          </a:prstGeom>
          <a:solidFill>
            <a:srgbClr val="F8F3FF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441" name="Text Box 185"/>
          <p:cNvSpPr txBox="1">
            <a:spLocks noChangeArrowheads="1"/>
          </p:cNvSpPr>
          <p:nvPr/>
        </p:nvSpPr>
        <p:spPr bwMode="auto">
          <a:xfrm>
            <a:off x="1751013" y="24130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42</a:t>
            </a:r>
          </a:p>
        </p:txBody>
      </p:sp>
      <p:sp>
        <p:nvSpPr>
          <p:cNvPr id="864443" name="Line 187"/>
          <p:cNvSpPr>
            <a:spLocks noChangeShapeType="1"/>
          </p:cNvSpPr>
          <p:nvPr/>
        </p:nvSpPr>
        <p:spPr bwMode="auto">
          <a:xfrm>
            <a:off x="161925" y="2085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44" name="Text Box 188"/>
          <p:cNvSpPr txBox="1">
            <a:spLocks noChangeArrowheads="1"/>
          </p:cNvSpPr>
          <p:nvPr/>
        </p:nvSpPr>
        <p:spPr bwMode="auto">
          <a:xfrm>
            <a:off x="1924050" y="1884363"/>
            <a:ext cx="306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+</a:t>
            </a:r>
          </a:p>
        </p:txBody>
      </p:sp>
      <p:sp>
        <p:nvSpPr>
          <p:cNvPr id="864445" name="Rectangle 189"/>
          <p:cNvSpPr>
            <a:spLocks noChangeArrowheads="1"/>
          </p:cNvSpPr>
          <p:nvPr/>
        </p:nvSpPr>
        <p:spPr bwMode="auto">
          <a:xfrm>
            <a:off x="2143125" y="1885950"/>
            <a:ext cx="581025" cy="457200"/>
          </a:xfrm>
          <a:prstGeom prst="rect">
            <a:avLst/>
          </a:prstGeom>
          <a:solidFill>
            <a:srgbClr val="F8F3FF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442" name="Text Box 186"/>
          <p:cNvSpPr txBox="1">
            <a:spLocks noChangeArrowheads="1"/>
          </p:cNvSpPr>
          <p:nvPr/>
        </p:nvSpPr>
        <p:spPr bwMode="auto">
          <a:xfrm>
            <a:off x="1579563" y="15271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0</a:t>
            </a:r>
          </a:p>
        </p:txBody>
      </p:sp>
      <p:sp>
        <p:nvSpPr>
          <p:cNvPr id="864447" name="Rectangle 191"/>
          <p:cNvSpPr>
            <a:spLocks noChangeArrowheads="1"/>
          </p:cNvSpPr>
          <p:nvPr/>
        </p:nvSpPr>
        <p:spPr bwMode="auto">
          <a:xfrm>
            <a:off x="1609725" y="3724275"/>
            <a:ext cx="2047875" cy="457200"/>
          </a:xfrm>
          <a:prstGeom prst="rect">
            <a:avLst/>
          </a:prstGeom>
          <a:solidFill>
            <a:srgbClr val="F8F3FF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455" name="Rectangle 199"/>
          <p:cNvSpPr>
            <a:spLocks noChangeArrowheads="1"/>
          </p:cNvSpPr>
          <p:nvPr/>
        </p:nvSpPr>
        <p:spPr bwMode="auto">
          <a:xfrm>
            <a:off x="1304925" y="1885950"/>
            <a:ext cx="1447800" cy="457200"/>
          </a:xfrm>
          <a:prstGeom prst="rect">
            <a:avLst/>
          </a:prstGeom>
          <a:solidFill>
            <a:srgbClr val="F8F3FF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446" name="Text Box 190"/>
          <p:cNvSpPr txBox="1">
            <a:spLocks noChangeArrowheads="1"/>
          </p:cNvSpPr>
          <p:nvPr/>
        </p:nvSpPr>
        <p:spPr bwMode="auto">
          <a:xfrm>
            <a:off x="1817688" y="191770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42</a:t>
            </a:r>
          </a:p>
        </p:txBody>
      </p:sp>
      <p:sp>
        <p:nvSpPr>
          <p:cNvPr id="864449" name="Rectangle 193"/>
          <p:cNvSpPr>
            <a:spLocks noChangeArrowheads="1"/>
          </p:cNvSpPr>
          <p:nvPr/>
        </p:nvSpPr>
        <p:spPr bwMode="auto">
          <a:xfrm>
            <a:off x="1304925" y="4133850"/>
            <a:ext cx="695325" cy="457200"/>
          </a:xfrm>
          <a:prstGeom prst="rect">
            <a:avLst/>
          </a:prstGeom>
          <a:solidFill>
            <a:srgbClr val="F8F3FF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450" name="Text Box 194"/>
          <p:cNvSpPr txBox="1">
            <a:spLocks noChangeArrowheads="1"/>
          </p:cNvSpPr>
          <p:nvPr/>
        </p:nvSpPr>
        <p:spPr bwMode="auto">
          <a:xfrm>
            <a:off x="1512888" y="2498725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20</a:t>
            </a:r>
          </a:p>
        </p:txBody>
      </p:sp>
      <p:sp>
        <p:nvSpPr>
          <p:cNvPr id="864451" name="Line 195"/>
          <p:cNvSpPr>
            <a:spLocks noChangeShapeType="1"/>
          </p:cNvSpPr>
          <p:nvPr/>
        </p:nvSpPr>
        <p:spPr bwMode="auto">
          <a:xfrm>
            <a:off x="161925" y="4343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57" name="Rectangle 201"/>
          <p:cNvSpPr>
            <a:spLocks noChangeArrowheads="1"/>
          </p:cNvSpPr>
          <p:nvPr/>
        </p:nvSpPr>
        <p:spPr bwMode="auto">
          <a:xfrm>
            <a:off x="1609725" y="5915025"/>
            <a:ext cx="2047875" cy="457200"/>
          </a:xfrm>
          <a:prstGeom prst="rect">
            <a:avLst/>
          </a:prstGeom>
          <a:solidFill>
            <a:srgbClr val="F8F3FF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452" name="Rectangle 196"/>
          <p:cNvSpPr>
            <a:spLocks noChangeArrowheads="1"/>
          </p:cNvSpPr>
          <p:nvPr/>
        </p:nvSpPr>
        <p:spPr bwMode="auto">
          <a:xfrm>
            <a:off x="2143125" y="4143375"/>
            <a:ext cx="590550" cy="457200"/>
          </a:xfrm>
          <a:prstGeom prst="rect">
            <a:avLst/>
          </a:prstGeom>
          <a:solidFill>
            <a:srgbClr val="F8F3FF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453" name="Text Box 197"/>
          <p:cNvSpPr txBox="1">
            <a:spLocks noChangeArrowheads="1"/>
          </p:cNvSpPr>
          <p:nvPr/>
        </p:nvSpPr>
        <p:spPr bwMode="auto">
          <a:xfrm>
            <a:off x="1538288" y="3813175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42</a:t>
            </a:r>
          </a:p>
        </p:txBody>
      </p:sp>
      <p:sp>
        <p:nvSpPr>
          <p:cNvPr id="864456" name="Rectangle 200"/>
          <p:cNvSpPr>
            <a:spLocks noChangeArrowheads="1"/>
          </p:cNvSpPr>
          <p:nvPr/>
        </p:nvSpPr>
        <p:spPr bwMode="auto">
          <a:xfrm>
            <a:off x="1295400" y="4143375"/>
            <a:ext cx="1447800" cy="457200"/>
          </a:xfrm>
          <a:prstGeom prst="rect">
            <a:avLst/>
          </a:prstGeom>
          <a:solidFill>
            <a:srgbClr val="F8F3FF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454" name="Text Box 198"/>
          <p:cNvSpPr txBox="1">
            <a:spLocks noChangeArrowheads="1"/>
          </p:cNvSpPr>
          <p:nvPr/>
        </p:nvSpPr>
        <p:spPr bwMode="auto">
          <a:xfrm>
            <a:off x="1817688" y="4175125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62</a:t>
            </a:r>
          </a:p>
        </p:txBody>
      </p:sp>
      <p:sp>
        <p:nvSpPr>
          <p:cNvPr id="864458" name="Rectangle 202"/>
          <p:cNvSpPr>
            <a:spLocks noChangeArrowheads="1"/>
          </p:cNvSpPr>
          <p:nvPr/>
        </p:nvSpPr>
        <p:spPr bwMode="auto">
          <a:xfrm>
            <a:off x="1314450" y="6305550"/>
            <a:ext cx="695325" cy="457200"/>
          </a:xfrm>
          <a:prstGeom prst="rect">
            <a:avLst/>
          </a:prstGeom>
          <a:solidFill>
            <a:srgbClr val="F8F3FF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459" name="Text Box 203"/>
          <p:cNvSpPr txBox="1">
            <a:spLocks noChangeArrowheads="1"/>
          </p:cNvSpPr>
          <p:nvPr/>
        </p:nvSpPr>
        <p:spPr bwMode="auto">
          <a:xfrm>
            <a:off x="1284288" y="4670425"/>
            <a:ext cx="4270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10</a:t>
            </a:r>
          </a:p>
        </p:txBody>
      </p:sp>
      <p:sp>
        <p:nvSpPr>
          <p:cNvPr id="864460" name="Line 204"/>
          <p:cNvSpPr>
            <a:spLocks noChangeShapeType="1"/>
          </p:cNvSpPr>
          <p:nvPr/>
        </p:nvSpPr>
        <p:spPr bwMode="auto">
          <a:xfrm>
            <a:off x="171450" y="6515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65" name="Rectangle 209"/>
          <p:cNvSpPr>
            <a:spLocks noChangeArrowheads="1"/>
          </p:cNvSpPr>
          <p:nvPr/>
        </p:nvSpPr>
        <p:spPr bwMode="auto">
          <a:xfrm>
            <a:off x="6448425" y="6115050"/>
            <a:ext cx="2047875" cy="457200"/>
          </a:xfrm>
          <a:prstGeom prst="rect">
            <a:avLst/>
          </a:prstGeom>
          <a:solidFill>
            <a:srgbClr val="EFFFEF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461" name="Rectangle 205"/>
          <p:cNvSpPr>
            <a:spLocks noChangeArrowheads="1"/>
          </p:cNvSpPr>
          <p:nvPr/>
        </p:nvSpPr>
        <p:spPr bwMode="auto">
          <a:xfrm>
            <a:off x="2152650" y="6315075"/>
            <a:ext cx="590550" cy="457200"/>
          </a:xfrm>
          <a:prstGeom prst="rect">
            <a:avLst/>
          </a:prstGeom>
          <a:solidFill>
            <a:srgbClr val="F8F3FF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462" name="Text Box 206"/>
          <p:cNvSpPr txBox="1">
            <a:spLocks noChangeArrowheads="1"/>
          </p:cNvSpPr>
          <p:nvPr/>
        </p:nvSpPr>
        <p:spPr bwMode="auto">
          <a:xfrm>
            <a:off x="1500188" y="6003925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62</a:t>
            </a:r>
          </a:p>
        </p:txBody>
      </p:sp>
      <p:sp>
        <p:nvSpPr>
          <p:cNvPr id="864463" name="Rectangle 207"/>
          <p:cNvSpPr>
            <a:spLocks noChangeArrowheads="1"/>
          </p:cNvSpPr>
          <p:nvPr/>
        </p:nvSpPr>
        <p:spPr bwMode="auto">
          <a:xfrm>
            <a:off x="1304925" y="6315075"/>
            <a:ext cx="1447800" cy="457200"/>
          </a:xfrm>
          <a:prstGeom prst="rect">
            <a:avLst/>
          </a:prstGeom>
          <a:solidFill>
            <a:srgbClr val="F8F3FF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464" name="Text Box 208"/>
          <p:cNvSpPr txBox="1">
            <a:spLocks noChangeArrowheads="1"/>
          </p:cNvSpPr>
          <p:nvPr/>
        </p:nvSpPr>
        <p:spPr bwMode="auto">
          <a:xfrm>
            <a:off x="1827213" y="6346825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72</a:t>
            </a:r>
          </a:p>
        </p:txBody>
      </p:sp>
    </p:spTree>
    <p:extLst>
      <p:ext uri="{BB962C8B-B14F-4D97-AF65-F5344CB8AC3E}">
        <p14:creationId xmlns:p14="http://schemas.microsoft.com/office/powerpoint/2010/main" val="72356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-0.58333 -0.1472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643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67" y="-736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57917 -0.1388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643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58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6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1000" fill="hold"/>
                                        <p:tgtEl>
                                          <p:spTgt spid="8643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8643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repeatCount="3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8643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8643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86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0.0375 -0.46111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8644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-23056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1481E-6 L -0.06771 -0.462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8644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5" y="-23125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86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6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1000" fill="hold"/>
                                        <p:tgtEl>
                                          <p:spTgt spid="8644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05" dur="1000" fill="hold"/>
                                        <p:tgtEl>
                                          <p:spTgt spid="8644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6" presetClass="emph" presetSubtype="0" repeatCount="3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8644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8644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864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22222E-6 L -0.04583 -0.46528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8644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2" y="-23264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-0.08437 -0.47639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8644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-23819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864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86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1000" fill="hold"/>
                                        <p:tgtEl>
                                          <p:spTgt spid="8644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70" dur="1000" fill="hold"/>
                                        <p:tgtEl>
                                          <p:spTgt spid="8644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6" presetClass="emph" presetSubtype="0" repeatCount="3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 tmFilter="0, 0; .2, .5; .8, .5; 1, 0"/>
                                        <p:tgtEl>
                                          <p:spTgt spid="8644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7" dur="250" autoRev="1" fill="hold"/>
                                        <p:tgtEl>
                                          <p:spTgt spid="8644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86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77556E-17 L 0.45833 -0.09167 " pathEditMode="relative" rAng="0" ptsTypes="AA">
                                      <p:cBhvr>
                                        <p:cTn id="220" dur="2000" fill="hold"/>
                                        <p:tgtEl>
                                          <p:spTgt spid="8644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17" y="-4583"/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22222E-6 L 0.41979 -0.09584 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8644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90" y="-4792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86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1000" fill="hold"/>
                                        <p:tgtEl>
                                          <p:spTgt spid="8644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30" dur="1000" fill="hold"/>
                                        <p:tgtEl>
                                          <p:spTgt spid="8644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6" presetClass="emph" presetSubtype="0" repeatCount="3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 tmFilter="0, 0; .2, .5; .8, .5; 1, 0"/>
                                        <p:tgtEl>
                                          <p:spTgt spid="8644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7" dur="250" autoRev="1" fill="hold"/>
                                        <p:tgtEl>
                                          <p:spTgt spid="8644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44444E-6 L -0.58646 0.01388 " pathEditMode="relative" rAng="0" ptsTypes="AA">
                                      <p:cBhvr>
                                        <p:cTn id="263" dur="2000" fill="hold"/>
                                        <p:tgtEl>
                                          <p:spTgt spid="864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23" y="694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1000"/>
                                        <p:tgtEl>
                                          <p:spTgt spid="864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2000"/>
                                        <p:tgtEl>
                                          <p:spTgt spid="864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1000"/>
                                        <p:tgtEl>
                                          <p:spTgt spid="864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1000"/>
                                        <p:tgtEl>
                                          <p:spTgt spid="864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1000"/>
                                        <p:tgtEl>
                                          <p:spTgt spid="864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 nodeType="clickPar">
                      <p:stCondLst>
                        <p:cond delay="indefinite"/>
                      </p:stCondLst>
                      <p:childTnLst>
                        <p:par>
                          <p:cTn id="2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2000"/>
                                        <p:tgtEl>
                                          <p:spTgt spid="86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-0.03646 0.24167 " pathEditMode="relative" rAng="0" ptsTypes="AA">
                                      <p:cBhvr>
                                        <p:cTn id="301" dur="2000" fill="hold"/>
                                        <p:tgtEl>
                                          <p:spTgt spid="8644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1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2000"/>
                                        <p:tgtEl>
                                          <p:spTgt spid="864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78 L 0.07396 0.05833 " pathEditMode="relative" rAng="0" ptsTypes="AA">
                                      <p:cBhvr>
                                        <p:cTn id="308" dur="2000" fill="hold"/>
                                        <p:tgtEl>
                                          <p:spTgt spid="8644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 nodeType="clickPar">
                      <p:stCondLst>
                        <p:cond delay="indefinite"/>
                      </p:stCondLst>
                      <p:childTnLst>
                        <p:par>
                          <p:cTn id="3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86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 nodeType="clickPar">
                      <p:stCondLst>
                        <p:cond delay="indefinite"/>
                      </p:stCondLst>
                      <p:childTnLst>
                        <p:par>
                          <p:cTn id="3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 L -0.03021 0.27778 " pathEditMode="relative" rAng="0" ptsTypes="AA">
                                      <p:cBhvr>
                                        <p:cTn id="322" dur="2000" fill="hold"/>
                                        <p:tgtEl>
                                          <p:spTgt spid="8644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13889"/>
                                    </p:animMotion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1000"/>
                                        <p:tgtEl>
                                          <p:spTgt spid="864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1000"/>
                                        <p:tgtEl>
                                          <p:spTgt spid="864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2000"/>
                                        <p:tgtEl>
                                          <p:spTgt spid="864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1000"/>
                                        <p:tgtEl>
                                          <p:spTgt spid="864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36" dur="1000"/>
                                        <p:tgtEl>
                                          <p:spTgt spid="864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1000"/>
                                        <p:tgtEl>
                                          <p:spTgt spid="864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1000"/>
                                        <p:tgtEl>
                                          <p:spTgt spid="864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1000"/>
                                        <p:tgtEl>
                                          <p:spTgt spid="864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1000"/>
                                        <p:tgtEl>
                                          <p:spTgt spid="864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1000"/>
                                        <p:tgtEl>
                                          <p:spTgt spid="864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1000"/>
                                        <p:tgtEl>
                                          <p:spTgt spid="864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1000"/>
                                        <p:tgtEl>
                                          <p:spTgt spid="864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1000"/>
                                        <p:tgtEl>
                                          <p:spTgt spid="864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1000"/>
                                        <p:tgtEl>
                                          <p:spTgt spid="864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1000"/>
                                        <p:tgtEl>
                                          <p:spTgt spid="864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1000"/>
                                        <p:tgtEl>
                                          <p:spTgt spid="864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1000"/>
                                        <p:tgtEl>
                                          <p:spTgt spid="864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1000"/>
                                        <p:tgtEl>
                                          <p:spTgt spid="864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1000"/>
                                        <p:tgtEl>
                                          <p:spTgt spid="864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1000"/>
                                        <p:tgtEl>
                                          <p:spTgt spid="864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1000"/>
                                        <p:tgtEl>
                                          <p:spTgt spid="864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1000"/>
                                        <p:tgtEl>
                                          <p:spTgt spid="864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1000"/>
                                        <p:tgtEl>
                                          <p:spTgt spid="864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1000"/>
                                        <p:tgtEl>
                                          <p:spTgt spid="864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1000"/>
                                        <p:tgtEl>
                                          <p:spTgt spid="864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1000"/>
                                        <p:tgtEl>
                                          <p:spTgt spid="864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 nodeType="clickPar">
                      <p:stCondLst>
                        <p:cond delay="indefinite"/>
                      </p:stCondLst>
                      <p:childTnLst>
                        <p:par>
                          <p:cTn id="4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 nodeType="clickPar">
                      <p:stCondLst>
                        <p:cond delay="indefinite"/>
                      </p:stCondLst>
                      <p:childTnLst>
                        <p:par>
                          <p:cTn id="4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 nodeType="clickPar">
                      <p:stCondLst>
                        <p:cond delay="indefinite"/>
                      </p:stCondLst>
                      <p:childTnLst>
                        <p:par>
                          <p:cTn id="4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 nodeType="clickPar">
                      <p:stCondLst>
                        <p:cond delay="indefinite"/>
                      </p:stCondLst>
                      <p:childTnLst>
                        <p:par>
                          <p:cTn id="4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2000"/>
                                        <p:tgtEl>
                                          <p:spTgt spid="864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047 L -0.02101 0.24352 " pathEditMode="relative" rAng="0" ptsTypes="AA">
                                      <p:cBhvr>
                                        <p:cTn id="423" dur="2000" fill="hold"/>
                                        <p:tgtEl>
                                          <p:spTgt spid="8644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 nodeType="clickPar">
                      <p:stCondLst>
                        <p:cond delay="indefinite"/>
                      </p:stCondLst>
                      <p:childTnLst>
                        <p:par>
                          <p:cTn id="4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2000"/>
                                        <p:tgtEl>
                                          <p:spTgt spid="86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33333E-6 L 0.07292 0.05139 " pathEditMode="relative" rAng="0" ptsTypes="AA">
                                      <p:cBhvr>
                                        <p:cTn id="430" dur="2000" fill="hold"/>
                                        <p:tgtEl>
                                          <p:spTgt spid="8644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 nodeType="clickPar">
                      <p:stCondLst>
                        <p:cond delay="indefinite"/>
                      </p:stCondLst>
                      <p:childTnLst>
                        <p:par>
                          <p:cTn id="4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500"/>
                                        <p:tgtEl>
                                          <p:spTgt spid="86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 nodeType="clickPar">
                      <p:stCondLst>
                        <p:cond delay="indefinite"/>
                      </p:stCondLst>
                      <p:childTnLst>
                        <p:par>
                          <p:cTn id="4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33333E-6 L -0.03333 0.26805 " pathEditMode="relative" rAng="0" ptsTypes="AA">
                                      <p:cBhvr>
                                        <p:cTn id="441" dur="2000" fill="hold"/>
                                        <p:tgtEl>
                                          <p:spTgt spid="8644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13403"/>
                                    </p:animMotion>
                                  </p:childTnLst>
                                </p:cTn>
                              </p:par>
                              <p:par>
                                <p:cTn id="4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3" dur="1000"/>
                                        <p:tgtEl>
                                          <p:spTgt spid="864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6" dur="1000"/>
                                        <p:tgtEl>
                                          <p:spTgt spid="864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1000"/>
                                        <p:tgtEl>
                                          <p:spTgt spid="864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1000"/>
                                        <p:tgtEl>
                                          <p:spTgt spid="864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7" dur="1000"/>
                                        <p:tgtEl>
                                          <p:spTgt spid="864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0" dur="1000"/>
                                        <p:tgtEl>
                                          <p:spTgt spid="864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3" dur="1000"/>
                                        <p:tgtEl>
                                          <p:spTgt spid="864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6" dur="1000"/>
                                        <p:tgtEl>
                                          <p:spTgt spid="864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9" dur="1000"/>
                                        <p:tgtEl>
                                          <p:spTgt spid="864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2" dur="1000"/>
                                        <p:tgtEl>
                                          <p:spTgt spid="864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5" dur="1000"/>
                                        <p:tgtEl>
                                          <p:spTgt spid="864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8" dur="1000"/>
                                        <p:tgtEl>
                                          <p:spTgt spid="864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1" dur="1000"/>
                                        <p:tgtEl>
                                          <p:spTgt spid="864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4" dur="1000"/>
                                        <p:tgtEl>
                                          <p:spTgt spid="864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7" dur="1000"/>
                                        <p:tgtEl>
                                          <p:spTgt spid="864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0" dur="1000"/>
                                        <p:tgtEl>
                                          <p:spTgt spid="864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3" dur="1000"/>
                                        <p:tgtEl>
                                          <p:spTgt spid="864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6" dur="1000"/>
                                        <p:tgtEl>
                                          <p:spTgt spid="864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9" dur="1000"/>
                                        <p:tgtEl>
                                          <p:spTgt spid="864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2" dur="1000"/>
                                        <p:tgtEl>
                                          <p:spTgt spid="864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5" dur="1000"/>
                                        <p:tgtEl>
                                          <p:spTgt spid="864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8" dur="1000"/>
                                        <p:tgtEl>
                                          <p:spTgt spid="864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1" dur="1000"/>
                                        <p:tgtEl>
                                          <p:spTgt spid="864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2000"/>
                                        <p:tgtEl>
                                          <p:spTgt spid="86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7" dur="1000"/>
                                        <p:tgtEl>
                                          <p:spTgt spid="864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0" dur="1000"/>
                                        <p:tgtEl>
                                          <p:spTgt spid="864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2000"/>
                                        <p:tgtEl>
                                          <p:spTgt spid="86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 nodeType="clickPar">
                      <p:stCondLst>
                        <p:cond delay="indefinite"/>
                      </p:stCondLst>
                      <p:childTnLst>
                        <p:par>
                          <p:cTn id="5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 nodeType="clickPar">
                      <p:stCondLst>
                        <p:cond delay="indefinite"/>
                      </p:stCondLst>
                      <p:childTnLst>
                        <p:par>
                          <p:cTn id="5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 nodeType="clickPar">
                      <p:stCondLst>
                        <p:cond delay="indefinite"/>
                      </p:stCondLst>
                      <p:childTnLst>
                        <p:par>
                          <p:cTn id="5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 nodeType="clickPar">
                      <p:stCondLst>
                        <p:cond delay="indefinite"/>
                      </p:stCondLst>
                      <p:childTnLst>
                        <p:par>
                          <p:cTn id="5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2000"/>
                                        <p:tgtEl>
                                          <p:spTgt spid="86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33333E-6 L 0.01354 0.24166 " pathEditMode="relative" rAng="0" ptsTypes="AA">
                                      <p:cBhvr>
                                        <p:cTn id="545" dur="2000" fill="hold"/>
                                        <p:tgtEl>
                                          <p:spTgt spid="8644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" y="1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 nodeType="clickPar">
                      <p:stCondLst>
                        <p:cond delay="indefinite"/>
                      </p:stCondLst>
                      <p:childTnLst>
                        <p:par>
                          <p:cTn id="5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0" dur="2000"/>
                                        <p:tgtEl>
                                          <p:spTgt spid="86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33333E-6 L 0.07292 0.05139 " pathEditMode="relative" rAng="0" ptsTypes="AA">
                                      <p:cBhvr>
                                        <p:cTn id="552" dur="2000" fill="hold"/>
                                        <p:tgtEl>
                                          <p:spTgt spid="8644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 nodeType="clickPar">
                      <p:stCondLst>
                        <p:cond delay="indefinite"/>
                      </p:stCondLst>
                      <p:childTnLst>
                        <p:par>
                          <p:cTn id="5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9" dur="500"/>
                                        <p:tgtEl>
                                          <p:spTgt spid="86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 nodeType="clickPar">
                      <p:stCondLst>
                        <p:cond delay="indefinite"/>
                      </p:stCondLst>
                      <p:childTnLst>
                        <p:par>
                          <p:cTn id="5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0.51355 -0.02916 " pathEditMode="relative" rAng="0" ptsTypes="AA">
                                      <p:cBhvr>
                                        <p:cTn id="563" dur="2000" fill="hold"/>
                                        <p:tgtEl>
                                          <p:spTgt spid="8644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77" y="-1458"/>
                                    </p:animMotion>
                                  </p:childTnLst>
                                </p:cTn>
                              </p:par>
                              <p:par>
                                <p:cTn id="5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5" dur="1000"/>
                                        <p:tgtEl>
                                          <p:spTgt spid="864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8" dur="1000"/>
                                        <p:tgtEl>
                                          <p:spTgt spid="864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1" dur="1000"/>
                                        <p:tgtEl>
                                          <p:spTgt spid="864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4" dur="1000"/>
                                        <p:tgtEl>
                                          <p:spTgt spid="864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7" dur="1000"/>
                                        <p:tgtEl>
                                          <p:spTgt spid="864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2" dur="1000"/>
                                        <p:tgtEl>
                                          <p:spTgt spid="864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5" dur="1000"/>
                                        <p:tgtEl>
                                          <p:spTgt spid="864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8" dur="1000"/>
                                        <p:tgtEl>
                                          <p:spTgt spid="864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1" dur="1000"/>
                                        <p:tgtEl>
                                          <p:spTgt spid="864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4" dur="1000"/>
                                        <p:tgtEl>
                                          <p:spTgt spid="864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7" dur="1000"/>
                                        <p:tgtEl>
                                          <p:spTgt spid="864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0" dur="1000"/>
                                        <p:tgtEl>
                                          <p:spTgt spid="864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3" dur="1000"/>
                                        <p:tgtEl>
                                          <p:spTgt spid="864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6" dur="1000"/>
                                        <p:tgtEl>
                                          <p:spTgt spid="864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9" dur="1000"/>
                                        <p:tgtEl>
                                          <p:spTgt spid="864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2" dur="1000"/>
                                        <p:tgtEl>
                                          <p:spTgt spid="864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5" dur="1000"/>
                                        <p:tgtEl>
                                          <p:spTgt spid="864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8" dur="1000"/>
                                        <p:tgtEl>
                                          <p:spTgt spid="864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2" dur="2000"/>
                                        <p:tgtEl>
                                          <p:spTgt spid="86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466" grpId="0"/>
      <p:bldP spid="864466" grpId="1"/>
      <p:bldP spid="864468" grpId="0"/>
      <p:bldP spid="864468" grpId="1"/>
      <p:bldP spid="864467" grpId="0"/>
      <p:bldP spid="864467" grpId="1"/>
      <p:bldP spid="864303" grpId="0" animBg="1"/>
      <p:bldP spid="864303" grpId="1" animBg="1"/>
      <p:bldP spid="864398" grpId="0" animBg="1"/>
      <p:bldP spid="864399" grpId="0"/>
      <p:bldP spid="864399" grpId="1"/>
      <p:bldP spid="864399" grpId="2"/>
      <p:bldP spid="864399" grpId="3"/>
      <p:bldP spid="864400" grpId="0" animBg="1"/>
      <p:bldP spid="864400" grpId="1" animBg="1"/>
      <p:bldP spid="864401" grpId="0" animBg="1"/>
      <p:bldP spid="864401" grpId="1" animBg="1"/>
      <p:bldP spid="864402" grpId="0" animBg="1"/>
      <p:bldP spid="864402" grpId="1" animBg="1"/>
      <p:bldP spid="864403" grpId="0" animBg="1"/>
      <p:bldP spid="864403" grpId="1" animBg="1"/>
      <p:bldP spid="864409" grpId="0"/>
      <p:bldP spid="864415" grpId="0" animBg="1"/>
      <p:bldP spid="864415" grpId="1" animBg="1"/>
      <p:bldP spid="864404" grpId="0" animBg="1"/>
      <p:bldP spid="864404" grpId="1" animBg="1"/>
      <p:bldP spid="864413" grpId="0"/>
      <p:bldP spid="864413" grpId="1"/>
      <p:bldP spid="864413" grpId="2"/>
      <p:bldP spid="864413" grpId="3"/>
      <p:bldP spid="864416" grpId="0" animBg="1"/>
      <p:bldP spid="864416" grpId="1" animBg="1"/>
      <p:bldP spid="864416" grpId="2" animBg="1"/>
      <p:bldP spid="864417" grpId="0" animBg="1"/>
      <p:bldP spid="864417" grpId="1" animBg="1"/>
      <p:bldP spid="864417" grpId="2" animBg="1"/>
      <p:bldP spid="864418" grpId="0" animBg="1"/>
      <p:bldP spid="864418" grpId="1" animBg="1"/>
      <p:bldP spid="864418" grpId="2" animBg="1"/>
      <p:bldP spid="864419" grpId="0" animBg="1"/>
      <p:bldP spid="864419" grpId="1" animBg="1"/>
      <p:bldP spid="864419" grpId="2" animBg="1"/>
      <p:bldP spid="864425" grpId="0" animBg="1"/>
      <p:bldP spid="864425" grpId="1" animBg="1"/>
      <p:bldP spid="864425" grpId="2" animBg="1"/>
      <p:bldP spid="864424" grpId="0" animBg="1"/>
      <p:bldP spid="864424" grpId="1" animBg="1"/>
      <p:bldP spid="864422" grpId="0" animBg="1"/>
      <p:bldP spid="864422" grpId="1" animBg="1"/>
      <p:bldP spid="864422" grpId="2" animBg="1"/>
      <p:bldP spid="864422" grpId="3" animBg="1"/>
      <p:bldP spid="864423" grpId="0"/>
      <p:bldP spid="864423" grpId="1"/>
      <p:bldP spid="864423" grpId="2"/>
      <p:bldP spid="864423" grpId="3"/>
      <p:bldP spid="864423" grpId="4"/>
      <p:bldP spid="864426" grpId="0" animBg="1"/>
      <p:bldP spid="864426" grpId="1" animBg="1"/>
      <p:bldP spid="864426" grpId="2" animBg="1"/>
      <p:bldP spid="864427" grpId="0" animBg="1"/>
      <p:bldP spid="864427" grpId="1" animBg="1"/>
      <p:bldP spid="864427" grpId="2" animBg="1"/>
      <p:bldP spid="864428" grpId="0" animBg="1"/>
      <p:bldP spid="864428" grpId="1" animBg="1"/>
      <p:bldP spid="864428" grpId="2" animBg="1"/>
      <p:bldP spid="864429" grpId="0" animBg="1"/>
      <p:bldP spid="864429" grpId="1" animBg="1"/>
      <p:bldP spid="864429" grpId="2" animBg="1"/>
      <p:bldP spid="864433" grpId="0" animBg="1"/>
      <p:bldP spid="864433" grpId="1" animBg="1"/>
      <p:bldP spid="864433" grpId="2" animBg="1"/>
      <p:bldP spid="864434" grpId="0" animBg="1"/>
      <p:bldP spid="864434" grpId="1" animBg="1"/>
      <p:bldP spid="864434" grpId="2" animBg="1"/>
      <p:bldP spid="864435" grpId="0" animBg="1"/>
      <p:bldP spid="864435" grpId="1" animBg="1"/>
      <p:bldP spid="864435" grpId="2" animBg="1"/>
      <p:bldP spid="864436" grpId="0" animBg="1"/>
      <p:bldP spid="864436" grpId="1" animBg="1"/>
      <p:bldP spid="864436" grpId="2" animBg="1"/>
      <p:bldP spid="864431" grpId="0"/>
      <p:bldP spid="864431" grpId="1"/>
      <p:bldP spid="864431" grpId="2"/>
      <p:bldP spid="864431" grpId="3"/>
      <p:bldP spid="864431" grpId="4"/>
      <p:bldP spid="864432" grpId="0" animBg="1"/>
      <p:bldP spid="864432" grpId="1" animBg="1"/>
      <p:bldP spid="864432" grpId="2" animBg="1"/>
      <p:bldP spid="864432" grpId="3" animBg="1"/>
      <p:bldP spid="864437" grpId="0" animBg="1"/>
      <p:bldP spid="864437" grpId="1" animBg="1"/>
      <p:bldP spid="864437" grpId="2" animBg="1"/>
      <p:bldP spid="864439" grpId="0" animBg="1"/>
      <p:bldP spid="864439" grpId="1" animBg="1"/>
      <p:bldP spid="864438" grpId="0"/>
      <p:bldP spid="864438" grpId="1"/>
      <p:bldP spid="864438" grpId="2"/>
      <p:bldP spid="864440" grpId="0" animBg="1"/>
      <p:bldP spid="864440" grpId="1" animBg="1"/>
      <p:bldP spid="864441" grpId="0"/>
      <p:bldP spid="864441" grpId="1"/>
      <p:bldP spid="864441" grpId="2"/>
      <p:bldP spid="864443" grpId="0" animBg="1"/>
      <p:bldP spid="864443" grpId="1" animBg="1"/>
      <p:bldP spid="864444" grpId="0"/>
      <p:bldP spid="864444" grpId="1"/>
      <p:bldP spid="864445" grpId="0" animBg="1"/>
      <p:bldP spid="864445" grpId="1" animBg="1"/>
      <p:bldP spid="864442" grpId="0"/>
      <p:bldP spid="864442" grpId="1"/>
      <p:bldP spid="864442" grpId="2"/>
      <p:bldP spid="864447" grpId="0" animBg="1"/>
      <p:bldP spid="864447" grpId="1" animBg="1"/>
      <p:bldP spid="864455" grpId="0" animBg="1"/>
      <p:bldP spid="864455" grpId="1" animBg="1"/>
      <p:bldP spid="864455" grpId="2" animBg="1"/>
      <p:bldP spid="864455" grpId="3" animBg="1"/>
      <p:bldP spid="864446" grpId="0"/>
      <p:bldP spid="864446" grpId="1"/>
      <p:bldP spid="864446" grpId="2"/>
      <p:bldP spid="864449" grpId="0" animBg="1"/>
      <p:bldP spid="864449" grpId="1" animBg="1"/>
      <p:bldP spid="864449" grpId="2" animBg="1"/>
      <p:bldP spid="864450" grpId="0"/>
      <p:bldP spid="864450" grpId="1"/>
      <p:bldP spid="864450" grpId="2"/>
      <p:bldP spid="864450" grpId="3"/>
      <p:bldP spid="864451" grpId="0" animBg="1"/>
      <p:bldP spid="864451" grpId="1" animBg="1"/>
      <p:bldP spid="864451" grpId="2" animBg="1"/>
      <p:bldP spid="864457" grpId="0" animBg="1"/>
      <p:bldP spid="864457" grpId="1" animBg="1"/>
      <p:bldP spid="864452" grpId="0" animBg="1"/>
      <p:bldP spid="864452" grpId="1" animBg="1"/>
      <p:bldP spid="864452" grpId="2" animBg="1"/>
      <p:bldP spid="864453" grpId="0"/>
      <p:bldP spid="864453" grpId="1"/>
      <p:bldP spid="864453" grpId="2"/>
      <p:bldP spid="864453" grpId="3"/>
      <p:bldP spid="864456" grpId="0" animBg="1"/>
      <p:bldP spid="864456" grpId="1" animBg="1"/>
      <p:bldP spid="864454" grpId="0"/>
      <p:bldP spid="864454" grpId="1"/>
      <p:bldP spid="864454" grpId="2"/>
      <p:bldP spid="864458" grpId="0" animBg="1"/>
      <p:bldP spid="864458" grpId="1" animBg="1"/>
      <p:bldP spid="864458" grpId="2" animBg="1"/>
      <p:bldP spid="864458" grpId="3" animBg="1"/>
      <p:bldP spid="864459" grpId="0"/>
      <p:bldP spid="864459" grpId="1"/>
      <p:bldP spid="864459" grpId="2"/>
      <p:bldP spid="864459" grpId="3"/>
      <p:bldP spid="864460" grpId="0" animBg="1"/>
      <p:bldP spid="864460" grpId="1" animBg="1"/>
      <p:bldP spid="864460" grpId="2" animBg="1"/>
      <p:bldP spid="864465" grpId="0" animBg="1"/>
      <p:bldP spid="864461" grpId="0" animBg="1"/>
      <p:bldP spid="864461" grpId="1" animBg="1"/>
      <p:bldP spid="864461" grpId="2" animBg="1"/>
      <p:bldP spid="864461" grpId="3" animBg="1"/>
      <p:bldP spid="864462" grpId="0"/>
      <p:bldP spid="864462" grpId="1"/>
      <p:bldP spid="864462" grpId="2"/>
      <p:bldP spid="864462" grpId="3"/>
      <p:bldP spid="864463" grpId="0" animBg="1"/>
      <p:bldP spid="864463" grpId="1" animBg="1"/>
      <p:bldP spid="864463" grpId="2" animBg="1"/>
      <p:bldP spid="864464" grpId="0"/>
      <p:bldP spid="86446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640E-1FD0-4180-9180-4FFD440287C0}" type="slidenum">
              <a:rPr lang="en-US"/>
              <a:pPr/>
              <a:t>9</a:t>
            </a:fld>
            <a:endParaRPr lang="en-US"/>
          </a:p>
        </p:txBody>
      </p:sp>
      <p:sp>
        <p:nvSpPr>
          <p:cNvPr id="690178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/>
              <a:t>The Two Rules of Recursion</a:t>
            </a:r>
          </a:p>
        </p:txBody>
      </p:sp>
      <p:sp>
        <p:nvSpPr>
          <p:cNvPr id="690179" name="Text Box 3"/>
          <p:cNvSpPr txBox="1">
            <a:spLocks noChangeArrowheads="1"/>
          </p:cNvSpPr>
          <p:nvPr/>
        </p:nvSpPr>
        <p:spPr bwMode="auto">
          <a:xfrm>
            <a:off x="3651250" y="1189038"/>
            <a:ext cx="190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RULE ONE: </a:t>
            </a:r>
          </a:p>
        </p:txBody>
      </p:sp>
      <p:sp>
        <p:nvSpPr>
          <p:cNvPr id="690180" name="Text Box 4"/>
          <p:cNvSpPr txBox="1">
            <a:spLocks noChangeArrowheads="1"/>
          </p:cNvSpPr>
          <p:nvPr/>
        </p:nvSpPr>
        <p:spPr bwMode="auto">
          <a:xfrm>
            <a:off x="514350" y="2622550"/>
            <a:ext cx="8334375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The Stopping Condition (aka Base Case)</a:t>
            </a:r>
            <a:r>
              <a:rPr lang="en-US" sz="2400"/>
              <a:t>: </a:t>
            </a:r>
          </a:p>
          <a:p>
            <a:endParaRPr lang="en-US" sz="1000"/>
          </a:p>
          <a:p>
            <a:r>
              <a:rPr lang="en-US" sz="2400"/>
              <a:t>Your recursive function must be able to solve the simplest, most basic problem </a:t>
            </a:r>
            <a:r>
              <a:rPr lang="en-US" sz="2400" i="1">
                <a:solidFill>
                  <a:srgbClr val="990000"/>
                </a:solidFill>
              </a:rPr>
              <a:t>without using recursion</a:t>
            </a:r>
            <a:r>
              <a:rPr lang="en-US" sz="2400"/>
              <a:t>. </a:t>
            </a:r>
          </a:p>
        </p:txBody>
      </p:sp>
      <p:sp>
        <p:nvSpPr>
          <p:cNvPr id="690181" name="Text Box 5"/>
          <p:cNvSpPr txBox="1">
            <a:spLocks noChangeArrowheads="1"/>
          </p:cNvSpPr>
          <p:nvPr/>
        </p:nvSpPr>
        <p:spPr bwMode="auto">
          <a:xfrm>
            <a:off x="447675" y="1666875"/>
            <a:ext cx="9148763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300">
                <a:solidFill>
                  <a:srgbClr val="000000"/>
                </a:solidFill>
              </a:rPr>
              <a:t>Every recursive function must have a “</a:t>
            </a:r>
            <a:r>
              <a:rPr lang="en-US" sz="2300">
                <a:solidFill>
                  <a:schemeClr val="accent2"/>
                </a:solidFill>
              </a:rPr>
              <a:t>stopping condition</a:t>
            </a:r>
            <a:r>
              <a:rPr lang="en-US" sz="2300">
                <a:solidFill>
                  <a:srgbClr val="000000"/>
                </a:solidFill>
              </a:rPr>
              <a:t>!”  </a:t>
            </a:r>
            <a:endParaRPr lang="en-US" sz="2300"/>
          </a:p>
        </p:txBody>
      </p:sp>
      <p:sp>
        <p:nvSpPr>
          <p:cNvPr id="690182" name="Text Box 6"/>
          <p:cNvSpPr txBox="1">
            <a:spLocks noChangeArrowheads="1"/>
          </p:cNvSpPr>
          <p:nvPr/>
        </p:nvSpPr>
        <p:spPr bwMode="auto">
          <a:xfrm>
            <a:off x="225425" y="4543425"/>
            <a:ext cx="87661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cs typeface="Courier New" pitchFamily="49" charset="0"/>
              </a:rPr>
              <a:t>Remember:</a:t>
            </a:r>
            <a:r>
              <a:rPr lang="en-US" sz="2400" dirty="0">
                <a:solidFill>
                  <a:srgbClr val="000000"/>
                </a:solidFill>
                <a:cs typeface="Courier New" pitchFamily="49" charset="0"/>
              </a:rPr>
              <a:t> A recursive function </a:t>
            </a:r>
            <a:r>
              <a:rPr lang="en-US" sz="2400" dirty="0">
                <a:solidFill>
                  <a:srgbClr val="990000"/>
                </a:solidFill>
                <a:cs typeface="Courier New" pitchFamily="49" charset="0"/>
              </a:rPr>
              <a:t>calls itself</a:t>
            </a:r>
            <a:r>
              <a:rPr lang="en-US" sz="2400" dirty="0">
                <a:solidFill>
                  <a:srgbClr val="000000"/>
                </a:solidFill>
                <a:cs typeface="Courier New" pitchFamily="49" charset="0"/>
              </a:rPr>
              <a:t>. </a:t>
            </a:r>
          </a:p>
          <a:p>
            <a:endParaRPr lang="en-US" sz="2400" dirty="0">
              <a:solidFill>
                <a:srgbClr val="000000"/>
              </a:solidFill>
              <a:cs typeface="Courier New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cs typeface="Courier New" pitchFamily="49" charset="0"/>
              </a:rPr>
              <a:t>Therefore, every recursive function must have some mechanism to allow it to stop calling itself. 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80" grpId="0"/>
      <p:bldP spid="690182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CC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CC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76626</TotalTime>
  <Words>15594</Words>
  <Application>Microsoft Office PowerPoint</Application>
  <PresentationFormat>如螢幕大小 (4:3)</PresentationFormat>
  <Paragraphs>4560</Paragraphs>
  <Slides>88</Slides>
  <Notes>87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88</vt:i4>
      </vt:variant>
    </vt:vector>
  </HeadingPairs>
  <TitlesOfParts>
    <vt:vector size="94" baseType="lpstr">
      <vt:lpstr>Arial</vt:lpstr>
      <vt:lpstr>Comic Sans MS</vt:lpstr>
      <vt:lpstr>Courier New</vt:lpstr>
      <vt:lpstr>Times New Roman</vt:lpstr>
      <vt:lpstr>Wingdings</vt:lpstr>
      <vt:lpstr>Default Design</vt:lpstr>
      <vt:lpstr>Lecture #9</vt:lpstr>
      <vt:lpstr>Recursion!</vt:lpstr>
      <vt:lpstr>Idea Behind</vt:lpstr>
      <vt:lpstr>“The Lazy Person’s Sort”</vt:lpstr>
      <vt:lpstr>“The Lazy Person’s Sort”</vt:lpstr>
      <vt:lpstr>“The Lazy Person’s Sort”</vt:lpstr>
      <vt:lpstr>“The Lazy Person’s Sort”</vt:lpstr>
      <vt:lpstr>“The Lazy Person’s Sort”</vt:lpstr>
      <vt:lpstr>PowerPoint 簡報</vt:lpstr>
      <vt:lpstr>PowerPoint 簡報</vt:lpstr>
      <vt:lpstr>The Two Rules of Recursion</vt:lpstr>
      <vt:lpstr>Simplifying Code</vt:lpstr>
      <vt:lpstr>(Rule 2.5 of Recursion)</vt:lpstr>
      <vt:lpstr>Tracing Through our Function</vt:lpstr>
      <vt:lpstr>Tracing Through Recursion (on Paper)</vt:lpstr>
      <vt:lpstr>Tracing Through Recursion (on Paper)</vt:lpstr>
      <vt:lpstr>Tracing Through Recursion (on Paper)</vt:lpstr>
      <vt:lpstr>Tracing Through Recursion (on Paper)</vt:lpstr>
      <vt:lpstr>Tracing Through Recursion (on Paper)</vt:lpstr>
      <vt:lpstr>Recursion Tracing Exercise</vt:lpstr>
      <vt:lpstr>Writing (Your Own) Recursive Functions: 6 Steps</vt:lpstr>
      <vt:lpstr>Example #1: Factorial</vt:lpstr>
      <vt:lpstr>Step #1: Write the function header</vt:lpstr>
      <vt:lpstr>Step #2: Define your magic function</vt:lpstr>
      <vt:lpstr>Step #3: Add your base case Code</vt:lpstr>
      <vt:lpstr>Step #4: Solve the problem using the magic function</vt:lpstr>
      <vt:lpstr>Step #5: Remove the magic</vt:lpstr>
      <vt:lpstr>Step #6: Validating our Function</vt:lpstr>
      <vt:lpstr>Factorial Trace-through</vt:lpstr>
      <vt:lpstr>Example #2: Recursion on an Array</vt:lpstr>
      <vt:lpstr>Step #1: Write the function header</vt:lpstr>
      <vt:lpstr>Step #2: Define your magic function</vt:lpstr>
      <vt:lpstr>Step #3: Add your base case Code</vt:lpstr>
      <vt:lpstr>Step #4: Solve the problem using the magic function</vt:lpstr>
      <vt:lpstr>Step #4: Solve the problem using the magic function</vt:lpstr>
      <vt:lpstr>Step #4: Solve the problem using the magic function</vt:lpstr>
      <vt:lpstr>Step #4: Solve the problem using the magic function</vt:lpstr>
      <vt:lpstr>Step #5: Remove the magic</vt:lpstr>
      <vt:lpstr>Step #6: Validating our Function</vt:lpstr>
      <vt:lpstr>Array-summer Trace-through</vt:lpstr>
      <vt:lpstr>Your Turn: Recursion Challenge</vt:lpstr>
      <vt:lpstr>Recursion Challenge</vt:lpstr>
      <vt:lpstr>Recursion Challenge #2</vt:lpstr>
      <vt:lpstr>Working Through Recursion</vt:lpstr>
      <vt:lpstr>Working Through Recursion</vt:lpstr>
      <vt:lpstr>Working Through Recursion</vt:lpstr>
      <vt:lpstr>Example #3: Recursion on a Linked List</vt:lpstr>
      <vt:lpstr>Step #1: Write the function header</vt:lpstr>
      <vt:lpstr>PowerPoint 簡報</vt:lpstr>
      <vt:lpstr>Step #3: Add your base case Code</vt:lpstr>
      <vt:lpstr>Step #4: Solve the problem using the magic function</vt:lpstr>
      <vt:lpstr>PowerPoint 簡報</vt:lpstr>
      <vt:lpstr>Step #6: Validating our Function</vt:lpstr>
      <vt:lpstr>Biggest-in-List Trace-through</vt:lpstr>
      <vt:lpstr>Recursion Challenge #3</vt:lpstr>
      <vt:lpstr>Recursion Challenge #3</vt:lpstr>
      <vt:lpstr>Recursion Challenge #4</vt:lpstr>
      <vt:lpstr>Recursion  Challenge #4</vt:lpstr>
      <vt:lpstr>Be Careful with Recursion</vt:lpstr>
      <vt:lpstr>Let’s see some REAL examples!</vt:lpstr>
      <vt:lpstr>Recursion: Binary Search</vt:lpstr>
      <vt:lpstr>Binary Search: C++ Code</vt:lpstr>
      <vt:lpstr>Recursion: Binary Search</vt:lpstr>
      <vt:lpstr>Recursion: Binary Search</vt:lpstr>
      <vt:lpstr>Recursion: Binary Search</vt:lpstr>
      <vt:lpstr>Recursion: Binary Search</vt:lpstr>
      <vt:lpstr>Recursion: Binary Search</vt:lpstr>
      <vt:lpstr>Recursion Helper Functions</vt:lpstr>
      <vt:lpstr>Solving a Maze</vt:lpstr>
      <vt:lpstr>Solving a Maze</vt:lpstr>
      <vt:lpstr>Solving a Maze</vt:lpstr>
      <vt:lpstr>Solving a Maze</vt:lpstr>
      <vt:lpstr>Writing a TicTacToe Player</vt:lpstr>
      <vt:lpstr>Writing a TicTacToe Player</vt:lpstr>
      <vt:lpstr>Writing a TicTacToe Player</vt:lpstr>
      <vt:lpstr>Writing a TicTacToe Player</vt:lpstr>
      <vt:lpstr>Writing a TicTacToe Player</vt:lpstr>
      <vt:lpstr>Writing a TicTacToe Player</vt:lpstr>
      <vt:lpstr>Writing a TicTacToe Player</vt:lpstr>
      <vt:lpstr>Recursion: General Approach</vt:lpstr>
      <vt:lpstr>Recursion: Two Categories</vt:lpstr>
      <vt:lpstr>Recursion: Two Categories</vt:lpstr>
      <vt:lpstr>Working Through Recursion</vt:lpstr>
      <vt:lpstr>Working Through Recursion</vt:lpstr>
      <vt:lpstr>Working Through Recursion</vt:lpstr>
      <vt:lpstr>Writing a Chess Player</vt:lpstr>
      <vt:lpstr>Working Through Recursion</vt:lpstr>
      <vt:lpstr>Array-summer Trace-through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KHC</cp:lastModifiedBy>
  <cp:revision>5806</cp:revision>
  <dcterms:created xsi:type="dcterms:W3CDTF">2002-10-09T05:27:34Z</dcterms:created>
  <dcterms:modified xsi:type="dcterms:W3CDTF">2016-07-11T17:31:09Z</dcterms:modified>
</cp:coreProperties>
</file>