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80" r:id="rId4"/>
    <p:sldId id="281" r:id="rId5"/>
    <p:sldId id="344" r:id="rId6"/>
    <p:sldId id="345" r:id="rId7"/>
    <p:sldId id="346" r:id="rId8"/>
    <p:sldId id="347" r:id="rId9"/>
    <p:sldId id="348" r:id="rId10"/>
    <p:sldId id="289" r:id="rId11"/>
    <p:sldId id="290" r:id="rId12"/>
    <p:sldId id="291" r:id="rId13"/>
    <p:sldId id="297" r:id="rId14"/>
    <p:sldId id="292" r:id="rId15"/>
    <p:sldId id="293" r:id="rId16"/>
    <p:sldId id="298" r:id="rId17"/>
    <p:sldId id="295" r:id="rId18"/>
    <p:sldId id="294" r:id="rId19"/>
    <p:sldId id="302" r:id="rId20"/>
    <p:sldId id="267" r:id="rId21"/>
    <p:sldId id="286" r:id="rId22"/>
    <p:sldId id="282" r:id="rId23"/>
    <p:sldId id="284" r:id="rId24"/>
    <p:sldId id="285" r:id="rId25"/>
    <p:sldId id="287" r:id="rId26"/>
    <p:sldId id="288" r:id="rId27"/>
    <p:sldId id="272" r:id="rId28"/>
    <p:sldId id="273" r:id="rId29"/>
    <p:sldId id="274" r:id="rId30"/>
    <p:sldId id="275" r:id="rId31"/>
    <p:sldId id="312" r:id="rId32"/>
    <p:sldId id="313" r:id="rId33"/>
    <p:sldId id="314" r:id="rId34"/>
    <p:sldId id="339" r:id="rId35"/>
    <p:sldId id="340" r:id="rId36"/>
    <p:sldId id="341" r:id="rId37"/>
    <p:sldId id="342" r:id="rId38"/>
    <p:sldId id="328" r:id="rId39"/>
    <p:sldId id="304" r:id="rId40"/>
    <p:sldId id="310" r:id="rId41"/>
    <p:sldId id="305" r:id="rId42"/>
    <p:sldId id="353" r:id="rId43"/>
    <p:sldId id="307" r:id="rId44"/>
    <p:sldId id="308" r:id="rId45"/>
    <p:sldId id="325" r:id="rId46"/>
    <p:sldId id="323" r:id="rId47"/>
    <p:sldId id="324" r:id="rId48"/>
    <p:sldId id="326" r:id="rId49"/>
    <p:sldId id="322" r:id="rId50"/>
    <p:sldId id="331" r:id="rId51"/>
    <p:sldId id="332" r:id="rId52"/>
    <p:sldId id="333" r:id="rId53"/>
    <p:sldId id="316" r:id="rId54"/>
    <p:sldId id="335" r:id="rId55"/>
    <p:sldId id="336" r:id="rId56"/>
    <p:sldId id="311" r:id="rId57"/>
    <p:sldId id="349" r:id="rId58"/>
    <p:sldId id="350" r:id="rId59"/>
    <p:sldId id="351" r:id="rId60"/>
    <p:sldId id="352" r:id="rId61"/>
    <p:sldId id="337" r:id="rId62"/>
    <p:sldId id="338" r:id="rId6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84166" autoAdjust="0"/>
  </p:normalViewPr>
  <p:slideViewPr>
    <p:cSldViewPr snapToGrid="0">
      <p:cViewPr varScale="1">
        <p:scale>
          <a:sx n="93" d="100"/>
          <a:sy n="93" d="100"/>
        </p:scale>
        <p:origin x="516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D17EA41-476D-4B99-8F42-E4293F0249A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7D733DD-E0A3-43B9-BDB0-48F274D7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2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6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7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3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7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9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1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9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6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9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5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r>
              <a:rPr lang="fr-CA" dirty="0"/>
              <a:t>If a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in </a:t>
            </a:r>
            <a:r>
              <a:rPr lang="fr-CA" dirty="0" err="1"/>
              <a:t>conflict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Charter,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needs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invalidated</a:t>
            </a:r>
            <a:r>
              <a:rPr lang="fr-CA" dirty="0"/>
              <a:t> or </a:t>
            </a:r>
            <a:r>
              <a:rPr lang="fr-CA" dirty="0" err="1"/>
              <a:t>changed</a:t>
            </a:r>
            <a:r>
              <a:rPr lang="fr-CA" dirty="0"/>
              <a:t>.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 power to Supreme Court. 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9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3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2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5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8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1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04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6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0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7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0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0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8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62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72" indent="-235572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2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4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0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942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2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20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9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0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2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58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05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0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3DD-E0A3-43B9-BDB0-48F274D778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C5A5-DD7D-49DA-8E8E-D6D472A2D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4AF91-A8A3-4821-A888-F5764A74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D923D-056F-43C7-9931-D8012781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8DE6-BD7F-4663-A9E0-0113B240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3ADD-CD92-4AF9-890F-70E750FF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FD81-D526-4AAB-9491-3334B9F4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D505-1F76-4DBC-A3E3-C3AE1CD9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26C9-954A-45FE-9287-9F641F7A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C54C-8590-4164-8B62-B9227623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60417-7BA0-4C4E-B9D3-10EE7986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C785-9E00-4137-91B1-B6B57816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4A6A-E358-4330-A4D7-7596C5B5B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5BE8-C971-4AA0-86CD-AB1CD318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74D3-2A6E-4129-9195-FDCA9F1A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32F6-E5B8-49F0-830B-2A07637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3973-B897-4ACA-8691-B517461A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466C-0986-4C2E-99AE-2283B10E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00BD-B4ED-445F-A1AE-13717F99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AB38-F124-4615-9C9B-E09BC58A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160C-C61F-48C3-91A8-9AAFE4B9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ECA-695F-42E6-AD33-BD8A0608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87D8-3116-4A23-BC1E-37C48EF9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2312-7CAD-4DF0-A651-BD0AC9ED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DBC7-0E31-46E7-9BD6-67B75A5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3AD2-46B1-4D8F-A1D1-83A6FD4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9833-EB8A-43F5-A8FC-B7F70985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F2E5-7465-4E3D-9087-5642827E6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1EC8-314F-40AB-983C-06B0619F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A9EC-0CAC-476C-96D4-51FA6007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530C-C57B-4803-A2DA-81FE0128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5A7D3-9980-463E-9609-1B790B82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796B-6093-498A-BD93-90896B9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EABE-88EE-4E1F-A7F2-9870BA6C2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B062-C12E-4F6C-B7B5-D0EB1855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C0D41-D94F-4923-B284-F987F2D6F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301AB-4E68-4B83-8E40-E37832AC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9A19D-E2AB-43D9-84BA-D847F446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03B74-E041-4A29-8C59-A30E8287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AC32E-BCD9-450A-B9B2-BF984C4C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64C6-9DA1-4997-8800-227B08CC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ECD14-9764-4853-9C9A-000A97A2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E9D71-4A28-4BB8-8ABA-C1FC49F1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D8BF1-8DE4-4240-8A83-D799BE1D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BC71E-B26C-4822-9313-BEF7089B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0543E-1D69-4864-B47C-2A422AE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B6EE-A34F-455C-8771-A64F1176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DC43-794E-4D1A-9AD4-33957DBC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3FCA-0512-4F3F-9026-A74309C4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A8F5-1C67-488D-878B-4312FB1EC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4A0D2-19DF-4438-A8CA-57FC5D2C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84C7-8189-411F-A08A-2EB49743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6EFA-E974-40EC-A273-E1DD599C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4A7E-B13C-451B-B7A8-C562BF93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48D74-12C7-406D-8C25-722054A5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996CB-9FE7-4EC7-BE39-29126B1A6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2ACF-1708-46DA-857B-18A11504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F2D1-6E5E-484D-876C-68F605F5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B384-8CE8-4551-920A-0F8FD58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4D5C6-17CD-4A69-A512-1BD361BC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1676-153D-4FD8-AF28-BC6C395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2EDD-B9D0-47AB-9676-BF6E6C708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833D-0626-45A7-A083-1CA23535ACC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D2EA-CF08-400E-9373-23D52D27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68F7-D82A-43E3-90F8-CC1B3DD38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6CB1-C1A1-40A9-BCAF-2FB83C73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261-F8B3-4214-9876-430B6A856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AD8F-6F33-49FA-A913-36B943BFE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The Courts and the Charter</a:t>
            </a:r>
          </a:p>
        </p:txBody>
      </p:sp>
    </p:spTree>
    <p:extLst>
      <p:ext uri="{BB962C8B-B14F-4D97-AF65-F5344CB8AC3E}">
        <p14:creationId xmlns:p14="http://schemas.microsoft.com/office/powerpoint/2010/main" val="313450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0EC4-540F-41E6-B67C-CA98C66A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7FA0-762F-4C4D-AD93-2AC75985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names</a:t>
            </a:r>
            <a:r>
              <a:rPr lang="fr-CA" dirty="0"/>
              <a:t> the </a:t>
            </a:r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in the Superior Court, </a:t>
            </a:r>
            <a:r>
              <a:rPr lang="fr-CA" dirty="0" err="1"/>
              <a:t>Appeals</a:t>
            </a:r>
            <a:r>
              <a:rPr lang="fr-CA" dirty="0"/>
              <a:t> Court, and Supreme Court. </a:t>
            </a:r>
          </a:p>
          <a:p>
            <a:endParaRPr lang="fr-CA" dirty="0"/>
          </a:p>
          <a:p>
            <a:r>
              <a:rPr lang="fr-CA" dirty="0"/>
              <a:t>The provincial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name</a:t>
            </a:r>
            <a:r>
              <a:rPr lang="fr-CA" dirty="0"/>
              <a:t> </a:t>
            </a:r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in </a:t>
            </a:r>
            <a:r>
              <a:rPr lang="fr-CA" dirty="0" err="1"/>
              <a:t>lower</a:t>
            </a:r>
            <a:r>
              <a:rPr lang="fr-CA" dirty="0"/>
              <a:t> provincial courts. </a:t>
            </a:r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the Supreme Court </a:t>
            </a:r>
            <a:r>
              <a:rPr lang="fr-CA" dirty="0" err="1"/>
              <a:t>handles</a:t>
            </a:r>
            <a:r>
              <a:rPr lang="fr-CA" dirty="0"/>
              <a:t> cases </a:t>
            </a:r>
            <a:r>
              <a:rPr lang="fr-CA" dirty="0" err="1"/>
              <a:t>related</a:t>
            </a:r>
            <a:r>
              <a:rPr lang="fr-CA" dirty="0"/>
              <a:t> to </a:t>
            </a:r>
            <a:r>
              <a:rPr lang="fr-CA" dirty="0" err="1"/>
              <a:t>conflicts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governments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can lead to accusations of </a:t>
            </a:r>
            <a:r>
              <a:rPr lang="fr-CA" dirty="0" err="1"/>
              <a:t>conflict</a:t>
            </a:r>
            <a:r>
              <a:rPr lang="fr-CA" dirty="0"/>
              <a:t> of </a:t>
            </a:r>
            <a:r>
              <a:rPr lang="fr-CA" dirty="0" err="1"/>
              <a:t>interest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61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99E7-6BAC-4EE1-9544-AD77B56B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C67C-1ECC-4E4A-9114-BEB9A415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sz="3200" dirty="0" err="1"/>
              <a:t>Some</a:t>
            </a:r>
            <a:r>
              <a:rPr lang="fr-CA" sz="3200" dirty="0"/>
              <a:t> </a:t>
            </a:r>
            <a:r>
              <a:rPr lang="fr-CA" sz="3200" dirty="0" err="1"/>
              <a:t>requirements</a:t>
            </a:r>
            <a:r>
              <a:rPr lang="fr-CA" sz="3200" dirty="0"/>
              <a:t> are </a:t>
            </a:r>
            <a:r>
              <a:rPr lang="fr-CA" sz="3200" dirty="0" err="1"/>
              <a:t>expected</a:t>
            </a:r>
            <a:r>
              <a:rPr lang="fr-CA" sz="3200" dirty="0"/>
              <a:t> for </a:t>
            </a:r>
            <a:r>
              <a:rPr lang="fr-CA" sz="3200" dirty="0" err="1"/>
              <a:t>those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are </a:t>
            </a:r>
            <a:r>
              <a:rPr lang="fr-CA" sz="3200" dirty="0" err="1"/>
              <a:t>appointed</a:t>
            </a:r>
            <a:r>
              <a:rPr lang="fr-CA" sz="3200" dirty="0"/>
              <a:t> to Superior Courts, </a:t>
            </a:r>
            <a:r>
              <a:rPr lang="fr-CA" sz="3200" dirty="0" err="1"/>
              <a:t>Appeals</a:t>
            </a:r>
            <a:r>
              <a:rPr lang="fr-CA" sz="3200" dirty="0"/>
              <a:t> Courts, and the Supreme Court.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must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members</a:t>
            </a:r>
            <a:r>
              <a:rPr lang="fr-CA" sz="3200" dirty="0"/>
              <a:t> of the bar in a province for 10 </a:t>
            </a:r>
            <a:r>
              <a:rPr lang="fr-CA" sz="3200" dirty="0" err="1"/>
              <a:t>years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Furthermore</a:t>
            </a:r>
            <a:r>
              <a:rPr lang="fr-CA" sz="3200" dirty="0"/>
              <a:t>, 3 Supreme Court justices must come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. 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because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uses the civil code, and the 3 justices </a:t>
            </a:r>
            <a:r>
              <a:rPr lang="fr-CA" sz="3200" dirty="0" err="1"/>
              <a:t>ensure</a:t>
            </a:r>
            <a:r>
              <a:rPr lang="fr-CA" sz="3200" dirty="0"/>
              <a:t> expertise in the civil code for cases </a:t>
            </a:r>
            <a:r>
              <a:rPr lang="fr-CA" sz="3200" dirty="0" err="1"/>
              <a:t>coming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As a convention, 3 justices </a:t>
            </a:r>
            <a:r>
              <a:rPr lang="fr-CA" sz="3200" dirty="0" err="1"/>
              <a:t>will</a:t>
            </a:r>
            <a:r>
              <a:rPr lang="fr-CA" sz="3200" dirty="0"/>
              <a:t> come </a:t>
            </a:r>
            <a:r>
              <a:rPr lang="fr-CA" sz="3200" dirty="0" err="1"/>
              <a:t>from</a:t>
            </a:r>
            <a:r>
              <a:rPr lang="fr-CA" sz="3200" dirty="0"/>
              <a:t> Ontario, 2 </a:t>
            </a:r>
            <a:r>
              <a:rPr lang="fr-CA" sz="3200" dirty="0" err="1"/>
              <a:t>from</a:t>
            </a:r>
            <a:r>
              <a:rPr lang="fr-CA" sz="3200" dirty="0"/>
              <a:t> the West, and 1 </a:t>
            </a:r>
            <a:r>
              <a:rPr lang="fr-CA" sz="3200" dirty="0" err="1"/>
              <a:t>from</a:t>
            </a:r>
            <a:r>
              <a:rPr lang="fr-CA" sz="3200" dirty="0"/>
              <a:t> the Atlantic Provinces.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C141-2EA8-4D77-96D6-E5059E66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887E-AA9E-4054-B2F0-F78DDBB5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In the United States,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limit</a:t>
            </a:r>
            <a:r>
              <a:rPr lang="fr-CA" sz="3200" dirty="0"/>
              <a:t> to the power of the </a:t>
            </a:r>
            <a:r>
              <a:rPr lang="fr-CA" sz="3200" dirty="0" err="1"/>
              <a:t>President</a:t>
            </a:r>
            <a:r>
              <a:rPr lang="fr-CA" sz="3200" dirty="0"/>
              <a:t> to </a:t>
            </a:r>
            <a:r>
              <a:rPr lang="fr-CA" sz="3200" dirty="0" err="1"/>
              <a:t>name</a:t>
            </a:r>
            <a:r>
              <a:rPr lang="fr-CA" sz="3200" dirty="0"/>
              <a:t> a Supreme Court justice.</a:t>
            </a:r>
          </a:p>
          <a:p>
            <a:endParaRPr lang="fr-CA" sz="3200" dirty="0"/>
          </a:p>
          <a:p>
            <a:r>
              <a:rPr lang="fr-CA" sz="3200" dirty="0"/>
              <a:t>The justice must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approved</a:t>
            </a:r>
            <a:r>
              <a:rPr lang="fr-CA" sz="3200" dirty="0"/>
              <a:t> in a </a:t>
            </a:r>
            <a:r>
              <a:rPr lang="fr-CA" sz="3200" dirty="0" err="1"/>
              <a:t>Senate</a:t>
            </a:r>
            <a:r>
              <a:rPr lang="fr-CA" sz="3200" dirty="0"/>
              <a:t> </a:t>
            </a:r>
            <a:r>
              <a:rPr lang="fr-CA" sz="3200" dirty="0" err="1"/>
              <a:t>hearing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In Canada,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not the case. </a:t>
            </a:r>
          </a:p>
          <a:p>
            <a:endParaRPr lang="fr-CA" sz="3200" dirty="0"/>
          </a:p>
          <a:p>
            <a:r>
              <a:rPr lang="fr-CA" sz="3200" dirty="0"/>
              <a:t>There are no checks and balances on the power of the PM to </a:t>
            </a:r>
            <a:r>
              <a:rPr lang="fr-CA" sz="3200" dirty="0" err="1"/>
              <a:t>name</a:t>
            </a:r>
            <a:r>
              <a:rPr lang="fr-CA" sz="3200" dirty="0"/>
              <a:t> </a:t>
            </a:r>
            <a:r>
              <a:rPr lang="fr-CA" sz="3200" dirty="0" err="1"/>
              <a:t>judges</a:t>
            </a:r>
            <a:r>
              <a:rPr lang="fr-CA" sz="3200" dirty="0"/>
              <a:t> </a:t>
            </a:r>
            <a:r>
              <a:rPr lang="fr-CA" sz="3200" dirty="0" err="1"/>
              <a:t>beyond</a:t>
            </a:r>
            <a:r>
              <a:rPr lang="fr-CA" sz="3200" dirty="0"/>
              <a:t> the </a:t>
            </a:r>
            <a:r>
              <a:rPr lang="fr-CA" sz="3200" dirty="0" err="1"/>
              <a:t>requirements</a:t>
            </a:r>
            <a:r>
              <a:rPr lang="fr-CA" sz="3200" dirty="0"/>
              <a:t> of the Constitution.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212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3C0C-960E-4515-9AFE-C8769F91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665B-A0BF-4BDC-945F-803301C8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1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B779-ADD5-490C-81C4-8F74DE6B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17C8-C4A1-4706-9F12-CE0100DD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In </a:t>
            </a:r>
            <a:r>
              <a:rPr lang="fr-CA" dirty="0" err="1"/>
              <a:t>theory</a:t>
            </a:r>
            <a:r>
              <a:rPr lang="fr-CA" dirty="0"/>
              <a:t>, the </a:t>
            </a:r>
            <a:r>
              <a:rPr lang="fr-CA" dirty="0" err="1"/>
              <a:t>judiciary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independent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other</a:t>
            </a:r>
            <a:r>
              <a:rPr lang="fr-CA" dirty="0"/>
              <a:t> branches of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way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Prime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not </a:t>
            </a:r>
            <a:r>
              <a:rPr lang="fr-CA" dirty="0" err="1"/>
              <a:t>try</a:t>
            </a:r>
            <a:r>
              <a:rPr lang="fr-CA" dirty="0"/>
              <a:t> to affect the issue of </a:t>
            </a:r>
            <a:r>
              <a:rPr lang="fr-CA" dirty="0" err="1"/>
              <a:t>judgments</a:t>
            </a:r>
            <a:r>
              <a:rPr lang="fr-CA" dirty="0"/>
              <a:t> by the Court.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would</a:t>
            </a:r>
            <a:r>
              <a:rPr lang="fr-CA" dirty="0"/>
              <a:t> go </a:t>
            </a:r>
            <a:r>
              <a:rPr lang="fr-CA" dirty="0" err="1"/>
              <a:t>against</a:t>
            </a:r>
            <a:r>
              <a:rPr lang="fr-CA" dirty="0"/>
              <a:t> the </a:t>
            </a:r>
            <a:r>
              <a:rPr lang="fr-CA" dirty="0" err="1"/>
              <a:t>rule</a:t>
            </a:r>
            <a:r>
              <a:rPr lang="fr-CA" dirty="0"/>
              <a:t> of </a:t>
            </a:r>
            <a:r>
              <a:rPr lang="fr-CA" dirty="0" err="1"/>
              <a:t>law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states </a:t>
            </a:r>
            <a:r>
              <a:rPr lang="fr-CA" dirty="0" err="1"/>
              <a:t>that</a:t>
            </a:r>
            <a:r>
              <a:rPr lang="fr-CA" dirty="0"/>
              <a:t> all </a:t>
            </a:r>
            <a:r>
              <a:rPr lang="fr-CA" dirty="0" err="1"/>
              <a:t>citizens</a:t>
            </a:r>
            <a:r>
              <a:rPr lang="fr-CA" dirty="0"/>
              <a:t> are </a:t>
            </a:r>
            <a:r>
              <a:rPr lang="fr-CA" dirty="0" err="1"/>
              <a:t>equal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</a:t>
            </a:r>
            <a:r>
              <a:rPr lang="fr-CA" dirty="0" err="1"/>
              <a:t>law</a:t>
            </a:r>
            <a:r>
              <a:rPr lang="fr-CA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It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put the Court in a </a:t>
            </a:r>
            <a:r>
              <a:rPr lang="fr-CA" dirty="0" err="1"/>
              <a:t>difficult</a:t>
            </a:r>
            <a:r>
              <a:rPr lang="fr-CA" dirty="0"/>
              <a:t> position if </a:t>
            </a:r>
            <a:r>
              <a:rPr lang="fr-CA" dirty="0" err="1"/>
              <a:t>it</a:t>
            </a:r>
            <a:r>
              <a:rPr lang="fr-CA" dirty="0"/>
              <a:t> has to </a:t>
            </a:r>
            <a:r>
              <a:rPr lang="fr-CA" dirty="0" err="1"/>
              <a:t>consider</a:t>
            </a:r>
            <a:r>
              <a:rPr lang="fr-CA" dirty="0"/>
              <a:t> a case </a:t>
            </a:r>
            <a:r>
              <a:rPr lang="fr-CA" dirty="0" err="1"/>
              <a:t>where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one of the parties.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401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4307-9857-4979-8519-8BA98D14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2A80-97CA-4301-A332-0CE2070C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Judiciary</a:t>
            </a:r>
            <a:r>
              <a:rPr lang="fr-CA" dirty="0"/>
              <a:t> </a:t>
            </a:r>
            <a:r>
              <a:rPr lang="fr-CA" dirty="0" err="1"/>
              <a:t>independence</a:t>
            </a:r>
            <a:r>
              <a:rPr lang="fr-CA" dirty="0"/>
              <a:t> has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and collective components.</a:t>
            </a:r>
          </a:p>
          <a:p>
            <a:endParaRPr lang="fr-CA" dirty="0"/>
          </a:p>
          <a:p>
            <a:r>
              <a:rPr lang="fr-CA" dirty="0" err="1"/>
              <a:t>Individual</a:t>
            </a:r>
            <a:r>
              <a:rPr lang="fr-CA" dirty="0"/>
              <a:t> components </a:t>
            </a:r>
            <a:r>
              <a:rPr lang="fr-CA" dirty="0" err="1"/>
              <a:t>protect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judges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For instance, </a:t>
            </a:r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sued</a:t>
            </a:r>
            <a:r>
              <a:rPr lang="fr-CA" dirty="0"/>
              <a:t> for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say</a:t>
            </a:r>
            <a:r>
              <a:rPr lang="fr-CA" dirty="0"/>
              <a:t> in a </a:t>
            </a:r>
            <a:r>
              <a:rPr lang="fr-CA" dirty="0" err="1"/>
              <a:t>courtroom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investigating</a:t>
            </a:r>
            <a:r>
              <a:rPr lang="fr-CA" dirty="0"/>
              <a:t> a case.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2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4307-9857-4979-8519-8BA98D14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2A80-97CA-4301-A332-0CE2070C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enjoy</a:t>
            </a:r>
            <a:r>
              <a:rPr lang="fr-CA" dirty="0"/>
              <a:t> </a:t>
            </a:r>
            <a:r>
              <a:rPr lang="fr-CA" dirty="0" err="1"/>
              <a:t>strong</a:t>
            </a:r>
            <a:r>
              <a:rPr lang="fr-CA" dirty="0"/>
              <a:t> job </a:t>
            </a:r>
            <a:r>
              <a:rPr lang="fr-CA" dirty="0" err="1"/>
              <a:t>security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Judges</a:t>
            </a:r>
            <a:r>
              <a:rPr lang="fr-CA" dirty="0"/>
              <a:t> are </a:t>
            </a:r>
            <a:r>
              <a:rPr lang="fr-CA" dirty="0" err="1"/>
              <a:t>guaranteed</a:t>
            </a:r>
            <a:r>
              <a:rPr lang="fr-CA" dirty="0"/>
              <a:t> to </a:t>
            </a:r>
            <a:r>
              <a:rPr lang="fr-CA" dirty="0" err="1"/>
              <a:t>remain</a:t>
            </a:r>
            <a:r>
              <a:rPr lang="fr-CA" dirty="0"/>
              <a:t> in position </a:t>
            </a:r>
            <a:r>
              <a:rPr lang="fr-CA" dirty="0" err="1"/>
              <a:t>until</a:t>
            </a:r>
            <a:r>
              <a:rPr lang="fr-CA" dirty="0"/>
              <a:t> the </a:t>
            </a:r>
            <a:r>
              <a:rPr lang="fr-CA" dirty="0" err="1"/>
              <a:t>mandatory</a:t>
            </a:r>
            <a:r>
              <a:rPr lang="fr-CA" dirty="0"/>
              <a:t> retirement </a:t>
            </a:r>
            <a:r>
              <a:rPr lang="fr-CA" dirty="0" err="1"/>
              <a:t>age</a:t>
            </a:r>
            <a:r>
              <a:rPr lang="fr-CA" dirty="0"/>
              <a:t> of 75. </a:t>
            </a:r>
          </a:p>
          <a:p>
            <a:endParaRPr lang="en-US" dirty="0"/>
          </a:p>
          <a:p>
            <a:r>
              <a:rPr lang="fr-CA" dirty="0"/>
              <a:t>This </a:t>
            </a:r>
            <a:r>
              <a:rPr lang="fr-CA" dirty="0" err="1"/>
              <a:t>ensures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fire</a:t>
            </a:r>
            <a:r>
              <a:rPr lang="fr-CA" dirty="0"/>
              <a:t> a </a:t>
            </a:r>
            <a:r>
              <a:rPr lang="fr-CA" dirty="0" err="1"/>
              <a:t>judge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don’t</a:t>
            </a:r>
            <a:r>
              <a:rPr lang="fr-CA" dirty="0"/>
              <a:t> like the </a:t>
            </a:r>
            <a:r>
              <a:rPr lang="fr-CA" dirty="0" err="1"/>
              <a:t>outcome</a:t>
            </a:r>
            <a:r>
              <a:rPr lang="fr-CA" dirty="0"/>
              <a:t> of a case. </a:t>
            </a:r>
          </a:p>
          <a:p>
            <a:endParaRPr lang="en-US" dirty="0"/>
          </a:p>
          <a:p>
            <a:r>
              <a:rPr lang="fr-CA" dirty="0" err="1"/>
              <a:t>Judges</a:t>
            </a:r>
            <a:r>
              <a:rPr lang="fr-CA" dirty="0"/>
              <a:t> can lose </a:t>
            </a:r>
            <a:r>
              <a:rPr lang="fr-CA" dirty="0" err="1"/>
              <a:t>their</a:t>
            </a:r>
            <a:r>
              <a:rPr lang="fr-CA" dirty="0"/>
              <a:t> position in the case of </a:t>
            </a:r>
            <a:r>
              <a:rPr lang="fr-CA" dirty="0" err="1"/>
              <a:t>misconduct</a:t>
            </a:r>
            <a:r>
              <a:rPr lang="fr-CA" dirty="0"/>
              <a:t>, but </a:t>
            </a:r>
            <a:r>
              <a:rPr lang="fr-CA" dirty="0" err="1"/>
              <a:t>such</a:t>
            </a:r>
            <a:r>
              <a:rPr lang="fr-CA" dirty="0"/>
              <a:t> cases are </a:t>
            </a:r>
            <a:r>
              <a:rPr lang="fr-CA" dirty="0" err="1"/>
              <a:t>handled</a:t>
            </a:r>
            <a:r>
              <a:rPr lang="fr-CA" dirty="0"/>
              <a:t> by </a:t>
            </a:r>
            <a:r>
              <a:rPr lang="fr-CA" dirty="0" err="1"/>
              <a:t>fellow</a:t>
            </a:r>
            <a:r>
              <a:rPr lang="fr-CA" dirty="0"/>
              <a:t> </a:t>
            </a:r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by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5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F9C-1AE9-4840-AAB4-655262FC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C817-AF85-4280-8FEB-7815EC52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Likewise</a:t>
            </a:r>
            <a:r>
              <a:rPr lang="fr-CA" sz="3200" dirty="0"/>
              <a:t>, </a:t>
            </a:r>
            <a:r>
              <a:rPr lang="fr-CA" sz="3200" dirty="0" err="1"/>
              <a:t>judges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enjoy</a:t>
            </a:r>
            <a:r>
              <a:rPr lang="fr-CA" sz="3200" dirty="0"/>
              <a:t> </a:t>
            </a:r>
            <a:r>
              <a:rPr lang="fr-CA" sz="3200" dirty="0" err="1"/>
              <a:t>financial</a:t>
            </a:r>
            <a:r>
              <a:rPr lang="fr-CA" sz="3200" dirty="0"/>
              <a:t> </a:t>
            </a:r>
            <a:r>
              <a:rPr lang="fr-CA" sz="3200" dirty="0" err="1"/>
              <a:t>security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ensures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cannot</a:t>
            </a:r>
            <a:r>
              <a:rPr lang="fr-CA" sz="3200" dirty="0"/>
              <a:t> </a:t>
            </a:r>
            <a:r>
              <a:rPr lang="fr-CA" sz="3200" dirty="0" err="1"/>
              <a:t>penalize</a:t>
            </a:r>
            <a:r>
              <a:rPr lang="fr-CA" sz="3200" dirty="0"/>
              <a:t> </a:t>
            </a:r>
            <a:r>
              <a:rPr lang="fr-CA" sz="3200" dirty="0" err="1"/>
              <a:t>judges</a:t>
            </a:r>
            <a:r>
              <a:rPr lang="fr-CA" sz="3200" dirty="0"/>
              <a:t> </a:t>
            </a:r>
            <a:r>
              <a:rPr lang="fr-CA" sz="3200" dirty="0" err="1"/>
              <a:t>financially</a:t>
            </a:r>
            <a:r>
              <a:rPr lang="fr-CA" sz="3200" dirty="0"/>
              <a:t> for the cases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consider</a:t>
            </a:r>
            <a:r>
              <a:rPr lang="fr-CA" sz="3200" dirty="0"/>
              <a:t> and how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rule</a:t>
            </a:r>
            <a:r>
              <a:rPr lang="fr-CA" sz="3200" dirty="0"/>
              <a:t> in </a:t>
            </a:r>
            <a:r>
              <a:rPr lang="fr-CA" sz="3200" dirty="0" err="1"/>
              <a:t>those</a:t>
            </a:r>
            <a:r>
              <a:rPr lang="fr-CA" sz="3200" dirty="0"/>
              <a:t> cases.</a:t>
            </a:r>
          </a:p>
          <a:p>
            <a:endParaRPr lang="fr-CA" sz="3200" dirty="0"/>
          </a:p>
          <a:p>
            <a:r>
              <a:rPr lang="fr-CA" sz="3200" dirty="0"/>
              <a:t>For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reason</a:t>
            </a:r>
            <a:r>
              <a:rPr lang="fr-CA" sz="3200" dirty="0"/>
              <a:t>, </a:t>
            </a:r>
            <a:r>
              <a:rPr lang="fr-CA" sz="3200" dirty="0" err="1"/>
              <a:t>judges</a:t>
            </a:r>
            <a:r>
              <a:rPr lang="fr-CA" sz="3200" dirty="0"/>
              <a:t>’ </a:t>
            </a:r>
            <a:r>
              <a:rPr lang="fr-CA" sz="3200" dirty="0" err="1"/>
              <a:t>income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determined</a:t>
            </a:r>
            <a:r>
              <a:rPr lang="fr-CA" sz="3200" dirty="0"/>
              <a:t> by a </a:t>
            </a:r>
            <a:r>
              <a:rPr lang="fr-CA" sz="3200" dirty="0" err="1"/>
              <a:t>rigid</a:t>
            </a:r>
            <a:r>
              <a:rPr lang="fr-CA" sz="3200" dirty="0"/>
              <a:t> set of </a:t>
            </a:r>
            <a:r>
              <a:rPr lang="fr-CA" sz="3200" dirty="0" err="1"/>
              <a:t>rules</a:t>
            </a:r>
            <a:r>
              <a:rPr lang="fr-CA" sz="3200" dirty="0"/>
              <a:t> 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to the </a:t>
            </a:r>
            <a:r>
              <a:rPr lang="fr-CA" sz="3200" dirty="0" err="1"/>
              <a:t>discretion</a:t>
            </a:r>
            <a:r>
              <a:rPr lang="fr-CA" sz="3200" dirty="0"/>
              <a:t> of the </a:t>
            </a:r>
            <a:r>
              <a:rPr lang="fr-CA" sz="3200" dirty="0" err="1"/>
              <a:t>executive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082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B87D-7FED-4180-8EA3-342B6DB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776F-96EB-48E9-82AE-CE75063D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Collective components </a:t>
            </a:r>
            <a:r>
              <a:rPr lang="fr-CA" dirty="0" err="1"/>
              <a:t>protect</a:t>
            </a:r>
            <a:r>
              <a:rPr lang="fr-CA" dirty="0"/>
              <a:t> the institution as a </a:t>
            </a:r>
            <a:r>
              <a:rPr lang="fr-CA" dirty="0" err="1"/>
              <a:t>whole</a:t>
            </a:r>
            <a:r>
              <a:rPr lang="fr-CA" dirty="0"/>
              <a:t>. </a:t>
            </a:r>
          </a:p>
          <a:p>
            <a:r>
              <a:rPr lang="fr-CA" dirty="0"/>
              <a:t>F</a:t>
            </a:r>
            <a:r>
              <a:rPr lang="en-US" dirty="0"/>
              <a:t>or this reason, many administrative questions are handled by the Courts rather than by the government.</a:t>
            </a:r>
          </a:p>
          <a:p>
            <a:endParaRPr lang="fr-CA" dirty="0"/>
          </a:p>
          <a:p>
            <a:endParaRPr lang="en-US" dirty="0"/>
          </a:p>
          <a:p>
            <a:r>
              <a:rPr lang="fr-CA" dirty="0"/>
              <a:t>T</a:t>
            </a:r>
            <a:r>
              <a:rPr lang="en-US" dirty="0"/>
              <a:t>he Court decides which judge will preside over which case.</a:t>
            </a:r>
          </a:p>
          <a:p>
            <a:r>
              <a:rPr lang="fr-CA" dirty="0"/>
              <a:t>I</a:t>
            </a:r>
            <a:r>
              <a:rPr lang="en-US" dirty="0"/>
              <a:t>t also decides when the audience will take place. </a:t>
            </a:r>
          </a:p>
          <a:p>
            <a:endParaRPr lang="fr-CA" dirty="0"/>
          </a:p>
          <a:p>
            <a:r>
              <a:rPr lang="fr-CA" dirty="0"/>
              <a:t>T</a:t>
            </a:r>
            <a:r>
              <a:rPr lang="en-US" dirty="0"/>
              <a:t>his ensures that the government cannot influence the outcome by selecting a judge with a </a:t>
            </a:r>
            <a:r>
              <a:rPr lang="en-US" dirty="0" err="1"/>
              <a:t>favourable</a:t>
            </a:r>
            <a:r>
              <a:rPr lang="en-US" dirty="0"/>
              <a:t> bias or affect the timing of a trial.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490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Judiciary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very</a:t>
            </a:r>
            <a:r>
              <a:rPr lang="fr-CA" sz="3200" dirty="0"/>
              <a:t> </a:t>
            </a:r>
            <a:r>
              <a:rPr lang="fr-CA" sz="3200" dirty="0" err="1"/>
              <a:t>powerful</a:t>
            </a:r>
            <a:r>
              <a:rPr lang="fr-CA" sz="3200" dirty="0"/>
              <a:t> for </a:t>
            </a:r>
            <a:r>
              <a:rPr lang="fr-CA" sz="3200" dirty="0" err="1"/>
              <a:t>two</a:t>
            </a:r>
            <a:r>
              <a:rPr lang="fr-CA" sz="3200" dirty="0"/>
              <a:t> </a:t>
            </a:r>
            <a:r>
              <a:rPr lang="fr-CA" sz="3200" dirty="0" err="1"/>
              <a:t>reasons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pPr marL="514350" indent="-514350">
              <a:buFont typeface="+mj-lt"/>
              <a:buAutoNum type="arabicPeriod"/>
            </a:pPr>
            <a:r>
              <a:rPr lang="fr-CA" sz="3200" dirty="0" err="1"/>
              <a:t>Judgments</a:t>
            </a:r>
            <a:r>
              <a:rPr lang="fr-CA" sz="3200" dirty="0"/>
              <a:t> </a:t>
            </a:r>
            <a:r>
              <a:rPr lang="fr-CA" sz="3200" dirty="0" err="1"/>
              <a:t>create</a:t>
            </a:r>
            <a:r>
              <a:rPr lang="fr-CA" sz="3200" dirty="0"/>
              <a:t> </a:t>
            </a:r>
            <a:r>
              <a:rPr lang="fr-CA" sz="3200" dirty="0" err="1"/>
              <a:t>precedents</a:t>
            </a:r>
            <a:r>
              <a:rPr lang="fr-CA" sz="3200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fr-CA" sz="3200" dirty="0"/>
          </a:p>
          <a:p>
            <a:pPr marL="514350" indent="-514350">
              <a:buFont typeface="+mj-lt"/>
              <a:buAutoNum type="arabicPeriod"/>
            </a:pPr>
            <a:r>
              <a:rPr lang="fr-CA" sz="3200" dirty="0"/>
              <a:t>Courts </a:t>
            </a:r>
            <a:r>
              <a:rPr lang="fr-CA" sz="3200" dirty="0" err="1"/>
              <a:t>often</a:t>
            </a:r>
            <a:r>
              <a:rPr lang="fr-CA" sz="3200" dirty="0"/>
              <a:t> </a:t>
            </a:r>
            <a:r>
              <a:rPr lang="fr-CA" sz="3200" dirty="0" err="1"/>
              <a:t>enjoy</a:t>
            </a:r>
            <a:r>
              <a:rPr lang="fr-CA" sz="3200" dirty="0"/>
              <a:t> the last </a:t>
            </a:r>
            <a:r>
              <a:rPr lang="fr-CA" sz="3200" dirty="0" err="1"/>
              <a:t>word</a:t>
            </a:r>
            <a:r>
              <a:rPr lang="fr-CA" sz="3200" dirty="0"/>
              <a:t> over </a:t>
            </a:r>
            <a:r>
              <a:rPr lang="fr-CA" sz="3200" dirty="0" err="1"/>
              <a:t>conflicts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individuals</a:t>
            </a:r>
            <a:r>
              <a:rPr lang="fr-CA" sz="3200" dirty="0"/>
              <a:t>, corporations, and </a:t>
            </a:r>
            <a:r>
              <a:rPr lang="fr-CA" sz="3200" dirty="0" err="1"/>
              <a:t>governments</a:t>
            </a:r>
            <a:r>
              <a:rPr lang="fr-CA" sz="3200" dirty="0"/>
              <a:t>.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 err="1"/>
              <a:t>Judgments</a:t>
            </a:r>
            <a:r>
              <a:rPr lang="fr-CA" sz="3200" dirty="0"/>
              <a:t> not </a:t>
            </a:r>
            <a:r>
              <a:rPr lang="fr-CA" sz="3200" dirty="0" err="1"/>
              <a:t>only</a:t>
            </a:r>
            <a:r>
              <a:rPr lang="fr-CA" sz="3200" dirty="0"/>
              <a:t> have an impact on the parties </a:t>
            </a:r>
            <a:r>
              <a:rPr lang="fr-CA" sz="3200" dirty="0" err="1"/>
              <a:t>involved</a:t>
            </a:r>
            <a:r>
              <a:rPr lang="fr-CA" sz="3200" dirty="0"/>
              <a:t>, but on all future cases </a:t>
            </a:r>
            <a:r>
              <a:rPr lang="fr-CA" sz="3200" dirty="0" err="1"/>
              <a:t>that</a:t>
            </a:r>
            <a:r>
              <a:rPr lang="fr-CA" sz="3200" dirty="0"/>
              <a:t> are relevant to </a:t>
            </a:r>
            <a:r>
              <a:rPr lang="fr-CA" sz="3200" dirty="0" err="1"/>
              <a:t>this</a:t>
            </a:r>
            <a:r>
              <a:rPr lang="fr-CA" sz="3200" dirty="0"/>
              <a:t> case. </a:t>
            </a:r>
          </a:p>
          <a:p>
            <a:pPr marL="514350" indent="-514350">
              <a:buFont typeface="+mj-lt"/>
              <a:buAutoNum type="arabicPeriod"/>
            </a:pP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42392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C78C-AB9F-46A5-AC7D-559E3AA8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46C4-4ECD-4114-9FDD-34D7741D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Court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Charter of Rights and Freedoms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judicialization of politics</a:t>
            </a:r>
          </a:p>
        </p:txBody>
      </p:sp>
    </p:spTree>
    <p:extLst>
      <p:ext uri="{BB962C8B-B14F-4D97-AF65-F5344CB8AC3E}">
        <p14:creationId xmlns:p14="http://schemas.microsoft.com/office/powerpoint/2010/main" val="263944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4000" dirty="0"/>
              <a:t>One </a:t>
            </a:r>
            <a:r>
              <a:rPr lang="fr-CA" sz="4000" dirty="0" err="1"/>
              <a:t>limit</a:t>
            </a:r>
            <a:r>
              <a:rPr lang="fr-CA" sz="4000" dirty="0"/>
              <a:t> on </a:t>
            </a:r>
            <a:r>
              <a:rPr lang="fr-CA" sz="4000" dirty="0" err="1"/>
              <a:t>their</a:t>
            </a:r>
            <a:r>
              <a:rPr lang="fr-CA" sz="4000" dirty="0"/>
              <a:t> power </a:t>
            </a:r>
            <a:r>
              <a:rPr lang="fr-CA" sz="4000" dirty="0" err="1"/>
              <a:t>is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Courts are not proactive. </a:t>
            </a:r>
          </a:p>
          <a:p>
            <a:endParaRPr lang="fr-CA" sz="4000" dirty="0"/>
          </a:p>
          <a:p>
            <a:r>
              <a:rPr lang="fr-CA" sz="4000" dirty="0"/>
              <a:t>Courts </a:t>
            </a:r>
            <a:r>
              <a:rPr lang="fr-CA" sz="4000" dirty="0" err="1"/>
              <a:t>cannot</a:t>
            </a:r>
            <a:r>
              <a:rPr lang="fr-CA" sz="4000" dirty="0"/>
              <a:t> </a:t>
            </a:r>
            <a:r>
              <a:rPr lang="fr-CA" sz="4000" dirty="0" err="1"/>
              <a:t>decide</a:t>
            </a:r>
            <a:r>
              <a:rPr lang="fr-CA" sz="4000" dirty="0"/>
              <a:t> on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own</a:t>
            </a:r>
            <a:r>
              <a:rPr lang="fr-CA" sz="4000" dirty="0"/>
              <a:t> to </a:t>
            </a:r>
            <a:r>
              <a:rPr lang="fr-CA" sz="4000" dirty="0" err="1"/>
              <a:t>conduct</a:t>
            </a:r>
            <a:r>
              <a:rPr lang="fr-CA" sz="4000" dirty="0"/>
              <a:t> a trial on an issue of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choosing</a:t>
            </a:r>
            <a:r>
              <a:rPr lang="fr-CA" sz="4000" dirty="0"/>
              <a:t>. </a:t>
            </a:r>
          </a:p>
          <a:p>
            <a:endParaRPr lang="fr-CA" sz="4000" dirty="0"/>
          </a:p>
          <a:p>
            <a:r>
              <a:rPr lang="fr-CA" sz="4000" dirty="0" err="1"/>
              <a:t>They</a:t>
            </a:r>
            <a:r>
              <a:rPr lang="fr-CA" sz="4000" dirty="0"/>
              <a:t> must </a:t>
            </a:r>
            <a:r>
              <a:rPr lang="fr-CA" sz="4000" dirty="0" err="1"/>
              <a:t>wait</a:t>
            </a:r>
            <a:r>
              <a:rPr lang="fr-CA" sz="4000" dirty="0"/>
              <a:t> for a </a:t>
            </a:r>
            <a:r>
              <a:rPr lang="fr-CA" sz="4000" dirty="0" err="1"/>
              <a:t>petitioner</a:t>
            </a:r>
            <a:r>
              <a:rPr lang="fr-CA" sz="4000" dirty="0"/>
              <a:t> to </a:t>
            </a:r>
            <a:r>
              <a:rPr lang="fr-CA" sz="4000" dirty="0" err="1"/>
              <a:t>ask</a:t>
            </a:r>
            <a:r>
              <a:rPr lang="fr-CA" sz="4000" dirty="0"/>
              <a:t> </a:t>
            </a:r>
            <a:r>
              <a:rPr lang="fr-CA" sz="4000" dirty="0" err="1"/>
              <a:t>them</a:t>
            </a:r>
            <a:r>
              <a:rPr lang="fr-CA" sz="4000" dirty="0"/>
              <a:t> to </a:t>
            </a:r>
            <a:r>
              <a:rPr lang="fr-CA" sz="4000" dirty="0" err="1"/>
              <a:t>consider</a:t>
            </a:r>
            <a:r>
              <a:rPr lang="fr-CA" sz="4000" dirty="0"/>
              <a:t> a </a:t>
            </a:r>
            <a:r>
              <a:rPr lang="fr-CA" sz="4000" dirty="0" err="1"/>
              <a:t>given</a:t>
            </a:r>
            <a:r>
              <a:rPr lang="fr-CA" sz="4000" dirty="0"/>
              <a:t> issue. </a:t>
            </a:r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7638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/>
              <a:t>The Supreme Court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created</a:t>
            </a:r>
            <a:r>
              <a:rPr lang="fr-CA" sz="3200" dirty="0"/>
              <a:t> in 1875 as the </a:t>
            </a:r>
            <a:r>
              <a:rPr lang="fr-CA" sz="3200" dirty="0" err="1"/>
              <a:t>ultimate</a:t>
            </a:r>
            <a:r>
              <a:rPr lang="fr-CA" sz="3200" dirty="0"/>
              <a:t> </a:t>
            </a:r>
            <a:r>
              <a:rPr lang="fr-CA" sz="3200" dirty="0" err="1"/>
              <a:t>appellate</a:t>
            </a:r>
            <a:r>
              <a:rPr lang="fr-CA" sz="3200" dirty="0"/>
              <a:t> court in Canada. </a:t>
            </a:r>
          </a:p>
          <a:p>
            <a:endParaRPr lang="fr-CA" sz="3200" dirty="0"/>
          </a:p>
          <a:p>
            <a:r>
              <a:rPr lang="fr-CA" sz="3200" dirty="0"/>
              <a:t>In 1949,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decided</a:t>
            </a:r>
            <a:r>
              <a:rPr lang="fr-CA" sz="3200" dirty="0"/>
              <a:t> to stop </a:t>
            </a:r>
            <a:r>
              <a:rPr lang="fr-CA" sz="3200" dirty="0" err="1"/>
              <a:t>asking</a:t>
            </a:r>
            <a:r>
              <a:rPr lang="fr-CA" sz="3200" dirty="0"/>
              <a:t> the </a:t>
            </a:r>
            <a:r>
              <a:rPr lang="fr-CA" sz="3200" dirty="0" err="1"/>
              <a:t>Judicial</a:t>
            </a:r>
            <a:r>
              <a:rPr lang="fr-CA" sz="3200" dirty="0"/>
              <a:t> </a:t>
            </a:r>
            <a:r>
              <a:rPr lang="fr-CA" sz="3200" dirty="0" err="1"/>
              <a:t>Committee</a:t>
            </a:r>
            <a:r>
              <a:rPr lang="fr-CA" sz="3200" dirty="0"/>
              <a:t> of the </a:t>
            </a:r>
            <a:r>
              <a:rPr lang="fr-CA" sz="3200" dirty="0" err="1"/>
              <a:t>Privy</a:t>
            </a:r>
            <a:r>
              <a:rPr lang="fr-CA" sz="3200" dirty="0"/>
              <a:t> Council to </a:t>
            </a:r>
            <a:r>
              <a:rPr lang="fr-CA" sz="3200" dirty="0" err="1"/>
              <a:t>interpret</a:t>
            </a:r>
            <a:r>
              <a:rPr lang="fr-CA" sz="3200" dirty="0"/>
              <a:t> the Canadian Constitution.</a:t>
            </a:r>
          </a:p>
          <a:p>
            <a:endParaRPr lang="fr-CA" sz="3200" dirty="0"/>
          </a:p>
          <a:p>
            <a:r>
              <a:rPr lang="fr-CA" sz="3200" dirty="0"/>
              <a:t>The Supreme Court </a:t>
            </a:r>
            <a:r>
              <a:rPr lang="fr-CA" sz="3200" dirty="0" err="1"/>
              <a:t>began</a:t>
            </a:r>
            <a:r>
              <a:rPr lang="fr-CA" sz="3200" dirty="0"/>
              <a:t> to </a:t>
            </a:r>
            <a:r>
              <a:rPr lang="fr-CA" sz="3200" dirty="0" err="1"/>
              <a:t>interpret</a:t>
            </a:r>
            <a:r>
              <a:rPr lang="fr-CA" sz="3200" dirty="0"/>
              <a:t> </a:t>
            </a:r>
            <a:r>
              <a:rPr lang="fr-CA" sz="3200" dirty="0" err="1"/>
              <a:t>jurisdictional</a:t>
            </a:r>
            <a:r>
              <a:rPr lang="fr-CA" sz="3200" dirty="0"/>
              <a:t> </a:t>
            </a:r>
            <a:r>
              <a:rPr lang="fr-CA" sz="3200" dirty="0" err="1"/>
              <a:t>lines</a:t>
            </a:r>
            <a:r>
              <a:rPr lang="fr-CA" sz="3200" dirty="0"/>
              <a:t> at </a:t>
            </a:r>
            <a:r>
              <a:rPr lang="fr-CA" sz="3200" dirty="0" err="1"/>
              <a:t>this</a:t>
            </a:r>
            <a:r>
              <a:rPr lang="fr-CA" sz="3200" dirty="0"/>
              <a:t> time as </a:t>
            </a:r>
            <a:r>
              <a:rPr lang="fr-CA" sz="3200" dirty="0" err="1"/>
              <a:t>well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jurisdictions</a:t>
            </a:r>
            <a:r>
              <a:rPr lang="fr-CA" sz="3200" dirty="0"/>
              <a:t> of the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 are </a:t>
            </a:r>
            <a:r>
              <a:rPr lang="fr-CA" sz="3200" dirty="0" err="1"/>
              <a:t>defined</a:t>
            </a:r>
            <a:r>
              <a:rPr lang="fr-CA" sz="3200" dirty="0"/>
              <a:t> in the Constitution, but </a:t>
            </a:r>
            <a:r>
              <a:rPr lang="fr-CA" sz="3200" dirty="0" err="1"/>
              <a:t>may</a:t>
            </a:r>
            <a:r>
              <a:rPr lang="fr-CA" sz="3200" dirty="0"/>
              <a:t> </a:t>
            </a:r>
            <a:r>
              <a:rPr lang="fr-CA" sz="3200" dirty="0" err="1"/>
              <a:t>need</a:t>
            </a:r>
            <a:r>
              <a:rPr lang="fr-CA" sz="3200" dirty="0"/>
              <a:t> an </a:t>
            </a:r>
            <a:r>
              <a:rPr lang="fr-CA" sz="3200" dirty="0" err="1"/>
              <a:t>arbiter</a:t>
            </a:r>
            <a:r>
              <a:rPr lang="fr-CA" sz="3200" dirty="0"/>
              <a:t> in case of </a:t>
            </a:r>
            <a:r>
              <a:rPr lang="fr-CA" sz="3200" dirty="0" err="1"/>
              <a:t>conflict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230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600" dirty="0"/>
              <a:t>In practice,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difficult</a:t>
            </a:r>
            <a:r>
              <a:rPr lang="fr-CA" sz="3600" dirty="0"/>
              <a:t> to </a:t>
            </a:r>
            <a:r>
              <a:rPr lang="fr-CA" sz="3600" dirty="0" err="1"/>
              <a:t>get</a:t>
            </a:r>
            <a:r>
              <a:rPr lang="fr-CA" sz="3600" dirty="0"/>
              <a:t> </a:t>
            </a:r>
            <a:r>
              <a:rPr lang="fr-CA" sz="3600" dirty="0" err="1"/>
              <a:t>one’s</a:t>
            </a:r>
            <a:r>
              <a:rPr lang="fr-CA" sz="3600" dirty="0"/>
              <a:t> case to the Supreme Court. </a:t>
            </a:r>
          </a:p>
          <a:p>
            <a:endParaRPr lang="fr-CA" sz="3600" dirty="0"/>
          </a:p>
          <a:p>
            <a:r>
              <a:rPr lang="fr-CA" sz="3600" dirty="0"/>
              <a:t>The Court </a:t>
            </a:r>
            <a:r>
              <a:rPr lang="fr-CA" sz="3600" dirty="0" err="1"/>
              <a:t>gets</a:t>
            </a:r>
            <a:r>
              <a:rPr lang="fr-CA" sz="3600" dirty="0"/>
              <a:t> to </a:t>
            </a:r>
            <a:r>
              <a:rPr lang="fr-CA" sz="3600" dirty="0" err="1"/>
              <a:t>choose</a:t>
            </a:r>
            <a:r>
              <a:rPr lang="fr-CA" sz="3600" dirty="0"/>
              <a:t> </a:t>
            </a:r>
            <a:r>
              <a:rPr lang="fr-CA" sz="3600" dirty="0" err="1"/>
              <a:t>which</a:t>
            </a:r>
            <a:r>
              <a:rPr lang="fr-CA" sz="3600" dirty="0"/>
              <a:t> cases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considers</a:t>
            </a:r>
            <a:r>
              <a:rPr lang="fr-CA" sz="3600" dirty="0"/>
              <a:t>, and </a:t>
            </a:r>
            <a:r>
              <a:rPr lang="fr-CA" sz="3600" dirty="0" err="1"/>
              <a:t>may</a:t>
            </a:r>
            <a:r>
              <a:rPr lang="fr-CA" sz="3600" dirty="0"/>
              <a:t> </a:t>
            </a:r>
            <a:r>
              <a:rPr lang="fr-CA" sz="3600" dirty="0" err="1"/>
              <a:t>simply</a:t>
            </a:r>
            <a:r>
              <a:rPr lang="fr-CA" sz="3600" dirty="0"/>
              <a:t> refuse a </a:t>
            </a:r>
            <a:r>
              <a:rPr lang="fr-CA" sz="3600" dirty="0" err="1"/>
              <a:t>request</a:t>
            </a:r>
            <a:r>
              <a:rPr lang="fr-CA" sz="3600" dirty="0"/>
              <a:t> for </a:t>
            </a:r>
            <a:r>
              <a:rPr lang="fr-CA" sz="3600" dirty="0" err="1"/>
              <a:t>consideration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600" dirty="0"/>
              <a:t>In </a:t>
            </a:r>
            <a:r>
              <a:rPr lang="fr-CA" sz="3600" dirty="0" err="1"/>
              <a:t>this</a:t>
            </a:r>
            <a:r>
              <a:rPr lang="fr-CA" sz="3600" dirty="0"/>
              <a:t> case, the </a:t>
            </a:r>
            <a:r>
              <a:rPr lang="fr-CA" sz="3600" dirty="0" err="1"/>
              <a:t>judgment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the court of </a:t>
            </a:r>
            <a:r>
              <a:rPr lang="fr-CA" sz="3600" dirty="0" err="1"/>
              <a:t>Appeal</a:t>
            </a:r>
            <a:r>
              <a:rPr lang="fr-CA" sz="3600" dirty="0"/>
              <a:t> stands.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600" dirty="0"/>
              <a:t>The Supreme Court </a:t>
            </a:r>
            <a:r>
              <a:rPr lang="fr-CA" sz="3600" dirty="0" err="1"/>
              <a:t>does</a:t>
            </a:r>
            <a:r>
              <a:rPr lang="fr-CA" sz="3600" dirty="0"/>
              <a:t> not </a:t>
            </a:r>
            <a:r>
              <a:rPr lang="fr-CA" sz="3600" dirty="0" err="1"/>
              <a:t>need</a:t>
            </a:r>
            <a:r>
              <a:rPr lang="fr-CA" sz="3600" dirty="0"/>
              <a:t> to </a:t>
            </a:r>
            <a:r>
              <a:rPr lang="fr-CA" sz="3600" dirty="0" err="1"/>
              <a:t>justify</a:t>
            </a:r>
            <a:r>
              <a:rPr lang="fr-CA" sz="3600" dirty="0"/>
              <a:t> </a:t>
            </a:r>
            <a:r>
              <a:rPr lang="fr-CA" sz="3600" dirty="0" err="1"/>
              <a:t>why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rejects</a:t>
            </a:r>
            <a:r>
              <a:rPr lang="fr-CA" sz="3600" dirty="0"/>
              <a:t> cases. </a:t>
            </a:r>
          </a:p>
          <a:p>
            <a:endParaRPr lang="fr-CA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3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Nevertheless</a:t>
            </a:r>
            <a:r>
              <a:rPr lang="fr-CA" dirty="0"/>
              <a:t>, trends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identified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is</a:t>
            </a:r>
            <a:r>
              <a:rPr lang="fr-CA" dirty="0"/>
              <a:t> more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consider</a:t>
            </a:r>
            <a:r>
              <a:rPr lang="fr-CA" dirty="0"/>
              <a:t> cases </a:t>
            </a:r>
            <a:r>
              <a:rPr lang="fr-CA" dirty="0" err="1"/>
              <a:t>that</a:t>
            </a:r>
            <a:r>
              <a:rPr lang="fr-CA" dirty="0"/>
              <a:t> are </a:t>
            </a:r>
            <a:r>
              <a:rPr lang="fr-CA" dirty="0" err="1"/>
              <a:t>directly</a:t>
            </a:r>
            <a:r>
              <a:rPr lang="fr-CA" dirty="0"/>
              <a:t> relevant to the Constitution and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</a:t>
            </a:r>
          </a:p>
          <a:p>
            <a:r>
              <a:rPr lang="fr-CA" dirty="0"/>
              <a:t>Criminal cases</a:t>
            </a:r>
          </a:p>
          <a:p>
            <a:r>
              <a:rPr lang="fr-CA" dirty="0" err="1"/>
              <a:t>Constitutional</a:t>
            </a:r>
            <a:r>
              <a:rPr lang="fr-CA" dirty="0"/>
              <a:t> questions (</a:t>
            </a:r>
            <a:r>
              <a:rPr lang="fr-CA" dirty="0" err="1"/>
              <a:t>jurisdictions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If a case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accepted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by at least five justices.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1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function of the Supreme Court is to answer what is called a reference question.</a:t>
            </a:r>
          </a:p>
          <a:p>
            <a:endParaRPr lang="en-US" dirty="0"/>
          </a:p>
          <a:p>
            <a:r>
              <a:rPr lang="en-US" dirty="0"/>
              <a:t>The federal government can ask the Court to evaluate a legal question before submitting a bill.</a:t>
            </a:r>
          </a:p>
          <a:p>
            <a:endParaRPr lang="en-US" dirty="0"/>
          </a:p>
          <a:p>
            <a:r>
              <a:rPr lang="en-US" dirty="0"/>
              <a:t>Provinces can do the same of their Court of Appeal, and then appeal to the Supreme Court. </a:t>
            </a:r>
          </a:p>
          <a:p>
            <a:endParaRPr lang="en-US" dirty="0"/>
          </a:p>
          <a:p>
            <a:r>
              <a:rPr lang="en-US" dirty="0"/>
              <a:t>This ensures that governments do not create laws that are unconstitutional.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answering such questions, the Supreme Court can address larger considerations than the specific case submitted. </a:t>
            </a:r>
          </a:p>
          <a:p>
            <a:endParaRPr lang="en-US" dirty="0"/>
          </a:p>
          <a:p>
            <a:r>
              <a:rPr lang="en-US" dirty="0"/>
              <a:t>This is one of the few opportunities for the Court to go beyond the strict case laid in front of it. </a:t>
            </a:r>
          </a:p>
          <a:p>
            <a:endParaRPr lang="en-US" dirty="0"/>
          </a:p>
          <a:p>
            <a:r>
              <a:rPr lang="en-US" dirty="0"/>
              <a:t>Formally speaking, the Court is only releasing an opinion rather than a judgment. </a:t>
            </a:r>
          </a:p>
          <a:p>
            <a:endParaRPr lang="en-US" dirty="0"/>
          </a:p>
          <a:p>
            <a:r>
              <a:rPr lang="en-US" dirty="0"/>
              <a:t>In practice, the result of deliberations are taken very seriously and are considered to be part of jurisprudence.</a:t>
            </a:r>
          </a:p>
        </p:txBody>
      </p:sp>
    </p:spTree>
    <p:extLst>
      <p:ext uri="{BB962C8B-B14F-4D97-AF65-F5344CB8AC3E}">
        <p14:creationId xmlns:p14="http://schemas.microsoft.com/office/powerpoint/2010/main" val="2640997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Supreme Court enjoys great latitude in answering reference questions.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can decide not to answer, if it finds the question to be too political. It can also ignore a part of the question, or address other things.</a:t>
            </a:r>
          </a:p>
          <a:p>
            <a:endParaRPr lang="fr-CA" dirty="0"/>
          </a:p>
          <a:p>
            <a:r>
              <a:rPr lang="en-US" dirty="0"/>
              <a:t>Interestingly, the Courts of Australia and the United States refuse to answer such questions.</a:t>
            </a:r>
          </a:p>
          <a:p>
            <a:endParaRPr lang="en-US" dirty="0"/>
          </a:p>
          <a:p>
            <a:r>
              <a:rPr lang="en-US" dirty="0"/>
              <a:t>They argue that it is too political a role, and that the mandate of the Courts should be limited to ruling on specific cases presented to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96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political role of the Supreme Court rests in its power to find laws unconstitutional and thus make them invalid. </a:t>
            </a:r>
          </a:p>
          <a:p>
            <a:endParaRPr lang="en-US" dirty="0"/>
          </a:p>
          <a:p>
            <a:r>
              <a:rPr lang="en-US" dirty="0"/>
              <a:t>This can be the case when the federal government makes a law that encroaches on provincial jurisdictions, or vice versa. </a:t>
            </a:r>
          </a:p>
          <a:p>
            <a:endParaRPr lang="en-US" dirty="0"/>
          </a:p>
          <a:p>
            <a:r>
              <a:rPr lang="en-US" dirty="0"/>
              <a:t>This was the only way for the Supreme Court to invalidate a law for over a century.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0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4475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600" dirty="0"/>
              <a:t>Canada </a:t>
            </a:r>
            <a:r>
              <a:rPr lang="fr-CA" sz="3600" dirty="0" err="1"/>
              <a:t>is</a:t>
            </a:r>
            <a:r>
              <a:rPr lang="fr-CA" sz="3600" dirty="0"/>
              <a:t> a </a:t>
            </a:r>
            <a:r>
              <a:rPr lang="fr-CA" sz="3600" dirty="0" err="1"/>
              <a:t>federation</a:t>
            </a:r>
            <a:r>
              <a:rPr lang="fr-CA" sz="3600" dirty="0"/>
              <a:t>.</a:t>
            </a:r>
          </a:p>
          <a:p>
            <a:r>
              <a:rPr lang="fr-CA" sz="3600" dirty="0"/>
              <a:t>The </a:t>
            </a:r>
            <a:r>
              <a:rPr lang="fr-CA" sz="3600" dirty="0" err="1"/>
              <a:t>laws</a:t>
            </a:r>
            <a:r>
              <a:rPr lang="fr-CA" sz="3600" dirty="0"/>
              <a:t> are </a:t>
            </a:r>
            <a:r>
              <a:rPr lang="fr-CA" sz="3600" dirty="0" err="1"/>
              <a:t>divided</a:t>
            </a:r>
            <a:r>
              <a:rPr lang="fr-CA" sz="3600" dirty="0"/>
              <a:t> </a:t>
            </a:r>
            <a:r>
              <a:rPr lang="fr-CA" sz="3600" dirty="0" err="1"/>
              <a:t>between</a:t>
            </a:r>
            <a:r>
              <a:rPr lang="fr-CA" sz="3600" dirty="0"/>
              <a:t> the </a:t>
            </a:r>
            <a:r>
              <a:rPr lang="fr-CA" sz="3600" dirty="0" err="1"/>
              <a:t>two</a:t>
            </a:r>
            <a:r>
              <a:rPr lang="fr-CA" sz="3600" dirty="0"/>
              <a:t> </a:t>
            </a:r>
            <a:r>
              <a:rPr lang="fr-CA" sz="3600" dirty="0" err="1"/>
              <a:t>levels</a:t>
            </a:r>
            <a:r>
              <a:rPr lang="fr-CA" sz="3600" dirty="0"/>
              <a:t> of </a:t>
            </a:r>
            <a:r>
              <a:rPr lang="fr-CA" sz="3600" dirty="0" err="1"/>
              <a:t>government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/>
              <a:t>Criminal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depends</a:t>
            </a:r>
            <a:r>
              <a:rPr lang="fr-CA" sz="3600" dirty="0"/>
              <a:t> on the </a:t>
            </a:r>
            <a:r>
              <a:rPr lang="fr-CA" sz="3600" dirty="0" err="1"/>
              <a:t>federal</a:t>
            </a:r>
            <a:r>
              <a:rPr lang="fr-CA" sz="3600" dirty="0"/>
              <a:t> </a:t>
            </a:r>
            <a:r>
              <a:rPr lang="fr-CA" sz="3600" dirty="0" err="1"/>
              <a:t>government</a:t>
            </a:r>
            <a:r>
              <a:rPr lang="fr-CA" sz="3600" dirty="0"/>
              <a:t>.</a:t>
            </a:r>
          </a:p>
          <a:p>
            <a:r>
              <a:rPr lang="fr-CA" sz="3600" dirty="0"/>
              <a:t>Civil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depends</a:t>
            </a:r>
            <a:r>
              <a:rPr lang="fr-CA" sz="3600" dirty="0"/>
              <a:t> on the provincial </a:t>
            </a:r>
            <a:r>
              <a:rPr lang="fr-CA" sz="3600" dirty="0" err="1"/>
              <a:t>government</a:t>
            </a:r>
            <a:r>
              <a:rPr lang="fr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649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to the Constitution in 1982.</a:t>
            </a:r>
          </a:p>
          <a:p>
            <a:endParaRPr lang="fr-CA" dirty="0"/>
          </a:p>
          <a:p>
            <a:r>
              <a:rPr lang="fr-CA" dirty="0"/>
              <a:t>The Charter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above</a:t>
            </a:r>
            <a:r>
              <a:rPr lang="fr-CA" dirty="0"/>
              <a:t> the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 of Canada. The Charter </a:t>
            </a:r>
            <a:r>
              <a:rPr lang="fr-CA" dirty="0" err="1"/>
              <a:t>applies</a:t>
            </a:r>
            <a:r>
              <a:rPr lang="fr-CA" dirty="0"/>
              <a:t> to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laws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lists</a:t>
            </a:r>
            <a:r>
              <a:rPr lang="fr-CA" dirty="0"/>
              <a:t> the </a:t>
            </a:r>
            <a:r>
              <a:rPr lang="fr-CA" dirty="0" err="1"/>
              <a:t>fundamental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Canadians</a:t>
            </a:r>
            <a:r>
              <a:rPr lang="fr-CA" dirty="0"/>
              <a:t> can </a:t>
            </a:r>
            <a:r>
              <a:rPr lang="fr-CA" dirty="0" err="1"/>
              <a:t>expect</a:t>
            </a:r>
            <a:r>
              <a:rPr lang="fr-CA" dirty="0"/>
              <a:t>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limit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a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in </a:t>
            </a:r>
            <a:r>
              <a:rPr lang="fr-CA" dirty="0" err="1"/>
              <a:t>conflict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Charter,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needs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invalidated</a:t>
            </a:r>
            <a:r>
              <a:rPr lang="fr-CA" dirty="0"/>
              <a:t> or </a:t>
            </a:r>
            <a:r>
              <a:rPr lang="fr-CA" dirty="0" err="1"/>
              <a:t>changed</a:t>
            </a:r>
            <a:r>
              <a:rPr lang="fr-CA" dirty="0"/>
              <a:t>. This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 power to Supreme Court.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8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There are good </a:t>
            </a:r>
            <a:r>
              <a:rPr lang="fr-CA" sz="3200" dirty="0" err="1"/>
              <a:t>reasons</a:t>
            </a:r>
            <a:r>
              <a:rPr lang="fr-CA" sz="3200" dirty="0"/>
              <a:t> to </a:t>
            </a:r>
            <a:r>
              <a:rPr lang="fr-CA" sz="3200" dirty="0" err="1"/>
              <a:t>give</a:t>
            </a:r>
            <a:r>
              <a:rPr lang="fr-CA" sz="3200" dirty="0"/>
              <a:t> the Supreme Court </a:t>
            </a:r>
            <a:r>
              <a:rPr lang="fr-CA" sz="3200" dirty="0" err="1"/>
              <a:t>such</a:t>
            </a:r>
            <a:r>
              <a:rPr lang="fr-CA" sz="3200" dirty="0"/>
              <a:t> </a:t>
            </a:r>
            <a:r>
              <a:rPr lang="fr-CA" sz="3200" dirty="0" err="1"/>
              <a:t>powers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One </a:t>
            </a:r>
            <a:r>
              <a:rPr lang="fr-CA" sz="3200" dirty="0" err="1"/>
              <a:t>fundamental</a:t>
            </a:r>
            <a:r>
              <a:rPr lang="fr-CA" sz="3200" dirty="0"/>
              <a:t> </a:t>
            </a:r>
            <a:r>
              <a:rPr lang="fr-CA" sz="3200" dirty="0" err="1"/>
              <a:t>problem</a:t>
            </a:r>
            <a:r>
              <a:rPr lang="fr-CA" sz="3200" dirty="0"/>
              <a:t> in </a:t>
            </a:r>
            <a:r>
              <a:rPr lang="fr-CA" sz="3200" dirty="0" err="1"/>
              <a:t>democracy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the </a:t>
            </a:r>
            <a:r>
              <a:rPr lang="fr-CA" sz="3200" dirty="0" err="1"/>
              <a:t>idea</a:t>
            </a:r>
            <a:r>
              <a:rPr lang="fr-CA" sz="3200" dirty="0"/>
              <a:t> of the </a:t>
            </a:r>
            <a:r>
              <a:rPr lang="fr-CA" sz="3200" dirty="0" err="1"/>
              <a:t>tyranny</a:t>
            </a:r>
            <a:r>
              <a:rPr lang="fr-CA" sz="3200" dirty="0"/>
              <a:t> of the </a:t>
            </a:r>
            <a:r>
              <a:rPr lang="fr-CA" sz="3200" dirty="0" err="1"/>
              <a:t>majority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Since</a:t>
            </a:r>
            <a:r>
              <a:rPr lang="fr-CA" sz="3200" dirty="0"/>
              <a:t> </a:t>
            </a:r>
            <a:r>
              <a:rPr lang="fr-CA" sz="3200" dirty="0" err="1"/>
              <a:t>democracies</a:t>
            </a:r>
            <a:r>
              <a:rPr lang="fr-CA" sz="3200" dirty="0"/>
              <a:t> are </a:t>
            </a:r>
            <a:r>
              <a:rPr lang="fr-CA" sz="3200" dirty="0" err="1"/>
              <a:t>ruled</a:t>
            </a:r>
            <a:r>
              <a:rPr lang="fr-CA" sz="3200" dirty="0"/>
              <a:t> by </a:t>
            </a:r>
            <a:r>
              <a:rPr lang="fr-CA" sz="3200" dirty="0" err="1"/>
              <a:t>electoral</a:t>
            </a:r>
            <a:r>
              <a:rPr lang="fr-CA" sz="3200" dirty="0"/>
              <a:t> </a:t>
            </a:r>
            <a:r>
              <a:rPr lang="fr-CA" sz="3200" dirty="0" err="1"/>
              <a:t>majorities</a:t>
            </a:r>
            <a:r>
              <a:rPr lang="fr-CA" sz="3200" dirty="0"/>
              <a:t>,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risk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minority</a:t>
            </a:r>
            <a:r>
              <a:rPr lang="fr-CA" sz="3200" dirty="0"/>
              <a:t> groups </a:t>
            </a:r>
            <a:r>
              <a:rPr lang="fr-CA" sz="3200" dirty="0" err="1"/>
              <a:t>will</a:t>
            </a:r>
            <a:r>
              <a:rPr lang="fr-CA" sz="3200" dirty="0"/>
              <a:t> fail to </a:t>
            </a:r>
            <a:r>
              <a:rPr lang="fr-CA" sz="3200" dirty="0" err="1"/>
              <a:t>win</a:t>
            </a:r>
            <a:r>
              <a:rPr lang="fr-CA" sz="3200" dirty="0"/>
              <a:t> </a:t>
            </a:r>
            <a:r>
              <a:rPr lang="fr-CA" sz="3200" dirty="0" err="1"/>
              <a:t>elections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This </a:t>
            </a:r>
            <a:r>
              <a:rPr lang="fr-CA" sz="3200" dirty="0" err="1"/>
              <a:t>could</a:t>
            </a:r>
            <a:r>
              <a:rPr lang="fr-CA" sz="3200" dirty="0"/>
              <a:t> </a:t>
            </a:r>
            <a:r>
              <a:rPr lang="fr-CA" sz="3200" dirty="0" err="1"/>
              <a:t>result</a:t>
            </a:r>
            <a:r>
              <a:rPr lang="fr-CA" sz="3200" dirty="0"/>
              <a:t> in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rights</a:t>
            </a:r>
            <a:r>
              <a:rPr lang="fr-CA" sz="3200" dirty="0"/>
              <a:t> not </a:t>
            </a:r>
            <a:r>
              <a:rPr lang="fr-CA" sz="3200" dirty="0" err="1"/>
              <a:t>being</a:t>
            </a:r>
            <a:r>
              <a:rPr lang="fr-CA" sz="3200" dirty="0"/>
              <a:t> </a:t>
            </a:r>
            <a:r>
              <a:rPr lang="fr-CA" sz="3200" dirty="0" err="1"/>
              <a:t>respected</a:t>
            </a:r>
            <a:r>
              <a:rPr lang="fr-CA" sz="3200" dirty="0"/>
              <a:t> by the </a:t>
            </a:r>
            <a:r>
              <a:rPr lang="fr-CA" sz="3200" dirty="0" err="1"/>
              <a:t>elected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62067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One solution to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problem</a:t>
            </a:r>
            <a:r>
              <a:rPr lang="fr-CA" dirty="0"/>
              <a:t> </a:t>
            </a:r>
            <a:r>
              <a:rPr lang="fr-CA" dirty="0" err="1"/>
              <a:t>consists</a:t>
            </a:r>
            <a:r>
              <a:rPr lang="fr-CA" dirty="0"/>
              <a:t> of </a:t>
            </a:r>
            <a:r>
              <a:rPr lang="fr-CA" dirty="0" err="1"/>
              <a:t>giving</a:t>
            </a:r>
            <a:r>
              <a:rPr lang="fr-CA" dirty="0"/>
              <a:t> an </a:t>
            </a:r>
            <a:r>
              <a:rPr lang="fr-CA" dirty="0" err="1"/>
              <a:t>unelected</a:t>
            </a:r>
            <a:r>
              <a:rPr lang="fr-CA" dirty="0"/>
              <a:t> body (the Courts) the </a:t>
            </a:r>
            <a:r>
              <a:rPr lang="fr-CA" dirty="0" err="1"/>
              <a:t>responsibility</a:t>
            </a:r>
            <a:r>
              <a:rPr lang="fr-CA" dirty="0"/>
              <a:t> to </a:t>
            </a:r>
            <a:r>
              <a:rPr lang="fr-CA" dirty="0" err="1"/>
              <a:t>protect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a scenario </a:t>
            </a:r>
            <a:r>
              <a:rPr lang="fr-CA" dirty="0" err="1"/>
              <a:t>where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wants</a:t>
            </a:r>
            <a:r>
              <a:rPr lang="fr-CA" dirty="0"/>
              <a:t> to </a:t>
            </a:r>
            <a:r>
              <a:rPr lang="fr-CA" dirty="0" err="1"/>
              <a:t>deprive</a:t>
            </a:r>
            <a:r>
              <a:rPr lang="fr-CA" dirty="0"/>
              <a:t> a </a:t>
            </a:r>
            <a:r>
              <a:rPr lang="fr-CA" dirty="0" err="1"/>
              <a:t>minority</a:t>
            </a:r>
            <a:r>
              <a:rPr lang="fr-CA" dirty="0"/>
              <a:t> group of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, the Supreme Court can </a:t>
            </a:r>
            <a:r>
              <a:rPr lang="fr-CA" dirty="0" err="1"/>
              <a:t>step</a:t>
            </a:r>
            <a:r>
              <a:rPr lang="fr-CA" dirty="0"/>
              <a:t> in and stop </a:t>
            </a:r>
            <a:r>
              <a:rPr lang="fr-CA" dirty="0" err="1"/>
              <a:t>it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the Court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elected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matter</a:t>
            </a:r>
            <a:r>
              <a:rPr lang="fr-CA" dirty="0"/>
              <a:t> if the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disagrees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ruling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Court can </a:t>
            </a:r>
            <a:r>
              <a:rPr lang="fr-CA" dirty="0" err="1"/>
              <a:t>resist</a:t>
            </a:r>
            <a:r>
              <a:rPr lang="fr-CA" dirty="0"/>
              <a:t> public opinion.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9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err="1"/>
              <a:t>However</a:t>
            </a:r>
            <a:r>
              <a:rPr lang="fr-CA" dirty="0"/>
              <a:t>, one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the Court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elected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suffers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limited</a:t>
            </a:r>
            <a:r>
              <a:rPr lang="fr-CA" dirty="0"/>
              <a:t> </a:t>
            </a:r>
            <a:r>
              <a:rPr lang="fr-CA" dirty="0" err="1"/>
              <a:t>democratic</a:t>
            </a:r>
            <a:r>
              <a:rPr lang="fr-CA" dirty="0"/>
              <a:t> </a:t>
            </a:r>
            <a:r>
              <a:rPr lang="fr-CA" dirty="0" err="1"/>
              <a:t>legitimacy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legitimacy</a:t>
            </a:r>
            <a:r>
              <a:rPr lang="fr-CA" dirty="0"/>
              <a:t> of the Court </a:t>
            </a:r>
            <a:r>
              <a:rPr lang="fr-CA" dirty="0" err="1"/>
              <a:t>comes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adherence</a:t>
            </a:r>
            <a:r>
              <a:rPr lang="fr-CA" dirty="0"/>
              <a:t> to the </a:t>
            </a:r>
            <a:r>
              <a:rPr lang="fr-CA" dirty="0" err="1"/>
              <a:t>text</a:t>
            </a:r>
            <a:r>
              <a:rPr lang="fr-CA" dirty="0"/>
              <a:t> of the Constitution.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If the </a:t>
            </a:r>
            <a:r>
              <a:rPr lang="fr-CA" dirty="0" err="1"/>
              <a:t>interpretation</a:t>
            </a:r>
            <a:r>
              <a:rPr lang="fr-CA" dirty="0"/>
              <a:t> </a:t>
            </a:r>
            <a:r>
              <a:rPr lang="fr-CA" dirty="0" err="1"/>
              <a:t>veers</a:t>
            </a:r>
            <a:r>
              <a:rPr lang="fr-CA" dirty="0"/>
              <a:t> </a:t>
            </a:r>
            <a:r>
              <a:rPr lang="fr-CA" dirty="0" err="1"/>
              <a:t>too</a:t>
            </a:r>
            <a:r>
              <a:rPr lang="fr-CA" dirty="0"/>
              <a:t> far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text</a:t>
            </a:r>
            <a:r>
              <a:rPr lang="fr-CA" dirty="0"/>
              <a:t>, or if the Court </a:t>
            </a:r>
            <a:r>
              <a:rPr lang="fr-CA" dirty="0" err="1"/>
              <a:t>takes</a:t>
            </a:r>
            <a:r>
              <a:rPr lang="fr-CA" dirty="0"/>
              <a:t> </a:t>
            </a:r>
            <a:r>
              <a:rPr lang="fr-CA" dirty="0" err="1"/>
              <a:t>liberties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interpretation</a:t>
            </a:r>
            <a:r>
              <a:rPr lang="fr-CA" dirty="0"/>
              <a:t>, the Supreme Court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criticized</a:t>
            </a:r>
            <a:r>
              <a:rPr lang="fr-CA" dirty="0"/>
              <a:t> for </a:t>
            </a:r>
            <a:r>
              <a:rPr lang="fr-CA" dirty="0" err="1"/>
              <a:t>going</a:t>
            </a:r>
            <a:r>
              <a:rPr lang="fr-CA" dirty="0"/>
              <a:t> </a:t>
            </a:r>
            <a:r>
              <a:rPr lang="fr-CA" dirty="0" err="1"/>
              <a:t>beyond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duty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It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Court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taking</a:t>
            </a:r>
            <a:r>
              <a:rPr lang="fr-CA" dirty="0"/>
              <a:t> over the </a:t>
            </a:r>
            <a:r>
              <a:rPr lang="fr-CA" dirty="0" err="1"/>
              <a:t>responsibility</a:t>
            </a:r>
            <a:r>
              <a:rPr lang="fr-CA" dirty="0"/>
              <a:t> of </a:t>
            </a:r>
            <a:r>
              <a:rPr lang="fr-CA" dirty="0" err="1"/>
              <a:t>Parliament</a:t>
            </a:r>
            <a:r>
              <a:rPr lang="fr-CA" dirty="0"/>
              <a:t>,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weakens</a:t>
            </a:r>
            <a:r>
              <a:rPr lang="fr-CA" dirty="0"/>
              <a:t> the </a:t>
            </a:r>
            <a:r>
              <a:rPr lang="fr-CA" dirty="0" err="1"/>
              <a:t>democratic</a:t>
            </a:r>
            <a:r>
              <a:rPr lang="fr-CA" dirty="0"/>
              <a:t> </a:t>
            </a:r>
            <a:r>
              <a:rPr lang="fr-CA" dirty="0" err="1"/>
              <a:t>character</a:t>
            </a:r>
            <a:r>
              <a:rPr lang="fr-CA" dirty="0"/>
              <a:t> of </a:t>
            </a:r>
            <a:r>
              <a:rPr lang="fr-CA" dirty="0" err="1"/>
              <a:t>politics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6740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44F-C5BB-4B61-B549-FE86033E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EAC-085B-45ED-A7E7-4FEF6B8D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Overwhelmingly</a:t>
            </a:r>
            <a:r>
              <a:rPr lang="fr-CA" dirty="0"/>
              <a:t>, the Charter </a:t>
            </a:r>
            <a:r>
              <a:rPr lang="fr-CA" dirty="0" err="1"/>
              <a:t>consists</a:t>
            </a:r>
            <a:r>
              <a:rPr lang="fr-CA" dirty="0"/>
              <a:t> of a collection of </a:t>
            </a:r>
            <a:r>
              <a:rPr lang="fr-CA" dirty="0" err="1"/>
              <a:t>individual</a:t>
            </a:r>
            <a:r>
              <a:rPr lang="fr-CA" dirty="0"/>
              <a:t> and </a:t>
            </a:r>
            <a:r>
              <a:rPr lang="fr-CA" dirty="0" err="1"/>
              <a:t>negative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 </a:t>
            </a:r>
          </a:p>
          <a:p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are </a:t>
            </a:r>
            <a:r>
              <a:rPr lang="fr-CA" dirty="0" err="1"/>
              <a:t>rights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individuals</a:t>
            </a:r>
            <a:r>
              <a:rPr lang="fr-CA" dirty="0"/>
              <a:t> </a:t>
            </a:r>
            <a:r>
              <a:rPr lang="fr-CA" dirty="0" err="1"/>
              <a:t>possess</a:t>
            </a:r>
            <a:r>
              <a:rPr lang="fr-CA" dirty="0"/>
              <a:t>,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collectivities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Equality</a:t>
            </a:r>
            <a:endParaRPr lang="fr-CA" dirty="0"/>
          </a:p>
          <a:p>
            <a:r>
              <a:rPr lang="fr-CA" dirty="0"/>
              <a:t>Freedom of expression</a:t>
            </a:r>
          </a:p>
          <a:p>
            <a:r>
              <a:rPr lang="fr-CA" dirty="0"/>
              <a:t>Right to association</a:t>
            </a:r>
          </a:p>
          <a:p>
            <a:r>
              <a:rPr lang="fr-CA" dirty="0"/>
              <a:t>Freedom of religion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64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44F-C5BB-4B61-B549-FE86033E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EAC-085B-45ED-A7E7-4FEF6B8D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referred</a:t>
            </a:r>
            <a:r>
              <a:rPr lang="fr-CA" dirty="0"/>
              <a:t> to as </a:t>
            </a:r>
            <a:r>
              <a:rPr lang="fr-CA" dirty="0" err="1"/>
              <a:t>negative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prevent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stripping </a:t>
            </a:r>
            <a:r>
              <a:rPr lang="fr-CA" dirty="0" err="1"/>
              <a:t>you</a:t>
            </a:r>
            <a:r>
              <a:rPr lang="fr-CA" dirty="0"/>
              <a:t> of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contrast</a:t>
            </a:r>
            <a:r>
              <a:rPr lang="fr-CA" dirty="0"/>
              <a:t>, positive </a:t>
            </a:r>
            <a:r>
              <a:rPr lang="fr-CA" dirty="0" err="1"/>
              <a:t>rights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the </a:t>
            </a:r>
            <a:r>
              <a:rPr lang="fr-CA" dirty="0" err="1"/>
              <a:t>responsibility</a:t>
            </a:r>
            <a:r>
              <a:rPr lang="fr-CA" dirty="0"/>
              <a:t> to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to the public.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44F-C5BB-4B61-B549-FE86033E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EAC-085B-45ED-A7E7-4FEF6B8D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err="1"/>
              <a:t>Some</a:t>
            </a:r>
            <a:r>
              <a:rPr lang="fr-CA" dirty="0"/>
              <a:t> collective </a:t>
            </a:r>
            <a:r>
              <a:rPr lang="fr-CA" dirty="0" err="1"/>
              <a:t>rights</a:t>
            </a:r>
            <a:r>
              <a:rPr lang="fr-CA" dirty="0"/>
              <a:t> are </a:t>
            </a:r>
            <a:r>
              <a:rPr lang="fr-CA" dirty="0" err="1"/>
              <a:t>recognized</a:t>
            </a:r>
            <a:r>
              <a:rPr lang="fr-CA" dirty="0"/>
              <a:t> in the Charter. </a:t>
            </a:r>
          </a:p>
          <a:p>
            <a:endParaRPr lang="fr-CA" dirty="0"/>
          </a:p>
          <a:p>
            <a:r>
              <a:rPr lang="fr-CA" dirty="0"/>
              <a:t>Sections 17 to 20 </a:t>
            </a:r>
            <a:r>
              <a:rPr lang="fr-CA" dirty="0" err="1"/>
              <a:t>guarantee</a:t>
            </a:r>
            <a:r>
              <a:rPr lang="fr-CA" dirty="0"/>
              <a:t> official </a:t>
            </a:r>
            <a:r>
              <a:rPr lang="fr-CA" dirty="0" err="1"/>
              <a:t>bilingualism</a:t>
            </a:r>
            <a:r>
              <a:rPr lang="fr-CA" dirty="0"/>
              <a:t> in </a:t>
            </a:r>
            <a:r>
              <a:rPr lang="fr-CA" dirty="0" err="1"/>
              <a:t>Parliament</a:t>
            </a:r>
            <a:r>
              <a:rPr lang="fr-CA" dirty="0"/>
              <a:t>, the Court, and the publication of </a:t>
            </a:r>
            <a:r>
              <a:rPr lang="fr-CA" dirty="0" err="1"/>
              <a:t>laws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protects</a:t>
            </a:r>
            <a:r>
              <a:rPr lang="fr-CA" dirty="0"/>
              <a:t> </a:t>
            </a:r>
            <a:r>
              <a:rPr lang="fr-CA" dirty="0" err="1"/>
              <a:t>linguistic</a:t>
            </a:r>
            <a:r>
              <a:rPr lang="fr-CA" dirty="0"/>
              <a:t> </a:t>
            </a:r>
            <a:r>
              <a:rPr lang="fr-CA" dirty="0" err="1"/>
              <a:t>minority</a:t>
            </a:r>
            <a:r>
              <a:rPr lang="fr-CA" dirty="0"/>
              <a:t> groups.</a:t>
            </a:r>
          </a:p>
          <a:p>
            <a:endParaRPr lang="fr-CA" dirty="0"/>
          </a:p>
          <a:p>
            <a:r>
              <a:rPr lang="fr-CA" dirty="0" err="1"/>
              <a:t>These</a:t>
            </a:r>
            <a:r>
              <a:rPr lang="fr-CA" dirty="0"/>
              <a:t> sections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apply</a:t>
            </a:r>
            <a:r>
              <a:rPr lang="fr-CA" dirty="0"/>
              <a:t> to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and NB. </a:t>
            </a:r>
          </a:p>
          <a:p>
            <a:endParaRPr lang="fr-CA" dirty="0"/>
          </a:p>
          <a:p>
            <a:r>
              <a:rPr lang="fr-CA" dirty="0" err="1"/>
              <a:t>Quebec</a:t>
            </a:r>
            <a:r>
              <a:rPr lang="fr-CA" dirty="0"/>
              <a:t> and Manitoba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already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</a:t>
            </a:r>
            <a:r>
              <a:rPr lang="fr-CA" dirty="0" err="1"/>
              <a:t>such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1867 Constitution, and </a:t>
            </a:r>
            <a:r>
              <a:rPr lang="fr-CA" dirty="0" err="1"/>
              <a:t>other</a:t>
            </a:r>
            <a:r>
              <a:rPr lang="fr-CA" dirty="0"/>
              <a:t> provinces are not </a:t>
            </a:r>
            <a:r>
              <a:rPr lang="fr-CA" dirty="0" err="1"/>
              <a:t>held</a:t>
            </a:r>
            <a:r>
              <a:rPr lang="fr-CA" dirty="0"/>
              <a:t> to </a:t>
            </a:r>
            <a:r>
              <a:rPr lang="fr-CA" dirty="0" err="1"/>
              <a:t>this</a:t>
            </a:r>
            <a:r>
              <a:rPr lang="fr-CA" dirty="0"/>
              <a:t> standard.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244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44F-C5BB-4B61-B549-FE86033E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EAC-085B-45ED-A7E7-4FEF6B8D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Section 35 </a:t>
            </a:r>
            <a:r>
              <a:rPr lang="fr-CA" dirty="0" err="1"/>
              <a:t>protects</a:t>
            </a:r>
            <a:r>
              <a:rPr lang="fr-CA" dirty="0"/>
              <a:t> </a:t>
            </a:r>
            <a:r>
              <a:rPr lang="fr-CA" dirty="0" err="1"/>
              <a:t>Aboriginal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Section 27 </a:t>
            </a:r>
            <a:r>
              <a:rPr lang="fr-CA" dirty="0" err="1"/>
              <a:t>says</a:t>
            </a:r>
            <a:r>
              <a:rPr lang="fr-CA" dirty="0"/>
              <a:t> the Charter must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interpreted</a:t>
            </a:r>
            <a:r>
              <a:rPr lang="fr-CA" dirty="0"/>
              <a:t> to </a:t>
            </a:r>
            <a:r>
              <a:rPr lang="fr-CA" dirty="0" err="1"/>
              <a:t>promote</a:t>
            </a:r>
            <a:r>
              <a:rPr lang="fr-CA" dirty="0"/>
              <a:t> </a:t>
            </a:r>
            <a:r>
              <a:rPr lang="fr-CA" dirty="0" err="1"/>
              <a:t>multiculturalism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Section 23 </a:t>
            </a:r>
            <a:r>
              <a:rPr lang="fr-CA" dirty="0" err="1"/>
              <a:t>guarantees</a:t>
            </a:r>
            <a:r>
              <a:rPr lang="fr-CA" dirty="0"/>
              <a:t> to </a:t>
            </a:r>
            <a:r>
              <a:rPr lang="fr-CA" dirty="0" err="1"/>
              <a:t>linguistic</a:t>
            </a:r>
            <a:r>
              <a:rPr lang="fr-CA" dirty="0"/>
              <a:t> </a:t>
            </a:r>
            <a:r>
              <a:rPr lang="fr-CA" dirty="0" err="1"/>
              <a:t>minorities</a:t>
            </a:r>
            <a:r>
              <a:rPr lang="fr-CA" dirty="0"/>
              <a:t> the right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educated</a:t>
            </a:r>
            <a:r>
              <a:rPr lang="fr-CA" dirty="0"/>
              <a:t> in the official </a:t>
            </a:r>
            <a:r>
              <a:rPr lang="fr-CA" dirty="0" err="1"/>
              <a:t>language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choice</a:t>
            </a:r>
            <a:r>
              <a:rPr lang="fr-CA" dirty="0"/>
              <a:t> in </a:t>
            </a:r>
            <a:r>
              <a:rPr lang="fr-CA" dirty="0" err="1"/>
              <a:t>publicly</a:t>
            </a:r>
            <a:r>
              <a:rPr lang="fr-CA" dirty="0"/>
              <a:t> </a:t>
            </a:r>
            <a:r>
              <a:rPr lang="fr-CA" dirty="0" err="1"/>
              <a:t>funded</a:t>
            </a:r>
            <a:r>
              <a:rPr lang="fr-CA" dirty="0"/>
              <a:t> </a:t>
            </a:r>
            <a:r>
              <a:rPr lang="fr-CA" dirty="0" err="1"/>
              <a:t>schools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justified</a:t>
            </a:r>
            <a:r>
              <a:rPr lang="fr-CA" dirty="0"/>
              <a:t> by </a:t>
            </a:r>
            <a:r>
              <a:rPr lang="fr-CA" dirty="0" err="1"/>
              <a:t>numbers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Section 23 </a:t>
            </a:r>
            <a:r>
              <a:rPr lang="fr-CA" dirty="0" err="1"/>
              <a:t>is</a:t>
            </a:r>
            <a:r>
              <a:rPr lang="fr-CA" dirty="0"/>
              <a:t> a rare positive right in the Charter.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14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4F93-28A3-48CF-BE8F-5167DBAF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434C-8C92-4177-ACD8-D553C6F5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Charter </a:t>
            </a:r>
            <a:r>
              <a:rPr lang="fr-CA" dirty="0" err="1"/>
              <a:t>also</a:t>
            </a:r>
            <a:r>
              <a:rPr lang="fr-CA" dirty="0"/>
              <a:t> states </a:t>
            </a:r>
            <a:r>
              <a:rPr lang="fr-CA" dirty="0" err="1"/>
              <a:t>limits</a:t>
            </a:r>
            <a:r>
              <a:rPr lang="fr-CA" dirty="0"/>
              <a:t> to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first Section of the Charter states </a:t>
            </a:r>
            <a:r>
              <a:rPr lang="fr-CA" dirty="0" err="1"/>
              <a:t>clearly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no right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absolute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retains</a:t>
            </a:r>
            <a:r>
              <a:rPr lang="fr-CA" dirty="0"/>
              <a:t> the right to </a:t>
            </a:r>
            <a:r>
              <a:rPr lang="fr-CA" dirty="0" err="1"/>
              <a:t>limit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enjoyment</a:t>
            </a:r>
            <a:r>
              <a:rPr lang="fr-CA" dirty="0"/>
              <a:t> of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 as long as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reasonable</a:t>
            </a:r>
            <a:r>
              <a:rPr lang="fr-CA" dirty="0"/>
              <a:t> in a « free and </a:t>
            </a:r>
            <a:r>
              <a:rPr lang="fr-CA" dirty="0" err="1"/>
              <a:t>democratic</a:t>
            </a:r>
            <a:r>
              <a:rPr lang="fr-CA" dirty="0"/>
              <a:t> society. »</a:t>
            </a:r>
          </a:p>
        </p:txBody>
      </p:sp>
    </p:spTree>
    <p:extLst>
      <p:ext uri="{BB962C8B-B14F-4D97-AF65-F5344CB8AC3E}">
        <p14:creationId xmlns:p14="http://schemas.microsoft.com/office/powerpoint/2010/main" val="1510408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One option for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do not </a:t>
            </a:r>
            <a:r>
              <a:rPr lang="fr-CA" dirty="0" err="1"/>
              <a:t>want</a:t>
            </a:r>
            <a:r>
              <a:rPr lang="fr-CA" dirty="0"/>
              <a:t> to change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use the </a:t>
            </a:r>
            <a:r>
              <a:rPr lang="fr-CA" b="1" i="1" dirty="0" err="1"/>
              <a:t>notwithstanding</a:t>
            </a:r>
            <a:r>
              <a:rPr lang="fr-CA" b="1" i="1" dirty="0"/>
              <a:t> clause</a:t>
            </a:r>
            <a:r>
              <a:rPr lang="fr-CA" dirty="0"/>
              <a:t>, Section 33 of the Charter.</a:t>
            </a:r>
          </a:p>
          <a:p>
            <a:endParaRPr lang="fr-CA" dirty="0"/>
          </a:p>
          <a:p>
            <a:r>
              <a:rPr lang="fr-CA" dirty="0"/>
              <a:t>Section 33 states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can ignore articles 2 and 7 to 15 of the Charter. </a:t>
            </a:r>
          </a:p>
          <a:p>
            <a:endParaRPr lang="fr-CA" dirty="0"/>
          </a:p>
          <a:p>
            <a:r>
              <a:rPr lang="fr-CA" dirty="0" err="1"/>
              <a:t>These</a:t>
            </a:r>
            <a:r>
              <a:rPr lang="fr-CA" dirty="0"/>
              <a:t> provisions relate to </a:t>
            </a:r>
            <a:r>
              <a:rPr lang="fr-CA" dirty="0" err="1"/>
              <a:t>fundamental</a:t>
            </a:r>
            <a:r>
              <a:rPr lang="fr-CA" dirty="0"/>
              <a:t> </a:t>
            </a:r>
            <a:r>
              <a:rPr lang="fr-CA" dirty="0" err="1"/>
              <a:t>freedoms</a:t>
            </a:r>
            <a:r>
              <a:rPr lang="fr-CA" dirty="0"/>
              <a:t>, </a:t>
            </a:r>
            <a:r>
              <a:rPr lang="fr-CA" dirty="0" err="1"/>
              <a:t>legal</a:t>
            </a:r>
            <a:r>
              <a:rPr lang="fr-CA" dirty="0"/>
              <a:t> protections and right to </a:t>
            </a:r>
            <a:r>
              <a:rPr lang="fr-CA" dirty="0" err="1"/>
              <a:t>equality</a:t>
            </a:r>
            <a:r>
              <a:rPr lang="fr-CA" dirty="0"/>
              <a:t> (protection </a:t>
            </a:r>
            <a:r>
              <a:rPr lang="fr-CA" dirty="0" err="1"/>
              <a:t>from</a:t>
            </a:r>
            <a:r>
              <a:rPr lang="fr-CA" dirty="0"/>
              <a:t> discrimination). </a:t>
            </a:r>
          </a:p>
        </p:txBody>
      </p:sp>
    </p:spTree>
    <p:extLst>
      <p:ext uri="{BB962C8B-B14F-4D97-AF65-F5344CB8AC3E}">
        <p14:creationId xmlns:p14="http://schemas.microsoft.com/office/powerpoint/2010/main" val="388314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B-66E6-435B-B68F-A0B59310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2D-48B2-4E39-9DC8-94608827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Courts in Canada </a:t>
            </a:r>
            <a:r>
              <a:rPr lang="fr-CA" dirty="0" err="1"/>
              <a:t>oversee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statutes</a:t>
            </a:r>
            <a:r>
              <a:rPr lang="fr-CA" dirty="0"/>
              <a:t> </a:t>
            </a:r>
            <a:r>
              <a:rPr lang="fr-CA" dirty="0" err="1"/>
              <a:t>simultaneously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Provinces </a:t>
            </a:r>
            <a:r>
              <a:rPr lang="fr-CA" dirty="0" err="1"/>
              <a:t>create</a:t>
            </a:r>
            <a:r>
              <a:rPr lang="fr-CA" dirty="0"/>
              <a:t> and </a:t>
            </a:r>
            <a:r>
              <a:rPr lang="fr-CA" dirty="0" err="1"/>
              <a:t>organize</a:t>
            </a:r>
            <a:r>
              <a:rPr lang="fr-CA" dirty="0"/>
              <a:t> the courts.</a:t>
            </a:r>
          </a:p>
          <a:p>
            <a:r>
              <a:rPr lang="fr-CA" dirty="0" err="1"/>
              <a:t>However</a:t>
            </a:r>
            <a:r>
              <a:rPr lang="fr-CA" dirty="0"/>
              <a:t>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appoints and </a:t>
            </a:r>
            <a:r>
              <a:rPr lang="fr-CA" dirty="0" err="1"/>
              <a:t>funds</a:t>
            </a:r>
            <a:r>
              <a:rPr lang="fr-CA" dirty="0"/>
              <a:t> </a:t>
            </a:r>
            <a:r>
              <a:rPr lang="fr-CA" dirty="0" err="1"/>
              <a:t>judges</a:t>
            </a:r>
            <a:r>
              <a:rPr lang="fr-CA" dirty="0"/>
              <a:t> for the </a:t>
            </a:r>
            <a:r>
              <a:rPr lang="fr-CA" dirty="0" err="1"/>
              <a:t>most</a:t>
            </a:r>
            <a:r>
              <a:rPr lang="fr-CA" dirty="0"/>
              <a:t> important courts.</a:t>
            </a:r>
          </a:p>
          <a:p>
            <a:endParaRPr lang="fr-CA" dirty="0"/>
          </a:p>
          <a:p>
            <a:r>
              <a:rPr lang="en-US" dirty="0"/>
              <a:t>http://canada.justice.gc.ca/eng/csj-sjc/just/07.html</a:t>
            </a:r>
          </a:p>
        </p:txBody>
      </p:sp>
    </p:spTree>
    <p:extLst>
      <p:ext uri="{BB962C8B-B14F-4D97-AF65-F5344CB8AC3E}">
        <p14:creationId xmlns:p14="http://schemas.microsoft.com/office/powerpoint/2010/main" val="793105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notwithstanding</a:t>
            </a:r>
            <a:r>
              <a:rPr lang="fr-CA" dirty="0"/>
              <a:t> clause has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invoked</a:t>
            </a:r>
            <a:r>
              <a:rPr lang="fr-CA" dirty="0"/>
              <a:t> </a:t>
            </a:r>
            <a:r>
              <a:rPr lang="fr-CA" dirty="0" err="1"/>
              <a:t>publicly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It must </a:t>
            </a:r>
            <a:r>
              <a:rPr lang="fr-CA" dirty="0" err="1"/>
              <a:t>pass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vote in the relevant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Furthermore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can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five </a:t>
            </a:r>
            <a:r>
              <a:rPr lang="fr-CA" dirty="0" err="1"/>
              <a:t>years</a:t>
            </a:r>
            <a:r>
              <a:rPr lang="fr-CA" dirty="0"/>
              <a:t> at a time, and </a:t>
            </a:r>
            <a:r>
              <a:rPr lang="fr-CA" dirty="0" err="1"/>
              <a:t>then</a:t>
            </a:r>
            <a:r>
              <a:rPr lang="fr-CA" dirty="0"/>
              <a:t> has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invoked</a:t>
            </a:r>
            <a:r>
              <a:rPr lang="fr-CA" dirty="0"/>
              <a:t> </a:t>
            </a:r>
            <a:r>
              <a:rPr lang="fr-CA" dirty="0" err="1"/>
              <a:t>again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combination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willing</a:t>
            </a:r>
            <a:r>
              <a:rPr lang="fr-CA" dirty="0"/>
              <a:t> to </a:t>
            </a:r>
            <a:r>
              <a:rPr lang="fr-CA" dirty="0" err="1"/>
              <a:t>deny</a:t>
            </a:r>
            <a:r>
              <a:rPr lang="fr-CA" dirty="0"/>
              <a:t> </a:t>
            </a:r>
            <a:r>
              <a:rPr lang="fr-CA" dirty="0" err="1"/>
              <a:t>fundamental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have to do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full </a:t>
            </a:r>
            <a:r>
              <a:rPr lang="fr-CA" dirty="0" err="1"/>
              <a:t>knowledge</a:t>
            </a:r>
            <a:r>
              <a:rPr lang="fr-CA" dirty="0"/>
              <a:t> of the public, and </a:t>
            </a:r>
            <a:r>
              <a:rPr lang="fr-CA" dirty="0" err="1"/>
              <a:t>risk</a:t>
            </a:r>
            <a:r>
              <a:rPr lang="fr-CA" dirty="0"/>
              <a:t>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punished</a:t>
            </a:r>
            <a:r>
              <a:rPr lang="fr-CA" dirty="0"/>
              <a:t> </a:t>
            </a:r>
            <a:r>
              <a:rPr lang="fr-CA" dirty="0" err="1"/>
              <a:t>electorally</a:t>
            </a:r>
            <a:r>
              <a:rPr lang="fr-CA" dirty="0"/>
              <a:t> for </a:t>
            </a:r>
            <a:r>
              <a:rPr lang="fr-CA" dirty="0" err="1"/>
              <a:t>it</a:t>
            </a:r>
            <a:r>
              <a:rPr lang="fr-CA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16553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practice, the </a:t>
            </a:r>
            <a:r>
              <a:rPr lang="fr-CA" dirty="0" err="1"/>
              <a:t>notwithstanding</a:t>
            </a:r>
            <a:r>
              <a:rPr lang="fr-CA" dirty="0"/>
              <a:t> clause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rarely</a:t>
            </a:r>
            <a:r>
              <a:rPr lang="fr-CA" dirty="0"/>
              <a:t> by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r>
              <a:rPr lang="fr-CA" dirty="0"/>
              <a:t>It has </a:t>
            </a:r>
            <a:r>
              <a:rPr lang="fr-CA" dirty="0" err="1"/>
              <a:t>never</a:t>
            </a:r>
            <a:r>
              <a:rPr lang="fr-CA" dirty="0"/>
              <a:t> been </a:t>
            </a:r>
            <a:r>
              <a:rPr lang="fr-CA" dirty="0" err="1"/>
              <a:t>used</a:t>
            </a:r>
            <a:r>
              <a:rPr lang="fr-CA" dirty="0"/>
              <a:t> by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r>
              <a:rPr lang="fr-CA" dirty="0"/>
              <a:t>Saskatchewan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</a:t>
            </a:r>
            <a:r>
              <a:rPr lang="fr-CA" dirty="0" err="1"/>
              <a:t>preempt</a:t>
            </a:r>
            <a:r>
              <a:rPr lang="fr-CA" dirty="0"/>
              <a:t> a challenge to back-to-</a:t>
            </a:r>
            <a:r>
              <a:rPr lang="fr-CA" dirty="0" err="1"/>
              <a:t>work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(1986).</a:t>
            </a:r>
            <a:endParaRPr lang="en-US" dirty="0"/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once to </a:t>
            </a:r>
            <a:r>
              <a:rPr lang="fr-CA" dirty="0" err="1"/>
              <a:t>maintain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 (1988),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modified</a:t>
            </a:r>
            <a:r>
              <a:rPr lang="fr-CA" dirty="0"/>
              <a:t> the </a:t>
            </a:r>
            <a:r>
              <a:rPr lang="fr-CA" dirty="0" err="1"/>
              <a:t>law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respect the Charter (1993). </a:t>
            </a:r>
          </a:p>
          <a:p>
            <a:r>
              <a:rPr lang="fr-CA" dirty="0"/>
              <a:t>Alberta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</a:t>
            </a:r>
            <a:r>
              <a:rPr lang="fr-CA" dirty="0" err="1"/>
              <a:t>deny</a:t>
            </a:r>
            <a:r>
              <a:rPr lang="fr-CA" dirty="0"/>
              <a:t> </a:t>
            </a:r>
            <a:r>
              <a:rPr lang="fr-CA" dirty="0" err="1"/>
              <a:t>same-sex</a:t>
            </a:r>
            <a:r>
              <a:rPr lang="fr-CA" dirty="0"/>
              <a:t> couples the right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married</a:t>
            </a:r>
            <a:r>
              <a:rPr lang="fr-CA" dirty="0"/>
              <a:t> (2000), but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overruled</a:t>
            </a:r>
            <a:r>
              <a:rPr lang="fr-CA" dirty="0"/>
              <a:t> over </a:t>
            </a:r>
            <a:r>
              <a:rPr lang="fr-CA" dirty="0" err="1"/>
              <a:t>jurisdictional</a:t>
            </a:r>
            <a:r>
              <a:rPr lang="fr-CA" dirty="0"/>
              <a:t> </a:t>
            </a:r>
            <a:r>
              <a:rPr lang="fr-CA" dirty="0" err="1"/>
              <a:t>matters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0498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94D-14F3-46F8-BD6B-356828FE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66CE-B633-4573-9C47-92FE1129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Quebec used it to pass Bill 21 on the secularity of the state (2019). </a:t>
            </a:r>
          </a:p>
          <a:p>
            <a:r>
              <a:rPr lang="en-CA" dirty="0"/>
              <a:t>New Brunswick used it to adopt a law on vaccination (2019-2020). It requires proof of vaccination to attend public school. </a:t>
            </a:r>
          </a:p>
          <a:p>
            <a:r>
              <a:rPr lang="en-CA" dirty="0"/>
              <a:t>Quebec used it to pass Bill 63, which extends protection for French in the province. (2021)</a:t>
            </a:r>
          </a:p>
          <a:p>
            <a:r>
              <a:rPr lang="en-CA" dirty="0"/>
              <a:t>Ontario used it in Bill 307 it to extend restrictions on third-party election advertising from 6 months to one year after it was found unconstitutional by a judge. (2021)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35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07034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the introduction to the </a:t>
            </a:r>
            <a:r>
              <a:rPr lang="fr-CA" dirty="0" err="1"/>
              <a:t>textbook</a:t>
            </a:r>
            <a:r>
              <a:rPr lang="fr-CA" dirty="0"/>
              <a:t> </a:t>
            </a:r>
            <a:r>
              <a:rPr lang="fr-CA" dirty="0" err="1"/>
              <a:t>chapter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distinction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and </a:t>
            </a:r>
            <a:r>
              <a:rPr lang="fr-CA" dirty="0" err="1"/>
              <a:t>principles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b="1" dirty="0"/>
              <a:t>Policy </a:t>
            </a:r>
            <a:r>
              <a:rPr lang="fr-CA" b="1" dirty="0" err="1"/>
              <a:t>concerns</a:t>
            </a:r>
            <a:r>
              <a:rPr lang="fr-CA" b="1" dirty="0"/>
              <a:t> </a:t>
            </a:r>
            <a:r>
              <a:rPr lang="fr-CA" dirty="0"/>
              <a:t>are the </a:t>
            </a:r>
            <a:r>
              <a:rPr lang="fr-CA" dirty="0" err="1"/>
              <a:t>domain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r>
              <a:rPr lang="fr-CA" dirty="0"/>
              <a:t>, and are a </a:t>
            </a:r>
            <a:r>
              <a:rPr lang="fr-CA" dirty="0" err="1"/>
              <a:t>function</a:t>
            </a:r>
            <a:r>
              <a:rPr lang="fr-CA" dirty="0"/>
              <a:t> of goals, </a:t>
            </a:r>
            <a:r>
              <a:rPr lang="fr-CA" dirty="0" err="1"/>
              <a:t>costs</a:t>
            </a:r>
            <a:r>
              <a:rPr lang="fr-CA" dirty="0"/>
              <a:t>, and public opinion.</a:t>
            </a:r>
          </a:p>
          <a:p>
            <a:endParaRPr lang="fr-CA" dirty="0"/>
          </a:p>
          <a:p>
            <a:r>
              <a:rPr lang="fr-CA" b="1" dirty="0"/>
              <a:t>Principles</a:t>
            </a:r>
            <a:r>
              <a:rPr lang="fr-CA" dirty="0"/>
              <a:t> are the </a:t>
            </a:r>
            <a:r>
              <a:rPr lang="fr-CA" dirty="0" err="1"/>
              <a:t>domain</a:t>
            </a:r>
            <a:r>
              <a:rPr lang="fr-CA" dirty="0"/>
              <a:t> of the </a:t>
            </a:r>
            <a:r>
              <a:rPr lang="fr-CA" dirty="0" err="1"/>
              <a:t>judiciary</a:t>
            </a:r>
            <a:r>
              <a:rPr lang="fr-CA" dirty="0"/>
              <a:t>, and </a:t>
            </a:r>
            <a:r>
              <a:rPr lang="fr-CA" dirty="0" err="1"/>
              <a:t>depend</a:t>
            </a:r>
            <a:r>
              <a:rPr lang="fr-CA" dirty="0"/>
              <a:t> on </a:t>
            </a:r>
            <a:r>
              <a:rPr lang="fr-CA" dirty="0" err="1"/>
              <a:t>principles</a:t>
            </a:r>
            <a:r>
              <a:rPr lang="fr-CA" dirty="0"/>
              <a:t> of justice and </a:t>
            </a:r>
            <a:r>
              <a:rPr lang="fr-CA" dirty="0" err="1"/>
              <a:t>fairness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3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BB6D-46C3-4567-B635-9B31710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707C-9F1F-4DC8-BEDE-8EDB67C9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introduction of the Charter in the Constitution </a:t>
            </a:r>
            <a:r>
              <a:rPr lang="fr-CA" dirty="0" err="1"/>
              <a:t>increases</a:t>
            </a:r>
            <a:r>
              <a:rPr lang="fr-CA" dirty="0"/>
              <a:t> the </a:t>
            </a:r>
            <a:r>
              <a:rPr lang="fr-CA" dirty="0" err="1"/>
              <a:t>risk</a:t>
            </a:r>
            <a:r>
              <a:rPr lang="fr-CA" dirty="0"/>
              <a:t> of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interventionism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Court. </a:t>
            </a:r>
          </a:p>
          <a:p>
            <a:endParaRPr lang="fr-CA" dirty="0"/>
          </a:p>
          <a:p>
            <a:r>
              <a:rPr lang="fr-CA" dirty="0"/>
              <a:t>The Court can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 </a:t>
            </a:r>
            <a:r>
              <a:rPr lang="fr-CA" dirty="0" err="1"/>
              <a:t>invalid</a:t>
            </a:r>
            <a:r>
              <a:rPr lang="fr-CA" dirty="0"/>
              <a:t> or </a:t>
            </a:r>
            <a:r>
              <a:rPr lang="fr-CA" dirty="0" err="1"/>
              <a:t>request</a:t>
            </a:r>
            <a:r>
              <a:rPr lang="fr-CA" dirty="0"/>
              <a:t> changes to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interpretation</a:t>
            </a:r>
            <a:r>
              <a:rPr lang="fr-CA" dirty="0"/>
              <a:t> of the Charter.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was</a:t>
            </a:r>
            <a:r>
              <a:rPr lang="fr-CA" dirty="0"/>
              <a:t> not the case </a:t>
            </a:r>
            <a:r>
              <a:rPr lang="fr-CA" dirty="0" err="1"/>
              <a:t>previously</a:t>
            </a:r>
            <a:r>
              <a:rPr lang="fr-CA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06748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1CA4-8903-4BAF-8DD0-BCF7842B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0A47-8E62-49F3-BCCC-5CC4BF5E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term</a:t>
            </a:r>
            <a:r>
              <a:rPr lang="fr-CA" dirty="0"/>
              <a:t> « 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r>
              <a:rPr lang="fr-CA" dirty="0"/>
              <a:t> » can </a:t>
            </a:r>
            <a:r>
              <a:rPr lang="fr-CA" dirty="0" err="1"/>
              <a:t>include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types of </a:t>
            </a:r>
            <a:r>
              <a:rPr lang="fr-CA" dirty="0" err="1"/>
              <a:t>events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first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courts are </a:t>
            </a:r>
            <a:r>
              <a:rPr lang="fr-CA" dirty="0" err="1"/>
              <a:t>overstepping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bounds</a:t>
            </a:r>
            <a:r>
              <a:rPr lang="fr-CA" dirty="0"/>
              <a:t> and </a:t>
            </a:r>
            <a:r>
              <a:rPr lang="fr-CA" dirty="0" err="1"/>
              <a:t>entering</a:t>
            </a:r>
            <a:r>
              <a:rPr lang="fr-CA" dirty="0"/>
              <a:t>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arena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6505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DA71-CE59-48E4-8863-8745D65D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2B5C-5A95-409F-AC5E-C08444AF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 second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tempted</a:t>
            </a:r>
            <a:r>
              <a:rPr lang="fr-CA" dirty="0"/>
              <a:t> to </a:t>
            </a:r>
            <a:r>
              <a:rPr lang="fr-CA" dirty="0" err="1"/>
              <a:t>delegate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r>
              <a:rPr lang="fr-CA" dirty="0"/>
              <a:t> to the Supreme Court.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tackling</a:t>
            </a:r>
            <a:r>
              <a:rPr lang="fr-CA" dirty="0"/>
              <a:t> a </a:t>
            </a:r>
            <a:r>
              <a:rPr lang="fr-CA" dirty="0" err="1"/>
              <a:t>difficult</a:t>
            </a:r>
            <a:r>
              <a:rPr lang="fr-CA" dirty="0"/>
              <a:t> </a:t>
            </a:r>
            <a:r>
              <a:rPr lang="fr-CA" dirty="0" err="1"/>
              <a:t>decision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, a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refer</a:t>
            </a:r>
            <a:r>
              <a:rPr lang="fr-CA" dirty="0"/>
              <a:t> the </a:t>
            </a:r>
            <a:r>
              <a:rPr lang="fr-CA" dirty="0" err="1"/>
              <a:t>decision</a:t>
            </a:r>
            <a:r>
              <a:rPr lang="fr-CA" dirty="0"/>
              <a:t> to the Court. 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6373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DA71-CE59-48E4-8863-8745D65D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2B5C-5A95-409F-AC5E-C08444AF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leads to an </a:t>
            </a:r>
            <a:r>
              <a:rPr lang="fr-CA" sz="3200" dirty="0" err="1"/>
              <a:t>impoverished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</a:t>
            </a:r>
            <a:r>
              <a:rPr lang="fr-CA" sz="3200" dirty="0" err="1"/>
              <a:t>debate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takes</a:t>
            </a:r>
            <a:r>
              <a:rPr lang="fr-CA" sz="3200" dirty="0"/>
              <a:t> the </a:t>
            </a:r>
            <a:r>
              <a:rPr lang="fr-CA" sz="3200" dirty="0" err="1"/>
              <a:t>decision</a:t>
            </a:r>
            <a:r>
              <a:rPr lang="fr-CA" sz="3200" dirty="0"/>
              <a:t> </a:t>
            </a:r>
            <a:r>
              <a:rPr lang="fr-CA" sz="3200" dirty="0" err="1"/>
              <a:t>away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parliamentarians</a:t>
            </a:r>
            <a:r>
              <a:rPr lang="fr-CA" sz="3200" dirty="0"/>
              <a:t> (and the public) and </a:t>
            </a:r>
            <a:r>
              <a:rPr lang="fr-CA" sz="3200" dirty="0" err="1"/>
              <a:t>puts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in the hands of an </a:t>
            </a:r>
            <a:r>
              <a:rPr lang="fr-CA" sz="3200" dirty="0" err="1"/>
              <a:t>unelected</a:t>
            </a:r>
            <a:r>
              <a:rPr lang="fr-CA" sz="3200" dirty="0"/>
              <a:t>, </a:t>
            </a:r>
            <a:r>
              <a:rPr lang="fr-CA" sz="3200" dirty="0" err="1"/>
              <a:t>unaccountable</a:t>
            </a:r>
            <a:r>
              <a:rPr lang="fr-CA" sz="3200" dirty="0"/>
              <a:t> </a:t>
            </a:r>
            <a:r>
              <a:rPr lang="fr-CA" sz="3200" dirty="0" err="1"/>
              <a:t>elite</a:t>
            </a:r>
            <a:r>
              <a:rPr lang="fr-CA" sz="3200" dirty="0"/>
              <a:t>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737693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One of the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Court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powerful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power to </a:t>
            </a:r>
            <a:r>
              <a:rPr lang="fr-CA" dirty="0" err="1"/>
              <a:t>interpret</a:t>
            </a:r>
            <a:r>
              <a:rPr lang="fr-CA" dirty="0"/>
              <a:t> the Constitution and the Charter are </a:t>
            </a:r>
            <a:r>
              <a:rPr lang="fr-CA" dirty="0" err="1"/>
              <a:t>broad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rights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in the Charter are </a:t>
            </a:r>
            <a:r>
              <a:rPr lang="fr-CA" dirty="0" err="1"/>
              <a:t>described</a:t>
            </a:r>
            <a:r>
              <a:rPr lang="fr-CA" dirty="0"/>
              <a:t> in </a:t>
            </a:r>
            <a:r>
              <a:rPr lang="fr-CA" dirty="0" err="1"/>
              <a:t>general</a:t>
            </a:r>
            <a:r>
              <a:rPr lang="fr-CA" dirty="0"/>
              <a:t> </a:t>
            </a:r>
            <a:r>
              <a:rPr lang="fr-CA" dirty="0" err="1"/>
              <a:t>terms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72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052-5200-438F-BBEA-EA642055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A833-F37E-4A10-A406-1FFD7F5A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4 levels to the court system in Canada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200" dirty="0"/>
              <a:t>P</a:t>
            </a:r>
            <a:r>
              <a:rPr lang="en-US" sz="3200" dirty="0" err="1"/>
              <a:t>rovincial</a:t>
            </a:r>
            <a:r>
              <a:rPr lang="en-US" sz="3200" dirty="0"/>
              <a:t> lower courts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200" dirty="0"/>
              <a:t>P</a:t>
            </a:r>
            <a:r>
              <a:rPr lang="en-US" sz="3200" dirty="0" err="1"/>
              <a:t>rovincial</a:t>
            </a:r>
            <a:r>
              <a:rPr lang="en-US" sz="3200" dirty="0"/>
              <a:t> Superior courts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200" dirty="0"/>
              <a:t>P</a:t>
            </a:r>
            <a:r>
              <a:rPr lang="en-US" sz="3200" dirty="0" err="1"/>
              <a:t>rovincial</a:t>
            </a:r>
            <a:r>
              <a:rPr lang="en-US" sz="3200" dirty="0"/>
              <a:t> Appeals courts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200" dirty="0"/>
              <a:t>The Supreme Court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576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873-0811-425E-B38D-20A73D7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CD48-5AD3-4A60-A490-022E0E9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Oakes</a:t>
            </a:r>
            <a:r>
              <a:rPr lang="fr-CA" dirty="0"/>
              <a:t> test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devised</a:t>
            </a:r>
            <a:r>
              <a:rPr lang="fr-CA" dirty="0"/>
              <a:t> by the Supreme Court as a </a:t>
            </a:r>
            <a:r>
              <a:rPr lang="fr-CA" dirty="0" err="1"/>
              <a:t>response</a:t>
            </a:r>
            <a:r>
              <a:rPr lang="fr-CA" dirty="0"/>
              <a:t> to Section 1 of the Charter. </a:t>
            </a:r>
          </a:p>
          <a:p>
            <a:endParaRPr lang="fr-CA" dirty="0"/>
          </a:p>
          <a:p>
            <a:r>
              <a:rPr lang="fr-CA" dirty="0"/>
              <a:t>If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limit</a:t>
            </a:r>
            <a:r>
              <a:rPr lang="fr-CA" dirty="0"/>
              <a:t> one of the </a:t>
            </a:r>
            <a:r>
              <a:rPr lang="fr-CA" dirty="0" err="1"/>
              <a:t>rights</a:t>
            </a:r>
            <a:r>
              <a:rPr lang="fr-CA" dirty="0"/>
              <a:t> or </a:t>
            </a:r>
            <a:r>
              <a:rPr lang="fr-CA" dirty="0" err="1"/>
              <a:t>freedoms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in the Charter,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needs</a:t>
            </a:r>
            <a:r>
              <a:rPr lang="fr-CA" dirty="0"/>
              <a:t> to show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can </a:t>
            </a:r>
            <a:r>
              <a:rPr lang="fr-CA" dirty="0" err="1"/>
              <a:t>pass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10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873-0811-425E-B38D-20A73D7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CD48-5AD3-4A60-A490-022E0E9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Governments</a:t>
            </a:r>
            <a:r>
              <a:rPr lang="fr-CA" dirty="0"/>
              <a:t> must show </a:t>
            </a:r>
            <a:r>
              <a:rPr lang="fr-CA" dirty="0" err="1"/>
              <a:t>that</a:t>
            </a:r>
            <a:r>
              <a:rPr lang="fr-CA" dirty="0"/>
              <a:t>:</a:t>
            </a:r>
          </a:p>
          <a:p>
            <a:pPr marL="0" indent="0">
              <a:buNone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measure</a:t>
            </a:r>
            <a:r>
              <a:rPr lang="fr-CA" dirty="0"/>
              <a:t> </a:t>
            </a:r>
            <a:r>
              <a:rPr lang="fr-CA" dirty="0" err="1"/>
              <a:t>impairing</a:t>
            </a:r>
            <a:r>
              <a:rPr lang="fr-CA" dirty="0"/>
              <a:t> a right </a:t>
            </a:r>
            <a:r>
              <a:rPr lang="fr-CA" dirty="0" err="1"/>
              <a:t>seeks</a:t>
            </a:r>
            <a:r>
              <a:rPr lang="fr-CA" dirty="0"/>
              <a:t> a pressing and </a:t>
            </a:r>
            <a:r>
              <a:rPr lang="fr-CA" dirty="0" err="1"/>
              <a:t>substantial</a:t>
            </a:r>
            <a:r>
              <a:rPr lang="fr-CA" dirty="0"/>
              <a:t> public </a:t>
            </a:r>
            <a:r>
              <a:rPr lang="fr-CA" dirty="0" err="1"/>
              <a:t>purpose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two</a:t>
            </a:r>
            <a:r>
              <a:rPr lang="fr-CA" dirty="0"/>
              <a:t> are </a:t>
            </a:r>
            <a:r>
              <a:rPr lang="fr-CA" dirty="0" err="1"/>
              <a:t>logically</a:t>
            </a:r>
            <a:r>
              <a:rPr lang="fr-CA" dirty="0"/>
              <a:t> </a:t>
            </a:r>
            <a:r>
              <a:rPr lang="fr-CA" dirty="0" err="1"/>
              <a:t>connected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affected</a:t>
            </a:r>
            <a:r>
              <a:rPr lang="fr-CA" dirty="0"/>
              <a:t> right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impaired</a:t>
            </a:r>
            <a:r>
              <a:rPr lang="fr-CA" dirty="0"/>
              <a:t> in a minimal fashion, 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public </a:t>
            </a:r>
            <a:r>
              <a:rPr lang="fr-CA" dirty="0" err="1"/>
              <a:t>benefits</a:t>
            </a:r>
            <a:r>
              <a:rPr lang="fr-CA" dirty="0"/>
              <a:t> of the </a:t>
            </a:r>
            <a:r>
              <a:rPr lang="fr-CA" dirty="0" err="1"/>
              <a:t>measure</a:t>
            </a:r>
            <a:r>
              <a:rPr lang="fr-CA" dirty="0"/>
              <a:t> </a:t>
            </a:r>
            <a:r>
              <a:rPr lang="fr-CA" dirty="0" err="1"/>
              <a:t>outweigh</a:t>
            </a:r>
            <a:r>
              <a:rPr lang="fr-CA" dirty="0"/>
              <a:t> the </a:t>
            </a:r>
            <a:r>
              <a:rPr lang="fr-CA" dirty="0" err="1"/>
              <a:t>cost</a:t>
            </a:r>
            <a:r>
              <a:rPr lang="fr-CA" dirty="0"/>
              <a:t> of the </a:t>
            </a:r>
            <a:r>
              <a:rPr lang="fr-CA" dirty="0" err="1"/>
              <a:t>impairment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00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1873-0811-425E-B38D-20A73D7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CD48-5AD3-4A60-A490-022E0E9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In </a:t>
            </a:r>
            <a:r>
              <a:rPr lang="fr-CA" dirty="0" err="1"/>
              <a:t>adopting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test, the Court </a:t>
            </a:r>
            <a:r>
              <a:rPr lang="fr-CA" dirty="0" err="1"/>
              <a:t>is</a:t>
            </a:r>
            <a:r>
              <a:rPr lang="fr-CA" dirty="0"/>
              <a:t> putting </a:t>
            </a:r>
            <a:r>
              <a:rPr lang="fr-CA" dirty="0" err="1"/>
              <a:t>itself</a:t>
            </a:r>
            <a:r>
              <a:rPr lang="fr-CA" dirty="0"/>
              <a:t> in the </a:t>
            </a:r>
            <a:r>
              <a:rPr lang="fr-CA" dirty="0" err="1"/>
              <a:t>role</a:t>
            </a:r>
            <a:r>
              <a:rPr lang="fr-CA" dirty="0"/>
              <a:t> of a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actor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makes</a:t>
            </a:r>
            <a:r>
              <a:rPr lang="fr-CA" dirty="0"/>
              <a:t> </a:t>
            </a:r>
            <a:r>
              <a:rPr lang="fr-CA" dirty="0" err="1"/>
              <a:t>itself</a:t>
            </a:r>
            <a:r>
              <a:rPr lang="fr-CA" dirty="0"/>
              <a:t> the </a:t>
            </a:r>
            <a:r>
              <a:rPr lang="fr-CA" dirty="0" err="1"/>
              <a:t>judge</a:t>
            </a:r>
            <a:r>
              <a:rPr lang="fr-CA" dirty="0"/>
              <a:t> of </a:t>
            </a:r>
            <a:r>
              <a:rPr lang="fr-CA" dirty="0" err="1"/>
              <a:t>whether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actions are a public good or not.</a:t>
            </a:r>
          </a:p>
          <a:p>
            <a:endParaRPr lang="fr-CA" dirty="0"/>
          </a:p>
          <a:p>
            <a:r>
              <a:rPr lang="fr-CA" dirty="0" err="1"/>
              <a:t>Many</a:t>
            </a:r>
            <a:r>
              <a:rPr lang="fr-CA" dirty="0"/>
              <a:t> of the </a:t>
            </a:r>
            <a:r>
              <a:rPr lang="fr-CA" dirty="0" err="1"/>
              <a:t>previous</a:t>
            </a:r>
            <a:r>
              <a:rPr lang="fr-CA" dirty="0"/>
              <a:t> </a:t>
            </a:r>
            <a:r>
              <a:rPr lang="fr-CA" dirty="0" err="1"/>
              <a:t>requirements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lead the Court to compare </a:t>
            </a:r>
            <a:r>
              <a:rPr lang="fr-CA" dirty="0" err="1"/>
              <a:t>policy</a:t>
            </a:r>
            <a:r>
              <a:rPr lang="fr-CA" dirty="0"/>
              <a:t> alternatives.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makes</a:t>
            </a:r>
            <a:r>
              <a:rPr lang="fr-CA" dirty="0"/>
              <a:t> </a:t>
            </a:r>
            <a:r>
              <a:rPr lang="fr-CA" dirty="0" err="1"/>
              <a:t>itself</a:t>
            </a:r>
            <a:r>
              <a:rPr lang="fr-CA" dirty="0"/>
              <a:t> the </a:t>
            </a:r>
            <a:r>
              <a:rPr lang="fr-CA" dirty="0" err="1"/>
              <a:t>judge</a:t>
            </a:r>
            <a:r>
              <a:rPr lang="fr-CA" dirty="0"/>
              <a:t> of </a:t>
            </a:r>
            <a:r>
              <a:rPr lang="fr-CA" dirty="0" err="1"/>
              <a:t>whether</a:t>
            </a:r>
            <a:r>
              <a:rPr lang="fr-CA" dirty="0"/>
              <a:t> the right in question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impaired</a:t>
            </a:r>
            <a:r>
              <a:rPr lang="fr-CA" dirty="0"/>
              <a:t> more </a:t>
            </a:r>
            <a:r>
              <a:rPr lang="fr-CA" dirty="0" err="1"/>
              <a:t>minimally</a:t>
            </a:r>
            <a:r>
              <a:rPr lang="fr-CA" dirty="0"/>
              <a:t> to </a:t>
            </a:r>
            <a:r>
              <a:rPr lang="fr-CA" dirty="0" err="1"/>
              <a:t>reach</a:t>
            </a:r>
            <a:r>
              <a:rPr lang="fr-CA" dirty="0"/>
              <a:t> the objectives of the </a:t>
            </a:r>
            <a:r>
              <a:rPr lang="fr-CA" dirty="0" err="1"/>
              <a:t>government</a:t>
            </a:r>
            <a:r>
              <a:rPr lang="fr-CA" dirty="0"/>
              <a:t> or if the </a:t>
            </a:r>
            <a:r>
              <a:rPr lang="fr-CA" dirty="0" err="1"/>
              <a:t>costs</a:t>
            </a:r>
            <a:r>
              <a:rPr lang="fr-CA" dirty="0"/>
              <a:t> to the </a:t>
            </a:r>
            <a:r>
              <a:rPr lang="fr-CA" dirty="0" err="1"/>
              <a:t>individual</a:t>
            </a:r>
            <a:r>
              <a:rPr lang="fr-CA" dirty="0"/>
              <a:t> are </a:t>
            </a:r>
            <a:r>
              <a:rPr lang="fr-CA" dirty="0" err="1"/>
              <a:t>worth</a:t>
            </a:r>
            <a:r>
              <a:rPr lang="fr-CA" dirty="0"/>
              <a:t> the </a:t>
            </a:r>
            <a:r>
              <a:rPr lang="fr-CA" dirty="0" err="1"/>
              <a:t>benefits</a:t>
            </a:r>
            <a:r>
              <a:rPr lang="fr-CA" dirty="0"/>
              <a:t> to the public.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42665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Increasing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 the </a:t>
            </a:r>
            <a:r>
              <a:rPr lang="fr-CA" dirty="0" err="1"/>
              <a:t>powers</a:t>
            </a:r>
            <a:r>
              <a:rPr lang="fr-CA" dirty="0"/>
              <a:t> of </a:t>
            </a:r>
            <a:r>
              <a:rPr lang="fr-CA" dirty="0" err="1"/>
              <a:t>interpretation</a:t>
            </a:r>
            <a:r>
              <a:rPr lang="fr-CA" dirty="0"/>
              <a:t> of the Constitution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b="1" i="1" dirty="0"/>
              <a:t>living </a:t>
            </a:r>
            <a:r>
              <a:rPr lang="fr-CA" b="1" i="1" dirty="0" err="1"/>
              <a:t>tree</a:t>
            </a:r>
            <a:r>
              <a:rPr lang="fr-CA" b="1" i="1" dirty="0"/>
              <a:t> </a:t>
            </a:r>
            <a:r>
              <a:rPr lang="fr-CA" dirty="0"/>
              <a:t>doctrine. </a:t>
            </a:r>
          </a:p>
          <a:p>
            <a:endParaRPr lang="fr-CA" dirty="0"/>
          </a:p>
          <a:p>
            <a:r>
              <a:rPr lang="fr-CA" dirty="0"/>
              <a:t>The doctrine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established</a:t>
            </a:r>
            <a:r>
              <a:rPr lang="fr-CA" dirty="0"/>
              <a:t> in a 1929 </a:t>
            </a:r>
            <a:r>
              <a:rPr lang="fr-CA" dirty="0" err="1"/>
              <a:t>decision</a:t>
            </a:r>
            <a:r>
              <a:rPr lang="fr-CA" dirty="0"/>
              <a:t> of the </a:t>
            </a:r>
            <a:r>
              <a:rPr lang="fr-CA" dirty="0" err="1"/>
              <a:t>Judicial</a:t>
            </a:r>
            <a:r>
              <a:rPr lang="fr-CA" dirty="0"/>
              <a:t> </a:t>
            </a:r>
            <a:r>
              <a:rPr lang="fr-CA" dirty="0" err="1"/>
              <a:t>Committee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Constitution </a:t>
            </a:r>
            <a:r>
              <a:rPr lang="fr-CA" dirty="0" err="1"/>
              <a:t>is</a:t>
            </a:r>
            <a:r>
              <a:rPr lang="fr-CA" dirty="0"/>
              <a:t> like a living </a:t>
            </a:r>
            <a:r>
              <a:rPr lang="fr-CA" dirty="0" err="1"/>
              <a:t>tree</a:t>
            </a:r>
            <a:r>
              <a:rPr lang="fr-CA" dirty="0"/>
              <a:t>,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can and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adapt</a:t>
            </a:r>
            <a:r>
              <a:rPr lang="fr-CA" dirty="0"/>
              <a:t> to </a:t>
            </a:r>
            <a:r>
              <a:rPr lang="fr-CA" dirty="0" err="1"/>
              <a:t>changing</a:t>
            </a:r>
            <a:r>
              <a:rPr lang="fr-CA" dirty="0"/>
              <a:t> </a:t>
            </a:r>
            <a:r>
              <a:rPr lang="fr-CA" dirty="0" err="1"/>
              <a:t>circumstances</a:t>
            </a:r>
            <a:r>
              <a:rPr lang="fr-CA" dirty="0"/>
              <a:t> in </a:t>
            </a:r>
            <a:r>
              <a:rPr lang="fr-CA" dirty="0" err="1"/>
              <a:t>one’s</a:t>
            </a:r>
            <a:r>
              <a:rPr lang="fr-CA" dirty="0"/>
              <a:t> society. 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84018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097-3FDC-433F-A656-DCA04017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1049-66C4-43C7-8978-9BFBDAAC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living </a:t>
            </a:r>
            <a:r>
              <a:rPr lang="fr-CA" dirty="0" err="1"/>
              <a:t>tree</a:t>
            </a:r>
            <a:r>
              <a:rPr lang="fr-CA" dirty="0"/>
              <a:t> doctrine </a:t>
            </a:r>
            <a:r>
              <a:rPr lang="fr-CA" dirty="0" err="1"/>
              <a:t>raises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issues.</a:t>
            </a:r>
          </a:p>
          <a:p>
            <a:endParaRPr lang="fr-CA" dirty="0"/>
          </a:p>
          <a:p>
            <a:r>
              <a:rPr lang="fr-CA" dirty="0"/>
              <a:t>The first one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Courts are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exist</a:t>
            </a:r>
            <a:r>
              <a:rPr lang="fr-CA" dirty="0"/>
              <a:t> </a:t>
            </a:r>
            <a:r>
              <a:rPr lang="fr-CA" dirty="0" err="1"/>
              <a:t>precisely</a:t>
            </a:r>
            <a:r>
              <a:rPr lang="fr-CA" dirty="0"/>
              <a:t> to </a:t>
            </a:r>
            <a:r>
              <a:rPr lang="fr-CA" dirty="0" err="1"/>
              <a:t>resist</a:t>
            </a:r>
            <a:r>
              <a:rPr lang="fr-CA" dirty="0"/>
              <a:t> public opinion and change in values in the public.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resist</a:t>
            </a:r>
            <a:r>
              <a:rPr lang="fr-CA" dirty="0"/>
              <a:t> public opinion.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8578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097-3FDC-433F-A656-DCA04017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1049-66C4-43C7-8978-9BFBDAAC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Furthermore</a:t>
            </a:r>
            <a:r>
              <a:rPr lang="fr-CA" dirty="0"/>
              <a:t>, the living </a:t>
            </a:r>
            <a:r>
              <a:rPr lang="fr-CA" dirty="0" err="1"/>
              <a:t>tree</a:t>
            </a:r>
            <a:r>
              <a:rPr lang="fr-CA" dirty="0"/>
              <a:t> doctrine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invoked</a:t>
            </a:r>
            <a:r>
              <a:rPr lang="fr-CA" dirty="0"/>
              <a:t> in a Charter case as </a:t>
            </a:r>
            <a:r>
              <a:rPr lang="fr-CA" dirty="0" err="1"/>
              <a:t>early</a:t>
            </a:r>
            <a:r>
              <a:rPr lang="fr-CA" dirty="0"/>
              <a:t> as 1985.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 to </a:t>
            </a:r>
            <a:r>
              <a:rPr lang="fr-CA" dirty="0" err="1"/>
              <a:t>believe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in a </a:t>
            </a:r>
            <a:r>
              <a:rPr lang="fr-CA" dirty="0" err="1"/>
              <a:t>span</a:t>
            </a:r>
            <a:r>
              <a:rPr lang="fr-CA" dirty="0"/>
              <a:t> of 3 </a:t>
            </a:r>
            <a:r>
              <a:rPr lang="fr-CA" dirty="0" err="1"/>
              <a:t>years</a:t>
            </a:r>
            <a:r>
              <a:rPr lang="fr-CA" dirty="0"/>
              <a:t>, Canadian society and </a:t>
            </a:r>
            <a:r>
              <a:rPr lang="fr-CA" dirty="0" err="1"/>
              <a:t>its</a:t>
            </a:r>
            <a:r>
              <a:rPr lang="fr-CA" dirty="0"/>
              <a:t> culture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changed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justify</a:t>
            </a:r>
            <a:r>
              <a:rPr lang="fr-CA" dirty="0"/>
              <a:t> </a:t>
            </a:r>
            <a:r>
              <a:rPr lang="fr-CA" dirty="0" err="1"/>
              <a:t>changing</a:t>
            </a:r>
            <a:r>
              <a:rPr lang="fr-CA" dirty="0"/>
              <a:t> the </a:t>
            </a:r>
            <a:r>
              <a:rPr lang="fr-CA" dirty="0" err="1"/>
              <a:t>interpretation</a:t>
            </a:r>
            <a:r>
              <a:rPr lang="fr-CA" dirty="0"/>
              <a:t> of the Charter.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suggests</a:t>
            </a:r>
            <a:r>
              <a:rPr lang="fr-CA" dirty="0"/>
              <a:t> </a:t>
            </a:r>
            <a:r>
              <a:rPr lang="fr-CA" dirty="0" err="1"/>
              <a:t>instead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justices can use the living </a:t>
            </a:r>
            <a:r>
              <a:rPr lang="fr-CA" dirty="0" err="1"/>
              <a:t>tree</a:t>
            </a:r>
            <a:r>
              <a:rPr lang="fr-CA" dirty="0"/>
              <a:t> doctrine to </a:t>
            </a:r>
            <a:r>
              <a:rPr lang="fr-CA" dirty="0" err="1"/>
              <a:t>interpret</a:t>
            </a:r>
            <a:r>
              <a:rPr lang="fr-CA" dirty="0"/>
              <a:t> the Charter in </a:t>
            </a:r>
            <a:r>
              <a:rPr lang="fr-CA" dirty="0" err="1"/>
              <a:t>ways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not </a:t>
            </a:r>
            <a:r>
              <a:rPr lang="fr-CA" dirty="0" err="1"/>
              <a:t>wanted</a:t>
            </a:r>
            <a:r>
              <a:rPr lang="fr-CA" dirty="0"/>
              <a:t> by the initial </a:t>
            </a:r>
            <a:r>
              <a:rPr lang="fr-CA" dirty="0" err="1"/>
              <a:t>writers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326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639-D827-4835-89DD-B430DC4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BDA3-98E0-4806-ADD7-963D570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Many</a:t>
            </a:r>
            <a:r>
              <a:rPr lang="fr-CA" dirty="0"/>
              <a:t> have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such</a:t>
            </a:r>
            <a:r>
              <a:rPr lang="fr-CA" dirty="0"/>
              <a:t> large </a:t>
            </a:r>
            <a:r>
              <a:rPr lang="fr-CA" dirty="0" err="1"/>
              <a:t>interpretative</a:t>
            </a:r>
            <a:r>
              <a:rPr lang="fr-CA" dirty="0"/>
              <a:t> </a:t>
            </a:r>
            <a:r>
              <a:rPr lang="fr-CA" dirty="0" err="1"/>
              <a:t>powers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the Supreme Court the power to </a:t>
            </a:r>
            <a:r>
              <a:rPr lang="fr-CA" dirty="0" err="1"/>
              <a:t>reach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conclusion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wants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</a:t>
            </a:r>
            <a:r>
              <a:rPr lang="fr-CA" dirty="0" err="1"/>
              <a:t>judicial</a:t>
            </a:r>
            <a:r>
              <a:rPr lang="fr-CA" dirty="0"/>
              <a:t> </a:t>
            </a:r>
            <a:r>
              <a:rPr lang="fr-CA" dirty="0" err="1"/>
              <a:t>activism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idea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Court </a:t>
            </a:r>
            <a:r>
              <a:rPr lang="fr-CA" dirty="0" err="1"/>
              <a:t>is</a:t>
            </a:r>
            <a:r>
              <a:rPr lang="fr-CA" dirty="0"/>
              <a:t> pushing a </a:t>
            </a:r>
            <a:r>
              <a:rPr lang="fr-CA" dirty="0" err="1"/>
              <a:t>political</a:t>
            </a:r>
            <a:r>
              <a:rPr lang="fr-CA" dirty="0"/>
              <a:t> agenda </a:t>
            </a:r>
            <a:r>
              <a:rPr lang="fr-CA" dirty="0" err="1"/>
              <a:t>using</a:t>
            </a:r>
            <a:r>
              <a:rPr lang="fr-CA" dirty="0"/>
              <a:t> the </a:t>
            </a:r>
            <a:r>
              <a:rPr lang="fr-CA" dirty="0" err="1"/>
              <a:t>tools</a:t>
            </a:r>
            <a:r>
              <a:rPr lang="fr-CA" dirty="0"/>
              <a:t> of the </a:t>
            </a:r>
            <a:r>
              <a:rPr lang="fr-CA" dirty="0" err="1"/>
              <a:t>judiciary</a:t>
            </a:r>
            <a:r>
              <a:rPr lang="fr-CA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16742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2E6C-BF18-4609-9B57-9F5DA6BB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5897-DE9C-4D72-8BC6-02F7A5F5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 case </a:t>
            </a:r>
            <a:r>
              <a:rPr lang="fr-CA" dirty="0" err="1"/>
              <a:t>illustrates</a:t>
            </a:r>
            <a:r>
              <a:rPr lang="fr-CA" dirty="0"/>
              <a:t> how the </a:t>
            </a:r>
            <a:r>
              <a:rPr lang="fr-CA" dirty="0" err="1"/>
              <a:t>interpretative</a:t>
            </a:r>
            <a:r>
              <a:rPr lang="fr-CA" dirty="0"/>
              <a:t> </a:t>
            </a:r>
            <a:r>
              <a:rPr lang="fr-CA" dirty="0" err="1"/>
              <a:t>powers</a:t>
            </a:r>
            <a:r>
              <a:rPr lang="fr-CA" dirty="0"/>
              <a:t> of the Court can lead </a:t>
            </a:r>
            <a:r>
              <a:rPr lang="fr-CA" dirty="0" err="1"/>
              <a:t>judges</a:t>
            </a:r>
            <a:r>
              <a:rPr lang="fr-CA" dirty="0"/>
              <a:t> to </a:t>
            </a:r>
            <a:r>
              <a:rPr lang="fr-CA" dirty="0" err="1"/>
              <a:t>radically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conclusions. </a:t>
            </a:r>
          </a:p>
          <a:p>
            <a:endParaRPr lang="fr-CA" dirty="0"/>
          </a:p>
          <a:p>
            <a:r>
              <a:rPr lang="fr-CA" dirty="0"/>
              <a:t>A 2013 case on </a:t>
            </a:r>
            <a:r>
              <a:rPr lang="fr-CA" dirty="0" err="1"/>
              <a:t>family</a:t>
            </a:r>
            <a:r>
              <a:rPr lang="fr-CA" dirty="0"/>
              <a:t>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led</a:t>
            </a:r>
            <a:r>
              <a:rPr lang="fr-CA" dirty="0"/>
              <a:t> to 4 </a:t>
            </a:r>
            <a:r>
              <a:rPr lang="fr-CA" dirty="0" err="1"/>
              <a:t>different</a:t>
            </a:r>
            <a:r>
              <a:rPr lang="fr-CA" dirty="0"/>
              <a:t> conclusions.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recognize</a:t>
            </a:r>
            <a:r>
              <a:rPr lang="fr-CA" dirty="0"/>
              <a:t> right to </a:t>
            </a:r>
            <a:r>
              <a:rPr lang="fr-CA" dirty="0" err="1"/>
              <a:t>financial</a:t>
            </a:r>
            <a:r>
              <a:rPr lang="fr-CA" dirty="0"/>
              <a:t> compensation in </a:t>
            </a:r>
            <a:r>
              <a:rPr lang="fr-CA" dirty="0" err="1"/>
              <a:t>cohabitating</a:t>
            </a:r>
            <a:r>
              <a:rPr lang="fr-CA" dirty="0"/>
              <a:t> couples (but </a:t>
            </a:r>
            <a:r>
              <a:rPr lang="fr-CA" dirty="0" err="1"/>
              <a:t>does</a:t>
            </a:r>
            <a:r>
              <a:rPr lang="fr-CA" dirty="0"/>
              <a:t> for </a:t>
            </a:r>
            <a:r>
              <a:rPr lang="fr-CA" dirty="0" err="1"/>
              <a:t>married</a:t>
            </a:r>
            <a:r>
              <a:rPr lang="fr-CA" dirty="0"/>
              <a:t> couples)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34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C372-2512-4FB4-A890-C38FEBFE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531F-784E-4B5D-A5A4-F4E9F1CF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4 </a:t>
            </a:r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rejected</a:t>
            </a:r>
            <a:r>
              <a:rPr lang="fr-CA" dirty="0"/>
              <a:t> the claim on the basis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no </a:t>
            </a:r>
            <a:r>
              <a:rPr lang="fr-CA" dirty="0" err="1"/>
              <a:t>prejudice</a:t>
            </a:r>
            <a:r>
              <a:rPr lang="fr-CA" dirty="0"/>
              <a:t> </a:t>
            </a:r>
            <a:r>
              <a:rPr lang="fr-CA" dirty="0" err="1"/>
              <a:t>against</a:t>
            </a:r>
            <a:r>
              <a:rPr lang="fr-CA" dirty="0"/>
              <a:t> </a:t>
            </a:r>
            <a:r>
              <a:rPr lang="fr-CA" dirty="0" err="1"/>
              <a:t>common-law</a:t>
            </a:r>
            <a:r>
              <a:rPr lang="fr-CA" dirty="0"/>
              <a:t> </a:t>
            </a:r>
            <a:r>
              <a:rPr lang="fr-CA" dirty="0" err="1"/>
              <a:t>spouses</a:t>
            </a:r>
            <a:endParaRPr lang="fr-CA" dirty="0"/>
          </a:p>
          <a:p>
            <a:r>
              <a:rPr lang="fr-CA" dirty="0"/>
              <a:t>5 </a:t>
            </a:r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believe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a </a:t>
            </a:r>
            <a:r>
              <a:rPr lang="fr-CA" dirty="0" err="1"/>
              <a:t>breach</a:t>
            </a:r>
            <a:r>
              <a:rPr lang="fr-CA" dirty="0"/>
              <a:t> of </a:t>
            </a:r>
            <a:r>
              <a:rPr lang="fr-CA" dirty="0" err="1"/>
              <a:t>equality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 </a:t>
            </a:r>
          </a:p>
          <a:p>
            <a:pPr lvl="1"/>
            <a:r>
              <a:rPr lang="fr-CA" dirty="0"/>
              <a:t>1 </a:t>
            </a:r>
            <a:r>
              <a:rPr lang="fr-CA" dirty="0" err="1"/>
              <a:t>judge</a:t>
            </a:r>
            <a:r>
              <a:rPr lang="fr-CA" dirty="0"/>
              <a:t> </a:t>
            </a:r>
            <a:r>
              <a:rPr lang="fr-CA" dirty="0" err="1"/>
              <a:t>believed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of </a:t>
            </a:r>
            <a:r>
              <a:rPr lang="fr-CA" dirty="0" err="1"/>
              <a:t>common-law</a:t>
            </a:r>
            <a:r>
              <a:rPr lang="fr-CA" dirty="0"/>
              <a:t> </a:t>
            </a:r>
            <a:r>
              <a:rPr lang="fr-CA" dirty="0" err="1"/>
              <a:t>spouses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wholly</a:t>
            </a:r>
            <a:r>
              <a:rPr lang="fr-CA" dirty="0"/>
              <a:t> </a:t>
            </a:r>
            <a:r>
              <a:rPr lang="fr-CA" dirty="0" err="1"/>
              <a:t>impaired</a:t>
            </a:r>
            <a:endParaRPr lang="fr-CA" dirty="0"/>
          </a:p>
          <a:p>
            <a:pPr lvl="1"/>
            <a:r>
              <a:rPr lang="fr-CA" dirty="0"/>
              <a:t>3 </a:t>
            </a:r>
            <a:r>
              <a:rPr lang="fr-CA" dirty="0" err="1"/>
              <a:t>judges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a single provision in the </a:t>
            </a:r>
            <a:r>
              <a:rPr lang="fr-CA" dirty="0" err="1"/>
              <a:t>law</a:t>
            </a:r>
            <a:r>
              <a:rPr lang="fr-CA" dirty="0"/>
              <a:t> as </a:t>
            </a:r>
            <a:r>
              <a:rPr lang="fr-CA" dirty="0" err="1"/>
              <a:t>being</a:t>
            </a:r>
            <a:r>
              <a:rPr lang="fr-CA" dirty="0"/>
              <a:t> in </a:t>
            </a:r>
            <a:r>
              <a:rPr lang="fr-CA" dirty="0" err="1"/>
              <a:t>breach</a:t>
            </a:r>
            <a:r>
              <a:rPr lang="fr-CA" dirty="0"/>
              <a:t> of </a:t>
            </a:r>
            <a:r>
              <a:rPr lang="fr-CA" dirty="0" err="1"/>
              <a:t>equality</a:t>
            </a:r>
            <a:r>
              <a:rPr lang="fr-CA" dirty="0"/>
              <a:t> </a:t>
            </a:r>
            <a:r>
              <a:rPr lang="fr-CA" dirty="0" err="1"/>
              <a:t>rights</a:t>
            </a:r>
            <a:endParaRPr lang="fr-CA" dirty="0"/>
          </a:p>
          <a:p>
            <a:pPr lvl="1"/>
            <a:r>
              <a:rPr lang="fr-CA" dirty="0"/>
              <a:t>1 </a:t>
            </a:r>
            <a:r>
              <a:rPr lang="fr-CA" dirty="0" err="1"/>
              <a:t>judge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law</a:t>
            </a:r>
            <a:r>
              <a:rPr lang="fr-CA" dirty="0"/>
              <a:t> met the standard of the </a:t>
            </a:r>
            <a:r>
              <a:rPr lang="fr-CA" dirty="0" err="1"/>
              <a:t>Oakes</a:t>
            </a:r>
            <a:r>
              <a:rPr lang="fr-CA" dirty="0"/>
              <a:t> test. </a:t>
            </a:r>
          </a:p>
          <a:p>
            <a:pPr lvl="1"/>
            <a:endParaRPr lang="fr-CA" dirty="0"/>
          </a:p>
          <a:p>
            <a:r>
              <a:rPr lang="fr-CA" dirty="0"/>
              <a:t>In the end, the SCC </a:t>
            </a:r>
            <a:r>
              <a:rPr lang="fr-CA" dirty="0" err="1"/>
              <a:t>ruled</a:t>
            </a:r>
            <a:r>
              <a:rPr lang="fr-CA" dirty="0"/>
              <a:t> in </a:t>
            </a:r>
            <a:r>
              <a:rPr lang="fr-CA" dirty="0" err="1"/>
              <a:t>favour</a:t>
            </a:r>
            <a:r>
              <a:rPr lang="fr-CA" dirty="0"/>
              <a:t> of the bill in a 5 vs. 4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2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0566-E80D-4B8C-807D-1AC8B166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B149-23E4-4F4A-85B7-071A93AD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</a:t>
            </a:r>
            <a:r>
              <a:rPr lang="fr-CA" dirty="0" err="1"/>
              <a:t>example</a:t>
            </a:r>
            <a:r>
              <a:rPr lang="fr-CA" dirty="0"/>
              <a:t> </a:t>
            </a:r>
            <a:r>
              <a:rPr lang="fr-CA" dirty="0" err="1"/>
              <a:t>concerns</a:t>
            </a:r>
            <a:r>
              <a:rPr lang="fr-CA" dirty="0"/>
              <a:t> </a:t>
            </a:r>
            <a:r>
              <a:rPr lang="fr-CA" dirty="0" err="1"/>
              <a:t>demands</a:t>
            </a:r>
            <a:r>
              <a:rPr lang="fr-CA" dirty="0"/>
              <a:t> for </a:t>
            </a:r>
            <a:r>
              <a:rPr lang="fr-CA" dirty="0" err="1"/>
              <a:t>assisted</a:t>
            </a:r>
            <a:r>
              <a:rPr lang="fr-CA" dirty="0"/>
              <a:t> </a:t>
            </a:r>
            <a:r>
              <a:rPr lang="fr-CA" dirty="0" err="1"/>
              <a:t>dying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/>
              <a:t>The first </a:t>
            </a:r>
            <a:r>
              <a:rPr lang="fr-CA" dirty="0" err="1"/>
              <a:t>attempt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made in 1993 by Sue Rodriguez. </a:t>
            </a:r>
            <a:r>
              <a:rPr lang="fr-CA" dirty="0" err="1"/>
              <a:t>She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</a:t>
            </a:r>
            <a:r>
              <a:rPr lang="fr-CA" dirty="0" err="1"/>
              <a:t>against</a:t>
            </a:r>
            <a:r>
              <a:rPr lang="fr-CA" dirty="0"/>
              <a:t> </a:t>
            </a:r>
            <a:r>
              <a:rPr lang="fr-CA" dirty="0" err="1"/>
              <a:t>assisted</a:t>
            </a:r>
            <a:r>
              <a:rPr lang="fr-CA" dirty="0"/>
              <a:t> </a:t>
            </a:r>
            <a:r>
              <a:rPr lang="fr-CA" dirty="0" err="1"/>
              <a:t>dying</a:t>
            </a:r>
            <a:r>
              <a:rPr lang="fr-CA" dirty="0"/>
              <a:t> </a:t>
            </a:r>
            <a:r>
              <a:rPr lang="fr-CA" dirty="0" err="1"/>
              <a:t>violated</a:t>
            </a:r>
            <a:r>
              <a:rPr lang="fr-CA" dirty="0"/>
              <a:t> </a:t>
            </a:r>
            <a:r>
              <a:rPr lang="fr-CA" dirty="0" err="1"/>
              <a:t>her</a:t>
            </a:r>
            <a:r>
              <a:rPr lang="fr-CA" dirty="0"/>
              <a:t> section 7 </a:t>
            </a:r>
            <a:r>
              <a:rPr lang="fr-CA" dirty="0" err="1"/>
              <a:t>rights</a:t>
            </a:r>
            <a:r>
              <a:rPr lang="fr-CA" dirty="0"/>
              <a:t> (</a:t>
            </a:r>
            <a:r>
              <a:rPr lang="fr-CA" dirty="0" err="1"/>
              <a:t>security</a:t>
            </a:r>
            <a:r>
              <a:rPr lang="fr-CA" dirty="0"/>
              <a:t> of the </a:t>
            </a:r>
            <a:r>
              <a:rPr lang="fr-CA" dirty="0" err="1"/>
              <a:t>person</a:t>
            </a:r>
            <a:r>
              <a:rPr lang="fr-CA" dirty="0"/>
              <a:t>). </a:t>
            </a:r>
          </a:p>
          <a:p>
            <a:endParaRPr lang="fr-CA" dirty="0"/>
          </a:p>
          <a:p>
            <a:r>
              <a:rPr lang="fr-CA" dirty="0"/>
              <a:t>The court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against</a:t>
            </a:r>
            <a:r>
              <a:rPr lang="fr-CA" dirty="0"/>
              <a:t> </a:t>
            </a:r>
            <a:r>
              <a:rPr lang="fr-CA" dirty="0" err="1"/>
              <a:t>her</a:t>
            </a:r>
            <a:r>
              <a:rPr lang="fr-CA" dirty="0"/>
              <a:t> in a 5/4 </a:t>
            </a:r>
            <a:r>
              <a:rPr lang="fr-CA" dirty="0" err="1"/>
              <a:t>majority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1301-9DF0-4BAB-9F1C-DCCFC608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089E-DA62-4417-A3EB-F97A3989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Provincial lower courts handle most of the cases seen by courts in Canada. </a:t>
            </a:r>
          </a:p>
          <a:p>
            <a:endParaRPr lang="fr-CA" dirty="0"/>
          </a:p>
          <a:p>
            <a:r>
              <a:rPr lang="fr-CA" dirty="0"/>
              <a:t>T</a:t>
            </a:r>
            <a:r>
              <a:rPr lang="en-US" dirty="0"/>
              <a:t>hey include:</a:t>
            </a:r>
          </a:p>
          <a:p>
            <a:pPr lvl="1"/>
            <a:r>
              <a:rPr lang="fr-CA" dirty="0"/>
              <a:t>C</a:t>
            </a:r>
            <a:r>
              <a:rPr lang="en-US" dirty="0" err="1"/>
              <a:t>riminal</a:t>
            </a:r>
            <a:r>
              <a:rPr lang="en-US" dirty="0"/>
              <a:t> offences</a:t>
            </a:r>
          </a:p>
          <a:p>
            <a:pPr lvl="1"/>
            <a:r>
              <a:rPr lang="fr-CA" dirty="0"/>
              <a:t>F</a:t>
            </a:r>
            <a:r>
              <a:rPr lang="en-US" dirty="0" err="1"/>
              <a:t>inancial</a:t>
            </a:r>
            <a:r>
              <a:rPr lang="en-US" dirty="0"/>
              <a:t> disputes</a:t>
            </a:r>
          </a:p>
          <a:p>
            <a:pPr lvl="1"/>
            <a:r>
              <a:rPr lang="fr-CA" dirty="0"/>
              <a:t>F</a:t>
            </a:r>
            <a:r>
              <a:rPr lang="en-US" dirty="0" err="1"/>
              <a:t>amily</a:t>
            </a:r>
            <a:r>
              <a:rPr lang="en-US" dirty="0"/>
              <a:t> disputes (child support, protection, adoption)</a:t>
            </a:r>
          </a:p>
          <a:p>
            <a:pPr lvl="1"/>
            <a:r>
              <a:rPr lang="fr-CA" dirty="0"/>
              <a:t>C</a:t>
            </a:r>
            <a:r>
              <a:rPr lang="en-US" dirty="0" err="1"/>
              <a:t>ontract</a:t>
            </a:r>
            <a:r>
              <a:rPr lang="en-US" dirty="0"/>
              <a:t> law</a:t>
            </a:r>
          </a:p>
          <a:p>
            <a:pPr lvl="1"/>
            <a:r>
              <a:rPr lang="fr-CA" dirty="0"/>
              <a:t>Traffic</a:t>
            </a:r>
          </a:p>
          <a:p>
            <a:pPr lvl="1"/>
            <a:r>
              <a:rPr lang="fr-CA" dirty="0"/>
              <a:t>Preliminary </a:t>
            </a:r>
            <a:r>
              <a:rPr lang="fr-CA" dirty="0" err="1"/>
              <a:t>inquiries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55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0566-E80D-4B8C-807D-1AC8B166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B149-23E4-4F4A-85B7-071A93AD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court </a:t>
            </a:r>
            <a:r>
              <a:rPr lang="fr-CA" dirty="0" err="1"/>
              <a:t>considered</a:t>
            </a:r>
            <a:r>
              <a:rPr lang="fr-CA" dirty="0"/>
              <a:t> a second case more </a:t>
            </a:r>
            <a:r>
              <a:rPr lang="fr-CA" dirty="0" err="1"/>
              <a:t>than</a:t>
            </a:r>
            <a:r>
              <a:rPr lang="fr-CA" dirty="0"/>
              <a:t> 20 </a:t>
            </a:r>
            <a:r>
              <a:rPr lang="fr-CA" dirty="0" err="1"/>
              <a:t>years</a:t>
            </a:r>
            <a:r>
              <a:rPr lang="fr-CA" dirty="0"/>
              <a:t> </a:t>
            </a:r>
            <a:r>
              <a:rPr lang="fr-CA" dirty="0" err="1"/>
              <a:t>later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2015,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concluded</a:t>
            </a:r>
            <a:r>
              <a:rPr lang="fr-CA" dirty="0"/>
              <a:t> </a:t>
            </a:r>
            <a:r>
              <a:rPr lang="fr-CA" dirty="0" err="1"/>
              <a:t>unanimously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</a:t>
            </a:r>
            <a:r>
              <a:rPr lang="fr-CA" dirty="0" err="1"/>
              <a:t>against</a:t>
            </a:r>
            <a:r>
              <a:rPr lang="fr-CA" dirty="0"/>
              <a:t> </a:t>
            </a:r>
            <a:r>
              <a:rPr lang="fr-CA" dirty="0" err="1"/>
              <a:t>assisted</a:t>
            </a:r>
            <a:r>
              <a:rPr lang="fr-CA" dirty="0"/>
              <a:t> </a:t>
            </a:r>
            <a:r>
              <a:rPr lang="fr-CA" dirty="0" err="1"/>
              <a:t>dying</a:t>
            </a:r>
            <a:r>
              <a:rPr lang="fr-CA" dirty="0"/>
              <a:t> </a:t>
            </a:r>
            <a:r>
              <a:rPr lang="fr-CA" dirty="0" err="1"/>
              <a:t>violated</a:t>
            </a:r>
            <a:r>
              <a:rPr lang="fr-CA" dirty="0"/>
              <a:t> the right to </a:t>
            </a:r>
            <a:r>
              <a:rPr lang="fr-CA" dirty="0" err="1"/>
              <a:t>security</a:t>
            </a:r>
            <a:r>
              <a:rPr lang="fr-CA" dirty="0"/>
              <a:t> of the </a:t>
            </a:r>
            <a:r>
              <a:rPr lang="fr-CA" dirty="0" err="1"/>
              <a:t>person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Why</a:t>
            </a:r>
            <a:r>
              <a:rPr lang="fr-CA" dirty="0"/>
              <a:t> the </a:t>
            </a:r>
            <a:r>
              <a:rPr lang="fr-CA" dirty="0" err="1"/>
              <a:t>difference</a:t>
            </a:r>
            <a:r>
              <a:rPr lang="fr-CA" dirty="0"/>
              <a:t>? It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same</a:t>
            </a:r>
            <a:r>
              <a:rPr lang="fr-CA" dirty="0"/>
              <a:t> arguments. </a:t>
            </a:r>
          </a:p>
          <a:p>
            <a:endParaRPr lang="fr-CA" dirty="0"/>
          </a:p>
          <a:p>
            <a:r>
              <a:rPr lang="fr-CA" dirty="0" err="1"/>
              <a:t>Should</a:t>
            </a:r>
            <a:r>
              <a:rPr lang="fr-CA" dirty="0"/>
              <a:t> the </a:t>
            </a:r>
            <a:r>
              <a:rPr lang="fr-CA" dirty="0" err="1"/>
              <a:t>judgment</a:t>
            </a:r>
            <a:r>
              <a:rPr lang="fr-CA" dirty="0"/>
              <a:t> of the court change </a:t>
            </a:r>
            <a:r>
              <a:rPr lang="fr-CA" dirty="0" err="1"/>
              <a:t>with</a:t>
            </a:r>
            <a:r>
              <a:rPr lang="fr-CA" dirty="0"/>
              <a:t> public opinion?</a:t>
            </a:r>
          </a:p>
          <a:p>
            <a:r>
              <a:rPr lang="fr-CA" dirty="0"/>
              <a:t>Is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fair</a:t>
            </a:r>
            <a:r>
              <a:rPr lang="fr-CA" dirty="0"/>
              <a:t> to Sue Rodriguez?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04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D4EC-3B25-48C7-B8F0-69F992E1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F34D-459C-4641-BE4D-6BFF9F2D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In </a:t>
            </a:r>
            <a:r>
              <a:rPr lang="fr-CA" sz="3200" dirty="0" err="1"/>
              <a:t>reaction</a:t>
            </a:r>
            <a:r>
              <a:rPr lang="fr-CA" sz="3200" dirty="0"/>
              <a:t> to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criticisms</a:t>
            </a:r>
            <a:r>
              <a:rPr lang="fr-CA" sz="3200" dirty="0"/>
              <a:t> of the Court, </a:t>
            </a:r>
            <a:r>
              <a:rPr lang="fr-CA" sz="3200" dirty="0" err="1"/>
              <a:t>some</a:t>
            </a:r>
            <a:r>
              <a:rPr lang="fr-CA" sz="3200" dirty="0"/>
              <a:t> have </a:t>
            </a:r>
            <a:r>
              <a:rPr lang="fr-CA" sz="3200" dirty="0" err="1"/>
              <a:t>argued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an </a:t>
            </a:r>
            <a:r>
              <a:rPr lang="fr-CA" sz="3200" dirty="0" err="1"/>
              <a:t>ongoing</a:t>
            </a:r>
            <a:r>
              <a:rPr lang="fr-CA" sz="3200" dirty="0"/>
              <a:t> dialogue </a:t>
            </a:r>
            <a:r>
              <a:rPr lang="fr-CA" sz="3200" dirty="0" err="1"/>
              <a:t>between</a:t>
            </a:r>
            <a:r>
              <a:rPr lang="fr-CA" sz="3200" dirty="0"/>
              <a:t> Courts and </a:t>
            </a:r>
            <a:r>
              <a:rPr lang="fr-CA" sz="3200" dirty="0" err="1"/>
              <a:t>legislature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argue </a:t>
            </a:r>
            <a:r>
              <a:rPr lang="fr-CA" sz="3200" dirty="0" err="1"/>
              <a:t>that</a:t>
            </a:r>
            <a:r>
              <a:rPr lang="fr-CA" sz="3200" dirty="0"/>
              <a:t> as long as </a:t>
            </a:r>
            <a:r>
              <a:rPr lang="fr-CA" sz="3200" dirty="0" err="1"/>
              <a:t>judicial</a:t>
            </a:r>
            <a:r>
              <a:rPr lang="fr-CA" sz="3200" dirty="0"/>
              <a:t> </a:t>
            </a:r>
            <a:r>
              <a:rPr lang="fr-CA" sz="3200" dirty="0" err="1"/>
              <a:t>decisions</a:t>
            </a:r>
            <a:r>
              <a:rPr lang="fr-CA" sz="3200" dirty="0"/>
              <a:t> can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reversed</a:t>
            </a:r>
            <a:r>
              <a:rPr lang="fr-CA" sz="3200" dirty="0"/>
              <a:t>, </a:t>
            </a:r>
            <a:r>
              <a:rPr lang="fr-CA" sz="3200" dirty="0" err="1"/>
              <a:t>modified</a:t>
            </a:r>
            <a:r>
              <a:rPr lang="fr-CA" sz="3200" dirty="0"/>
              <a:t> or </a:t>
            </a:r>
            <a:r>
              <a:rPr lang="fr-CA" sz="3200" dirty="0" err="1"/>
              <a:t>avoided</a:t>
            </a:r>
            <a:r>
              <a:rPr lang="fr-CA" sz="3200" dirty="0"/>
              <a:t>, </a:t>
            </a:r>
            <a:r>
              <a:rPr lang="fr-CA" sz="3200" dirty="0" err="1"/>
              <a:t>then</a:t>
            </a:r>
            <a:r>
              <a:rPr lang="fr-CA" sz="3200" dirty="0"/>
              <a:t> the </a:t>
            </a:r>
            <a:r>
              <a:rPr lang="fr-CA" sz="3200" dirty="0" err="1"/>
              <a:t>relationship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the Courts and </a:t>
            </a:r>
            <a:r>
              <a:rPr lang="fr-CA" sz="3200" dirty="0" err="1"/>
              <a:t>legislatures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one of </a:t>
            </a:r>
            <a:r>
              <a:rPr lang="fr-CA" sz="3200" dirty="0" err="1"/>
              <a:t>equals</a:t>
            </a:r>
            <a:r>
              <a:rPr lang="fr-CA" sz="3200" dirty="0"/>
              <a:t> 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one of subordination. </a:t>
            </a:r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6041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D4EC-3B25-48C7-B8F0-69F992E1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Judicialization</a:t>
            </a:r>
            <a:r>
              <a:rPr lang="fr-CA" dirty="0"/>
              <a:t> of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F34D-459C-4641-BE4D-6BFF9F2D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Hobb</a:t>
            </a:r>
            <a:r>
              <a:rPr lang="fr-CA" sz="3200" dirty="0"/>
              <a:t> and </a:t>
            </a:r>
            <a:r>
              <a:rPr lang="fr-CA" sz="3200" dirty="0" err="1"/>
              <a:t>Bushell</a:t>
            </a:r>
            <a:r>
              <a:rPr lang="fr-CA" sz="3200" dirty="0"/>
              <a:t> (1997) </a:t>
            </a:r>
            <a:r>
              <a:rPr lang="fr-CA" sz="3200" dirty="0" err="1"/>
              <a:t>found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2/3 of </a:t>
            </a:r>
            <a:r>
              <a:rPr lang="fr-CA" sz="3200" dirty="0" err="1"/>
              <a:t>invalidated</a:t>
            </a:r>
            <a:r>
              <a:rPr lang="fr-CA" sz="3200" dirty="0"/>
              <a:t> </a:t>
            </a:r>
            <a:r>
              <a:rPr lang="fr-CA" sz="3200" dirty="0" err="1"/>
              <a:t>laws</a:t>
            </a:r>
            <a:r>
              <a:rPr lang="fr-CA" sz="3200" dirty="0"/>
              <a:t> are </a:t>
            </a:r>
            <a:r>
              <a:rPr lang="fr-CA" sz="3200" dirty="0" err="1"/>
              <a:t>amended</a:t>
            </a:r>
            <a:r>
              <a:rPr lang="fr-CA" sz="3200" dirty="0"/>
              <a:t> by the relevant </a:t>
            </a:r>
            <a:r>
              <a:rPr lang="fr-CA" sz="3200" dirty="0" err="1"/>
              <a:t>legislature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view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as a </a:t>
            </a:r>
            <a:r>
              <a:rPr lang="fr-CA" sz="3200" dirty="0" err="1"/>
              <a:t>sign</a:t>
            </a:r>
            <a:r>
              <a:rPr lang="fr-CA" sz="3200" dirty="0"/>
              <a:t> of dialogue. </a:t>
            </a:r>
          </a:p>
          <a:p>
            <a:endParaRPr lang="fr-CA" sz="3200" dirty="0"/>
          </a:p>
          <a:p>
            <a:r>
              <a:rPr lang="fr-CA" sz="3200" dirty="0" err="1"/>
              <a:t>Manfredi</a:t>
            </a:r>
            <a:r>
              <a:rPr lang="fr-CA" sz="3200" dirty="0"/>
              <a:t> and Kelly (1999) argue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Parliaments</a:t>
            </a:r>
            <a:r>
              <a:rPr lang="fr-CA" sz="3200" dirty="0"/>
              <a:t>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forced</a:t>
            </a:r>
            <a:r>
              <a:rPr lang="fr-CA" sz="3200" dirty="0"/>
              <a:t> to do </a:t>
            </a:r>
            <a:r>
              <a:rPr lang="fr-CA" sz="3200" dirty="0" err="1"/>
              <a:t>it</a:t>
            </a:r>
            <a:r>
              <a:rPr lang="fr-CA" sz="3200" dirty="0"/>
              <a:t> by the Courts and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not </a:t>
            </a:r>
            <a:r>
              <a:rPr lang="fr-CA" sz="3200" dirty="0" err="1"/>
              <a:t>really</a:t>
            </a:r>
            <a:r>
              <a:rPr lang="fr-CA" sz="3200" dirty="0"/>
              <a:t> a dialogue.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990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FF4-D4A9-485D-8C40-65FD2A2E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D3F9-2C5C-4DEE-AE03-3ED02CAE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Superior courts handle the most serious criminal and civil cases. </a:t>
            </a:r>
          </a:p>
          <a:p>
            <a:endParaRPr lang="fr-CA" dirty="0"/>
          </a:p>
          <a:p>
            <a:r>
              <a:rPr lang="fr-CA" dirty="0"/>
              <a:t>D</a:t>
            </a:r>
            <a:r>
              <a:rPr lang="en-US" dirty="0" err="1"/>
              <a:t>ivorce</a:t>
            </a:r>
            <a:r>
              <a:rPr lang="en-US" dirty="0"/>
              <a:t> cases</a:t>
            </a:r>
          </a:p>
          <a:p>
            <a:r>
              <a:rPr lang="fr-CA" dirty="0"/>
              <a:t>F</a:t>
            </a:r>
            <a:r>
              <a:rPr lang="en-US" dirty="0" err="1"/>
              <a:t>inancial</a:t>
            </a:r>
            <a:r>
              <a:rPr lang="en-US" dirty="0"/>
              <a:t> disputes involving large amounts of money. </a:t>
            </a:r>
          </a:p>
          <a:p>
            <a:r>
              <a:rPr lang="fr-CA" dirty="0" err="1"/>
              <a:t>Serious</a:t>
            </a:r>
            <a:r>
              <a:rPr lang="fr-CA" dirty="0"/>
              <a:t> </a:t>
            </a:r>
            <a:r>
              <a:rPr lang="fr-CA" dirty="0" err="1"/>
              <a:t>criminal</a:t>
            </a:r>
            <a:r>
              <a:rPr lang="fr-CA" dirty="0"/>
              <a:t> </a:t>
            </a:r>
            <a:r>
              <a:rPr lang="fr-CA" dirty="0" err="1"/>
              <a:t>offence</a:t>
            </a:r>
            <a:r>
              <a:rPr lang="fr-CA" dirty="0"/>
              <a:t> (homicide)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9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A3BC-BC3C-49BA-8368-89E34050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B784-6C95-482C-9B94-FE52974E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province and territory has an Appeal court. </a:t>
            </a:r>
          </a:p>
          <a:p>
            <a:endParaRPr lang="en-US" dirty="0"/>
          </a:p>
          <a:p>
            <a:r>
              <a:rPr lang="fr-CA" dirty="0"/>
              <a:t>I</a:t>
            </a:r>
            <a:r>
              <a:rPr lang="en-US" dirty="0"/>
              <a:t>f someone is unhappy with the decision taken during a trial, they may contest this decision in the Appeal court. </a:t>
            </a:r>
          </a:p>
          <a:p>
            <a:endParaRPr lang="fr-CA" dirty="0"/>
          </a:p>
          <a:p>
            <a:r>
              <a:rPr lang="fr-CA" dirty="0"/>
              <a:t>The original </a:t>
            </a:r>
            <a:r>
              <a:rPr lang="fr-CA" dirty="0" err="1"/>
              <a:t>decision</a:t>
            </a:r>
            <a:r>
              <a:rPr lang="fr-CA" dirty="0"/>
              <a:t> can come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either</a:t>
            </a:r>
            <a:r>
              <a:rPr lang="fr-CA" dirty="0"/>
              <a:t> the </a:t>
            </a:r>
            <a:r>
              <a:rPr lang="fr-CA" dirty="0" err="1"/>
              <a:t>lower</a:t>
            </a:r>
            <a:r>
              <a:rPr lang="fr-CA" dirty="0"/>
              <a:t> or Superior Court. </a:t>
            </a:r>
          </a:p>
          <a:p>
            <a:endParaRPr lang="fr-CA" dirty="0"/>
          </a:p>
          <a:p>
            <a:r>
              <a:rPr lang="fr-CA" dirty="0"/>
              <a:t>A</a:t>
            </a:r>
            <a:r>
              <a:rPr lang="en-US" dirty="0" err="1"/>
              <a:t>ppellants</a:t>
            </a:r>
            <a:r>
              <a:rPr lang="en-US" dirty="0"/>
              <a:t> can invoke either substantive or procedural matters. </a:t>
            </a:r>
          </a:p>
        </p:txBody>
      </p:sp>
    </p:spTree>
    <p:extLst>
      <p:ext uri="{BB962C8B-B14F-4D97-AF65-F5344CB8AC3E}">
        <p14:creationId xmlns:p14="http://schemas.microsoft.com/office/powerpoint/2010/main" val="22344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81B8-261F-4BE4-9CB9-84FA8493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Court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A25A-3C84-4FEC-9247-DE452EC7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Supreme court presides over the whole Canadian justice system.</a:t>
            </a:r>
          </a:p>
          <a:p>
            <a:endParaRPr lang="fr-CA" dirty="0"/>
          </a:p>
          <a:p>
            <a:r>
              <a:rPr lang="fr-CA" dirty="0"/>
              <a:t>I</a:t>
            </a:r>
            <a:r>
              <a:rPr lang="en-US" dirty="0"/>
              <a:t>t serves many functions: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I</a:t>
            </a:r>
            <a:r>
              <a:rPr lang="en-US" dirty="0"/>
              <a:t>t interprets the Constitution. 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I</a:t>
            </a:r>
            <a:r>
              <a:rPr lang="en-US" dirty="0"/>
              <a:t>t deals with difficult questions of law. 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I</a:t>
            </a:r>
            <a:r>
              <a:rPr lang="en-US" dirty="0"/>
              <a:t>t is the ultimate appeals court of Canada.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1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3601</Words>
  <Application>Microsoft Office PowerPoint</Application>
  <PresentationFormat>Widescreen</PresentationFormat>
  <Paragraphs>460</Paragraphs>
  <Slides>62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POLI 202 The Government of Canada</vt:lpstr>
      <vt:lpstr>Outline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Court System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Charter of Rights and Freedoms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  <vt:lpstr>The Judicialization of Politics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 Introduction to Canadian Politics</dc:title>
  <dc:creator>Maxime</dc:creator>
  <cp:lastModifiedBy>Maxime Héroux-Legault</cp:lastModifiedBy>
  <cp:revision>125</cp:revision>
  <cp:lastPrinted>2020-08-13T22:34:16Z</cp:lastPrinted>
  <dcterms:created xsi:type="dcterms:W3CDTF">2017-10-01T19:23:09Z</dcterms:created>
  <dcterms:modified xsi:type="dcterms:W3CDTF">2021-08-04T17:44:27Z</dcterms:modified>
</cp:coreProperties>
</file>