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0" r:id="rId4"/>
    <p:sldId id="298" r:id="rId5"/>
    <p:sldId id="299" r:id="rId6"/>
    <p:sldId id="30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02" r:id="rId15"/>
    <p:sldId id="303" r:id="rId16"/>
    <p:sldId id="304" r:id="rId17"/>
    <p:sldId id="305" r:id="rId18"/>
    <p:sldId id="306" r:id="rId19"/>
    <p:sldId id="258" r:id="rId20"/>
    <p:sldId id="262" r:id="rId21"/>
    <p:sldId id="263" r:id="rId22"/>
    <p:sldId id="259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307" r:id="rId33"/>
    <p:sldId id="312" r:id="rId34"/>
    <p:sldId id="261" r:id="rId35"/>
    <p:sldId id="289" r:id="rId36"/>
    <p:sldId id="313" r:id="rId37"/>
    <p:sldId id="290" r:id="rId38"/>
    <p:sldId id="291" r:id="rId39"/>
    <p:sldId id="292" r:id="rId40"/>
    <p:sldId id="293" r:id="rId41"/>
    <p:sldId id="294" r:id="rId42"/>
    <p:sldId id="295" r:id="rId43"/>
    <p:sldId id="297" r:id="rId4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5212" autoAdjust="0"/>
  </p:normalViewPr>
  <p:slideViewPr>
    <p:cSldViewPr snapToGrid="0">
      <p:cViewPr varScale="1">
        <p:scale>
          <a:sx n="94" d="100"/>
          <a:sy n="94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7364D1-96FE-4663-BC8A-5D6A0B58E1E7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1F4F036-EFAC-40BA-9B9A-C330CC6D8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4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7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7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585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17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38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093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3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3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1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39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11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3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9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63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84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B96-4DB4-4A0F-B3EA-396818E7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B1D05-CD69-4E99-8F4C-AA608591B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67A9-CA24-4D59-8D3C-D66AB136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FCF2-0121-426A-89F9-82D0CB3F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CCAD-DA8A-4BA9-8155-7F75632E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A274-D19B-4025-BDF8-58E7DEAE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1AA2-08BB-431D-8B0C-495CF1AB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43E5-1A5B-47D9-9BC4-2D0EA97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792E-F883-46B0-ACA9-815CC138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6EC8-6888-4F7D-9AD4-34CFA870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0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87C75-BF7D-4853-AB33-42B483C9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19131-0367-4D71-A306-0B89F5141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A507-F419-4C35-989C-6C7A625F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1181-31D5-4184-A777-F44944A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7EC-85F4-401F-AAC8-59D45D6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33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6BF6-0A05-4A59-A0BC-8FA59EF2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D14B-B73B-4B26-A368-6EC2EB39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6775-05F5-43FD-B378-A8E1064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5B5E-FE73-42BE-9B18-4CAD81DD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C129-5C99-4851-BC6F-282937DE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4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DD73-2CDC-48A2-851B-EE554444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AC3F2-0BA1-4C34-A768-2D1BC75D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1170-BD63-4C51-BB7F-9EA39199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55DA-E8E8-4B8B-82EE-DCE2E853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ADAD-0C0D-4885-B094-E27C75C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DD9C-D29C-464E-9E0F-3DEE2F28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5940-81E5-47E8-A706-2B629A944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56E5-41F2-4D75-B122-8DFF10C63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04F3-E2CE-416F-9DCA-05031CB0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8441-895D-4EE8-93F4-75AE179C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F755-EE79-4C99-9B28-C56C6AB2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8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7B43-CF34-4BD3-89A5-837DA0F1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5B43-3A48-4221-9FDB-5E9CCB4A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F64B-5A46-4CB0-82F9-B942C392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570FA-FB6E-45E5-9745-96B77D42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4F604-DC66-4C6E-A04E-5713BD48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F557B-9BC1-469B-827A-6F846B7D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FAD6C-F3DE-4D4A-ADAE-CE5C9FB5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9866C-7E24-4639-9BF3-45B31FDD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63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09AB-C4E6-4869-9F56-0BA09B0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327C9-9071-4CDF-8A5E-18F477DB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F22C4-D61A-4D62-B20C-268DF334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B3C8B-7ADC-4F44-899E-C8B484D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5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9BCDD-6855-4985-ACC1-CEDDEAF5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35F15-D798-4ADF-B965-ADD09389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BD3B-0E7A-4295-86A7-9ADD34D7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8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7F8F-76EA-4AB2-99D9-27FAE751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1C47-181B-46FF-9973-849BA06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06AF3-704D-47E2-8F1B-C5D62B937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1100-2C0F-42DC-B4A6-3B83ED28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4547-7DE5-43C0-9742-DA20C772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52C2-A32C-45A5-9E88-7489D0F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99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9401-31A9-41BF-B6AF-BCF5F8D8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C93CB-C5DF-4164-AC0F-F451F979C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BE3E3-0904-4A5D-BFCD-5AFA69AB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CE0A-2044-465B-8C38-32A38793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799C-B6E6-429B-8A84-C3370103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15364-D36C-4C77-929A-B0CD7AA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1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0E876-2E29-4488-9D63-64BF31F9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9027A-3822-4550-A514-D53ADC11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E2303-C684-480C-984B-916D5A3F9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0CED-C6EB-4790-AE7C-99974AA827BE}" type="datetimeFigureOut">
              <a:rPr lang="en-CA" smtClean="0"/>
              <a:t>2021-08-04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5132-A72C-4DB9-9178-432E0995A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5ECA-0E81-4CDF-9903-E0FE5FDE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6DB7-B7F6-4044-AA8F-7EC20B3707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32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0B21-ED26-4057-8677-7298B5A70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197289"/>
            <a:ext cx="11814048" cy="930657"/>
          </a:xfrm>
        </p:spPr>
        <p:txBody>
          <a:bodyPr>
            <a:normAutofit fontScale="90000"/>
          </a:bodyPr>
          <a:lstStyle/>
          <a:p>
            <a:r>
              <a:rPr lang="en-CA"/>
              <a:t>POLI202: </a:t>
            </a:r>
            <a:br>
              <a:rPr lang="en-CA" dirty="0"/>
            </a:br>
            <a:r>
              <a:rPr lang="en-CA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E5AAB-9C8F-4B75-AEBB-8985034A5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8694"/>
            <a:ext cx="9144000" cy="1655762"/>
          </a:xfrm>
        </p:spPr>
        <p:txBody>
          <a:bodyPr>
            <a:normAutofit/>
          </a:bodyPr>
          <a:lstStyle/>
          <a:p>
            <a:r>
              <a:rPr lang="en-CA" sz="3600" dirty="0"/>
              <a:t>Public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29741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To stress the importance of a neutral public service,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reforms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restricted</a:t>
            </a:r>
            <a:r>
              <a:rPr lang="fr-CA" dirty="0"/>
              <a:t>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of public servants.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Under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not </a:t>
            </a:r>
            <a:r>
              <a:rPr lang="fr-CA" dirty="0" err="1"/>
              <a:t>donate</a:t>
            </a:r>
            <a:r>
              <a:rPr lang="fr-CA" dirty="0"/>
              <a:t> money to parties or candidates for public office.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not </a:t>
            </a:r>
            <a:r>
              <a:rPr lang="fr-CA" dirty="0" err="1"/>
              <a:t>advertise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opinions, for instance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lawn</a:t>
            </a:r>
            <a:r>
              <a:rPr lang="fr-CA" dirty="0"/>
              <a:t> </a:t>
            </a:r>
            <a:r>
              <a:rPr lang="fr-CA" dirty="0" err="1"/>
              <a:t>sign</a:t>
            </a:r>
            <a:r>
              <a:rPr lang="fr-CA" dirty="0"/>
              <a:t>, in speeches or in </a:t>
            </a:r>
            <a:r>
              <a:rPr lang="fr-CA" dirty="0" err="1"/>
              <a:t>newspaper</a:t>
            </a:r>
            <a:r>
              <a:rPr lang="fr-CA" dirty="0"/>
              <a:t> articles.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439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requirements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relaxed</a:t>
            </a:r>
            <a:r>
              <a:rPr lang="fr-CA" dirty="0"/>
              <a:t> in 1967 </a:t>
            </a:r>
            <a:r>
              <a:rPr lang="fr-CA" dirty="0" err="1"/>
              <a:t>with</a:t>
            </a:r>
            <a:r>
              <a:rPr lang="fr-CA" dirty="0"/>
              <a:t> the adoption of the Public Service </a:t>
            </a:r>
            <a:r>
              <a:rPr lang="fr-CA" dirty="0" err="1"/>
              <a:t>Employment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Act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prohibit</a:t>
            </a:r>
            <a:r>
              <a:rPr lang="fr-CA" dirty="0"/>
              <a:t> </a:t>
            </a:r>
            <a:r>
              <a:rPr lang="fr-CA" dirty="0" err="1"/>
              <a:t>attending</a:t>
            </a:r>
            <a:r>
              <a:rPr lang="fr-CA" dirty="0"/>
              <a:t> meetings or </a:t>
            </a:r>
            <a:r>
              <a:rPr lang="fr-CA" dirty="0" err="1"/>
              <a:t>donating</a:t>
            </a:r>
            <a:r>
              <a:rPr lang="fr-CA" dirty="0"/>
              <a:t> money on the part of public servants.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offered</a:t>
            </a:r>
            <a:r>
              <a:rPr lang="fr-CA" dirty="0"/>
              <a:t> public servants the </a:t>
            </a:r>
            <a:r>
              <a:rPr lang="fr-CA" dirty="0" err="1"/>
              <a:t>ability</a:t>
            </a:r>
            <a:r>
              <a:rPr lang="fr-CA" dirty="0"/>
              <a:t> to </a:t>
            </a:r>
            <a:r>
              <a:rPr lang="fr-CA" dirty="0" err="1"/>
              <a:t>take</a:t>
            </a:r>
            <a:r>
              <a:rPr lang="fr-CA" dirty="0"/>
              <a:t> an </a:t>
            </a:r>
            <a:r>
              <a:rPr lang="fr-CA" dirty="0" err="1"/>
              <a:t>unpaid</a:t>
            </a:r>
            <a:r>
              <a:rPr lang="fr-CA" dirty="0"/>
              <a:t> </a:t>
            </a:r>
            <a:r>
              <a:rPr lang="fr-CA" dirty="0" err="1"/>
              <a:t>leave</a:t>
            </a:r>
            <a:r>
              <a:rPr lang="fr-CA" dirty="0"/>
              <a:t> to run for office. </a:t>
            </a:r>
          </a:p>
          <a:p>
            <a:endParaRPr lang="fr-CA" dirty="0"/>
          </a:p>
          <a:p>
            <a:r>
              <a:rPr lang="en-CA" dirty="0"/>
              <a:t>Remaining restrictions would be addressed through the courts. </a:t>
            </a:r>
          </a:p>
        </p:txBody>
      </p:sp>
    </p:spTree>
    <p:extLst>
      <p:ext uri="{BB962C8B-B14F-4D97-AF65-F5344CB8AC3E}">
        <p14:creationId xmlns:p14="http://schemas.microsoft.com/office/powerpoint/2010/main" val="139240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/>
              <a:t>Fraser v. P</a:t>
            </a:r>
            <a:r>
              <a:rPr lang="en-US" b="1" u="sng" dirty="0" err="1"/>
              <a:t>ublic</a:t>
            </a:r>
            <a:r>
              <a:rPr lang="en-US" b="1" u="sng" dirty="0"/>
              <a:t> Service Staff Relations Board (1985)</a:t>
            </a:r>
          </a:p>
          <a:p>
            <a:r>
              <a:rPr lang="en-US" dirty="0"/>
              <a:t>Neil Fraser was a public servant who publicly criticized the government over political issues. </a:t>
            </a:r>
          </a:p>
          <a:p>
            <a:r>
              <a:rPr lang="en-US" dirty="0"/>
              <a:t>Fraser was warned, suspended, and eventually dismissed. </a:t>
            </a:r>
          </a:p>
          <a:p>
            <a:r>
              <a:rPr lang="en-US" dirty="0"/>
              <a:t>In court, Fraser argued that public servants should have the same rights to criticize the government on matters unrelated to their work, just like other citizens. </a:t>
            </a:r>
          </a:p>
          <a:p>
            <a:r>
              <a:rPr lang="en-US" dirty="0"/>
              <a:t>The government argued that such criticisms undermined the actual and perceived neutrality and impartiality of the public service.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62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court </a:t>
            </a:r>
            <a:r>
              <a:rPr lang="fr-CA" dirty="0" err="1"/>
              <a:t>sided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agreed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Fraser’s</a:t>
            </a:r>
            <a:r>
              <a:rPr lang="fr-CA" dirty="0"/>
              <a:t> argument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criticism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allowed</a:t>
            </a:r>
            <a:r>
              <a:rPr lang="fr-CA" dirty="0"/>
              <a:t> if not </a:t>
            </a:r>
            <a:r>
              <a:rPr lang="fr-CA" dirty="0" err="1"/>
              <a:t>related</a:t>
            </a:r>
            <a:r>
              <a:rPr lang="fr-CA" dirty="0"/>
              <a:t> to a public </a:t>
            </a:r>
            <a:r>
              <a:rPr lang="fr-CA" dirty="0" err="1"/>
              <a:t>servant’s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Fraser’s</a:t>
            </a:r>
            <a:r>
              <a:rPr lang="fr-CA" dirty="0"/>
              <a:t> </a:t>
            </a:r>
            <a:r>
              <a:rPr lang="fr-CA" dirty="0" err="1"/>
              <a:t>criticisms</a:t>
            </a:r>
            <a:r>
              <a:rPr lang="fr-CA" dirty="0"/>
              <a:t> </a:t>
            </a:r>
            <a:r>
              <a:rPr lang="fr-CA" dirty="0" err="1"/>
              <a:t>crossed</a:t>
            </a:r>
            <a:r>
              <a:rPr lang="fr-CA" dirty="0"/>
              <a:t> a line and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</a:t>
            </a:r>
            <a:r>
              <a:rPr lang="fr-CA" dirty="0" err="1"/>
              <a:t>related</a:t>
            </a:r>
            <a:r>
              <a:rPr lang="fr-CA" dirty="0"/>
              <a:t> to 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34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« </a:t>
            </a:r>
            <a:r>
              <a:rPr lang="fr-CA" dirty="0" err="1"/>
              <a:t>federal</a:t>
            </a:r>
            <a:r>
              <a:rPr lang="fr-CA" dirty="0"/>
              <a:t> public servants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loyal to </a:t>
            </a:r>
            <a:r>
              <a:rPr lang="fr-CA" dirty="0" err="1"/>
              <a:t>their</a:t>
            </a:r>
            <a:r>
              <a:rPr lang="fr-CA" dirty="0"/>
              <a:t> employer, the </a:t>
            </a:r>
            <a:r>
              <a:rPr lang="fr-CA" dirty="0" err="1"/>
              <a:t>Government</a:t>
            </a:r>
            <a:r>
              <a:rPr lang="fr-CA" dirty="0"/>
              <a:t> of Canada. The </a:t>
            </a:r>
            <a:r>
              <a:rPr lang="fr-CA" dirty="0" err="1"/>
              <a:t>loyalty</a:t>
            </a:r>
            <a:r>
              <a:rPr lang="fr-CA" dirty="0"/>
              <a:t> </a:t>
            </a:r>
            <a:r>
              <a:rPr lang="fr-CA" dirty="0" err="1"/>
              <a:t>owed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the </a:t>
            </a:r>
            <a:r>
              <a:rPr lang="fr-CA" dirty="0" err="1"/>
              <a:t>Government</a:t>
            </a:r>
            <a:r>
              <a:rPr lang="fr-CA" dirty="0"/>
              <a:t> of Canada, not the </a:t>
            </a:r>
            <a:r>
              <a:rPr lang="fr-CA" dirty="0" err="1"/>
              <a:t>political</a:t>
            </a:r>
            <a:r>
              <a:rPr lang="fr-CA" dirty="0"/>
              <a:t> party in power at </a:t>
            </a:r>
            <a:r>
              <a:rPr lang="fr-CA" dirty="0" err="1"/>
              <a:t>any</a:t>
            </a:r>
            <a:r>
              <a:rPr lang="fr-CA" dirty="0"/>
              <a:t> one time. »</a:t>
            </a:r>
          </a:p>
          <a:p>
            <a:r>
              <a:rPr lang="fr-CA" dirty="0"/>
              <a:t>A public servant </a:t>
            </a:r>
            <a:r>
              <a:rPr lang="fr-CA" dirty="0" err="1"/>
              <a:t>may</a:t>
            </a:r>
            <a:r>
              <a:rPr lang="fr-CA" dirty="0"/>
              <a:t> oppose the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policies</a:t>
            </a:r>
            <a:r>
              <a:rPr lang="fr-CA" dirty="0"/>
              <a:t> in the </a:t>
            </a:r>
            <a:r>
              <a:rPr lang="fr-CA" dirty="0" err="1"/>
              <a:t>following</a:t>
            </a:r>
            <a:r>
              <a:rPr lang="fr-CA" dirty="0"/>
              <a:t> cases:</a:t>
            </a:r>
          </a:p>
          <a:p>
            <a:pPr lvl="1"/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engaged</a:t>
            </a:r>
            <a:r>
              <a:rPr lang="fr-CA" dirty="0"/>
              <a:t> in </a:t>
            </a:r>
            <a:r>
              <a:rPr lang="fr-CA" dirty="0" err="1"/>
              <a:t>illegal</a:t>
            </a:r>
            <a:r>
              <a:rPr lang="fr-CA" dirty="0"/>
              <a:t> </a:t>
            </a:r>
            <a:r>
              <a:rPr lang="fr-CA" dirty="0" err="1"/>
              <a:t>acts</a:t>
            </a:r>
            <a:endParaRPr lang="fr-CA" dirty="0"/>
          </a:p>
          <a:p>
            <a:pPr lvl="1"/>
            <a:r>
              <a:rPr lang="fr-CA" dirty="0"/>
              <a:t>The </a:t>
            </a:r>
            <a:r>
              <a:rPr lang="fr-CA" dirty="0" err="1"/>
              <a:t>policies</a:t>
            </a:r>
            <a:r>
              <a:rPr lang="fr-CA" dirty="0"/>
              <a:t> </a:t>
            </a:r>
            <a:r>
              <a:rPr lang="fr-CA" dirty="0" err="1"/>
              <a:t>jeopardize</a:t>
            </a:r>
            <a:r>
              <a:rPr lang="fr-CA" dirty="0"/>
              <a:t> life, </a:t>
            </a:r>
            <a:r>
              <a:rPr lang="fr-CA" dirty="0" err="1"/>
              <a:t>health</a:t>
            </a:r>
            <a:r>
              <a:rPr lang="fr-CA" dirty="0"/>
              <a:t>, or </a:t>
            </a:r>
            <a:r>
              <a:rPr lang="fr-CA" dirty="0" err="1"/>
              <a:t>safety</a:t>
            </a:r>
            <a:endParaRPr lang="fr-CA" dirty="0"/>
          </a:p>
          <a:p>
            <a:pPr lvl="1"/>
            <a:r>
              <a:rPr lang="fr-CA" dirty="0"/>
              <a:t>The </a:t>
            </a:r>
            <a:r>
              <a:rPr lang="fr-CA" dirty="0" err="1"/>
              <a:t>criticism</a:t>
            </a:r>
            <a:r>
              <a:rPr lang="fr-CA" dirty="0"/>
              <a:t> has no impact on the public </a:t>
            </a:r>
            <a:r>
              <a:rPr lang="fr-CA" dirty="0" err="1"/>
              <a:t>servant’s</a:t>
            </a:r>
            <a:r>
              <a:rPr lang="fr-CA" dirty="0"/>
              <a:t> </a:t>
            </a:r>
            <a:r>
              <a:rPr lang="fr-CA" dirty="0" err="1"/>
              <a:t>ability</a:t>
            </a:r>
            <a:r>
              <a:rPr lang="fr-CA" dirty="0"/>
              <a:t> to </a:t>
            </a:r>
            <a:r>
              <a:rPr lang="fr-CA" dirty="0" err="1"/>
              <a:t>perform</a:t>
            </a:r>
            <a:r>
              <a:rPr lang="fr-CA" dirty="0"/>
              <a:t> </a:t>
            </a:r>
            <a:r>
              <a:rPr lang="fr-CA" dirty="0" err="1"/>
              <a:t>his</a:t>
            </a:r>
            <a:r>
              <a:rPr lang="fr-CA" dirty="0"/>
              <a:t> or </a:t>
            </a:r>
            <a:r>
              <a:rPr lang="fr-CA" dirty="0" err="1"/>
              <a:t>her</a:t>
            </a:r>
            <a:r>
              <a:rPr lang="fr-CA" dirty="0"/>
              <a:t> </a:t>
            </a:r>
            <a:r>
              <a:rPr lang="fr-CA" dirty="0" err="1"/>
              <a:t>duties</a:t>
            </a:r>
            <a:endParaRPr lang="fr-CA" dirty="0"/>
          </a:p>
          <a:p>
            <a:r>
              <a:rPr lang="fr-CA" dirty="0"/>
              <a:t>« a public servant (…) must not engage (…) in </a:t>
            </a:r>
            <a:r>
              <a:rPr lang="fr-CA" dirty="0" err="1"/>
              <a:t>sustained</a:t>
            </a:r>
            <a:r>
              <a:rPr lang="fr-CA" dirty="0"/>
              <a:t> and </a:t>
            </a:r>
            <a:r>
              <a:rPr lang="fr-CA" dirty="0" err="1"/>
              <a:t>highly</a:t>
            </a:r>
            <a:r>
              <a:rPr lang="fr-CA" dirty="0"/>
              <a:t> visible </a:t>
            </a:r>
            <a:r>
              <a:rPr lang="fr-CA" dirty="0" err="1"/>
              <a:t>attacks</a:t>
            </a:r>
            <a:r>
              <a:rPr lang="fr-CA" dirty="0"/>
              <a:t> on major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policies</a:t>
            </a:r>
            <a:r>
              <a:rPr lang="fr-CA" dirty="0"/>
              <a:t> »</a:t>
            </a:r>
          </a:p>
          <a:p>
            <a:pPr lvl="1"/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70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/>
              <a:t>Osborne v. Canada (1991)</a:t>
            </a:r>
          </a:p>
          <a:p>
            <a:r>
              <a:rPr lang="fr-CA" dirty="0"/>
              <a:t>Public servants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concerned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restrictions in the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violated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not attend a </a:t>
            </a:r>
            <a:r>
              <a:rPr lang="fr-CA" dirty="0" err="1"/>
              <a:t>political</a:t>
            </a:r>
            <a:r>
              <a:rPr lang="fr-CA" dirty="0"/>
              <a:t> convention or </a:t>
            </a:r>
            <a:r>
              <a:rPr lang="fr-CA" dirty="0" err="1"/>
              <a:t>work</a:t>
            </a:r>
            <a:r>
              <a:rPr lang="fr-CA" dirty="0"/>
              <a:t> for or </a:t>
            </a:r>
            <a:r>
              <a:rPr lang="fr-CA" dirty="0" err="1"/>
              <a:t>against</a:t>
            </a:r>
            <a:r>
              <a:rPr lang="fr-CA" dirty="0"/>
              <a:t> a </a:t>
            </a:r>
            <a:r>
              <a:rPr lang="fr-CA" dirty="0" err="1"/>
              <a:t>political</a:t>
            </a:r>
            <a:r>
              <a:rPr lang="fr-CA" dirty="0"/>
              <a:t> candidate.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right of free speech and </a:t>
            </a:r>
            <a:r>
              <a:rPr lang="fr-CA" dirty="0" err="1"/>
              <a:t>freedom</a:t>
            </a:r>
            <a:r>
              <a:rPr lang="fr-CA" dirty="0"/>
              <a:t> of association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infringed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693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restrictions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justified</a:t>
            </a:r>
            <a:r>
              <a:rPr lang="fr-CA" dirty="0"/>
              <a:t> to </a:t>
            </a:r>
            <a:r>
              <a:rPr lang="fr-CA" dirty="0" err="1"/>
              <a:t>maintain</a:t>
            </a:r>
            <a:r>
              <a:rPr lang="fr-CA" dirty="0"/>
              <a:t> an impartial public service. </a:t>
            </a:r>
          </a:p>
          <a:p>
            <a:endParaRPr lang="fr-CA" dirty="0"/>
          </a:p>
          <a:p>
            <a:r>
              <a:rPr lang="fr-CA" dirty="0"/>
              <a:t>The Supreme </a:t>
            </a:r>
            <a:r>
              <a:rPr lang="fr-CA" dirty="0" err="1"/>
              <a:t>sided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plaintiff</a:t>
            </a:r>
            <a:r>
              <a:rPr lang="fr-CA" dirty="0"/>
              <a:t>. It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prohibitions </a:t>
            </a:r>
            <a:r>
              <a:rPr lang="fr-CA" dirty="0" err="1"/>
              <a:t>were</a:t>
            </a:r>
            <a:r>
              <a:rPr lang="fr-CA" dirty="0"/>
              <a:t> « over-inclusive and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beyond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necessary</a:t>
            </a:r>
            <a:r>
              <a:rPr lang="fr-CA" dirty="0"/>
              <a:t> » to </a:t>
            </a:r>
            <a:r>
              <a:rPr lang="fr-CA" dirty="0" err="1"/>
              <a:t>ensure</a:t>
            </a:r>
            <a:r>
              <a:rPr lang="fr-CA" dirty="0"/>
              <a:t> an impartial civil service.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maintained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public servants must </a:t>
            </a:r>
            <a:r>
              <a:rPr lang="fr-CA" dirty="0" err="1"/>
              <a:t>take</a:t>
            </a:r>
            <a:r>
              <a:rPr lang="fr-CA" dirty="0"/>
              <a:t> an </a:t>
            </a:r>
            <a:r>
              <a:rPr lang="fr-CA" dirty="0" err="1"/>
              <a:t>unpaid</a:t>
            </a:r>
            <a:r>
              <a:rPr lang="fr-CA" dirty="0"/>
              <a:t> </a:t>
            </a:r>
            <a:r>
              <a:rPr lang="fr-CA" dirty="0" err="1"/>
              <a:t>leave</a:t>
            </a:r>
            <a:r>
              <a:rPr lang="fr-CA" dirty="0"/>
              <a:t> to run as candidates and restrictions on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activities</a:t>
            </a:r>
            <a:r>
              <a:rPr lang="fr-CA" dirty="0"/>
              <a:t> of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77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 err="1"/>
              <a:t>Haydon</a:t>
            </a:r>
            <a:r>
              <a:rPr lang="fr-CA" b="1" u="sng" dirty="0"/>
              <a:t> v. Canada (2004)</a:t>
            </a:r>
          </a:p>
          <a:p>
            <a:r>
              <a:rPr lang="en-CA" dirty="0"/>
              <a:t>A veterinarian working for Health Canada was suspended 10 days for telling a reporter that governmental decisions were motivated by politics rather than real health concerns. </a:t>
            </a:r>
          </a:p>
          <a:p>
            <a:r>
              <a:rPr lang="en-CA" dirty="0"/>
              <a:t>This employee had been critical of the government before, and had been warned by her employer. </a:t>
            </a:r>
          </a:p>
          <a:p>
            <a:endParaRPr lang="en-CA" dirty="0"/>
          </a:p>
          <a:p>
            <a:r>
              <a:rPr lang="en-CA" dirty="0"/>
              <a:t>The Court sided with the government, stating that “The duty of loyalty constitutes a reasonable limit on freedom of expression”</a:t>
            </a:r>
          </a:p>
        </p:txBody>
      </p:sp>
    </p:spTree>
    <p:extLst>
      <p:ext uri="{BB962C8B-B14F-4D97-AF65-F5344CB8AC3E}">
        <p14:creationId xmlns:p14="http://schemas.microsoft.com/office/powerpoint/2010/main" val="97301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36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1867,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spent</a:t>
            </a:r>
            <a:r>
              <a:rPr lang="fr-CA" dirty="0"/>
              <a:t> 14 millions, and </a:t>
            </a:r>
            <a:r>
              <a:rPr lang="fr-CA" dirty="0" err="1"/>
              <a:t>earned</a:t>
            </a:r>
            <a:r>
              <a:rPr lang="fr-CA" dirty="0"/>
              <a:t> about the </a:t>
            </a:r>
            <a:r>
              <a:rPr lang="fr-CA" dirty="0" err="1"/>
              <a:t>same</a:t>
            </a:r>
            <a:r>
              <a:rPr lang="fr-CA" dirty="0"/>
              <a:t> in revenue. </a:t>
            </a:r>
          </a:p>
          <a:p>
            <a:endParaRPr lang="fr-CA" dirty="0"/>
          </a:p>
          <a:p>
            <a:r>
              <a:rPr lang="fr-CA" dirty="0"/>
              <a:t>In 1873,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10 major </a:t>
            </a:r>
            <a:r>
              <a:rPr lang="fr-CA" dirty="0" err="1"/>
              <a:t>departments</a:t>
            </a:r>
            <a:r>
              <a:rPr lang="fr-CA" dirty="0"/>
              <a:t> and four main </a:t>
            </a:r>
            <a:r>
              <a:rPr lang="fr-CA" dirty="0" err="1"/>
              <a:t>agencies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had</a:t>
            </a:r>
            <a:r>
              <a:rPr lang="fr-CA" dirty="0"/>
              <a:t> about 12 </a:t>
            </a:r>
            <a:r>
              <a:rPr lang="fr-CA" dirty="0" err="1"/>
              <a:t>thousands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in the </a:t>
            </a:r>
            <a:r>
              <a:rPr lang="fr-CA" dirty="0" err="1"/>
              <a:t>early</a:t>
            </a:r>
            <a:r>
              <a:rPr lang="fr-CA" dirty="0"/>
              <a:t> 1900s.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066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7095-E6E3-43FA-9632-3E2A21A6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415A-4377-4D6E-976B-1DCAEF48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  <a:p>
            <a:r>
              <a:rPr lang="en-CA" dirty="0"/>
              <a:t>The Evolution of the Canadian Bureaucracy</a:t>
            </a:r>
          </a:p>
          <a:p>
            <a:r>
              <a:rPr lang="en-CA" dirty="0"/>
              <a:t>Public Administration Today</a:t>
            </a:r>
          </a:p>
          <a:p>
            <a:r>
              <a:rPr lang="en-CA" dirty="0"/>
              <a:t>Politicians and Public Servants</a:t>
            </a:r>
          </a:p>
        </p:txBody>
      </p:sp>
    </p:spTree>
    <p:extLst>
      <p:ext uri="{BB962C8B-B14F-4D97-AF65-F5344CB8AC3E}">
        <p14:creationId xmlns:p14="http://schemas.microsoft.com/office/powerpoint/2010/main" val="363391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1960,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5.7 billion per </a:t>
            </a:r>
            <a:r>
              <a:rPr lang="fr-CA" dirty="0" err="1"/>
              <a:t>year</a:t>
            </a:r>
            <a:r>
              <a:rPr lang="fr-CA" dirty="0"/>
              <a:t>.(More </a:t>
            </a:r>
            <a:r>
              <a:rPr lang="fr-CA" dirty="0" err="1"/>
              <a:t>than</a:t>
            </a:r>
            <a:r>
              <a:rPr lang="fr-CA" dirty="0"/>
              <a:t> 400 times more </a:t>
            </a:r>
            <a:r>
              <a:rPr lang="fr-CA" dirty="0" err="1"/>
              <a:t>than</a:t>
            </a:r>
            <a:r>
              <a:rPr lang="fr-CA" dirty="0"/>
              <a:t> in 1867)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included</a:t>
            </a:r>
            <a:r>
              <a:rPr lang="fr-CA" dirty="0"/>
              <a:t> 92 major </a:t>
            </a:r>
            <a:r>
              <a:rPr lang="fr-CA" dirty="0" err="1"/>
              <a:t>departments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about 200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. (16x more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early</a:t>
            </a:r>
            <a:r>
              <a:rPr lang="fr-CA" dirty="0"/>
              <a:t> 1900)</a:t>
            </a:r>
          </a:p>
          <a:p>
            <a:endParaRPr lang="fr-CA" dirty="0"/>
          </a:p>
          <a:p>
            <a:r>
              <a:rPr lang="fr-CA" dirty="0" err="1"/>
              <a:t>Today</a:t>
            </a:r>
            <a:r>
              <a:rPr lang="fr-CA" dirty="0"/>
              <a:t>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spends</a:t>
            </a:r>
            <a:r>
              <a:rPr lang="fr-CA" dirty="0"/>
              <a:t> 300 billion per </a:t>
            </a:r>
            <a:r>
              <a:rPr lang="fr-CA" dirty="0" err="1"/>
              <a:t>year</a:t>
            </a:r>
            <a:r>
              <a:rPr lang="fr-CA" dirty="0"/>
              <a:t>, comprises </a:t>
            </a:r>
            <a:r>
              <a:rPr lang="fr-CA" dirty="0" err="1"/>
              <a:t>hundreds</a:t>
            </a:r>
            <a:r>
              <a:rPr lang="fr-CA" dirty="0"/>
              <a:t> of </a:t>
            </a:r>
            <a:r>
              <a:rPr lang="fr-CA" dirty="0" err="1"/>
              <a:t>departments</a:t>
            </a:r>
            <a:r>
              <a:rPr lang="fr-CA" dirty="0"/>
              <a:t> and </a:t>
            </a:r>
            <a:r>
              <a:rPr lang="fr-CA" dirty="0" err="1"/>
              <a:t>agencies</a:t>
            </a:r>
            <a:r>
              <a:rPr lang="fr-CA" dirty="0"/>
              <a:t>, and </a:t>
            </a:r>
            <a:r>
              <a:rPr lang="fr-CA" dirty="0" err="1"/>
              <a:t>employs</a:t>
            </a:r>
            <a:r>
              <a:rPr lang="fr-CA" dirty="0"/>
              <a:t> </a:t>
            </a:r>
            <a:r>
              <a:rPr lang="fr-CA" dirty="0" err="1"/>
              <a:t>hundreds</a:t>
            </a:r>
            <a:r>
              <a:rPr lang="fr-CA" dirty="0"/>
              <a:t> of </a:t>
            </a:r>
            <a:r>
              <a:rPr lang="fr-CA" dirty="0" err="1"/>
              <a:t>thousands</a:t>
            </a:r>
            <a:r>
              <a:rPr lang="fr-CA" dirty="0"/>
              <a:t> of people.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281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774680" cy="5079999"/>
          </a:xfrm>
        </p:spPr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employees</a:t>
            </a:r>
            <a:r>
              <a:rPr lang="fr-CA" dirty="0"/>
              <a:t> </a:t>
            </a:r>
            <a:r>
              <a:rPr lang="fr-CA" dirty="0" err="1"/>
              <a:t>depends</a:t>
            </a:r>
            <a:r>
              <a:rPr lang="fr-CA" dirty="0"/>
              <a:t> on how one </a:t>
            </a:r>
            <a:r>
              <a:rPr lang="fr-CA" dirty="0" err="1"/>
              <a:t>defines</a:t>
            </a:r>
            <a:r>
              <a:rPr lang="fr-CA" dirty="0"/>
              <a:t> the public service: </a:t>
            </a:r>
          </a:p>
          <a:p>
            <a:endParaRPr lang="fr-CA" dirty="0"/>
          </a:p>
          <a:p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216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</a:t>
            </a:r>
          </a:p>
          <a:p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, Crown corporations, and </a:t>
            </a:r>
            <a:r>
              <a:rPr lang="fr-CA" dirty="0" err="1"/>
              <a:t>regulatory</a:t>
            </a:r>
            <a:r>
              <a:rPr lang="fr-CA" dirty="0"/>
              <a:t> commissions </a:t>
            </a:r>
            <a:r>
              <a:rPr lang="fr-CA" dirty="0" err="1"/>
              <a:t>include</a:t>
            </a:r>
            <a:r>
              <a:rPr lang="fr-CA" dirty="0"/>
              <a:t> 282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. </a:t>
            </a:r>
          </a:p>
          <a:p>
            <a:r>
              <a:rPr lang="fr-CA" dirty="0" err="1"/>
              <a:t>Using</a:t>
            </a:r>
            <a:r>
              <a:rPr lang="fr-CA" dirty="0"/>
              <a:t> a </a:t>
            </a:r>
            <a:r>
              <a:rPr lang="fr-CA" dirty="0" err="1"/>
              <a:t>broad</a:t>
            </a:r>
            <a:r>
              <a:rPr lang="fr-CA" dirty="0"/>
              <a:t> </a:t>
            </a:r>
            <a:r>
              <a:rPr lang="fr-CA" dirty="0" err="1"/>
              <a:t>definition</a:t>
            </a:r>
            <a:r>
              <a:rPr lang="fr-CA" dirty="0"/>
              <a:t> of public service, </a:t>
            </a:r>
            <a:r>
              <a:rPr lang="fr-CA" dirty="0" err="1"/>
              <a:t>Statistics</a:t>
            </a:r>
            <a:r>
              <a:rPr lang="fr-CA" dirty="0"/>
              <a:t> Canada reports 427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</a:t>
            </a:r>
            <a:r>
              <a:rPr lang="fr-CA" dirty="0" err="1"/>
              <a:t>working</a:t>
            </a:r>
            <a:r>
              <a:rPr lang="fr-CA" dirty="0"/>
              <a:t> for the Canadian </a:t>
            </a:r>
            <a:r>
              <a:rPr lang="fr-CA" dirty="0" err="1"/>
              <a:t>federal</a:t>
            </a:r>
            <a:r>
              <a:rPr lang="fr-CA" dirty="0"/>
              <a:t> public service. </a:t>
            </a:r>
          </a:p>
          <a:p>
            <a:endParaRPr lang="fr-CA" dirty="0"/>
          </a:p>
          <a:p>
            <a:r>
              <a:rPr lang="fr-CA" dirty="0"/>
              <a:t>Paul Thomas (</a:t>
            </a:r>
            <a:r>
              <a:rPr lang="fr-CA" dirty="0" err="1"/>
              <a:t>textbook</a:t>
            </a:r>
            <a:r>
              <a:rPr lang="fr-CA" dirty="0"/>
              <a:t>) notes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although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numbers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seem</a:t>
            </a:r>
            <a:r>
              <a:rPr lang="fr-CA" dirty="0"/>
              <a:t> large, the public service has been </a:t>
            </a:r>
            <a:r>
              <a:rPr lang="fr-CA" dirty="0" err="1"/>
              <a:t>growing</a:t>
            </a:r>
            <a:r>
              <a:rPr lang="fr-CA" dirty="0"/>
              <a:t> more </a:t>
            </a:r>
            <a:r>
              <a:rPr lang="fr-CA" dirty="0" err="1"/>
              <a:t>slowly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the Canadian population.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12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public service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in multiple </a:t>
            </a:r>
            <a:r>
              <a:rPr lang="fr-CA" dirty="0" err="1"/>
              <a:t>organizations</a:t>
            </a:r>
            <a:r>
              <a:rPr lang="fr-CA" dirty="0"/>
              <a:t>, </a:t>
            </a:r>
            <a:r>
              <a:rPr lang="fr-CA" dirty="0" err="1"/>
              <a:t>such</a:t>
            </a:r>
            <a:r>
              <a:rPr lang="fr-CA" dirty="0"/>
              <a:t> as central </a:t>
            </a:r>
            <a:r>
              <a:rPr lang="fr-CA" dirty="0" err="1"/>
              <a:t>agencies</a:t>
            </a:r>
            <a:r>
              <a:rPr lang="fr-CA" dirty="0"/>
              <a:t>,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, and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Central </a:t>
            </a:r>
            <a:r>
              <a:rPr lang="fr-CA" dirty="0" err="1"/>
              <a:t>Agencies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assist the Prime </a:t>
            </a:r>
            <a:r>
              <a:rPr lang="fr-CA" dirty="0" err="1"/>
              <a:t>Minister</a:t>
            </a:r>
            <a:r>
              <a:rPr lang="fr-CA" dirty="0"/>
              <a:t> and Cabinet.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the Prime </a:t>
            </a:r>
            <a:r>
              <a:rPr lang="fr-CA" dirty="0" err="1"/>
              <a:t>Minister’s</a:t>
            </a:r>
            <a:r>
              <a:rPr lang="fr-CA" dirty="0"/>
              <a:t> Office (PMO), the </a:t>
            </a:r>
            <a:r>
              <a:rPr lang="fr-CA" dirty="0" err="1"/>
              <a:t>Privy</a:t>
            </a:r>
            <a:r>
              <a:rPr lang="fr-CA" dirty="0"/>
              <a:t> Council office (PCO), the </a:t>
            </a:r>
            <a:r>
              <a:rPr lang="fr-CA" dirty="0" err="1"/>
              <a:t>Treasury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, and the </a:t>
            </a:r>
            <a:r>
              <a:rPr lang="fr-CA" dirty="0" err="1"/>
              <a:t>Department</a:t>
            </a:r>
            <a:r>
              <a:rPr lang="fr-CA" dirty="0"/>
              <a:t> of Finance.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/>
              <a:t>Prime </a:t>
            </a:r>
            <a:r>
              <a:rPr lang="fr-CA" b="1" dirty="0" err="1"/>
              <a:t>Minister’s</a:t>
            </a:r>
            <a:r>
              <a:rPr lang="fr-CA" b="1" dirty="0"/>
              <a:t> Office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overtly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. </a:t>
            </a:r>
          </a:p>
          <a:p>
            <a:r>
              <a:rPr lang="fr-CA" dirty="0" err="1"/>
              <a:t>Unlike</a:t>
            </a:r>
            <a:r>
              <a:rPr lang="fr-CA" dirty="0"/>
              <a:t> the </a:t>
            </a:r>
            <a:r>
              <a:rPr lang="fr-CA" dirty="0" err="1"/>
              <a:t>rest</a:t>
            </a:r>
            <a:r>
              <a:rPr lang="fr-CA" dirty="0"/>
              <a:t> of the civil service, </a:t>
            </a:r>
            <a:r>
              <a:rPr lang="fr-CA" dirty="0" err="1"/>
              <a:t>appointments</a:t>
            </a:r>
            <a:r>
              <a:rPr lang="fr-CA" dirty="0"/>
              <a:t> are </a:t>
            </a:r>
            <a:r>
              <a:rPr lang="fr-CA" dirty="0" err="1"/>
              <a:t>directly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and made by the Prime </a:t>
            </a:r>
            <a:r>
              <a:rPr lang="fr-CA" dirty="0" err="1"/>
              <a:t>Minister</a:t>
            </a:r>
            <a:r>
              <a:rPr lang="fr-CA" dirty="0"/>
              <a:t> and the Chief of Staff (</a:t>
            </a:r>
            <a:r>
              <a:rPr lang="fr-CA" dirty="0" err="1"/>
              <a:t>head</a:t>
            </a:r>
            <a:r>
              <a:rPr lang="fr-CA" dirty="0"/>
              <a:t> of PMO)</a:t>
            </a:r>
          </a:p>
          <a:p>
            <a:r>
              <a:rPr lang="fr-CA" dirty="0"/>
              <a:t>The PMO </a:t>
            </a:r>
            <a:r>
              <a:rPr lang="fr-CA" dirty="0" err="1"/>
              <a:t>is</a:t>
            </a:r>
            <a:r>
              <a:rPr lang="fr-CA" dirty="0"/>
              <a:t> in </a:t>
            </a:r>
            <a:r>
              <a:rPr lang="fr-CA" dirty="0" err="1"/>
              <a:t>charged</a:t>
            </a:r>
            <a:r>
              <a:rPr lang="fr-CA" dirty="0"/>
              <a:t> of </a:t>
            </a:r>
            <a:r>
              <a:rPr lang="fr-CA" dirty="0" err="1"/>
              <a:t>preparing</a:t>
            </a:r>
            <a:r>
              <a:rPr lang="fr-CA" dirty="0"/>
              <a:t> the Speech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Throne</a:t>
            </a:r>
            <a:r>
              <a:rPr lang="fr-CA" dirty="0"/>
              <a:t> at the </a:t>
            </a:r>
            <a:r>
              <a:rPr lang="fr-CA" dirty="0" err="1"/>
              <a:t>beginning</a:t>
            </a:r>
            <a:r>
              <a:rPr lang="fr-CA" dirty="0"/>
              <a:t> of a session of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r>
              <a:rPr lang="en-CA" dirty="0"/>
              <a:t>It monitors political development and provides political advice to the Prime Minister. </a:t>
            </a:r>
          </a:p>
          <a:p>
            <a:r>
              <a:rPr lang="en-CA" dirty="0"/>
              <a:t>It performs public relations work, including survey analysis and preparing press conferences. </a:t>
            </a:r>
          </a:p>
        </p:txBody>
      </p:sp>
    </p:spTree>
    <p:extLst>
      <p:ext uri="{BB962C8B-B14F-4D97-AF65-F5344CB8AC3E}">
        <p14:creationId xmlns:p14="http://schemas.microsoft.com/office/powerpoint/2010/main" val="26738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 err="1"/>
              <a:t>Privy</a:t>
            </a:r>
            <a:r>
              <a:rPr lang="fr-CA" b="1" dirty="0"/>
              <a:t> Council Office </a:t>
            </a:r>
            <a:r>
              <a:rPr lang="fr-CA" dirty="0"/>
              <a:t>supports the Prime </a:t>
            </a:r>
            <a:r>
              <a:rPr lang="fr-CA" dirty="0" err="1"/>
              <a:t>Minister</a:t>
            </a:r>
            <a:r>
              <a:rPr lang="fr-CA" dirty="0"/>
              <a:t> and the Cabinet. </a:t>
            </a:r>
          </a:p>
          <a:p>
            <a:r>
              <a:rPr lang="fr-CA" dirty="0"/>
              <a:t>The </a:t>
            </a:r>
            <a:r>
              <a:rPr lang="fr-CA" dirty="0" err="1"/>
              <a:t>person</a:t>
            </a:r>
            <a:r>
              <a:rPr lang="fr-CA" dirty="0"/>
              <a:t> in charge of the PCO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clerk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Council. </a:t>
            </a:r>
          </a:p>
          <a:p>
            <a:r>
              <a:rPr lang="fr-CA" dirty="0"/>
              <a:t>The PCO </a:t>
            </a:r>
            <a:r>
              <a:rPr lang="fr-CA" dirty="0" err="1"/>
              <a:t>is</a:t>
            </a:r>
            <a:r>
              <a:rPr lang="fr-CA" dirty="0"/>
              <a:t> in charge of </a:t>
            </a:r>
            <a:r>
              <a:rPr lang="fr-CA" dirty="0" err="1"/>
              <a:t>coordinating</a:t>
            </a:r>
            <a:r>
              <a:rPr lang="fr-CA" dirty="0"/>
              <a:t> Cabinet </a:t>
            </a:r>
            <a:r>
              <a:rPr lang="fr-CA" dirty="0" err="1"/>
              <a:t>activities</a:t>
            </a:r>
            <a:r>
              <a:rPr lang="fr-CA" dirty="0"/>
              <a:t>, </a:t>
            </a:r>
            <a:r>
              <a:rPr lang="fr-CA" dirty="0" err="1"/>
              <a:t>take</a:t>
            </a:r>
            <a:r>
              <a:rPr lang="fr-CA" dirty="0"/>
              <a:t> minutes of Cabinet meetings, and </a:t>
            </a:r>
            <a:r>
              <a:rPr lang="fr-CA" dirty="0" err="1"/>
              <a:t>communicate</a:t>
            </a:r>
            <a:r>
              <a:rPr lang="fr-CA" dirty="0"/>
              <a:t> </a:t>
            </a:r>
            <a:r>
              <a:rPr lang="fr-CA" dirty="0" err="1"/>
              <a:t>Cabinet’s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to the </a:t>
            </a:r>
            <a:r>
              <a:rPr lang="fr-CA" dirty="0" err="1"/>
              <a:t>bureaucracy</a:t>
            </a:r>
            <a:r>
              <a:rPr lang="fr-CA" dirty="0"/>
              <a:t>. </a:t>
            </a:r>
          </a:p>
          <a:p>
            <a:r>
              <a:rPr lang="fr-CA" dirty="0" err="1"/>
              <a:t>Unlike</a:t>
            </a:r>
            <a:r>
              <a:rPr lang="fr-CA" dirty="0"/>
              <a:t> the PMO, the PCO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staffed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career</a:t>
            </a:r>
            <a:r>
              <a:rPr lang="fr-CA" dirty="0"/>
              <a:t> public servants and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responsible</a:t>
            </a:r>
            <a:r>
              <a:rPr lang="fr-CA" dirty="0"/>
              <a:t> for the </a:t>
            </a:r>
            <a:r>
              <a:rPr lang="fr-CA" dirty="0" err="1"/>
              <a:t>development</a:t>
            </a:r>
            <a:r>
              <a:rPr lang="fr-CA" dirty="0"/>
              <a:t> and coordination of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80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 err="1"/>
              <a:t>Treasury</a:t>
            </a:r>
            <a:r>
              <a:rPr lang="fr-CA" b="1" dirty="0"/>
              <a:t> </a:t>
            </a:r>
            <a:r>
              <a:rPr lang="fr-CA" b="1" dirty="0" err="1"/>
              <a:t>Board</a:t>
            </a:r>
            <a:r>
              <a:rPr lang="fr-CA" b="1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supervision of the </a:t>
            </a:r>
            <a:r>
              <a:rPr lang="fr-CA" dirty="0" err="1"/>
              <a:t>President</a:t>
            </a:r>
            <a:r>
              <a:rPr lang="fr-CA" dirty="0"/>
              <a:t> of the </a:t>
            </a:r>
            <a:r>
              <a:rPr lang="fr-CA" dirty="0" err="1"/>
              <a:t>Treasury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Board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charged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reviewing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expenditures</a:t>
            </a:r>
            <a:r>
              <a:rPr lang="fr-CA" dirty="0"/>
              <a:t> and personnel management. </a:t>
            </a:r>
          </a:p>
          <a:p>
            <a:r>
              <a:rPr lang="fr-CA" dirty="0"/>
              <a:t>The </a:t>
            </a:r>
            <a:r>
              <a:rPr lang="fr-CA" dirty="0" err="1"/>
              <a:t>annual</a:t>
            </a:r>
            <a:r>
              <a:rPr lang="fr-CA" dirty="0"/>
              <a:t> budget must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approved</a:t>
            </a:r>
            <a:r>
              <a:rPr lang="fr-CA" dirty="0"/>
              <a:t> by the </a:t>
            </a:r>
            <a:r>
              <a:rPr lang="fr-CA" dirty="0" err="1"/>
              <a:t>board</a:t>
            </a:r>
            <a:r>
              <a:rPr lang="fr-CA" dirty="0"/>
              <a:t>. This </a:t>
            </a:r>
            <a:r>
              <a:rPr lang="fr-CA" dirty="0" err="1"/>
              <a:t>involves</a:t>
            </a:r>
            <a:r>
              <a:rPr lang="fr-CA" dirty="0"/>
              <a:t> communication and </a:t>
            </a:r>
            <a:r>
              <a:rPr lang="fr-CA" dirty="0" err="1"/>
              <a:t>negotiation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all Cabinet portfolios. 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sets </a:t>
            </a:r>
            <a:r>
              <a:rPr lang="fr-CA" dirty="0" err="1"/>
              <a:t>rules</a:t>
            </a:r>
            <a:r>
              <a:rPr lang="fr-CA" dirty="0"/>
              <a:t> over salaries, job classification, and promotion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merit</a:t>
            </a:r>
            <a:r>
              <a:rPr lang="fr-CA" dirty="0"/>
              <a:t> in the public service.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886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 err="1"/>
              <a:t>Department</a:t>
            </a:r>
            <a:r>
              <a:rPr lang="fr-CA" b="1" dirty="0"/>
              <a:t> of Finance </a:t>
            </a:r>
            <a:r>
              <a:rPr lang="fr-CA" dirty="0" err="1"/>
              <a:t>analyzes</a:t>
            </a:r>
            <a:r>
              <a:rPr lang="fr-CA" dirty="0"/>
              <a:t> taxation </a:t>
            </a:r>
            <a:r>
              <a:rPr lang="fr-CA" dirty="0" err="1"/>
              <a:t>policy</a:t>
            </a:r>
            <a:r>
              <a:rPr lang="fr-CA" dirty="0"/>
              <a:t> and the impact of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on the </a:t>
            </a:r>
            <a:r>
              <a:rPr lang="fr-CA" dirty="0" err="1"/>
              <a:t>economy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forecasts</a:t>
            </a:r>
            <a:r>
              <a:rPr lang="fr-CA" dirty="0"/>
              <a:t> of the </a:t>
            </a:r>
            <a:r>
              <a:rPr lang="fr-CA" dirty="0" err="1"/>
              <a:t>economy</a:t>
            </a:r>
            <a:r>
              <a:rPr lang="fr-CA" dirty="0"/>
              <a:t> and </a:t>
            </a:r>
            <a:r>
              <a:rPr lang="fr-CA" dirty="0" err="1"/>
              <a:t>advice</a:t>
            </a:r>
            <a:r>
              <a:rPr lang="fr-CA" dirty="0"/>
              <a:t> on how to </a:t>
            </a:r>
            <a:r>
              <a:rPr lang="fr-CA" dirty="0" err="1"/>
              <a:t>improve</a:t>
            </a:r>
            <a:r>
              <a:rPr lang="fr-CA" dirty="0"/>
              <a:t> the </a:t>
            </a:r>
            <a:r>
              <a:rPr lang="fr-CA" dirty="0" err="1"/>
              <a:t>economy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Minister</a:t>
            </a:r>
            <a:r>
              <a:rPr lang="fr-CA" dirty="0"/>
              <a:t> of Finance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presenting</a:t>
            </a:r>
            <a:r>
              <a:rPr lang="fr-CA" dirty="0"/>
              <a:t> the budget to </a:t>
            </a:r>
            <a:r>
              <a:rPr lang="fr-CA" dirty="0" err="1"/>
              <a:t>Parliament</a:t>
            </a:r>
            <a:r>
              <a:rPr lang="fr-CA" dirty="0"/>
              <a:t> and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praise</a:t>
            </a:r>
            <a:r>
              <a:rPr lang="fr-CA" dirty="0"/>
              <a:t> or </a:t>
            </a:r>
            <a:r>
              <a:rPr lang="fr-CA" dirty="0" err="1"/>
              <a:t>blame</a:t>
            </a:r>
            <a:r>
              <a:rPr lang="fr-CA" dirty="0"/>
              <a:t>, </a:t>
            </a:r>
            <a:r>
              <a:rPr lang="fr-CA" dirty="0" err="1"/>
              <a:t>depending</a:t>
            </a:r>
            <a:r>
              <a:rPr lang="fr-CA" dirty="0"/>
              <a:t> on </a:t>
            </a:r>
            <a:r>
              <a:rPr lang="fr-CA" dirty="0" err="1"/>
              <a:t>its</a:t>
            </a:r>
            <a:r>
              <a:rPr lang="fr-CA" dirty="0"/>
              <a:t> contents.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23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 err="1"/>
              <a:t>Government</a:t>
            </a:r>
            <a:r>
              <a:rPr lang="fr-CA" b="1" u="sng" dirty="0"/>
              <a:t> </a:t>
            </a:r>
            <a:r>
              <a:rPr lang="fr-CA" b="1" u="sng" dirty="0" err="1"/>
              <a:t>Departments</a:t>
            </a:r>
            <a:endParaRPr lang="fr-CA" b="1" u="sng" dirty="0"/>
          </a:p>
          <a:p>
            <a:r>
              <a:rPr lang="en-CA" dirty="0"/>
              <a:t>Each department is headed by a Cabinet and is responsible for a range of programs defined by the title of the department. </a:t>
            </a:r>
          </a:p>
          <a:p>
            <a:endParaRPr lang="en-CA" dirty="0"/>
          </a:p>
          <a:p>
            <a:r>
              <a:rPr lang="en-CA" dirty="0"/>
              <a:t>For example:</a:t>
            </a:r>
          </a:p>
          <a:p>
            <a:pPr lvl="1"/>
            <a:r>
              <a:rPr lang="en-CA" dirty="0"/>
              <a:t>Agriculture</a:t>
            </a:r>
          </a:p>
          <a:p>
            <a:pPr lvl="1"/>
            <a:r>
              <a:rPr lang="en-CA" dirty="0"/>
              <a:t>Environment</a:t>
            </a:r>
          </a:p>
          <a:p>
            <a:pPr lvl="1"/>
            <a:r>
              <a:rPr lang="en-CA" dirty="0"/>
              <a:t>Immigration</a:t>
            </a:r>
          </a:p>
          <a:p>
            <a:pPr lvl="1"/>
            <a:r>
              <a:rPr lang="en-CA" dirty="0"/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903682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 are in charge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, the </a:t>
            </a:r>
            <a:r>
              <a:rPr lang="fr-CA" dirty="0" err="1"/>
              <a:t>person</a:t>
            </a:r>
            <a:r>
              <a:rPr lang="fr-CA" dirty="0"/>
              <a:t> </a:t>
            </a:r>
            <a:r>
              <a:rPr lang="fr-CA" dirty="0" err="1"/>
              <a:t>managing</a:t>
            </a:r>
            <a:r>
              <a:rPr lang="fr-CA" dirty="0"/>
              <a:t> the </a:t>
            </a:r>
            <a:r>
              <a:rPr lang="fr-CA" dirty="0" err="1"/>
              <a:t>department</a:t>
            </a:r>
            <a:r>
              <a:rPr lang="fr-CA" dirty="0"/>
              <a:t> on a </a:t>
            </a:r>
            <a:r>
              <a:rPr lang="fr-CA" dirty="0" err="1"/>
              <a:t>continuous</a:t>
            </a:r>
            <a:r>
              <a:rPr lang="fr-CA" dirty="0"/>
              <a:t> basis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 (DM). </a:t>
            </a:r>
          </a:p>
          <a:p>
            <a:endParaRPr lang="fr-CA" dirty="0"/>
          </a:p>
          <a:p>
            <a:r>
              <a:rPr lang="fr-CA" dirty="0" err="1"/>
              <a:t>Departments</a:t>
            </a:r>
            <a:r>
              <a:rPr lang="fr-CA" dirty="0"/>
              <a:t> are not set in stone.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vary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one administration to the </a:t>
            </a:r>
            <a:r>
              <a:rPr lang="fr-CA" dirty="0" err="1"/>
              <a:t>next</a:t>
            </a:r>
            <a:r>
              <a:rPr lang="fr-CA" dirty="0"/>
              <a:t>, </a:t>
            </a:r>
            <a:r>
              <a:rPr lang="fr-CA" dirty="0" err="1"/>
              <a:t>responding</a:t>
            </a:r>
            <a:r>
              <a:rPr lang="fr-CA" dirty="0"/>
              <a:t> to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objectives or new </a:t>
            </a:r>
            <a:r>
              <a:rPr lang="fr-CA" dirty="0" err="1"/>
              <a:t>realities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can change </a:t>
            </a:r>
            <a:r>
              <a:rPr lang="fr-CA" dirty="0" err="1"/>
              <a:t>names</a:t>
            </a:r>
            <a:r>
              <a:rPr lang="fr-CA" dirty="0"/>
              <a:t>, </a:t>
            </a:r>
            <a:r>
              <a:rPr lang="fr-CA" dirty="0" err="1"/>
              <a:t>roles</a:t>
            </a:r>
            <a:r>
              <a:rPr lang="fr-CA" dirty="0"/>
              <a:t>, and the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departments</a:t>
            </a:r>
            <a:r>
              <a:rPr lang="fr-CA" dirty="0"/>
              <a:t> can </a:t>
            </a:r>
            <a:r>
              <a:rPr lang="fr-CA" dirty="0" err="1"/>
              <a:t>increase</a:t>
            </a:r>
            <a:r>
              <a:rPr lang="fr-CA" dirty="0"/>
              <a:t> or </a:t>
            </a:r>
            <a:r>
              <a:rPr lang="fr-CA" dirty="0" err="1"/>
              <a:t>diminish</a:t>
            </a:r>
            <a:r>
              <a:rPr lang="fr-CA" dirty="0"/>
              <a:t> </a:t>
            </a:r>
            <a:r>
              <a:rPr lang="fr-CA" dirty="0" err="1"/>
              <a:t>depending</a:t>
            </a:r>
            <a:r>
              <a:rPr lang="fr-CA" dirty="0"/>
              <a:t> on the </a:t>
            </a:r>
            <a:r>
              <a:rPr lang="fr-CA" dirty="0" err="1"/>
              <a:t>wishes</a:t>
            </a:r>
            <a:r>
              <a:rPr lang="fr-CA" dirty="0"/>
              <a:t> of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65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 are </a:t>
            </a:r>
            <a:r>
              <a:rPr lang="fr-CA" dirty="0" err="1"/>
              <a:t>governmental</a:t>
            </a:r>
            <a:r>
              <a:rPr lang="fr-CA" dirty="0"/>
              <a:t> structures </a:t>
            </a:r>
            <a:r>
              <a:rPr lang="fr-CA" dirty="0" err="1"/>
              <a:t>that</a:t>
            </a:r>
            <a:r>
              <a:rPr lang="fr-CA" dirty="0"/>
              <a:t> are not </a:t>
            </a:r>
            <a:r>
              <a:rPr lang="fr-CA" dirty="0" err="1"/>
              <a:t>departments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report to a </a:t>
            </a:r>
            <a:r>
              <a:rPr lang="fr-CA" dirty="0" err="1"/>
              <a:t>minister</a:t>
            </a:r>
            <a:r>
              <a:rPr lang="fr-CA" dirty="0"/>
              <a:t>, but are not </a:t>
            </a:r>
            <a:r>
              <a:rPr lang="fr-CA" dirty="0" err="1"/>
              <a:t>directly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control of the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perform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hiring</a:t>
            </a:r>
            <a:r>
              <a:rPr lang="fr-CA" dirty="0"/>
              <a:t>,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going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the </a:t>
            </a:r>
            <a:r>
              <a:rPr lang="fr-CA" dirty="0" err="1"/>
              <a:t>Treasure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 and the Public Service Commission. </a:t>
            </a:r>
          </a:p>
          <a:p>
            <a:r>
              <a:rPr lang="fr-CA" dirty="0" err="1"/>
              <a:t>Agencies</a:t>
            </a:r>
            <a:r>
              <a:rPr lang="fr-CA" dirty="0"/>
              <a:t> are not </a:t>
            </a:r>
            <a:r>
              <a:rPr lang="fr-CA" dirty="0" err="1"/>
              <a:t>led</a:t>
            </a:r>
            <a:r>
              <a:rPr lang="fr-CA" dirty="0"/>
              <a:t> by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. </a:t>
            </a:r>
          </a:p>
          <a:p>
            <a:r>
              <a:rPr lang="fr-CA" dirty="0"/>
              <a:t>There are about 400 </a:t>
            </a:r>
            <a:r>
              <a:rPr lang="fr-CA" dirty="0" err="1"/>
              <a:t>governmental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 </a:t>
            </a:r>
            <a:r>
              <a:rPr lang="fr-CA" dirty="0" err="1"/>
              <a:t>include</a:t>
            </a:r>
            <a:endParaRPr lang="fr-CA" dirty="0"/>
          </a:p>
          <a:p>
            <a:pPr lvl="1"/>
            <a:r>
              <a:rPr lang="fr-CA" dirty="0"/>
              <a:t>Crown Corporations</a:t>
            </a:r>
          </a:p>
          <a:p>
            <a:pPr lvl="1"/>
            <a:r>
              <a:rPr lang="fr-CA" dirty="0" err="1"/>
              <a:t>Regulatory</a:t>
            </a:r>
            <a:r>
              <a:rPr lang="fr-CA" dirty="0"/>
              <a:t> </a:t>
            </a:r>
            <a:r>
              <a:rPr lang="fr-CA" dirty="0" err="1"/>
              <a:t>Agencies</a:t>
            </a:r>
            <a:endParaRPr lang="fr-CA" dirty="0"/>
          </a:p>
          <a:p>
            <a:pPr lvl="1"/>
            <a:r>
              <a:rPr lang="fr-CA" dirty="0"/>
              <a:t>Advisory bodies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70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8AA-9695-4C98-92A4-A17A27F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630-0EFC-40F1-875D-E3C110C5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Max Weber (1864-1920) was a German sociologist who had a tremendous influence on early social science. </a:t>
            </a:r>
          </a:p>
          <a:p>
            <a:endParaRPr lang="en-CA" dirty="0"/>
          </a:p>
          <a:p>
            <a:r>
              <a:rPr lang="en-CA" dirty="0"/>
              <a:t>He worked on concepts such as the ethics of Protestantism, methodological individualism, ideal-types, and culture. </a:t>
            </a:r>
          </a:p>
          <a:p>
            <a:endParaRPr lang="en-CA" dirty="0"/>
          </a:p>
          <a:p>
            <a:r>
              <a:rPr lang="en-CA" dirty="0"/>
              <a:t>Most importantly for today</a:t>
            </a:r>
            <a:r>
              <a:rPr lang="fr-CA" dirty="0"/>
              <a:t>’s class, </a:t>
            </a:r>
            <a:r>
              <a:rPr lang="fr-CA" dirty="0" err="1"/>
              <a:t>he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worked</a:t>
            </a:r>
            <a:r>
              <a:rPr lang="fr-CA" dirty="0"/>
              <a:t> on the concept of the </a:t>
            </a:r>
            <a:r>
              <a:rPr lang="fr-CA" dirty="0" err="1"/>
              <a:t>bureaucracy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640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Crown corporations </a:t>
            </a:r>
            <a:r>
              <a:rPr lang="fr-CA" dirty="0" err="1"/>
              <a:t>operate</a:t>
            </a:r>
            <a:r>
              <a:rPr lang="fr-CA" dirty="0"/>
              <a:t> at </a:t>
            </a:r>
            <a:r>
              <a:rPr lang="fr-CA" dirty="0" err="1"/>
              <a:t>arm’s</a:t>
            </a:r>
            <a:r>
              <a:rPr lang="fr-CA" dirty="0"/>
              <a:t> </a:t>
            </a:r>
            <a:r>
              <a:rPr lang="fr-CA" dirty="0" err="1"/>
              <a:t>length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and </a:t>
            </a:r>
            <a:r>
              <a:rPr lang="fr-CA" dirty="0" err="1"/>
              <a:t>accomplish</a:t>
            </a:r>
            <a:r>
              <a:rPr lang="fr-CA" dirty="0"/>
              <a:t> </a:t>
            </a:r>
            <a:r>
              <a:rPr lang="fr-CA" dirty="0" err="1"/>
              <a:t>tasks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in the national </a:t>
            </a:r>
            <a:r>
              <a:rPr lang="fr-CA" dirty="0" err="1"/>
              <a:t>interest</a:t>
            </a:r>
            <a:r>
              <a:rPr lang="fr-CA" dirty="0"/>
              <a:t>. </a:t>
            </a:r>
          </a:p>
          <a:p>
            <a:r>
              <a:rPr lang="fr-CA" dirty="0"/>
              <a:t>Crown corporations are active in a </a:t>
            </a:r>
            <a:r>
              <a:rPr lang="fr-CA" dirty="0" err="1"/>
              <a:t>variety</a:t>
            </a:r>
            <a:r>
              <a:rPr lang="fr-CA" dirty="0"/>
              <a:t> of </a:t>
            </a:r>
            <a:r>
              <a:rPr lang="fr-CA" dirty="0" err="1"/>
              <a:t>fields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fr-CA" dirty="0"/>
              <a:t>Finance: Bank of Canada and Royal Canadian Mint</a:t>
            </a:r>
          </a:p>
          <a:p>
            <a:r>
              <a:rPr lang="fr-CA" dirty="0" err="1"/>
              <a:t>Housing</a:t>
            </a:r>
            <a:r>
              <a:rPr lang="fr-CA" dirty="0"/>
              <a:t>: Canada </a:t>
            </a:r>
            <a:r>
              <a:rPr lang="fr-CA" dirty="0" err="1"/>
              <a:t>Mortgage</a:t>
            </a:r>
            <a:r>
              <a:rPr lang="fr-CA" dirty="0"/>
              <a:t> and </a:t>
            </a:r>
            <a:r>
              <a:rPr lang="fr-CA" dirty="0" err="1"/>
              <a:t>Housing</a:t>
            </a:r>
            <a:r>
              <a:rPr lang="fr-CA" dirty="0"/>
              <a:t> </a:t>
            </a:r>
            <a:r>
              <a:rPr lang="fr-CA" dirty="0" err="1"/>
              <a:t>Coporation</a:t>
            </a:r>
            <a:endParaRPr lang="fr-CA" dirty="0"/>
          </a:p>
          <a:p>
            <a:r>
              <a:rPr lang="fr-CA" dirty="0"/>
              <a:t>Transportation: Via Rail (Air Canada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sold</a:t>
            </a:r>
            <a:r>
              <a:rPr lang="fr-CA" dirty="0"/>
              <a:t>)</a:t>
            </a:r>
          </a:p>
          <a:p>
            <a:r>
              <a:rPr lang="fr-CA" dirty="0"/>
              <a:t>Communications: Canada Post, CBC.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585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Regulatory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to change the </a:t>
            </a:r>
            <a:r>
              <a:rPr lang="fr-CA" dirty="0" err="1"/>
              <a:t>behaviour</a:t>
            </a:r>
            <a:r>
              <a:rPr lang="fr-CA" dirty="0"/>
              <a:t> of </a:t>
            </a:r>
            <a:r>
              <a:rPr lang="fr-CA" dirty="0" err="1"/>
              <a:t>actors</a:t>
            </a:r>
            <a:r>
              <a:rPr lang="fr-CA" dirty="0"/>
              <a:t> in the </a:t>
            </a:r>
            <a:r>
              <a:rPr lang="fr-CA" dirty="0" err="1"/>
              <a:t>private</a:t>
            </a:r>
            <a:r>
              <a:rPr lang="fr-CA" dirty="0"/>
              <a:t> </a:t>
            </a:r>
            <a:r>
              <a:rPr lang="fr-CA" dirty="0" err="1"/>
              <a:t>sector</a:t>
            </a:r>
            <a:r>
              <a:rPr lang="fr-CA" dirty="0"/>
              <a:t>. 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meant</a:t>
            </a:r>
            <a:r>
              <a:rPr lang="fr-CA" dirty="0"/>
              <a:t> to </a:t>
            </a:r>
            <a:r>
              <a:rPr lang="fr-CA" dirty="0" err="1"/>
              <a:t>regulate</a:t>
            </a:r>
            <a:r>
              <a:rPr lang="fr-CA" dirty="0"/>
              <a:t> </a:t>
            </a:r>
            <a:r>
              <a:rPr lang="fr-CA" dirty="0" err="1"/>
              <a:t>prices</a:t>
            </a:r>
            <a:r>
              <a:rPr lang="fr-CA" dirty="0"/>
              <a:t>, </a:t>
            </a:r>
            <a:r>
              <a:rPr lang="fr-CA" dirty="0" err="1"/>
              <a:t>tariffs</a:t>
            </a:r>
            <a:r>
              <a:rPr lang="fr-CA" dirty="0"/>
              <a:t>, </a:t>
            </a:r>
            <a:r>
              <a:rPr lang="fr-CA" dirty="0" err="1"/>
              <a:t>supply</a:t>
            </a:r>
            <a:r>
              <a:rPr lang="fr-CA" dirty="0"/>
              <a:t>, </a:t>
            </a:r>
            <a:r>
              <a:rPr lang="fr-CA" dirty="0" err="1"/>
              <a:t>environmental</a:t>
            </a:r>
            <a:r>
              <a:rPr lang="fr-CA" dirty="0"/>
              <a:t> </a:t>
            </a:r>
            <a:r>
              <a:rPr lang="fr-CA" dirty="0" err="1"/>
              <a:t>effects</a:t>
            </a:r>
            <a:r>
              <a:rPr lang="fr-CA" dirty="0"/>
              <a:t>, and </a:t>
            </a:r>
            <a:r>
              <a:rPr lang="fr-CA" dirty="0" err="1"/>
              <a:t>other</a:t>
            </a:r>
            <a:r>
              <a:rPr lang="fr-CA" dirty="0"/>
              <a:t> components of </a:t>
            </a:r>
            <a:r>
              <a:rPr lang="fr-CA" dirty="0" err="1"/>
              <a:t>economic</a:t>
            </a:r>
            <a:r>
              <a:rPr lang="fr-CA" dirty="0"/>
              <a:t> </a:t>
            </a:r>
            <a:r>
              <a:rPr lang="fr-CA" dirty="0" err="1"/>
              <a:t>activity</a:t>
            </a:r>
            <a:r>
              <a:rPr lang="fr-CA" dirty="0"/>
              <a:t>. </a:t>
            </a:r>
          </a:p>
          <a:p>
            <a:r>
              <a:rPr lang="en-CA" dirty="0"/>
              <a:t>Appointments to these bodies are often patronage appointments. </a:t>
            </a:r>
          </a:p>
          <a:p>
            <a:r>
              <a:rPr lang="en-CA" dirty="0"/>
              <a:t>They present their budgets to the Treasure Board and report to Parliament. </a:t>
            </a:r>
          </a:p>
          <a:p>
            <a:endParaRPr lang="en-CA" dirty="0"/>
          </a:p>
          <a:p>
            <a:r>
              <a:rPr lang="fr-CA" dirty="0"/>
              <a:t>One </a:t>
            </a:r>
            <a:r>
              <a:rPr lang="fr-CA" dirty="0" err="1"/>
              <a:t>example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CRTC,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defines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for communications in Canada.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88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Advisory bodies </a:t>
            </a:r>
            <a:r>
              <a:rPr lang="fr-CA" dirty="0" err="1"/>
              <a:t>contribute</a:t>
            </a:r>
            <a:r>
              <a:rPr lang="fr-CA" dirty="0"/>
              <a:t> to the formulation of </a:t>
            </a:r>
            <a:r>
              <a:rPr lang="fr-CA" dirty="0" err="1"/>
              <a:t>policies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Royal Commissions are </a:t>
            </a:r>
            <a:r>
              <a:rPr lang="fr-CA" dirty="0" err="1"/>
              <a:t>created</a:t>
            </a:r>
            <a:r>
              <a:rPr lang="fr-CA" dirty="0"/>
              <a:t> by </a:t>
            </a:r>
            <a:r>
              <a:rPr lang="fr-CA" dirty="0" err="1"/>
              <a:t>governments</a:t>
            </a:r>
            <a:r>
              <a:rPr lang="fr-CA" dirty="0"/>
              <a:t> to </a:t>
            </a:r>
            <a:r>
              <a:rPr lang="fr-CA" dirty="0" err="1"/>
              <a:t>study</a:t>
            </a:r>
            <a:r>
              <a:rPr lang="fr-CA" dirty="0"/>
              <a:t> a </a:t>
            </a:r>
            <a:r>
              <a:rPr lang="fr-CA" dirty="0" err="1"/>
              <a:t>difficult</a:t>
            </a:r>
            <a:r>
              <a:rPr lang="fr-CA" dirty="0"/>
              <a:t> issue and </a:t>
            </a:r>
            <a:r>
              <a:rPr lang="fr-CA" dirty="0" err="1"/>
              <a:t>formulate</a:t>
            </a:r>
            <a:r>
              <a:rPr lang="fr-CA" dirty="0"/>
              <a:t> </a:t>
            </a:r>
            <a:r>
              <a:rPr lang="fr-CA" dirty="0" err="1"/>
              <a:t>recommendations</a:t>
            </a:r>
            <a:r>
              <a:rPr lang="fr-CA" dirty="0"/>
              <a:t> on the basis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findings</a:t>
            </a:r>
            <a:r>
              <a:rPr lang="fr-CA" dirty="0"/>
              <a:t>. </a:t>
            </a:r>
            <a:r>
              <a:rPr lang="fr-CA" dirty="0" err="1"/>
              <a:t>These</a:t>
            </a:r>
            <a:r>
              <a:rPr lang="fr-CA" dirty="0"/>
              <a:t> can focus on </a:t>
            </a:r>
            <a:r>
              <a:rPr lang="fr-CA" dirty="0" err="1"/>
              <a:t>virtually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topic of </a:t>
            </a:r>
            <a:r>
              <a:rPr lang="fr-CA" dirty="0" err="1"/>
              <a:t>interest</a:t>
            </a:r>
            <a:r>
              <a:rPr lang="fr-CA" dirty="0"/>
              <a:t> to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Governments</a:t>
            </a:r>
            <a:r>
              <a:rPr lang="fr-CA" dirty="0"/>
              <a:t> can use </a:t>
            </a:r>
            <a:r>
              <a:rPr lang="fr-CA" dirty="0" err="1"/>
              <a:t>such</a:t>
            </a:r>
            <a:r>
              <a:rPr lang="fr-CA" dirty="0"/>
              <a:t> Commission </a:t>
            </a:r>
            <a:r>
              <a:rPr lang="fr-CA" dirty="0" err="1"/>
              <a:t>tactically</a:t>
            </a:r>
            <a:r>
              <a:rPr lang="fr-CA" dirty="0"/>
              <a:t> to </a:t>
            </a:r>
            <a:r>
              <a:rPr lang="fr-CA" dirty="0" err="1"/>
              <a:t>delegate</a:t>
            </a:r>
            <a:r>
              <a:rPr lang="fr-CA" dirty="0"/>
              <a:t> a </a:t>
            </a:r>
            <a:r>
              <a:rPr lang="fr-CA" dirty="0" err="1"/>
              <a:t>problem</a:t>
            </a:r>
            <a:r>
              <a:rPr lang="fr-CA" dirty="0"/>
              <a:t>. If an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politically</a:t>
            </a:r>
            <a:r>
              <a:rPr lang="fr-CA" dirty="0"/>
              <a:t> </a:t>
            </a:r>
            <a:r>
              <a:rPr lang="fr-CA" dirty="0" err="1"/>
              <a:t>unpopular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decide</a:t>
            </a:r>
            <a:r>
              <a:rPr lang="fr-CA" dirty="0"/>
              <a:t> to </a:t>
            </a:r>
            <a:r>
              <a:rPr lang="fr-CA" dirty="0" err="1"/>
              <a:t>delegate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a Royal Commission, </a:t>
            </a:r>
            <a:r>
              <a:rPr lang="fr-CA" dirty="0" err="1"/>
              <a:t>knowing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take</a:t>
            </a:r>
            <a:r>
              <a:rPr lang="fr-CA" dirty="0"/>
              <a:t> </a:t>
            </a:r>
            <a:r>
              <a:rPr lang="fr-CA" dirty="0" err="1"/>
              <a:t>years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 the issue </a:t>
            </a:r>
            <a:r>
              <a:rPr lang="fr-CA" dirty="0" err="1"/>
              <a:t>comes</a:t>
            </a:r>
            <a:r>
              <a:rPr lang="fr-CA" dirty="0"/>
              <a:t> back.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0701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228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Up to </a:t>
            </a:r>
            <a:r>
              <a:rPr lang="fr-CA" dirty="0" err="1"/>
              <a:t>this</a:t>
            </a:r>
            <a:r>
              <a:rPr lang="fr-CA" dirty="0"/>
              <a:t> point, </a:t>
            </a:r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work</a:t>
            </a:r>
            <a:r>
              <a:rPr lang="fr-CA" dirty="0"/>
              <a:t> of civil servants and </a:t>
            </a:r>
            <a:r>
              <a:rPr lang="fr-CA" dirty="0" err="1"/>
              <a:t>politicians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observe a </a:t>
            </a:r>
            <a:r>
              <a:rPr lang="fr-CA" dirty="0" err="1"/>
              <a:t>clear</a:t>
            </a:r>
            <a:r>
              <a:rPr lang="fr-CA" dirty="0"/>
              <a:t> </a:t>
            </a:r>
            <a:r>
              <a:rPr lang="fr-CA" dirty="0" err="1"/>
              <a:t>dichotomy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Politicians</a:t>
            </a:r>
            <a:r>
              <a:rPr lang="fr-CA" dirty="0"/>
              <a:t> are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actors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civil servants are neutral </a:t>
            </a:r>
            <a:r>
              <a:rPr lang="fr-CA" dirty="0" err="1"/>
              <a:t>actors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implement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But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really</a:t>
            </a:r>
            <a:r>
              <a:rPr lang="fr-CA" dirty="0"/>
              <a:t> the case?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1847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already</a:t>
            </a:r>
            <a:r>
              <a:rPr lang="fr-CA" dirty="0"/>
              <a:t> </a:t>
            </a:r>
            <a:r>
              <a:rPr lang="fr-CA" dirty="0" err="1"/>
              <a:t>seen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exceptions to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rule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people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in the PMO are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appointees</a:t>
            </a:r>
            <a:r>
              <a:rPr lang="fr-CA" dirty="0"/>
              <a:t>, and </a:t>
            </a:r>
            <a:r>
              <a:rPr lang="fr-CA" dirty="0" err="1"/>
              <a:t>directly</a:t>
            </a:r>
            <a:r>
              <a:rPr lang="fr-CA" dirty="0"/>
              <a:t> serve the Prime </a:t>
            </a:r>
            <a:r>
              <a:rPr lang="fr-CA" dirty="0" err="1"/>
              <a:t>Minister</a:t>
            </a:r>
            <a:r>
              <a:rPr lang="fr-CA" dirty="0"/>
              <a:t> in a </a:t>
            </a:r>
            <a:r>
              <a:rPr lang="fr-CA" dirty="0" err="1"/>
              <a:t>political</a:t>
            </a:r>
            <a:r>
              <a:rPr lang="fr-CA" dirty="0"/>
              <a:t> fashion. </a:t>
            </a:r>
          </a:p>
          <a:p>
            <a:endParaRPr lang="fr-CA" dirty="0"/>
          </a:p>
          <a:p>
            <a:r>
              <a:rPr lang="fr-CA" dirty="0"/>
              <a:t>The PCO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serves the PM and the Cabinet. </a:t>
            </a:r>
            <a:r>
              <a:rPr lang="fr-CA" dirty="0" err="1"/>
              <a:t>Previous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</a:t>
            </a:r>
            <a:r>
              <a:rPr lang="fr-CA" dirty="0" err="1"/>
              <a:t>suggests</a:t>
            </a:r>
            <a:r>
              <a:rPr lang="fr-CA" dirty="0"/>
              <a:t> the division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blurry</a:t>
            </a:r>
            <a:r>
              <a:rPr lang="fr-CA" dirty="0"/>
              <a:t> (Savoie)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83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8DC4-8B3B-4DB9-AB0C-C24A9085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663F-314C-4518-B21E-279C353A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Rules </a:t>
            </a:r>
            <a:r>
              <a:rPr lang="fr-CA" dirty="0" err="1"/>
              <a:t>surrounding</a:t>
            </a:r>
            <a:r>
              <a:rPr lang="fr-CA" dirty="0"/>
              <a:t>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create</a:t>
            </a:r>
            <a:r>
              <a:rPr lang="fr-CA" dirty="0"/>
              <a:t> room for </a:t>
            </a:r>
            <a:r>
              <a:rPr lang="fr-CA" dirty="0" err="1"/>
              <a:t>doubt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neutral public servants, but </a:t>
            </a:r>
            <a:r>
              <a:rPr lang="fr-CA" dirty="0" err="1"/>
              <a:t>they</a:t>
            </a:r>
            <a:r>
              <a:rPr lang="fr-CA" dirty="0"/>
              <a:t> serve at the </a:t>
            </a:r>
            <a:r>
              <a:rPr lang="fr-CA" dirty="0" err="1"/>
              <a:t>pleasure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can </a:t>
            </a:r>
            <a:r>
              <a:rPr lang="fr-CA" dirty="0" err="1"/>
              <a:t>create</a:t>
            </a:r>
            <a:r>
              <a:rPr lang="fr-CA" dirty="0"/>
              <a:t> a </a:t>
            </a:r>
            <a:r>
              <a:rPr lang="fr-CA" dirty="0" err="1"/>
              <a:t>difficult</a:t>
            </a:r>
            <a:r>
              <a:rPr lang="fr-CA" dirty="0"/>
              <a:t> situation for a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4657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More </a:t>
            </a:r>
            <a:r>
              <a:rPr lang="fr-CA" dirty="0" err="1"/>
              <a:t>broadly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concerns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civil servants have </a:t>
            </a:r>
            <a:r>
              <a:rPr lang="fr-CA" dirty="0" err="1"/>
              <a:t>too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influence in the </a:t>
            </a:r>
            <a:r>
              <a:rPr lang="fr-CA" dirty="0" err="1"/>
              <a:t>policy-making</a:t>
            </a:r>
            <a:r>
              <a:rPr lang="fr-CA" dirty="0"/>
              <a:t> process.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Civil servants have </a:t>
            </a:r>
            <a:r>
              <a:rPr lang="fr-CA" dirty="0" err="1"/>
              <a:t>several</a:t>
            </a:r>
            <a:r>
              <a:rPr lang="fr-CA" dirty="0"/>
              <a:t> </a:t>
            </a:r>
            <a:r>
              <a:rPr lang="fr-CA" dirty="0" err="1"/>
              <a:t>advantages</a:t>
            </a:r>
            <a:r>
              <a:rPr lang="fr-CA" dirty="0"/>
              <a:t> over </a:t>
            </a:r>
            <a:r>
              <a:rPr lang="fr-CA" dirty="0" err="1"/>
              <a:t>ministers</a:t>
            </a:r>
            <a:r>
              <a:rPr lang="fr-CA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453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source of </a:t>
            </a:r>
            <a:r>
              <a:rPr lang="fr-CA" dirty="0" err="1"/>
              <a:t>concern</a:t>
            </a:r>
            <a:r>
              <a:rPr lang="fr-CA" dirty="0"/>
              <a:t> lies in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have </a:t>
            </a:r>
            <a:r>
              <a:rPr lang="fr-CA" dirty="0" err="1"/>
              <a:t>little</a:t>
            </a:r>
            <a:r>
              <a:rPr lang="fr-CA" dirty="0"/>
              <a:t> time to do </a:t>
            </a:r>
            <a:r>
              <a:rPr lang="fr-CA" dirty="0" err="1"/>
              <a:t>so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Very </a:t>
            </a:r>
            <a:r>
              <a:rPr lang="fr-CA" dirty="0" err="1"/>
              <a:t>often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formulate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in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broadest</a:t>
            </a:r>
            <a:r>
              <a:rPr lang="fr-CA" dirty="0"/>
              <a:t> </a:t>
            </a:r>
            <a:r>
              <a:rPr lang="fr-CA" dirty="0" err="1"/>
              <a:t>detail</a:t>
            </a:r>
            <a:r>
              <a:rPr lang="fr-CA" dirty="0"/>
              <a:t>, and </a:t>
            </a:r>
            <a:r>
              <a:rPr lang="fr-CA" dirty="0" err="1"/>
              <a:t>leave</a:t>
            </a:r>
            <a:r>
              <a:rPr lang="fr-CA" dirty="0"/>
              <a:t> to the public service the </a:t>
            </a:r>
            <a:r>
              <a:rPr lang="fr-CA" dirty="0" err="1"/>
              <a:t>task</a:t>
            </a:r>
            <a:r>
              <a:rPr lang="fr-CA" dirty="0"/>
              <a:t> of </a:t>
            </a:r>
            <a:r>
              <a:rPr lang="fr-CA" dirty="0" err="1"/>
              <a:t>fleshing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out.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503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such</a:t>
            </a:r>
            <a:r>
              <a:rPr lang="fr-CA" dirty="0"/>
              <a:t> cases,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little</a:t>
            </a:r>
            <a:r>
              <a:rPr lang="fr-CA" dirty="0"/>
              <a:t> control of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representatives</a:t>
            </a:r>
            <a:r>
              <a:rPr lang="fr-CA" dirty="0"/>
              <a:t> over </a:t>
            </a:r>
            <a:r>
              <a:rPr lang="fr-CA" dirty="0" err="1"/>
              <a:t>policy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Politically</a:t>
            </a:r>
            <a:r>
              <a:rPr lang="fr-CA" dirty="0"/>
              <a:t> </a:t>
            </a:r>
            <a:r>
              <a:rPr lang="fr-CA" dirty="0" err="1"/>
              <a:t>motivated</a:t>
            </a:r>
            <a:r>
              <a:rPr lang="fr-CA" dirty="0"/>
              <a:t> civil servants </a:t>
            </a:r>
            <a:r>
              <a:rPr lang="fr-CA" dirty="0" err="1"/>
              <a:t>could</a:t>
            </a:r>
            <a:r>
              <a:rPr lang="fr-CA" dirty="0"/>
              <a:t> seize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modify</a:t>
            </a:r>
            <a:r>
              <a:rPr lang="fr-CA" dirty="0"/>
              <a:t> the </a:t>
            </a:r>
            <a:r>
              <a:rPr lang="fr-CA" dirty="0" err="1"/>
              <a:t>project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preference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Even in the absence of </a:t>
            </a:r>
            <a:r>
              <a:rPr lang="fr-CA" dirty="0" err="1"/>
              <a:t>such</a:t>
            </a:r>
            <a:r>
              <a:rPr lang="fr-CA" dirty="0"/>
              <a:t> motivation,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realize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must </a:t>
            </a:r>
            <a:r>
              <a:rPr lang="fr-CA" dirty="0" err="1"/>
              <a:t>be</a:t>
            </a:r>
            <a:r>
              <a:rPr lang="fr-CA" dirty="0"/>
              <a:t> made by public servants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crafting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have </a:t>
            </a:r>
            <a:r>
              <a:rPr lang="fr-CA" dirty="0" err="1"/>
              <a:t>political</a:t>
            </a:r>
            <a:r>
              <a:rPr lang="fr-CA" dirty="0"/>
              <a:t> or </a:t>
            </a:r>
            <a:r>
              <a:rPr lang="fr-CA" dirty="0" err="1"/>
              <a:t>ideological</a:t>
            </a:r>
            <a:r>
              <a:rPr lang="fr-CA" dirty="0"/>
              <a:t> ramifications. </a:t>
            </a:r>
          </a:p>
        </p:txBody>
      </p:sp>
    </p:spTree>
    <p:extLst>
      <p:ext uri="{BB962C8B-B14F-4D97-AF65-F5344CB8AC3E}">
        <p14:creationId xmlns:p14="http://schemas.microsoft.com/office/powerpoint/2010/main" val="22738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8AA-9695-4C98-92A4-A17A27F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630-0EFC-40F1-875D-E3C110C5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bureaucracy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hierarchical</a:t>
            </a:r>
            <a:r>
              <a:rPr lang="fr-CA" dirty="0"/>
              <a:t>. </a:t>
            </a:r>
          </a:p>
          <a:p>
            <a:r>
              <a:rPr lang="fr-CA" dirty="0" err="1"/>
              <a:t>Elected</a:t>
            </a:r>
            <a:r>
              <a:rPr lang="fr-CA" dirty="0"/>
              <a:t> leaders are at the top, and public servants are </a:t>
            </a:r>
            <a:r>
              <a:rPr lang="fr-CA" dirty="0" err="1"/>
              <a:t>below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bureaucracy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organized</a:t>
            </a:r>
            <a:r>
              <a:rPr lang="fr-CA" dirty="0"/>
              <a:t> as a </a:t>
            </a:r>
            <a:r>
              <a:rPr lang="fr-CA" dirty="0" err="1"/>
              <a:t>function</a:t>
            </a:r>
            <a:r>
              <a:rPr lang="fr-CA" dirty="0"/>
              <a:t> of </a:t>
            </a:r>
            <a:r>
              <a:rPr lang="fr-CA" dirty="0" err="1"/>
              <a:t>specialization</a:t>
            </a:r>
            <a:r>
              <a:rPr lang="fr-CA" dirty="0"/>
              <a:t> and </a:t>
            </a:r>
            <a:r>
              <a:rPr lang="fr-CA" dirty="0" err="1"/>
              <a:t>competence</a:t>
            </a:r>
            <a:r>
              <a:rPr lang="fr-CA" dirty="0"/>
              <a:t>. </a:t>
            </a:r>
            <a:r>
              <a:rPr lang="fr-CA" dirty="0" err="1"/>
              <a:t>Each</a:t>
            </a:r>
            <a:r>
              <a:rPr lang="fr-CA" dirty="0"/>
              <a:t> office has a </a:t>
            </a:r>
            <a:r>
              <a:rPr lang="fr-CA" dirty="0" err="1"/>
              <a:t>particular</a:t>
            </a:r>
            <a:r>
              <a:rPr lang="fr-CA" dirty="0"/>
              <a:t> </a:t>
            </a:r>
            <a:r>
              <a:rPr lang="fr-CA" dirty="0" err="1"/>
              <a:t>function</a:t>
            </a:r>
            <a:r>
              <a:rPr lang="fr-CA" dirty="0"/>
              <a:t> to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dedicated</a:t>
            </a:r>
            <a:r>
              <a:rPr lang="fr-CA" dirty="0"/>
              <a:t>. </a:t>
            </a:r>
          </a:p>
          <a:p>
            <a:r>
              <a:rPr lang="fr-CA" dirty="0"/>
              <a:t>To </a:t>
            </a:r>
            <a:r>
              <a:rPr lang="fr-CA" dirty="0" err="1"/>
              <a:t>ensure</a:t>
            </a:r>
            <a:r>
              <a:rPr lang="fr-CA" dirty="0"/>
              <a:t> the </a:t>
            </a:r>
            <a:r>
              <a:rPr lang="fr-CA" dirty="0" err="1"/>
              <a:t>effectiveness</a:t>
            </a:r>
            <a:r>
              <a:rPr lang="fr-CA" dirty="0"/>
              <a:t> of the </a:t>
            </a:r>
            <a:r>
              <a:rPr lang="fr-CA" dirty="0" err="1"/>
              <a:t>organization</a:t>
            </a:r>
            <a:r>
              <a:rPr lang="fr-CA" dirty="0"/>
              <a:t>, </a:t>
            </a:r>
            <a:r>
              <a:rPr lang="fr-CA" dirty="0" err="1"/>
              <a:t>employees</a:t>
            </a:r>
            <a:r>
              <a:rPr lang="fr-CA" dirty="0"/>
              <a:t> are </a:t>
            </a:r>
            <a:r>
              <a:rPr lang="fr-CA" dirty="0" err="1"/>
              <a:t>hired</a:t>
            </a:r>
            <a:r>
              <a:rPr lang="fr-CA" dirty="0"/>
              <a:t> on the basis of </a:t>
            </a:r>
            <a:r>
              <a:rPr lang="fr-CA" dirty="0" err="1"/>
              <a:t>merit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patronage. </a:t>
            </a:r>
          </a:p>
          <a:p>
            <a:r>
              <a:rPr lang="fr-CA" dirty="0"/>
              <a:t>Public service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viewed</a:t>
            </a:r>
            <a:r>
              <a:rPr lang="fr-CA" dirty="0"/>
              <a:t> as a vocation and a </a:t>
            </a:r>
            <a:r>
              <a:rPr lang="fr-CA" dirty="0" err="1"/>
              <a:t>lifelong</a:t>
            </a:r>
            <a:r>
              <a:rPr lang="fr-CA" dirty="0"/>
              <a:t> </a:t>
            </a:r>
            <a:r>
              <a:rPr lang="fr-CA" dirty="0" err="1"/>
              <a:t>commitment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rewarded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security</a:t>
            </a:r>
            <a:r>
              <a:rPr lang="fr-CA" dirty="0"/>
              <a:t> of </a:t>
            </a:r>
            <a:r>
              <a:rPr lang="fr-CA" dirty="0" err="1"/>
              <a:t>employment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321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can </a:t>
            </a:r>
            <a:r>
              <a:rPr lang="fr-CA" dirty="0" err="1"/>
              <a:t>raise</a:t>
            </a:r>
            <a:r>
              <a:rPr lang="fr-CA" dirty="0"/>
              <a:t> </a:t>
            </a:r>
            <a:r>
              <a:rPr lang="fr-CA" dirty="0" err="1"/>
              <a:t>problems</a:t>
            </a:r>
            <a:r>
              <a:rPr lang="fr-CA" dirty="0"/>
              <a:t> of </a:t>
            </a:r>
            <a:r>
              <a:rPr lang="fr-CA" dirty="0" err="1"/>
              <a:t>accountability</a:t>
            </a:r>
            <a:r>
              <a:rPr lang="fr-CA" dirty="0"/>
              <a:t> and </a:t>
            </a:r>
            <a:r>
              <a:rPr lang="fr-CA" dirty="0" err="1"/>
              <a:t>democratic</a:t>
            </a:r>
            <a:r>
              <a:rPr lang="fr-CA" dirty="0"/>
              <a:t> </a:t>
            </a:r>
            <a:r>
              <a:rPr lang="fr-CA" dirty="0" err="1"/>
              <a:t>legitimacy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Politicians</a:t>
            </a:r>
            <a:r>
              <a:rPr lang="fr-CA" dirty="0"/>
              <a:t> are </a:t>
            </a:r>
            <a:r>
              <a:rPr lang="fr-CA" dirty="0" err="1"/>
              <a:t>elected</a:t>
            </a:r>
            <a:r>
              <a:rPr lang="fr-CA" dirty="0"/>
              <a:t> and </a:t>
            </a:r>
            <a:r>
              <a:rPr lang="fr-CA" dirty="0" err="1"/>
              <a:t>accountable</a:t>
            </a:r>
            <a:r>
              <a:rPr lang="fr-CA" dirty="0"/>
              <a:t>, but can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said</a:t>
            </a:r>
            <a:r>
              <a:rPr lang="fr-CA" dirty="0"/>
              <a:t> about public servants?</a:t>
            </a:r>
          </a:p>
        </p:txBody>
      </p:sp>
    </p:spTree>
    <p:extLst>
      <p:ext uri="{BB962C8B-B14F-4D97-AF65-F5344CB8AC3E}">
        <p14:creationId xmlns:p14="http://schemas.microsoft.com/office/powerpoint/2010/main" val="3299913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complicate</a:t>
            </a:r>
            <a:r>
              <a:rPr lang="fr-CA" dirty="0"/>
              <a:t> the doctrine of </a:t>
            </a:r>
            <a:r>
              <a:rPr lang="fr-CA" b="1" dirty="0" err="1"/>
              <a:t>ministerial</a:t>
            </a:r>
            <a:r>
              <a:rPr lang="fr-CA" b="1" dirty="0"/>
              <a:t> </a:t>
            </a:r>
            <a:r>
              <a:rPr lang="fr-CA" b="1" dirty="0" err="1"/>
              <a:t>responsibility</a:t>
            </a:r>
            <a:r>
              <a:rPr lang="fr-CA" dirty="0"/>
              <a:t>. </a:t>
            </a:r>
          </a:p>
          <a:p>
            <a:r>
              <a:rPr lang="fr-CA" dirty="0"/>
              <a:t>This doctrine states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ultimately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anything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happens</a:t>
            </a:r>
            <a:r>
              <a:rPr lang="fr-CA" dirty="0"/>
              <a:t> in the </a:t>
            </a:r>
            <a:r>
              <a:rPr lang="fr-CA" dirty="0" err="1"/>
              <a:t>departments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oversee</a:t>
            </a:r>
            <a:r>
              <a:rPr lang="fr-CA" dirty="0"/>
              <a:t>. </a:t>
            </a:r>
          </a:p>
          <a:p>
            <a:r>
              <a:rPr lang="fr-CA" dirty="0"/>
              <a:t>If a </a:t>
            </a:r>
            <a:r>
              <a:rPr lang="fr-CA" dirty="0" err="1"/>
              <a:t>scandal</a:t>
            </a:r>
            <a:r>
              <a:rPr lang="fr-CA" dirty="0"/>
              <a:t> </a:t>
            </a:r>
            <a:r>
              <a:rPr lang="fr-CA" dirty="0" err="1"/>
              <a:t>erupts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accountable</a:t>
            </a:r>
            <a:r>
              <a:rPr lang="fr-CA" dirty="0"/>
              <a:t> to the public, and not civil servants. </a:t>
            </a:r>
          </a:p>
          <a:p>
            <a:r>
              <a:rPr lang="fr-CA" dirty="0" err="1"/>
              <a:t>Ultimately</a:t>
            </a:r>
            <a:r>
              <a:rPr lang="fr-CA" dirty="0"/>
              <a:t>, the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to </a:t>
            </a:r>
            <a:r>
              <a:rPr lang="fr-CA" dirty="0" err="1"/>
              <a:t>resign</a:t>
            </a:r>
            <a:r>
              <a:rPr lang="fr-CA" dirty="0"/>
              <a:t> if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explain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to the satisfaction of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3386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doctrine of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ministerial</a:t>
            </a:r>
            <a:r>
              <a:rPr lang="fr-CA" dirty="0"/>
              <a:t> </a:t>
            </a:r>
            <a:r>
              <a:rPr lang="fr-CA" dirty="0" err="1"/>
              <a:t>responsibility</a:t>
            </a:r>
            <a:r>
              <a:rPr lang="fr-CA" dirty="0"/>
              <a:t> made </a:t>
            </a:r>
            <a:r>
              <a:rPr lang="fr-CA" dirty="0" err="1"/>
              <a:t>sense</a:t>
            </a:r>
            <a:r>
              <a:rPr lang="fr-CA" dirty="0"/>
              <a:t> </a:t>
            </a:r>
            <a:r>
              <a:rPr lang="fr-CA" dirty="0" err="1"/>
              <a:t>early</a:t>
            </a:r>
            <a:r>
              <a:rPr lang="fr-CA" dirty="0"/>
              <a:t> on, </a:t>
            </a:r>
            <a:r>
              <a:rPr lang="fr-CA" dirty="0" err="1"/>
              <a:t>when</a:t>
            </a:r>
            <a:r>
              <a:rPr lang="fr-CA" dirty="0"/>
              <a:t> the civil service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smaller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today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Contemporary</a:t>
            </a:r>
            <a:r>
              <a:rPr lang="fr-CA" dirty="0"/>
              <a:t> public administration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large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everything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takes</a:t>
            </a:r>
            <a:r>
              <a:rPr lang="fr-CA" dirty="0"/>
              <a:t> place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9099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an </a:t>
            </a:r>
            <a:r>
              <a:rPr lang="fr-CA" dirty="0" err="1"/>
              <a:t>unresolved</a:t>
            </a:r>
            <a:r>
              <a:rPr lang="fr-CA" dirty="0"/>
              <a:t> tension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theory</a:t>
            </a:r>
            <a:r>
              <a:rPr lang="fr-CA" dirty="0"/>
              <a:t> and practice of </a:t>
            </a:r>
            <a:r>
              <a:rPr lang="fr-CA" dirty="0" err="1"/>
              <a:t>governing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theory</a:t>
            </a:r>
            <a:r>
              <a:rPr lang="fr-CA" dirty="0"/>
              <a:t>, the </a:t>
            </a:r>
            <a:r>
              <a:rPr lang="fr-CA" dirty="0" err="1"/>
              <a:t>Weberian</a:t>
            </a:r>
            <a:r>
              <a:rPr lang="fr-CA" dirty="0"/>
              <a:t> </a:t>
            </a:r>
            <a:r>
              <a:rPr lang="fr-CA" dirty="0" err="1"/>
              <a:t>ideal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recommend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decision-makers</a:t>
            </a:r>
            <a:r>
              <a:rPr lang="fr-CA" dirty="0"/>
              <a:t> and neutral </a:t>
            </a:r>
            <a:r>
              <a:rPr lang="fr-CA" dirty="0" err="1"/>
              <a:t>implementation</a:t>
            </a:r>
            <a:r>
              <a:rPr lang="fr-CA" dirty="0"/>
              <a:t> by the public service. </a:t>
            </a:r>
          </a:p>
          <a:p>
            <a:endParaRPr lang="fr-CA" dirty="0"/>
          </a:p>
          <a:p>
            <a:r>
              <a:rPr lang="fr-CA" dirty="0"/>
              <a:t>In practice, public servants do </a:t>
            </a:r>
            <a:r>
              <a:rPr lang="fr-CA" dirty="0" err="1"/>
              <a:t>contribute</a:t>
            </a:r>
            <a:r>
              <a:rPr lang="fr-CA" dirty="0"/>
              <a:t> to </a:t>
            </a:r>
            <a:r>
              <a:rPr lang="fr-CA" dirty="0" err="1"/>
              <a:t>decision-making</a:t>
            </a:r>
            <a:r>
              <a:rPr lang="fr-CA" dirty="0"/>
              <a:t> for a </a:t>
            </a:r>
            <a:r>
              <a:rPr lang="fr-CA" dirty="0" err="1"/>
              <a:t>variety</a:t>
            </a:r>
            <a:r>
              <a:rPr lang="fr-CA" dirty="0"/>
              <a:t> of </a:t>
            </a:r>
            <a:r>
              <a:rPr lang="fr-CA" dirty="0" err="1"/>
              <a:t>reasons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expertise and </a:t>
            </a:r>
            <a:r>
              <a:rPr lang="fr-CA" dirty="0" err="1"/>
              <a:t>length</a:t>
            </a:r>
            <a:r>
              <a:rPr lang="fr-CA" dirty="0"/>
              <a:t> of tenure. </a:t>
            </a:r>
          </a:p>
        </p:txBody>
      </p:sp>
    </p:spTree>
    <p:extLst>
      <p:ext uri="{BB962C8B-B14F-4D97-AF65-F5344CB8AC3E}">
        <p14:creationId xmlns:p14="http://schemas.microsoft.com/office/powerpoint/2010/main" val="386283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8AA-9695-4C98-92A4-A17A27F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630-0EFC-40F1-875D-E3C110C5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suggests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sources of friction. </a:t>
            </a:r>
          </a:p>
          <a:p>
            <a:r>
              <a:rPr lang="fr-CA" dirty="0"/>
              <a:t>Leaders are </a:t>
            </a:r>
            <a:r>
              <a:rPr lang="fr-CA" dirty="0" err="1"/>
              <a:t>selected</a:t>
            </a:r>
            <a:r>
              <a:rPr lang="fr-CA" dirty="0"/>
              <a:t> for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 (via </a:t>
            </a:r>
            <a:r>
              <a:rPr lang="fr-CA" dirty="0" err="1"/>
              <a:t>elections</a:t>
            </a:r>
            <a:r>
              <a:rPr lang="fr-CA" dirty="0"/>
              <a:t> or </a:t>
            </a:r>
            <a:r>
              <a:rPr lang="fr-CA" dirty="0" err="1"/>
              <a:t>appointment</a:t>
            </a:r>
            <a:r>
              <a:rPr lang="fr-CA" dirty="0"/>
              <a:t> by the Prime </a:t>
            </a:r>
            <a:r>
              <a:rPr lang="fr-CA" dirty="0" err="1"/>
              <a:t>Minister</a:t>
            </a:r>
            <a:r>
              <a:rPr lang="fr-CA" dirty="0"/>
              <a:t>) for a short </a:t>
            </a:r>
            <a:r>
              <a:rPr lang="fr-CA" dirty="0" err="1"/>
              <a:t>period</a:t>
            </a:r>
            <a:r>
              <a:rPr lang="fr-CA" dirty="0"/>
              <a:t> of time (</a:t>
            </a:r>
            <a:r>
              <a:rPr lang="fr-CA" dirty="0" err="1"/>
              <a:t>until</a:t>
            </a:r>
            <a:r>
              <a:rPr lang="fr-CA" dirty="0"/>
              <a:t> the </a:t>
            </a:r>
            <a:r>
              <a:rPr lang="fr-CA" dirty="0" err="1"/>
              <a:t>next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)</a:t>
            </a:r>
          </a:p>
          <a:p>
            <a:r>
              <a:rPr lang="fr-CA" dirty="0"/>
              <a:t>Public servants are </a:t>
            </a:r>
            <a:r>
              <a:rPr lang="fr-CA" dirty="0" err="1"/>
              <a:t>selected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expertise, and </a:t>
            </a:r>
            <a:r>
              <a:rPr lang="fr-CA" dirty="0" err="1"/>
              <a:t>generally</a:t>
            </a:r>
            <a:r>
              <a:rPr lang="fr-CA" dirty="0"/>
              <a:t> </a:t>
            </a:r>
            <a:r>
              <a:rPr lang="fr-CA" dirty="0" err="1"/>
              <a:t>remain</a:t>
            </a:r>
            <a:r>
              <a:rPr lang="fr-CA" dirty="0"/>
              <a:t> in post for life. </a:t>
            </a:r>
          </a:p>
          <a:p>
            <a:r>
              <a:rPr lang="fr-CA" dirty="0"/>
              <a:t>Public servants must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willing</a:t>
            </a:r>
            <a:r>
              <a:rPr lang="fr-CA" dirty="0"/>
              <a:t> to </a:t>
            </a:r>
            <a:r>
              <a:rPr lang="fr-CA" dirty="0" err="1"/>
              <a:t>advance</a:t>
            </a:r>
            <a:r>
              <a:rPr lang="fr-CA" dirty="0"/>
              <a:t> the </a:t>
            </a:r>
            <a:r>
              <a:rPr lang="fr-CA" dirty="0" err="1"/>
              <a:t>government’s</a:t>
            </a:r>
            <a:r>
              <a:rPr lang="fr-CA" dirty="0"/>
              <a:t> agenda, </a:t>
            </a:r>
            <a:r>
              <a:rPr lang="fr-CA" dirty="0" err="1"/>
              <a:t>regardless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1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35A4-5237-4683-84E6-EC177F5E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83D1-E718-475B-A482-B2584673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791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early</a:t>
            </a:r>
            <a:r>
              <a:rPr lang="fr-CA" dirty="0"/>
              <a:t> Canadian </a:t>
            </a:r>
            <a:r>
              <a:rPr lang="fr-CA" dirty="0" err="1"/>
              <a:t>bureaucracy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exactly</a:t>
            </a:r>
            <a:r>
              <a:rPr lang="fr-CA" dirty="0"/>
              <a:t> match </a:t>
            </a:r>
            <a:r>
              <a:rPr lang="fr-CA" dirty="0" err="1"/>
              <a:t>Weber’s</a:t>
            </a:r>
            <a:r>
              <a:rPr lang="fr-CA" dirty="0"/>
              <a:t> expectations. </a:t>
            </a:r>
          </a:p>
          <a:p>
            <a:endParaRPr lang="fr-CA" dirty="0"/>
          </a:p>
          <a:p>
            <a:r>
              <a:rPr lang="fr-CA" dirty="0" err="1"/>
              <a:t>Early</a:t>
            </a:r>
            <a:r>
              <a:rPr lang="fr-CA" dirty="0"/>
              <a:t> on,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appointments</a:t>
            </a:r>
            <a:r>
              <a:rPr lang="fr-CA" dirty="0"/>
              <a:t> to the public service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patronage. </a:t>
            </a:r>
          </a:p>
          <a:p>
            <a:endParaRPr lang="fr-CA" dirty="0"/>
          </a:p>
          <a:p>
            <a:r>
              <a:rPr lang="en-CA" dirty="0"/>
              <a:t>“the practice of making decisions about the distribution of public resources based on friendship, family, loyalty, or in exchange for benefits of various sorts”</a:t>
            </a:r>
          </a:p>
          <a:p>
            <a:endParaRPr lang="en-CA" dirty="0"/>
          </a:p>
          <a:p>
            <a:r>
              <a:rPr lang="en-CA" dirty="0"/>
              <a:t>At the time, this practice was open and considered acceptable. </a:t>
            </a:r>
          </a:p>
        </p:txBody>
      </p:sp>
    </p:spTree>
    <p:extLst>
      <p:ext uri="{BB962C8B-B14F-4D97-AF65-F5344CB8AC3E}">
        <p14:creationId xmlns:p14="http://schemas.microsoft.com/office/powerpoint/2010/main" val="145199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merit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for the civil service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enshrined</a:t>
            </a:r>
            <a:r>
              <a:rPr lang="fr-CA" dirty="0"/>
              <a:t> in the Civil Service </a:t>
            </a:r>
            <a:r>
              <a:rPr lang="fr-CA" dirty="0" err="1"/>
              <a:t>Amendment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 of 1908. </a:t>
            </a:r>
          </a:p>
          <a:p>
            <a:endParaRPr lang="fr-CA" dirty="0"/>
          </a:p>
          <a:p>
            <a:r>
              <a:rPr lang="fr-CA" dirty="0"/>
              <a:t>It states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hiring</a:t>
            </a:r>
            <a:r>
              <a:rPr lang="fr-CA" dirty="0"/>
              <a:t> and promotion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depend</a:t>
            </a:r>
            <a:r>
              <a:rPr lang="fr-CA" dirty="0"/>
              <a:t> on </a:t>
            </a:r>
            <a:r>
              <a:rPr lang="fr-CA" dirty="0" err="1"/>
              <a:t>experience</a:t>
            </a:r>
            <a:r>
              <a:rPr lang="fr-CA" dirty="0"/>
              <a:t>, </a:t>
            </a:r>
            <a:r>
              <a:rPr lang="fr-CA" dirty="0" err="1"/>
              <a:t>degrees</a:t>
            </a:r>
            <a:r>
              <a:rPr lang="fr-CA" dirty="0"/>
              <a:t>, </a:t>
            </a:r>
            <a:r>
              <a:rPr lang="fr-CA" dirty="0" err="1"/>
              <a:t>credentials</a:t>
            </a:r>
            <a:r>
              <a:rPr lang="fr-CA" dirty="0"/>
              <a:t> and certification. </a:t>
            </a:r>
          </a:p>
          <a:p>
            <a:endParaRPr lang="fr-CA" dirty="0"/>
          </a:p>
          <a:p>
            <a:r>
              <a:rPr lang="fr-CA" dirty="0"/>
              <a:t>This change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originally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for public servants </a:t>
            </a:r>
            <a:r>
              <a:rPr lang="fr-CA" dirty="0" err="1"/>
              <a:t>working</a:t>
            </a:r>
            <a:r>
              <a:rPr lang="fr-CA" dirty="0"/>
              <a:t> in Ottawa, but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extended</a:t>
            </a:r>
            <a:r>
              <a:rPr lang="fr-CA" dirty="0"/>
              <a:t> 10 </a:t>
            </a:r>
            <a:r>
              <a:rPr lang="fr-CA" dirty="0" err="1"/>
              <a:t>years</a:t>
            </a:r>
            <a:r>
              <a:rPr lang="fr-CA" dirty="0"/>
              <a:t> </a:t>
            </a:r>
            <a:r>
              <a:rPr lang="fr-CA" dirty="0" err="1"/>
              <a:t>later</a:t>
            </a:r>
            <a:r>
              <a:rPr lang="fr-CA" dirty="0"/>
              <a:t> to </a:t>
            </a:r>
            <a:r>
              <a:rPr lang="fr-CA" dirty="0" err="1"/>
              <a:t>other</a:t>
            </a:r>
            <a:r>
              <a:rPr lang="fr-CA" dirty="0"/>
              <a:t> positions.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03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merit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a </a:t>
            </a:r>
            <a:r>
              <a:rPr lang="fr-CA" dirty="0" err="1"/>
              <a:t>dichotomy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leaders and neutral </a:t>
            </a:r>
            <a:r>
              <a:rPr lang="fr-CA" dirty="0" err="1"/>
              <a:t>administrators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When</a:t>
            </a:r>
            <a:r>
              <a:rPr lang="fr-CA" dirty="0"/>
              <a:t> public servants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selected</a:t>
            </a:r>
            <a:r>
              <a:rPr lang="fr-CA" dirty="0"/>
              <a:t> by patronage,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to have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 of the people </a:t>
            </a:r>
            <a:r>
              <a:rPr lang="fr-CA" dirty="0" err="1"/>
              <a:t>appointing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Merit-based</a:t>
            </a:r>
            <a:r>
              <a:rPr lang="fr-CA" dirty="0"/>
              <a:t> </a:t>
            </a:r>
            <a:r>
              <a:rPr lang="fr-CA" dirty="0" err="1"/>
              <a:t>hiring</a:t>
            </a:r>
            <a:r>
              <a:rPr lang="fr-CA" dirty="0"/>
              <a:t> </a:t>
            </a:r>
            <a:r>
              <a:rPr lang="fr-CA" dirty="0" err="1"/>
              <a:t>ensured</a:t>
            </a:r>
            <a:r>
              <a:rPr lang="fr-CA" dirty="0"/>
              <a:t> a division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roles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division </a:t>
            </a:r>
            <a:r>
              <a:rPr lang="fr-CA" dirty="0" err="1"/>
              <a:t>suggests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politicians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decision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public servants </a:t>
            </a:r>
            <a:r>
              <a:rPr lang="fr-CA" dirty="0" err="1"/>
              <a:t>implement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, </a:t>
            </a:r>
            <a:r>
              <a:rPr lang="fr-CA" dirty="0" err="1"/>
              <a:t>regardless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549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2575</Words>
  <Application>Microsoft Office PowerPoint</Application>
  <PresentationFormat>Widescreen</PresentationFormat>
  <Paragraphs>267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POLI202:  The Government of Canada</vt:lpstr>
      <vt:lpstr>Outline</vt:lpstr>
      <vt:lpstr>The Weberian bureaucracy</vt:lpstr>
      <vt:lpstr>The Weberian bureaucracy</vt:lpstr>
      <vt:lpstr>The Weberian bureaucracy</vt:lpstr>
      <vt:lpstr>The Weberian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POLI101:  The Government of Canada</dc:title>
  <dc:creator>Maxime Héroux-Legault</dc:creator>
  <cp:lastModifiedBy>Maxime Héroux-Legault</cp:lastModifiedBy>
  <cp:revision>56</cp:revision>
  <cp:lastPrinted>2020-08-13T21:38:34Z</cp:lastPrinted>
  <dcterms:created xsi:type="dcterms:W3CDTF">2020-08-07T15:58:49Z</dcterms:created>
  <dcterms:modified xsi:type="dcterms:W3CDTF">2021-08-04T16:50:48Z</dcterms:modified>
</cp:coreProperties>
</file>